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14400213" cy="7199313"/>
  <p:notesSz cx="6858000" cy="9144000"/>
  <p:embeddedFontLst>
    <p:embeddedFont>
      <p:font typeface="微软雅黑" panose="020B0503020204020204" pitchFamily="34" charset="-122"/>
      <p:regular r:id="rId14"/>
      <p:bold r:id="rId15"/>
    </p:embeddedFont>
    <p:embeddedFont>
      <p:font typeface="方正粗宋简体" panose="03000509000000000000" pitchFamily="65" charset="-122"/>
      <p:regular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Eras Bold ITC" panose="020B0907030504020204" pitchFamily="34" charset="0"/>
      <p:regular r:id="rId21"/>
    </p:embeddedFont>
  </p:embeddedFontLst>
  <p:defaultTextStyle>
    <a:defPPr>
      <a:defRPr lang="zh-CN"/>
    </a:defPPr>
    <a:lvl1pPr marL="0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1pPr>
    <a:lvl2pPr marL="518373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2pPr>
    <a:lvl3pPr marL="1036747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3pPr>
    <a:lvl4pPr marL="1555120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4pPr>
    <a:lvl5pPr marL="2073493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5pPr>
    <a:lvl6pPr marL="2591867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6pPr>
    <a:lvl7pPr marL="3110240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7pPr>
    <a:lvl8pPr marL="3628614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8pPr>
    <a:lvl9pPr marL="4146987" algn="l" defTabSz="1036747" rtl="0" eaLnBrk="1" latinLnBrk="0" hangingPunct="1">
      <a:defRPr sz="204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13" userDrawn="1">
          <p15:clr>
            <a:srgbClr val="A4A3A4"/>
          </p15:clr>
        </p15:guide>
        <p15:guide id="2" pos="4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1" autoAdjust="0"/>
    <p:restoredTop sz="94660"/>
  </p:normalViewPr>
  <p:slideViewPr>
    <p:cSldViewPr snapToGrid="0" showGuides="1">
      <p:cViewPr>
        <p:scale>
          <a:sx n="62" d="100"/>
          <a:sy n="62" d="100"/>
        </p:scale>
        <p:origin x="-366" y="-546"/>
      </p:cViewPr>
      <p:guideLst>
        <p:guide orient="horz" pos="2313"/>
        <p:guide pos="45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27" y="1178222"/>
            <a:ext cx="10800160" cy="2506427"/>
          </a:xfrm>
        </p:spPr>
        <p:txBody>
          <a:bodyPr anchor="b"/>
          <a:lstStyle>
            <a:lvl1pPr algn="ctr">
              <a:defRPr sz="62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3781306"/>
            <a:ext cx="10800160" cy="1738167"/>
          </a:xfrm>
        </p:spPr>
        <p:txBody>
          <a:bodyPr/>
          <a:lstStyle>
            <a:lvl1pPr marL="0" indent="0" algn="ctr">
              <a:buNone/>
              <a:defRPr sz="2520"/>
            </a:lvl1pPr>
            <a:lvl2pPr marL="479969" indent="0" algn="ctr">
              <a:buNone/>
              <a:defRPr sz="2100"/>
            </a:lvl2pPr>
            <a:lvl3pPr marL="959937" indent="0" algn="ctr">
              <a:buNone/>
              <a:defRPr sz="1890"/>
            </a:lvl3pPr>
            <a:lvl4pPr marL="1439906" indent="0" algn="ctr">
              <a:buNone/>
              <a:defRPr sz="1680"/>
            </a:lvl4pPr>
            <a:lvl5pPr marL="1919874" indent="0" algn="ctr">
              <a:buNone/>
              <a:defRPr sz="1680"/>
            </a:lvl5pPr>
            <a:lvl6pPr marL="2399843" indent="0" algn="ctr">
              <a:buNone/>
              <a:defRPr sz="1680"/>
            </a:lvl6pPr>
            <a:lvl7pPr marL="2879811" indent="0" algn="ctr">
              <a:buNone/>
              <a:defRPr sz="1680"/>
            </a:lvl7pPr>
            <a:lvl8pPr marL="3359780" indent="0" algn="ctr">
              <a:buNone/>
              <a:defRPr sz="1680"/>
            </a:lvl8pPr>
            <a:lvl9pPr marL="3839748" indent="0" algn="ctr">
              <a:buNone/>
              <a:defRPr sz="168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15F9-164B-40DE-BCC1-4C041796A154}" type="datetimeFigureOut">
              <a:rPr lang="zh-CN" altLang="en-US" smtClean="0"/>
              <a:t>2015-4-19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A1C9-6FEC-486A-9576-FB3FA98C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008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479954"/>
            <a:ext cx="4644443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1036569"/>
            <a:ext cx="7290108" cy="5116178"/>
          </a:xfrm>
        </p:spPr>
        <p:txBody>
          <a:bodyPr anchor="t"/>
          <a:lstStyle>
            <a:lvl1pPr marL="0" indent="0">
              <a:buNone/>
              <a:defRPr sz="3359"/>
            </a:lvl1pPr>
            <a:lvl2pPr marL="479969" indent="0">
              <a:buNone/>
              <a:defRPr sz="2939"/>
            </a:lvl2pPr>
            <a:lvl3pPr marL="959937" indent="0">
              <a:buNone/>
              <a:defRPr sz="2520"/>
            </a:lvl3pPr>
            <a:lvl4pPr marL="1439906" indent="0">
              <a:buNone/>
              <a:defRPr sz="2100"/>
            </a:lvl4pPr>
            <a:lvl5pPr marL="1919874" indent="0">
              <a:buNone/>
              <a:defRPr sz="2100"/>
            </a:lvl5pPr>
            <a:lvl6pPr marL="2399843" indent="0">
              <a:buNone/>
              <a:defRPr sz="2100"/>
            </a:lvl6pPr>
            <a:lvl7pPr marL="2879811" indent="0">
              <a:buNone/>
              <a:defRPr sz="2100"/>
            </a:lvl7pPr>
            <a:lvl8pPr marL="3359780" indent="0">
              <a:buNone/>
              <a:defRPr sz="2100"/>
            </a:lvl8pPr>
            <a:lvl9pPr marL="3839748" indent="0">
              <a:buNone/>
              <a:defRPr sz="21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159794"/>
            <a:ext cx="4644443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15F9-164B-40DE-BCC1-4C041796A154}" type="datetimeFigureOut">
              <a:rPr lang="zh-CN" altLang="en-US" smtClean="0"/>
              <a:t>2015-4-19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A1C9-6FEC-486A-9576-FB3FA98C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4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15F9-164B-40DE-BCC1-4C041796A154}" type="datetimeFigureOut">
              <a:rPr lang="zh-CN" altLang="en-US" smtClean="0"/>
              <a:t>2015-4-19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A1C9-6FEC-486A-9576-FB3FA98C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9630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383297"/>
            <a:ext cx="3105046" cy="610108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383297"/>
            <a:ext cx="9135135" cy="610108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15F9-164B-40DE-BCC1-4C041796A154}" type="datetimeFigureOut">
              <a:rPr lang="zh-CN" altLang="en-US" smtClean="0"/>
              <a:t>2015-4-19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A1C9-6FEC-486A-9576-FB3FA98C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286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15F9-164B-40DE-BCC1-4C041796A154}" type="datetimeFigureOut">
              <a:rPr lang="zh-CN" altLang="en-US" smtClean="0"/>
              <a:t>2015-4-19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A1C9-6FEC-486A-9576-FB3FA98C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11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4" y="1794830"/>
            <a:ext cx="12420184" cy="2994714"/>
          </a:xfrm>
        </p:spPr>
        <p:txBody>
          <a:bodyPr anchor="b"/>
          <a:lstStyle>
            <a:lvl1pPr>
              <a:defRPr sz="62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4" y="4817875"/>
            <a:ext cx="12420184" cy="15748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1pPr>
            <a:lvl2pPr marL="47996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5993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39906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19874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399843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79811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597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39748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15F9-164B-40DE-BCC1-4C041796A154}" type="datetimeFigureOut">
              <a:rPr lang="zh-CN" altLang="en-US" smtClean="0"/>
              <a:t>2015-4-19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A1C9-6FEC-486A-9576-FB3FA98C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915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1916484"/>
            <a:ext cx="6120091" cy="456789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1916484"/>
            <a:ext cx="6120091" cy="456789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15F9-164B-40DE-BCC1-4C041796A154}" type="datetimeFigureOut">
              <a:rPr lang="zh-CN" altLang="en-US" smtClean="0"/>
              <a:t>2015-4-19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A1C9-6FEC-486A-9576-FB3FA98C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954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383297"/>
            <a:ext cx="12420184" cy="139153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1" y="1764832"/>
            <a:ext cx="6091965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1" y="2629749"/>
            <a:ext cx="6091965" cy="386796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8" y="1764832"/>
            <a:ext cx="6121966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8" y="2629749"/>
            <a:ext cx="6121966" cy="386796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15F9-164B-40DE-BCC1-4C041796A154}" type="datetimeFigureOut">
              <a:rPr lang="zh-CN" altLang="en-US" smtClean="0"/>
              <a:t>2015-4-19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A1C9-6FEC-486A-9576-FB3FA98C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05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15F9-164B-40DE-BCC1-4C041796A154}" type="datetimeFigureOut">
              <a:rPr lang="zh-CN" altLang="en-US" smtClean="0"/>
              <a:t>2015-4-19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A1C9-6FEC-486A-9576-FB3FA98C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172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15F9-164B-40DE-BCC1-4C041796A154}" type="datetimeFigureOut">
              <a:rPr lang="zh-CN" altLang="en-US" smtClean="0"/>
              <a:t>2015-4-19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A1C9-6FEC-486A-9576-FB3FA98C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6100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3279530" y="4185138"/>
            <a:ext cx="131885" cy="301417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 rot="21274159">
            <a:off x="1547446" y="1793629"/>
            <a:ext cx="3604846" cy="263769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547446" y="1811214"/>
            <a:ext cx="3604846" cy="263769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76309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267" userDrawn="1">
          <p15:clr>
            <a:srgbClr val="FBAE40"/>
          </p15:clr>
        </p15:guide>
        <p15:guide id="2" pos="453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479954"/>
            <a:ext cx="4644443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1036569"/>
            <a:ext cx="7290108" cy="5116178"/>
          </a:xfrm>
        </p:spPr>
        <p:txBody>
          <a:bodyPr/>
          <a:lstStyle>
            <a:lvl1pPr>
              <a:defRPr sz="3359"/>
            </a:lvl1pPr>
            <a:lvl2pPr>
              <a:defRPr sz="2939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159794"/>
            <a:ext cx="4644443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15F9-164B-40DE-BCC1-4C041796A154}" type="datetimeFigureOut">
              <a:rPr lang="zh-CN" altLang="en-US" smtClean="0"/>
              <a:t>2015-4-19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4A1C9-6FEC-486A-9576-FB3FA98C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311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383297"/>
            <a:ext cx="12420184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1916484"/>
            <a:ext cx="12420184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6672697"/>
            <a:ext cx="324004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415F9-164B-40DE-BCC1-4C041796A154}" type="datetimeFigureOut">
              <a:rPr lang="zh-CN" altLang="en-US" smtClean="0"/>
              <a:t>2015-4-19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6672697"/>
            <a:ext cx="4860072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6672697"/>
            <a:ext cx="324004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4A1C9-6FEC-486A-9576-FB3FA98C5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838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txStyles>
    <p:titleStyle>
      <a:lvl1pPr algn="l" defTabSz="959937" rtl="0" eaLnBrk="1" latinLnBrk="0" hangingPunct="1">
        <a:lnSpc>
          <a:spcPct val="90000"/>
        </a:lnSpc>
        <a:spcBef>
          <a:spcPct val="0"/>
        </a:spcBef>
        <a:buNone/>
        <a:defRPr sz="46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9984" indent="-239984" algn="l" defTabSz="95993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39" kern="1200">
          <a:solidFill>
            <a:schemeClr val="tx1"/>
          </a:solidFill>
          <a:latin typeface="+mn-lt"/>
          <a:ea typeface="+mn-ea"/>
          <a:cs typeface="+mn-cs"/>
        </a:defRPr>
      </a:lvl1pPr>
      <a:lvl2pPr marL="71995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199921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79890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59859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39827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19796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599764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7973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79969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59937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39906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19874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99843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79811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5978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39748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rot="21056360">
            <a:off x="4088541" y="2304227"/>
            <a:ext cx="6340643" cy="255454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6200000">
            <a:off x="5674440" y="47353"/>
            <a:ext cx="2953001" cy="6447973"/>
          </a:xfrm>
          <a:prstGeom prst="trapezoid">
            <a:avLst>
              <a:gd name="adj" fmla="val 12936"/>
            </a:avLst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430889" y="1970692"/>
            <a:ext cx="564394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solidFill>
                  <a:schemeClr val="bg1">
                    <a:lumMod val="9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你该拿这十</a:t>
            </a:r>
            <a:endParaRPr lang="en-US" altLang="zh-CN" sz="8000" dirty="0" smtClean="0">
              <a:solidFill>
                <a:schemeClr val="bg1">
                  <a:lumMod val="9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8000" dirty="0" smtClean="0">
                <a:solidFill>
                  <a:schemeClr val="bg1">
                    <a:lumMod val="9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年做点什么</a:t>
            </a:r>
            <a:endParaRPr lang="zh-CN" altLang="en-US" sz="8000" dirty="0">
              <a:solidFill>
                <a:schemeClr val="bg1">
                  <a:lumMod val="9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82687" y="3268062"/>
            <a:ext cx="479242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 smtClean="0">
                <a:solidFill>
                  <a:srgbClr val="FFC000"/>
                </a:solidFill>
                <a:latin typeface="Eras Bold ITC" panose="020B0907030504020204" pitchFamily="34" charset="0"/>
              </a:rPr>
              <a:t>2</a:t>
            </a:r>
            <a:r>
              <a:rPr lang="en-US" altLang="zh-CN" sz="16600" dirty="0" smtClean="0">
                <a:solidFill>
                  <a:schemeClr val="bg2">
                    <a:lumMod val="10000"/>
                  </a:schemeClr>
                </a:solidFill>
                <a:latin typeface="Eras Bold ITC" panose="020B0907030504020204" pitchFamily="34" charset="0"/>
              </a:rPr>
              <a:t>0</a:t>
            </a:r>
            <a:endParaRPr lang="zh-CN" altLang="en-US" sz="16600" dirty="0">
              <a:solidFill>
                <a:schemeClr val="bg2">
                  <a:lumMod val="10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482975" y="217463"/>
            <a:ext cx="396477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 smtClean="0">
                <a:solidFill>
                  <a:schemeClr val="bg2">
                    <a:lumMod val="10000"/>
                  </a:schemeClr>
                </a:solidFill>
                <a:latin typeface="Eras Bold ITC" panose="020B0907030504020204" pitchFamily="34" charset="0"/>
              </a:rPr>
              <a:t>3</a:t>
            </a:r>
            <a:r>
              <a:rPr lang="en-US" altLang="zh-CN" sz="16600" dirty="0" smtClean="0">
                <a:solidFill>
                  <a:srgbClr val="FFC000"/>
                </a:solidFill>
                <a:latin typeface="Eras Bold ITC" panose="020B0907030504020204" pitchFamily="34" charset="0"/>
              </a:rPr>
              <a:t>0</a:t>
            </a:r>
            <a:endParaRPr lang="zh-CN" altLang="en-US" sz="16600" dirty="0">
              <a:solidFill>
                <a:srgbClr val="FFC000"/>
              </a:solidFill>
              <a:latin typeface="Eras Bold ITC" panose="020B0907030504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114006" y="6031521"/>
            <a:ext cx="617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文案：网络    </a:t>
            </a: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PPTer</a:t>
            </a:r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：萧牧梵</a:t>
            </a:r>
            <a:endParaRPr lang="zh-CN" altLang="en-US" sz="2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52510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梯形 5"/>
          <p:cNvSpPr/>
          <p:nvPr/>
        </p:nvSpPr>
        <p:spPr>
          <a:xfrm rot="16200000">
            <a:off x="5642216" y="5696995"/>
            <a:ext cx="3252248" cy="134880"/>
          </a:xfrm>
          <a:prstGeom prst="trapezoid">
            <a:avLst>
              <a:gd name="adj" fmla="val 23420"/>
            </a:avLst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600245" y="1802280"/>
            <a:ext cx="7101392" cy="301968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梯形 2"/>
          <p:cNvSpPr/>
          <p:nvPr/>
        </p:nvSpPr>
        <p:spPr>
          <a:xfrm rot="16200000">
            <a:off x="5524817" y="-279357"/>
            <a:ext cx="3252248" cy="7101392"/>
          </a:xfrm>
          <a:prstGeom prst="trapezoid">
            <a:avLst>
              <a:gd name="adj" fmla="val 23420"/>
            </a:avLst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430889" y="1970692"/>
            <a:ext cx="564394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>
                    <a:lumMod val="9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THAKN</a:t>
            </a:r>
          </a:p>
          <a:p>
            <a:pPr algn="ctr"/>
            <a:r>
              <a:rPr lang="en-US" altLang="zh-CN" sz="8000" dirty="0" smtClean="0">
                <a:solidFill>
                  <a:schemeClr val="bg1">
                    <a:lumMod val="9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 YOU</a:t>
            </a:r>
            <a:endParaRPr lang="zh-CN" altLang="en-US" sz="8000" dirty="0">
              <a:solidFill>
                <a:schemeClr val="bg1">
                  <a:lumMod val="9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275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" y="0"/>
            <a:ext cx="14400213" cy="7199313"/>
          </a:xfrm>
          <a:prstGeom prst="rect">
            <a:avLst/>
          </a:prstGeom>
          <a:solidFill>
            <a:srgbClr val="FC5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8230" tIns="69115" rIns="138230" bIns="69115"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sp>
        <p:nvSpPr>
          <p:cNvPr id="7" name="圆角矩形 2"/>
          <p:cNvSpPr/>
          <p:nvPr/>
        </p:nvSpPr>
        <p:spPr>
          <a:xfrm>
            <a:off x="6180037" y="1766398"/>
            <a:ext cx="2040142" cy="2040142"/>
          </a:xfrm>
          <a:custGeom>
            <a:avLst/>
            <a:gdLst/>
            <a:ahLst/>
            <a:cxnLst/>
            <a:rect l="l" t="t" r="r" b="b"/>
            <a:pathLst>
              <a:path w="2843518" h="2843518">
                <a:moveTo>
                  <a:pt x="709642" y="1844182"/>
                </a:moveTo>
                <a:lnTo>
                  <a:pt x="992604" y="1844182"/>
                </a:lnTo>
                <a:lnTo>
                  <a:pt x="992604" y="2128822"/>
                </a:lnTo>
                <a:lnTo>
                  <a:pt x="709642" y="2128822"/>
                </a:lnTo>
                <a:close/>
                <a:moveTo>
                  <a:pt x="992604" y="1462824"/>
                </a:moveTo>
                <a:lnTo>
                  <a:pt x="1389201" y="1462824"/>
                </a:lnTo>
                <a:lnTo>
                  <a:pt x="1389201" y="1844182"/>
                </a:lnTo>
                <a:lnTo>
                  <a:pt x="992604" y="1844182"/>
                </a:lnTo>
                <a:close/>
                <a:moveTo>
                  <a:pt x="1389201" y="985681"/>
                </a:moveTo>
                <a:lnTo>
                  <a:pt x="1862797" y="985681"/>
                </a:lnTo>
                <a:lnTo>
                  <a:pt x="1862797" y="1462824"/>
                </a:lnTo>
                <a:lnTo>
                  <a:pt x="1389201" y="1462824"/>
                </a:lnTo>
                <a:close/>
                <a:moveTo>
                  <a:pt x="715753" y="314006"/>
                </a:moveTo>
                <a:lnTo>
                  <a:pt x="715753" y="1443491"/>
                </a:lnTo>
                <a:lnTo>
                  <a:pt x="307273" y="1443491"/>
                </a:lnTo>
                <a:lnTo>
                  <a:pt x="307273" y="2128822"/>
                </a:lnTo>
                <a:lnTo>
                  <a:pt x="709642" y="2128822"/>
                </a:lnTo>
                <a:lnTo>
                  <a:pt x="709642" y="2529512"/>
                </a:lnTo>
                <a:lnTo>
                  <a:pt x="1394973" y="2529512"/>
                </a:lnTo>
                <a:lnTo>
                  <a:pt x="1394973" y="2134499"/>
                </a:lnTo>
                <a:lnTo>
                  <a:pt x="2536245" y="2134499"/>
                </a:lnTo>
                <a:lnTo>
                  <a:pt x="2536245" y="985681"/>
                </a:lnTo>
                <a:lnTo>
                  <a:pt x="1862797" y="985681"/>
                </a:lnTo>
                <a:lnTo>
                  <a:pt x="1862797" y="314006"/>
                </a:lnTo>
                <a:close/>
                <a:moveTo>
                  <a:pt x="180819" y="0"/>
                </a:moveTo>
                <a:lnTo>
                  <a:pt x="2662699" y="0"/>
                </a:lnTo>
                <a:cubicBezTo>
                  <a:pt x="2762563" y="0"/>
                  <a:pt x="2843518" y="80955"/>
                  <a:pt x="2843518" y="180819"/>
                </a:cubicBezTo>
                <a:lnTo>
                  <a:pt x="2843518" y="2662699"/>
                </a:lnTo>
                <a:cubicBezTo>
                  <a:pt x="2843518" y="2762563"/>
                  <a:pt x="2762563" y="2843518"/>
                  <a:pt x="2662699" y="2843518"/>
                </a:cubicBezTo>
                <a:lnTo>
                  <a:pt x="180819" y="2843518"/>
                </a:lnTo>
                <a:cubicBezTo>
                  <a:pt x="80955" y="2843518"/>
                  <a:pt x="0" y="2762563"/>
                  <a:pt x="0" y="2662699"/>
                </a:cubicBezTo>
                <a:lnTo>
                  <a:pt x="0" y="180819"/>
                </a:lnTo>
                <a:cubicBezTo>
                  <a:pt x="0" y="80955"/>
                  <a:pt x="80955" y="0"/>
                  <a:pt x="1808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0" t="16867" r="16239" b="22654"/>
          <a:stretch/>
        </p:blipFill>
        <p:spPr bwMode="auto">
          <a:xfrm>
            <a:off x="6069467" y="3892851"/>
            <a:ext cx="2290828" cy="66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507684" y="4466631"/>
            <a:ext cx="3384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http://wagonmse.yanj.cn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605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7000">
        <p14:vortex dir="r"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100"/>
                            </p:stCondLst>
                            <p:childTnLst>
                              <p:par>
                                <p:cTn id="2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/>
      <p:bldP spid="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" y="0"/>
            <a:ext cx="14400213" cy="7199313"/>
          </a:xfrm>
          <a:prstGeom prst="rect">
            <a:avLst/>
          </a:prstGeom>
          <a:solidFill>
            <a:srgbClr val="FC5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8230" tIns="69115" rIns="138230" bIns="69115" rtlCol="0" anchor="ctr"/>
          <a:lstStyle/>
          <a:p>
            <a:pPr algn="ctr"/>
            <a:endParaRPr lang="zh-CN" altLang="en-US">
              <a:ea typeface="微软雅黑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0" t="16867" r="16239" b="22654"/>
          <a:stretch/>
        </p:blipFill>
        <p:spPr bwMode="auto">
          <a:xfrm>
            <a:off x="6069467" y="3892851"/>
            <a:ext cx="2290828" cy="66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599124" y="4466631"/>
            <a:ext cx="3384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个人微信，与你常在。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996" y="1736243"/>
            <a:ext cx="201622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9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7000">
        <p14:vortex dir="r"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/>
          <p:nvPr/>
        </p:nvCxnSpPr>
        <p:spPr>
          <a:xfrm>
            <a:off x="8013906" y="5050484"/>
            <a:ext cx="5152283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8013906" y="4347318"/>
            <a:ext cx="5152283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013906" y="3653749"/>
            <a:ext cx="5152283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13906" y="2956980"/>
            <a:ext cx="5152283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8013906" y="2257014"/>
            <a:ext cx="5152283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7506944" y="5375195"/>
            <a:ext cx="5659245" cy="7386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565030" y="2198078"/>
            <a:ext cx="356967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 smtClean="0">
                <a:solidFill>
                  <a:srgbClr val="FFC00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方向</a:t>
            </a:r>
            <a:endParaRPr lang="zh-CN" altLang="en-US" sz="11500" dirty="0">
              <a:solidFill>
                <a:srgbClr val="FFC00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65529" y="1729988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没有方向感是最叫人疯狂的</a:t>
            </a:r>
          </a:p>
        </p:txBody>
      </p:sp>
      <p:sp>
        <p:nvSpPr>
          <p:cNvPr id="4" name="矩形 3"/>
          <p:cNvSpPr/>
          <p:nvPr/>
        </p:nvSpPr>
        <p:spPr>
          <a:xfrm>
            <a:off x="7705076" y="5041086"/>
            <a:ext cx="52629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这</a:t>
            </a:r>
            <a:r>
              <a:rPr lang="en-US" altLang="zh-CN" sz="4800" dirty="0">
                <a:solidFill>
                  <a:schemeClr val="bg1">
                    <a:lumMod val="95000"/>
                  </a:schemeClr>
                </a:solidFill>
                <a:latin typeface="Eras Bold ITC" panose="020B0907030504020204" pitchFamily="34" charset="0"/>
                <a:ea typeface="方正粗宋简体" panose="03000509000000000000" pitchFamily="65" charset="-122"/>
              </a:rPr>
              <a:t>10</a:t>
            </a:r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年，一定要有自己的方向。</a:t>
            </a:r>
          </a:p>
        </p:txBody>
      </p:sp>
      <p:sp>
        <p:nvSpPr>
          <p:cNvPr id="8" name="任意多边形 7"/>
          <p:cNvSpPr/>
          <p:nvPr/>
        </p:nvSpPr>
        <p:spPr>
          <a:xfrm>
            <a:off x="7506944" y="2428182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7506944" y="1729988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7506944" y="3126376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7506944" y="3824570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7506944" y="4522764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609840" y="1631449"/>
            <a:ext cx="3357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1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03549" y="2329643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2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597258" y="3027837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3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590967" y="3726031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4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84676" y="4424225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5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465529" y="2426756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不管起点有多低，坦然接受</a:t>
            </a:r>
          </a:p>
        </p:txBody>
      </p:sp>
      <p:sp>
        <p:nvSpPr>
          <p:cNvPr id="26" name="矩形 25"/>
          <p:cNvSpPr/>
          <p:nvPr/>
        </p:nvSpPr>
        <p:spPr>
          <a:xfrm>
            <a:off x="8465529" y="3101686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围绕兴趣与爱好点选择职业</a:t>
            </a:r>
          </a:p>
        </p:txBody>
      </p:sp>
      <p:sp>
        <p:nvSpPr>
          <p:cNvPr id="27" name="矩形 26"/>
          <p:cNvSpPr/>
          <p:nvPr/>
        </p:nvSpPr>
        <p:spPr>
          <a:xfrm>
            <a:off x="8465529" y="3798390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绝不放弃做自己最擅长的事</a:t>
            </a:r>
          </a:p>
        </p:txBody>
      </p:sp>
      <p:sp>
        <p:nvSpPr>
          <p:cNvPr id="28" name="矩形 27"/>
          <p:cNvSpPr/>
          <p:nvPr/>
        </p:nvSpPr>
        <p:spPr>
          <a:xfrm>
            <a:off x="8465529" y="4495094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从最容易实现的目标开始做</a:t>
            </a:r>
          </a:p>
        </p:txBody>
      </p:sp>
    </p:spTree>
    <p:extLst>
      <p:ext uri="{BB962C8B-B14F-4D97-AF65-F5344CB8AC3E}">
        <p14:creationId xmlns:p14="http://schemas.microsoft.com/office/powerpoint/2010/main" val="1276874925"/>
      </p:ext>
    </p:extLst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506944" y="5740160"/>
            <a:ext cx="6100568" cy="7386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661926" y="5406051"/>
            <a:ext cx="5659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这</a:t>
            </a:r>
            <a:r>
              <a:rPr lang="en-US" altLang="zh-CN" sz="4800" dirty="0">
                <a:solidFill>
                  <a:schemeClr val="bg1">
                    <a:lumMod val="95000"/>
                  </a:schemeClr>
                </a:solidFill>
                <a:latin typeface="Eras Bold ITC" panose="020B0907030504020204" pitchFamily="34" charset="0"/>
                <a:ea typeface="方正粗宋简体" panose="03000509000000000000" pitchFamily="65" charset="-122"/>
              </a:rPr>
              <a:t>10</a:t>
            </a:r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年</a:t>
            </a:r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，一定要做好充分的准备。</a:t>
            </a:r>
            <a:endParaRPr lang="zh-CN" altLang="en-US" sz="2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8013906" y="4745221"/>
            <a:ext cx="3532331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8013906" y="4088092"/>
            <a:ext cx="3532331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8013906" y="3384926"/>
            <a:ext cx="3532331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013906" y="2691357"/>
            <a:ext cx="3532331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13906" y="1994588"/>
            <a:ext cx="3532331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8013906" y="1294622"/>
            <a:ext cx="3532331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8013906" y="5430020"/>
            <a:ext cx="3532331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任意多边形 29"/>
          <p:cNvSpPr/>
          <p:nvPr/>
        </p:nvSpPr>
        <p:spPr>
          <a:xfrm>
            <a:off x="7506944" y="4217501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565030" y="2198078"/>
            <a:ext cx="356967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 smtClean="0">
                <a:solidFill>
                  <a:srgbClr val="FFC00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准备</a:t>
            </a:r>
            <a:endParaRPr lang="zh-CN" altLang="en-US" sz="11500" dirty="0">
              <a:solidFill>
                <a:srgbClr val="FFC00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65529" y="767596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一定要过语言关</a:t>
            </a:r>
          </a:p>
        </p:txBody>
      </p:sp>
      <p:sp>
        <p:nvSpPr>
          <p:cNvPr id="8" name="任意多边形 7"/>
          <p:cNvSpPr/>
          <p:nvPr/>
        </p:nvSpPr>
        <p:spPr>
          <a:xfrm>
            <a:off x="7506944" y="1465790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7506944" y="767596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7506944" y="2163984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7506944" y="2862178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7506944" y="3560372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609840" y="669057"/>
            <a:ext cx="3357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1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03549" y="1367251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2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597258" y="2065445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3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590967" y="2763639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4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84676" y="3461833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5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465529" y="1464364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有一门看家本领</a:t>
            </a:r>
          </a:p>
        </p:txBody>
      </p:sp>
      <p:sp>
        <p:nvSpPr>
          <p:cNvPr id="26" name="矩形 25"/>
          <p:cNvSpPr/>
          <p:nvPr/>
        </p:nvSpPr>
        <p:spPr>
          <a:xfrm>
            <a:off x="8465529" y="2139294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掌握工作的全部</a:t>
            </a:r>
          </a:p>
        </p:txBody>
      </p:sp>
      <p:sp>
        <p:nvSpPr>
          <p:cNvPr id="27" name="矩形 26"/>
          <p:cNvSpPr/>
          <p:nvPr/>
        </p:nvSpPr>
        <p:spPr>
          <a:xfrm>
            <a:off x="8465529" y="2835998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把知识变成能力</a:t>
            </a:r>
          </a:p>
        </p:txBody>
      </p:sp>
      <p:sp>
        <p:nvSpPr>
          <p:cNvPr id="28" name="矩形 27"/>
          <p:cNvSpPr/>
          <p:nvPr/>
        </p:nvSpPr>
        <p:spPr>
          <a:xfrm>
            <a:off x="8465529" y="3532702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向成功的人学习</a:t>
            </a:r>
          </a:p>
        </p:txBody>
      </p:sp>
      <p:sp>
        <p:nvSpPr>
          <p:cNvPr id="31" name="矩形 30"/>
          <p:cNvSpPr/>
          <p:nvPr/>
        </p:nvSpPr>
        <p:spPr>
          <a:xfrm>
            <a:off x="8465529" y="4189831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走在时代最前沿</a:t>
            </a:r>
          </a:p>
        </p:txBody>
      </p:sp>
      <p:sp>
        <p:nvSpPr>
          <p:cNvPr id="34" name="任意多边形 33"/>
          <p:cNvSpPr/>
          <p:nvPr/>
        </p:nvSpPr>
        <p:spPr>
          <a:xfrm>
            <a:off x="7506944" y="4902300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8465529" y="4874630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随时把灵感记下</a:t>
            </a:r>
          </a:p>
        </p:txBody>
      </p:sp>
      <p:sp>
        <p:nvSpPr>
          <p:cNvPr id="36" name="矩形 35"/>
          <p:cNvSpPr/>
          <p:nvPr/>
        </p:nvSpPr>
        <p:spPr>
          <a:xfrm>
            <a:off x="7597257" y="4118176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6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597257" y="4800923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7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257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/>
          <p:nvPr/>
        </p:nvCxnSpPr>
        <p:spPr>
          <a:xfrm>
            <a:off x="8013907" y="4647532"/>
            <a:ext cx="3656318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8013907" y="3944366"/>
            <a:ext cx="3656318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013907" y="3250797"/>
            <a:ext cx="3656318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13907" y="2554028"/>
            <a:ext cx="3656318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8013907" y="1854062"/>
            <a:ext cx="3656318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8013907" y="5356657"/>
            <a:ext cx="3656318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7506944" y="5530176"/>
            <a:ext cx="5659245" cy="7386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565030" y="2198078"/>
            <a:ext cx="356967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 smtClean="0">
                <a:solidFill>
                  <a:srgbClr val="FFC00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能力</a:t>
            </a:r>
            <a:endParaRPr lang="zh-CN" altLang="en-US" sz="11500" dirty="0">
              <a:solidFill>
                <a:srgbClr val="FFC00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65529" y="1327036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会大会小会来事</a:t>
            </a:r>
          </a:p>
        </p:txBody>
      </p:sp>
      <p:sp>
        <p:nvSpPr>
          <p:cNvPr id="4" name="矩形 3"/>
          <p:cNvSpPr/>
          <p:nvPr/>
        </p:nvSpPr>
        <p:spPr>
          <a:xfrm>
            <a:off x="7705076" y="5165071"/>
            <a:ext cx="52629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这</a:t>
            </a:r>
            <a:r>
              <a:rPr lang="en-US" altLang="zh-CN" sz="4800" dirty="0">
                <a:solidFill>
                  <a:schemeClr val="bg1">
                    <a:lumMod val="95000"/>
                  </a:schemeClr>
                </a:solidFill>
                <a:latin typeface="Eras Bold ITC" panose="020B0907030504020204" pitchFamily="34" charset="0"/>
                <a:ea typeface="方正粗宋简体" panose="03000509000000000000" pitchFamily="65" charset="-122"/>
              </a:rPr>
              <a:t>10</a:t>
            </a:r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年</a:t>
            </a:r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，一定要锤炼过硬技能。</a:t>
            </a:r>
            <a:endParaRPr lang="zh-CN" altLang="en-US" sz="2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7506944" y="2025230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7506944" y="1327036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7506944" y="2723424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7506944" y="3421618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7506944" y="4119812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609840" y="1228497"/>
            <a:ext cx="3357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1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03549" y="1926691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2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597258" y="2624885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3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590967" y="3323079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4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84676" y="4021273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5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465529" y="2023804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把话说到点子上</a:t>
            </a:r>
          </a:p>
        </p:txBody>
      </p:sp>
      <p:sp>
        <p:nvSpPr>
          <p:cNvPr id="26" name="矩形 25"/>
          <p:cNvSpPr/>
          <p:nvPr/>
        </p:nvSpPr>
        <p:spPr>
          <a:xfrm>
            <a:off x="8465529" y="2698734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抓住问题的关键</a:t>
            </a:r>
          </a:p>
        </p:txBody>
      </p:sp>
      <p:sp>
        <p:nvSpPr>
          <p:cNvPr id="27" name="矩形 26"/>
          <p:cNvSpPr/>
          <p:nvPr/>
        </p:nvSpPr>
        <p:spPr>
          <a:xfrm>
            <a:off x="8465529" y="3395438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不放弃，不抛弃</a:t>
            </a:r>
          </a:p>
        </p:txBody>
      </p:sp>
      <p:sp>
        <p:nvSpPr>
          <p:cNvPr id="28" name="矩形 27"/>
          <p:cNvSpPr/>
          <p:nvPr/>
        </p:nvSpPr>
        <p:spPr>
          <a:xfrm>
            <a:off x="8465529" y="4092142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控制情绪和行为</a:t>
            </a:r>
          </a:p>
        </p:txBody>
      </p:sp>
      <p:sp>
        <p:nvSpPr>
          <p:cNvPr id="31" name="任意多边形 30"/>
          <p:cNvSpPr/>
          <p:nvPr/>
        </p:nvSpPr>
        <p:spPr>
          <a:xfrm>
            <a:off x="7506944" y="4828937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7584676" y="4730398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6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465529" y="4801267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站在对方的角度</a:t>
            </a:r>
          </a:p>
        </p:txBody>
      </p:sp>
    </p:spTree>
    <p:extLst>
      <p:ext uri="{BB962C8B-B14F-4D97-AF65-F5344CB8AC3E}">
        <p14:creationId xmlns:p14="http://schemas.microsoft.com/office/powerpoint/2010/main" val="153365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013906" y="1294622"/>
            <a:ext cx="4725701" cy="4135398"/>
            <a:chOff x="8013906" y="1294622"/>
            <a:chExt cx="3532331" cy="4135398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8013906" y="4745221"/>
              <a:ext cx="3532331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8013906" y="4088092"/>
              <a:ext cx="3532331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8013906" y="3384926"/>
              <a:ext cx="3532331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8013906" y="2691357"/>
              <a:ext cx="3532331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013906" y="1994588"/>
              <a:ext cx="3532331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8013906" y="1294622"/>
              <a:ext cx="3532331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8013906" y="5430020"/>
              <a:ext cx="3532331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7506944" y="5740160"/>
            <a:ext cx="6100568" cy="7386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661926" y="5406051"/>
            <a:ext cx="5659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这</a:t>
            </a:r>
            <a:r>
              <a:rPr lang="en-US" altLang="zh-CN" sz="4800" dirty="0">
                <a:solidFill>
                  <a:schemeClr val="bg1">
                    <a:lumMod val="95000"/>
                  </a:schemeClr>
                </a:solidFill>
                <a:latin typeface="Eras Bold ITC" panose="020B0907030504020204" pitchFamily="34" charset="0"/>
                <a:ea typeface="方正粗宋简体" panose="03000509000000000000" pitchFamily="65" charset="-122"/>
              </a:rPr>
              <a:t>10</a:t>
            </a:r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年</a:t>
            </a:r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，一定要积极对待问题。</a:t>
            </a:r>
            <a:endParaRPr lang="zh-CN" altLang="en-US" sz="2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7506944" y="4217501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565030" y="2198078"/>
            <a:ext cx="356967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 smtClean="0">
                <a:solidFill>
                  <a:srgbClr val="FFC00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问题</a:t>
            </a:r>
            <a:endParaRPr lang="zh-CN" altLang="en-US" sz="11500" dirty="0">
              <a:solidFill>
                <a:srgbClr val="FFC00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65529" y="767596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用出色的业绩树立品牌</a:t>
            </a:r>
          </a:p>
        </p:txBody>
      </p:sp>
      <p:sp>
        <p:nvSpPr>
          <p:cNvPr id="8" name="任意多边形 7"/>
          <p:cNvSpPr/>
          <p:nvPr/>
        </p:nvSpPr>
        <p:spPr>
          <a:xfrm>
            <a:off x="7506944" y="1465790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7506944" y="767596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7506944" y="2163984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7506944" y="2862178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7506944" y="3560372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609840" y="669057"/>
            <a:ext cx="3357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1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03549" y="1367251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2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597258" y="2065445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3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590967" y="2763639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4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84676" y="3461833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5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465529" y="1464364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世上的事最怕认真二字</a:t>
            </a:r>
          </a:p>
        </p:txBody>
      </p:sp>
      <p:sp>
        <p:nvSpPr>
          <p:cNvPr id="26" name="矩形 25"/>
          <p:cNvSpPr/>
          <p:nvPr/>
        </p:nvSpPr>
        <p:spPr>
          <a:xfrm>
            <a:off x="8465529" y="2139294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永远保持一颗正直的心</a:t>
            </a:r>
          </a:p>
        </p:txBody>
      </p:sp>
      <p:sp>
        <p:nvSpPr>
          <p:cNvPr id="27" name="矩形 26"/>
          <p:cNvSpPr/>
          <p:nvPr/>
        </p:nvSpPr>
        <p:spPr>
          <a:xfrm>
            <a:off x="8465529" y="2835998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用双肩扛起自己的责任</a:t>
            </a:r>
          </a:p>
        </p:txBody>
      </p:sp>
      <p:sp>
        <p:nvSpPr>
          <p:cNvPr id="28" name="矩形 27"/>
          <p:cNvSpPr/>
          <p:nvPr/>
        </p:nvSpPr>
        <p:spPr>
          <a:xfrm>
            <a:off x="8465529" y="3532702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尝试让更多的人记住你</a:t>
            </a:r>
          </a:p>
        </p:txBody>
      </p:sp>
      <p:sp>
        <p:nvSpPr>
          <p:cNvPr id="31" name="矩形 30"/>
          <p:cNvSpPr/>
          <p:nvPr/>
        </p:nvSpPr>
        <p:spPr>
          <a:xfrm>
            <a:off x="8465529" y="4189831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工作不仅仅是为了赚钱</a:t>
            </a:r>
          </a:p>
        </p:txBody>
      </p:sp>
      <p:sp>
        <p:nvSpPr>
          <p:cNvPr id="34" name="任意多边形 33"/>
          <p:cNvSpPr/>
          <p:nvPr/>
        </p:nvSpPr>
        <p:spPr>
          <a:xfrm>
            <a:off x="7506944" y="4902300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8465529" y="4874630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必须进入成功人的圈子</a:t>
            </a:r>
          </a:p>
        </p:txBody>
      </p:sp>
      <p:sp>
        <p:nvSpPr>
          <p:cNvPr id="36" name="矩形 35"/>
          <p:cNvSpPr/>
          <p:nvPr/>
        </p:nvSpPr>
        <p:spPr>
          <a:xfrm>
            <a:off x="7597257" y="4118176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6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597257" y="4800923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7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032559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506944" y="5530176"/>
            <a:ext cx="5659245" cy="7386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8013906" y="1854062"/>
            <a:ext cx="4663707" cy="3502595"/>
            <a:chOff x="8013907" y="1854062"/>
            <a:chExt cx="3656318" cy="3502595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8013907" y="4647532"/>
              <a:ext cx="3656318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8013907" y="3944366"/>
              <a:ext cx="3656318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8013907" y="3250797"/>
              <a:ext cx="3656318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013907" y="2554028"/>
              <a:ext cx="3656318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8013907" y="1854062"/>
              <a:ext cx="3656318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013907" y="5356657"/>
              <a:ext cx="3656318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7705076" y="5165071"/>
            <a:ext cx="52629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这</a:t>
            </a:r>
            <a:r>
              <a:rPr lang="en-US" altLang="zh-CN" sz="4800" dirty="0">
                <a:solidFill>
                  <a:schemeClr val="bg1">
                    <a:lumMod val="95000"/>
                  </a:schemeClr>
                </a:solidFill>
                <a:latin typeface="Eras Bold ITC" panose="020B0907030504020204" pitchFamily="34" charset="0"/>
                <a:ea typeface="方正粗宋简体" panose="03000509000000000000" pitchFamily="65" charset="-122"/>
              </a:rPr>
              <a:t>10</a:t>
            </a:r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年</a:t>
            </a:r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，一定不要浪费东西。</a:t>
            </a:r>
            <a:endParaRPr lang="zh-CN" altLang="en-US" sz="2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65030" y="2198078"/>
            <a:ext cx="356967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 smtClean="0">
                <a:solidFill>
                  <a:srgbClr val="FFC00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安排</a:t>
            </a:r>
            <a:endParaRPr lang="zh-CN" altLang="en-US" sz="11500" dirty="0">
              <a:solidFill>
                <a:srgbClr val="FFC00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65529" y="1327036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抓住生活中的点滴空闲</a:t>
            </a:r>
          </a:p>
        </p:txBody>
      </p:sp>
      <p:sp>
        <p:nvSpPr>
          <p:cNvPr id="8" name="任意多边形 7"/>
          <p:cNvSpPr/>
          <p:nvPr/>
        </p:nvSpPr>
        <p:spPr>
          <a:xfrm>
            <a:off x="7506944" y="2025230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7506944" y="1327036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7506944" y="2723424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7506944" y="3421618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7506944" y="4119812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609840" y="1228497"/>
            <a:ext cx="3357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1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03549" y="1926691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2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597258" y="2624885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3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590967" y="3323079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4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84676" y="4021273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5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465529" y="2023804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用心善待身边的每个人</a:t>
            </a:r>
          </a:p>
        </p:txBody>
      </p:sp>
      <p:sp>
        <p:nvSpPr>
          <p:cNvPr id="26" name="矩形 25"/>
          <p:cNvSpPr/>
          <p:nvPr/>
        </p:nvSpPr>
        <p:spPr>
          <a:xfrm>
            <a:off x="8465529" y="2698734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把每份工作都当成历练</a:t>
            </a:r>
          </a:p>
        </p:txBody>
      </p:sp>
      <p:sp>
        <p:nvSpPr>
          <p:cNvPr id="27" name="矩形 26"/>
          <p:cNvSpPr/>
          <p:nvPr/>
        </p:nvSpPr>
        <p:spPr>
          <a:xfrm>
            <a:off x="8465529" y="3395438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要认真端好信誉那个碗</a:t>
            </a:r>
          </a:p>
        </p:txBody>
      </p:sp>
      <p:sp>
        <p:nvSpPr>
          <p:cNvPr id="28" name="矩形 27"/>
          <p:cNvSpPr/>
          <p:nvPr/>
        </p:nvSpPr>
        <p:spPr>
          <a:xfrm>
            <a:off x="8465529" y="4092142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要抓住擦身而过的机会</a:t>
            </a:r>
          </a:p>
        </p:txBody>
      </p:sp>
      <p:sp>
        <p:nvSpPr>
          <p:cNvPr id="31" name="任意多边形 30"/>
          <p:cNvSpPr/>
          <p:nvPr/>
        </p:nvSpPr>
        <p:spPr>
          <a:xfrm>
            <a:off x="7506944" y="4828937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7584676" y="4730398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6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465529" y="4801267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懂得合理节约每一分钱</a:t>
            </a:r>
          </a:p>
        </p:txBody>
      </p:sp>
    </p:spTree>
    <p:extLst>
      <p:ext uri="{BB962C8B-B14F-4D97-AF65-F5344CB8AC3E}">
        <p14:creationId xmlns:p14="http://schemas.microsoft.com/office/powerpoint/2010/main" val="277949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506944" y="5740160"/>
            <a:ext cx="6100568" cy="7386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661926" y="5406051"/>
            <a:ext cx="5659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这</a:t>
            </a:r>
            <a:r>
              <a:rPr lang="en-US" altLang="zh-CN" sz="4800" dirty="0">
                <a:solidFill>
                  <a:schemeClr val="bg1">
                    <a:lumMod val="95000"/>
                  </a:schemeClr>
                </a:solidFill>
                <a:latin typeface="Eras Bold ITC" panose="020B0907030504020204" pitchFamily="34" charset="0"/>
                <a:ea typeface="方正粗宋简体" panose="03000509000000000000" pitchFamily="65" charset="-122"/>
              </a:rPr>
              <a:t>10</a:t>
            </a:r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年</a:t>
            </a:r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，成名前要先成为有钱人。</a:t>
            </a:r>
            <a:endParaRPr lang="zh-CN" altLang="en-US" sz="2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8013906" y="4745221"/>
            <a:ext cx="3532331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8013906" y="4088092"/>
            <a:ext cx="3532331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8013906" y="3384926"/>
            <a:ext cx="3532331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013906" y="2691357"/>
            <a:ext cx="3532331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013906" y="1994588"/>
            <a:ext cx="3532331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8013906" y="1294622"/>
            <a:ext cx="3532331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8013906" y="5430020"/>
            <a:ext cx="3532331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任意多边形 29"/>
          <p:cNvSpPr/>
          <p:nvPr/>
        </p:nvSpPr>
        <p:spPr>
          <a:xfrm>
            <a:off x="7506944" y="4217501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565030" y="2198078"/>
            <a:ext cx="356967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 smtClean="0">
                <a:solidFill>
                  <a:srgbClr val="FFC00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金钱</a:t>
            </a:r>
            <a:endParaRPr lang="zh-CN" altLang="en-US" sz="11500" dirty="0">
              <a:solidFill>
                <a:srgbClr val="FFC00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65529" y="767596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能创业就去创业</a:t>
            </a:r>
          </a:p>
        </p:txBody>
      </p:sp>
      <p:sp>
        <p:nvSpPr>
          <p:cNvPr id="8" name="任意多边形 7"/>
          <p:cNvSpPr/>
          <p:nvPr/>
        </p:nvSpPr>
        <p:spPr>
          <a:xfrm>
            <a:off x="7506944" y="1465790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7506944" y="767596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7506944" y="2163984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7506944" y="2862178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7506944" y="3560372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609840" y="669057"/>
            <a:ext cx="3357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1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03549" y="1367251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2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597258" y="2065445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3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590967" y="2763639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4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84676" y="3461833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5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465529" y="1464364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一分钱也不放过</a:t>
            </a:r>
          </a:p>
        </p:txBody>
      </p:sp>
      <p:sp>
        <p:nvSpPr>
          <p:cNvPr id="26" name="矩形 25"/>
          <p:cNvSpPr/>
          <p:nvPr/>
        </p:nvSpPr>
        <p:spPr>
          <a:xfrm>
            <a:off x="8465529" y="2139294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坚持不随波逐流</a:t>
            </a:r>
          </a:p>
        </p:txBody>
      </p:sp>
      <p:sp>
        <p:nvSpPr>
          <p:cNvPr id="27" name="矩形 26"/>
          <p:cNvSpPr/>
          <p:nvPr/>
        </p:nvSpPr>
        <p:spPr>
          <a:xfrm>
            <a:off x="8465529" y="2835998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把废物变成宝贝</a:t>
            </a:r>
          </a:p>
        </p:txBody>
      </p:sp>
      <p:sp>
        <p:nvSpPr>
          <p:cNvPr id="28" name="矩形 27"/>
          <p:cNvSpPr/>
          <p:nvPr/>
        </p:nvSpPr>
        <p:spPr>
          <a:xfrm>
            <a:off x="8465529" y="3532702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先满足他人需求</a:t>
            </a:r>
          </a:p>
        </p:txBody>
      </p:sp>
      <p:sp>
        <p:nvSpPr>
          <p:cNvPr id="31" name="矩形 30"/>
          <p:cNvSpPr/>
          <p:nvPr/>
        </p:nvSpPr>
        <p:spPr>
          <a:xfrm>
            <a:off x="8465529" y="4189831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在服务上做文章</a:t>
            </a:r>
          </a:p>
        </p:txBody>
      </p:sp>
      <p:sp>
        <p:nvSpPr>
          <p:cNvPr id="34" name="任意多边形 33"/>
          <p:cNvSpPr/>
          <p:nvPr/>
        </p:nvSpPr>
        <p:spPr>
          <a:xfrm>
            <a:off x="7506944" y="4902300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8465529" y="4874630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钱在流动中升值</a:t>
            </a:r>
          </a:p>
        </p:txBody>
      </p:sp>
      <p:sp>
        <p:nvSpPr>
          <p:cNvPr id="36" name="矩形 35"/>
          <p:cNvSpPr/>
          <p:nvPr/>
        </p:nvSpPr>
        <p:spPr>
          <a:xfrm>
            <a:off x="7597257" y="4118176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6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597257" y="4800923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7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01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506944" y="5530176"/>
            <a:ext cx="5659245" cy="7386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8013907" y="1854062"/>
            <a:ext cx="3671816" cy="3502595"/>
            <a:chOff x="8013907" y="1854062"/>
            <a:chExt cx="3656318" cy="3502595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8013907" y="4647532"/>
              <a:ext cx="3656318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8013907" y="3944366"/>
              <a:ext cx="3656318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8013907" y="3250797"/>
              <a:ext cx="3656318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013907" y="2554028"/>
              <a:ext cx="3656318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8013907" y="1854062"/>
              <a:ext cx="3656318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013907" y="5356657"/>
              <a:ext cx="3656318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7705076" y="5165071"/>
            <a:ext cx="5262979" cy="107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这</a:t>
            </a:r>
            <a:r>
              <a:rPr lang="en-US" altLang="zh-CN" sz="4800" dirty="0">
                <a:solidFill>
                  <a:schemeClr val="bg1">
                    <a:lumMod val="95000"/>
                  </a:schemeClr>
                </a:solidFill>
                <a:latin typeface="Eras Bold ITC" panose="020B0907030504020204" pitchFamily="34" charset="0"/>
                <a:ea typeface="方正粗宋简体" panose="03000509000000000000" pitchFamily="65" charset="-122"/>
              </a:rPr>
              <a:t>10</a:t>
            </a:r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年</a:t>
            </a:r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，知道发展重心在哪。</a:t>
            </a:r>
            <a:endParaRPr lang="zh-CN" altLang="en-US" sz="2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65030" y="2198078"/>
            <a:ext cx="356967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 smtClean="0">
                <a:solidFill>
                  <a:srgbClr val="FFC00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核心</a:t>
            </a:r>
            <a:endParaRPr lang="zh-CN" altLang="en-US" sz="11500" dirty="0">
              <a:solidFill>
                <a:srgbClr val="FFC00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65529" y="1327036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做好手边的工作</a:t>
            </a:r>
          </a:p>
        </p:txBody>
      </p:sp>
      <p:sp>
        <p:nvSpPr>
          <p:cNvPr id="8" name="任意多边形 7"/>
          <p:cNvSpPr/>
          <p:nvPr/>
        </p:nvSpPr>
        <p:spPr>
          <a:xfrm>
            <a:off x="7506944" y="2025230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7506944" y="1327036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7506944" y="2723424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7506944" y="3421618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7506944" y="4119812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609840" y="1228497"/>
            <a:ext cx="3357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1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03549" y="1926691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2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597258" y="2624885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3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590967" y="3323079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4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84676" y="4021273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5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465529" y="2023804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在细节上下功夫</a:t>
            </a:r>
          </a:p>
        </p:txBody>
      </p:sp>
      <p:sp>
        <p:nvSpPr>
          <p:cNvPr id="26" name="矩形 25"/>
          <p:cNvSpPr/>
          <p:nvPr/>
        </p:nvSpPr>
        <p:spPr>
          <a:xfrm>
            <a:off x="8465529" y="2698734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聚焦效益所在地</a:t>
            </a:r>
          </a:p>
        </p:txBody>
      </p:sp>
      <p:sp>
        <p:nvSpPr>
          <p:cNvPr id="27" name="矩形 26"/>
          <p:cNvSpPr/>
          <p:nvPr/>
        </p:nvSpPr>
        <p:spPr>
          <a:xfrm>
            <a:off x="8465529" y="3395438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注重成长与积累</a:t>
            </a:r>
          </a:p>
        </p:txBody>
      </p:sp>
      <p:sp>
        <p:nvSpPr>
          <p:cNvPr id="28" name="矩形 27"/>
          <p:cNvSpPr/>
          <p:nvPr/>
        </p:nvSpPr>
        <p:spPr>
          <a:xfrm>
            <a:off x="8465529" y="4092142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做成功前该做的</a:t>
            </a:r>
          </a:p>
        </p:txBody>
      </p:sp>
      <p:sp>
        <p:nvSpPr>
          <p:cNvPr id="31" name="任意多边形 30"/>
          <p:cNvSpPr/>
          <p:nvPr/>
        </p:nvSpPr>
        <p:spPr>
          <a:xfrm>
            <a:off x="7506944" y="4828937"/>
            <a:ext cx="541586" cy="541586"/>
          </a:xfrm>
          <a:custGeom>
            <a:avLst/>
            <a:gdLst>
              <a:gd name="connsiteX0" fmla="*/ 1283676 w 2567352"/>
              <a:gd name="connsiteY0" fmla="*/ 17583 h 2567352"/>
              <a:gd name="connsiteX1" fmla="*/ 17583 w 2567352"/>
              <a:gd name="connsiteY1" fmla="*/ 1283676 h 2567352"/>
              <a:gd name="connsiteX2" fmla="*/ 1283676 w 2567352"/>
              <a:gd name="connsiteY2" fmla="*/ 2549769 h 2567352"/>
              <a:gd name="connsiteX3" fmla="*/ 2549769 w 2567352"/>
              <a:gd name="connsiteY3" fmla="*/ 1283676 h 2567352"/>
              <a:gd name="connsiteX4" fmla="*/ 1283676 w 2567352"/>
              <a:gd name="connsiteY4" fmla="*/ 17583 h 2567352"/>
              <a:gd name="connsiteX5" fmla="*/ 164131 w 2567352"/>
              <a:gd name="connsiteY5" fmla="*/ 0 h 2567352"/>
              <a:gd name="connsiteX6" fmla="*/ 2403221 w 2567352"/>
              <a:gd name="connsiteY6" fmla="*/ 0 h 2567352"/>
              <a:gd name="connsiteX7" fmla="*/ 2567352 w 2567352"/>
              <a:gd name="connsiteY7" fmla="*/ 164131 h 2567352"/>
              <a:gd name="connsiteX8" fmla="*/ 2567352 w 2567352"/>
              <a:gd name="connsiteY8" fmla="*/ 2403221 h 2567352"/>
              <a:gd name="connsiteX9" fmla="*/ 2403221 w 2567352"/>
              <a:gd name="connsiteY9" fmla="*/ 2567352 h 2567352"/>
              <a:gd name="connsiteX10" fmla="*/ 164131 w 2567352"/>
              <a:gd name="connsiteY10" fmla="*/ 2567352 h 2567352"/>
              <a:gd name="connsiteX11" fmla="*/ 0 w 2567352"/>
              <a:gd name="connsiteY11" fmla="*/ 2403221 h 2567352"/>
              <a:gd name="connsiteX12" fmla="*/ 0 w 2567352"/>
              <a:gd name="connsiteY12" fmla="*/ 164131 h 2567352"/>
              <a:gd name="connsiteX13" fmla="*/ 164131 w 2567352"/>
              <a:gd name="connsiteY13" fmla="*/ 0 h 256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7352" h="2567352">
                <a:moveTo>
                  <a:pt x="1283676" y="17583"/>
                </a:moveTo>
                <a:cubicBezTo>
                  <a:pt x="584432" y="17583"/>
                  <a:pt x="17583" y="584432"/>
                  <a:pt x="17583" y="1283676"/>
                </a:cubicBezTo>
                <a:cubicBezTo>
                  <a:pt x="17583" y="1982920"/>
                  <a:pt x="584432" y="2549769"/>
                  <a:pt x="1283676" y="2549769"/>
                </a:cubicBezTo>
                <a:cubicBezTo>
                  <a:pt x="1982920" y="2549769"/>
                  <a:pt x="2549769" y="1982920"/>
                  <a:pt x="2549769" y="1283676"/>
                </a:cubicBezTo>
                <a:cubicBezTo>
                  <a:pt x="2549769" y="584432"/>
                  <a:pt x="1982920" y="17583"/>
                  <a:pt x="1283676" y="17583"/>
                </a:cubicBezTo>
                <a:close/>
                <a:moveTo>
                  <a:pt x="164131" y="0"/>
                </a:moveTo>
                <a:lnTo>
                  <a:pt x="2403221" y="0"/>
                </a:lnTo>
                <a:cubicBezTo>
                  <a:pt x="2493868" y="0"/>
                  <a:pt x="2567352" y="73484"/>
                  <a:pt x="2567352" y="164131"/>
                </a:cubicBezTo>
                <a:lnTo>
                  <a:pt x="2567352" y="2403221"/>
                </a:lnTo>
                <a:cubicBezTo>
                  <a:pt x="2567352" y="2493868"/>
                  <a:pt x="2493868" y="2567352"/>
                  <a:pt x="2403221" y="2567352"/>
                </a:cubicBezTo>
                <a:lnTo>
                  <a:pt x="164131" y="2567352"/>
                </a:lnTo>
                <a:cubicBezTo>
                  <a:pt x="73484" y="2567352"/>
                  <a:pt x="0" y="2493868"/>
                  <a:pt x="0" y="2403221"/>
                </a:cubicBezTo>
                <a:lnTo>
                  <a:pt x="0" y="164131"/>
                </a:lnTo>
                <a:cubicBezTo>
                  <a:pt x="0" y="73484"/>
                  <a:pt x="73484" y="0"/>
                  <a:pt x="16413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7584676" y="4730398"/>
            <a:ext cx="335793" cy="666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Eras Bold ITC" panose="020B0907030504020204" pitchFamily="34" charset="0"/>
                <a:ea typeface="方正粗宋简体" panose="03000509000000000000" pitchFamily="65" charset="-122"/>
              </a:rPr>
              <a:t>6</a:t>
            </a:r>
            <a:endParaRPr lang="zh-CN" altLang="en-US" sz="2800" dirty="0">
              <a:latin typeface="Eras Bold ITC" panose="020B0907030504020204" pitchFamily="34" charset="0"/>
              <a:ea typeface="方正粗宋简体" panose="03000509000000000000" pitchFamily="65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465529" y="4801267"/>
            <a:ext cx="6087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围绕核心目标做</a:t>
            </a:r>
          </a:p>
        </p:txBody>
      </p:sp>
    </p:spTree>
    <p:extLst>
      <p:ext uri="{BB962C8B-B14F-4D97-AF65-F5344CB8AC3E}">
        <p14:creationId xmlns:p14="http://schemas.microsoft.com/office/powerpoint/2010/main" val="314514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梯形 5"/>
          <p:cNvSpPr/>
          <p:nvPr/>
        </p:nvSpPr>
        <p:spPr>
          <a:xfrm rot="16200000">
            <a:off x="5642216" y="5696995"/>
            <a:ext cx="3252248" cy="134880"/>
          </a:xfrm>
          <a:prstGeom prst="trapezoid">
            <a:avLst>
              <a:gd name="adj" fmla="val 23420"/>
            </a:avLst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 rot="21056360">
            <a:off x="3778977" y="2214511"/>
            <a:ext cx="6973281" cy="301968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梯形 2"/>
          <p:cNvSpPr/>
          <p:nvPr/>
        </p:nvSpPr>
        <p:spPr>
          <a:xfrm rot="16200000">
            <a:off x="5524817" y="-279357"/>
            <a:ext cx="3252248" cy="7101392"/>
          </a:xfrm>
          <a:prstGeom prst="trapezoid">
            <a:avLst>
              <a:gd name="adj" fmla="val 23420"/>
            </a:avLst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430889" y="2565052"/>
            <a:ext cx="56439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bg1">
                    <a:lumMod val="9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瓦工民设</a:t>
            </a:r>
          </a:p>
        </p:txBody>
      </p:sp>
      <p:sp>
        <p:nvSpPr>
          <p:cNvPr id="5" name="矩形 4"/>
          <p:cNvSpPr/>
          <p:nvPr/>
        </p:nvSpPr>
        <p:spPr>
          <a:xfrm>
            <a:off x="5900066" y="4560356"/>
            <a:ext cx="31085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这</a:t>
            </a:r>
            <a:r>
              <a:rPr lang="en-US" altLang="zh-CN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10</a:t>
            </a:r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年，请善待。</a:t>
            </a:r>
            <a:endParaRPr lang="zh-CN" altLang="en-US" sz="2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995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405</Words>
  <Application>Microsoft Office PowerPoint</Application>
  <PresentationFormat>自定义</PresentationFormat>
  <Paragraphs>113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Arial</vt:lpstr>
      <vt:lpstr>宋体</vt:lpstr>
      <vt:lpstr>微软雅黑</vt:lpstr>
      <vt:lpstr>方正粗宋简体</vt:lpstr>
      <vt:lpstr>Calibri Light</vt:lpstr>
      <vt:lpstr>Calibri</vt:lpstr>
      <vt:lpstr>Eras Bold ITC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Antian 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萧牧梵</dc:creator>
  <cp:lastModifiedBy>wagonmse.com</cp:lastModifiedBy>
  <cp:revision>20</cp:revision>
  <dcterms:created xsi:type="dcterms:W3CDTF">2014-11-29T01:30:49Z</dcterms:created>
  <dcterms:modified xsi:type="dcterms:W3CDTF">2015-04-19T04:20:47Z</dcterms:modified>
  <cp:contentStatus>最终状态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