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8" r:id="rId2"/>
    <p:sldId id="256" r:id="rId3"/>
    <p:sldId id="257" r:id="rId4"/>
    <p:sldId id="258" r:id="rId5"/>
    <p:sldId id="269" r:id="rId6"/>
    <p:sldId id="264" r:id="rId7"/>
    <p:sldId id="272" r:id="rId8"/>
    <p:sldId id="273" r:id="rId9"/>
    <p:sldId id="275" r:id="rId10"/>
    <p:sldId id="274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6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A6B3"/>
    <a:srgbClr val="A8CE5F"/>
    <a:srgbClr val="F9BE36"/>
    <a:srgbClr val="F8E985"/>
    <a:srgbClr val="ED8F84"/>
    <a:srgbClr val="5B6599"/>
    <a:srgbClr val="254B5C"/>
    <a:srgbClr val="29668F"/>
    <a:srgbClr val="E48B7F"/>
    <a:srgbClr val="7CA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90"/>
      </p:cViewPr>
      <p:guideLst>
        <p:guide orient="horz" pos="1616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21A10A-391D-4755-A722-041F5E75984C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AAD3FF-850B-49E4-9E26-38E5CD1A0F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290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AD3FF-850B-49E4-9E26-38E5CD1A0FF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068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28B86-9908-4AA8-AD7D-2DDF89F3DAAE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F89E-621B-424C-A5FA-9551C31CD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658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28B86-9908-4AA8-AD7D-2DDF89F3DAAE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F89E-621B-424C-A5FA-9551C31CD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794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28B86-9908-4AA8-AD7D-2DDF89F3DAAE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F89E-621B-424C-A5FA-9551C31CD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978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28B86-9908-4AA8-AD7D-2DDF89F3DAAE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F89E-621B-424C-A5FA-9551C31CD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783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28B86-9908-4AA8-AD7D-2DDF89F3DAAE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F89E-621B-424C-A5FA-9551C31CD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480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28B86-9908-4AA8-AD7D-2DDF89F3DAAE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F89E-621B-424C-A5FA-9551C31CD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453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28B86-9908-4AA8-AD7D-2DDF89F3DAAE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F89E-621B-424C-A5FA-9551C31CD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026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28B86-9908-4AA8-AD7D-2DDF89F3DAAE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F89E-621B-424C-A5FA-9551C31CD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37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28B86-9908-4AA8-AD7D-2DDF89F3DAAE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F89E-621B-424C-A5FA-9551C31CDAB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-85165" y="-161365"/>
            <a:ext cx="12420600" cy="7019365"/>
          </a:xfrm>
          <a:prstGeom prst="rect">
            <a:avLst/>
          </a:prstGeom>
          <a:solidFill>
            <a:srgbClr val="F8F5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0278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28B86-9908-4AA8-AD7D-2DDF89F3DAAE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F89E-621B-424C-A5FA-9551C31CD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320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28B86-9908-4AA8-AD7D-2DDF89F3DAAE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CF89E-621B-424C-A5FA-9551C31CD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038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28B86-9908-4AA8-AD7D-2DDF89F3DAAE}" type="datetimeFigureOut">
              <a:rPr lang="zh-CN" altLang="en-US" smtClean="0"/>
              <a:t>2015/5/13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CF89E-621B-424C-A5FA-9551C31CD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444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BCA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0" y="5558178"/>
            <a:ext cx="12192000" cy="1299822"/>
          </a:xfrm>
          <a:prstGeom prst="rect">
            <a:avLst/>
          </a:prstGeom>
          <a:solidFill>
            <a:srgbClr val="B0D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0" y="4315848"/>
            <a:ext cx="12192000" cy="1299822"/>
          </a:xfrm>
          <a:prstGeom prst="rect">
            <a:avLst/>
          </a:prstGeom>
          <a:solidFill>
            <a:srgbClr val="75A9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582045" y="1165099"/>
            <a:ext cx="4168062" cy="4393079"/>
            <a:chOff x="1297050" y="1222591"/>
            <a:chExt cx="4168062" cy="4393079"/>
          </a:xfrm>
        </p:grpSpPr>
        <p:grpSp>
          <p:nvGrpSpPr>
            <p:cNvPr id="54" name="组合 53"/>
            <p:cNvGrpSpPr/>
            <p:nvPr/>
          </p:nvGrpSpPr>
          <p:grpSpPr>
            <a:xfrm>
              <a:off x="2492889" y="1222591"/>
              <a:ext cx="1749809" cy="1034350"/>
              <a:chOff x="3832226" y="688975"/>
              <a:chExt cx="1358900" cy="803275"/>
            </a:xfrm>
          </p:grpSpPr>
          <p:sp>
            <p:nvSpPr>
              <p:cNvPr id="11" name="Freeform 14"/>
              <p:cNvSpPr>
                <a:spLocks/>
              </p:cNvSpPr>
              <p:nvPr/>
            </p:nvSpPr>
            <p:spPr bwMode="auto">
              <a:xfrm>
                <a:off x="3913188" y="930275"/>
                <a:ext cx="1201738" cy="561975"/>
              </a:xfrm>
              <a:custGeom>
                <a:avLst/>
                <a:gdLst>
                  <a:gd name="T0" fmla="*/ 359 w 359"/>
                  <a:gd name="T1" fmla="*/ 168 h 168"/>
                  <a:gd name="T2" fmla="*/ 359 w 359"/>
                  <a:gd name="T3" fmla="*/ 161 h 168"/>
                  <a:gd name="T4" fmla="*/ 179 w 359"/>
                  <a:gd name="T5" fmla="*/ 0 h 168"/>
                  <a:gd name="T6" fmla="*/ 0 w 359"/>
                  <a:gd name="T7" fmla="*/ 161 h 168"/>
                  <a:gd name="T8" fmla="*/ 0 w 359"/>
                  <a:gd name="T9" fmla="*/ 168 h 168"/>
                  <a:gd name="T10" fmla="*/ 359 w 359"/>
                  <a:gd name="T11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168">
                    <a:moveTo>
                      <a:pt x="359" y="168"/>
                    </a:moveTo>
                    <a:cubicBezTo>
                      <a:pt x="359" y="161"/>
                      <a:pt x="359" y="161"/>
                      <a:pt x="359" y="161"/>
                    </a:cubicBezTo>
                    <a:cubicBezTo>
                      <a:pt x="359" y="72"/>
                      <a:pt x="279" y="0"/>
                      <a:pt x="179" y="0"/>
                    </a:cubicBezTo>
                    <a:cubicBezTo>
                      <a:pt x="80" y="0"/>
                      <a:pt x="0" y="72"/>
                      <a:pt x="0" y="161"/>
                    </a:cubicBezTo>
                    <a:cubicBezTo>
                      <a:pt x="0" y="168"/>
                      <a:pt x="0" y="168"/>
                      <a:pt x="0" y="168"/>
                    </a:cubicBezTo>
                    <a:lnTo>
                      <a:pt x="359" y="168"/>
                    </a:lnTo>
                    <a:close/>
                  </a:path>
                </a:pathLst>
              </a:custGeom>
              <a:solidFill>
                <a:srgbClr val="F2E18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51" name="组合 50"/>
              <p:cNvGrpSpPr/>
              <p:nvPr/>
            </p:nvGrpSpPr>
            <p:grpSpPr>
              <a:xfrm>
                <a:off x="3832226" y="688975"/>
                <a:ext cx="1358900" cy="773113"/>
                <a:chOff x="3832226" y="688975"/>
                <a:chExt cx="1358900" cy="773113"/>
              </a:xfrm>
              <a:solidFill>
                <a:srgbClr val="2E3359"/>
              </a:solidFill>
            </p:grpSpPr>
            <p:sp>
              <p:nvSpPr>
                <p:cNvPr id="5" name="Oval 8"/>
                <p:cNvSpPr>
                  <a:spLocks noChangeArrowheads="1"/>
                </p:cNvSpPr>
                <p:nvPr/>
              </p:nvSpPr>
              <p:spPr bwMode="auto">
                <a:xfrm>
                  <a:off x="4756151" y="936625"/>
                  <a:ext cx="434975" cy="4318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" name="Oval 9"/>
                <p:cNvSpPr>
                  <a:spLocks noChangeArrowheads="1"/>
                </p:cNvSpPr>
                <p:nvPr/>
              </p:nvSpPr>
              <p:spPr bwMode="auto">
                <a:xfrm>
                  <a:off x="4756151" y="873125"/>
                  <a:ext cx="201613" cy="2016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" name="Oval 10"/>
                <p:cNvSpPr>
                  <a:spLocks noChangeArrowheads="1"/>
                </p:cNvSpPr>
                <p:nvPr/>
              </p:nvSpPr>
              <p:spPr bwMode="auto">
                <a:xfrm>
                  <a:off x="4635501" y="860425"/>
                  <a:ext cx="180975" cy="1762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" name="Oval 11"/>
                <p:cNvSpPr>
                  <a:spLocks noChangeArrowheads="1"/>
                </p:cNvSpPr>
                <p:nvPr/>
              </p:nvSpPr>
              <p:spPr bwMode="auto">
                <a:xfrm>
                  <a:off x="3832226" y="936625"/>
                  <a:ext cx="434975" cy="4318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" name="Oval 12"/>
                <p:cNvSpPr>
                  <a:spLocks noChangeArrowheads="1"/>
                </p:cNvSpPr>
                <p:nvPr/>
              </p:nvSpPr>
              <p:spPr bwMode="auto">
                <a:xfrm>
                  <a:off x="4067176" y="873125"/>
                  <a:ext cx="200025" cy="2016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" name="Oval 13"/>
                <p:cNvSpPr>
                  <a:spLocks noChangeArrowheads="1"/>
                </p:cNvSpPr>
                <p:nvPr/>
              </p:nvSpPr>
              <p:spPr bwMode="auto">
                <a:xfrm>
                  <a:off x="4206876" y="860425"/>
                  <a:ext cx="180975" cy="1762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" name="Freeform 15"/>
                <p:cNvSpPr>
                  <a:spLocks/>
                </p:cNvSpPr>
                <p:nvPr/>
              </p:nvSpPr>
              <p:spPr bwMode="auto">
                <a:xfrm>
                  <a:off x="5060951" y="1163638"/>
                  <a:ext cx="96838" cy="298450"/>
                </a:xfrm>
                <a:custGeom>
                  <a:avLst/>
                  <a:gdLst>
                    <a:gd name="T0" fmla="*/ 29 w 29"/>
                    <a:gd name="T1" fmla="*/ 9 h 89"/>
                    <a:gd name="T2" fmla="*/ 15 w 29"/>
                    <a:gd name="T3" fmla="*/ 0 h 89"/>
                    <a:gd name="T4" fmla="*/ 15 w 29"/>
                    <a:gd name="T5" fmla="*/ 0 h 89"/>
                    <a:gd name="T6" fmla="*/ 0 w 29"/>
                    <a:gd name="T7" fmla="*/ 9 h 89"/>
                    <a:gd name="T8" fmla="*/ 0 w 29"/>
                    <a:gd name="T9" fmla="*/ 80 h 89"/>
                    <a:gd name="T10" fmla="*/ 15 w 29"/>
                    <a:gd name="T11" fmla="*/ 89 h 89"/>
                    <a:gd name="T12" fmla="*/ 15 w 29"/>
                    <a:gd name="T13" fmla="*/ 89 h 89"/>
                    <a:gd name="T14" fmla="*/ 29 w 29"/>
                    <a:gd name="T15" fmla="*/ 80 h 89"/>
                    <a:gd name="T16" fmla="*/ 29 w 29"/>
                    <a:gd name="T17" fmla="*/ 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89">
                      <a:moveTo>
                        <a:pt x="29" y="9"/>
                      </a:moveTo>
                      <a:cubicBezTo>
                        <a:pt x="29" y="4"/>
                        <a:pt x="23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7" y="0"/>
                        <a:pt x="0" y="4"/>
                        <a:pt x="0" y="9"/>
                      </a:cubicBezTo>
                      <a:cubicBezTo>
                        <a:pt x="0" y="80"/>
                        <a:pt x="0" y="80"/>
                        <a:pt x="0" y="80"/>
                      </a:cubicBezTo>
                      <a:cubicBezTo>
                        <a:pt x="0" y="85"/>
                        <a:pt x="7" y="89"/>
                        <a:pt x="15" y="89"/>
                      </a:cubicBezTo>
                      <a:cubicBezTo>
                        <a:pt x="15" y="89"/>
                        <a:pt x="15" y="89"/>
                        <a:pt x="15" y="89"/>
                      </a:cubicBezTo>
                      <a:cubicBezTo>
                        <a:pt x="23" y="89"/>
                        <a:pt x="29" y="85"/>
                        <a:pt x="29" y="80"/>
                      </a:cubicBezTo>
                      <a:lnTo>
                        <a:pt x="29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" name="Freeform 16"/>
                <p:cNvSpPr>
                  <a:spLocks/>
                </p:cNvSpPr>
                <p:nvPr/>
              </p:nvSpPr>
              <p:spPr bwMode="auto">
                <a:xfrm>
                  <a:off x="3865563" y="1163638"/>
                  <a:ext cx="96838" cy="298450"/>
                </a:xfrm>
                <a:custGeom>
                  <a:avLst/>
                  <a:gdLst>
                    <a:gd name="T0" fmla="*/ 0 w 29"/>
                    <a:gd name="T1" fmla="*/ 9 h 89"/>
                    <a:gd name="T2" fmla="*/ 14 w 29"/>
                    <a:gd name="T3" fmla="*/ 0 h 89"/>
                    <a:gd name="T4" fmla="*/ 14 w 29"/>
                    <a:gd name="T5" fmla="*/ 0 h 89"/>
                    <a:gd name="T6" fmla="*/ 29 w 29"/>
                    <a:gd name="T7" fmla="*/ 9 h 89"/>
                    <a:gd name="T8" fmla="*/ 29 w 29"/>
                    <a:gd name="T9" fmla="*/ 80 h 89"/>
                    <a:gd name="T10" fmla="*/ 14 w 29"/>
                    <a:gd name="T11" fmla="*/ 89 h 89"/>
                    <a:gd name="T12" fmla="*/ 14 w 29"/>
                    <a:gd name="T13" fmla="*/ 89 h 89"/>
                    <a:gd name="T14" fmla="*/ 0 w 29"/>
                    <a:gd name="T15" fmla="*/ 80 h 89"/>
                    <a:gd name="T16" fmla="*/ 0 w 29"/>
                    <a:gd name="T17" fmla="*/ 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89">
                      <a:moveTo>
                        <a:pt x="0" y="9"/>
                      </a:moveTo>
                      <a:cubicBezTo>
                        <a:pt x="0" y="4"/>
                        <a:pt x="6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3" y="0"/>
                        <a:pt x="29" y="4"/>
                        <a:pt x="29" y="9"/>
                      </a:cubicBezTo>
                      <a:cubicBezTo>
                        <a:pt x="29" y="80"/>
                        <a:pt x="29" y="80"/>
                        <a:pt x="29" y="80"/>
                      </a:cubicBezTo>
                      <a:cubicBezTo>
                        <a:pt x="29" y="85"/>
                        <a:pt x="23" y="89"/>
                        <a:pt x="14" y="89"/>
                      </a:cubicBezTo>
                      <a:cubicBezTo>
                        <a:pt x="14" y="89"/>
                        <a:pt x="14" y="89"/>
                        <a:pt x="14" y="89"/>
                      </a:cubicBezTo>
                      <a:cubicBezTo>
                        <a:pt x="6" y="89"/>
                        <a:pt x="0" y="85"/>
                        <a:pt x="0" y="80"/>
                      </a:cubicBezTo>
                      <a:lnTo>
                        <a:pt x="0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" name="Freeform 17"/>
                <p:cNvSpPr>
                  <a:spLocks/>
                </p:cNvSpPr>
                <p:nvPr/>
              </p:nvSpPr>
              <p:spPr bwMode="auto">
                <a:xfrm>
                  <a:off x="3902076" y="885825"/>
                  <a:ext cx="539750" cy="422275"/>
                </a:xfrm>
                <a:custGeom>
                  <a:avLst/>
                  <a:gdLst>
                    <a:gd name="T0" fmla="*/ 0 w 161"/>
                    <a:gd name="T1" fmla="*/ 63 h 126"/>
                    <a:gd name="T2" fmla="*/ 63 w 161"/>
                    <a:gd name="T3" fmla="*/ 0 h 126"/>
                    <a:gd name="T4" fmla="*/ 98 w 161"/>
                    <a:gd name="T5" fmla="*/ 0 h 126"/>
                    <a:gd name="T6" fmla="*/ 161 w 161"/>
                    <a:gd name="T7" fmla="*/ 63 h 126"/>
                    <a:gd name="T8" fmla="*/ 161 w 161"/>
                    <a:gd name="T9" fmla="*/ 63 h 126"/>
                    <a:gd name="T10" fmla="*/ 98 w 161"/>
                    <a:gd name="T11" fmla="*/ 126 h 126"/>
                    <a:gd name="T12" fmla="*/ 63 w 161"/>
                    <a:gd name="T13" fmla="*/ 126 h 126"/>
                    <a:gd name="T14" fmla="*/ 0 w 161"/>
                    <a:gd name="T15" fmla="*/ 63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1" h="126">
                      <a:moveTo>
                        <a:pt x="0" y="63"/>
                      </a:moveTo>
                      <a:cubicBezTo>
                        <a:pt x="0" y="28"/>
                        <a:pt x="28" y="0"/>
                        <a:pt x="63" y="0"/>
                      </a:cubicBezTo>
                      <a:cubicBezTo>
                        <a:pt x="98" y="0"/>
                        <a:pt x="98" y="0"/>
                        <a:pt x="98" y="0"/>
                      </a:cubicBezTo>
                      <a:cubicBezTo>
                        <a:pt x="133" y="0"/>
                        <a:pt x="161" y="28"/>
                        <a:pt x="161" y="63"/>
                      </a:cubicBezTo>
                      <a:cubicBezTo>
                        <a:pt x="161" y="63"/>
                        <a:pt x="161" y="63"/>
                        <a:pt x="161" y="63"/>
                      </a:cubicBezTo>
                      <a:cubicBezTo>
                        <a:pt x="161" y="98"/>
                        <a:pt x="133" y="126"/>
                        <a:pt x="98" y="126"/>
                      </a:cubicBezTo>
                      <a:cubicBezTo>
                        <a:pt x="63" y="126"/>
                        <a:pt x="63" y="126"/>
                        <a:pt x="63" y="126"/>
                      </a:cubicBezTo>
                      <a:cubicBezTo>
                        <a:pt x="28" y="126"/>
                        <a:pt x="0" y="98"/>
                        <a:pt x="0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" name="Freeform 18"/>
                <p:cNvSpPr>
                  <a:spLocks/>
                </p:cNvSpPr>
                <p:nvPr/>
              </p:nvSpPr>
              <p:spPr bwMode="auto">
                <a:xfrm>
                  <a:off x="4022726" y="688975"/>
                  <a:ext cx="539750" cy="422275"/>
                </a:xfrm>
                <a:custGeom>
                  <a:avLst/>
                  <a:gdLst>
                    <a:gd name="T0" fmla="*/ 0 w 161"/>
                    <a:gd name="T1" fmla="*/ 63 h 126"/>
                    <a:gd name="T2" fmla="*/ 64 w 161"/>
                    <a:gd name="T3" fmla="*/ 0 h 126"/>
                    <a:gd name="T4" fmla="*/ 98 w 161"/>
                    <a:gd name="T5" fmla="*/ 0 h 126"/>
                    <a:gd name="T6" fmla="*/ 161 w 161"/>
                    <a:gd name="T7" fmla="*/ 63 h 126"/>
                    <a:gd name="T8" fmla="*/ 161 w 161"/>
                    <a:gd name="T9" fmla="*/ 63 h 126"/>
                    <a:gd name="T10" fmla="*/ 98 w 161"/>
                    <a:gd name="T11" fmla="*/ 126 h 126"/>
                    <a:gd name="T12" fmla="*/ 64 w 161"/>
                    <a:gd name="T13" fmla="*/ 126 h 126"/>
                    <a:gd name="T14" fmla="*/ 0 w 161"/>
                    <a:gd name="T15" fmla="*/ 63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1" h="126">
                      <a:moveTo>
                        <a:pt x="0" y="63"/>
                      </a:moveTo>
                      <a:cubicBezTo>
                        <a:pt x="0" y="28"/>
                        <a:pt x="28" y="0"/>
                        <a:pt x="64" y="0"/>
                      </a:cubicBezTo>
                      <a:cubicBezTo>
                        <a:pt x="98" y="0"/>
                        <a:pt x="98" y="0"/>
                        <a:pt x="98" y="0"/>
                      </a:cubicBezTo>
                      <a:cubicBezTo>
                        <a:pt x="133" y="0"/>
                        <a:pt x="161" y="28"/>
                        <a:pt x="161" y="63"/>
                      </a:cubicBezTo>
                      <a:cubicBezTo>
                        <a:pt x="161" y="63"/>
                        <a:pt x="161" y="63"/>
                        <a:pt x="161" y="63"/>
                      </a:cubicBezTo>
                      <a:cubicBezTo>
                        <a:pt x="161" y="98"/>
                        <a:pt x="133" y="126"/>
                        <a:pt x="98" y="126"/>
                      </a:cubicBezTo>
                      <a:cubicBezTo>
                        <a:pt x="64" y="126"/>
                        <a:pt x="64" y="126"/>
                        <a:pt x="64" y="126"/>
                      </a:cubicBezTo>
                      <a:cubicBezTo>
                        <a:pt x="28" y="126"/>
                        <a:pt x="0" y="98"/>
                        <a:pt x="0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" name="Freeform 19"/>
                <p:cNvSpPr>
                  <a:spLocks/>
                </p:cNvSpPr>
                <p:nvPr/>
              </p:nvSpPr>
              <p:spPr bwMode="auto">
                <a:xfrm>
                  <a:off x="4705351" y="890588"/>
                  <a:ext cx="379413" cy="363538"/>
                </a:xfrm>
                <a:custGeom>
                  <a:avLst/>
                  <a:gdLst>
                    <a:gd name="T0" fmla="*/ 0 w 113"/>
                    <a:gd name="T1" fmla="*/ 54 h 109"/>
                    <a:gd name="T2" fmla="*/ 44 w 113"/>
                    <a:gd name="T3" fmla="*/ 0 h 109"/>
                    <a:gd name="T4" fmla="*/ 68 w 113"/>
                    <a:gd name="T5" fmla="*/ 0 h 109"/>
                    <a:gd name="T6" fmla="*/ 113 w 113"/>
                    <a:gd name="T7" fmla="*/ 54 h 109"/>
                    <a:gd name="T8" fmla="*/ 113 w 113"/>
                    <a:gd name="T9" fmla="*/ 54 h 109"/>
                    <a:gd name="T10" fmla="*/ 68 w 113"/>
                    <a:gd name="T11" fmla="*/ 109 h 109"/>
                    <a:gd name="T12" fmla="*/ 44 w 113"/>
                    <a:gd name="T13" fmla="*/ 109 h 109"/>
                    <a:gd name="T14" fmla="*/ 0 w 113"/>
                    <a:gd name="T15" fmla="*/ 54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3" h="109">
                      <a:moveTo>
                        <a:pt x="0" y="54"/>
                      </a:moveTo>
                      <a:cubicBezTo>
                        <a:pt x="0" y="24"/>
                        <a:pt x="20" y="0"/>
                        <a:pt x="44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93" y="0"/>
                        <a:pt x="113" y="24"/>
                        <a:pt x="113" y="54"/>
                      </a:cubicBezTo>
                      <a:cubicBezTo>
                        <a:pt x="113" y="54"/>
                        <a:pt x="113" y="54"/>
                        <a:pt x="113" y="54"/>
                      </a:cubicBezTo>
                      <a:cubicBezTo>
                        <a:pt x="113" y="84"/>
                        <a:pt x="93" y="109"/>
                        <a:pt x="68" y="109"/>
                      </a:cubicBezTo>
                      <a:cubicBezTo>
                        <a:pt x="44" y="109"/>
                        <a:pt x="44" y="109"/>
                        <a:pt x="44" y="109"/>
                      </a:cubicBezTo>
                      <a:cubicBezTo>
                        <a:pt x="20" y="109"/>
                        <a:pt x="0" y="84"/>
                        <a:pt x="0" y="5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" name="Freeform 20"/>
                <p:cNvSpPr>
                  <a:spLocks/>
                </p:cNvSpPr>
                <p:nvPr/>
              </p:nvSpPr>
              <p:spPr bwMode="auto">
                <a:xfrm>
                  <a:off x="4371976" y="773113"/>
                  <a:ext cx="481013" cy="338138"/>
                </a:xfrm>
                <a:custGeom>
                  <a:avLst/>
                  <a:gdLst>
                    <a:gd name="T0" fmla="*/ 144 w 144"/>
                    <a:gd name="T1" fmla="*/ 101 h 101"/>
                    <a:gd name="T2" fmla="*/ 0 w 144"/>
                    <a:gd name="T3" fmla="*/ 101 h 101"/>
                    <a:gd name="T4" fmla="*/ 0 w 144"/>
                    <a:gd name="T5" fmla="*/ 1 h 101"/>
                    <a:gd name="T6" fmla="*/ 99 w 144"/>
                    <a:gd name="T7" fmla="*/ 1 h 101"/>
                    <a:gd name="T8" fmla="*/ 144 w 144"/>
                    <a:gd name="T9" fmla="*/ 39 h 101"/>
                    <a:gd name="T10" fmla="*/ 144 w 144"/>
                    <a:gd name="T11" fmla="*/ 101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4" h="101">
                      <a:moveTo>
                        <a:pt x="144" y="101"/>
                      </a:moveTo>
                      <a:cubicBezTo>
                        <a:pt x="0" y="101"/>
                        <a:pt x="0" y="101"/>
                        <a:pt x="0" y="10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69" y="0"/>
                        <a:pt x="99" y="1"/>
                      </a:cubicBezTo>
                      <a:cubicBezTo>
                        <a:pt x="130" y="1"/>
                        <a:pt x="143" y="13"/>
                        <a:pt x="144" y="39"/>
                      </a:cubicBezTo>
                      <a:cubicBezTo>
                        <a:pt x="144" y="65"/>
                        <a:pt x="144" y="101"/>
                        <a:pt x="144" y="1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3" name="组合 52"/>
            <p:cNvGrpSpPr/>
            <p:nvPr/>
          </p:nvGrpSpPr>
          <p:grpSpPr>
            <a:xfrm>
              <a:off x="1297050" y="2220303"/>
              <a:ext cx="4168062" cy="3395367"/>
              <a:chOff x="2905126" y="2503488"/>
              <a:chExt cx="3236912" cy="2636838"/>
            </a:xfrm>
          </p:grpSpPr>
          <p:sp>
            <p:nvSpPr>
              <p:cNvPr id="3" name="Rectangle 6"/>
              <p:cNvSpPr>
                <a:spLocks noChangeArrowheads="1"/>
              </p:cNvSpPr>
              <p:nvPr/>
            </p:nvSpPr>
            <p:spPr bwMode="auto">
              <a:xfrm>
                <a:off x="4173538" y="3570288"/>
                <a:ext cx="706438" cy="174625"/>
              </a:xfrm>
              <a:prstGeom prst="rect">
                <a:avLst/>
              </a:prstGeom>
              <a:solidFill>
                <a:srgbClr val="EEE4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" name="Freeform 7"/>
              <p:cNvSpPr>
                <a:spLocks/>
              </p:cNvSpPr>
              <p:nvPr/>
            </p:nvSpPr>
            <p:spPr bwMode="auto">
              <a:xfrm>
                <a:off x="3913188" y="2503488"/>
                <a:ext cx="1201738" cy="1200150"/>
              </a:xfrm>
              <a:custGeom>
                <a:avLst/>
                <a:gdLst>
                  <a:gd name="T0" fmla="*/ 0 w 359"/>
                  <a:gd name="T1" fmla="*/ 0 h 359"/>
                  <a:gd name="T2" fmla="*/ 0 w 359"/>
                  <a:gd name="T3" fmla="*/ 137 h 359"/>
                  <a:gd name="T4" fmla="*/ 0 w 359"/>
                  <a:gd name="T5" fmla="*/ 197 h 359"/>
                  <a:gd name="T6" fmla="*/ 179 w 359"/>
                  <a:gd name="T7" fmla="*/ 359 h 359"/>
                  <a:gd name="T8" fmla="*/ 359 w 359"/>
                  <a:gd name="T9" fmla="*/ 197 h 359"/>
                  <a:gd name="T10" fmla="*/ 359 w 359"/>
                  <a:gd name="T11" fmla="*/ 0 h 359"/>
                  <a:gd name="T12" fmla="*/ 0 w 359"/>
                  <a:gd name="T13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9" h="359">
                    <a:moveTo>
                      <a:pt x="0" y="0"/>
                    </a:move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97"/>
                      <a:pt x="0" y="197"/>
                      <a:pt x="0" y="197"/>
                    </a:cubicBezTo>
                    <a:cubicBezTo>
                      <a:pt x="0" y="287"/>
                      <a:pt x="80" y="359"/>
                      <a:pt x="179" y="359"/>
                    </a:cubicBezTo>
                    <a:cubicBezTo>
                      <a:pt x="279" y="359"/>
                      <a:pt x="359" y="287"/>
                      <a:pt x="359" y="197"/>
                    </a:cubicBezTo>
                    <a:cubicBezTo>
                      <a:pt x="359" y="0"/>
                      <a:pt x="359" y="0"/>
                      <a:pt x="35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E18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1"/>
              <p:cNvSpPr>
                <a:spLocks/>
              </p:cNvSpPr>
              <p:nvPr/>
            </p:nvSpPr>
            <p:spPr bwMode="auto">
              <a:xfrm>
                <a:off x="5218113" y="4089400"/>
                <a:ext cx="923925" cy="1050925"/>
              </a:xfrm>
              <a:custGeom>
                <a:avLst/>
                <a:gdLst>
                  <a:gd name="T0" fmla="*/ 38 w 582"/>
                  <a:gd name="T1" fmla="*/ 228 h 662"/>
                  <a:gd name="T2" fmla="*/ 196 w 582"/>
                  <a:gd name="T3" fmla="*/ 662 h 662"/>
                  <a:gd name="T4" fmla="*/ 582 w 582"/>
                  <a:gd name="T5" fmla="*/ 662 h 662"/>
                  <a:gd name="T6" fmla="*/ 337 w 582"/>
                  <a:gd name="T7" fmla="*/ 0 h 662"/>
                  <a:gd name="T8" fmla="*/ 0 w 582"/>
                  <a:gd name="T9" fmla="*/ 124 h 662"/>
                  <a:gd name="T10" fmla="*/ 51 w 582"/>
                  <a:gd name="T11" fmla="*/ 160 h 662"/>
                  <a:gd name="T12" fmla="*/ 38 w 582"/>
                  <a:gd name="T13" fmla="*/ 228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2" h="662">
                    <a:moveTo>
                      <a:pt x="38" y="228"/>
                    </a:moveTo>
                    <a:lnTo>
                      <a:pt x="196" y="662"/>
                    </a:lnTo>
                    <a:lnTo>
                      <a:pt x="582" y="662"/>
                    </a:lnTo>
                    <a:lnTo>
                      <a:pt x="337" y="0"/>
                    </a:lnTo>
                    <a:lnTo>
                      <a:pt x="0" y="124"/>
                    </a:lnTo>
                    <a:lnTo>
                      <a:pt x="51" y="160"/>
                    </a:lnTo>
                    <a:lnTo>
                      <a:pt x="38" y="228"/>
                    </a:lnTo>
                    <a:close/>
                  </a:path>
                </a:pathLst>
              </a:custGeom>
              <a:solidFill>
                <a:srgbClr val="0066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2"/>
              <p:cNvSpPr>
                <a:spLocks/>
              </p:cNvSpPr>
              <p:nvPr/>
            </p:nvSpPr>
            <p:spPr bwMode="auto">
              <a:xfrm>
                <a:off x="2905126" y="3717925"/>
                <a:ext cx="2847975" cy="1422400"/>
              </a:xfrm>
              <a:custGeom>
                <a:avLst/>
                <a:gdLst>
                  <a:gd name="T0" fmla="*/ 814 w 851"/>
                  <a:gd name="T1" fmla="*/ 425 h 425"/>
                  <a:gd name="T2" fmla="*/ 851 w 851"/>
                  <a:gd name="T3" fmla="*/ 111 h 425"/>
                  <a:gd name="T4" fmla="*/ 579 w 851"/>
                  <a:gd name="T5" fmla="*/ 0 h 425"/>
                  <a:gd name="T6" fmla="*/ 483 w 851"/>
                  <a:gd name="T7" fmla="*/ 7 h 425"/>
                  <a:gd name="T8" fmla="*/ 388 w 851"/>
                  <a:gd name="T9" fmla="*/ 0 h 425"/>
                  <a:gd name="T10" fmla="*/ 116 w 851"/>
                  <a:gd name="T11" fmla="*/ 111 h 425"/>
                  <a:gd name="T12" fmla="*/ 72 w 851"/>
                  <a:gd name="T13" fmla="*/ 129 h 425"/>
                  <a:gd name="T14" fmla="*/ 0 w 851"/>
                  <a:gd name="T15" fmla="*/ 425 h 425"/>
                  <a:gd name="T16" fmla="*/ 814 w 851"/>
                  <a:gd name="T17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1" h="425">
                    <a:moveTo>
                      <a:pt x="814" y="425"/>
                    </a:moveTo>
                    <a:cubicBezTo>
                      <a:pt x="832" y="237"/>
                      <a:pt x="851" y="111"/>
                      <a:pt x="851" y="111"/>
                    </a:cubicBezTo>
                    <a:cubicBezTo>
                      <a:pt x="579" y="0"/>
                      <a:pt x="579" y="0"/>
                      <a:pt x="579" y="0"/>
                    </a:cubicBezTo>
                    <a:cubicBezTo>
                      <a:pt x="483" y="7"/>
                      <a:pt x="483" y="7"/>
                      <a:pt x="483" y="7"/>
                    </a:cubicBezTo>
                    <a:cubicBezTo>
                      <a:pt x="388" y="0"/>
                      <a:pt x="388" y="0"/>
                      <a:pt x="388" y="0"/>
                    </a:cubicBezTo>
                    <a:cubicBezTo>
                      <a:pt x="116" y="111"/>
                      <a:pt x="116" y="111"/>
                      <a:pt x="116" y="111"/>
                    </a:cubicBezTo>
                    <a:cubicBezTo>
                      <a:pt x="72" y="129"/>
                      <a:pt x="72" y="129"/>
                      <a:pt x="72" y="129"/>
                    </a:cubicBezTo>
                    <a:cubicBezTo>
                      <a:pt x="0" y="425"/>
                      <a:pt x="0" y="425"/>
                      <a:pt x="0" y="425"/>
                    </a:cubicBezTo>
                    <a:lnTo>
                      <a:pt x="814" y="425"/>
                    </a:lnTo>
                    <a:close/>
                  </a:path>
                </a:pathLst>
              </a:custGeom>
              <a:solidFill>
                <a:srgbClr val="0066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3"/>
              <p:cNvSpPr>
                <a:spLocks/>
              </p:cNvSpPr>
              <p:nvPr/>
            </p:nvSpPr>
            <p:spPr bwMode="auto">
              <a:xfrm>
                <a:off x="3913188" y="3730625"/>
                <a:ext cx="1144588" cy="1409700"/>
              </a:xfrm>
              <a:custGeom>
                <a:avLst/>
                <a:gdLst>
                  <a:gd name="T0" fmla="*/ 571 w 721"/>
                  <a:gd name="T1" fmla="*/ 888 h 888"/>
                  <a:gd name="T2" fmla="*/ 603 w 721"/>
                  <a:gd name="T3" fmla="*/ 780 h 888"/>
                  <a:gd name="T4" fmla="*/ 721 w 721"/>
                  <a:gd name="T5" fmla="*/ 188 h 888"/>
                  <a:gd name="T6" fmla="*/ 611 w 721"/>
                  <a:gd name="T7" fmla="*/ 15 h 888"/>
                  <a:gd name="T8" fmla="*/ 599 w 721"/>
                  <a:gd name="T9" fmla="*/ 9 h 888"/>
                  <a:gd name="T10" fmla="*/ 451 w 721"/>
                  <a:gd name="T11" fmla="*/ 9 h 888"/>
                  <a:gd name="T12" fmla="*/ 173 w 721"/>
                  <a:gd name="T13" fmla="*/ 0 h 888"/>
                  <a:gd name="T14" fmla="*/ 149 w 721"/>
                  <a:gd name="T15" fmla="*/ 36 h 888"/>
                  <a:gd name="T16" fmla="*/ 97 w 721"/>
                  <a:gd name="T17" fmla="*/ 182 h 888"/>
                  <a:gd name="T18" fmla="*/ 0 w 721"/>
                  <a:gd name="T19" fmla="*/ 382 h 888"/>
                  <a:gd name="T20" fmla="*/ 124 w 721"/>
                  <a:gd name="T21" fmla="*/ 888 h 888"/>
                  <a:gd name="T22" fmla="*/ 571 w 721"/>
                  <a:gd name="T23" fmla="*/ 88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21" h="888">
                    <a:moveTo>
                      <a:pt x="571" y="888"/>
                    </a:moveTo>
                    <a:lnTo>
                      <a:pt x="603" y="780"/>
                    </a:lnTo>
                    <a:lnTo>
                      <a:pt x="721" y="188"/>
                    </a:lnTo>
                    <a:lnTo>
                      <a:pt x="611" y="15"/>
                    </a:lnTo>
                    <a:lnTo>
                      <a:pt x="599" y="9"/>
                    </a:lnTo>
                    <a:lnTo>
                      <a:pt x="451" y="9"/>
                    </a:lnTo>
                    <a:lnTo>
                      <a:pt x="173" y="0"/>
                    </a:lnTo>
                    <a:lnTo>
                      <a:pt x="149" y="36"/>
                    </a:lnTo>
                    <a:lnTo>
                      <a:pt x="97" y="182"/>
                    </a:lnTo>
                    <a:lnTo>
                      <a:pt x="0" y="382"/>
                    </a:lnTo>
                    <a:lnTo>
                      <a:pt x="124" y="888"/>
                    </a:lnTo>
                    <a:lnTo>
                      <a:pt x="571" y="88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4"/>
              <p:cNvSpPr>
                <a:spLocks/>
              </p:cNvSpPr>
              <p:nvPr/>
            </p:nvSpPr>
            <p:spPr bwMode="auto">
              <a:xfrm>
                <a:off x="3765551" y="3733800"/>
                <a:ext cx="528638" cy="1406525"/>
              </a:xfrm>
              <a:custGeom>
                <a:avLst/>
                <a:gdLst>
                  <a:gd name="T0" fmla="*/ 89 w 158"/>
                  <a:gd name="T1" fmla="*/ 420 h 420"/>
                  <a:gd name="T2" fmla="*/ 158 w 158"/>
                  <a:gd name="T3" fmla="*/ 420 h 420"/>
                  <a:gd name="T4" fmla="*/ 120 w 158"/>
                  <a:gd name="T5" fmla="*/ 0 h 420"/>
                  <a:gd name="T6" fmla="*/ 17 w 158"/>
                  <a:gd name="T7" fmla="*/ 101 h 420"/>
                  <a:gd name="T8" fmla="*/ 46 w 158"/>
                  <a:gd name="T9" fmla="*/ 156 h 420"/>
                  <a:gd name="T10" fmla="*/ 0 w 158"/>
                  <a:gd name="T11" fmla="*/ 185 h 420"/>
                  <a:gd name="T12" fmla="*/ 89 w 158"/>
                  <a:gd name="T13" fmla="*/ 42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420">
                    <a:moveTo>
                      <a:pt x="89" y="420"/>
                    </a:moveTo>
                    <a:cubicBezTo>
                      <a:pt x="158" y="420"/>
                      <a:pt x="158" y="420"/>
                      <a:pt x="158" y="420"/>
                    </a:cubicBezTo>
                    <a:cubicBezTo>
                      <a:pt x="119" y="191"/>
                      <a:pt x="120" y="0"/>
                      <a:pt x="120" y="0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46" y="156"/>
                      <a:pt x="46" y="156"/>
                      <a:pt x="46" y="156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0" y="185"/>
                      <a:pt x="40" y="297"/>
                      <a:pt x="89" y="420"/>
                    </a:cubicBezTo>
                    <a:close/>
                  </a:path>
                </a:pathLst>
              </a:custGeom>
              <a:solidFill>
                <a:srgbClr val="0652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5"/>
              <p:cNvSpPr>
                <a:spLocks/>
              </p:cNvSpPr>
              <p:nvPr/>
            </p:nvSpPr>
            <p:spPr bwMode="auto">
              <a:xfrm>
                <a:off x="4756151" y="3733800"/>
                <a:ext cx="525463" cy="1406525"/>
              </a:xfrm>
              <a:custGeom>
                <a:avLst/>
                <a:gdLst>
                  <a:gd name="T0" fmla="*/ 0 w 157"/>
                  <a:gd name="T1" fmla="*/ 420 h 420"/>
                  <a:gd name="T2" fmla="*/ 68 w 157"/>
                  <a:gd name="T3" fmla="*/ 420 h 420"/>
                  <a:gd name="T4" fmla="*/ 157 w 157"/>
                  <a:gd name="T5" fmla="*/ 185 h 420"/>
                  <a:gd name="T6" fmla="*/ 112 w 157"/>
                  <a:gd name="T7" fmla="*/ 156 h 420"/>
                  <a:gd name="T8" fmla="*/ 141 w 157"/>
                  <a:gd name="T9" fmla="*/ 101 h 420"/>
                  <a:gd name="T10" fmla="*/ 37 w 157"/>
                  <a:gd name="T11" fmla="*/ 0 h 420"/>
                  <a:gd name="T12" fmla="*/ 0 w 157"/>
                  <a:gd name="T13" fmla="*/ 42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420">
                    <a:moveTo>
                      <a:pt x="0" y="420"/>
                    </a:moveTo>
                    <a:cubicBezTo>
                      <a:pt x="68" y="420"/>
                      <a:pt x="68" y="420"/>
                      <a:pt x="68" y="420"/>
                    </a:cubicBezTo>
                    <a:cubicBezTo>
                      <a:pt x="117" y="297"/>
                      <a:pt x="157" y="185"/>
                      <a:pt x="157" y="185"/>
                    </a:cubicBezTo>
                    <a:cubicBezTo>
                      <a:pt x="112" y="156"/>
                      <a:pt x="112" y="156"/>
                      <a:pt x="112" y="156"/>
                    </a:cubicBezTo>
                    <a:cubicBezTo>
                      <a:pt x="141" y="101"/>
                      <a:pt x="141" y="101"/>
                      <a:pt x="141" y="101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9" y="191"/>
                      <a:pt x="0" y="420"/>
                    </a:cubicBezTo>
                    <a:close/>
                  </a:path>
                </a:pathLst>
              </a:custGeom>
              <a:solidFill>
                <a:srgbClr val="0652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6"/>
              <p:cNvSpPr>
                <a:spLocks/>
              </p:cNvSpPr>
              <p:nvPr/>
            </p:nvSpPr>
            <p:spPr bwMode="auto">
              <a:xfrm>
                <a:off x="4364038" y="3995738"/>
                <a:ext cx="325438" cy="1144588"/>
              </a:xfrm>
              <a:custGeom>
                <a:avLst/>
                <a:gdLst>
                  <a:gd name="T0" fmla="*/ 205 w 205"/>
                  <a:gd name="T1" fmla="*/ 721 h 721"/>
                  <a:gd name="T2" fmla="*/ 133 w 205"/>
                  <a:gd name="T3" fmla="*/ 0 h 721"/>
                  <a:gd name="T4" fmla="*/ 68 w 205"/>
                  <a:gd name="T5" fmla="*/ 0 h 721"/>
                  <a:gd name="T6" fmla="*/ 0 w 205"/>
                  <a:gd name="T7" fmla="*/ 721 h 721"/>
                  <a:gd name="T8" fmla="*/ 205 w 205"/>
                  <a:gd name="T9" fmla="*/ 721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721">
                    <a:moveTo>
                      <a:pt x="205" y="721"/>
                    </a:moveTo>
                    <a:lnTo>
                      <a:pt x="133" y="0"/>
                    </a:lnTo>
                    <a:lnTo>
                      <a:pt x="68" y="0"/>
                    </a:lnTo>
                    <a:lnTo>
                      <a:pt x="0" y="721"/>
                    </a:lnTo>
                    <a:lnTo>
                      <a:pt x="205" y="721"/>
                    </a:lnTo>
                    <a:close/>
                  </a:path>
                </a:pathLst>
              </a:custGeom>
              <a:solidFill>
                <a:srgbClr val="254B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7"/>
              <p:cNvSpPr>
                <a:spLocks/>
              </p:cNvSpPr>
              <p:nvPr/>
            </p:nvSpPr>
            <p:spPr bwMode="auto">
              <a:xfrm>
                <a:off x="4421188" y="3733800"/>
                <a:ext cx="204788" cy="282575"/>
              </a:xfrm>
              <a:custGeom>
                <a:avLst/>
                <a:gdLst>
                  <a:gd name="T0" fmla="*/ 129 w 129"/>
                  <a:gd name="T1" fmla="*/ 0 h 178"/>
                  <a:gd name="T2" fmla="*/ 0 w 129"/>
                  <a:gd name="T3" fmla="*/ 0 h 178"/>
                  <a:gd name="T4" fmla="*/ 17 w 129"/>
                  <a:gd name="T5" fmla="*/ 178 h 178"/>
                  <a:gd name="T6" fmla="*/ 112 w 129"/>
                  <a:gd name="T7" fmla="*/ 178 h 178"/>
                  <a:gd name="T8" fmla="*/ 129 w 129"/>
                  <a:gd name="T9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178">
                    <a:moveTo>
                      <a:pt x="129" y="0"/>
                    </a:moveTo>
                    <a:lnTo>
                      <a:pt x="0" y="0"/>
                    </a:lnTo>
                    <a:lnTo>
                      <a:pt x="17" y="178"/>
                    </a:lnTo>
                    <a:lnTo>
                      <a:pt x="112" y="178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254B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8"/>
              <p:cNvSpPr>
                <a:spLocks/>
              </p:cNvSpPr>
              <p:nvPr/>
            </p:nvSpPr>
            <p:spPr bwMode="auto">
              <a:xfrm>
                <a:off x="4167188" y="3708400"/>
                <a:ext cx="358775" cy="263525"/>
              </a:xfrm>
              <a:custGeom>
                <a:avLst/>
                <a:gdLst>
                  <a:gd name="T0" fmla="*/ 226 w 226"/>
                  <a:gd name="T1" fmla="*/ 16 h 166"/>
                  <a:gd name="T2" fmla="*/ 135 w 226"/>
                  <a:gd name="T3" fmla="*/ 166 h 166"/>
                  <a:gd name="T4" fmla="*/ 0 w 226"/>
                  <a:gd name="T5" fmla="*/ 31 h 166"/>
                  <a:gd name="T6" fmla="*/ 0 w 226"/>
                  <a:gd name="T7" fmla="*/ 0 h 166"/>
                  <a:gd name="T8" fmla="*/ 226 w 226"/>
                  <a:gd name="T9" fmla="*/ 1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166">
                    <a:moveTo>
                      <a:pt x="226" y="16"/>
                    </a:moveTo>
                    <a:lnTo>
                      <a:pt x="135" y="166"/>
                    </a:lnTo>
                    <a:lnTo>
                      <a:pt x="0" y="31"/>
                    </a:lnTo>
                    <a:lnTo>
                      <a:pt x="0" y="0"/>
                    </a:lnTo>
                    <a:lnTo>
                      <a:pt x="226" y="16"/>
                    </a:lnTo>
                    <a:close/>
                  </a:path>
                </a:pathLst>
              </a:cu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9"/>
              <p:cNvSpPr>
                <a:spLocks/>
              </p:cNvSpPr>
              <p:nvPr/>
            </p:nvSpPr>
            <p:spPr bwMode="auto">
              <a:xfrm>
                <a:off x="4518026" y="3708400"/>
                <a:ext cx="365125" cy="263525"/>
              </a:xfrm>
              <a:custGeom>
                <a:avLst/>
                <a:gdLst>
                  <a:gd name="T0" fmla="*/ 0 w 230"/>
                  <a:gd name="T1" fmla="*/ 16 h 166"/>
                  <a:gd name="T2" fmla="*/ 93 w 230"/>
                  <a:gd name="T3" fmla="*/ 166 h 166"/>
                  <a:gd name="T4" fmla="*/ 230 w 230"/>
                  <a:gd name="T5" fmla="*/ 31 h 166"/>
                  <a:gd name="T6" fmla="*/ 228 w 230"/>
                  <a:gd name="T7" fmla="*/ 0 h 166"/>
                  <a:gd name="T8" fmla="*/ 0 w 230"/>
                  <a:gd name="T9" fmla="*/ 1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0" h="166">
                    <a:moveTo>
                      <a:pt x="0" y="16"/>
                    </a:moveTo>
                    <a:lnTo>
                      <a:pt x="93" y="166"/>
                    </a:lnTo>
                    <a:lnTo>
                      <a:pt x="230" y="31"/>
                    </a:lnTo>
                    <a:lnTo>
                      <a:pt x="228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Rectangle 30"/>
              <p:cNvSpPr>
                <a:spLocks noChangeArrowheads="1"/>
              </p:cNvSpPr>
              <p:nvPr/>
            </p:nvSpPr>
            <p:spPr bwMode="auto">
              <a:xfrm>
                <a:off x="4375151" y="3386138"/>
                <a:ext cx="304800" cy="41275"/>
              </a:xfrm>
              <a:prstGeom prst="rect">
                <a:avLst/>
              </a:prstGeom>
              <a:solidFill>
                <a:srgbClr val="E952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31"/>
              <p:cNvSpPr>
                <a:spLocks noEditPoints="1"/>
              </p:cNvSpPr>
              <p:nvPr/>
            </p:nvSpPr>
            <p:spPr bwMode="auto">
              <a:xfrm>
                <a:off x="4243388" y="3265488"/>
                <a:ext cx="546100" cy="485775"/>
              </a:xfrm>
              <a:custGeom>
                <a:avLst/>
                <a:gdLst>
                  <a:gd name="T0" fmla="*/ 28 w 163"/>
                  <a:gd name="T1" fmla="*/ 2 h 145"/>
                  <a:gd name="T2" fmla="*/ 140 w 163"/>
                  <a:gd name="T3" fmla="*/ 2 h 145"/>
                  <a:gd name="T4" fmla="*/ 163 w 163"/>
                  <a:gd name="T5" fmla="*/ 29 h 145"/>
                  <a:gd name="T6" fmla="*/ 163 w 163"/>
                  <a:gd name="T7" fmla="*/ 80 h 145"/>
                  <a:gd name="T8" fmla="*/ 81 w 163"/>
                  <a:gd name="T9" fmla="*/ 145 h 145"/>
                  <a:gd name="T10" fmla="*/ 0 w 163"/>
                  <a:gd name="T11" fmla="*/ 80 h 145"/>
                  <a:gd name="T12" fmla="*/ 0 w 163"/>
                  <a:gd name="T13" fmla="*/ 28 h 145"/>
                  <a:gd name="T14" fmla="*/ 28 w 163"/>
                  <a:gd name="T15" fmla="*/ 2 h 145"/>
                  <a:gd name="T16" fmla="*/ 56 w 163"/>
                  <a:gd name="T17" fmla="*/ 64 h 145"/>
                  <a:gd name="T18" fmla="*/ 117 w 163"/>
                  <a:gd name="T19" fmla="*/ 64 h 145"/>
                  <a:gd name="T20" fmla="*/ 144 w 163"/>
                  <a:gd name="T21" fmla="*/ 42 h 145"/>
                  <a:gd name="T22" fmla="*/ 117 w 163"/>
                  <a:gd name="T23" fmla="*/ 21 h 145"/>
                  <a:gd name="T24" fmla="*/ 56 w 163"/>
                  <a:gd name="T25" fmla="*/ 21 h 145"/>
                  <a:gd name="T26" fmla="*/ 28 w 163"/>
                  <a:gd name="T27" fmla="*/ 42 h 145"/>
                  <a:gd name="T28" fmla="*/ 56 w 163"/>
                  <a:gd name="T29" fmla="*/ 64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3" h="145">
                    <a:moveTo>
                      <a:pt x="28" y="2"/>
                    </a:moveTo>
                    <a:cubicBezTo>
                      <a:pt x="140" y="2"/>
                      <a:pt x="140" y="2"/>
                      <a:pt x="140" y="2"/>
                    </a:cubicBezTo>
                    <a:cubicBezTo>
                      <a:pt x="140" y="2"/>
                      <a:pt x="163" y="0"/>
                      <a:pt x="163" y="29"/>
                    </a:cubicBezTo>
                    <a:cubicBezTo>
                      <a:pt x="163" y="54"/>
                      <a:pt x="163" y="80"/>
                      <a:pt x="163" y="80"/>
                    </a:cubicBezTo>
                    <a:cubicBezTo>
                      <a:pt x="163" y="116"/>
                      <a:pt x="126" y="145"/>
                      <a:pt x="81" y="145"/>
                    </a:cubicBezTo>
                    <a:cubicBezTo>
                      <a:pt x="36" y="145"/>
                      <a:pt x="0" y="116"/>
                      <a:pt x="0" y="80"/>
                    </a:cubicBezTo>
                    <a:cubicBezTo>
                      <a:pt x="0" y="80"/>
                      <a:pt x="0" y="54"/>
                      <a:pt x="0" y="28"/>
                    </a:cubicBezTo>
                    <a:cubicBezTo>
                      <a:pt x="0" y="1"/>
                      <a:pt x="28" y="2"/>
                      <a:pt x="28" y="2"/>
                    </a:cubicBezTo>
                    <a:close/>
                    <a:moveTo>
                      <a:pt x="56" y="64"/>
                    </a:moveTo>
                    <a:cubicBezTo>
                      <a:pt x="117" y="64"/>
                      <a:pt x="117" y="64"/>
                      <a:pt x="117" y="64"/>
                    </a:cubicBezTo>
                    <a:cubicBezTo>
                      <a:pt x="132" y="64"/>
                      <a:pt x="144" y="54"/>
                      <a:pt x="144" y="42"/>
                    </a:cubicBezTo>
                    <a:cubicBezTo>
                      <a:pt x="144" y="30"/>
                      <a:pt x="132" y="21"/>
                      <a:pt x="117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41" y="21"/>
                      <a:pt x="28" y="30"/>
                      <a:pt x="28" y="42"/>
                    </a:cubicBezTo>
                    <a:cubicBezTo>
                      <a:pt x="28" y="54"/>
                      <a:pt x="41" y="64"/>
                      <a:pt x="56" y="64"/>
                    </a:cubicBezTo>
                    <a:close/>
                  </a:path>
                </a:pathLst>
              </a:custGeom>
              <a:solidFill>
                <a:srgbClr val="8E5E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32"/>
              <p:cNvSpPr>
                <a:spLocks/>
              </p:cNvSpPr>
              <p:nvPr/>
            </p:nvSpPr>
            <p:spPr bwMode="auto">
              <a:xfrm>
                <a:off x="4371976" y="3071813"/>
                <a:ext cx="296863" cy="127000"/>
              </a:xfrm>
              <a:custGeom>
                <a:avLst/>
                <a:gdLst>
                  <a:gd name="T0" fmla="*/ 89 w 89"/>
                  <a:gd name="T1" fmla="*/ 19 h 38"/>
                  <a:gd name="T2" fmla="*/ 69 w 89"/>
                  <a:gd name="T3" fmla="*/ 0 h 38"/>
                  <a:gd name="T4" fmla="*/ 19 w 89"/>
                  <a:gd name="T5" fmla="*/ 0 h 38"/>
                  <a:gd name="T6" fmla="*/ 0 w 89"/>
                  <a:gd name="T7" fmla="*/ 19 h 38"/>
                  <a:gd name="T8" fmla="*/ 0 w 89"/>
                  <a:gd name="T9" fmla="*/ 19 h 38"/>
                  <a:gd name="T10" fmla="*/ 19 w 89"/>
                  <a:gd name="T11" fmla="*/ 38 h 38"/>
                  <a:gd name="T12" fmla="*/ 69 w 89"/>
                  <a:gd name="T13" fmla="*/ 38 h 38"/>
                  <a:gd name="T14" fmla="*/ 89 w 89"/>
                  <a:gd name="T15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" h="38">
                    <a:moveTo>
                      <a:pt x="89" y="19"/>
                    </a:moveTo>
                    <a:cubicBezTo>
                      <a:pt x="89" y="8"/>
                      <a:pt x="80" y="0"/>
                      <a:pt x="6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0" y="8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0"/>
                      <a:pt x="8" y="38"/>
                      <a:pt x="19" y="38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80" y="38"/>
                      <a:pt x="89" y="30"/>
                      <a:pt x="89" y="19"/>
                    </a:cubicBezTo>
                    <a:close/>
                  </a:path>
                </a:pathLst>
              </a:custGeom>
              <a:solidFill>
                <a:srgbClr val="D0C7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Rectangle 33"/>
              <p:cNvSpPr>
                <a:spLocks noChangeArrowheads="1"/>
              </p:cNvSpPr>
              <p:nvPr/>
            </p:nvSpPr>
            <p:spPr bwMode="auto">
              <a:xfrm>
                <a:off x="4481513" y="2814638"/>
                <a:ext cx="74613" cy="290513"/>
              </a:xfrm>
              <a:prstGeom prst="rect">
                <a:avLst/>
              </a:prstGeom>
              <a:solidFill>
                <a:srgbClr val="D0C7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34"/>
              <p:cNvSpPr>
                <a:spLocks/>
              </p:cNvSpPr>
              <p:nvPr/>
            </p:nvSpPr>
            <p:spPr bwMode="auto">
              <a:xfrm>
                <a:off x="4768851" y="2727325"/>
                <a:ext cx="114300" cy="84138"/>
              </a:xfrm>
              <a:custGeom>
                <a:avLst/>
                <a:gdLst>
                  <a:gd name="T0" fmla="*/ 17 w 34"/>
                  <a:gd name="T1" fmla="*/ 0 h 25"/>
                  <a:gd name="T2" fmla="*/ 0 w 34"/>
                  <a:gd name="T3" fmla="*/ 17 h 25"/>
                  <a:gd name="T4" fmla="*/ 1 w 34"/>
                  <a:gd name="T5" fmla="*/ 23 h 25"/>
                  <a:gd name="T6" fmla="*/ 3 w 34"/>
                  <a:gd name="T7" fmla="*/ 25 h 25"/>
                  <a:gd name="T8" fmla="*/ 31 w 34"/>
                  <a:gd name="T9" fmla="*/ 25 h 25"/>
                  <a:gd name="T10" fmla="*/ 33 w 34"/>
                  <a:gd name="T11" fmla="*/ 23 h 25"/>
                  <a:gd name="T12" fmla="*/ 34 w 34"/>
                  <a:gd name="T13" fmla="*/ 17 h 25"/>
                  <a:gd name="T14" fmla="*/ 17 w 34"/>
                  <a:gd name="T1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19"/>
                      <a:pt x="1" y="21"/>
                      <a:pt x="1" y="23"/>
                    </a:cubicBezTo>
                    <a:cubicBezTo>
                      <a:pt x="2" y="24"/>
                      <a:pt x="2" y="25"/>
                      <a:pt x="3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2" y="25"/>
                      <a:pt x="33" y="24"/>
                      <a:pt x="33" y="23"/>
                    </a:cubicBezTo>
                    <a:cubicBezTo>
                      <a:pt x="34" y="21"/>
                      <a:pt x="34" y="19"/>
                      <a:pt x="34" y="17"/>
                    </a:cubicBezTo>
                    <a:cubicBezTo>
                      <a:pt x="34" y="8"/>
                      <a:pt x="27" y="0"/>
                      <a:pt x="17" y="0"/>
                    </a:cubicBezTo>
                    <a:close/>
                  </a:path>
                </a:pathLst>
              </a:custGeom>
              <a:solidFill>
                <a:srgbClr val="0177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35"/>
              <p:cNvSpPr>
                <a:spLocks/>
              </p:cNvSpPr>
              <p:nvPr/>
            </p:nvSpPr>
            <p:spPr bwMode="auto">
              <a:xfrm>
                <a:off x="4170363" y="2727325"/>
                <a:ext cx="114300" cy="84138"/>
              </a:xfrm>
              <a:custGeom>
                <a:avLst/>
                <a:gdLst>
                  <a:gd name="T0" fmla="*/ 17 w 34"/>
                  <a:gd name="T1" fmla="*/ 0 h 25"/>
                  <a:gd name="T2" fmla="*/ 0 w 34"/>
                  <a:gd name="T3" fmla="*/ 17 h 25"/>
                  <a:gd name="T4" fmla="*/ 1 w 34"/>
                  <a:gd name="T5" fmla="*/ 23 h 25"/>
                  <a:gd name="T6" fmla="*/ 3 w 34"/>
                  <a:gd name="T7" fmla="*/ 25 h 25"/>
                  <a:gd name="T8" fmla="*/ 31 w 34"/>
                  <a:gd name="T9" fmla="*/ 25 h 25"/>
                  <a:gd name="T10" fmla="*/ 33 w 34"/>
                  <a:gd name="T11" fmla="*/ 23 h 25"/>
                  <a:gd name="T12" fmla="*/ 34 w 34"/>
                  <a:gd name="T13" fmla="*/ 17 h 25"/>
                  <a:gd name="T14" fmla="*/ 17 w 34"/>
                  <a:gd name="T1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5">
                    <a:moveTo>
                      <a:pt x="17" y="0"/>
                    </a:moveTo>
                    <a:cubicBezTo>
                      <a:pt x="7" y="0"/>
                      <a:pt x="0" y="8"/>
                      <a:pt x="0" y="17"/>
                    </a:cubicBezTo>
                    <a:cubicBezTo>
                      <a:pt x="0" y="19"/>
                      <a:pt x="0" y="21"/>
                      <a:pt x="1" y="23"/>
                    </a:cubicBezTo>
                    <a:cubicBezTo>
                      <a:pt x="1" y="24"/>
                      <a:pt x="2" y="25"/>
                      <a:pt x="3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1" y="25"/>
                      <a:pt x="32" y="24"/>
                      <a:pt x="33" y="23"/>
                    </a:cubicBezTo>
                    <a:cubicBezTo>
                      <a:pt x="33" y="21"/>
                      <a:pt x="34" y="19"/>
                      <a:pt x="34" y="17"/>
                    </a:cubicBezTo>
                    <a:cubicBezTo>
                      <a:pt x="34" y="8"/>
                      <a:pt x="26" y="0"/>
                      <a:pt x="17" y="0"/>
                    </a:cubicBezTo>
                    <a:close/>
                  </a:path>
                </a:pathLst>
              </a:custGeom>
              <a:solidFill>
                <a:srgbClr val="0177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36"/>
              <p:cNvSpPr>
                <a:spLocks noEditPoints="1"/>
              </p:cNvSpPr>
              <p:nvPr/>
            </p:nvSpPr>
            <p:spPr bwMode="auto">
              <a:xfrm>
                <a:off x="3898901" y="2624138"/>
                <a:ext cx="1228725" cy="363538"/>
              </a:xfrm>
              <a:custGeom>
                <a:avLst/>
                <a:gdLst>
                  <a:gd name="T0" fmla="*/ 357 w 367"/>
                  <a:gd name="T1" fmla="*/ 3 h 109"/>
                  <a:gd name="T2" fmla="*/ 263 w 367"/>
                  <a:gd name="T3" fmla="*/ 0 h 109"/>
                  <a:gd name="T4" fmla="*/ 192 w 367"/>
                  <a:gd name="T5" fmla="*/ 15 h 109"/>
                  <a:gd name="T6" fmla="*/ 183 w 367"/>
                  <a:gd name="T7" fmla="*/ 15 h 109"/>
                  <a:gd name="T8" fmla="*/ 175 w 367"/>
                  <a:gd name="T9" fmla="*/ 14 h 109"/>
                  <a:gd name="T10" fmla="*/ 104 w 367"/>
                  <a:gd name="T11" fmla="*/ 0 h 109"/>
                  <a:gd name="T12" fmla="*/ 11 w 367"/>
                  <a:gd name="T13" fmla="*/ 2 h 109"/>
                  <a:gd name="T14" fmla="*/ 5 w 367"/>
                  <a:gd name="T15" fmla="*/ 26 h 109"/>
                  <a:gd name="T16" fmla="*/ 18 w 367"/>
                  <a:gd name="T17" fmla="*/ 33 h 109"/>
                  <a:gd name="T18" fmla="*/ 42 w 367"/>
                  <a:gd name="T19" fmla="*/ 91 h 109"/>
                  <a:gd name="T20" fmla="*/ 102 w 367"/>
                  <a:gd name="T21" fmla="*/ 106 h 109"/>
                  <a:gd name="T22" fmla="*/ 164 w 367"/>
                  <a:gd name="T23" fmla="*/ 66 h 109"/>
                  <a:gd name="T24" fmla="*/ 175 w 367"/>
                  <a:gd name="T25" fmla="*/ 36 h 109"/>
                  <a:gd name="T26" fmla="*/ 183 w 367"/>
                  <a:gd name="T27" fmla="*/ 32 h 109"/>
                  <a:gd name="T28" fmla="*/ 184 w 367"/>
                  <a:gd name="T29" fmla="*/ 32 h 109"/>
                  <a:gd name="T30" fmla="*/ 192 w 367"/>
                  <a:gd name="T31" fmla="*/ 36 h 109"/>
                  <a:gd name="T32" fmla="*/ 202 w 367"/>
                  <a:gd name="T33" fmla="*/ 66 h 109"/>
                  <a:gd name="T34" fmla="*/ 264 w 367"/>
                  <a:gd name="T35" fmla="*/ 107 h 109"/>
                  <a:gd name="T36" fmla="*/ 324 w 367"/>
                  <a:gd name="T37" fmla="*/ 92 h 109"/>
                  <a:gd name="T38" fmla="*/ 349 w 367"/>
                  <a:gd name="T39" fmla="*/ 35 h 109"/>
                  <a:gd name="T40" fmla="*/ 362 w 367"/>
                  <a:gd name="T41" fmla="*/ 28 h 109"/>
                  <a:gd name="T42" fmla="*/ 357 w 367"/>
                  <a:gd name="T43" fmla="*/ 3 h 109"/>
                  <a:gd name="T44" fmla="*/ 125 w 367"/>
                  <a:gd name="T45" fmla="*/ 89 h 109"/>
                  <a:gd name="T46" fmla="*/ 65 w 367"/>
                  <a:gd name="T47" fmla="*/ 89 h 109"/>
                  <a:gd name="T48" fmla="*/ 34 w 367"/>
                  <a:gd name="T49" fmla="*/ 34 h 109"/>
                  <a:gd name="T50" fmla="*/ 97 w 367"/>
                  <a:gd name="T51" fmla="*/ 12 h 109"/>
                  <a:gd name="T52" fmla="*/ 152 w 367"/>
                  <a:gd name="T53" fmla="*/ 46 h 109"/>
                  <a:gd name="T54" fmla="*/ 125 w 367"/>
                  <a:gd name="T55" fmla="*/ 89 h 109"/>
                  <a:gd name="T56" fmla="*/ 301 w 367"/>
                  <a:gd name="T57" fmla="*/ 90 h 109"/>
                  <a:gd name="T58" fmla="*/ 242 w 367"/>
                  <a:gd name="T59" fmla="*/ 90 h 109"/>
                  <a:gd name="T60" fmla="*/ 215 w 367"/>
                  <a:gd name="T61" fmla="*/ 46 h 109"/>
                  <a:gd name="T62" fmla="*/ 270 w 367"/>
                  <a:gd name="T63" fmla="*/ 13 h 109"/>
                  <a:gd name="T64" fmla="*/ 333 w 367"/>
                  <a:gd name="T65" fmla="*/ 36 h 109"/>
                  <a:gd name="T66" fmla="*/ 301 w 367"/>
                  <a:gd name="T67" fmla="*/ 9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67" h="109">
                    <a:moveTo>
                      <a:pt x="357" y="3"/>
                    </a:moveTo>
                    <a:cubicBezTo>
                      <a:pt x="350" y="1"/>
                      <a:pt x="271" y="0"/>
                      <a:pt x="263" y="0"/>
                    </a:cubicBezTo>
                    <a:cubicBezTo>
                      <a:pt x="222" y="0"/>
                      <a:pt x="192" y="15"/>
                      <a:pt x="192" y="15"/>
                    </a:cubicBezTo>
                    <a:cubicBezTo>
                      <a:pt x="183" y="15"/>
                      <a:pt x="183" y="15"/>
                      <a:pt x="183" y="15"/>
                    </a:cubicBezTo>
                    <a:cubicBezTo>
                      <a:pt x="175" y="14"/>
                      <a:pt x="175" y="14"/>
                      <a:pt x="175" y="14"/>
                    </a:cubicBezTo>
                    <a:cubicBezTo>
                      <a:pt x="175" y="14"/>
                      <a:pt x="145" y="0"/>
                      <a:pt x="104" y="0"/>
                    </a:cubicBezTo>
                    <a:cubicBezTo>
                      <a:pt x="96" y="0"/>
                      <a:pt x="17" y="0"/>
                      <a:pt x="11" y="2"/>
                    </a:cubicBezTo>
                    <a:cubicBezTo>
                      <a:pt x="7" y="3"/>
                      <a:pt x="0" y="6"/>
                      <a:pt x="5" y="26"/>
                    </a:cubicBezTo>
                    <a:cubicBezTo>
                      <a:pt x="6" y="30"/>
                      <a:pt x="17" y="27"/>
                      <a:pt x="18" y="33"/>
                    </a:cubicBezTo>
                    <a:cubicBezTo>
                      <a:pt x="18" y="36"/>
                      <a:pt x="18" y="73"/>
                      <a:pt x="42" y="91"/>
                    </a:cubicBezTo>
                    <a:cubicBezTo>
                      <a:pt x="46" y="94"/>
                      <a:pt x="63" y="108"/>
                      <a:pt x="102" y="106"/>
                    </a:cubicBezTo>
                    <a:cubicBezTo>
                      <a:pt x="111" y="105"/>
                      <a:pt x="151" y="105"/>
                      <a:pt x="164" y="66"/>
                    </a:cubicBezTo>
                    <a:cubicBezTo>
                      <a:pt x="167" y="59"/>
                      <a:pt x="173" y="38"/>
                      <a:pt x="175" y="36"/>
                    </a:cubicBezTo>
                    <a:cubicBezTo>
                      <a:pt x="177" y="33"/>
                      <a:pt x="181" y="32"/>
                      <a:pt x="183" y="32"/>
                    </a:cubicBezTo>
                    <a:cubicBezTo>
                      <a:pt x="183" y="32"/>
                      <a:pt x="183" y="32"/>
                      <a:pt x="184" y="32"/>
                    </a:cubicBezTo>
                    <a:cubicBezTo>
                      <a:pt x="185" y="32"/>
                      <a:pt x="190" y="33"/>
                      <a:pt x="192" y="36"/>
                    </a:cubicBezTo>
                    <a:cubicBezTo>
                      <a:pt x="194" y="38"/>
                      <a:pt x="200" y="59"/>
                      <a:pt x="202" y="66"/>
                    </a:cubicBezTo>
                    <a:cubicBezTo>
                      <a:pt x="215" y="105"/>
                      <a:pt x="255" y="106"/>
                      <a:pt x="264" y="107"/>
                    </a:cubicBezTo>
                    <a:cubicBezTo>
                      <a:pt x="303" y="109"/>
                      <a:pt x="320" y="95"/>
                      <a:pt x="324" y="92"/>
                    </a:cubicBezTo>
                    <a:cubicBezTo>
                      <a:pt x="349" y="75"/>
                      <a:pt x="348" y="38"/>
                      <a:pt x="349" y="35"/>
                    </a:cubicBezTo>
                    <a:cubicBezTo>
                      <a:pt x="350" y="29"/>
                      <a:pt x="361" y="32"/>
                      <a:pt x="362" y="28"/>
                    </a:cubicBezTo>
                    <a:cubicBezTo>
                      <a:pt x="367" y="8"/>
                      <a:pt x="360" y="4"/>
                      <a:pt x="357" y="3"/>
                    </a:cubicBezTo>
                    <a:close/>
                    <a:moveTo>
                      <a:pt x="125" y="89"/>
                    </a:moveTo>
                    <a:cubicBezTo>
                      <a:pt x="104" y="99"/>
                      <a:pt x="70" y="91"/>
                      <a:pt x="65" y="89"/>
                    </a:cubicBezTo>
                    <a:cubicBezTo>
                      <a:pt x="28" y="78"/>
                      <a:pt x="34" y="39"/>
                      <a:pt x="34" y="34"/>
                    </a:cubicBezTo>
                    <a:cubicBezTo>
                      <a:pt x="35" y="9"/>
                      <a:pt x="87" y="12"/>
                      <a:pt x="97" y="12"/>
                    </a:cubicBezTo>
                    <a:cubicBezTo>
                      <a:pt x="107" y="12"/>
                      <a:pt x="152" y="8"/>
                      <a:pt x="152" y="46"/>
                    </a:cubicBezTo>
                    <a:cubicBezTo>
                      <a:pt x="152" y="75"/>
                      <a:pt x="129" y="88"/>
                      <a:pt x="125" y="89"/>
                    </a:cubicBezTo>
                    <a:close/>
                    <a:moveTo>
                      <a:pt x="301" y="90"/>
                    </a:moveTo>
                    <a:cubicBezTo>
                      <a:pt x="296" y="92"/>
                      <a:pt x="262" y="100"/>
                      <a:pt x="242" y="90"/>
                    </a:cubicBezTo>
                    <a:cubicBezTo>
                      <a:pt x="237" y="88"/>
                      <a:pt x="215" y="75"/>
                      <a:pt x="215" y="46"/>
                    </a:cubicBezTo>
                    <a:cubicBezTo>
                      <a:pt x="215" y="9"/>
                      <a:pt x="260" y="13"/>
                      <a:pt x="270" y="13"/>
                    </a:cubicBezTo>
                    <a:cubicBezTo>
                      <a:pt x="280" y="13"/>
                      <a:pt x="332" y="11"/>
                      <a:pt x="333" y="36"/>
                    </a:cubicBezTo>
                    <a:cubicBezTo>
                      <a:pt x="333" y="41"/>
                      <a:pt x="338" y="80"/>
                      <a:pt x="301" y="90"/>
                    </a:cubicBezTo>
                    <a:close/>
                  </a:path>
                </a:pathLst>
              </a:custGeom>
              <a:solidFill>
                <a:srgbClr val="2F2E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7" name="圆角矩形 56"/>
          <p:cNvSpPr/>
          <p:nvPr/>
        </p:nvSpPr>
        <p:spPr>
          <a:xfrm>
            <a:off x="5114925" y="1672432"/>
            <a:ext cx="6155532" cy="3656806"/>
          </a:xfrm>
          <a:prstGeom prst="roundRect">
            <a:avLst>
              <a:gd name="adj" fmla="val 6118"/>
            </a:avLst>
          </a:prstGeom>
          <a:solidFill>
            <a:srgbClr val="EDF5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5553075" y="1886191"/>
            <a:ext cx="5024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29668F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你到底做了什么？</a:t>
            </a:r>
            <a:endParaRPr lang="zh-CN" altLang="en-US" sz="5400" dirty="0">
              <a:solidFill>
                <a:srgbClr val="29668F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160705" y="2440011"/>
            <a:ext cx="502483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dirty="0" smtClean="0">
                <a:solidFill>
                  <a:srgbClr val="DE8886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简历</a:t>
            </a:r>
            <a:endParaRPr lang="zh-CN" altLang="en-US" sz="13800" dirty="0">
              <a:solidFill>
                <a:srgbClr val="DE8886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795181" y="2987311"/>
            <a:ext cx="238731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6DA1B8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中的实践经历</a:t>
            </a:r>
            <a:endParaRPr lang="zh-CN" altLang="en-US" sz="4400" dirty="0">
              <a:solidFill>
                <a:srgbClr val="6DA1B8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283992" y="4563146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6DA1B8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该如何描述？</a:t>
            </a:r>
            <a:endParaRPr lang="zh-CN" altLang="en-US" sz="3200" dirty="0"/>
          </a:p>
        </p:txBody>
      </p:sp>
      <p:grpSp>
        <p:nvGrpSpPr>
          <p:cNvPr id="34" name="组合 33"/>
          <p:cNvGrpSpPr/>
          <p:nvPr/>
        </p:nvGrpSpPr>
        <p:grpSpPr>
          <a:xfrm>
            <a:off x="4177457" y="6073562"/>
            <a:ext cx="6975895" cy="461665"/>
            <a:chOff x="4131647" y="6092233"/>
            <a:chExt cx="6975895" cy="461665"/>
          </a:xfrm>
        </p:grpSpPr>
        <p:sp>
          <p:nvSpPr>
            <p:cNvPr id="46" name="文本框 45"/>
            <p:cNvSpPr txBox="1"/>
            <p:nvPr/>
          </p:nvSpPr>
          <p:spPr>
            <a:xfrm>
              <a:off x="6160874" y="6092233"/>
              <a:ext cx="33132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898A86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整理：</a:t>
              </a:r>
              <a:r>
                <a:rPr lang="en-US" altLang="zh-CN" sz="2400" dirty="0" smtClean="0">
                  <a:solidFill>
                    <a:srgbClr val="898A86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@</a:t>
              </a:r>
              <a:r>
                <a:rPr lang="zh-CN" altLang="en-US" sz="2400" dirty="0" smtClean="0">
                  <a:solidFill>
                    <a:srgbClr val="898A86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雪松</a:t>
              </a:r>
              <a:r>
                <a:rPr lang="en-US" altLang="zh-CN" sz="2400" dirty="0" smtClean="0">
                  <a:solidFill>
                    <a:srgbClr val="898A86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/Miss W </a:t>
              </a:r>
              <a:endParaRPr lang="zh-CN" altLang="en-US" sz="2400" dirty="0">
                <a:solidFill>
                  <a:srgbClr val="898A8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4131647" y="6295224"/>
              <a:ext cx="1868902" cy="0"/>
            </a:xfrm>
            <a:prstGeom prst="line">
              <a:avLst/>
            </a:prstGeom>
            <a:ln>
              <a:solidFill>
                <a:srgbClr val="898A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9238640" y="6323065"/>
              <a:ext cx="1868902" cy="0"/>
            </a:xfrm>
            <a:prstGeom prst="line">
              <a:avLst/>
            </a:prstGeom>
            <a:ln>
              <a:solidFill>
                <a:srgbClr val="898A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等腰三角形 38"/>
          <p:cNvSpPr/>
          <p:nvPr/>
        </p:nvSpPr>
        <p:spPr>
          <a:xfrm flipV="1">
            <a:off x="2456548" y="5519827"/>
            <a:ext cx="423143" cy="2256837"/>
          </a:xfrm>
          <a:prstGeom prst="triangle">
            <a:avLst/>
          </a:prstGeom>
          <a:solidFill>
            <a:srgbClr val="254B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06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72857" y="-359982"/>
            <a:ext cx="192586" cy="7456954"/>
          </a:xfrm>
          <a:prstGeom prst="rect">
            <a:avLst/>
          </a:prstGeom>
          <a:solidFill>
            <a:srgbClr val="254B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237130" y="523036"/>
            <a:ext cx="10171817" cy="5990794"/>
            <a:chOff x="5127812" y="2312893"/>
            <a:chExt cx="5970495" cy="4177554"/>
          </a:xfrm>
          <a:solidFill>
            <a:srgbClr val="5B6599"/>
          </a:solidFill>
        </p:grpSpPr>
        <p:sp>
          <p:nvSpPr>
            <p:cNvPr id="6" name="矩形 5"/>
            <p:cNvSpPr/>
            <p:nvPr/>
          </p:nvSpPr>
          <p:spPr>
            <a:xfrm>
              <a:off x="5127812" y="2796988"/>
              <a:ext cx="5970494" cy="36934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5127813" y="2312893"/>
              <a:ext cx="5970494" cy="484094"/>
            </a:xfrm>
            <a:prstGeom prst="triangle">
              <a:avLst>
                <a:gd name="adj" fmla="val 13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396434" y="181775"/>
            <a:ext cx="524516" cy="524516"/>
            <a:chOff x="466165" y="484094"/>
            <a:chExt cx="1420987" cy="1420987"/>
          </a:xfrm>
        </p:grpSpPr>
        <p:sp>
          <p:nvSpPr>
            <p:cNvPr id="11" name="椭圆 10"/>
            <p:cNvSpPr/>
            <p:nvPr/>
          </p:nvSpPr>
          <p:spPr>
            <a:xfrm>
              <a:off x="466165" y="484094"/>
              <a:ext cx="1420987" cy="1420987"/>
            </a:xfrm>
            <a:prstGeom prst="ellipse">
              <a:avLst/>
            </a:prstGeom>
            <a:solidFill>
              <a:srgbClr val="29668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711009" y="713726"/>
              <a:ext cx="931298" cy="931298"/>
            </a:xfrm>
            <a:prstGeom prst="ellipse">
              <a:avLst/>
            </a:prstGeom>
            <a:solidFill>
              <a:srgbClr val="83A6B3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04410" y="870910"/>
              <a:ext cx="565143" cy="565143"/>
            </a:xfrm>
            <a:prstGeom prst="ellipse">
              <a:avLst/>
            </a:prstGeom>
            <a:solidFill>
              <a:srgbClr val="29668F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1218483" y="1047552"/>
            <a:ext cx="7520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rgbClr val="F9BE36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Tips</a:t>
            </a:r>
            <a:endParaRPr lang="zh-CN" altLang="zh-CN" sz="6600" dirty="0">
              <a:solidFill>
                <a:srgbClr val="F9BE36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141227" y="-1014990"/>
            <a:ext cx="1145145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dirty="0" smtClean="0">
                <a:solidFill>
                  <a:srgbClr val="F9BE36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5</a:t>
            </a:r>
            <a:endParaRPr lang="zh-CN" altLang="zh-CN" sz="23900" dirty="0">
              <a:solidFill>
                <a:srgbClr val="F9BE36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43251" y="377234"/>
            <a:ext cx="6955750" cy="769441"/>
          </a:xfrm>
          <a:prstGeom prst="rect">
            <a:avLst/>
          </a:prstGeom>
          <a:solidFill>
            <a:srgbClr val="F9BE36"/>
          </a:solidFill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5B6599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条理：描述要有逻辑顺序</a:t>
            </a:r>
            <a:endParaRPr lang="zh-CN" altLang="zh-CN" sz="4400" dirty="0">
              <a:solidFill>
                <a:srgbClr val="5B6599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94294" y="5397628"/>
            <a:ext cx="8268870" cy="646331"/>
          </a:xfrm>
          <a:prstGeom prst="rect">
            <a:avLst/>
          </a:prstGeom>
          <a:solidFill>
            <a:srgbClr val="F9BE36"/>
          </a:solidFill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B6599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时间、流程等逻辑顺序，看起来更条理</a:t>
            </a:r>
            <a:endParaRPr lang="zh-CN" altLang="zh-CN" sz="3600" dirty="0">
              <a:solidFill>
                <a:srgbClr val="5B6599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851489" y="2343979"/>
            <a:ext cx="82688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**大学   </a:t>
            </a:r>
            <a:r>
              <a:rPr lang="zh-CN" altLang="zh-CN" sz="32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暑期</a:t>
            </a:r>
            <a:r>
              <a:rPr lang="zh-CN" altLang="zh-CN" sz="32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实践团暑期</a:t>
            </a:r>
            <a:r>
              <a:rPr lang="zh-CN" altLang="zh-CN" sz="32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社会实践</a:t>
            </a:r>
            <a:r>
              <a:rPr lang="en-US" altLang="zh-CN" sz="32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   </a:t>
            </a:r>
            <a:r>
              <a:rPr lang="zh-CN" altLang="zh-CN" sz="32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调查员</a:t>
            </a:r>
          </a:p>
          <a:p>
            <a:r>
              <a:rPr lang="en-US" altLang="zh-CN" sz="32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 </a:t>
            </a:r>
            <a:endParaRPr lang="zh-CN" altLang="zh-CN" sz="3200" kern="0" dirty="0" smtClean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  <a:cs typeface="Tahoma" panose="020B060403050404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61868" y="3007630"/>
            <a:ext cx="76956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0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目标：深入调查退耕还草时如何保证农民的收入不减少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0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针对农民设计简单易懂的问卷，并独立走访调查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0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与当地政府合作，综合分析相关会议记录和政策资料</a:t>
            </a:r>
            <a:r>
              <a:rPr lang="en-US" altLang="zh-CN" sz="20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 </a:t>
            </a:r>
            <a:endParaRPr lang="zh-CN" altLang="zh-CN" sz="2000" kern="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  <a:cs typeface="Tahoma" panose="020B060403050404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0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完成长达</a:t>
            </a:r>
            <a:r>
              <a:rPr lang="en-US" altLang="zh-CN" sz="20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20</a:t>
            </a:r>
            <a:r>
              <a:rPr lang="zh-CN" altLang="zh-CN" sz="20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页的报告，荣获优秀社会实践报告</a:t>
            </a:r>
          </a:p>
        </p:txBody>
      </p:sp>
    </p:spTree>
    <p:extLst>
      <p:ext uri="{BB962C8B-B14F-4D97-AF65-F5344CB8AC3E}">
        <p14:creationId xmlns:p14="http://schemas.microsoft.com/office/powerpoint/2010/main" val="232320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2572857" y="-359982"/>
            <a:ext cx="192586" cy="7456954"/>
          </a:xfrm>
          <a:prstGeom prst="rect">
            <a:avLst/>
          </a:prstGeom>
          <a:solidFill>
            <a:srgbClr val="254B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1237130" y="523037"/>
            <a:ext cx="10171817" cy="5990792"/>
            <a:chOff x="5127812" y="2312894"/>
            <a:chExt cx="5970495" cy="4177553"/>
          </a:xfrm>
          <a:solidFill>
            <a:srgbClr val="83A6B3"/>
          </a:solidFill>
        </p:grpSpPr>
        <p:sp>
          <p:nvSpPr>
            <p:cNvPr id="24" name="矩形 23"/>
            <p:cNvSpPr/>
            <p:nvPr/>
          </p:nvSpPr>
          <p:spPr>
            <a:xfrm>
              <a:off x="5127812" y="2796988"/>
              <a:ext cx="5970494" cy="36934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>
              <a:off x="5127813" y="2312894"/>
              <a:ext cx="5970494" cy="484094"/>
            </a:xfrm>
            <a:prstGeom prst="triangle">
              <a:avLst>
                <a:gd name="adj" fmla="val 13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4515919" y="153944"/>
            <a:ext cx="63222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29668F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描述越具体越好</a:t>
            </a:r>
            <a:endParaRPr lang="zh-CN" altLang="en-US" sz="5400" dirty="0">
              <a:solidFill>
                <a:srgbClr val="29668F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406892" y="145048"/>
            <a:ext cx="524516" cy="524516"/>
            <a:chOff x="466165" y="484094"/>
            <a:chExt cx="1420987" cy="1420987"/>
          </a:xfrm>
        </p:grpSpPr>
        <p:sp>
          <p:nvSpPr>
            <p:cNvPr id="11" name="椭圆 10"/>
            <p:cNvSpPr/>
            <p:nvPr/>
          </p:nvSpPr>
          <p:spPr>
            <a:xfrm>
              <a:off x="466165" y="484094"/>
              <a:ext cx="1420987" cy="1420987"/>
            </a:xfrm>
            <a:prstGeom prst="ellipse">
              <a:avLst/>
            </a:prstGeom>
            <a:solidFill>
              <a:srgbClr val="29668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711009" y="713726"/>
              <a:ext cx="931298" cy="931298"/>
            </a:xfrm>
            <a:prstGeom prst="ellipse">
              <a:avLst/>
            </a:prstGeom>
            <a:solidFill>
              <a:srgbClr val="83A6B3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04410" y="870910"/>
              <a:ext cx="565143" cy="565143"/>
            </a:xfrm>
            <a:prstGeom prst="ellipse">
              <a:avLst/>
            </a:prstGeom>
            <a:solidFill>
              <a:srgbClr val="29668F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2795737" y="1533670"/>
            <a:ext cx="3440365" cy="584775"/>
          </a:xfrm>
          <a:prstGeom prst="rect">
            <a:avLst/>
          </a:prstGeom>
          <a:solidFill>
            <a:srgbClr val="F8E985"/>
          </a:solidFill>
          <a:ln>
            <a:solidFill>
              <a:srgbClr val="F8F5E7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3200" b="1" kern="0" dirty="0">
                <a:solidFill>
                  <a:srgbClr val="29668F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imes New Roman" panose="02020603050405020304" pitchFamily="18" charset="0"/>
              </a:rPr>
              <a:t>1.</a:t>
            </a:r>
            <a:r>
              <a:rPr lang="zh-CN" altLang="zh-CN" sz="3200" b="1" kern="0" dirty="0">
                <a:solidFill>
                  <a:srgbClr val="29668F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ahoma" panose="020B0604030504040204" pitchFamily="34" charset="0"/>
              </a:rPr>
              <a:t>越具体，越充实</a:t>
            </a:r>
            <a:endParaRPr lang="zh-CN" altLang="zh-CN" sz="2000" kern="100" dirty="0">
              <a:solidFill>
                <a:srgbClr val="29668F"/>
              </a:solidFill>
              <a:latin typeface="方正粗倩简体" panose="03000509000000000000" pitchFamily="65" charset="-122"/>
              <a:ea typeface="方正粗倩简体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770050" y="2837136"/>
            <a:ext cx="3425938" cy="584775"/>
          </a:xfrm>
          <a:prstGeom prst="rect">
            <a:avLst/>
          </a:prstGeom>
          <a:solidFill>
            <a:srgbClr val="F8E985"/>
          </a:solidFill>
          <a:ln>
            <a:solidFill>
              <a:srgbClr val="F8F5E7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3200" b="1" kern="0" dirty="0" smtClean="0">
                <a:solidFill>
                  <a:srgbClr val="29668F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imes New Roman" panose="02020603050405020304" pitchFamily="18" charset="0"/>
              </a:rPr>
              <a:t>2.</a:t>
            </a:r>
            <a:r>
              <a:rPr lang="zh-CN" altLang="zh-CN" sz="3200" b="1" kern="0" dirty="0">
                <a:solidFill>
                  <a:srgbClr val="29668F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ahoma" panose="020B0604030504040204" pitchFamily="34" charset="0"/>
              </a:rPr>
              <a:t>越具体，</a:t>
            </a:r>
            <a:r>
              <a:rPr lang="zh-CN" altLang="zh-CN" sz="3200" b="1" kern="0" dirty="0" smtClean="0">
                <a:solidFill>
                  <a:srgbClr val="29668F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ahoma" panose="020B0604030504040204" pitchFamily="34" charset="0"/>
              </a:rPr>
              <a:t>越</a:t>
            </a:r>
            <a:r>
              <a:rPr lang="zh-CN" altLang="en-US" sz="3200" b="1" kern="0" dirty="0">
                <a:solidFill>
                  <a:srgbClr val="29668F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ahoma" panose="020B0604030504040204" pitchFamily="34" charset="0"/>
              </a:rPr>
              <a:t>真实</a:t>
            </a:r>
            <a:endParaRPr lang="zh-CN" altLang="zh-CN" sz="2000" kern="100" dirty="0">
              <a:solidFill>
                <a:srgbClr val="29668F"/>
              </a:solidFill>
              <a:latin typeface="方正粗倩简体" panose="03000509000000000000" pitchFamily="65" charset="-122"/>
              <a:ea typeface="方正粗倩简体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770050" y="4140602"/>
            <a:ext cx="3419526" cy="584775"/>
          </a:xfrm>
          <a:prstGeom prst="rect">
            <a:avLst/>
          </a:prstGeom>
          <a:solidFill>
            <a:srgbClr val="F8E985"/>
          </a:solidFill>
          <a:ln>
            <a:solidFill>
              <a:srgbClr val="F8F5E7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3200" b="1" kern="0" dirty="0" smtClean="0">
                <a:solidFill>
                  <a:srgbClr val="29668F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imes New Roman" panose="02020603050405020304" pitchFamily="18" charset="0"/>
              </a:rPr>
              <a:t>3.</a:t>
            </a:r>
            <a:r>
              <a:rPr lang="zh-CN" altLang="zh-CN" sz="3200" b="1" kern="0" dirty="0">
                <a:solidFill>
                  <a:srgbClr val="29668F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ahoma" panose="020B0604030504040204" pitchFamily="34" charset="0"/>
              </a:rPr>
              <a:t>越具体，</a:t>
            </a:r>
            <a:r>
              <a:rPr lang="zh-CN" altLang="zh-CN" sz="3200" b="1" kern="0" dirty="0" smtClean="0">
                <a:solidFill>
                  <a:srgbClr val="29668F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ahoma" panose="020B0604030504040204" pitchFamily="34" charset="0"/>
              </a:rPr>
              <a:t>越</a:t>
            </a:r>
            <a:r>
              <a:rPr lang="zh-CN" altLang="en-US" sz="3200" b="1" kern="0" dirty="0">
                <a:solidFill>
                  <a:srgbClr val="29668F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ahoma" panose="020B0604030504040204" pitchFamily="34" charset="0"/>
              </a:rPr>
              <a:t>准确</a:t>
            </a:r>
            <a:endParaRPr lang="zh-CN" altLang="zh-CN" sz="2000" kern="100" dirty="0">
              <a:solidFill>
                <a:srgbClr val="29668F"/>
              </a:solidFill>
              <a:latin typeface="方正粗倩简体" panose="03000509000000000000" pitchFamily="65" charset="-122"/>
              <a:ea typeface="方正粗倩简体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86114" y="3455464"/>
            <a:ext cx="85411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</a:rPr>
              <a:t>要知道简历很多都</a:t>
            </a:r>
            <a:r>
              <a:rPr lang="en-US" altLang="zh-CN" sz="24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</a:rPr>
              <a:t>PS</a:t>
            </a:r>
            <a:r>
              <a:rPr lang="zh-CN" altLang="en-US" sz="24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</a:rPr>
              <a:t>过，具体的实践互动可以赢得</a:t>
            </a:r>
            <a:r>
              <a:rPr lang="en-US" altLang="zh-CN" sz="24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</a:rPr>
              <a:t>HR</a:t>
            </a:r>
            <a:r>
              <a:rPr lang="zh-CN" altLang="en-US" sz="24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</a:rPr>
              <a:t>的信赖。</a:t>
            </a:r>
            <a:endParaRPr lang="zh-CN" altLang="en-US" sz="2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86114" y="2220583"/>
            <a:ext cx="6992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kern="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</a:rPr>
              <a:t>一段</a:t>
            </a:r>
            <a:r>
              <a:rPr lang="en-US" altLang="zh-CN" sz="2400" b="1" kern="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2400" b="1" kern="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</a:rPr>
              <a:t>行字的经历，感觉起来要比</a:t>
            </a:r>
            <a:r>
              <a:rPr lang="en-US" altLang="zh-CN" sz="2400" b="1" kern="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kern="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</a:rPr>
              <a:t>行字的好很多。</a:t>
            </a:r>
            <a:endParaRPr lang="zh-CN" altLang="en-US" sz="2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886114" y="5009192"/>
            <a:ext cx="6062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</a:rPr>
              <a:t>具体的事情更能体现出求职者所具备的能力</a:t>
            </a:r>
            <a:endParaRPr lang="zh-CN" altLang="en-US" sz="2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389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572857" y="-359982"/>
            <a:ext cx="192586" cy="7456954"/>
          </a:xfrm>
          <a:prstGeom prst="rect">
            <a:avLst/>
          </a:prstGeom>
          <a:solidFill>
            <a:srgbClr val="254B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237130" y="523037"/>
            <a:ext cx="10171817" cy="5990792"/>
            <a:chOff x="5127812" y="2312894"/>
            <a:chExt cx="5970495" cy="4177553"/>
          </a:xfrm>
          <a:solidFill>
            <a:srgbClr val="A8CE5F"/>
          </a:solidFill>
        </p:grpSpPr>
        <p:sp>
          <p:nvSpPr>
            <p:cNvPr id="22" name="矩形 21"/>
            <p:cNvSpPr/>
            <p:nvPr/>
          </p:nvSpPr>
          <p:spPr>
            <a:xfrm>
              <a:off x="5127812" y="2796988"/>
              <a:ext cx="5970494" cy="36934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5127813" y="2312894"/>
              <a:ext cx="5970494" cy="484094"/>
            </a:xfrm>
            <a:prstGeom prst="triangle">
              <a:avLst>
                <a:gd name="adj" fmla="val 13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362552" y="132014"/>
            <a:ext cx="76458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29668F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小事情写具体，试试行为分解</a:t>
            </a:r>
            <a:endParaRPr lang="zh-CN" altLang="en-US" sz="4400" dirty="0">
              <a:solidFill>
                <a:srgbClr val="29668F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413659" y="83519"/>
            <a:ext cx="524516" cy="524516"/>
            <a:chOff x="466165" y="484094"/>
            <a:chExt cx="1420987" cy="1420987"/>
          </a:xfrm>
        </p:grpSpPr>
        <p:sp>
          <p:nvSpPr>
            <p:cNvPr id="7" name="椭圆 6"/>
            <p:cNvSpPr/>
            <p:nvPr/>
          </p:nvSpPr>
          <p:spPr>
            <a:xfrm>
              <a:off x="466165" y="484094"/>
              <a:ext cx="1420987" cy="1420987"/>
            </a:xfrm>
            <a:prstGeom prst="ellipse">
              <a:avLst/>
            </a:prstGeom>
            <a:solidFill>
              <a:srgbClr val="29668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711009" y="713726"/>
              <a:ext cx="931298" cy="931298"/>
            </a:xfrm>
            <a:prstGeom prst="ellipse">
              <a:avLst/>
            </a:prstGeom>
            <a:solidFill>
              <a:srgbClr val="83A6B3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904410" y="870910"/>
              <a:ext cx="565143" cy="565143"/>
            </a:xfrm>
            <a:prstGeom prst="ellipse">
              <a:avLst/>
            </a:prstGeom>
            <a:solidFill>
              <a:srgbClr val="29668F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4440489" y="2146589"/>
            <a:ext cx="4267885" cy="584775"/>
          </a:xfrm>
          <a:prstGeom prst="rect">
            <a:avLst/>
          </a:prstGeom>
          <a:solidFill>
            <a:srgbClr val="F8E985"/>
          </a:solidFill>
          <a:ln>
            <a:solidFill>
              <a:srgbClr val="F8F5E7"/>
            </a:solidFill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3200" kern="100" dirty="0" smtClean="0">
                <a:solidFill>
                  <a:srgbClr val="29668F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imes New Roman" panose="02020603050405020304" pitchFamily="18" charset="0"/>
              </a:rPr>
              <a:t>举办班级联谊活动</a:t>
            </a:r>
            <a:endParaRPr lang="zh-CN" altLang="zh-CN" sz="3200" kern="100" dirty="0">
              <a:solidFill>
                <a:srgbClr val="29668F"/>
              </a:solidFill>
              <a:latin typeface="方正粗倩简体" panose="03000509000000000000" pitchFamily="65" charset="-122"/>
              <a:ea typeface="方正粗倩简体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777032" y="3615149"/>
            <a:ext cx="5594801" cy="2677656"/>
          </a:xfrm>
          <a:prstGeom prst="rect">
            <a:avLst/>
          </a:prstGeom>
          <a:solidFill>
            <a:srgbClr val="F8E985"/>
          </a:solidFill>
          <a:ln>
            <a:solidFill>
              <a:srgbClr val="F8F5E7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kern="0" dirty="0" smtClean="0">
                <a:solidFill>
                  <a:srgbClr val="29668F"/>
                </a:solidFill>
                <a:latin typeface="方正细倩简体" panose="03000509000000000000" pitchFamily="65" charset="-122"/>
                <a:ea typeface="方正细倩简体" panose="03000509000000000000" pitchFamily="65" charset="-122"/>
                <a:cs typeface="Times New Roman" panose="02020603050405020304" pitchFamily="18" charset="0"/>
              </a:rPr>
              <a:t>联系赞助和对口班级</a:t>
            </a:r>
            <a:endParaRPr lang="en-US" altLang="zh-CN" sz="2800" b="1" kern="0" dirty="0" smtClean="0">
              <a:solidFill>
                <a:srgbClr val="29668F"/>
              </a:solidFill>
              <a:latin typeface="方正细倩简体" panose="03000509000000000000" pitchFamily="65" charset="-122"/>
              <a:ea typeface="方正细倩简体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kern="0" dirty="0" smtClean="0">
                <a:solidFill>
                  <a:srgbClr val="29668F"/>
                </a:solidFill>
                <a:latin typeface="方正细倩简体" panose="03000509000000000000" pitchFamily="65" charset="-122"/>
                <a:ea typeface="方正细倩简体" panose="03000509000000000000" pitchFamily="65" charset="-122"/>
                <a:cs typeface="Times New Roman" panose="02020603050405020304" pitchFamily="18" charset="0"/>
              </a:rPr>
              <a:t>确定场地，组织人员布置场地</a:t>
            </a:r>
            <a:endParaRPr lang="en-US" altLang="zh-CN" sz="2800" b="1" kern="0" dirty="0" smtClean="0">
              <a:solidFill>
                <a:srgbClr val="29668F"/>
              </a:solidFill>
              <a:latin typeface="方正细倩简体" panose="03000509000000000000" pitchFamily="65" charset="-122"/>
              <a:ea typeface="方正细倩简体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kern="0" dirty="0" smtClean="0">
                <a:solidFill>
                  <a:srgbClr val="29668F"/>
                </a:solidFill>
                <a:latin typeface="方正细倩简体" panose="03000509000000000000" pitchFamily="65" charset="-122"/>
                <a:ea typeface="方正细倩简体" panose="03000509000000000000" pitchFamily="65" charset="-122"/>
                <a:cs typeface="Times New Roman" panose="02020603050405020304" pitchFamily="18" charset="0"/>
              </a:rPr>
              <a:t>制作宣传海报，组织人员张贴海报</a:t>
            </a:r>
            <a:endParaRPr lang="en-US" altLang="zh-CN" sz="2800" b="1" kern="0" dirty="0" smtClean="0">
              <a:solidFill>
                <a:srgbClr val="29668F"/>
              </a:solidFill>
              <a:latin typeface="方正细倩简体" panose="03000509000000000000" pitchFamily="65" charset="-122"/>
              <a:ea typeface="方正细倩简体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kern="0" dirty="0" smtClean="0">
                <a:solidFill>
                  <a:srgbClr val="29668F"/>
                </a:solidFill>
                <a:latin typeface="方正细倩简体" panose="03000509000000000000" pitchFamily="65" charset="-122"/>
                <a:ea typeface="方正细倩简体" panose="03000509000000000000" pitchFamily="65" charset="-122"/>
                <a:cs typeface="Times New Roman" panose="02020603050405020304" pitchFamily="18" charset="0"/>
              </a:rPr>
              <a:t>当日会场协调组织</a:t>
            </a:r>
            <a:endParaRPr lang="zh-CN" altLang="zh-CN" sz="2800" b="1" kern="0" dirty="0">
              <a:solidFill>
                <a:srgbClr val="29668F"/>
              </a:solidFill>
              <a:latin typeface="方正细倩简体" panose="03000509000000000000" pitchFamily="65" charset="-122"/>
              <a:ea typeface="方正细倩简体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下箭头 18"/>
          <p:cNvSpPr/>
          <p:nvPr/>
        </p:nvSpPr>
        <p:spPr>
          <a:xfrm>
            <a:off x="6062063" y="2986843"/>
            <a:ext cx="567696" cy="480433"/>
          </a:xfrm>
          <a:prstGeom prst="downArrow">
            <a:avLst/>
          </a:prstGeom>
          <a:solidFill>
            <a:srgbClr val="2966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413659" y="1141865"/>
            <a:ext cx="84322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kern="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</a:rPr>
              <a:t>把一件事情，按照它发生的顺序拆解成多个步骤，一步一步的</a:t>
            </a:r>
            <a:r>
              <a:rPr lang="zh-CN" altLang="zh-CN" sz="2400" b="1" kern="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homa" panose="020B0604030504040204" pitchFamily="34" charset="0"/>
              </a:rPr>
              <a:t>写下来</a:t>
            </a:r>
            <a:endParaRPr lang="zh-CN" altLang="en-US" sz="2400" b="1" kern="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83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572857" y="-359982"/>
            <a:ext cx="192586" cy="7456954"/>
          </a:xfrm>
          <a:prstGeom prst="rect">
            <a:avLst/>
          </a:prstGeom>
          <a:solidFill>
            <a:srgbClr val="254B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237130" y="523037"/>
            <a:ext cx="10171817" cy="5990792"/>
            <a:chOff x="5127812" y="2312894"/>
            <a:chExt cx="5970495" cy="4177553"/>
          </a:xfrm>
          <a:solidFill>
            <a:srgbClr val="E48B7F"/>
          </a:solidFill>
        </p:grpSpPr>
        <p:sp>
          <p:nvSpPr>
            <p:cNvPr id="19" name="矩形 18"/>
            <p:cNvSpPr/>
            <p:nvPr/>
          </p:nvSpPr>
          <p:spPr>
            <a:xfrm>
              <a:off x="5127812" y="2796988"/>
              <a:ext cx="5970494" cy="36934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>
              <a:off x="5127813" y="2312894"/>
              <a:ext cx="5970494" cy="484094"/>
            </a:xfrm>
            <a:prstGeom prst="triangle">
              <a:avLst>
                <a:gd name="adj" fmla="val 13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591211" y="24024"/>
            <a:ext cx="76458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29668F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细节描写</a:t>
            </a:r>
            <a:r>
              <a:rPr lang="zh-CN" altLang="en-US" sz="6600" dirty="0" smtClean="0">
                <a:solidFill>
                  <a:srgbClr val="29668F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三步</a:t>
            </a:r>
            <a:r>
              <a:rPr lang="zh-CN" altLang="en-US" sz="4400" dirty="0" smtClean="0">
                <a:solidFill>
                  <a:srgbClr val="29668F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见效</a:t>
            </a:r>
            <a:endParaRPr lang="zh-CN" altLang="en-US" sz="4400" dirty="0">
              <a:solidFill>
                <a:srgbClr val="29668F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396434" y="181775"/>
            <a:ext cx="524516" cy="524516"/>
            <a:chOff x="466165" y="484094"/>
            <a:chExt cx="1420987" cy="1420987"/>
          </a:xfrm>
        </p:grpSpPr>
        <p:sp>
          <p:nvSpPr>
            <p:cNvPr id="23" name="椭圆 22"/>
            <p:cNvSpPr/>
            <p:nvPr/>
          </p:nvSpPr>
          <p:spPr>
            <a:xfrm>
              <a:off x="466165" y="484094"/>
              <a:ext cx="1420987" cy="1420987"/>
            </a:xfrm>
            <a:prstGeom prst="ellipse">
              <a:avLst/>
            </a:prstGeom>
            <a:solidFill>
              <a:srgbClr val="29668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711009" y="713726"/>
              <a:ext cx="931298" cy="931298"/>
            </a:xfrm>
            <a:prstGeom prst="ellipse">
              <a:avLst/>
            </a:prstGeom>
            <a:solidFill>
              <a:srgbClr val="83A6B3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904410" y="870910"/>
              <a:ext cx="565143" cy="565143"/>
            </a:xfrm>
            <a:prstGeom prst="ellipse">
              <a:avLst/>
            </a:prstGeom>
            <a:solidFill>
              <a:srgbClr val="29668F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3591211" y="1642978"/>
            <a:ext cx="3474720" cy="4074318"/>
          </a:xfrm>
          <a:prstGeom prst="rect">
            <a:avLst/>
          </a:prstGeom>
          <a:solidFill>
            <a:srgbClr val="F8E985"/>
          </a:solidFill>
          <a:ln w="28575">
            <a:solidFill>
              <a:srgbClr val="254B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771881" y="2436524"/>
            <a:ext cx="1894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254B5C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某旦大学</a:t>
            </a:r>
            <a:r>
              <a:rPr lang="en-US" altLang="zh-CN" sz="2000" dirty="0" smtClean="0">
                <a:solidFill>
                  <a:srgbClr val="254B5C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 </a:t>
            </a:r>
            <a:endParaRPr lang="zh-CN" altLang="en-US" sz="2000" dirty="0">
              <a:solidFill>
                <a:srgbClr val="254B5C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118713" y="2447087"/>
            <a:ext cx="1894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254B5C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干事</a:t>
            </a:r>
            <a:endParaRPr lang="zh-CN" altLang="en-US" sz="2000" dirty="0">
              <a:solidFill>
                <a:srgbClr val="254B5C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547447" y="1870293"/>
            <a:ext cx="1894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254B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RESUME</a:t>
            </a:r>
            <a:endParaRPr lang="zh-CN" altLang="en-US" sz="2400" dirty="0">
              <a:solidFill>
                <a:srgbClr val="254B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609086" y="2445967"/>
            <a:ext cx="1894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254B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2014.10</a:t>
            </a:r>
            <a:endParaRPr lang="zh-CN" altLang="en-US" sz="1600" dirty="0">
              <a:solidFill>
                <a:srgbClr val="254B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814912" y="3001700"/>
            <a:ext cx="2851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254B5C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参与组织了文化节</a:t>
            </a:r>
            <a:endParaRPr lang="zh-CN" altLang="en-US" sz="2000" dirty="0">
              <a:solidFill>
                <a:srgbClr val="254B5C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35668" y="4013708"/>
            <a:ext cx="7756978" cy="1754326"/>
          </a:xfrm>
          <a:prstGeom prst="rect">
            <a:avLst/>
          </a:prstGeom>
          <a:solidFill>
            <a:srgbClr val="29668F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该</a:t>
            </a:r>
            <a:r>
              <a:rPr lang="zh-CN" altLang="en-US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文化节</a:t>
            </a:r>
            <a:r>
              <a:rPr lang="zh-CN" altLang="zh-CN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是</a:t>
            </a:r>
            <a:r>
              <a:rPr lang="zh-CN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学校的传统活动，比一般的活动更有影响力。在活动中，</a:t>
            </a:r>
            <a:r>
              <a:rPr lang="zh-CN" altLang="zh-CN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虽然是</a:t>
            </a:r>
            <a:r>
              <a:rPr lang="zh-CN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打杂，却很积极很投入</a:t>
            </a:r>
            <a:r>
              <a:rPr lang="zh-CN" altLang="zh-CN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，</a:t>
            </a:r>
            <a:r>
              <a:rPr lang="zh-CN" altLang="en-US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做了很多工作</a:t>
            </a:r>
            <a:r>
              <a:rPr lang="zh-CN" altLang="zh-CN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。</a:t>
            </a:r>
            <a:r>
              <a:rPr lang="zh-CN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可是，如何把这些不同表达出来呢？</a:t>
            </a:r>
            <a:endParaRPr lang="zh-CN" altLang="zh-CN" sz="1600" kern="1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63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237130" y="523037"/>
            <a:ext cx="10171817" cy="5990792"/>
            <a:chOff x="5127812" y="2312894"/>
            <a:chExt cx="5970495" cy="4177553"/>
          </a:xfrm>
          <a:solidFill>
            <a:srgbClr val="E48B7F"/>
          </a:solidFill>
        </p:grpSpPr>
        <p:sp>
          <p:nvSpPr>
            <p:cNvPr id="19" name="矩形 18"/>
            <p:cNvSpPr/>
            <p:nvPr/>
          </p:nvSpPr>
          <p:spPr>
            <a:xfrm>
              <a:off x="5127812" y="2796988"/>
              <a:ext cx="5970494" cy="36934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>
              <a:off x="5127813" y="2312894"/>
              <a:ext cx="5970494" cy="484094"/>
            </a:xfrm>
            <a:prstGeom prst="triangle">
              <a:avLst>
                <a:gd name="adj" fmla="val 13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2572857" y="-359982"/>
            <a:ext cx="192586" cy="7456954"/>
          </a:xfrm>
          <a:prstGeom prst="rect">
            <a:avLst/>
          </a:prstGeom>
          <a:solidFill>
            <a:srgbClr val="254B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591211" y="24024"/>
            <a:ext cx="76458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29668F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细节描写</a:t>
            </a:r>
            <a:r>
              <a:rPr lang="zh-CN" altLang="en-US" sz="6600" dirty="0" smtClean="0">
                <a:solidFill>
                  <a:srgbClr val="29668F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三步</a:t>
            </a:r>
            <a:r>
              <a:rPr lang="zh-CN" altLang="en-US" sz="4400" dirty="0" smtClean="0">
                <a:solidFill>
                  <a:srgbClr val="29668F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见效</a:t>
            </a:r>
            <a:endParaRPr lang="zh-CN" altLang="en-US" sz="4400" dirty="0">
              <a:solidFill>
                <a:srgbClr val="29668F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396434" y="181775"/>
            <a:ext cx="524516" cy="524516"/>
            <a:chOff x="466165" y="484094"/>
            <a:chExt cx="1420987" cy="1420987"/>
          </a:xfrm>
        </p:grpSpPr>
        <p:sp>
          <p:nvSpPr>
            <p:cNvPr id="23" name="椭圆 22"/>
            <p:cNvSpPr/>
            <p:nvPr/>
          </p:nvSpPr>
          <p:spPr>
            <a:xfrm>
              <a:off x="466165" y="484094"/>
              <a:ext cx="1420987" cy="1420987"/>
            </a:xfrm>
            <a:prstGeom prst="ellipse">
              <a:avLst/>
            </a:prstGeom>
            <a:solidFill>
              <a:srgbClr val="29668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711009" y="713726"/>
              <a:ext cx="931298" cy="931298"/>
            </a:xfrm>
            <a:prstGeom prst="ellipse">
              <a:avLst/>
            </a:prstGeom>
            <a:solidFill>
              <a:srgbClr val="83A6B3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904410" y="870910"/>
              <a:ext cx="565143" cy="565143"/>
            </a:xfrm>
            <a:prstGeom prst="ellipse">
              <a:avLst/>
            </a:prstGeom>
            <a:solidFill>
              <a:srgbClr val="29668F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3591211" y="4623713"/>
            <a:ext cx="1931960" cy="769441"/>
          </a:xfrm>
          <a:prstGeom prst="rect">
            <a:avLst/>
          </a:prstGeom>
          <a:solidFill>
            <a:srgbClr val="F8E985"/>
          </a:solidFill>
          <a:ln>
            <a:solidFill>
              <a:srgbClr val="F8F5E7"/>
            </a:solidFill>
          </a:ln>
        </p:spPr>
        <p:txBody>
          <a:bodyPr wrap="square">
            <a:spAutoFit/>
          </a:bodyPr>
          <a:lstStyle/>
          <a:p>
            <a:pPr algn="dist"/>
            <a:r>
              <a:rPr lang="zh-CN" altLang="zh-CN" sz="4400" b="1" kern="0" dirty="0">
                <a:solidFill>
                  <a:srgbClr val="29668F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imes New Roman" panose="02020603050405020304" pitchFamily="18" charset="0"/>
              </a:rPr>
              <a:t>写</a:t>
            </a:r>
            <a:r>
              <a:rPr lang="zh-CN" altLang="zh-CN" sz="4400" b="1" kern="0" dirty="0" smtClean="0">
                <a:solidFill>
                  <a:srgbClr val="29668F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imes New Roman" panose="02020603050405020304" pitchFamily="18" charset="0"/>
              </a:rPr>
              <a:t>结果</a:t>
            </a:r>
            <a:endParaRPr lang="zh-CN" altLang="en-US" sz="4400" b="1" kern="0" dirty="0">
              <a:solidFill>
                <a:srgbClr val="29668F"/>
              </a:solidFill>
              <a:latin typeface="方正粗倩简体" panose="03000509000000000000" pitchFamily="65" charset="-122"/>
              <a:ea typeface="方正粗倩简体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591211" y="1722978"/>
            <a:ext cx="1882247" cy="769441"/>
          </a:xfrm>
          <a:prstGeom prst="rect">
            <a:avLst/>
          </a:prstGeom>
          <a:solidFill>
            <a:srgbClr val="F8E985"/>
          </a:solidFill>
          <a:ln>
            <a:solidFill>
              <a:srgbClr val="F8F5E7"/>
            </a:solidFill>
          </a:ln>
        </p:spPr>
        <p:txBody>
          <a:bodyPr wrap="square">
            <a:spAutoFit/>
          </a:bodyPr>
          <a:lstStyle/>
          <a:p>
            <a:pPr algn="dist"/>
            <a:r>
              <a:rPr lang="zh-CN" altLang="zh-CN" sz="4400" b="1" kern="0" dirty="0">
                <a:solidFill>
                  <a:srgbClr val="29668F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imes New Roman" panose="02020603050405020304" pitchFamily="18" charset="0"/>
              </a:rPr>
              <a:t>写背景</a:t>
            </a:r>
            <a:endParaRPr lang="zh-CN" altLang="en-US" sz="4400" b="1" kern="0" dirty="0">
              <a:solidFill>
                <a:srgbClr val="29668F"/>
              </a:solidFill>
              <a:latin typeface="方正粗倩简体" panose="03000509000000000000" pitchFamily="65" charset="-122"/>
              <a:ea typeface="方正粗倩简体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406892" y="1907889"/>
            <a:ext cx="524516" cy="524516"/>
            <a:chOff x="466165" y="484094"/>
            <a:chExt cx="1420987" cy="1420987"/>
          </a:xfrm>
        </p:grpSpPr>
        <p:sp>
          <p:nvSpPr>
            <p:cNvPr id="32" name="椭圆 31"/>
            <p:cNvSpPr/>
            <p:nvPr/>
          </p:nvSpPr>
          <p:spPr>
            <a:xfrm>
              <a:off x="466165" y="484094"/>
              <a:ext cx="1420987" cy="1420987"/>
            </a:xfrm>
            <a:prstGeom prst="ellipse">
              <a:avLst/>
            </a:prstGeom>
            <a:solidFill>
              <a:srgbClr val="29668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711009" y="713726"/>
              <a:ext cx="931298" cy="931298"/>
            </a:xfrm>
            <a:prstGeom prst="ellipse">
              <a:avLst/>
            </a:prstGeom>
            <a:solidFill>
              <a:srgbClr val="83A6B3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904410" y="870910"/>
              <a:ext cx="565143" cy="565143"/>
            </a:xfrm>
            <a:prstGeom prst="ellipse">
              <a:avLst/>
            </a:prstGeom>
            <a:solidFill>
              <a:srgbClr val="29668F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396434" y="3131571"/>
            <a:ext cx="524516" cy="524516"/>
            <a:chOff x="466165" y="484094"/>
            <a:chExt cx="1420987" cy="1420987"/>
          </a:xfrm>
        </p:grpSpPr>
        <p:sp>
          <p:nvSpPr>
            <p:cNvPr id="36" name="椭圆 35"/>
            <p:cNvSpPr/>
            <p:nvPr/>
          </p:nvSpPr>
          <p:spPr>
            <a:xfrm>
              <a:off x="466165" y="484094"/>
              <a:ext cx="1420987" cy="1420987"/>
            </a:xfrm>
            <a:prstGeom prst="ellipse">
              <a:avLst/>
            </a:prstGeom>
            <a:solidFill>
              <a:srgbClr val="29668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711009" y="713726"/>
              <a:ext cx="931298" cy="931298"/>
            </a:xfrm>
            <a:prstGeom prst="ellipse">
              <a:avLst/>
            </a:prstGeom>
            <a:solidFill>
              <a:srgbClr val="83A6B3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904410" y="870910"/>
              <a:ext cx="565143" cy="565143"/>
            </a:xfrm>
            <a:prstGeom prst="ellipse">
              <a:avLst/>
            </a:prstGeom>
            <a:solidFill>
              <a:srgbClr val="29668F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396434" y="4512136"/>
            <a:ext cx="524516" cy="524516"/>
            <a:chOff x="466165" y="484094"/>
            <a:chExt cx="1420987" cy="1420987"/>
          </a:xfrm>
        </p:grpSpPr>
        <p:sp>
          <p:nvSpPr>
            <p:cNvPr id="40" name="椭圆 39"/>
            <p:cNvSpPr/>
            <p:nvPr/>
          </p:nvSpPr>
          <p:spPr>
            <a:xfrm>
              <a:off x="466165" y="484094"/>
              <a:ext cx="1420987" cy="1420987"/>
            </a:xfrm>
            <a:prstGeom prst="ellipse">
              <a:avLst/>
            </a:prstGeom>
            <a:solidFill>
              <a:srgbClr val="29668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711009" y="713726"/>
              <a:ext cx="931298" cy="931298"/>
            </a:xfrm>
            <a:prstGeom prst="ellipse">
              <a:avLst/>
            </a:prstGeom>
            <a:solidFill>
              <a:srgbClr val="83A6B3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904410" y="870910"/>
              <a:ext cx="565143" cy="565143"/>
            </a:xfrm>
            <a:prstGeom prst="ellipse">
              <a:avLst/>
            </a:prstGeom>
            <a:solidFill>
              <a:srgbClr val="29668F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3591210" y="3131571"/>
            <a:ext cx="1882247" cy="769441"/>
          </a:xfrm>
          <a:prstGeom prst="rect">
            <a:avLst/>
          </a:prstGeom>
          <a:solidFill>
            <a:srgbClr val="F8E985"/>
          </a:solidFill>
          <a:ln>
            <a:solidFill>
              <a:srgbClr val="F8F5E7"/>
            </a:solidFill>
          </a:ln>
        </p:spPr>
        <p:txBody>
          <a:bodyPr wrap="square">
            <a:spAutoFit/>
          </a:bodyPr>
          <a:lstStyle/>
          <a:p>
            <a:pPr algn="dist"/>
            <a:r>
              <a:rPr lang="zh-CN" altLang="zh-CN" sz="4400" b="1" kern="0" dirty="0">
                <a:solidFill>
                  <a:srgbClr val="29668F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Times New Roman" panose="02020603050405020304" pitchFamily="18" charset="0"/>
              </a:rPr>
              <a:t>写做法</a:t>
            </a:r>
            <a:endParaRPr lang="zh-CN" altLang="en-US" sz="4400" b="1" kern="0" dirty="0">
              <a:solidFill>
                <a:srgbClr val="29668F"/>
              </a:solidFill>
              <a:latin typeface="方正粗倩简体" panose="03000509000000000000" pitchFamily="65" charset="-122"/>
              <a:ea typeface="方正粗倩简体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96001" y="1659112"/>
            <a:ext cx="5141104" cy="2308324"/>
          </a:xfrm>
          <a:prstGeom prst="rect">
            <a:avLst/>
          </a:prstGeom>
          <a:solidFill>
            <a:srgbClr val="29668F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文化节</a:t>
            </a:r>
            <a:r>
              <a:rPr lang="zh-CN" altLang="zh-CN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是</a:t>
            </a:r>
            <a:r>
              <a:rPr lang="zh-CN" altLang="en-US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某旦</a:t>
            </a:r>
            <a:r>
              <a:rPr lang="zh-CN" altLang="zh-CN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大学</a:t>
            </a:r>
            <a:r>
              <a:rPr lang="zh-CN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最有影响的传统经典活动，包括</a:t>
            </a:r>
            <a:r>
              <a:rPr lang="zh-CN" altLang="zh-CN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文艺</a:t>
            </a:r>
            <a:r>
              <a:rPr lang="zh-CN" altLang="en-US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汇演</a:t>
            </a:r>
            <a:r>
              <a:rPr lang="zh-CN" altLang="zh-CN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、</a:t>
            </a:r>
            <a:r>
              <a:rPr lang="zh-CN" altLang="en-US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学术交流</a:t>
            </a:r>
            <a:r>
              <a:rPr lang="zh-CN" altLang="zh-CN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、</a:t>
            </a:r>
            <a:r>
              <a:rPr lang="zh-CN" altLang="en-US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挑战</a:t>
            </a:r>
            <a:r>
              <a:rPr lang="zh-CN" altLang="en-US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杯预赛</a:t>
            </a:r>
            <a:r>
              <a:rPr lang="zh-CN" altLang="zh-CN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等</a:t>
            </a:r>
            <a:r>
              <a:rPr lang="en-US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3</a:t>
            </a:r>
            <a:r>
              <a:rPr lang="zh-CN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大部分，从每年的</a:t>
            </a:r>
            <a:r>
              <a:rPr lang="en-US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4</a:t>
            </a:r>
            <a:r>
              <a:rPr lang="zh-CN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月份持续到</a:t>
            </a:r>
            <a:r>
              <a:rPr lang="en-US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5</a:t>
            </a:r>
            <a:r>
              <a:rPr lang="zh-CN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月份。</a:t>
            </a:r>
          </a:p>
        </p:txBody>
      </p:sp>
      <p:sp>
        <p:nvSpPr>
          <p:cNvPr id="6" name="矩形 5"/>
          <p:cNvSpPr/>
          <p:nvPr/>
        </p:nvSpPr>
        <p:spPr>
          <a:xfrm>
            <a:off x="6066905" y="2898503"/>
            <a:ext cx="5170200" cy="2308324"/>
          </a:xfrm>
          <a:prstGeom prst="rect">
            <a:avLst/>
          </a:prstGeom>
          <a:solidFill>
            <a:srgbClr val="29668F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作为干事参与组织部、宣传部的工作。联系</a:t>
            </a:r>
            <a:r>
              <a:rPr lang="en-US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23</a:t>
            </a:r>
            <a:r>
              <a:rPr lang="zh-CN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个参演社团的工作人员，通知会议、做会议记录、协调排练场地。收集各社团的宣传海报，统一张贴。</a:t>
            </a:r>
            <a:endParaRPr lang="zh-CN" altLang="en-US" sz="2400" kern="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  <a:cs typeface="Tahoma" panose="020B060403050404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096000" y="4430487"/>
            <a:ext cx="5141104" cy="1754326"/>
          </a:xfrm>
          <a:prstGeom prst="rect">
            <a:avLst/>
          </a:prstGeom>
          <a:solidFill>
            <a:srgbClr val="29668F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本届</a:t>
            </a:r>
            <a:r>
              <a:rPr lang="zh-CN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活动有大约</a:t>
            </a:r>
            <a:r>
              <a:rPr lang="en-US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200</a:t>
            </a:r>
            <a:r>
              <a:rPr lang="zh-CN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多名工作人员，</a:t>
            </a:r>
            <a:r>
              <a:rPr lang="en-US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2000</a:t>
            </a:r>
            <a:r>
              <a:rPr lang="zh-CN" altLang="zh-CN" sz="24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多人次参加，成为最成功的一届游园会。</a:t>
            </a:r>
            <a:endParaRPr lang="zh-CN" altLang="en-US" sz="2400" kern="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69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1" animBg="1"/>
      <p:bldP spid="29" grpId="2" animBg="1"/>
      <p:bldP spid="43" grpId="1" animBg="1"/>
      <p:bldP spid="43" grpId="2" animBg="1"/>
      <p:bldP spid="4" grpId="0" animBg="1"/>
      <p:bldP spid="4" grpId="1" animBg="1"/>
      <p:bldP spid="6" grpId="0" animBg="1"/>
      <p:bldP spid="6" grpId="1" animBg="1"/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72857" y="-359982"/>
            <a:ext cx="192586" cy="7456954"/>
          </a:xfrm>
          <a:prstGeom prst="rect">
            <a:avLst/>
          </a:prstGeom>
          <a:solidFill>
            <a:srgbClr val="254B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237130" y="523037"/>
            <a:ext cx="10171817" cy="5990792"/>
            <a:chOff x="5127812" y="2312894"/>
            <a:chExt cx="5970495" cy="4177553"/>
          </a:xfrm>
          <a:solidFill>
            <a:srgbClr val="5B6599"/>
          </a:solidFill>
        </p:grpSpPr>
        <p:sp>
          <p:nvSpPr>
            <p:cNvPr id="6" name="矩形 5"/>
            <p:cNvSpPr/>
            <p:nvPr/>
          </p:nvSpPr>
          <p:spPr>
            <a:xfrm>
              <a:off x="5127812" y="2796988"/>
              <a:ext cx="5970494" cy="36934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5127813" y="2312894"/>
              <a:ext cx="5970494" cy="484094"/>
            </a:xfrm>
            <a:prstGeom prst="triangle">
              <a:avLst>
                <a:gd name="adj" fmla="val 13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396434" y="181775"/>
            <a:ext cx="524516" cy="524516"/>
            <a:chOff x="466165" y="484094"/>
            <a:chExt cx="1420987" cy="1420987"/>
          </a:xfrm>
        </p:grpSpPr>
        <p:sp>
          <p:nvSpPr>
            <p:cNvPr id="11" name="椭圆 10"/>
            <p:cNvSpPr/>
            <p:nvPr/>
          </p:nvSpPr>
          <p:spPr>
            <a:xfrm>
              <a:off x="466165" y="484094"/>
              <a:ext cx="1420987" cy="1420987"/>
            </a:xfrm>
            <a:prstGeom prst="ellipse">
              <a:avLst/>
            </a:prstGeom>
            <a:solidFill>
              <a:srgbClr val="29668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711009" y="713726"/>
              <a:ext cx="931298" cy="931298"/>
            </a:xfrm>
            <a:prstGeom prst="ellipse">
              <a:avLst/>
            </a:prstGeom>
            <a:solidFill>
              <a:srgbClr val="83A6B3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04410" y="870910"/>
              <a:ext cx="565143" cy="565143"/>
            </a:xfrm>
            <a:prstGeom prst="ellipse">
              <a:avLst/>
            </a:prstGeom>
            <a:solidFill>
              <a:srgbClr val="29668F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4460232" y="485422"/>
            <a:ext cx="7520007" cy="769441"/>
          </a:xfrm>
          <a:prstGeom prst="rect">
            <a:avLst/>
          </a:prstGeom>
          <a:solidFill>
            <a:srgbClr val="F9BE36"/>
          </a:solidFill>
        </p:spPr>
        <p:txBody>
          <a:bodyPr wrap="square" rtlCol="0">
            <a:spAutoFit/>
          </a:bodyPr>
          <a:lstStyle/>
          <a:p>
            <a:r>
              <a:rPr lang="zh-CN" altLang="zh-CN" sz="4400" dirty="0">
                <a:solidFill>
                  <a:srgbClr val="5B6599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社团：不写“官位”，写事情</a:t>
            </a:r>
          </a:p>
        </p:txBody>
      </p:sp>
      <p:sp>
        <p:nvSpPr>
          <p:cNvPr id="40" name="矩形 39"/>
          <p:cNvSpPr/>
          <p:nvPr/>
        </p:nvSpPr>
        <p:spPr>
          <a:xfrm>
            <a:off x="3111530" y="5099828"/>
            <a:ext cx="8269200" cy="830997"/>
          </a:xfrm>
          <a:prstGeom prst="rect">
            <a:avLst/>
          </a:prstGeom>
          <a:solidFill>
            <a:srgbClr val="F9BE36"/>
          </a:solidFill>
        </p:spPr>
        <p:txBody>
          <a:bodyPr wrap="square" rtlCol="0">
            <a:spAutoFit/>
          </a:bodyPr>
          <a:lstStyle/>
          <a:p>
            <a:r>
              <a:rPr lang="zh-CN" altLang="zh-CN" sz="2400" dirty="0">
                <a:solidFill>
                  <a:srgbClr val="5B6599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经历的标题，并非一定要写社团名字和职务，可以写在这个社团里做的某件事情。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4447255" y="2426017"/>
            <a:ext cx="7421962" cy="2048046"/>
            <a:chOff x="4421665" y="1734233"/>
            <a:chExt cx="7421962" cy="2048046"/>
          </a:xfrm>
        </p:grpSpPr>
        <p:sp>
          <p:nvSpPr>
            <p:cNvPr id="33" name="矩形 32"/>
            <p:cNvSpPr/>
            <p:nvPr/>
          </p:nvSpPr>
          <p:spPr>
            <a:xfrm>
              <a:off x="4421665" y="1734233"/>
              <a:ext cx="6733147" cy="2048046"/>
            </a:xfrm>
            <a:prstGeom prst="rect">
              <a:avLst/>
            </a:prstGeom>
            <a:solidFill>
              <a:srgbClr val="F8E985"/>
            </a:solidFill>
            <a:ln w="28575">
              <a:solidFill>
                <a:srgbClr val="254B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34843" y="2491166"/>
              <a:ext cx="18944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254B5C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某旦大学</a:t>
              </a:r>
              <a:r>
                <a:rPr lang="en-US" altLang="zh-CN" sz="2000" dirty="0" smtClean="0">
                  <a:solidFill>
                    <a:srgbClr val="254B5C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 </a:t>
              </a:r>
              <a:endParaRPr lang="zh-CN" altLang="en-US" sz="2000" dirty="0">
                <a:solidFill>
                  <a:srgbClr val="254B5C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042313" y="1851818"/>
              <a:ext cx="18944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254B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RESUME</a:t>
              </a:r>
              <a:endParaRPr lang="zh-CN" altLang="en-US" sz="2800" dirty="0">
                <a:solidFill>
                  <a:srgbClr val="254B5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533492" y="2517877"/>
              <a:ext cx="18944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254B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2014.10</a:t>
              </a:r>
              <a:endParaRPr lang="zh-CN" altLang="en-US" sz="1600" dirty="0">
                <a:solidFill>
                  <a:srgbClr val="254B5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7042313" y="2491166"/>
              <a:ext cx="48013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000" dirty="0">
                  <a:solidFill>
                    <a:srgbClr val="254B5C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参与</a:t>
              </a:r>
              <a:r>
                <a:rPr lang="zh-CN" altLang="zh-CN" sz="2000" dirty="0" smtClean="0">
                  <a:solidFill>
                    <a:srgbClr val="254B5C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组织传统</a:t>
              </a:r>
              <a:r>
                <a:rPr lang="zh-CN" altLang="zh-CN" sz="2000" dirty="0">
                  <a:solidFill>
                    <a:srgbClr val="254B5C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经典活动：</a:t>
              </a:r>
              <a:r>
                <a:rPr lang="zh-CN" altLang="en-US" sz="2000" dirty="0" smtClean="0">
                  <a:solidFill>
                    <a:srgbClr val="254B5C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文化节</a:t>
              </a:r>
              <a:endParaRPr lang="zh-CN" altLang="en-US" sz="2000" dirty="0">
                <a:solidFill>
                  <a:srgbClr val="254B5C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5699397" y="2940566"/>
              <a:ext cx="533537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kern="0" dirty="0">
                  <a:solidFill>
                    <a:srgbClr val="254B5C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  <a:cs typeface="Tahoma" panose="020B0604030504040204" pitchFamily="34" charset="0"/>
                </a:rPr>
                <a:t>文化节</a:t>
              </a:r>
              <a:r>
                <a:rPr lang="zh-CN" altLang="zh-CN" kern="0" dirty="0">
                  <a:solidFill>
                    <a:srgbClr val="254B5C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  <a:cs typeface="Tahoma" panose="020B0604030504040204" pitchFamily="34" charset="0"/>
                </a:rPr>
                <a:t>是</a:t>
              </a:r>
              <a:r>
                <a:rPr lang="zh-CN" altLang="en-US" kern="0" dirty="0">
                  <a:solidFill>
                    <a:srgbClr val="254B5C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  <a:cs typeface="Tahoma" panose="020B0604030504040204" pitchFamily="34" charset="0"/>
                </a:rPr>
                <a:t>某旦</a:t>
              </a:r>
              <a:r>
                <a:rPr lang="zh-CN" altLang="zh-CN" kern="0" dirty="0">
                  <a:solidFill>
                    <a:srgbClr val="254B5C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  <a:cs typeface="Tahoma" panose="020B0604030504040204" pitchFamily="34" charset="0"/>
                </a:rPr>
                <a:t>大学最有影响的传统经典活动，包括文艺</a:t>
              </a:r>
              <a:r>
                <a:rPr lang="zh-CN" altLang="en-US" kern="0" dirty="0">
                  <a:solidFill>
                    <a:srgbClr val="254B5C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  <a:cs typeface="Tahoma" panose="020B0604030504040204" pitchFamily="34" charset="0"/>
                </a:rPr>
                <a:t>汇演</a:t>
              </a:r>
              <a:r>
                <a:rPr lang="zh-CN" altLang="zh-CN" kern="0" dirty="0">
                  <a:solidFill>
                    <a:srgbClr val="254B5C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  <a:cs typeface="Tahoma" panose="020B0604030504040204" pitchFamily="34" charset="0"/>
                </a:rPr>
                <a:t>、</a:t>
              </a:r>
              <a:r>
                <a:rPr lang="zh-CN" altLang="en-US" kern="0" dirty="0">
                  <a:solidFill>
                    <a:srgbClr val="254B5C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  <a:cs typeface="Tahoma" panose="020B0604030504040204" pitchFamily="34" charset="0"/>
                </a:rPr>
                <a:t>学术</a:t>
              </a:r>
              <a:r>
                <a:rPr lang="zh-CN" altLang="en-US" kern="0" dirty="0" smtClean="0">
                  <a:solidFill>
                    <a:srgbClr val="254B5C"/>
                  </a:solidFill>
                  <a:latin typeface="方正美黑简体" panose="03000509000000000000" pitchFamily="65" charset="-122"/>
                  <a:ea typeface="方正美黑简体" panose="03000509000000000000" pitchFamily="65" charset="-122"/>
                  <a:cs typeface="Tahoma" panose="020B0604030504040204" pitchFamily="34" charset="0"/>
                </a:rPr>
                <a:t>交流，</a:t>
              </a:r>
              <a:endParaRPr lang="zh-CN" altLang="en-US" dirty="0">
                <a:solidFill>
                  <a:srgbClr val="254B5C"/>
                </a:solidFill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1416741" y="964070"/>
            <a:ext cx="7520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rgbClr val="F9BE36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Tips</a:t>
            </a:r>
            <a:endParaRPr lang="zh-CN" altLang="zh-CN" sz="6600" dirty="0">
              <a:solidFill>
                <a:srgbClr val="F9BE36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111530" y="-903226"/>
            <a:ext cx="1145145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dirty="0" smtClean="0">
                <a:solidFill>
                  <a:srgbClr val="F9BE36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1</a:t>
            </a:r>
            <a:endParaRPr lang="zh-CN" altLang="zh-CN" sz="23900" dirty="0">
              <a:solidFill>
                <a:srgbClr val="F9BE36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383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72857" y="-359982"/>
            <a:ext cx="192586" cy="7456954"/>
          </a:xfrm>
          <a:prstGeom prst="rect">
            <a:avLst/>
          </a:prstGeom>
          <a:solidFill>
            <a:srgbClr val="254B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237130" y="523036"/>
            <a:ext cx="10171817" cy="5990794"/>
            <a:chOff x="5127812" y="2312893"/>
            <a:chExt cx="5970495" cy="4177554"/>
          </a:xfrm>
          <a:solidFill>
            <a:srgbClr val="5B6599"/>
          </a:solidFill>
        </p:grpSpPr>
        <p:sp>
          <p:nvSpPr>
            <p:cNvPr id="6" name="矩形 5"/>
            <p:cNvSpPr/>
            <p:nvPr/>
          </p:nvSpPr>
          <p:spPr>
            <a:xfrm>
              <a:off x="5127812" y="2796988"/>
              <a:ext cx="5970494" cy="36934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5127813" y="2312893"/>
              <a:ext cx="5970494" cy="484094"/>
            </a:xfrm>
            <a:prstGeom prst="triangle">
              <a:avLst>
                <a:gd name="adj" fmla="val 13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396434" y="181775"/>
            <a:ext cx="524516" cy="524516"/>
            <a:chOff x="466165" y="484094"/>
            <a:chExt cx="1420987" cy="1420987"/>
          </a:xfrm>
        </p:grpSpPr>
        <p:sp>
          <p:nvSpPr>
            <p:cNvPr id="11" name="椭圆 10"/>
            <p:cNvSpPr/>
            <p:nvPr/>
          </p:nvSpPr>
          <p:spPr>
            <a:xfrm>
              <a:off x="466165" y="484094"/>
              <a:ext cx="1420987" cy="1420987"/>
            </a:xfrm>
            <a:prstGeom prst="ellipse">
              <a:avLst/>
            </a:prstGeom>
            <a:solidFill>
              <a:srgbClr val="29668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711009" y="713726"/>
              <a:ext cx="931298" cy="931298"/>
            </a:xfrm>
            <a:prstGeom prst="ellipse">
              <a:avLst/>
            </a:prstGeom>
            <a:solidFill>
              <a:srgbClr val="83A6B3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04410" y="870910"/>
              <a:ext cx="565143" cy="565143"/>
            </a:xfrm>
            <a:prstGeom prst="ellipse">
              <a:avLst/>
            </a:prstGeom>
            <a:solidFill>
              <a:srgbClr val="29668F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1218483" y="1047552"/>
            <a:ext cx="7520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rgbClr val="F9BE36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Tips</a:t>
            </a:r>
            <a:endParaRPr lang="zh-CN" altLang="zh-CN" sz="6600" dirty="0">
              <a:solidFill>
                <a:srgbClr val="F9BE36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141227" y="-1014990"/>
            <a:ext cx="1145145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dirty="0" smtClean="0">
                <a:solidFill>
                  <a:srgbClr val="F9BE36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2</a:t>
            </a:r>
            <a:endParaRPr lang="zh-CN" altLang="zh-CN" sz="23900" dirty="0">
              <a:solidFill>
                <a:srgbClr val="F9BE36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43251" y="377234"/>
            <a:ext cx="6955750" cy="769441"/>
          </a:xfrm>
          <a:prstGeom prst="rect">
            <a:avLst/>
          </a:prstGeom>
          <a:solidFill>
            <a:srgbClr val="F9BE36"/>
          </a:solidFill>
        </p:spPr>
        <p:txBody>
          <a:bodyPr wrap="square" rtlCol="0">
            <a:spAutoFit/>
          </a:bodyPr>
          <a:lstStyle/>
          <a:p>
            <a:r>
              <a:rPr lang="zh-CN" altLang="zh-CN" sz="4400" dirty="0">
                <a:solidFill>
                  <a:srgbClr val="5B6599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数字：让经历看起来更具体</a:t>
            </a:r>
          </a:p>
        </p:txBody>
      </p:sp>
      <p:sp>
        <p:nvSpPr>
          <p:cNvPr id="2" name="矩形 1"/>
          <p:cNvSpPr/>
          <p:nvPr/>
        </p:nvSpPr>
        <p:spPr>
          <a:xfrm>
            <a:off x="4868549" y="1601550"/>
            <a:ext cx="6096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联系</a:t>
            </a:r>
            <a:r>
              <a:rPr lang="en-US" altLang="zh-CN" sz="3200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23</a:t>
            </a:r>
            <a:r>
              <a:rPr lang="zh-CN" altLang="zh-CN" sz="3200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个</a:t>
            </a:r>
            <a:r>
              <a:rPr lang="zh-CN" altLang="zh-CN" sz="32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参演社团的</a:t>
            </a:r>
            <a:r>
              <a:rPr lang="en-US" altLang="zh-CN" sz="3200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200</a:t>
            </a:r>
            <a:r>
              <a:rPr lang="zh-CN" altLang="zh-CN" sz="3200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多名</a:t>
            </a:r>
            <a:r>
              <a:rPr lang="zh-CN" altLang="zh-CN" sz="32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工作人员，共通知了</a:t>
            </a:r>
            <a:r>
              <a:rPr lang="en-US" altLang="zh-CN" sz="32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6</a:t>
            </a:r>
            <a:r>
              <a:rPr lang="zh-CN" altLang="zh-CN" sz="32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次会议，记录会议摘要</a:t>
            </a:r>
            <a:r>
              <a:rPr lang="en-US" altLang="zh-CN" sz="32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1</a:t>
            </a:r>
            <a:r>
              <a:rPr lang="zh-CN" altLang="zh-CN" sz="32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万多字，协调排练场地</a:t>
            </a:r>
            <a:r>
              <a:rPr lang="en-US" altLang="zh-CN" sz="3200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34</a:t>
            </a:r>
            <a:r>
              <a:rPr lang="zh-CN" altLang="zh-CN" sz="3200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次</a:t>
            </a:r>
            <a:r>
              <a:rPr lang="zh-CN" altLang="zh-CN" sz="32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。收集</a:t>
            </a:r>
            <a:r>
              <a:rPr lang="en-US" altLang="zh-CN" sz="3200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46</a:t>
            </a:r>
            <a:r>
              <a:rPr lang="zh-CN" altLang="zh-CN" sz="3200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张</a:t>
            </a:r>
            <a:r>
              <a:rPr lang="zh-CN" altLang="zh-CN" sz="32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各社团的宣传海报，统一张贴在校内</a:t>
            </a:r>
            <a:r>
              <a:rPr lang="en-US" altLang="zh-CN" sz="3200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7</a:t>
            </a:r>
            <a:r>
              <a:rPr lang="zh-CN" altLang="zh-CN" sz="3200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个主要的</a:t>
            </a:r>
            <a:r>
              <a:rPr lang="zh-CN" altLang="zh-CN" sz="32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海报栏。</a:t>
            </a:r>
          </a:p>
        </p:txBody>
      </p:sp>
      <p:sp>
        <p:nvSpPr>
          <p:cNvPr id="15" name="矩形 14"/>
          <p:cNvSpPr/>
          <p:nvPr/>
        </p:nvSpPr>
        <p:spPr>
          <a:xfrm>
            <a:off x="3154733" y="5032839"/>
            <a:ext cx="8268870" cy="646331"/>
          </a:xfrm>
          <a:prstGeom prst="rect">
            <a:avLst/>
          </a:prstGeom>
          <a:solidFill>
            <a:srgbClr val="F9BE36"/>
          </a:solidFill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5B6599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数字能体现工作量和任务的难易程度</a:t>
            </a:r>
            <a:endParaRPr lang="zh-CN" altLang="zh-CN" sz="3600" dirty="0">
              <a:solidFill>
                <a:srgbClr val="5B6599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061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72857" y="-359982"/>
            <a:ext cx="192586" cy="7456954"/>
          </a:xfrm>
          <a:prstGeom prst="rect">
            <a:avLst/>
          </a:prstGeom>
          <a:solidFill>
            <a:srgbClr val="254B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237130" y="523036"/>
            <a:ext cx="10171817" cy="5990794"/>
            <a:chOff x="5127812" y="2312893"/>
            <a:chExt cx="5970495" cy="4177554"/>
          </a:xfrm>
          <a:solidFill>
            <a:srgbClr val="5B6599"/>
          </a:solidFill>
        </p:grpSpPr>
        <p:sp>
          <p:nvSpPr>
            <p:cNvPr id="6" name="矩形 5"/>
            <p:cNvSpPr/>
            <p:nvPr/>
          </p:nvSpPr>
          <p:spPr>
            <a:xfrm>
              <a:off x="5127812" y="2796988"/>
              <a:ext cx="5970494" cy="36934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5127813" y="2312893"/>
              <a:ext cx="5970494" cy="484094"/>
            </a:xfrm>
            <a:prstGeom prst="triangle">
              <a:avLst>
                <a:gd name="adj" fmla="val 13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396434" y="181775"/>
            <a:ext cx="524516" cy="524516"/>
            <a:chOff x="466165" y="484094"/>
            <a:chExt cx="1420987" cy="1420987"/>
          </a:xfrm>
        </p:grpSpPr>
        <p:sp>
          <p:nvSpPr>
            <p:cNvPr id="11" name="椭圆 10"/>
            <p:cNvSpPr/>
            <p:nvPr/>
          </p:nvSpPr>
          <p:spPr>
            <a:xfrm>
              <a:off x="466165" y="484094"/>
              <a:ext cx="1420987" cy="1420987"/>
            </a:xfrm>
            <a:prstGeom prst="ellipse">
              <a:avLst/>
            </a:prstGeom>
            <a:solidFill>
              <a:srgbClr val="29668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711009" y="713726"/>
              <a:ext cx="931298" cy="931298"/>
            </a:xfrm>
            <a:prstGeom prst="ellipse">
              <a:avLst/>
            </a:prstGeom>
            <a:solidFill>
              <a:srgbClr val="83A6B3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04410" y="870910"/>
              <a:ext cx="565143" cy="565143"/>
            </a:xfrm>
            <a:prstGeom prst="ellipse">
              <a:avLst/>
            </a:prstGeom>
            <a:solidFill>
              <a:srgbClr val="29668F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1218483" y="1047552"/>
            <a:ext cx="7520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rgbClr val="F9BE36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Tips</a:t>
            </a:r>
            <a:endParaRPr lang="zh-CN" altLang="zh-CN" sz="6600" dirty="0">
              <a:solidFill>
                <a:srgbClr val="F9BE36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141227" y="-1014990"/>
            <a:ext cx="1145145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dirty="0" smtClean="0">
                <a:solidFill>
                  <a:srgbClr val="F9BE36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3</a:t>
            </a:r>
            <a:endParaRPr lang="zh-CN" altLang="zh-CN" sz="23900" dirty="0">
              <a:solidFill>
                <a:srgbClr val="F9BE36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43251" y="377234"/>
            <a:ext cx="6955750" cy="769441"/>
          </a:xfrm>
          <a:prstGeom prst="rect">
            <a:avLst/>
          </a:prstGeom>
          <a:solidFill>
            <a:srgbClr val="F9BE36"/>
          </a:solidFill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5B6599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文字简洁</a:t>
            </a:r>
            <a:endParaRPr lang="zh-CN" altLang="zh-CN" sz="4400" dirty="0">
              <a:solidFill>
                <a:srgbClr val="5B6599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99658" y="1726998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F9BE36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动宾</a:t>
            </a:r>
            <a:r>
              <a:rPr lang="zh-CN" altLang="zh-CN" sz="2400" dirty="0" smtClean="0">
                <a:solidFill>
                  <a:srgbClr val="F9BE36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结构</a:t>
            </a:r>
            <a:r>
              <a:rPr lang="zh-CN" altLang="en-US" sz="2400" dirty="0" smtClean="0">
                <a:solidFill>
                  <a:srgbClr val="F9BE36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更简洁</a:t>
            </a:r>
            <a:endParaRPr lang="zh-CN" altLang="zh-CN" sz="2400" dirty="0">
              <a:solidFill>
                <a:srgbClr val="F9BE36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36899" y="3621746"/>
            <a:ext cx="423470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安排、计划</a:t>
            </a:r>
            <a:br>
              <a:rPr lang="zh-CN" altLang="en-US" sz="32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</a:br>
            <a:r>
              <a:rPr lang="zh-CN" altLang="en-US" sz="32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收集、整理、分组</a:t>
            </a:r>
            <a:endParaRPr lang="en-US" altLang="zh-CN" sz="3200" dirty="0" smtClean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分类、管理、控制</a:t>
            </a:r>
            <a:br>
              <a:rPr lang="zh-CN" altLang="en-US" sz="32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</a:br>
            <a:r>
              <a:rPr lang="zh-CN" altLang="en-US" sz="32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日程安排、总结</a:t>
            </a:r>
            <a:endParaRPr lang="zh-CN" altLang="zh-CN" sz="32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822669" y="1257103"/>
            <a:ext cx="5109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solidFill>
                  <a:srgbClr val="F9BE36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舍弃</a:t>
            </a:r>
            <a:r>
              <a:rPr lang="zh-CN" altLang="zh-CN" sz="2400" dirty="0">
                <a:solidFill>
                  <a:srgbClr val="F9BE36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一切无助于描述客观事实的文字</a:t>
            </a:r>
          </a:p>
        </p:txBody>
      </p:sp>
      <p:sp>
        <p:nvSpPr>
          <p:cNvPr id="14" name="矩形 13"/>
          <p:cNvSpPr/>
          <p:nvPr/>
        </p:nvSpPr>
        <p:spPr>
          <a:xfrm>
            <a:off x="1736899" y="2813293"/>
            <a:ext cx="4455518" cy="523220"/>
          </a:xfrm>
          <a:prstGeom prst="rect">
            <a:avLst/>
          </a:prstGeom>
          <a:solidFill>
            <a:srgbClr val="F9BE36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5B6599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表示</a:t>
            </a:r>
            <a:r>
              <a:rPr lang="zh-CN" altLang="en-US" sz="2800" dirty="0">
                <a:solidFill>
                  <a:srgbClr val="5B6599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组织、计划</a:t>
            </a:r>
            <a:r>
              <a:rPr lang="zh-CN" altLang="en-US" sz="2800" dirty="0" smtClean="0">
                <a:solidFill>
                  <a:srgbClr val="5B6599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能力的词：</a:t>
            </a:r>
            <a:endParaRPr lang="zh-CN" altLang="en-US" sz="2800" dirty="0">
              <a:solidFill>
                <a:srgbClr val="5B6599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510731" y="2813293"/>
            <a:ext cx="4455518" cy="523220"/>
          </a:xfrm>
          <a:prstGeom prst="rect">
            <a:avLst/>
          </a:prstGeom>
          <a:solidFill>
            <a:srgbClr val="F9BE36"/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5B6599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表示技术能力的词：</a:t>
            </a:r>
            <a:endParaRPr lang="zh-CN" altLang="en-US" sz="2800" dirty="0">
              <a:solidFill>
                <a:srgbClr val="5B6599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23037" y="3732991"/>
            <a:ext cx="610851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使适应、调整、应用、</a:t>
            </a:r>
            <a:r>
              <a:rPr lang="zh-CN" altLang="en-US" sz="32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建立</a:t>
            </a:r>
            <a:endParaRPr lang="en-US" altLang="zh-CN" sz="3200" dirty="0" smtClean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计算</a:t>
            </a:r>
            <a:r>
              <a:rPr lang="zh-CN" altLang="en-US" sz="320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、搭建、设计、</a:t>
            </a:r>
            <a:r>
              <a:rPr lang="zh-CN" altLang="en-US" sz="32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策划</a:t>
            </a:r>
            <a:endParaRPr lang="en-US" altLang="zh-CN" sz="3200" dirty="0" smtClean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诊断</a:t>
            </a:r>
            <a:r>
              <a:rPr lang="zh-CN" altLang="en-US" sz="320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、维护、解决</a:t>
            </a:r>
            <a:r>
              <a:rPr lang="zh-CN" altLang="en-US" sz="32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、编程</a:t>
            </a:r>
            <a:endParaRPr lang="en-US" altLang="zh-CN" sz="3200" dirty="0" smtClean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详细</a:t>
            </a:r>
            <a:r>
              <a:rPr lang="zh-CN" altLang="en-US" sz="320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说明、系统化、</a:t>
            </a:r>
            <a:r>
              <a:rPr lang="zh-CN" altLang="en-US" sz="320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</a:rPr>
              <a:t>测试</a:t>
            </a:r>
            <a:endParaRPr lang="zh-CN" altLang="en-US" sz="32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185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72857" y="-359982"/>
            <a:ext cx="192586" cy="7456954"/>
          </a:xfrm>
          <a:prstGeom prst="rect">
            <a:avLst/>
          </a:prstGeom>
          <a:solidFill>
            <a:srgbClr val="254B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237130" y="523036"/>
            <a:ext cx="10171817" cy="5990794"/>
            <a:chOff x="5127812" y="2312893"/>
            <a:chExt cx="5970495" cy="4177554"/>
          </a:xfrm>
          <a:solidFill>
            <a:srgbClr val="5B6599"/>
          </a:solidFill>
        </p:grpSpPr>
        <p:sp>
          <p:nvSpPr>
            <p:cNvPr id="6" name="矩形 5"/>
            <p:cNvSpPr/>
            <p:nvPr/>
          </p:nvSpPr>
          <p:spPr>
            <a:xfrm>
              <a:off x="5127812" y="2796988"/>
              <a:ext cx="5970494" cy="36934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5127813" y="2312893"/>
              <a:ext cx="5970494" cy="484094"/>
            </a:xfrm>
            <a:prstGeom prst="triangle">
              <a:avLst>
                <a:gd name="adj" fmla="val 137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396434" y="181775"/>
            <a:ext cx="524516" cy="524516"/>
            <a:chOff x="466165" y="484094"/>
            <a:chExt cx="1420987" cy="1420987"/>
          </a:xfrm>
        </p:grpSpPr>
        <p:sp>
          <p:nvSpPr>
            <p:cNvPr id="11" name="椭圆 10"/>
            <p:cNvSpPr/>
            <p:nvPr/>
          </p:nvSpPr>
          <p:spPr>
            <a:xfrm>
              <a:off x="466165" y="484094"/>
              <a:ext cx="1420987" cy="1420987"/>
            </a:xfrm>
            <a:prstGeom prst="ellipse">
              <a:avLst/>
            </a:prstGeom>
            <a:solidFill>
              <a:srgbClr val="29668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711009" y="713726"/>
              <a:ext cx="931298" cy="931298"/>
            </a:xfrm>
            <a:prstGeom prst="ellipse">
              <a:avLst/>
            </a:prstGeom>
            <a:solidFill>
              <a:srgbClr val="83A6B3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04410" y="870910"/>
              <a:ext cx="565143" cy="565143"/>
            </a:xfrm>
            <a:prstGeom prst="ellipse">
              <a:avLst/>
            </a:prstGeom>
            <a:solidFill>
              <a:srgbClr val="29668F"/>
            </a:solidFill>
            <a:ln>
              <a:solidFill>
                <a:srgbClr val="83A6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1218483" y="1047552"/>
            <a:ext cx="7520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rgbClr val="F9BE36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Tips</a:t>
            </a:r>
            <a:endParaRPr lang="zh-CN" altLang="zh-CN" sz="6600" dirty="0">
              <a:solidFill>
                <a:srgbClr val="F9BE36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141227" y="-978414"/>
            <a:ext cx="1145145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dirty="0" smtClean="0">
                <a:solidFill>
                  <a:srgbClr val="F9BE36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4</a:t>
            </a:r>
            <a:endParaRPr lang="zh-CN" altLang="zh-CN" sz="23900" dirty="0">
              <a:solidFill>
                <a:srgbClr val="F9BE36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969081" y="3086936"/>
            <a:ext cx="4278040" cy="2954655"/>
          </a:xfrm>
          <a:prstGeom prst="rect">
            <a:avLst/>
          </a:prstGeom>
          <a:ln>
            <a:solidFill>
              <a:srgbClr val="F8E985"/>
            </a:solidFill>
            <a:prstDash val="dashDot"/>
          </a:ln>
        </p:spPr>
        <p:txBody>
          <a:bodyPr wrap="square">
            <a:spAutoFit/>
          </a:bodyPr>
          <a:lstStyle/>
          <a:p>
            <a:r>
              <a:rPr lang="en-US" altLang="zh-CN" sz="2400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zh-CN" altLang="zh-CN" kern="0" dirty="0" smtClean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imes New Roman" panose="02020603050405020304" pitchFamily="18" charset="0"/>
              </a:rPr>
              <a:t>上海图书馆志愿者</a:t>
            </a:r>
            <a:r>
              <a:rPr lang="zh-CN" altLang="zh-CN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imes New Roman" panose="02020603050405020304" pitchFamily="18" charset="0"/>
              </a:rPr>
              <a:t>活动</a:t>
            </a:r>
            <a:r>
              <a:rPr lang="en-US" altLang="zh-CN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kern="0" dirty="0" smtClean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imes New Roman" panose="02020603050405020304" pitchFamily="18" charset="0"/>
              </a:rPr>
              <a:t>      </a:t>
            </a:r>
            <a:r>
              <a:rPr lang="zh-CN" altLang="zh-CN" kern="0" dirty="0" smtClean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imes New Roman" panose="02020603050405020304" pitchFamily="18" charset="0"/>
              </a:rPr>
              <a:t>团体</a:t>
            </a:r>
            <a:r>
              <a:rPr lang="zh-CN" altLang="zh-CN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imes New Roman" panose="02020603050405020304" pitchFamily="18" charset="0"/>
              </a:rPr>
              <a:t>负责人</a:t>
            </a:r>
          </a:p>
          <a:p>
            <a:r>
              <a:rPr lang="en-US" altLang="zh-CN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kern="0" dirty="0">
              <a:solidFill>
                <a:srgbClr val="F9BE36"/>
              </a:solidFill>
              <a:latin typeface="方正美黑简体" panose="03000509000000000000" pitchFamily="65" charset="-122"/>
              <a:ea typeface="方正美黑简体" panose="03000509000000000000" pitchFamily="65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zh-CN" sz="1600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imes New Roman" panose="02020603050405020304" pitchFamily="18" charset="0"/>
              </a:rPr>
              <a:t>宣传志愿活动、招募选拔组员并进行培训</a:t>
            </a:r>
          </a:p>
          <a:p>
            <a:endParaRPr lang="zh-CN" altLang="zh-CN" sz="1600" kern="0" dirty="0">
              <a:solidFill>
                <a:srgbClr val="F9BE36"/>
              </a:solidFill>
              <a:latin typeface="方正美黑简体" panose="03000509000000000000" pitchFamily="65" charset="-122"/>
              <a:ea typeface="方正美黑简体" panose="03000509000000000000" pitchFamily="65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zh-CN" sz="1600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imes New Roman" panose="02020603050405020304" pitchFamily="18" charset="0"/>
              </a:rPr>
              <a:t>处理突发事件、组织协调管理人事调动</a:t>
            </a:r>
          </a:p>
          <a:p>
            <a:endParaRPr lang="zh-CN" altLang="zh-CN" sz="1600" kern="0" dirty="0">
              <a:solidFill>
                <a:srgbClr val="F9BE36"/>
              </a:solidFill>
              <a:latin typeface="方正美黑简体" panose="03000509000000000000" pitchFamily="65" charset="-122"/>
              <a:ea typeface="方正美黑简体" panose="03000509000000000000" pitchFamily="65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zh-CN" sz="1600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imes New Roman" panose="02020603050405020304" pitchFamily="18" charset="0"/>
              </a:rPr>
              <a:t>与上图志愿者管理方协调解决志愿过程中暴露的问题</a:t>
            </a:r>
          </a:p>
          <a:p>
            <a:endParaRPr lang="zh-CN" altLang="zh-CN" sz="1600" kern="0" dirty="0">
              <a:solidFill>
                <a:srgbClr val="F9BE36"/>
              </a:solidFill>
              <a:latin typeface="方正美黑简体" panose="03000509000000000000" pitchFamily="65" charset="-122"/>
              <a:ea typeface="方正美黑简体" panose="03000509000000000000" pitchFamily="65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zh-CN" sz="1600" kern="0" dirty="0">
                <a:solidFill>
                  <a:srgbClr val="F9BE36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imes New Roman" panose="02020603050405020304" pitchFamily="18" charset="0"/>
              </a:rPr>
              <a:t>任职期间，所带团队获上图志愿“先进集体”称号，个人获“优秀组织者”称号。</a:t>
            </a:r>
          </a:p>
        </p:txBody>
      </p:sp>
      <p:sp>
        <p:nvSpPr>
          <p:cNvPr id="9" name="矩形 8"/>
          <p:cNvSpPr/>
          <p:nvPr/>
        </p:nvSpPr>
        <p:spPr>
          <a:xfrm>
            <a:off x="4978486" y="446990"/>
            <a:ext cx="6430459" cy="707886"/>
          </a:xfrm>
          <a:prstGeom prst="rect">
            <a:avLst/>
          </a:prstGeom>
          <a:solidFill>
            <a:srgbClr val="F9BE36"/>
          </a:solidFill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solidFill>
                  <a:srgbClr val="5B6599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排版</a:t>
            </a:r>
            <a:r>
              <a:rPr lang="zh-CN" altLang="zh-CN" sz="4000" dirty="0" smtClean="0">
                <a:solidFill>
                  <a:srgbClr val="5B6599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简洁</a:t>
            </a:r>
            <a:endParaRPr lang="zh-CN" altLang="en-US" sz="4000" dirty="0">
              <a:solidFill>
                <a:srgbClr val="5B6599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926420" y="1386945"/>
            <a:ext cx="6032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F9BE36"/>
                </a:solidFill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每句话独立地表述一件事情，呈现一个能力</a:t>
            </a:r>
            <a:endParaRPr lang="zh-CN" altLang="en-US" sz="2400" dirty="0">
              <a:solidFill>
                <a:srgbClr val="F9BE36"/>
              </a:solidFill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83792" y="2358198"/>
            <a:ext cx="4285488" cy="2369880"/>
          </a:xfrm>
          <a:prstGeom prst="rect">
            <a:avLst/>
          </a:prstGeom>
          <a:ln>
            <a:solidFill>
              <a:srgbClr val="F8E985"/>
            </a:solidFill>
            <a:prstDash val="dashDot"/>
          </a:ln>
        </p:spPr>
        <p:txBody>
          <a:bodyPr wrap="square">
            <a:spAutoFit/>
          </a:bodyPr>
          <a:lstStyle/>
          <a:p>
            <a:r>
              <a:rPr lang="zh-CN" altLang="zh-CN" sz="2000" kern="0" dirty="0" smtClean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上海</a:t>
            </a:r>
            <a:r>
              <a:rPr lang="zh-CN" altLang="zh-CN" sz="20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图书馆志愿者活动</a:t>
            </a:r>
            <a:r>
              <a:rPr lang="en-US" altLang="zh-CN" sz="20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zh-CN" altLang="zh-CN" sz="20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团体负责人</a:t>
            </a:r>
            <a:endParaRPr lang="zh-CN" altLang="zh-CN" sz="1400" kern="1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  <a:cs typeface="Times New Roman" panose="02020603050405020304" pitchFamily="18" charset="0"/>
            </a:endParaRPr>
          </a:p>
          <a:p>
            <a:r>
              <a:rPr lang="en-US" altLang="zh-CN" sz="2000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1400" kern="1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  <a:cs typeface="Times New Roman" panose="02020603050405020304" pitchFamily="18" charset="0"/>
            </a:endParaRPr>
          </a:p>
          <a:p>
            <a:r>
              <a:rPr lang="zh-CN" altLang="zh-CN" kern="0" dirty="0">
                <a:solidFill>
                  <a:schemeClr val="bg1"/>
                </a:solidFill>
                <a:latin typeface="方正美黑简体" panose="03000509000000000000" pitchFamily="65" charset="-122"/>
                <a:ea typeface="方正美黑简体" panose="03000509000000000000" pitchFamily="65" charset="-122"/>
                <a:cs typeface="Tahoma" panose="020B0604030504040204" pitchFamily="34" charset="0"/>
              </a:rPr>
              <a:t>我在里面担任了志愿者的小组长，协助领导的工作。在工作中学会了与人相处的技能，提高了团队合作能力，尤其是在协调志愿者的过程中，锻炼了沟通的技巧。最后我们获得了“先进集体”的正好，我获得“个人优秀组织者”称号。</a:t>
            </a:r>
            <a:endParaRPr lang="zh-CN" altLang="zh-CN" sz="1200" kern="100" dirty="0">
              <a:solidFill>
                <a:schemeClr val="bg1"/>
              </a:solidFill>
              <a:latin typeface="方正美黑简体" panose="03000509000000000000" pitchFamily="65" charset="-122"/>
              <a:ea typeface="方正美黑简体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69280" y="3086936"/>
            <a:ext cx="148703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rgbClr val="ED8F84"/>
                </a:solidFill>
                <a:latin typeface="LilyUPC" panose="020B0604020202020204" pitchFamily="34" charset="-34"/>
                <a:ea typeface="汉仪菱心体简" panose="02010609000101010101" pitchFamily="49" charset="-122"/>
                <a:cs typeface="LilyUPC" panose="020B0604020202020204" pitchFamily="34" charset="-34"/>
              </a:rPr>
              <a:t>VS</a:t>
            </a:r>
            <a:endParaRPr lang="zh-CN" altLang="zh-CN" sz="11500" dirty="0">
              <a:solidFill>
                <a:srgbClr val="ED8F84"/>
              </a:solidFill>
              <a:latin typeface="LilyUPC" panose="020B0604020202020204" pitchFamily="34" charset="-34"/>
              <a:ea typeface="汉仪菱心体简" panose="02010609000101010101" pitchFamily="49" charset="-122"/>
              <a:cs typeface="LilyUPC" panose="020B06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5607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953</Words>
  <Application>Microsoft Office PowerPoint</Application>
  <PresentationFormat>宽屏</PresentationFormat>
  <Paragraphs>88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方正粗倩简体</vt:lpstr>
      <vt:lpstr>方正汉真广标简体</vt:lpstr>
      <vt:lpstr>方正美黑简体</vt:lpstr>
      <vt:lpstr>方正细倩简体</vt:lpstr>
      <vt:lpstr>汉仪菱心体简</vt:lpstr>
      <vt:lpstr>黑体</vt:lpstr>
      <vt:lpstr>华康俪金黑W8</vt:lpstr>
      <vt:lpstr>华康俪金黑W8(P)</vt:lpstr>
      <vt:lpstr>宋体</vt:lpstr>
      <vt:lpstr>微软雅黑</vt:lpstr>
      <vt:lpstr>Arial</vt:lpstr>
      <vt:lpstr>Calibri</vt:lpstr>
      <vt:lpstr>Calibri Light</vt:lpstr>
      <vt:lpstr>LilyUPC</vt:lpstr>
      <vt:lpstr>Tahoma</vt:lpstr>
      <vt:lpstr>Times New Roman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asd</dc:creator>
  <cp:lastModifiedBy>Administrator</cp:lastModifiedBy>
  <cp:revision>29</cp:revision>
  <dcterms:created xsi:type="dcterms:W3CDTF">2014-10-14T14:52:13Z</dcterms:created>
  <dcterms:modified xsi:type="dcterms:W3CDTF">2015-05-13T07:06:56Z</dcterms:modified>
</cp:coreProperties>
</file>