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7"/>
  </p:notesMasterIdLst>
  <p:sldIdLst>
    <p:sldId id="256" r:id="rId2"/>
    <p:sldId id="257" r:id="rId3"/>
    <p:sldId id="258" r:id="rId4"/>
    <p:sldId id="263" r:id="rId5"/>
    <p:sldId id="264" r:id="rId6"/>
    <p:sldId id="265" r:id="rId7"/>
    <p:sldId id="266" r:id="rId8"/>
    <p:sldId id="267" r:id="rId9"/>
    <p:sldId id="268" r:id="rId10"/>
    <p:sldId id="269" r:id="rId11"/>
    <p:sldId id="271" r:id="rId12"/>
    <p:sldId id="270" r:id="rId13"/>
    <p:sldId id="272" r:id="rId14"/>
    <p:sldId id="273" r:id="rId15"/>
    <p:sldId id="274" r:id="rId16"/>
    <p:sldId id="275" r:id="rId17"/>
    <p:sldId id="259" r:id="rId18"/>
    <p:sldId id="276" r:id="rId19"/>
    <p:sldId id="277" r:id="rId20"/>
    <p:sldId id="278" r:id="rId21"/>
    <p:sldId id="260" r:id="rId22"/>
    <p:sldId id="280" r:id="rId23"/>
    <p:sldId id="283" r:id="rId24"/>
    <p:sldId id="262" r:id="rId25"/>
    <p:sldId id="261" r:id="rId26"/>
  </p:sldIdLst>
  <p:sldSz cx="12192000" cy="6858000"/>
  <p:notesSz cx="6858000" cy="9144000"/>
  <p:embeddedFontLst>
    <p:embeddedFont>
      <p:font typeface="微软雅黑" pitchFamily="34" charset="-122"/>
      <p:regular r:id="rId28"/>
      <p:bold r:id="rId29"/>
    </p:embeddedFont>
    <p:embeddedFont>
      <p:font typeface="Calibri" pitchFamily="34" charset="0"/>
      <p:regular r:id="rId30"/>
      <p:bold r:id="rId31"/>
      <p:italic r:id="rId32"/>
      <p:boldItalic r:id="rId33"/>
    </p:embeddedFont>
    <p:embeddedFont>
      <p:font typeface="Broadway" charset="0"/>
      <p:regular r:id="rId34"/>
    </p:embeddedFont>
    <p:embeddedFont>
      <p:font typeface="Aharoni" pitchFamily="2" charset="-79"/>
      <p:bold r:id="rId35"/>
    </p:embeddedFont>
    <p:embeddedFont>
      <p:font typeface="方正行黑简体" charset="-122"/>
      <p:regular r:id="rId36"/>
    </p:embeddedFont>
    <p:embeddedFont>
      <p:font typeface="方正粗谭黑简体" charset="-122"/>
      <p:regular r:id="rId37"/>
    </p:embeddedFont>
    <p:embeddedFont>
      <p:font typeface="德彪钢笔行书字库" charset="-122"/>
      <p:regular r:id="rId38"/>
    </p:embeddedFont>
    <p:embeddedFont>
      <p:font typeface="Calibri Light" charset="0"/>
      <p:regular r:id="rId39"/>
      <p:italic r:id="rId40"/>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5BA2"/>
    <a:srgbClr val="FFC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738" autoAdjust="0"/>
  </p:normalViewPr>
  <p:slideViewPr>
    <p:cSldViewPr snapToGrid="0">
      <p:cViewPr varScale="1">
        <p:scale>
          <a:sx n="103" d="100"/>
          <a:sy n="103" d="100"/>
        </p:scale>
        <p:origin x="-228"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3422D6-1943-4723-B5CC-C5ACE3795156}" type="datetimeFigureOut">
              <a:rPr lang="zh-CN" altLang="en-US" smtClean="0"/>
              <a:pPr/>
              <a:t>2015/7/23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067CA-EBF9-4CAF-A721-33AA140D84F5}" type="slidenum">
              <a:rPr lang="zh-CN" altLang="en-US" smtClean="0"/>
              <a:pPr/>
              <a:t>‹#›</a:t>
            </a:fld>
            <a:endParaRPr lang="zh-CN" altLang="en-US"/>
          </a:p>
        </p:txBody>
      </p:sp>
    </p:spTree>
    <p:extLst>
      <p:ext uri="{BB962C8B-B14F-4D97-AF65-F5344CB8AC3E}">
        <p14:creationId xmlns:p14="http://schemas.microsoft.com/office/powerpoint/2010/main" xmlns="" val="799415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a:t>
            </a:fld>
            <a:endParaRPr lang="zh-CN" altLang="en-US"/>
          </a:p>
        </p:txBody>
      </p:sp>
    </p:spTree>
    <p:extLst>
      <p:ext uri="{BB962C8B-B14F-4D97-AF65-F5344CB8AC3E}">
        <p14:creationId xmlns:p14="http://schemas.microsoft.com/office/powerpoint/2010/main" xmlns="" val="4282173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10</a:t>
            </a:fld>
            <a:endParaRPr lang="zh-CN" altLang="en-US"/>
          </a:p>
        </p:txBody>
      </p:sp>
    </p:spTree>
    <p:extLst>
      <p:ext uri="{BB962C8B-B14F-4D97-AF65-F5344CB8AC3E}">
        <p14:creationId xmlns:p14="http://schemas.microsoft.com/office/powerpoint/2010/main" xmlns="" val="1377277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建立人才梯队评价机制的目的首先是让每个员工聚焦在各自专业能力的成长，而不是都想着去做管理。</a:t>
            </a:r>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11</a:t>
            </a:fld>
            <a:endParaRPr lang="zh-CN" altLang="en-US"/>
          </a:p>
        </p:txBody>
      </p:sp>
    </p:spTree>
    <p:extLst>
      <p:ext uri="{BB962C8B-B14F-4D97-AF65-F5344CB8AC3E}">
        <p14:creationId xmlns:p14="http://schemas.microsoft.com/office/powerpoint/2010/main" xmlns="" val="18713218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12</a:t>
            </a:fld>
            <a:endParaRPr lang="zh-CN" altLang="en-US"/>
          </a:p>
        </p:txBody>
      </p:sp>
    </p:spTree>
    <p:extLst>
      <p:ext uri="{BB962C8B-B14F-4D97-AF65-F5344CB8AC3E}">
        <p14:creationId xmlns:p14="http://schemas.microsoft.com/office/powerpoint/2010/main" xmlns="" val="2130656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13</a:t>
            </a:fld>
            <a:endParaRPr lang="zh-CN" altLang="en-US"/>
          </a:p>
        </p:txBody>
      </p:sp>
    </p:spTree>
    <p:extLst>
      <p:ext uri="{BB962C8B-B14F-4D97-AF65-F5344CB8AC3E}">
        <p14:creationId xmlns:p14="http://schemas.microsoft.com/office/powerpoint/2010/main" xmlns="" val="2905835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做到常人难以想象的尝试和重复次数</a:t>
            </a:r>
            <a:endParaRPr lang="en-US" altLang="zh-CN" dirty="0" smtClean="0"/>
          </a:p>
          <a:p>
            <a:r>
              <a:rPr lang="zh-CN" altLang="en-US" dirty="0" smtClean="0"/>
              <a:t>激发全链条每一个环节的创造力</a:t>
            </a:r>
            <a:endParaRPr lang="en-US" altLang="zh-CN" dirty="0" smtClean="0"/>
          </a:p>
          <a:p>
            <a:r>
              <a:rPr lang="zh-CN" altLang="en-US" dirty="0" smtClean="0"/>
              <a:t>人性，太人性了</a:t>
            </a:r>
            <a:endParaRPr lang="en-US" altLang="zh-CN" dirty="0" smtClean="0"/>
          </a:p>
          <a:p>
            <a:r>
              <a:rPr lang="zh-CN" altLang="en-US" dirty="0" smtClean="0"/>
              <a:t>每次犯错都是一次卖萌的机会</a:t>
            </a:r>
            <a:endParaRPr lang="en-US" altLang="zh-CN" dirty="0" smtClean="0"/>
          </a:p>
          <a:p>
            <a:r>
              <a:rPr lang="zh-CN" altLang="en-US" dirty="0" smtClean="0"/>
              <a:t>对“屌丝”的极致关怀</a:t>
            </a:r>
            <a:endParaRPr lang="en-US" altLang="zh-CN" dirty="0" smtClean="0"/>
          </a:p>
          <a:p>
            <a:r>
              <a:rPr lang="zh-CN" altLang="en-US" dirty="0" smtClean="0"/>
              <a:t>暴力拼图法与临时资源替代法</a:t>
            </a:r>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14</a:t>
            </a:fld>
            <a:endParaRPr lang="zh-CN" altLang="en-US"/>
          </a:p>
        </p:txBody>
      </p:sp>
    </p:spTree>
    <p:extLst>
      <p:ext uri="{BB962C8B-B14F-4D97-AF65-F5344CB8AC3E}">
        <p14:creationId xmlns:p14="http://schemas.microsoft.com/office/powerpoint/2010/main" xmlns="" val="2446536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优秀的产品都需要站在巨人的肩膀上，必须充分学习研究历史上的伟大产品，怀着敬畏之心去审视和学习。</a:t>
            </a:r>
            <a:endParaRPr lang="en-US" altLang="zh-CN" dirty="0" smtClean="0"/>
          </a:p>
          <a:p>
            <a:r>
              <a:rPr lang="zh-CN" altLang="en-US" dirty="0" smtClean="0"/>
              <a:t>对于领先企业来说，模仿与跟随是一种战略选择，只要不涉及法律问题就毫无问题。</a:t>
            </a:r>
            <a:endParaRPr lang="en-US" altLang="zh-CN" dirty="0" smtClean="0"/>
          </a:p>
          <a:p>
            <a:r>
              <a:rPr lang="zh-CN" altLang="en-US" dirty="0" smtClean="0"/>
              <a:t>人文气息和文艺范常常能为游戏产品增色添彩，并瞬间提升游戏档次。</a:t>
            </a:r>
            <a:endParaRPr lang="en-US" altLang="zh-CN" dirty="0" smtClean="0"/>
          </a:p>
          <a:p>
            <a:r>
              <a:rPr lang="zh-CN" altLang="en-US" dirty="0" smtClean="0"/>
              <a:t>优秀的产品经理不仅理性，更有着极为丰富的内心世界。</a:t>
            </a:r>
            <a:endParaRPr lang="en-US" altLang="zh-CN" dirty="0" smtClean="0"/>
          </a:p>
          <a:p>
            <a:r>
              <a:rPr lang="zh-CN" altLang="en-US" dirty="0" smtClean="0"/>
              <a:t>一次幽默能化解一次危机，卖萌是一种重要的用户沟通方法。</a:t>
            </a:r>
            <a:endParaRPr lang="en-US" altLang="zh-CN" dirty="0" smtClean="0"/>
          </a:p>
          <a:p>
            <a:r>
              <a:rPr lang="zh-CN" altLang="en-US" dirty="0" smtClean="0"/>
              <a:t>不要做无效研究，更不要毫无主题和边界地去争论，发现产品问题只有一条，去运行它，然后观察发现持续改善。</a:t>
            </a:r>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15</a:t>
            </a:fld>
            <a:endParaRPr lang="zh-CN" altLang="en-US"/>
          </a:p>
        </p:txBody>
      </p:sp>
    </p:spTree>
    <p:extLst>
      <p:ext uri="{BB962C8B-B14F-4D97-AF65-F5344CB8AC3E}">
        <p14:creationId xmlns:p14="http://schemas.microsoft.com/office/powerpoint/2010/main" xmlns="" val="49041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一、扎根“蘑菇群”，潜入用户了解他们的真实需求</a:t>
            </a:r>
            <a:endParaRPr lang="en-US" altLang="zh-CN" dirty="0" smtClean="0"/>
          </a:p>
          <a:p>
            <a:r>
              <a:rPr lang="zh-CN" altLang="en-US" dirty="0" smtClean="0"/>
              <a:t>二、极致的产品精神</a:t>
            </a:r>
            <a:endParaRPr lang="en-US" altLang="zh-CN" dirty="0" smtClean="0"/>
          </a:p>
          <a:p>
            <a:r>
              <a:rPr lang="zh-CN" altLang="en-US" dirty="0" smtClean="0"/>
              <a:t>三、团队变通的执行力</a:t>
            </a:r>
            <a:endParaRPr lang="en-US" altLang="zh-CN" dirty="0" smtClean="0"/>
          </a:p>
          <a:p>
            <a:endParaRPr lang="en-US" altLang="zh-CN" dirty="0" smtClean="0"/>
          </a:p>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16</a:t>
            </a:fld>
            <a:endParaRPr lang="zh-CN" altLang="en-US"/>
          </a:p>
        </p:txBody>
      </p:sp>
    </p:spTree>
    <p:extLst>
      <p:ext uri="{BB962C8B-B14F-4D97-AF65-F5344CB8AC3E}">
        <p14:creationId xmlns:p14="http://schemas.microsoft.com/office/powerpoint/2010/main" xmlns="" val="2371129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必读推荐</a:t>
            </a:r>
            <a:endParaRPr lang="en-US" altLang="zh-CN" sz="1200" dirty="0" smtClean="0">
              <a:latin typeface="微软雅黑" panose="020B0503020204020204" pitchFamily="34" charset="-122"/>
              <a:ea typeface="微软雅黑" panose="020B0503020204020204" pitchFamily="34" charset="-122"/>
            </a:endParaRPr>
          </a:p>
          <a:p>
            <a:pPr>
              <a:lnSpc>
                <a:spcPct val="150000"/>
              </a:lnSpc>
            </a:pPr>
            <a:r>
              <a:rPr lang="en-US" altLang="zh-CN" sz="1200" dirty="0" smtClean="0">
                <a:latin typeface="微软雅黑" panose="020B0503020204020204" pitchFamily="34" charset="-122"/>
                <a:ea typeface="微软雅黑" panose="020B0503020204020204" pitchFamily="34" charset="-122"/>
              </a:rPr>
              <a:t>1.</a:t>
            </a:r>
            <a:r>
              <a:rPr lang="zh-CN" altLang="en-US" sz="1200" dirty="0" smtClean="0">
                <a:latin typeface="微软雅黑" panose="020B0503020204020204" pitchFamily="34" charset="-122"/>
                <a:ea typeface="微软雅黑" panose="020B0503020204020204" pitchFamily="34" charset="-122"/>
              </a:rPr>
              <a:t>浑水摸“鱼”</a:t>
            </a:r>
            <a:endParaRPr lang="en-US" altLang="zh-CN" sz="1200" dirty="0" smtClean="0">
              <a:latin typeface="微软雅黑" panose="020B0503020204020204" pitchFamily="34" charset="-122"/>
              <a:ea typeface="微软雅黑" panose="020B0503020204020204" pitchFamily="34" charset="-122"/>
            </a:endParaRPr>
          </a:p>
          <a:p>
            <a:pPr>
              <a:lnSpc>
                <a:spcPct val="150000"/>
              </a:lnSpc>
            </a:pPr>
            <a:r>
              <a:rPr lang="en-US" altLang="zh-CN" sz="1200" dirty="0" smtClean="0">
                <a:latin typeface="微软雅黑" panose="020B0503020204020204" pitchFamily="34" charset="-122"/>
                <a:ea typeface="微软雅黑" panose="020B0503020204020204" pitchFamily="34" charset="-122"/>
              </a:rPr>
              <a:t>2.</a:t>
            </a:r>
            <a:r>
              <a:rPr lang="zh-CN" altLang="en-US" sz="1200" dirty="0" smtClean="0">
                <a:latin typeface="微软雅黑" panose="020B0503020204020204" pitchFamily="34" charset="-122"/>
                <a:ea typeface="微软雅黑" panose="020B0503020204020204" pitchFamily="34" charset="-122"/>
              </a:rPr>
              <a:t>从“提神基本靠狗”到“通讯基本靠吼”</a:t>
            </a:r>
            <a:endParaRPr lang="en-US" altLang="zh-CN" sz="1200" dirty="0" smtClean="0">
              <a:latin typeface="微软雅黑" panose="020B0503020204020204" pitchFamily="34" charset="-122"/>
              <a:ea typeface="微软雅黑" panose="020B0503020204020204" pitchFamily="34" charset="-122"/>
            </a:endParaRPr>
          </a:p>
          <a:p>
            <a:pPr>
              <a:lnSpc>
                <a:spcPct val="150000"/>
              </a:lnSpc>
            </a:pPr>
            <a:r>
              <a:rPr lang="en-US" altLang="zh-CN" sz="1200" dirty="0" smtClean="0">
                <a:latin typeface="微软雅黑" panose="020B0503020204020204" pitchFamily="34" charset="-122"/>
                <a:ea typeface="微软雅黑" panose="020B0503020204020204" pitchFamily="34" charset="-122"/>
              </a:rPr>
              <a:t>3.</a:t>
            </a:r>
            <a:r>
              <a:rPr lang="zh-CN" altLang="en-US" sz="1200" dirty="0" smtClean="0">
                <a:latin typeface="微软雅黑" panose="020B0503020204020204" pitchFamily="34" charset="-122"/>
                <a:ea typeface="微软雅黑" panose="020B0503020204020204" pitchFamily="34" charset="-122"/>
              </a:rPr>
              <a:t>人与人的差距远大于人与猪</a:t>
            </a:r>
            <a:endParaRPr lang="en-US" altLang="zh-CN" sz="1200" dirty="0" smtClean="0">
              <a:latin typeface="微软雅黑" panose="020B0503020204020204" pitchFamily="34" charset="-122"/>
              <a:ea typeface="微软雅黑" panose="020B0503020204020204" pitchFamily="34" charset="-122"/>
            </a:endParaRPr>
          </a:p>
          <a:p>
            <a:pPr>
              <a:lnSpc>
                <a:spcPct val="150000"/>
              </a:lnSpc>
            </a:pPr>
            <a:r>
              <a:rPr lang="en-US" altLang="zh-CN" sz="1200" dirty="0" smtClean="0">
                <a:latin typeface="微软雅黑" panose="020B0503020204020204" pitchFamily="34" charset="-122"/>
                <a:ea typeface="微软雅黑" panose="020B0503020204020204" pitchFamily="34" charset="-122"/>
              </a:rPr>
              <a:t>4.</a:t>
            </a:r>
            <a:r>
              <a:rPr lang="zh-CN" altLang="en-US" sz="1200" dirty="0" smtClean="0">
                <a:latin typeface="微软雅黑" panose="020B0503020204020204" pitchFamily="34" charset="-122"/>
                <a:ea typeface="微软雅黑" panose="020B0503020204020204" pitchFamily="34" charset="-122"/>
              </a:rPr>
              <a:t>李成写给大家的信</a:t>
            </a:r>
            <a:endParaRPr lang="zh-CN" altLang="en-US" sz="12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17</a:t>
            </a:fld>
            <a:endParaRPr lang="zh-CN" altLang="en-US"/>
          </a:p>
        </p:txBody>
      </p:sp>
    </p:spTree>
    <p:extLst>
      <p:ext uri="{BB962C8B-B14F-4D97-AF65-F5344CB8AC3E}">
        <p14:creationId xmlns:p14="http://schemas.microsoft.com/office/powerpoint/2010/main" xmlns="" val="2650561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以商业化目标的实现作为根本标准去衡量开发工作的优先级次序，这是产品经理思维的最核心体现。当然，商业化目标的实现通常必须建立在良好的用户体验基础之上。（商业化决定优先级，也就是资源配给）</a:t>
            </a:r>
            <a:endParaRPr lang="en-US" altLang="zh-CN" sz="1200" kern="1200" dirty="0" smtClean="0">
              <a:solidFill>
                <a:schemeClr val="tx1"/>
              </a:solidFill>
              <a:effectLst/>
              <a:latin typeface="+mn-lt"/>
              <a:ea typeface="+mn-ea"/>
              <a:cs typeface="+mn-cs"/>
            </a:endParaRPr>
          </a:p>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18</a:t>
            </a:fld>
            <a:endParaRPr lang="zh-CN" altLang="en-US"/>
          </a:p>
        </p:txBody>
      </p:sp>
    </p:spTree>
    <p:extLst>
      <p:ext uri="{BB962C8B-B14F-4D97-AF65-F5344CB8AC3E}">
        <p14:creationId xmlns:p14="http://schemas.microsoft.com/office/powerpoint/2010/main" xmlns="" val="3193320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团队目标涣散，成员各怀心思。对于一个领导者来说，首先就是要统一成员的目标，建立共同的愿景和梦想。要统一团队成员的思想比较难，但统一成员的目标还是有各种思路和方法的。（不必管理成员的行为，而要统一大家的方向和目标）</a:t>
            </a:r>
          </a:p>
          <a:p>
            <a:r>
              <a:rPr lang="zh-CN" altLang="zh-CN" sz="1200" kern="1200" dirty="0" smtClean="0">
                <a:solidFill>
                  <a:schemeClr val="tx1"/>
                </a:solidFill>
                <a:effectLst/>
                <a:latin typeface="+mn-lt"/>
                <a:ea typeface="+mn-ea"/>
                <a:cs typeface="+mn-cs"/>
              </a:rPr>
              <a:t>真正有效的团队管理要实现：一是让每个团队成员具有主人翁精神；二是要让每一位团队成员具有全局视野；三是要让每一位团队成员具有对产品的极致追求。</a:t>
            </a:r>
          </a:p>
          <a:p>
            <a:r>
              <a:rPr lang="zh-CN" altLang="zh-CN" sz="1200" kern="1200" dirty="0" smtClean="0">
                <a:solidFill>
                  <a:schemeClr val="tx1"/>
                </a:solidFill>
                <a:effectLst/>
                <a:latin typeface="+mn-lt"/>
                <a:ea typeface="+mn-ea"/>
                <a:cs typeface="+mn-cs"/>
              </a:rPr>
              <a:t>作为一名团队领导者，最重要的是统一大家的目标，并建立一套高效的管理机制，把自己解放出来，去关注真正应该关注的问题。</a:t>
            </a:r>
            <a:endParaRPr lang="en-US" altLang="zh-CN" sz="1200" kern="1200" dirty="0" smtClean="0">
              <a:solidFill>
                <a:schemeClr val="tx1"/>
              </a:solidFill>
              <a:effectLst/>
              <a:latin typeface="+mn-lt"/>
              <a:ea typeface="+mn-ea"/>
              <a:cs typeface="+mn-cs"/>
            </a:endParaRPr>
          </a:p>
          <a:p>
            <a:endParaRPr lang="zh-CN" altLang="zh-CN" sz="1200" kern="1200" dirty="0" smtClean="0">
              <a:solidFill>
                <a:schemeClr val="tx1"/>
              </a:solidFill>
              <a:effectLst/>
              <a:latin typeface="+mn-lt"/>
              <a:ea typeface="+mn-ea"/>
              <a:cs typeface="+mn-cs"/>
            </a:endParaRPr>
          </a:p>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19</a:t>
            </a:fld>
            <a:endParaRPr lang="zh-CN" altLang="en-US"/>
          </a:p>
        </p:txBody>
      </p:sp>
    </p:spTree>
    <p:extLst>
      <p:ext uri="{BB962C8B-B14F-4D97-AF65-F5344CB8AC3E}">
        <p14:creationId xmlns:p14="http://schemas.microsoft.com/office/powerpoint/2010/main" xmlns="" val="3582881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smtClean="0">
                <a:solidFill>
                  <a:schemeClr val="tx1"/>
                </a:solidFill>
                <a:effectLst/>
                <a:latin typeface="+mn-lt"/>
                <a:ea typeface="+mn-ea"/>
                <a:cs typeface="+mn-cs"/>
              </a:rPr>
              <a:t>腾讯手游大起底</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从战略到组织，从团队到产品，腾讯到底做了什么？</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史上最重任务之“打响移动游戏第一枪”</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选对人才能做对事，任宇昕亲点姚晓光</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一场要求极高的处女秀</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一个从未赢过的团队</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又遇管理“七宗罪</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史上最复杂的跨部门协作</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摸着石头能过河？</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团队乾坤大挪移之从“上小资”到“深斗士”</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步步为营，产品战略三步走</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再出发，愿景理念方法全矫正</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向创业团队转型，晚上</a:t>
            </a:r>
            <a:r>
              <a:rPr lang="en-US" altLang="zh-CN" sz="1200" b="0" i="0" kern="1200" dirty="0" smtClean="0">
                <a:solidFill>
                  <a:schemeClr val="tx1"/>
                </a:solidFill>
                <a:effectLst/>
                <a:latin typeface="+mn-lt"/>
                <a:ea typeface="+mn-ea"/>
                <a:cs typeface="+mn-cs"/>
              </a:rPr>
              <a:t>12</a:t>
            </a:r>
            <a:r>
              <a:rPr lang="zh-CN" altLang="en-US" sz="1200" b="0" i="0" kern="1200" dirty="0" smtClean="0">
                <a:solidFill>
                  <a:schemeClr val="tx1"/>
                </a:solidFill>
                <a:effectLst/>
                <a:latin typeface="+mn-lt"/>
                <a:ea typeface="+mn-ea"/>
                <a:cs typeface="+mn-cs"/>
              </a:rPr>
              <a:t>点前不回家</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大撤职！建立绩效驱动型文化</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高手告急！自建人才梯队机制</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结构再调整，组织再变形</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四招制胜史上最复杂的跨部门协作</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快速验证，价值驱动，团队自组织</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产品六脉神剑之“天天兄弟”奋斗记</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秘笈一：做到常人难以想象的尝试和重复次数</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秘笈二：激发全链条每一个环节的创造力</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秘笈三：人性，太人性了</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秘笈四：每次犯错都是一次卖萌的机会</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秘笈五：对“屌丝”的极致关怀</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秘笈六：暴力拼图法与临时资源替代法</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姚晓光：我这样打造精品大作</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像“蘑菇”那样思考</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极致的产品精神</a:t>
            </a:r>
            <a:r>
              <a:rPr lang="en-US" altLang="zh-CN" sz="1200" b="0" i="0" kern="1200" dirty="0" smtClean="0">
                <a:solidFill>
                  <a:schemeClr val="tx1"/>
                </a:solidFill>
                <a:effectLst/>
                <a:latin typeface="+mn-lt"/>
                <a:ea typeface="+mn-ea"/>
                <a:cs typeface="+mn-cs"/>
              </a:rPr>
              <a:t>&amp;</a:t>
            </a:r>
            <a:r>
              <a:rPr lang="zh-CN" altLang="en-US" sz="1200" b="0" i="0" kern="1200" dirty="0" smtClean="0">
                <a:solidFill>
                  <a:schemeClr val="tx1"/>
                </a:solidFill>
                <a:effectLst/>
                <a:latin typeface="+mn-lt"/>
                <a:ea typeface="+mn-ea"/>
                <a:cs typeface="+mn-cs"/>
              </a:rPr>
              <a:t>变通的执行力</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理解和认同产品的社会价值</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垂死项目复活记</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腾讯</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摩登城市</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项目大逆转</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悲情“城市”</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浑水摸“鱼”</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再战江湖</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天下武功，唯快不破</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从“提神基本靠狗”到“通讯基本靠吼”</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人与人的差距远大于人与猪</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“十元店”的大生意</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QQ</a:t>
            </a:r>
            <a:r>
              <a:rPr lang="zh-CN" altLang="en-US" sz="1200" b="0" i="0" kern="1200" dirty="0" smtClean="0">
                <a:solidFill>
                  <a:schemeClr val="tx1"/>
                </a:solidFill>
                <a:effectLst/>
                <a:latin typeface="+mn-lt"/>
                <a:ea typeface="+mn-ea"/>
                <a:cs typeface="+mn-cs"/>
              </a:rPr>
              <a:t>秀业务转型及</a:t>
            </a:r>
            <a:r>
              <a:rPr lang="en-US" altLang="zh-CN" sz="1200" b="0" i="0" kern="1200" dirty="0" smtClean="0">
                <a:solidFill>
                  <a:schemeClr val="tx1"/>
                </a:solidFill>
                <a:effectLst/>
                <a:latin typeface="+mn-lt"/>
                <a:ea typeface="+mn-ea"/>
                <a:cs typeface="+mn-cs"/>
              </a:rPr>
              <a:t>QQ</a:t>
            </a:r>
            <a:r>
              <a:rPr lang="zh-CN" altLang="en-US" sz="1200" b="0" i="0" kern="1200" dirty="0" smtClean="0">
                <a:solidFill>
                  <a:schemeClr val="tx1"/>
                </a:solidFill>
                <a:effectLst/>
                <a:latin typeface="+mn-lt"/>
                <a:ea typeface="+mn-ea"/>
                <a:cs typeface="+mn-cs"/>
              </a:rPr>
              <a:t>会员业务深度运营</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特权不是想要就能要</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立体化深度运营</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全体系业务联动</a:t>
            </a:r>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2</a:t>
            </a:fld>
            <a:endParaRPr lang="zh-CN" altLang="en-US"/>
          </a:p>
        </p:txBody>
      </p:sp>
    </p:spTree>
    <p:extLst>
      <p:ext uri="{BB962C8B-B14F-4D97-AF65-F5344CB8AC3E}">
        <p14:creationId xmlns:p14="http://schemas.microsoft.com/office/powerpoint/2010/main" xmlns="" val="33081184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kern="1200" dirty="0" smtClean="0">
                <a:solidFill>
                  <a:schemeClr val="tx1"/>
                </a:solidFill>
                <a:effectLst/>
                <a:latin typeface="+mn-lt"/>
                <a:ea typeface="+mn-ea"/>
                <a:cs typeface="+mn-cs"/>
              </a:rPr>
              <a:t>示范</a:t>
            </a:r>
            <a:r>
              <a:rPr lang="en-US" altLang="zh-CN" sz="1200" kern="1200" dirty="0" smtClean="0">
                <a:solidFill>
                  <a:schemeClr val="tx1"/>
                </a:solidFill>
                <a:effectLst/>
                <a:latin typeface="+mn-lt"/>
                <a:ea typeface="+mn-ea"/>
                <a:cs typeface="+mn-cs"/>
              </a:rPr>
              <a:t>-</a:t>
            </a:r>
            <a:r>
              <a:rPr lang="zh-CN" altLang="en-US" sz="1200" kern="1200" dirty="0" smtClean="0">
                <a:solidFill>
                  <a:schemeClr val="tx1"/>
                </a:solidFill>
                <a:effectLst/>
                <a:latin typeface="+mn-lt"/>
                <a:ea typeface="+mn-ea"/>
                <a:cs typeface="+mn-cs"/>
              </a:rPr>
              <a:t>结对</a:t>
            </a:r>
            <a:r>
              <a:rPr lang="en-US" altLang="zh-CN" sz="1200" kern="1200" dirty="0" smtClean="0">
                <a:solidFill>
                  <a:schemeClr val="tx1"/>
                </a:solidFill>
                <a:effectLst/>
                <a:latin typeface="+mn-lt"/>
                <a:ea typeface="+mn-ea"/>
                <a:cs typeface="+mn-cs"/>
              </a:rPr>
              <a:t>-</a:t>
            </a:r>
            <a:r>
              <a:rPr lang="zh-CN" altLang="en-US" sz="1200" kern="1200" dirty="0" smtClean="0">
                <a:solidFill>
                  <a:schemeClr val="tx1"/>
                </a:solidFill>
                <a:effectLst/>
                <a:latin typeface="+mn-lt"/>
                <a:ea typeface="+mn-ea"/>
                <a:cs typeface="+mn-cs"/>
              </a:rPr>
              <a:t>建议</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20</a:t>
            </a:fld>
            <a:endParaRPr lang="zh-CN" altLang="en-US"/>
          </a:p>
        </p:txBody>
      </p:sp>
    </p:spTree>
    <p:extLst>
      <p:ext uri="{BB962C8B-B14F-4D97-AF65-F5344CB8AC3E}">
        <p14:creationId xmlns:p14="http://schemas.microsoft.com/office/powerpoint/2010/main" xmlns="" val="16266622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50000"/>
              </a:lnSpc>
            </a:pPr>
            <a:endParaRPr lang="zh-CN" altLang="en-US" sz="1200" dirty="0" smtClean="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21</a:t>
            </a:fld>
            <a:endParaRPr lang="zh-CN" altLang="en-US"/>
          </a:p>
        </p:txBody>
      </p:sp>
    </p:spTree>
    <p:extLst>
      <p:ext uri="{BB962C8B-B14F-4D97-AF65-F5344CB8AC3E}">
        <p14:creationId xmlns:p14="http://schemas.microsoft.com/office/powerpoint/2010/main" xmlns="" val="301167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spcAft>
                <a:spcPts val="0"/>
              </a:spcAft>
            </a:pPr>
            <a:r>
              <a:rPr lang="en-US" altLang="zh-CN" kern="100" dirty="0" smtClean="0">
                <a:latin typeface="微软雅黑" panose="020B0503020204020204" pitchFamily="34" charset="-122"/>
                <a:cs typeface="Times New Roman" panose="02020603050405020304" pitchFamily="18" charset="0"/>
              </a:rPr>
              <a:t>QQ</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会员模式，通过对</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身份</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和</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特权</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的深度运营，建立起一套让用户持续付费的会员运营体系，并通过特权体系实现和腾讯内部几乎所有业务发生联动。</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从运营</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物品</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到运营</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人群</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的转变，最核心的是收费模式必须随之改变。</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在建立会员等级体系前，一定要记住这三条基本原则：满足用户基本需求；能给予未来预期；增加流失成本。（所谓</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用户粘性</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或存量运营）</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腾讯通过数据收集与监控（用户属性、行为和产品基础）、挖掘与分析（数据模型、挖掘分析和监控系统），以及数据应用（催费挽留系统、触达系统、收入</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Driver</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监控和收入波动预警）来实现决策。</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完整的运营模型：产品（用户）基础体系、数据体系、细分运营和精确触达，并且一切围绕</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如何让特权更好地转化为商业利益</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，一个</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10</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元店就这样做出了数十亿元的大生意。</a:t>
            </a:r>
            <a:endParaRPr lang="zh-CN" altLang="zh-CN" sz="1050" kern="100" dirty="0" smtClean="0">
              <a:latin typeface="Calibri" panose="020F0502020204030204" pitchFamily="34" charset="0"/>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22</a:t>
            </a:fld>
            <a:endParaRPr lang="zh-CN" altLang="en-US"/>
          </a:p>
        </p:txBody>
      </p:sp>
    </p:spTree>
    <p:extLst>
      <p:ext uri="{BB962C8B-B14F-4D97-AF65-F5344CB8AC3E}">
        <p14:creationId xmlns:p14="http://schemas.microsoft.com/office/powerpoint/2010/main" xmlns="" val="29459207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、，以及来实现决策。</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完整的运营模型：产品（用户）基础体系、数据体系、细分运营和精确触达，并且一切围绕</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如何让特权更好地转化为商业利益</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，一个</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10</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元店就这样做出了数十亿元的大生意。</a:t>
            </a:r>
            <a:endParaRPr lang="zh-CN" altLang="zh-CN" sz="1050" kern="100" dirty="0" smtClean="0">
              <a:latin typeface="Calibri" panose="020F0502020204030204" pitchFamily="34" charset="0"/>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23</a:t>
            </a:fld>
            <a:endParaRPr lang="zh-CN" altLang="en-US"/>
          </a:p>
        </p:txBody>
      </p:sp>
    </p:spTree>
    <p:extLst>
      <p:ext uri="{BB962C8B-B14F-4D97-AF65-F5344CB8AC3E}">
        <p14:creationId xmlns:p14="http://schemas.microsoft.com/office/powerpoint/2010/main" xmlns="" val="18011666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24</a:t>
            </a:fld>
            <a:endParaRPr lang="zh-CN" altLang="en-US"/>
          </a:p>
        </p:txBody>
      </p:sp>
    </p:spTree>
    <p:extLst>
      <p:ext uri="{BB962C8B-B14F-4D97-AF65-F5344CB8AC3E}">
        <p14:creationId xmlns:p14="http://schemas.microsoft.com/office/powerpoint/2010/main" xmlns="" val="678253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25</a:t>
            </a:fld>
            <a:endParaRPr lang="zh-CN" altLang="en-US"/>
          </a:p>
        </p:txBody>
      </p:sp>
    </p:spTree>
    <p:extLst>
      <p:ext uri="{BB962C8B-B14F-4D97-AF65-F5344CB8AC3E}">
        <p14:creationId xmlns:p14="http://schemas.microsoft.com/office/powerpoint/2010/main" xmlns="" val="1208864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必读推荐</a:t>
            </a:r>
            <a:endParaRPr lang="en-US" altLang="zh-CN" dirty="0" smtClean="0"/>
          </a:p>
          <a:p>
            <a:r>
              <a:rPr lang="en-US" altLang="zh-CN" dirty="0" smtClean="0"/>
              <a:t>1.</a:t>
            </a:r>
            <a:r>
              <a:rPr lang="zh-CN" altLang="en-US" dirty="0" smtClean="0"/>
              <a:t>又遇管理“七宗罪”</a:t>
            </a:r>
            <a:endParaRPr lang="en-US" altLang="zh-CN" dirty="0" smtClean="0"/>
          </a:p>
          <a:p>
            <a:r>
              <a:rPr lang="en-US" altLang="zh-CN" dirty="0" smtClean="0"/>
              <a:t>2.</a:t>
            </a:r>
            <a:r>
              <a:rPr lang="zh-CN" altLang="en-US" dirty="0" smtClean="0"/>
              <a:t>团队乾坤大挪移之从“上小资”到“深斗士”</a:t>
            </a:r>
            <a:endParaRPr lang="en-US" altLang="zh-CN" dirty="0" smtClean="0"/>
          </a:p>
          <a:p>
            <a:r>
              <a:rPr lang="en-US" altLang="zh-CN" dirty="0" smtClean="0"/>
              <a:t>3.</a:t>
            </a:r>
            <a:r>
              <a:rPr lang="zh-CN" altLang="en-US" dirty="0" smtClean="0"/>
              <a:t>高手告急！自建人才梯队机制</a:t>
            </a:r>
            <a:endParaRPr lang="en-US" altLang="zh-CN" dirty="0" smtClean="0"/>
          </a:p>
          <a:p>
            <a:r>
              <a:rPr lang="en-US" altLang="zh-CN" dirty="0" smtClean="0"/>
              <a:t>4.</a:t>
            </a:r>
            <a:r>
              <a:rPr lang="zh-CN" altLang="en-US" dirty="0" smtClean="0"/>
              <a:t>产品六脉神剑之“天天兄弟”奋斗记</a:t>
            </a:r>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3</a:t>
            </a:fld>
            <a:endParaRPr lang="zh-CN" altLang="en-US"/>
          </a:p>
        </p:txBody>
      </p:sp>
    </p:spTree>
    <p:extLst>
      <p:ext uri="{BB962C8B-B14F-4D97-AF65-F5344CB8AC3E}">
        <p14:creationId xmlns:p14="http://schemas.microsoft.com/office/powerpoint/2010/main" xmlns="" val="3398755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4</a:t>
            </a:fld>
            <a:endParaRPr lang="zh-CN" altLang="en-US"/>
          </a:p>
        </p:txBody>
      </p:sp>
    </p:spTree>
    <p:extLst>
      <p:ext uri="{BB962C8B-B14F-4D97-AF65-F5344CB8AC3E}">
        <p14:creationId xmlns:p14="http://schemas.microsoft.com/office/powerpoint/2010/main" xmlns="" val="2061160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5</a:t>
            </a:fld>
            <a:endParaRPr lang="zh-CN" altLang="en-US"/>
          </a:p>
        </p:txBody>
      </p:sp>
    </p:spTree>
    <p:extLst>
      <p:ext uri="{BB962C8B-B14F-4D97-AF65-F5344CB8AC3E}">
        <p14:creationId xmlns:p14="http://schemas.microsoft.com/office/powerpoint/2010/main" xmlns="" val="3408712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罪状七</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团队看不到与业界优秀的差距，自以为是。</a:t>
            </a:r>
          </a:p>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6</a:t>
            </a:fld>
            <a:endParaRPr lang="zh-CN" altLang="en-US"/>
          </a:p>
        </p:txBody>
      </p:sp>
    </p:spTree>
    <p:extLst>
      <p:ext uri="{BB962C8B-B14F-4D97-AF65-F5344CB8AC3E}">
        <p14:creationId xmlns:p14="http://schemas.microsoft.com/office/powerpoint/2010/main" xmlns="" val="968880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7</a:t>
            </a:fld>
            <a:endParaRPr lang="zh-CN" altLang="en-US"/>
          </a:p>
        </p:txBody>
      </p:sp>
    </p:spTree>
    <p:extLst>
      <p:ext uri="{BB962C8B-B14F-4D97-AF65-F5344CB8AC3E}">
        <p14:creationId xmlns:p14="http://schemas.microsoft.com/office/powerpoint/2010/main" xmlns="" val="3263534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8</a:t>
            </a:fld>
            <a:endParaRPr lang="zh-CN" altLang="en-US"/>
          </a:p>
        </p:txBody>
      </p:sp>
    </p:spTree>
    <p:extLst>
      <p:ext uri="{BB962C8B-B14F-4D97-AF65-F5344CB8AC3E}">
        <p14:creationId xmlns:p14="http://schemas.microsoft.com/office/powerpoint/2010/main" xmlns="" val="310884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pPr/>
              <a:t>9</a:t>
            </a:fld>
            <a:endParaRPr lang="zh-CN" altLang="en-US"/>
          </a:p>
        </p:txBody>
      </p:sp>
    </p:spTree>
    <p:extLst>
      <p:ext uri="{BB962C8B-B14F-4D97-AF65-F5344CB8AC3E}">
        <p14:creationId xmlns:p14="http://schemas.microsoft.com/office/powerpoint/2010/main" xmlns="" val="1282431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1417371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634031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4125561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705817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2635736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3821208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972696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955397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3340247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2024203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79F62B5-3949-4F27-912B-8CFAB4BBD933}" type="datetimeFigureOut">
              <a:rPr lang="zh-CN" altLang="en-US" smtClean="0"/>
              <a:pPr/>
              <a:t>2015/7/23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3552259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9F62B5-3949-4F27-912B-8CFAB4BBD933}" type="datetimeFigureOut">
              <a:rPr lang="zh-CN" altLang="en-US" smtClean="0"/>
              <a:pPr/>
              <a:t>2015/7/23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103A1A-1D2C-4507-9832-FFE76F43C4D5}" type="slidenum">
              <a:rPr lang="zh-CN" altLang="en-US" smtClean="0"/>
              <a:pPr/>
              <a:t>‹#›</a:t>
            </a:fld>
            <a:endParaRPr lang="zh-CN" altLang="en-US"/>
          </a:p>
        </p:txBody>
      </p:sp>
    </p:spTree>
    <p:extLst>
      <p:ext uri="{BB962C8B-B14F-4D97-AF65-F5344CB8AC3E}">
        <p14:creationId xmlns:p14="http://schemas.microsoft.com/office/powerpoint/2010/main" xmlns="" val="1192235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腾讯方法：一个市值1500亿美元公司的产品真经"/>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5959" t="14832" r="25542" b="14834"/>
          <a:stretch/>
        </p:blipFill>
        <p:spPr bwMode="auto">
          <a:xfrm>
            <a:off x="1184728" y="1192702"/>
            <a:ext cx="2690587" cy="3901813"/>
          </a:xfrm>
          <a:prstGeom prst="rect">
            <a:avLst/>
          </a:prstGeom>
          <a:noFill/>
          <a:extLst>
            <a:ext uri="{909E8E84-426E-40DD-AFC4-6F175D3DCCD1}">
              <a14:hiddenFill xmlns:a14="http://schemas.microsoft.com/office/drawing/2010/main" xmlns="">
                <a:solidFill>
                  <a:srgbClr val="FFFFFF"/>
                </a:solidFill>
              </a14:hiddenFill>
            </a:ext>
          </a:extLst>
        </p:spPr>
      </p:pic>
      <p:sp>
        <p:nvSpPr>
          <p:cNvPr id="7" name="矩形 6"/>
          <p:cNvSpPr/>
          <p:nvPr/>
        </p:nvSpPr>
        <p:spPr>
          <a:xfrm>
            <a:off x="4502144" y="2881998"/>
            <a:ext cx="6051657" cy="523220"/>
          </a:xfrm>
          <a:prstGeom prst="rect">
            <a:avLst/>
          </a:prstGeom>
        </p:spPr>
        <p:txBody>
          <a:bodyPr wrap="none">
            <a:spAutoFit/>
          </a:bodyPr>
          <a:lstStyle/>
          <a:p>
            <a:r>
              <a:rPr lang="zh-CN" altLang="en-US" sz="2800" b="1" dirty="0" smtClean="0">
                <a:solidFill>
                  <a:srgbClr val="FFC000"/>
                </a:solidFill>
                <a:latin typeface="微软雅黑" panose="020B0503020204020204" pitchFamily="34" charset="-122"/>
                <a:ea typeface="微软雅黑" panose="020B0503020204020204" pitchFamily="34" charset="-122"/>
              </a:rPr>
              <a:t>一个市值</a:t>
            </a:r>
            <a:r>
              <a:rPr lang="en-US" altLang="zh-CN" sz="2800" b="1" dirty="0" smtClean="0">
                <a:solidFill>
                  <a:srgbClr val="FFC000"/>
                </a:solidFill>
                <a:latin typeface="微软雅黑" panose="020B0503020204020204" pitchFamily="34" charset="-122"/>
                <a:ea typeface="微软雅黑" panose="020B0503020204020204" pitchFamily="34" charset="-122"/>
              </a:rPr>
              <a:t>1500</a:t>
            </a:r>
            <a:r>
              <a:rPr lang="zh-CN" altLang="en-US" sz="2800" b="1" dirty="0" smtClean="0">
                <a:solidFill>
                  <a:srgbClr val="FFC000"/>
                </a:solidFill>
                <a:latin typeface="微软雅黑" panose="020B0503020204020204" pitchFamily="34" charset="-122"/>
                <a:ea typeface="微软雅黑" panose="020B0503020204020204" pitchFamily="34" charset="-122"/>
              </a:rPr>
              <a:t>亿美元公司的产品真经</a:t>
            </a:r>
            <a:endParaRPr lang="zh-CN" altLang="en-US" sz="2800" b="1" dirty="0">
              <a:solidFill>
                <a:srgbClr val="FFC000"/>
              </a:solidFill>
              <a:latin typeface="微软雅黑" panose="020B0503020204020204" pitchFamily="34" charset="-122"/>
              <a:ea typeface="微软雅黑" panose="020B0503020204020204" pitchFamily="34" charset="-122"/>
            </a:endParaRPr>
          </a:p>
        </p:txBody>
      </p:sp>
      <p:sp>
        <p:nvSpPr>
          <p:cNvPr id="8" name="矩形 7"/>
          <p:cNvSpPr/>
          <p:nvPr/>
        </p:nvSpPr>
        <p:spPr>
          <a:xfrm>
            <a:off x="4502144" y="1604725"/>
            <a:ext cx="3262432" cy="1015663"/>
          </a:xfrm>
          <a:prstGeom prst="rect">
            <a:avLst/>
          </a:prstGeom>
        </p:spPr>
        <p:txBody>
          <a:bodyPr wrap="none">
            <a:spAutoFit/>
          </a:bodyPr>
          <a:lstStyle/>
          <a:p>
            <a:r>
              <a:rPr lang="zh-CN" altLang="en-US" sz="6000" b="1" dirty="0" smtClean="0">
                <a:solidFill>
                  <a:srgbClr val="1D5BA2"/>
                </a:solidFill>
                <a:latin typeface="华康俪金黑W8" panose="020B0809000000000000" pitchFamily="49" charset="-122"/>
                <a:ea typeface="华康俪金黑W8" panose="020B0809000000000000" pitchFamily="49" charset="-122"/>
              </a:rPr>
              <a:t>腾讯方法</a:t>
            </a:r>
            <a:endParaRPr lang="zh-CN" altLang="en-US" sz="6000" b="1" dirty="0">
              <a:solidFill>
                <a:srgbClr val="1D5BA2"/>
              </a:solidFill>
              <a:latin typeface="华康俪金黑W8" panose="020B0809000000000000" pitchFamily="49" charset="-122"/>
              <a:ea typeface="华康俪金黑W8" panose="020B0809000000000000" pitchFamily="49" charset="-122"/>
            </a:endParaRPr>
          </a:p>
        </p:txBody>
      </p:sp>
      <p:sp>
        <p:nvSpPr>
          <p:cNvPr id="9" name="矩形 8"/>
          <p:cNvSpPr/>
          <p:nvPr/>
        </p:nvSpPr>
        <p:spPr>
          <a:xfrm>
            <a:off x="4502144" y="3690493"/>
            <a:ext cx="2076209" cy="369332"/>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潘东燕</a:t>
            </a:r>
            <a:r>
              <a:rPr lang="zh-CN" altLang="en-US" baseline="0" dirty="0" smtClean="0">
                <a:latin typeface="微软雅黑" panose="020B0503020204020204" pitchFamily="34" charset="-122"/>
                <a:ea typeface="微软雅黑" panose="020B0503020204020204" pitchFamily="34" charset="-122"/>
              </a:rPr>
              <a:t>  王晓明 著</a:t>
            </a:r>
            <a:endParaRPr lang="zh-CN" altLang="en-US" dirty="0">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6652844" y="3690493"/>
            <a:ext cx="0" cy="369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6727335" y="3690493"/>
            <a:ext cx="1800493" cy="369332"/>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机械工业出版社</a:t>
            </a:r>
            <a:endParaRPr lang="zh-CN" altLang="en-US" dirty="0">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8602319" y="3690493"/>
            <a:ext cx="0" cy="369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676808" y="3690493"/>
            <a:ext cx="1107996" cy="369332"/>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华章经管</a:t>
            </a:r>
            <a:endParaRPr lang="zh-CN" altLang="en-US" dirty="0">
              <a:latin typeface="微软雅黑" panose="020B0503020204020204" pitchFamily="34" charset="-122"/>
              <a:ea typeface="微软雅黑" panose="020B0503020204020204" pitchFamily="34" charset="-122"/>
            </a:endParaRPr>
          </a:p>
        </p:txBody>
      </p:sp>
      <p:sp>
        <p:nvSpPr>
          <p:cNvPr id="13" name="梯形 1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梯形 18"/>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五边形 1"/>
          <p:cNvSpPr/>
          <p:nvPr/>
        </p:nvSpPr>
        <p:spPr>
          <a:xfrm rot="10800000">
            <a:off x="8705850" y="627119"/>
            <a:ext cx="3486150" cy="696667"/>
          </a:xfrm>
          <a:prstGeom prst="homePlate">
            <a:avLst>
              <a:gd name="adj" fmla="val 18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058038" y="762978"/>
            <a:ext cx="3094117" cy="461665"/>
          </a:xfrm>
          <a:prstGeom prst="rect">
            <a:avLst/>
          </a:prstGeom>
        </p:spPr>
        <p:txBody>
          <a:bodyPr wrap="none">
            <a:spAutoFit/>
          </a:bodyPr>
          <a:lstStyle/>
          <a:p>
            <a:r>
              <a:rPr lang="en-US" altLang="zh-CN" sz="2400" dirty="0">
                <a:solidFill>
                  <a:schemeClr val="bg1"/>
                </a:solidFill>
                <a:latin typeface="微软雅黑" panose="020B0503020204020204" pitchFamily="34" charset="-122"/>
                <a:ea typeface="微软雅黑" panose="020B0503020204020204" pitchFamily="34" charset="-122"/>
              </a:rPr>
              <a:t>2015</a:t>
            </a:r>
            <a:r>
              <a:rPr lang="zh-CN" altLang="en-US" sz="2400" dirty="0">
                <a:solidFill>
                  <a:schemeClr val="bg1"/>
                </a:solidFill>
                <a:latin typeface="微软雅黑" panose="020B0503020204020204" pitchFamily="34" charset="-122"/>
                <a:ea typeface="微软雅黑" panose="020B0503020204020204" pitchFamily="34" charset="-122"/>
              </a:rPr>
              <a:t>读书</a:t>
            </a:r>
            <a:r>
              <a:rPr lang="zh-CN" altLang="en-US" sz="2400" dirty="0" smtClean="0">
                <a:solidFill>
                  <a:schemeClr val="bg1"/>
                </a:solidFill>
                <a:latin typeface="微软雅黑" panose="020B0503020204020204" pitchFamily="34" charset="-122"/>
                <a:ea typeface="微软雅黑" panose="020B0503020204020204" pitchFamily="34" charset="-122"/>
              </a:rPr>
              <a:t>笔记</a:t>
            </a:r>
            <a:r>
              <a:rPr lang="en-US" altLang="zh-CN" sz="2400" dirty="0" smtClean="0">
                <a:solidFill>
                  <a:schemeClr val="bg1"/>
                </a:solidFill>
                <a:latin typeface="微软雅黑" panose="020B0503020204020204" pitchFamily="34" charset="-122"/>
                <a:ea typeface="微软雅黑" panose="020B0503020204020204" pitchFamily="34" charset="-122"/>
              </a:rPr>
              <a:t>001</a:t>
            </a:r>
            <a:r>
              <a:rPr lang="zh-CN" altLang="en-US" sz="2400" dirty="0">
                <a:solidFill>
                  <a:schemeClr val="bg1"/>
                </a:solidFill>
                <a:latin typeface="微软雅黑" panose="020B0503020204020204" pitchFamily="34" charset="-122"/>
                <a:ea typeface="微软雅黑" panose="020B0503020204020204" pitchFamily="34" charset="-122"/>
              </a:rPr>
              <a:t>号</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9940018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1469" y="1020102"/>
            <a:ext cx="8272531" cy="2308324"/>
          </a:xfrm>
          <a:prstGeom prst="rect">
            <a:avLst/>
          </a:prstGeom>
        </p:spPr>
        <p:txBody>
          <a:bodyPr wrap="square">
            <a:spAutoFit/>
          </a:bodyPr>
          <a:lstStyle/>
          <a:p>
            <a:pPr algn="just">
              <a:lnSpc>
                <a:spcPct val="150000"/>
              </a:lnSpc>
              <a:spcAft>
                <a:spcPts val="0"/>
              </a:spcAft>
            </a:pP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想要得到和生命类似的行为，不需创造出复杂的生活，而是给生物提供一个变异环境。</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戴维</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阿克利</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781864"/>
            <a:ext cx="1826141"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团队变革</a:t>
            </a:r>
            <a:endParaRPr lang="zh-CN" altLang="en-US" sz="32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变革并非难事，关键看领导者的决心。任何时候拿绩效和事实说话，才能服众。领导者改变环境，环境改变员工，让员工成长也是福利！</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149322" y="3196948"/>
            <a:ext cx="878437" cy="878437"/>
          </a:xfrm>
          <a:prstGeom prst="rect">
            <a:avLst/>
          </a:prstGeom>
        </p:spPr>
      </p:pic>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- 8 -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1092707" y="4473263"/>
            <a:ext cx="5090379" cy="1200329"/>
          </a:xfrm>
          <a:prstGeom prst="rect">
            <a:avLst/>
          </a:prstGeom>
        </p:spPr>
        <p:txBody>
          <a:bodyPr wrap="square">
            <a:spAutoFit/>
          </a:bodyPr>
          <a:lstStyle/>
          <a:p>
            <a:pPr>
              <a:lnSpc>
                <a:spcPct val="150000"/>
              </a:lnSpc>
            </a:pPr>
            <a:r>
              <a:rPr lang="zh-CN" altLang="en-US" sz="2400" dirty="0" smtClean="0">
                <a:latin typeface="微软雅黑" panose="020B0503020204020204" pitchFamily="34" charset="-122"/>
                <a:ea typeface="微软雅黑" panose="020B0503020204020204" pitchFamily="34" charset="-122"/>
              </a:rPr>
              <a:t>战略决定组织结构，组织结构决定权力分布和团队文化。</a:t>
            </a:r>
            <a:endParaRPr lang="en-US" altLang="zh-CN" sz="2400" dirty="0">
              <a:latin typeface="微软雅黑" panose="020B0503020204020204" pitchFamily="34" charset="-122"/>
              <a:ea typeface="微软雅黑" panose="020B0503020204020204" pitchFamily="34" charset="-122"/>
            </a:endParaRPr>
          </a:p>
        </p:txBody>
      </p:sp>
      <p:pic>
        <p:nvPicPr>
          <p:cNvPr id="14338" name="Picture 2" descr="http://www.mshao.com/uploads/allimg/080518/12143554H3-1.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553530" y="552520"/>
            <a:ext cx="1818368" cy="264442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183453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6574664" y="3389744"/>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368110"/>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从专业能力维度建立人才梯队，不仅可以提升员工的成长感，还能做好专业人才储备。否则，就会出现人才断层！</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149322" y="2862097"/>
            <a:ext cx="878437" cy="878437"/>
          </a:xfrm>
          <a:prstGeom prst="rect">
            <a:avLst/>
          </a:prstGeom>
        </p:spPr>
      </p:pic>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- 9 -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5929828"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rPr>
              <a:t>天美艺游工作室</a:t>
            </a:r>
            <a:r>
              <a:rPr lang="zh-CN" altLang="en-US" sz="3200" b="1" dirty="0" smtClean="0">
                <a:latin typeface="微软雅黑" panose="020B0503020204020204" pitchFamily="34" charset="-122"/>
                <a:ea typeface="微软雅黑" panose="020B0503020204020204" pitchFamily="34" charset="-122"/>
              </a:rPr>
              <a:t>的人才梯队建设</a:t>
            </a:r>
            <a:endParaRPr lang="zh-CN" altLang="en-US" sz="3200" b="1" dirty="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1797742" y="1755937"/>
            <a:ext cx="3081828" cy="3090756"/>
            <a:chOff x="981411" y="2166494"/>
            <a:chExt cx="3081828" cy="3090756"/>
          </a:xfrm>
        </p:grpSpPr>
        <p:sp>
          <p:nvSpPr>
            <p:cNvPr id="6" name="梯形 5"/>
            <p:cNvSpPr/>
            <p:nvPr/>
          </p:nvSpPr>
          <p:spPr>
            <a:xfrm rot="10800000">
              <a:off x="1115230" y="2693949"/>
              <a:ext cx="2057675"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梯形 19"/>
            <p:cNvSpPr/>
            <p:nvPr/>
          </p:nvSpPr>
          <p:spPr>
            <a:xfrm rot="10800000">
              <a:off x="1262068" y="3221405"/>
              <a:ext cx="1764000"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梯形 20"/>
            <p:cNvSpPr/>
            <p:nvPr/>
          </p:nvSpPr>
          <p:spPr>
            <a:xfrm rot="10800000">
              <a:off x="1370067" y="3748861"/>
              <a:ext cx="1548000"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梯形 21"/>
            <p:cNvSpPr/>
            <p:nvPr/>
          </p:nvSpPr>
          <p:spPr>
            <a:xfrm rot="10800000">
              <a:off x="1496067" y="4276317"/>
              <a:ext cx="1296000"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梯形 22"/>
            <p:cNvSpPr/>
            <p:nvPr/>
          </p:nvSpPr>
          <p:spPr>
            <a:xfrm rot="10800000">
              <a:off x="1622067" y="4803771"/>
              <a:ext cx="1044000"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梯形 16"/>
            <p:cNvSpPr/>
            <p:nvPr/>
          </p:nvSpPr>
          <p:spPr>
            <a:xfrm rot="10800000">
              <a:off x="981411" y="2166494"/>
              <a:ext cx="2341337"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820897" y="4836744"/>
              <a:ext cx="646331"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助理</a:t>
              </a:r>
            </a:p>
          </p:txBody>
        </p:sp>
        <p:sp>
          <p:nvSpPr>
            <p:cNvPr id="5" name="矩形 4"/>
            <p:cNvSpPr/>
            <p:nvPr/>
          </p:nvSpPr>
          <p:spPr>
            <a:xfrm>
              <a:off x="1820897" y="4311641"/>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普通</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820897" y="3786540"/>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资深</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1820897" y="3261439"/>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骨干</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1820897" y="2736338"/>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专家</a:t>
              </a:r>
            </a:p>
          </p:txBody>
        </p:sp>
        <p:sp>
          <p:nvSpPr>
            <p:cNvPr id="14" name="矩形 13"/>
            <p:cNvSpPr/>
            <p:nvPr/>
          </p:nvSpPr>
          <p:spPr>
            <a:xfrm>
              <a:off x="1820897" y="2211237"/>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首席</a:t>
              </a:r>
            </a:p>
          </p:txBody>
        </p:sp>
        <p:sp>
          <p:nvSpPr>
            <p:cNvPr id="24" name="上箭头 23"/>
            <p:cNvSpPr/>
            <p:nvPr/>
          </p:nvSpPr>
          <p:spPr>
            <a:xfrm rot="987870">
              <a:off x="3216722" y="2184075"/>
              <a:ext cx="528570" cy="3073175"/>
            </a:xfrm>
            <a:prstGeom prst="upArrow">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17154935">
              <a:off x="2794601" y="3446105"/>
              <a:ext cx="2167944" cy="369332"/>
            </a:xfrm>
            <a:prstGeom prst="rect">
              <a:avLst/>
            </a:prstGeom>
          </p:spPr>
          <p:txBody>
            <a:bodyPr wrap="square">
              <a:spAutoFit/>
            </a:bodyPr>
            <a:lstStyle/>
            <a:p>
              <a:r>
                <a:rPr lang="zh-CN" altLang="en-US" b="1" dirty="0" smtClean="0">
                  <a:latin typeface="微软雅黑" panose="020B0503020204020204" pitchFamily="34" charset="-122"/>
                  <a:ea typeface="微软雅黑" panose="020B0503020204020204" pitchFamily="34" charset="-122"/>
                </a:rPr>
                <a:t>专业</a:t>
              </a:r>
              <a:r>
                <a:rPr lang="zh-CN" altLang="en-US" b="1" dirty="0">
                  <a:latin typeface="微软雅黑" panose="020B0503020204020204" pitchFamily="34" charset="-122"/>
                  <a:ea typeface="微软雅黑" panose="020B0503020204020204" pitchFamily="34" charset="-122"/>
                </a:rPr>
                <a:t>人才成长</a:t>
              </a:r>
              <a:r>
                <a:rPr lang="zh-CN" altLang="en-US" b="1" dirty="0" smtClean="0">
                  <a:latin typeface="微软雅黑" panose="020B0503020204020204" pitchFamily="34" charset="-122"/>
                  <a:ea typeface="微软雅黑" panose="020B0503020204020204" pitchFamily="34" charset="-122"/>
                </a:rPr>
                <a:t>路径</a:t>
              </a:r>
              <a:endParaRPr lang="en-US" altLang="zh-CN" b="1" dirty="0">
                <a:latin typeface="微软雅黑" panose="020B0503020204020204" pitchFamily="34" charset="-122"/>
                <a:ea typeface="微软雅黑" panose="020B0503020204020204" pitchFamily="34" charset="-122"/>
              </a:endParaRPr>
            </a:p>
          </p:txBody>
        </p:sp>
      </p:grpSp>
      <p:sp>
        <p:nvSpPr>
          <p:cNvPr id="27" name="圆角矩形 26"/>
          <p:cNvSpPr/>
          <p:nvPr/>
        </p:nvSpPr>
        <p:spPr>
          <a:xfrm>
            <a:off x="862885" y="1519708"/>
            <a:ext cx="5233115" cy="4262906"/>
          </a:xfrm>
          <a:prstGeom prst="roundRect">
            <a:avLst>
              <a:gd name="adj" fmla="val 6539"/>
            </a:avLst>
          </a:prstGeom>
          <a:noFill/>
          <a:ln w="1905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6542782" y="2138585"/>
            <a:ext cx="5140450" cy="923330"/>
          </a:xfrm>
          <a:prstGeom prst="rect">
            <a:avLst/>
          </a:prstGeom>
        </p:spPr>
        <p:txBody>
          <a:bodyPr wrap="square">
            <a:spAutoFit/>
          </a:bodyPr>
          <a:lstStyle/>
          <a:p>
            <a:pPr>
              <a:lnSpc>
                <a:spcPct val="150000"/>
              </a:lnSpc>
            </a:pPr>
            <a:r>
              <a:rPr lang="zh-CN" altLang="en-US" b="1" dirty="0" smtClean="0">
                <a:latin typeface="微软雅黑" panose="020B0503020204020204" pitchFamily="34" charset="-122"/>
                <a:ea typeface="微软雅黑" panose="020B0503020204020204" pitchFamily="34" charset="-122"/>
              </a:rPr>
              <a:t>天</a:t>
            </a:r>
            <a:r>
              <a:rPr lang="zh-CN" altLang="en-US" b="1" dirty="0">
                <a:latin typeface="微软雅黑" panose="020B0503020204020204" pitchFamily="34" charset="-122"/>
                <a:ea typeface="微软雅黑" panose="020B0503020204020204" pitchFamily="34" charset="-122"/>
              </a:rPr>
              <a:t>美艺游工作室的人才梯队是在公司层面级别外独立并行的一套职级体系，让</a:t>
            </a:r>
            <a:r>
              <a:rPr lang="zh-CN" altLang="en-US" b="1" dirty="0" smtClean="0">
                <a:latin typeface="微软雅黑" panose="020B0503020204020204" pitchFamily="34" charset="-122"/>
                <a:ea typeface="微软雅黑" panose="020B0503020204020204" pitchFamily="34" charset="-122"/>
              </a:rPr>
              <a:t>员工成长</a:t>
            </a:r>
            <a:r>
              <a:rPr lang="zh-CN" altLang="en-US" b="1" dirty="0">
                <a:latin typeface="微软雅黑" panose="020B0503020204020204" pitchFamily="34" charset="-122"/>
                <a:ea typeface="微软雅黑" panose="020B0503020204020204" pitchFamily="34" charset="-122"/>
              </a:rPr>
              <a:t>看得见。</a:t>
            </a:r>
            <a:endParaRPr lang="zh-CN" altLang="en-US" dirty="0"/>
          </a:p>
        </p:txBody>
      </p:sp>
      <p:sp>
        <p:nvSpPr>
          <p:cNvPr id="29" name="矩形 28"/>
          <p:cNvSpPr/>
          <p:nvPr/>
        </p:nvSpPr>
        <p:spPr>
          <a:xfrm>
            <a:off x="6542782" y="1543460"/>
            <a:ext cx="1484702" cy="646331"/>
          </a:xfrm>
          <a:prstGeom prst="rect">
            <a:avLst/>
          </a:prstGeom>
        </p:spPr>
        <p:txBody>
          <a:bodyPr wrap="none">
            <a:spAutoFit/>
          </a:bodyPr>
          <a:lstStyle/>
          <a:p>
            <a:r>
              <a:rPr lang="en-US" altLang="zh-CN" sz="3600" dirty="0">
                <a:solidFill>
                  <a:srgbClr val="1D5BA2"/>
                </a:solidFill>
                <a:latin typeface="Aharoni" panose="02010803020104030203" pitchFamily="2" charset="-79"/>
                <a:cs typeface="Aharoni" panose="02010803020104030203" pitchFamily="2" charset="-79"/>
              </a:rPr>
              <a:t>Tips</a:t>
            </a:r>
            <a:r>
              <a:rPr lang="zh-CN" altLang="en-US" sz="3600" dirty="0">
                <a:solidFill>
                  <a:srgbClr val="1D5BA2"/>
                </a:solidFill>
                <a:latin typeface="Aharoni" panose="02010803020104030203" pitchFamily="2" charset="-79"/>
                <a:cs typeface="Aharoni" panose="02010803020104030203" pitchFamily="2" charset="-79"/>
              </a:rPr>
              <a:t>：</a:t>
            </a:r>
          </a:p>
        </p:txBody>
      </p:sp>
      <p:sp>
        <p:nvSpPr>
          <p:cNvPr id="30" name="矩形 29"/>
          <p:cNvSpPr/>
          <p:nvPr/>
        </p:nvSpPr>
        <p:spPr>
          <a:xfrm>
            <a:off x="917014" y="4896270"/>
            <a:ext cx="5124856" cy="830997"/>
          </a:xfrm>
          <a:prstGeom prst="rect">
            <a:avLst/>
          </a:prstGeom>
        </p:spPr>
        <p:txBody>
          <a:bodyPr wrap="square">
            <a:spAutoFit/>
          </a:bodyPr>
          <a:lstStyle/>
          <a:p>
            <a:pPr>
              <a:lnSpc>
                <a:spcPct val="150000"/>
              </a:lnSpc>
            </a:pPr>
            <a:r>
              <a:rPr lang="zh-CN" altLang="zh-CN" sz="1600" dirty="0">
                <a:latin typeface="微软雅黑" panose="020B0503020204020204" pitchFamily="34" charset="-122"/>
                <a:ea typeface="微软雅黑" panose="020B0503020204020204" pitchFamily="34" charset="-122"/>
              </a:rPr>
              <a:t>建立人才梯队评价机制的</a:t>
            </a:r>
            <a:r>
              <a:rPr lang="zh-CN" altLang="zh-CN" sz="1600" dirty="0" smtClean="0">
                <a:latin typeface="微软雅黑" panose="020B0503020204020204" pitchFamily="34" charset="-122"/>
                <a:ea typeface="微软雅黑" panose="020B0503020204020204" pitchFamily="34" charset="-122"/>
              </a:rPr>
              <a:t>目的是让员工</a:t>
            </a:r>
            <a:r>
              <a:rPr lang="zh-CN" altLang="zh-CN" sz="1600" dirty="0">
                <a:latin typeface="微软雅黑" panose="020B0503020204020204" pitchFamily="34" charset="-122"/>
                <a:ea typeface="微软雅黑" panose="020B0503020204020204" pitchFamily="34" charset="-122"/>
              </a:rPr>
              <a:t>聚焦在各自专业能力的成长，而不是都想着去做管理。</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7738950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6096000" y="2970409"/>
            <a:ext cx="5453095" cy="2675839"/>
            <a:chOff x="6574664" y="2862097"/>
            <a:chExt cx="5453095" cy="2675839"/>
          </a:xfrm>
        </p:grpSpPr>
        <p:grpSp>
          <p:nvGrpSpPr>
            <p:cNvPr id="12" name="组合 11"/>
            <p:cNvGrpSpPr/>
            <p:nvPr/>
          </p:nvGrpSpPr>
          <p:grpSpPr>
            <a:xfrm>
              <a:off x="6574664" y="3389744"/>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368110"/>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看上去像大道理，却是真正实践过的人才会懂的合作</a:t>
              </a:r>
              <a:r>
                <a:rPr lang="zh-CN" altLang="en-US" dirty="0">
                  <a:solidFill>
                    <a:schemeClr val="bg1"/>
                  </a:solidFill>
                  <a:latin typeface="微软雅黑" panose="020B0503020204020204" pitchFamily="34" charset="-122"/>
                  <a:ea typeface="微软雅黑" panose="020B0503020204020204" pitchFamily="34" charset="-122"/>
                </a:rPr>
                <a:t>要诀。最赞赏“换位思考”，领导与员工之间也要互相有客户思维才对</a:t>
              </a:r>
              <a:r>
                <a:rPr lang="zh-CN" altLang="en-US" dirty="0" smtClean="0">
                  <a:solidFill>
                    <a:schemeClr val="bg1"/>
                  </a:solidFill>
                  <a:latin typeface="微软雅黑" panose="020B0503020204020204" pitchFamily="34" charset="-122"/>
                  <a:ea typeface="微软雅黑" panose="020B0503020204020204" pitchFamily="34" charset="-122"/>
                </a:rPr>
                <a:t>。</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149322" y="2862097"/>
              <a:ext cx="878437" cy="878437"/>
            </a:xfrm>
            <a:prstGeom prst="rect">
              <a:avLst/>
            </a:prstGeom>
          </p:spPr>
        </p:pic>
      </p:gr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- 10 -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3877985"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四招致胜跨部门协作</a:t>
            </a:r>
            <a:endParaRPr lang="zh-CN" altLang="en-US" sz="3200" b="1" dirty="0">
              <a:latin typeface="微软雅黑" panose="020B0503020204020204" pitchFamily="34" charset="-122"/>
              <a:ea typeface="微软雅黑" panose="020B0503020204020204" pitchFamily="34" charset="-122"/>
            </a:endParaRPr>
          </a:p>
        </p:txBody>
      </p:sp>
      <p:grpSp>
        <p:nvGrpSpPr>
          <p:cNvPr id="41" name="组合 40"/>
          <p:cNvGrpSpPr/>
          <p:nvPr/>
        </p:nvGrpSpPr>
        <p:grpSpPr>
          <a:xfrm>
            <a:off x="2011385" y="1988452"/>
            <a:ext cx="2226116" cy="3020125"/>
            <a:chOff x="1830218" y="1625771"/>
            <a:chExt cx="2226116" cy="3020125"/>
          </a:xfrm>
        </p:grpSpPr>
        <p:sp>
          <p:nvSpPr>
            <p:cNvPr id="31" name="五边形 30"/>
            <p:cNvSpPr/>
            <p:nvPr/>
          </p:nvSpPr>
          <p:spPr>
            <a:xfrm>
              <a:off x="1957078" y="1625771"/>
              <a:ext cx="2099256" cy="618186"/>
            </a:xfrm>
            <a:prstGeom prst="homePlate">
              <a:avLst>
                <a:gd name="adj" fmla="val 22917"/>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五边形 31"/>
            <p:cNvSpPr/>
            <p:nvPr/>
          </p:nvSpPr>
          <p:spPr>
            <a:xfrm rot="10800000">
              <a:off x="1830218" y="2426417"/>
              <a:ext cx="2099256" cy="618186"/>
            </a:xfrm>
            <a:prstGeom prst="homePlate">
              <a:avLst>
                <a:gd name="adj" fmla="val 22917"/>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边形 32"/>
            <p:cNvSpPr/>
            <p:nvPr/>
          </p:nvSpPr>
          <p:spPr>
            <a:xfrm>
              <a:off x="1957078" y="3227063"/>
              <a:ext cx="2099256" cy="618186"/>
            </a:xfrm>
            <a:prstGeom prst="homePlate">
              <a:avLst>
                <a:gd name="adj" fmla="val 22917"/>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五边形 33"/>
            <p:cNvSpPr/>
            <p:nvPr/>
          </p:nvSpPr>
          <p:spPr>
            <a:xfrm rot="10800000">
              <a:off x="1830218" y="4027710"/>
              <a:ext cx="2099256" cy="618186"/>
            </a:xfrm>
            <a:prstGeom prst="homePlate">
              <a:avLst>
                <a:gd name="adj" fmla="val 22917"/>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298820" y="1701113"/>
              <a:ext cx="1415772" cy="461665"/>
            </a:xfrm>
            <a:prstGeom prst="rect">
              <a:avLst/>
            </a:prstGeom>
          </p:spPr>
          <p:txBody>
            <a:bodyPr wrap="non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主动推动</a:t>
              </a:r>
            </a:p>
          </p:txBody>
        </p:sp>
        <p:sp>
          <p:nvSpPr>
            <p:cNvPr id="36" name="矩形 35"/>
            <p:cNvSpPr/>
            <p:nvPr/>
          </p:nvSpPr>
          <p:spPr>
            <a:xfrm>
              <a:off x="2298820" y="2502732"/>
              <a:ext cx="1415772"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勇于吃亏</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2298819" y="3304351"/>
              <a:ext cx="1415773"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不急不躁</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2298820" y="4105970"/>
              <a:ext cx="1415772"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换位思考</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43" name="左大括号 42"/>
          <p:cNvSpPr/>
          <p:nvPr/>
        </p:nvSpPr>
        <p:spPr>
          <a:xfrm>
            <a:off x="1435894" y="2111228"/>
            <a:ext cx="360608" cy="1237521"/>
          </a:xfrm>
          <a:prstGeom prst="leftBrace">
            <a:avLst>
              <a:gd name="adj1" fmla="val 34747"/>
              <a:gd name="adj2" fmla="val 49487"/>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矩形 43"/>
          <p:cNvSpPr/>
          <p:nvPr/>
        </p:nvSpPr>
        <p:spPr>
          <a:xfrm>
            <a:off x="362924" y="2510437"/>
            <a:ext cx="954107"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有态度</a:t>
            </a:r>
          </a:p>
        </p:txBody>
      </p:sp>
      <p:sp>
        <p:nvSpPr>
          <p:cNvPr id="45" name="左大括号 44"/>
          <p:cNvSpPr/>
          <p:nvPr/>
        </p:nvSpPr>
        <p:spPr>
          <a:xfrm>
            <a:off x="1435894" y="3692795"/>
            <a:ext cx="360608" cy="1237521"/>
          </a:xfrm>
          <a:prstGeom prst="leftBrace">
            <a:avLst>
              <a:gd name="adj1" fmla="val 34747"/>
              <a:gd name="adj2" fmla="val 49487"/>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矩形 45"/>
          <p:cNvSpPr/>
          <p:nvPr/>
        </p:nvSpPr>
        <p:spPr>
          <a:xfrm>
            <a:off x="362924" y="4057918"/>
            <a:ext cx="954107" cy="400110"/>
          </a:xfrm>
          <a:prstGeom prst="rect">
            <a:avLst/>
          </a:prstGeom>
        </p:spPr>
        <p:txBody>
          <a:bodyPr wrap="none">
            <a:spAutoFit/>
          </a:bodyPr>
          <a:lstStyle/>
          <a:p>
            <a:r>
              <a:rPr lang="zh-CN" altLang="en-US" sz="2000" b="1" dirty="0" smtClean="0">
                <a:latin typeface="微软雅黑" panose="020B0503020204020204" pitchFamily="34" charset="-122"/>
                <a:ea typeface="微软雅黑" panose="020B0503020204020204" pitchFamily="34" charset="-122"/>
              </a:rPr>
              <a:t>有节奏</a:t>
            </a:r>
            <a:endParaRPr lang="zh-CN" altLang="en-US" sz="2000" b="1" dirty="0">
              <a:latin typeface="微软雅黑" panose="020B0503020204020204" pitchFamily="34" charset="-122"/>
              <a:ea typeface="微软雅黑" panose="020B0503020204020204" pitchFamily="34" charset="-122"/>
            </a:endParaRPr>
          </a:p>
        </p:txBody>
      </p:sp>
      <p:grpSp>
        <p:nvGrpSpPr>
          <p:cNvPr id="54" name="组合 53"/>
          <p:cNvGrpSpPr/>
          <p:nvPr/>
        </p:nvGrpSpPr>
        <p:grpSpPr>
          <a:xfrm>
            <a:off x="4237501" y="2789098"/>
            <a:ext cx="1643617" cy="1981451"/>
            <a:chOff x="4237501" y="2063794"/>
            <a:chExt cx="1997587" cy="2588255"/>
          </a:xfrm>
        </p:grpSpPr>
        <p:cxnSp>
          <p:nvCxnSpPr>
            <p:cNvPr id="49" name="直接连接符 48"/>
            <p:cNvCxnSpPr/>
            <p:nvPr/>
          </p:nvCxnSpPr>
          <p:spPr>
            <a:xfrm flipV="1">
              <a:off x="4490939" y="2063794"/>
              <a:ext cx="1462110" cy="258825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237501" y="4652049"/>
              <a:ext cx="25343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956912" y="2063794"/>
              <a:ext cx="2781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55" name="矩形 54"/>
          <p:cNvSpPr/>
          <p:nvPr/>
        </p:nvSpPr>
        <p:spPr>
          <a:xfrm>
            <a:off x="6008807" y="2307903"/>
            <a:ext cx="5386850" cy="1015663"/>
          </a:xfrm>
          <a:prstGeom prst="rect">
            <a:avLst/>
          </a:prstGeom>
        </p:spPr>
        <p:txBody>
          <a:bodyPr wrap="square">
            <a:spAutoFit/>
          </a:bodyPr>
          <a:lstStyle/>
          <a:p>
            <a:pPr algn="just">
              <a:lnSpc>
                <a:spcPct val="150000"/>
              </a:lnSpc>
            </a:pPr>
            <a:r>
              <a:rPr lang="zh-CN" altLang="en-US" sz="2000" dirty="0">
                <a:latin typeface="微软雅黑" panose="020B0503020204020204" pitchFamily="34" charset="-122"/>
                <a:ea typeface="微软雅黑" panose="020B0503020204020204" pitchFamily="34" charset="-122"/>
              </a:rPr>
              <a:t>产品经理应重视合作过程的</a:t>
            </a:r>
            <a:r>
              <a:rPr lang="zh-CN" altLang="en-US" sz="2000" b="1" dirty="0">
                <a:solidFill>
                  <a:srgbClr val="FFC000"/>
                </a:solidFill>
                <a:latin typeface="微软雅黑" panose="020B0503020204020204" pitchFamily="34" charset="-122"/>
                <a:ea typeface="微软雅黑" panose="020B0503020204020204" pitchFamily="34" charset="-122"/>
              </a:rPr>
              <a:t>“用户体验”</a:t>
            </a:r>
            <a:r>
              <a:rPr lang="zh-CN" altLang="en-US" sz="2000" dirty="0">
                <a:latin typeface="微软雅黑" panose="020B0503020204020204" pitchFamily="34" charset="-122"/>
                <a:ea typeface="微软雅黑" panose="020B0503020204020204" pitchFamily="34" charset="-122"/>
              </a:rPr>
              <a:t>，要有服务心态，并以此立场去思考问题</a:t>
            </a:r>
            <a:r>
              <a:rPr lang="zh-CN" altLang="en-US" sz="2000" dirty="0" smtClean="0">
                <a:latin typeface="微软雅黑" panose="020B0503020204020204" pitchFamily="34" charset="-122"/>
                <a:ea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endParaRPr>
          </a:p>
        </p:txBody>
      </p:sp>
      <p:grpSp>
        <p:nvGrpSpPr>
          <p:cNvPr id="56" name="组合 55"/>
          <p:cNvGrpSpPr/>
          <p:nvPr/>
        </p:nvGrpSpPr>
        <p:grpSpPr>
          <a:xfrm>
            <a:off x="4325523" y="1915716"/>
            <a:ext cx="1643617" cy="1981451"/>
            <a:chOff x="4237501" y="2063794"/>
            <a:chExt cx="1997587" cy="2588255"/>
          </a:xfrm>
        </p:grpSpPr>
        <p:cxnSp>
          <p:nvCxnSpPr>
            <p:cNvPr id="57" name="直接连接符 56"/>
            <p:cNvCxnSpPr/>
            <p:nvPr/>
          </p:nvCxnSpPr>
          <p:spPr>
            <a:xfrm flipV="1">
              <a:off x="4490939" y="2063794"/>
              <a:ext cx="1462110" cy="258825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4237501" y="4652049"/>
              <a:ext cx="25343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956912" y="2063794"/>
              <a:ext cx="2781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60" name="矩形 59"/>
          <p:cNvSpPr/>
          <p:nvPr/>
        </p:nvSpPr>
        <p:spPr>
          <a:xfrm>
            <a:off x="6033629" y="1204652"/>
            <a:ext cx="5386850" cy="1015663"/>
          </a:xfrm>
          <a:prstGeom prst="rect">
            <a:avLst/>
          </a:prstGeom>
        </p:spPr>
        <p:txBody>
          <a:bodyPr wrap="square">
            <a:spAutoFit/>
          </a:bodyPr>
          <a:lstStyle/>
          <a:p>
            <a:pPr algn="just">
              <a:lnSpc>
                <a:spcPct val="150000"/>
              </a:lnSpc>
            </a:pPr>
            <a:r>
              <a:rPr lang="zh-CN" altLang="en-US" sz="2000" dirty="0" smtClean="0">
                <a:latin typeface="微软雅黑" panose="020B0503020204020204" pitchFamily="34" charset="-122"/>
                <a:ea typeface="微软雅黑" panose="020B0503020204020204" pitchFamily="34" charset="-122"/>
              </a:rPr>
              <a:t>在情绪化状态下，团队成员不会朝着解决问题方向努力，而是朝着抱怨、愤恨的方向想问题。</a:t>
            </a:r>
            <a:endParaRPr lang="en-US" altLang="zh-CN" sz="2000" dirty="0">
              <a:latin typeface="微软雅黑" panose="020B0503020204020204" pitchFamily="34" charset="-122"/>
              <a:ea typeface="微软雅黑" panose="020B0503020204020204" pitchFamily="34" charset="-122"/>
            </a:endParaRPr>
          </a:p>
        </p:txBody>
      </p:sp>
      <p:sp>
        <p:nvSpPr>
          <p:cNvPr id="61" name="矩形 60"/>
          <p:cNvSpPr/>
          <p:nvPr/>
        </p:nvSpPr>
        <p:spPr>
          <a:xfrm>
            <a:off x="6049937" y="685290"/>
            <a:ext cx="4288353" cy="553998"/>
          </a:xfrm>
          <a:prstGeom prst="rect">
            <a:avLst/>
          </a:prstGeom>
        </p:spPr>
        <p:txBody>
          <a:bodyPr wrap="square">
            <a:spAutoFit/>
          </a:bodyPr>
          <a:lstStyle/>
          <a:p>
            <a:pPr algn="just">
              <a:lnSpc>
                <a:spcPct val="150000"/>
              </a:lnSpc>
            </a:pPr>
            <a:r>
              <a:rPr lang="zh-CN" altLang="en-US" sz="2000" dirty="0">
                <a:latin typeface="微软雅黑" panose="020B0503020204020204" pitchFamily="34" charset="-122"/>
                <a:ea typeface="微软雅黑" panose="020B0503020204020204" pitchFamily="34" charset="-122"/>
              </a:rPr>
              <a:t>负面情绪要控制，解决问题是关键。</a:t>
            </a:r>
            <a:endParaRPr lang="en-US" altLang="zh-CN"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089672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6096000" y="2970409"/>
            <a:ext cx="5453095" cy="2675839"/>
            <a:chOff x="6574664" y="2862097"/>
            <a:chExt cx="5453095" cy="2675839"/>
          </a:xfrm>
        </p:grpSpPr>
        <p:grpSp>
          <p:nvGrpSpPr>
            <p:cNvPr id="12" name="组合 11"/>
            <p:cNvGrpSpPr/>
            <p:nvPr/>
          </p:nvGrpSpPr>
          <p:grpSpPr>
            <a:xfrm>
              <a:off x="6574664" y="3389744"/>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368110"/>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领导者强势推动团队向前走，达到某种他期望的状态，任何时候记得团队成长也是一种福利。自组织状态下，一定要注重权责利的统一。</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149322" y="2862097"/>
              <a:ext cx="878437" cy="878437"/>
            </a:xfrm>
            <a:prstGeom prst="rect">
              <a:avLst/>
            </a:prstGeom>
          </p:spPr>
        </p:pic>
      </p:gr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- 11 -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2236510"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团队自组织</a:t>
            </a:r>
            <a:endParaRPr lang="zh-CN" altLang="en-US" sz="3200" b="1"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774700" y="1498600"/>
            <a:ext cx="10080000" cy="431800"/>
            <a:chOff x="774700" y="1498600"/>
            <a:chExt cx="10080000" cy="431800"/>
          </a:xfrm>
        </p:grpSpPr>
        <p:sp>
          <p:nvSpPr>
            <p:cNvPr id="4" name="燕尾形 3"/>
            <p:cNvSpPr/>
            <p:nvPr/>
          </p:nvSpPr>
          <p:spPr>
            <a:xfrm>
              <a:off x="774700" y="1498600"/>
              <a:ext cx="10080000" cy="431800"/>
            </a:xfrm>
            <a:prstGeom prst="chevron">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977900" y="1516551"/>
              <a:ext cx="9826000"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每个中心负责人对旗下项目</a:t>
              </a:r>
              <a:r>
                <a:rPr lang="en-US" altLang="zh-CN" sz="2000" b="1" dirty="0">
                  <a:solidFill>
                    <a:schemeClr val="bg1"/>
                  </a:solidFill>
                  <a:latin typeface="微软雅黑" panose="020B0503020204020204" pitchFamily="34" charset="-122"/>
                  <a:ea typeface="微软雅黑" panose="020B0503020204020204" pitchFamily="34" charset="-122"/>
                </a:rPr>
                <a:t>100%</a:t>
              </a:r>
              <a:r>
                <a:rPr lang="zh-CN" altLang="en-US" sz="2000" b="1" dirty="0">
                  <a:solidFill>
                    <a:schemeClr val="bg1"/>
                  </a:solidFill>
                  <a:latin typeface="微软雅黑" panose="020B0503020204020204" pitchFamily="34" charset="-122"/>
                  <a:ea typeface="微软雅黑" panose="020B0503020204020204" pitchFamily="34" charset="-122"/>
                </a:rPr>
                <a:t>负责，自主制定计划并做出承诺，承担</a:t>
              </a:r>
              <a:r>
                <a:rPr lang="en-US" altLang="zh-CN" sz="2000" b="1" dirty="0">
                  <a:solidFill>
                    <a:schemeClr val="bg1"/>
                  </a:solidFill>
                  <a:latin typeface="微软雅黑" panose="020B0503020204020204" pitchFamily="34" charset="-122"/>
                  <a:ea typeface="微软雅黑" panose="020B0503020204020204" pitchFamily="34" charset="-122"/>
                </a:rPr>
                <a:t>100%</a:t>
              </a:r>
              <a:r>
                <a:rPr lang="zh-CN" altLang="en-US" sz="2000" b="1" dirty="0">
                  <a:solidFill>
                    <a:schemeClr val="bg1"/>
                  </a:solidFill>
                  <a:latin typeface="微软雅黑" panose="020B0503020204020204" pitchFamily="34" charset="-122"/>
                  <a:ea typeface="微软雅黑" panose="020B0503020204020204" pitchFamily="34" charset="-122"/>
                </a:rPr>
                <a:t>的责任。</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787400" y="2184400"/>
            <a:ext cx="10080000" cy="432000"/>
            <a:chOff x="787400" y="2108200"/>
            <a:chExt cx="10080000" cy="432000"/>
          </a:xfrm>
        </p:grpSpPr>
        <p:grpSp>
          <p:nvGrpSpPr>
            <p:cNvPr id="40" name="组合 39"/>
            <p:cNvGrpSpPr/>
            <p:nvPr/>
          </p:nvGrpSpPr>
          <p:grpSpPr>
            <a:xfrm>
              <a:off x="787400" y="2108200"/>
              <a:ext cx="10080000" cy="431800"/>
              <a:chOff x="774700" y="1498600"/>
              <a:chExt cx="10080000" cy="431800"/>
            </a:xfrm>
          </p:grpSpPr>
          <p:sp>
            <p:nvSpPr>
              <p:cNvPr id="42" name="燕尾形 41"/>
              <p:cNvSpPr/>
              <p:nvPr/>
            </p:nvSpPr>
            <p:spPr>
              <a:xfrm>
                <a:off x="774700" y="1498600"/>
                <a:ext cx="10080000" cy="431800"/>
              </a:xfrm>
              <a:prstGeom prst="chevron">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矩形 47"/>
              <p:cNvSpPr/>
              <p:nvPr/>
            </p:nvSpPr>
            <p:spPr>
              <a:xfrm>
                <a:off x="977900" y="1516551"/>
                <a:ext cx="9826000"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建立“日稳定版本”机制，快速验证，价值驱动，团队实现自组织。</a:t>
                </a:r>
              </a:p>
            </p:txBody>
          </p:sp>
        </p:grpSp>
        <p:sp>
          <p:nvSpPr>
            <p:cNvPr id="7" name="燕尾形 6"/>
            <p:cNvSpPr/>
            <p:nvPr/>
          </p:nvSpPr>
          <p:spPr>
            <a:xfrm>
              <a:off x="1549400" y="2108200"/>
              <a:ext cx="1828800" cy="432000"/>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矩形 7"/>
            <p:cNvSpPr/>
            <p:nvPr/>
          </p:nvSpPr>
          <p:spPr>
            <a:xfrm>
              <a:off x="1526907" y="2126693"/>
              <a:ext cx="1980029" cy="400110"/>
            </a:xfrm>
            <a:prstGeom prst="rect">
              <a:avLst/>
            </a:prstGeom>
          </p:spPr>
          <p:txBody>
            <a:bodyPr wrap="none">
              <a:spAutoFit/>
            </a:bodyPr>
            <a:lstStyle/>
            <a:p>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“日稳定版本”</a:t>
              </a:r>
            </a:p>
          </p:txBody>
        </p:sp>
      </p:grpSp>
      <p:sp>
        <p:nvSpPr>
          <p:cNvPr id="17" name="矩形标注 16"/>
          <p:cNvSpPr/>
          <p:nvPr/>
        </p:nvSpPr>
        <p:spPr>
          <a:xfrm>
            <a:off x="1395962" y="3250215"/>
            <a:ext cx="4331738" cy="2636407"/>
          </a:xfrm>
          <a:prstGeom prst="wedgeRectCallout">
            <a:avLst>
              <a:gd name="adj1" fmla="val -33129"/>
              <a:gd name="adj2" fmla="val -70568"/>
            </a:avLst>
          </a:prstGeom>
          <a:noFill/>
          <a:ln w="1905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536700" y="3270958"/>
            <a:ext cx="4267298" cy="2585323"/>
          </a:xfrm>
          <a:prstGeom prst="rect">
            <a:avLst/>
          </a:prstGeom>
        </p:spPr>
        <p:txBody>
          <a:bodyPr wrap="square">
            <a:spAutoFit/>
          </a:bodyPr>
          <a:lstStyle/>
          <a:p>
            <a:pPr>
              <a:lnSpc>
                <a:spcPct val="150000"/>
              </a:lnSpc>
            </a:pPr>
            <a:r>
              <a:rPr lang="zh-CN" altLang="en-US" b="1" dirty="0">
                <a:latin typeface="微软雅黑" panose="020B0503020204020204" pitchFamily="34" charset="-122"/>
                <a:ea typeface="微软雅黑" panose="020B0503020204020204" pitchFamily="34" charset="-122"/>
              </a:rPr>
              <a:t>日稳定版本</a:t>
            </a:r>
            <a:r>
              <a:rPr lang="zh-CN" altLang="en-US" dirty="0">
                <a:latin typeface="微软雅黑" panose="020B0503020204020204" pitchFamily="34" charset="-122"/>
                <a:ea typeface="微软雅黑" panose="020B0503020204020204" pitchFamily="34" charset="-122"/>
              </a:rPr>
              <a:t>：没有严重</a:t>
            </a:r>
            <a:r>
              <a:rPr lang="en-US" altLang="zh-CN" dirty="0">
                <a:latin typeface="微软雅黑" panose="020B0503020204020204" pitchFamily="34" charset="-122"/>
                <a:ea typeface="微软雅黑" panose="020B0503020204020204" pitchFamily="34" charset="-122"/>
              </a:rPr>
              <a:t>Bug</a:t>
            </a:r>
            <a:r>
              <a:rPr lang="zh-CN" altLang="en-US" dirty="0">
                <a:latin typeface="微软雅黑" panose="020B0503020204020204" pitchFamily="34" charset="-122"/>
                <a:ea typeface="微软雅黑" panose="020B0503020204020204" pitchFamily="34" charset="-122"/>
              </a:rPr>
              <a:t>，允许有不完善的功能或小</a:t>
            </a:r>
            <a:r>
              <a:rPr lang="en-US" altLang="zh-CN" dirty="0">
                <a:latin typeface="微软雅黑" panose="020B0503020204020204" pitchFamily="34" charset="-122"/>
                <a:ea typeface="微软雅黑" panose="020B0503020204020204" pitchFamily="34" charset="-122"/>
              </a:rPr>
              <a:t>Bug</a:t>
            </a:r>
            <a:r>
              <a:rPr lang="zh-CN" altLang="en-US" dirty="0">
                <a:latin typeface="微软雅黑" panose="020B0503020204020204" pitchFamily="34" charset="-122"/>
                <a:ea typeface="微软雅黑" panose="020B0503020204020204" pitchFamily="34" charset="-122"/>
              </a:rPr>
              <a:t>，产品所有的基本流程可以走通，不妨碍体验任何功能</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强制要求团队养成对自己的工作</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承担责任的习惯，从而实现持续快速验证，问题早发现早解决</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661553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- 12 -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2646878"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产品六脉神剑</a:t>
            </a:r>
            <a:endParaRPr lang="zh-CN" altLang="en-US" sz="3200" b="1" dirty="0">
              <a:latin typeface="微软雅黑" panose="020B0503020204020204" pitchFamily="34" charset="-122"/>
              <a:ea typeface="微软雅黑" panose="020B0503020204020204" pitchFamily="34" charset="-122"/>
            </a:endParaRPr>
          </a:p>
        </p:txBody>
      </p:sp>
      <p:sp>
        <p:nvSpPr>
          <p:cNvPr id="14" name="五边形 13"/>
          <p:cNvSpPr/>
          <p:nvPr/>
        </p:nvSpPr>
        <p:spPr>
          <a:xfrm>
            <a:off x="749300" y="1346200"/>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边形 24"/>
          <p:cNvSpPr/>
          <p:nvPr/>
        </p:nvSpPr>
        <p:spPr>
          <a:xfrm>
            <a:off x="1026640" y="2099861"/>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边形 25"/>
          <p:cNvSpPr/>
          <p:nvPr/>
        </p:nvSpPr>
        <p:spPr>
          <a:xfrm>
            <a:off x="1303980" y="2853522"/>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五边形 26"/>
          <p:cNvSpPr/>
          <p:nvPr/>
        </p:nvSpPr>
        <p:spPr>
          <a:xfrm>
            <a:off x="1581320" y="3607183"/>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五边形 27"/>
          <p:cNvSpPr/>
          <p:nvPr/>
        </p:nvSpPr>
        <p:spPr>
          <a:xfrm>
            <a:off x="1858660" y="4360844"/>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五边形 28"/>
          <p:cNvSpPr/>
          <p:nvPr/>
        </p:nvSpPr>
        <p:spPr>
          <a:xfrm>
            <a:off x="2136000" y="5114506"/>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749300" y="1346200"/>
            <a:ext cx="540000" cy="540000"/>
            <a:chOff x="749300" y="1346200"/>
            <a:chExt cx="540000" cy="540000"/>
          </a:xfrm>
        </p:grpSpPr>
        <p:sp>
          <p:nvSpPr>
            <p:cNvPr id="20" name="矩形 19"/>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21" name="矩形 20"/>
            <p:cNvSpPr/>
            <p:nvPr/>
          </p:nvSpPr>
          <p:spPr>
            <a:xfrm>
              <a:off x="780418" y="1385367"/>
              <a:ext cx="492443"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一</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33" name="组合 32"/>
          <p:cNvGrpSpPr/>
          <p:nvPr/>
        </p:nvGrpSpPr>
        <p:grpSpPr>
          <a:xfrm>
            <a:off x="1026639" y="2099861"/>
            <a:ext cx="540000" cy="540000"/>
            <a:chOff x="749300" y="1346200"/>
            <a:chExt cx="540000" cy="540000"/>
          </a:xfrm>
        </p:grpSpPr>
        <p:sp>
          <p:nvSpPr>
            <p:cNvPr id="34" name="矩形 33"/>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35" name="矩形 34"/>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二</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36" name="组合 35"/>
          <p:cNvGrpSpPr/>
          <p:nvPr/>
        </p:nvGrpSpPr>
        <p:grpSpPr>
          <a:xfrm>
            <a:off x="1289300" y="2849628"/>
            <a:ext cx="540000" cy="540000"/>
            <a:chOff x="749300" y="1346200"/>
            <a:chExt cx="540000" cy="540000"/>
          </a:xfrm>
        </p:grpSpPr>
        <p:sp>
          <p:nvSpPr>
            <p:cNvPr id="37" name="矩形 36"/>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38" name="矩形 37"/>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三</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39" name="组合 38"/>
          <p:cNvGrpSpPr/>
          <p:nvPr/>
        </p:nvGrpSpPr>
        <p:grpSpPr>
          <a:xfrm>
            <a:off x="1581320" y="3607182"/>
            <a:ext cx="540000" cy="540000"/>
            <a:chOff x="749300" y="1346200"/>
            <a:chExt cx="540000" cy="540000"/>
          </a:xfrm>
        </p:grpSpPr>
        <p:sp>
          <p:nvSpPr>
            <p:cNvPr id="41" name="矩形 40"/>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43" name="矩形 42"/>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四</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44" name="组合 43"/>
          <p:cNvGrpSpPr/>
          <p:nvPr/>
        </p:nvGrpSpPr>
        <p:grpSpPr>
          <a:xfrm>
            <a:off x="1858660" y="4360844"/>
            <a:ext cx="540000" cy="540000"/>
            <a:chOff x="749300" y="1346200"/>
            <a:chExt cx="540000" cy="540000"/>
          </a:xfrm>
        </p:grpSpPr>
        <p:sp>
          <p:nvSpPr>
            <p:cNvPr id="45" name="矩形 44"/>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46" name="矩形 45"/>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五</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49" name="组合 48"/>
          <p:cNvGrpSpPr/>
          <p:nvPr/>
        </p:nvGrpSpPr>
        <p:grpSpPr>
          <a:xfrm>
            <a:off x="2136000" y="5114505"/>
            <a:ext cx="540000" cy="540000"/>
            <a:chOff x="749300" y="1346200"/>
            <a:chExt cx="540000" cy="540000"/>
          </a:xfrm>
        </p:grpSpPr>
        <p:sp>
          <p:nvSpPr>
            <p:cNvPr id="50" name="矩形 49"/>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51" name="矩形 50"/>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六</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sp>
        <p:nvSpPr>
          <p:cNvPr id="24" name="矩形 23"/>
          <p:cNvSpPr/>
          <p:nvPr/>
        </p:nvSpPr>
        <p:spPr>
          <a:xfrm>
            <a:off x="1551803" y="1428031"/>
            <a:ext cx="3877985"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做到常人难以想象的尝试和重复次数</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30" name="矩形 29"/>
          <p:cNvSpPr/>
          <p:nvPr/>
        </p:nvSpPr>
        <p:spPr>
          <a:xfrm>
            <a:off x="1829300" y="2182392"/>
            <a:ext cx="3416320"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激发全链条每一个环节的创造力</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31" name="矩形 30"/>
          <p:cNvSpPr/>
          <p:nvPr/>
        </p:nvSpPr>
        <p:spPr>
          <a:xfrm>
            <a:off x="2106484" y="2936753"/>
            <a:ext cx="1800493"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人性，太人性了</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32" name="矩形 31"/>
          <p:cNvSpPr/>
          <p:nvPr/>
        </p:nvSpPr>
        <p:spPr>
          <a:xfrm>
            <a:off x="2414141" y="3691114"/>
            <a:ext cx="3185487"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每次犯错都是一次卖萌的机会</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52" name="矩形 51"/>
          <p:cNvSpPr/>
          <p:nvPr/>
        </p:nvSpPr>
        <p:spPr>
          <a:xfrm>
            <a:off x="2676000" y="4445475"/>
            <a:ext cx="2492990"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对“屌丝”的极致关怀</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53" name="矩形 52"/>
          <p:cNvSpPr/>
          <p:nvPr/>
        </p:nvSpPr>
        <p:spPr>
          <a:xfrm>
            <a:off x="2976870" y="5199838"/>
            <a:ext cx="3185487"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暴力拼图法与临时资源替代法</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Tree>
    <p:extLst>
      <p:ext uri="{BB962C8B-B14F-4D97-AF65-F5344CB8AC3E}">
        <p14:creationId xmlns:p14="http://schemas.microsoft.com/office/powerpoint/2010/main" xmlns="" val="349941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- 13 -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5109091"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产品六脉神剑</a:t>
            </a:r>
            <a:r>
              <a:rPr lang="zh-CN" altLang="en-US" sz="2400" b="1" dirty="0" smtClean="0">
                <a:latin typeface="微软雅黑" panose="020B0503020204020204" pitchFamily="34" charset="-122"/>
                <a:ea typeface="微软雅黑" panose="020B0503020204020204" pitchFamily="34" charset="-122"/>
              </a:rPr>
              <a:t>之几点有趣的结论</a:t>
            </a:r>
            <a:endParaRPr lang="zh-CN" altLang="en-US" sz="2400" b="1" dirty="0">
              <a:latin typeface="微软雅黑" panose="020B0503020204020204" pitchFamily="34" charset="-122"/>
              <a:ea typeface="微软雅黑" panose="020B0503020204020204" pitchFamily="34" charset="-122"/>
            </a:endParaRPr>
          </a:p>
        </p:txBody>
      </p:sp>
      <p:grpSp>
        <p:nvGrpSpPr>
          <p:cNvPr id="9" name="组合 8"/>
          <p:cNvGrpSpPr/>
          <p:nvPr/>
        </p:nvGrpSpPr>
        <p:grpSpPr>
          <a:xfrm>
            <a:off x="2171700" y="1612031"/>
            <a:ext cx="3898900" cy="1600200"/>
            <a:chOff x="736600" y="1447800"/>
            <a:chExt cx="3898900" cy="1600200"/>
          </a:xfrm>
        </p:grpSpPr>
        <p:grpSp>
          <p:nvGrpSpPr>
            <p:cNvPr id="7" name="组合 6"/>
            <p:cNvGrpSpPr/>
            <p:nvPr/>
          </p:nvGrpSpPr>
          <p:grpSpPr>
            <a:xfrm>
              <a:off x="736600" y="1447800"/>
              <a:ext cx="3898900" cy="1600200"/>
              <a:chOff x="736600" y="1447800"/>
              <a:chExt cx="3898900" cy="1854200"/>
            </a:xfrm>
          </p:grpSpPr>
          <p:sp>
            <p:nvSpPr>
              <p:cNvPr id="4" name="矩形 3"/>
              <p:cNvSpPr/>
              <p:nvPr/>
            </p:nvSpPr>
            <p:spPr>
              <a:xfrm>
                <a:off x="736600" y="1447800"/>
                <a:ext cx="3898900" cy="1854200"/>
              </a:xfrm>
              <a:prstGeom prst="rect">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825500" y="1539768"/>
                <a:ext cx="3708400" cy="1635232"/>
              </a:xfrm>
              <a:prstGeom prst="roundRect">
                <a:avLst>
                  <a:gd name="adj" fmla="val 11230"/>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985446" y="1791191"/>
              <a:ext cx="3205222" cy="874407"/>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你的想法最多只是创意，用户需求才能真正诞生创新。</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2171700" y="3466574"/>
            <a:ext cx="3898900" cy="1600200"/>
            <a:chOff x="736600" y="1447800"/>
            <a:chExt cx="3898900" cy="1600200"/>
          </a:xfrm>
        </p:grpSpPr>
        <p:grpSp>
          <p:nvGrpSpPr>
            <p:cNvPr id="55" name="组合 54"/>
            <p:cNvGrpSpPr/>
            <p:nvPr/>
          </p:nvGrpSpPr>
          <p:grpSpPr>
            <a:xfrm>
              <a:off x="736600" y="1447800"/>
              <a:ext cx="3898900" cy="1600200"/>
              <a:chOff x="736600" y="1447800"/>
              <a:chExt cx="3898900" cy="1854200"/>
            </a:xfrm>
          </p:grpSpPr>
          <p:sp>
            <p:nvSpPr>
              <p:cNvPr id="57" name="矩形 56"/>
              <p:cNvSpPr/>
              <p:nvPr/>
            </p:nvSpPr>
            <p:spPr>
              <a:xfrm>
                <a:off x="736600" y="1447800"/>
                <a:ext cx="3898900" cy="1854200"/>
              </a:xfrm>
              <a:prstGeom prst="rect">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a:off x="825500" y="1539768"/>
                <a:ext cx="3708400" cy="1635232"/>
              </a:xfrm>
              <a:prstGeom prst="roundRect">
                <a:avLst>
                  <a:gd name="adj" fmla="val 11230"/>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矩形 55"/>
            <p:cNvSpPr/>
            <p:nvPr/>
          </p:nvSpPr>
          <p:spPr>
            <a:xfrm>
              <a:off x="985446" y="1587991"/>
              <a:ext cx="3205222" cy="1289905"/>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对于领先企业来说，模仿与跟随是一种战略选择，只要不涉及法律问题就毫无问题。</a:t>
              </a:r>
            </a:p>
          </p:txBody>
        </p:sp>
      </p:grpSp>
      <p:grpSp>
        <p:nvGrpSpPr>
          <p:cNvPr id="59" name="组合 58"/>
          <p:cNvGrpSpPr/>
          <p:nvPr/>
        </p:nvGrpSpPr>
        <p:grpSpPr>
          <a:xfrm>
            <a:off x="6309157" y="1612031"/>
            <a:ext cx="3898900" cy="1600200"/>
            <a:chOff x="736600" y="1447800"/>
            <a:chExt cx="3898900" cy="1600200"/>
          </a:xfrm>
        </p:grpSpPr>
        <p:grpSp>
          <p:nvGrpSpPr>
            <p:cNvPr id="60" name="组合 59"/>
            <p:cNvGrpSpPr/>
            <p:nvPr/>
          </p:nvGrpSpPr>
          <p:grpSpPr>
            <a:xfrm>
              <a:off x="736600" y="1447800"/>
              <a:ext cx="3898900" cy="1600200"/>
              <a:chOff x="736600" y="1447800"/>
              <a:chExt cx="3898900" cy="1854200"/>
            </a:xfrm>
          </p:grpSpPr>
          <p:sp>
            <p:nvSpPr>
              <p:cNvPr id="62" name="矩形 61"/>
              <p:cNvSpPr/>
              <p:nvPr/>
            </p:nvSpPr>
            <p:spPr>
              <a:xfrm>
                <a:off x="736600" y="1447800"/>
                <a:ext cx="3898900" cy="1854200"/>
              </a:xfrm>
              <a:prstGeom prst="rect">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圆角矩形 62"/>
              <p:cNvSpPr/>
              <p:nvPr/>
            </p:nvSpPr>
            <p:spPr>
              <a:xfrm>
                <a:off x="825500" y="1539768"/>
                <a:ext cx="3708400" cy="1635232"/>
              </a:xfrm>
              <a:prstGeom prst="roundRect">
                <a:avLst>
                  <a:gd name="adj" fmla="val 11230"/>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矩形 60"/>
            <p:cNvSpPr/>
            <p:nvPr/>
          </p:nvSpPr>
          <p:spPr>
            <a:xfrm>
              <a:off x="985446" y="1791191"/>
              <a:ext cx="3205222" cy="874407"/>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优秀的产品经理不仅理性，更有着极为丰富的内心世界。</a:t>
              </a:r>
            </a:p>
          </p:txBody>
        </p:sp>
      </p:grpSp>
      <p:grpSp>
        <p:nvGrpSpPr>
          <p:cNvPr id="64" name="组合 63"/>
          <p:cNvGrpSpPr/>
          <p:nvPr/>
        </p:nvGrpSpPr>
        <p:grpSpPr>
          <a:xfrm>
            <a:off x="6309157" y="3466574"/>
            <a:ext cx="3898900" cy="1600200"/>
            <a:chOff x="736600" y="1447800"/>
            <a:chExt cx="3898900" cy="1600200"/>
          </a:xfrm>
        </p:grpSpPr>
        <p:grpSp>
          <p:nvGrpSpPr>
            <p:cNvPr id="65" name="组合 64"/>
            <p:cNvGrpSpPr/>
            <p:nvPr/>
          </p:nvGrpSpPr>
          <p:grpSpPr>
            <a:xfrm>
              <a:off x="736600" y="1447800"/>
              <a:ext cx="3898900" cy="1600200"/>
              <a:chOff x="736600" y="1447800"/>
              <a:chExt cx="3898900" cy="1854200"/>
            </a:xfrm>
          </p:grpSpPr>
          <p:sp>
            <p:nvSpPr>
              <p:cNvPr id="67" name="矩形 66"/>
              <p:cNvSpPr/>
              <p:nvPr/>
            </p:nvSpPr>
            <p:spPr>
              <a:xfrm>
                <a:off x="736600" y="1447800"/>
                <a:ext cx="3898900" cy="1854200"/>
              </a:xfrm>
              <a:prstGeom prst="rect">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圆角矩形 67"/>
              <p:cNvSpPr/>
              <p:nvPr/>
            </p:nvSpPr>
            <p:spPr>
              <a:xfrm>
                <a:off x="825500" y="1539768"/>
                <a:ext cx="3708400" cy="1635232"/>
              </a:xfrm>
              <a:prstGeom prst="roundRect">
                <a:avLst>
                  <a:gd name="adj" fmla="val 11230"/>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矩形 65"/>
            <p:cNvSpPr/>
            <p:nvPr/>
          </p:nvSpPr>
          <p:spPr>
            <a:xfrm>
              <a:off x="985446" y="1791191"/>
              <a:ext cx="3205222" cy="874407"/>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一次幽默能化解一次危机，卖萌是一种重要的用户沟通方法。</a:t>
              </a:r>
            </a:p>
          </p:txBody>
        </p:sp>
      </p:grpSp>
    </p:spTree>
    <p:extLst>
      <p:ext uri="{BB962C8B-B14F-4D97-AF65-F5344CB8AC3E}">
        <p14:creationId xmlns:p14="http://schemas.microsoft.com/office/powerpoint/2010/main" xmlns="" val="31667442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- 14 -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5109091"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姚晓光讲如何打造精品大作</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a:xfrm>
            <a:off x="4356100" y="2158957"/>
            <a:ext cx="3255772" cy="2806700"/>
          </a:xfrm>
          <a:prstGeom prst="triangl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390968" y="1596655"/>
            <a:ext cx="5186035" cy="461665"/>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扎根“蘑菇群”，潜入</a:t>
            </a:r>
            <a:r>
              <a:rPr lang="zh-CN" altLang="en-US" sz="2400" b="1" dirty="0">
                <a:solidFill>
                  <a:srgbClr val="FFC000"/>
                </a:solidFill>
                <a:latin typeface="微软雅黑" panose="020B0503020204020204" pitchFamily="34" charset="-122"/>
                <a:ea typeface="微软雅黑" panose="020B0503020204020204" pitchFamily="34" charset="-122"/>
              </a:rPr>
              <a:t>用户</a:t>
            </a:r>
            <a:r>
              <a:rPr lang="zh-CN" altLang="en-US" dirty="0">
                <a:latin typeface="微软雅黑" panose="020B0503020204020204" pitchFamily="34" charset="-122"/>
                <a:ea typeface="微软雅黑" panose="020B0503020204020204" pitchFamily="34" charset="-122"/>
              </a:rPr>
              <a:t>了解他们的真实需求</a:t>
            </a:r>
            <a:endParaRPr lang="en-US" altLang="zh-CN" dirty="0">
              <a:latin typeface="微软雅黑" panose="020B0503020204020204" pitchFamily="34" charset="-122"/>
              <a:ea typeface="微软雅黑" panose="020B0503020204020204" pitchFamily="34" charset="-122"/>
            </a:endParaRPr>
          </a:p>
        </p:txBody>
      </p:sp>
      <p:sp>
        <p:nvSpPr>
          <p:cNvPr id="11" name="矩形 10"/>
          <p:cNvSpPr/>
          <p:nvPr/>
        </p:nvSpPr>
        <p:spPr>
          <a:xfrm>
            <a:off x="2455652" y="4914900"/>
            <a:ext cx="1954381" cy="461665"/>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极致的</a:t>
            </a:r>
            <a:r>
              <a:rPr lang="zh-CN" altLang="en-US" sz="2400" b="1" dirty="0">
                <a:solidFill>
                  <a:srgbClr val="FFC000"/>
                </a:solidFill>
                <a:latin typeface="微软雅黑" panose="020B0503020204020204" pitchFamily="34" charset="-122"/>
                <a:ea typeface="微软雅黑" panose="020B0503020204020204" pitchFamily="34" charset="-122"/>
              </a:rPr>
              <a:t>产品</a:t>
            </a:r>
            <a:r>
              <a:rPr lang="zh-CN" altLang="en-US" dirty="0">
                <a:latin typeface="微软雅黑" panose="020B0503020204020204" pitchFamily="34" charset="-122"/>
                <a:ea typeface="微软雅黑" panose="020B0503020204020204" pitchFamily="34" charset="-122"/>
              </a:rPr>
              <a:t>精神</a:t>
            </a:r>
            <a:endParaRPr lang="en-US" altLang="zh-CN" dirty="0">
              <a:latin typeface="微软雅黑" panose="020B0503020204020204" pitchFamily="34" charset="-122"/>
              <a:ea typeface="微软雅黑" panose="020B0503020204020204" pitchFamily="34" charset="-122"/>
            </a:endParaRPr>
          </a:p>
        </p:txBody>
      </p:sp>
      <p:sp>
        <p:nvSpPr>
          <p:cNvPr id="12" name="矩形 11"/>
          <p:cNvSpPr/>
          <p:nvPr/>
        </p:nvSpPr>
        <p:spPr>
          <a:xfrm>
            <a:off x="7775327" y="4914899"/>
            <a:ext cx="2185214" cy="461665"/>
          </a:xfrm>
          <a:prstGeom prst="rect">
            <a:avLst/>
          </a:prstGeom>
        </p:spPr>
        <p:txBody>
          <a:bodyPr wrap="none">
            <a:spAutoFit/>
          </a:bodyPr>
          <a:lstStyle/>
          <a:p>
            <a:r>
              <a:rPr lang="zh-CN" altLang="en-US" sz="2400" b="1" dirty="0">
                <a:solidFill>
                  <a:srgbClr val="FFC000"/>
                </a:solidFill>
                <a:latin typeface="微软雅黑" panose="020B0503020204020204" pitchFamily="34" charset="-122"/>
                <a:ea typeface="微软雅黑" panose="020B0503020204020204" pitchFamily="34" charset="-122"/>
              </a:rPr>
              <a:t>团队</a:t>
            </a:r>
            <a:r>
              <a:rPr lang="zh-CN" altLang="en-US" dirty="0">
                <a:latin typeface="微软雅黑" panose="020B0503020204020204" pitchFamily="34" charset="-122"/>
                <a:ea typeface="微软雅黑" panose="020B0503020204020204" pitchFamily="34" charset="-122"/>
              </a:rPr>
              <a:t>变通的执行力</a:t>
            </a:r>
            <a:endParaRPr lang="en-US" altLang="zh-CN" dirty="0">
              <a:latin typeface="微软雅黑" panose="020B0503020204020204" pitchFamily="34" charset="-122"/>
              <a:ea typeface="微软雅黑" panose="020B0503020204020204" pitchFamily="34" charset="-122"/>
            </a:endParaRPr>
          </a:p>
        </p:txBody>
      </p:sp>
      <p:sp>
        <p:nvSpPr>
          <p:cNvPr id="13" name="椭圆 12"/>
          <p:cNvSpPr/>
          <p:nvPr/>
        </p:nvSpPr>
        <p:spPr>
          <a:xfrm>
            <a:off x="5042531" y="3114360"/>
            <a:ext cx="1883205" cy="183859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76099" y="3618159"/>
            <a:ext cx="1415772" cy="830997"/>
          </a:xfrm>
          <a:prstGeom prst="rect">
            <a:avLst/>
          </a:prstGeom>
        </p:spPr>
        <p:txBody>
          <a:bodyPr wrap="none">
            <a:spAutoFit/>
          </a:bodyPr>
          <a:lstStyle/>
          <a:p>
            <a:pPr algn="ctr"/>
            <a:r>
              <a:rPr lang="zh-CN" altLang="en-US" sz="4800" dirty="0">
                <a:latin typeface="方正行黑简体" panose="02000000000000000000" pitchFamily="2" charset="-122"/>
                <a:ea typeface="方正行黑简体" panose="02000000000000000000" pitchFamily="2" charset="-122"/>
              </a:rPr>
              <a:t>实践</a:t>
            </a:r>
            <a:endParaRPr lang="en-US" altLang="zh-CN" sz="4800" dirty="0">
              <a:latin typeface="方正行黑简体" panose="02000000000000000000" pitchFamily="2" charset="-122"/>
              <a:ea typeface="方正行黑简体" panose="02000000000000000000" pitchFamily="2" charset="-122"/>
            </a:endParaRPr>
          </a:p>
        </p:txBody>
      </p:sp>
    </p:spTree>
    <p:extLst>
      <p:ext uri="{BB962C8B-B14F-4D97-AF65-F5344CB8AC3E}">
        <p14:creationId xmlns:p14="http://schemas.microsoft.com/office/powerpoint/2010/main" xmlns="" val="35701184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46341" y="1378838"/>
            <a:ext cx="3476497" cy="3476497"/>
          </a:xfrm>
          <a:prstGeom prst="ellipse">
            <a:avLst/>
          </a:prstGeom>
          <a:solidFill>
            <a:srgbClr val="1D5BA2"/>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056068" y="2846233"/>
            <a:ext cx="29235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809934" y="2384568"/>
            <a:ext cx="1415772" cy="461665"/>
          </a:xfrm>
          <a:prstGeom prst="rect">
            <a:avLst/>
          </a:prstGeom>
        </p:spPr>
        <p:txBody>
          <a:bodyPr wrap="none">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第二部分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89197" y="2949664"/>
            <a:ext cx="3057247" cy="584775"/>
          </a:xfrm>
          <a:prstGeom prst="rect">
            <a:avLst/>
          </a:prstGeom>
        </p:spPr>
        <p:txBody>
          <a:bodyPr wrap="non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垂死项目复活记</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902955" y="1521540"/>
            <a:ext cx="3166770" cy="316677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34009" y="3729627"/>
            <a:ext cx="701160" cy="701160"/>
          </a:xfrm>
          <a:prstGeom prst="rect">
            <a:avLst/>
          </a:prstGeom>
        </p:spPr>
      </p:pic>
      <p:grpSp>
        <p:nvGrpSpPr>
          <p:cNvPr id="22" name="组合 21"/>
          <p:cNvGrpSpPr/>
          <p:nvPr/>
        </p:nvGrpSpPr>
        <p:grpSpPr>
          <a:xfrm>
            <a:off x="5169889" y="1941121"/>
            <a:ext cx="4824119" cy="2696793"/>
            <a:chOff x="4950946" y="2069911"/>
            <a:chExt cx="4824119" cy="2696793"/>
          </a:xfrm>
        </p:grpSpPr>
        <p:sp>
          <p:nvSpPr>
            <p:cNvPr id="11" name="矩形 10"/>
            <p:cNvSpPr/>
            <p:nvPr/>
          </p:nvSpPr>
          <p:spPr>
            <a:xfrm>
              <a:off x="4950946" y="2069911"/>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用户至上</a:t>
              </a:r>
              <a:endParaRPr lang="zh-CN" altLang="en-US" sz="2400" dirty="0"/>
            </a:p>
          </p:txBody>
        </p:sp>
        <p:sp>
          <p:nvSpPr>
            <p:cNvPr id="13" name="矩形 12"/>
            <p:cNvSpPr/>
            <p:nvPr/>
          </p:nvSpPr>
          <p:spPr>
            <a:xfrm>
              <a:off x="6540727" y="2069911"/>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团队管理</a:t>
              </a:r>
              <a:endParaRPr lang="zh-CN" altLang="en-US" sz="2400" dirty="0"/>
            </a:p>
          </p:txBody>
        </p:sp>
        <p:sp>
          <p:nvSpPr>
            <p:cNvPr id="14" name="矩形 13"/>
            <p:cNvSpPr/>
            <p:nvPr/>
          </p:nvSpPr>
          <p:spPr>
            <a:xfrm>
              <a:off x="8159863" y="2069911"/>
              <a:ext cx="1107996"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一封信</a:t>
              </a:r>
              <a:endParaRPr lang="zh-CN" altLang="en-US" sz="2400" b="1" dirty="0">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6452315"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049291"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035639" y="2654571"/>
              <a:ext cx="4739426" cy="21121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051933" y="2739316"/>
              <a:ext cx="4723132" cy="1938992"/>
            </a:xfrm>
            <a:prstGeom prst="rect">
              <a:avLst/>
            </a:prstGeom>
          </p:spPr>
          <p:txBody>
            <a:bodyPr wrap="square">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必读推荐</a:t>
              </a:r>
            </a:p>
            <a:p>
              <a:pPr>
                <a:lnSpc>
                  <a:spcPct val="150000"/>
                </a:lnSpc>
              </a:pP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浑水摸“鱼”</a:t>
              </a:r>
            </a:p>
            <a:p>
              <a:pPr>
                <a:lnSpc>
                  <a:spcPct val="150000"/>
                </a:lnSpc>
              </a:pP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从“提神基本靠狗”到“通讯基本靠吼”</a:t>
              </a:r>
            </a:p>
            <a:p>
              <a:pPr>
                <a:lnSpc>
                  <a:spcPct val="150000"/>
                </a:lnSpc>
              </a:pP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人与人的差距远大于人与猪</a:t>
              </a:r>
            </a:p>
            <a:p>
              <a:pPr>
                <a:lnSpc>
                  <a:spcPct val="150000"/>
                </a:lnSpc>
              </a:pP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李成写给大家的信</a:t>
              </a:r>
            </a:p>
          </p:txBody>
        </p:sp>
      </p:grpSp>
      <p:sp>
        <p:nvSpPr>
          <p:cNvPr id="24" name="矩形 23"/>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- 15 -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4084780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- 16 -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4288353"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怎样理解“用户至上”</a:t>
            </a:r>
            <a:endParaRPr lang="zh-CN" altLang="en-US" sz="2400" b="1" dirty="0">
              <a:latin typeface="微软雅黑" panose="020B0503020204020204" pitchFamily="34" charset="-122"/>
              <a:ea typeface="微软雅黑" panose="020B0503020204020204" pitchFamily="34" charset="-122"/>
            </a:endParaRPr>
          </a:p>
        </p:txBody>
      </p:sp>
      <p:sp>
        <p:nvSpPr>
          <p:cNvPr id="4" name="矩形 3"/>
          <p:cNvSpPr/>
          <p:nvPr/>
        </p:nvSpPr>
        <p:spPr>
          <a:xfrm>
            <a:off x="2470150" y="1960969"/>
            <a:ext cx="7251700" cy="1477328"/>
          </a:xfrm>
          <a:prstGeom prst="rect">
            <a:avLst/>
          </a:prstGeom>
        </p:spPr>
        <p:txBody>
          <a:bodyPr wrap="square">
            <a:spAutoFit/>
          </a:bodyPr>
          <a:lstStyle/>
          <a:p>
            <a:pPr algn="just">
              <a:lnSpc>
                <a:spcPct val="150000"/>
              </a:lnSpc>
              <a:spcAft>
                <a:spcPts val="0"/>
              </a:spcAft>
            </a:pPr>
            <a:r>
              <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rPr>
              <a:t>“用户至上</a:t>
            </a:r>
            <a:r>
              <a:rPr lang="en-US" altLang="zh-CN" sz="20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rPr>
              <a:t>是以产品能够充分实现商业化为基本前提的，所谓产品经理思维事实上是以</a:t>
            </a:r>
            <a:r>
              <a:rPr lang="zh-CN" altLang="zh-CN" sz="2000" b="1" kern="100"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商业化思维为先导</a:t>
            </a:r>
            <a:r>
              <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rPr>
              <a:t>的产品开发思维，否则也将无法持续为用户提供最佳产品和服务</a:t>
            </a:r>
            <a:r>
              <a:rPr lang="zh-CN" altLang="zh-CN" sz="2000" kern="100"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矩形 5"/>
          <p:cNvSpPr/>
          <p:nvPr/>
        </p:nvSpPr>
        <p:spPr>
          <a:xfrm>
            <a:off x="9954242" y="1960969"/>
            <a:ext cx="3262432" cy="3785652"/>
          </a:xfrm>
          <a:prstGeom prst="rect">
            <a:avLst/>
          </a:prstGeom>
        </p:spPr>
        <p:txBody>
          <a:bodyPr wrap="none">
            <a:spAutoFit/>
          </a:bodyPr>
          <a:lstStyle/>
          <a:p>
            <a:r>
              <a:rPr lang="zh-CN" altLang="en-US" sz="24000" dirty="0" smtClean="0">
                <a:latin typeface="方正粗谭黑简体" panose="02000000000000000000" pitchFamily="2" charset="-122"/>
                <a:ea typeface="方正粗谭黑简体" panose="02000000000000000000" pitchFamily="2" charset="-122"/>
              </a:rPr>
              <a:t>”</a:t>
            </a:r>
            <a:endParaRPr lang="en-US" altLang="zh-CN" sz="24000" dirty="0">
              <a:latin typeface="方正粗谭黑简体" panose="02000000000000000000" pitchFamily="2" charset="-122"/>
              <a:ea typeface="方正粗谭黑简体" panose="02000000000000000000" pitchFamily="2" charset="-122"/>
            </a:endParaRPr>
          </a:p>
        </p:txBody>
      </p:sp>
      <p:sp>
        <p:nvSpPr>
          <p:cNvPr id="7" name="矩形 6"/>
          <p:cNvSpPr/>
          <p:nvPr/>
        </p:nvSpPr>
        <p:spPr>
          <a:xfrm>
            <a:off x="-1011850" y="1274447"/>
            <a:ext cx="3249608" cy="3770263"/>
          </a:xfrm>
          <a:prstGeom prst="rect">
            <a:avLst/>
          </a:prstGeom>
        </p:spPr>
        <p:txBody>
          <a:bodyPr wrap="none">
            <a:spAutoFit/>
          </a:bodyPr>
          <a:lstStyle/>
          <a:p>
            <a:r>
              <a:rPr lang="zh-CN" altLang="en-US" sz="24000" dirty="0">
                <a:latin typeface="方正粗谭黑简体" panose="02000000000000000000" pitchFamily="2" charset="-122"/>
                <a:ea typeface="方正粗谭黑简体" panose="02000000000000000000" pitchFamily="2" charset="-122"/>
              </a:rPr>
              <a:t>“</a:t>
            </a:r>
            <a:endParaRPr lang="zh-CN" altLang="en-US" sz="24000" dirty="0"/>
          </a:p>
        </p:txBody>
      </p:sp>
      <p:grpSp>
        <p:nvGrpSpPr>
          <p:cNvPr id="20" name="组合 19"/>
          <p:cNvGrpSpPr/>
          <p:nvPr/>
        </p:nvGrpSpPr>
        <p:grpSpPr>
          <a:xfrm>
            <a:off x="3330059" y="3598429"/>
            <a:ext cx="5299657" cy="2148192"/>
            <a:chOff x="7456867" y="3777146"/>
            <a:chExt cx="3799268" cy="2148192"/>
          </a:xfrm>
        </p:grpSpPr>
        <p:sp>
          <p:nvSpPr>
            <p:cNvPr id="23" name="圆角矩形 22"/>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3483497" y="3576795"/>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先</a:t>
            </a:r>
            <a:r>
              <a:rPr lang="zh-CN" altLang="en-US" dirty="0">
                <a:solidFill>
                  <a:schemeClr val="bg1"/>
                </a:solidFill>
                <a:latin typeface="微软雅黑" panose="020B0503020204020204" pitchFamily="34" charset="-122"/>
                <a:ea typeface="微软雅黑" panose="020B0503020204020204" pitchFamily="34" charset="-122"/>
              </a:rPr>
              <a:t>有钱图，再说前途，</a:t>
            </a:r>
            <a:r>
              <a:rPr lang="zh-CN" altLang="en-US" dirty="0" smtClean="0">
                <a:solidFill>
                  <a:schemeClr val="bg1"/>
                </a:solidFill>
                <a:latin typeface="微软雅黑" panose="020B0503020204020204" pitchFamily="34" charset="-122"/>
                <a:ea typeface="微软雅黑" panose="020B0503020204020204" pitchFamily="34" charset="-122"/>
              </a:rPr>
              <a:t>否则所谓极致、所谓情怀、所谓体验都只是无本之木。这不是唯利是图，而是产品经理最基本的节操和素质。</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67475" y="3103637"/>
            <a:ext cx="878437" cy="878437"/>
          </a:xfrm>
          <a:prstGeom prst="rect">
            <a:avLst/>
          </a:prstGeom>
        </p:spPr>
      </p:pic>
    </p:spTree>
    <p:extLst>
      <p:ext uri="{BB962C8B-B14F-4D97-AF65-F5344CB8AC3E}">
        <p14:creationId xmlns:p14="http://schemas.microsoft.com/office/powerpoint/2010/main" xmlns="" val="2240131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- 17 -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3057247"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有效的团队管理</a:t>
            </a:r>
            <a:endParaRPr lang="zh-CN" altLang="en-US" sz="2400" b="1"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6290973" y="3672739"/>
            <a:ext cx="5299657" cy="2148192"/>
            <a:chOff x="7456867" y="3777146"/>
            <a:chExt cx="3799268" cy="2148192"/>
          </a:xfrm>
        </p:grpSpPr>
        <p:sp>
          <p:nvSpPr>
            <p:cNvPr id="23" name="圆角矩形 22"/>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6444411" y="3651105"/>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领导者的首要责任是统一团队</a:t>
            </a:r>
            <a:r>
              <a:rPr lang="zh-CN" altLang="en-US" dirty="0">
                <a:solidFill>
                  <a:schemeClr val="bg1"/>
                </a:solidFill>
                <a:latin typeface="微软雅黑" panose="020B0503020204020204" pitchFamily="34" charset="-122"/>
                <a:ea typeface="微软雅黑" panose="020B0503020204020204" pitchFamily="34" charset="-122"/>
              </a:rPr>
              <a:t>成员的愿</a:t>
            </a:r>
            <a:r>
              <a:rPr lang="zh-CN" altLang="en-US" dirty="0" smtClean="0">
                <a:solidFill>
                  <a:schemeClr val="bg1"/>
                </a:solidFill>
                <a:latin typeface="微软雅黑" panose="020B0503020204020204" pitchFamily="34" charset="-122"/>
                <a:ea typeface="微软雅黑" panose="020B0503020204020204" pitchFamily="34" charset="-122"/>
              </a:rPr>
              <a:t>景和目标。如果说管理团队成员的行为和思想困难，那么统一目标和步调还是有办法的。</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828389" y="3177947"/>
            <a:ext cx="878437" cy="878437"/>
          </a:xfrm>
          <a:prstGeom prst="rect">
            <a:avLst/>
          </a:prstGeom>
        </p:spPr>
      </p:pic>
      <p:grpSp>
        <p:nvGrpSpPr>
          <p:cNvPr id="8" name="组合 7"/>
          <p:cNvGrpSpPr/>
          <p:nvPr/>
        </p:nvGrpSpPr>
        <p:grpSpPr>
          <a:xfrm>
            <a:off x="-4126092" y="923174"/>
            <a:ext cx="9973876" cy="5133027"/>
            <a:chOff x="-4126092" y="923174"/>
            <a:chExt cx="9973876" cy="5133027"/>
          </a:xfrm>
        </p:grpSpPr>
        <p:sp>
          <p:nvSpPr>
            <p:cNvPr id="9" name="空心弧 8"/>
            <p:cNvSpPr/>
            <p:nvPr/>
          </p:nvSpPr>
          <p:spPr>
            <a:xfrm>
              <a:off x="-4126092" y="923174"/>
              <a:ext cx="5133027" cy="5133027"/>
            </a:xfrm>
            <a:prstGeom prst="blockArc">
              <a:avLst>
                <a:gd name="adj1" fmla="val 18900000"/>
                <a:gd name="adj2" fmla="val 2700000"/>
                <a:gd name="adj3" fmla="val 421"/>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712600" y="1965215"/>
              <a:ext cx="5135184" cy="762236"/>
            </a:xfrm>
            <a:custGeom>
              <a:avLst/>
              <a:gdLst>
                <a:gd name="connsiteX0" fmla="*/ 0 w 5135184"/>
                <a:gd name="connsiteY0" fmla="*/ 0 h 762236"/>
                <a:gd name="connsiteX1" fmla="*/ 5135184 w 5135184"/>
                <a:gd name="connsiteY1" fmla="*/ 0 h 762236"/>
                <a:gd name="connsiteX2" fmla="*/ 5135184 w 5135184"/>
                <a:gd name="connsiteY2" fmla="*/ 762236 h 762236"/>
                <a:gd name="connsiteX3" fmla="*/ 0 w 5135184"/>
                <a:gd name="connsiteY3" fmla="*/ 762236 h 762236"/>
                <a:gd name="connsiteX4" fmla="*/ 0 w 5135184"/>
                <a:gd name="connsiteY4" fmla="*/ 0 h 762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5184" h="762236">
                  <a:moveTo>
                    <a:pt x="0" y="0"/>
                  </a:moveTo>
                  <a:lnTo>
                    <a:pt x="5135184" y="0"/>
                  </a:lnTo>
                  <a:lnTo>
                    <a:pt x="5135184" y="762236"/>
                  </a:lnTo>
                  <a:lnTo>
                    <a:pt x="0" y="762236"/>
                  </a:lnTo>
                  <a:lnTo>
                    <a:pt x="0" y="0"/>
                  </a:lnTo>
                  <a:close/>
                </a:path>
              </a:pathLst>
            </a:cu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605025" tIns="96520" rIns="96520" bIns="96520" numCol="1" spcCol="1270" anchor="ctr" anchorCtr="0">
              <a:noAutofit/>
            </a:bodyPr>
            <a:lstStyle/>
            <a:p>
              <a:pPr lvl="0" algn="l" defTabSz="1689100">
                <a:lnSpc>
                  <a:spcPct val="90000"/>
                </a:lnSpc>
                <a:spcBef>
                  <a:spcPct val="0"/>
                </a:spcBef>
                <a:spcAft>
                  <a:spcPct val="35000"/>
                </a:spcAft>
              </a:pPr>
              <a:endParaRPr lang="zh-CN" altLang="en-US" sz="3800" kern="1200"/>
            </a:p>
          </p:txBody>
        </p:sp>
        <p:sp>
          <p:nvSpPr>
            <p:cNvPr id="11" name="椭圆 10"/>
            <p:cNvSpPr/>
            <p:nvPr/>
          </p:nvSpPr>
          <p:spPr>
            <a:xfrm>
              <a:off x="236203" y="1869935"/>
              <a:ext cx="952795" cy="952795"/>
            </a:xfrm>
            <a:prstGeom prst="ellipse">
              <a:avLst/>
            </a:prstGeom>
          </p:spPr>
          <p:style>
            <a:lnRef idx="1">
              <a:schemeClr val="accent1">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12" name="任意多边形 11"/>
            <p:cNvSpPr/>
            <p:nvPr/>
          </p:nvSpPr>
          <p:spPr>
            <a:xfrm>
              <a:off x="989673" y="3108569"/>
              <a:ext cx="4858111" cy="762236"/>
            </a:xfrm>
            <a:custGeom>
              <a:avLst/>
              <a:gdLst>
                <a:gd name="connsiteX0" fmla="*/ 0 w 4858111"/>
                <a:gd name="connsiteY0" fmla="*/ 0 h 762236"/>
                <a:gd name="connsiteX1" fmla="*/ 4858111 w 4858111"/>
                <a:gd name="connsiteY1" fmla="*/ 0 h 762236"/>
                <a:gd name="connsiteX2" fmla="*/ 4858111 w 4858111"/>
                <a:gd name="connsiteY2" fmla="*/ 762236 h 762236"/>
                <a:gd name="connsiteX3" fmla="*/ 0 w 4858111"/>
                <a:gd name="connsiteY3" fmla="*/ 762236 h 762236"/>
                <a:gd name="connsiteX4" fmla="*/ 0 w 4858111"/>
                <a:gd name="connsiteY4" fmla="*/ 0 h 762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11" h="762236">
                  <a:moveTo>
                    <a:pt x="0" y="0"/>
                  </a:moveTo>
                  <a:lnTo>
                    <a:pt x="4858111" y="0"/>
                  </a:lnTo>
                  <a:lnTo>
                    <a:pt x="4858111" y="762236"/>
                  </a:lnTo>
                  <a:lnTo>
                    <a:pt x="0" y="762236"/>
                  </a:lnTo>
                  <a:lnTo>
                    <a:pt x="0" y="0"/>
                  </a:lnTo>
                  <a:close/>
                </a:path>
              </a:pathLst>
            </a:cu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605025" tIns="96520" rIns="96520" bIns="96520" numCol="1" spcCol="1270" anchor="ctr" anchorCtr="0">
              <a:noAutofit/>
            </a:bodyPr>
            <a:lstStyle/>
            <a:p>
              <a:pPr lvl="0" algn="l" defTabSz="1689100">
                <a:lnSpc>
                  <a:spcPct val="90000"/>
                </a:lnSpc>
                <a:spcBef>
                  <a:spcPct val="0"/>
                </a:spcBef>
                <a:spcAft>
                  <a:spcPct val="35000"/>
                </a:spcAft>
              </a:pPr>
              <a:endParaRPr lang="zh-CN" altLang="en-US" sz="3800" kern="1200"/>
            </a:p>
          </p:txBody>
        </p:sp>
        <p:sp>
          <p:nvSpPr>
            <p:cNvPr id="13" name="椭圆 12"/>
            <p:cNvSpPr/>
            <p:nvPr/>
          </p:nvSpPr>
          <p:spPr>
            <a:xfrm>
              <a:off x="513275" y="3013289"/>
              <a:ext cx="952795" cy="952795"/>
            </a:xfrm>
            <a:prstGeom prst="ellipse">
              <a:avLst/>
            </a:prstGeom>
          </p:spPr>
          <p:style>
            <a:lnRef idx="1">
              <a:schemeClr val="accent1">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14" name="任意多边形 13"/>
            <p:cNvSpPr/>
            <p:nvPr/>
          </p:nvSpPr>
          <p:spPr>
            <a:xfrm>
              <a:off x="712600" y="4251923"/>
              <a:ext cx="5135184" cy="762236"/>
            </a:xfrm>
            <a:custGeom>
              <a:avLst/>
              <a:gdLst>
                <a:gd name="connsiteX0" fmla="*/ 0 w 5135184"/>
                <a:gd name="connsiteY0" fmla="*/ 0 h 762236"/>
                <a:gd name="connsiteX1" fmla="*/ 5135184 w 5135184"/>
                <a:gd name="connsiteY1" fmla="*/ 0 h 762236"/>
                <a:gd name="connsiteX2" fmla="*/ 5135184 w 5135184"/>
                <a:gd name="connsiteY2" fmla="*/ 762236 h 762236"/>
                <a:gd name="connsiteX3" fmla="*/ 0 w 5135184"/>
                <a:gd name="connsiteY3" fmla="*/ 762236 h 762236"/>
                <a:gd name="connsiteX4" fmla="*/ 0 w 5135184"/>
                <a:gd name="connsiteY4" fmla="*/ 0 h 762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5184" h="762236">
                  <a:moveTo>
                    <a:pt x="0" y="0"/>
                  </a:moveTo>
                  <a:lnTo>
                    <a:pt x="5135184" y="0"/>
                  </a:lnTo>
                  <a:lnTo>
                    <a:pt x="5135184" y="762236"/>
                  </a:lnTo>
                  <a:lnTo>
                    <a:pt x="0" y="762236"/>
                  </a:lnTo>
                  <a:lnTo>
                    <a:pt x="0" y="0"/>
                  </a:lnTo>
                  <a:close/>
                </a:path>
              </a:pathLst>
            </a:cu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605025" tIns="96520" rIns="96520" bIns="96520" numCol="1" spcCol="1270" anchor="ctr" anchorCtr="0">
              <a:noAutofit/>
            </a:bodyPr>
            <a:lstStyle/>
            <a:p>
              <a:pPr lvl="0" algn="l" defTabSz="1689100">
                <a:lnSpc>
                  <a:spcPct val="90000"/>
                </a:lnSpc>
                <a:spcBef>
                  <a:spcPct val="0"/>
                </a:spcBef>
                <a:spcAft>
                  <a:spcPct val="35000"/>
                </a:spcAft>
              </a:pPr>
              <a:endParaRPr lang="zh-CN" altLang="en-US" sz="3800" kern="1200"/>
            </a:p>
          </p:txBody>
        </p:sp>
        <p:sp>
          <p:nvSpPr>
            <p:cNvPr id="16" name="椭圆 15"/>
            <p:cNvSpPr/>
            <p:nvPr/>
          </p:nvSpPr>
          <p:spPr>
            <a:xfrm>
              <a:off x="236203" y="4156644"/>
              <a:ext cx="952795" cy="952795"/>
            </a:xfrm>
            <a:prstGeom prst="ellipse">
              <a:avLst/>
            </a:prstGeom>
          </p:spPr>
          <p:style>
            <a:lnRef idx="1">
              <a:schemeClr val="accent1">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grpSp>
      <p:sp>
        <p:nvSpPr>
          <p:cNvPr id="17" name="矩形 16"/>
          <p:cNvSpPr/>
          <p:nvPr/>
        </p:nvSpPr>
        <p:spPr>
          <a:xfrm>
            <a:off x="1632187" y="2129610"/>
            <a:ext cx="3185487" cy="369332"/>
          </a:xfrm>
          <a:prstGeom prst="rect">
            <a:avLst/>
          </a:prstGeom>
        </p:spPr>
        <p:txBody>
          <a:bodyPr wrap="none">
            <a:spAutoFit/>
          </a:bodyPr>
          <a:lstStyle/>
          <a:p>
            <a:r>
              <a:rPr lang="zh-CN" altLang="zh-CN" b="1" dirty="0">
                <a:solidFill>
                  <a:schemeClr val="bg1"/>
                </a:solidFill>
                <a:latin typeface="微软雅黑" panose="020B0503020204020204" pitchFamily="34" charset="-122"/>
                <a:ea typeface="微软雅黑" panose="020B0503020204020204" pitchFamily="34" charset="-122"/>
              </a:rPr>
              <a:t>每个团队成员具有主人翁精神</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632187" y="3342027"/>
            <a:ext cx="2954655" cy="369332"/>
          </a:xfrm>
          <a:prstGeom prst="rect">
            <a:avLst/>
          </a:prstGeom>
        </p:spPr>
        <p:txBody>
          <a:bodyPr wrap="none">
            <a:spAutoFit/>
          </a:bodyPr>
          <a:lstStyle/>
          <a:p>
            <a:r>
              <a:rPr lang="zh-CN" altLang="zh-CN" b="1" dirty="0" smtClean="0">
                <a:solidFill>
                  <a:schemeClr val="bg1"/>
                </a:solidFill>
                <a:latin typeface="微软雅黑" panose="020B0503020204020204" pitchFamily="34" charset="-122"/>
                <a:ea typeface="微软雅黑" panose="020B0503020204020204" pitchFamily="34" charset="-122"/>
              </a:rPr>
              <a:t>每</a:t>
            </a:r>
            <a:r>
              <a:rPr lang="zh-CN" altLang="en-US" b="1" dirty="0">
                <a:solidFill>
                  <a:schemeClr val="bg1"/>
                </a:solidFill>
                <a:latin typeface="微软雅黑" panose="020B0503020204020204" pitchFamily="34" charset="-122"/>
                <a:ea typeface="微软雅黑" panose="020B0503020204020204" pitchFamily="34" charset="-122"/>
              </a:rPr>
              <a:t>个</a:t>
            </a:r>
            <a:r>
              <a:rPr lang="zh-CN" altLang="zh-CN" b="1" dirty="0" smtClean="0">
                <a:solidFill>
                  <a:schemeClr val="bg1"/>
                </a:solidFill>
                <a:latin typeface="微软雅黑" panose="020B0503020204020204" pitchFamily="34" charset="-122"/>
                <a:ea typeface="微软雅黑" panose="020B0503020204020204" pitchFamily="34" charset="-122"/>
              </a:rPr>
              <a:t>团队</a:t>
            </a:r>
            <a:r>
              <a:rPr lang="zh-CN" altLang="zh-CN" b="1" dirty="0">
                <a:solidFill>
                  <a:schemeClr val="bg1"/>
                </a:solidFill>
                <a:latin typeface="微软雅黑" panose="020B0503020204020204" pitchFamily="34" charset="-122"/>
                <a:ea typeface="微软雅黑" panose="020B0503020204020204" pitchFamily="34" charset="-122"/>
              </a:rPr>
              <a:t>成员具有全局视野</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1632187" y="4448375"/>
            <a:ext cx="4108817" cy="369332"/>
          </a:xfrm>
          <a:prstGeom prst="rect">
            <a:avLst/>
          </a:prstGeom>
        </p:spPr>
        <p:txBody>
          <a:bodyPr wrap="none">
            <a:spAutoFit/>
          </a:bodyPr>
          <a:lstStyle/>
          <a:p>
            <a:r>
              <a:rPr lang="zh-CN" altLang="zh-CN" b="1" dirty="0">
                <a:solidFill>
                  <a:schemeClr val="bg1"/>
                </a:solidFill>
                <a:latin typeface="微软雅黑" panose="020B0503020204020204" pitchFamily="34" charset="-122"/>
                <a:ea typeface="微软雅黑" panose="020B0503020204020204" pitchFamily="34" charset="-122"/>
              </a:rPr>
              <a:t>每一位团队成员具有对产品的极致追求</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463974" y="1961612"/>
            <a:ext cx="497252" cy="769441"/>
          </a:xfrm>
          <a:prstGeom prst="rect">
            <a:avLst/>
          </a:prstGeom>
        </p:spPr>
        <p:txBody>
          <a:bodyPr wrap="none">
            <a:spAutoFit/>
          </a:bodyPr>
          <a:lstStyle/>
          <a:p>
            <a:pPr algn="ctr"/>
            <a:r>
              <a:rPr lang="en-US" altLang="zh-CN" sz="4400" dirty="0">
                <a:latin typeface="方正粗谭黑简体" panose="02000000000000000000" pitchFamily="2" charset="-122"/>
                <a:ea typeface="方正粗谭黑简体" panose="02000000000000000000" pitchFamily="2" charset="-122"/>
              </a:rPr>
              <a:t>1</a:t>
            </a:r>
          </a:p>
        </p:txBody>
      </p:sp>
      <p:sp>
        <p:nvSpPr>
          <p:cNvPr id="28" name="矩形 27"/>
          <p:cNvSpPr/>
          <p:nvPr/>
        </p:nvSpPr>
        <p:spPr>
          <a:xfrm>
            <a:off x="728221" y="3110855"/>
            <a:ext cx="497252" cy="769441"/>
          </a:xfrm>
          <a:prstGeom prst="rect">
            <a:avLst/>
          </a:prstGeom>
        </p:spPr>
        <p:txBody>
          <a:bodyPr wrap="none">
            <a:spAutoFit/>
          </a:bodyPr>
          <a:lstStyle/>
          <a:p>
            <a:pPr algn="ctr"/>
            <a:r>
              <a:rPr lang="en-US" altLang="zh-CN" sz="4400" dirty="0" smtClean="0">
                <a:latin typeface="方正粗谭黑简体" panose="02000000000000000000" pitchFamily="2" charset="-122"/>
                <a:ea typeface="方正粗谭黑简体" panose="02000000000000000000" pitchFamily="2" charset="-122"/>
              </a:rPr>
              <a:t>2</a:t>
            </a:r>
            <a:endParaRPr lang="en-US" altLang="zh-CN" sz="4400" dirty="0">
              <a:latin typeface="方正粗谭黑简体" panose="02000000000000000000" pitchFamily="2" charset="-122"/>
              <a:ea typeface="方正粗谭黑简体" panose="02000000000000000000" pitchFamily="2" charset="-122"/>
            </a:endParaRPr>
          </a:p>
        </p:txBody>
      </p:sp>
      <p:sp>
        <p:nvSpPr>
          <p:cNvPr id="29" name="矩形 28"/>
          <p:cNvSpPr/>
          <p:nvPr/>
        </p:nvSpPr>
        <p:spPr>
          <a:xfrm>
            <a:off x="461370" y="4292358"/>
            <a:ext cx="497251" cy="769441"/>
          </a:xfrm>
          <a:prstGeom prst="rect">
            <a:avLst/>
          </a:prstGeom>
        </p:spPr>
        <p:txBody>
          <a:bodyPr wrap="none">
            <a:spAutoFit/>
          </a:bodyPr>
          <a:lstStyle/>
          <a:p>
            <a:pPr algn="ctr"/>
            <a:r>
              <a:rPr lang="en-US" altLang="zh-CN" sz="4400" dirty="0" smtClean="0">
                <a:latin typeface="方正粗谭黑简体" panose="02000000000000000000" pitchFamily="2" charset="-122"/>
                <a:ea typeface="方正粗谭黑简体" panose="02000000000000000000" pitchFamily="2" charset="-122"/>
              </a:rPr>
              <a:t>3</a:t>
            </a:r>
            <a:endParaRPr lang="en-US" altLang="zh-CN" sz="4400" dirty="0">
              <a:latin typeface="方正粗谭黑简体" panose="02000000000000000000" pitchFamily="2" charset="-122"/>
              <a:ea typeface="方正粗谭黑简体" panose="02000000000000000000" pitchFamily="2" charset="-122"/>
            </a:endParaRPr>
          </a:p>
        </p:txBody>
      </p:sp>
      <p:sp>
        <p:nvSpPr>
          <p:cNvPr id="30" name="矩形 29"/>
          <p:cNvSpPr/>
          <p:nvPr/>
        </p:nvSpPr>
        <p:spPr>
          <a:xfrm>
            <a:off x="6532866" y="837724"/>
            <a:ext cx="4757814" cy="2169825"/>
          </a:xfrm>
          <a:prstGeom prst="rect">
            <a:avLst/>
          </a:prstGeom>
        </p:spPr>
        <p:txBody>
          <a:bodyPr wrap="square">
            <a:spAutoFit/>
          </a:bodyPr>
          <a:lstStyle/>
          <a:p>
            <a:pPr>
              <a:lnSpc>
                <a:spcPct val="150000"/>
              </a:lnSpc>
              <a:defRPr/>
            </a:pPr>
            <a:r>
              <a:rPr lang="zh-CN" altLang="zh-CN" dirty="0">
                <a:latin typeface="微软雅黑" panose="020B0503020204020204" pitchFamily="34" charset="-122"/>
                <a:ea typeface="微软雅黑" panose="020B0503020204020204" pitchFamily="34" charset="-122"/>
              </a:rPr>
              <a:t>要让团队发生改变只有两种方式：一是领导者率先垂范，强势推动团队变革；二是让用户告诉团队成员什么是真实的需求，倒逼他们来做出改变。一个是强势推动，一个是无情倒逼，两者结合效果最佳。</a:t>
            </a:r>
          </a:p>
        </p:txBody>
      </p:sp>
      <p:sp>
        <p:nvSpPr>
          <p:cNvPr id="31" name="矩形 30"/>
          <p:cNvSpPr/>
          <p:nvPr/>
        </p:nvSpPr>
        <p:spPr>
          <a:xfrm>
            <a:off x="11195273" y="2288332"/>
            <a:ext cx="1967205" cy="2231380"/>
          </a:xfrm>
          <a:prstGeom prst="rect">
            <a:avLst/>
          </a:prstGeom>
        </p:spPr>
        <p:txBody>
          <a:bodyPr wrap="none">
            <a:spAutoFit/>
          </a:bodyPr>
          <a:lstStyle/>
          <a:p>
            <a:r>
              <a:rPr lang="zh-CN" altLang="en-US" sz="13900" dirty="0" smtClean="0">
                <a:latin typeface="方正粗谭黑简体" panose="02000000000000000000" pitchFamily="2" charset="-122"/>
                <a:ea typeface="方正粗谭黑简体" panose="02000000000000000000" pitchFamily="2" charset="-122"/>
              </a:rPr>
              <a:t>”</a:t>
            </a:r>
            <a:endParaRPr lang="en-US" altLang="zh-CN" sz="13900" dirty="0">
              <a:latin typeface="方正粗谭黑简体" panose="02000000000000000000" pitchFamily="2" charset="-122"/>
              <a:ea typeface="方正粗谭黑简体" panose="02000000000000000000" pitchFamily="2" charset="-122"/>
            </a:endParaRPr>
          </a:p>
        </p:txBody>
      </p:sp>
      <p:sp>
        <p:nvSpPr>
          <p:cNvPr id="32" name="矩形 31"/>
          <p:cNvSpPr/>
          <p:nvPr/>
        </p:nvSpPr>
        <p:spPr>
          <a:xfrm>
            <a:off x="4548980" y="425862"/>
            <a:ext cx="1967205" cy="2231380"/>
          </a:xfrm>
          <a:prstGeom prst="rect">
            <a:avLst/>
          </a:prstGeom>
        </p:spPr>
        <p:txBody>
          <a:bodyPr wrap="none">
            <a:spAutoFit/>
          </a:bodyPr>
          <a:lstStyle/>
          <a:p>
            <a:r>
              <a:rPr lang="zh-CN" altLang="en-US" sz="13900" dirty="0">
                <a:latin typeface="方正粗谭黑简体" panose="02000000000000000000" pitchFamily="2" charset="-122"/>
                <a:ea typeface="方正粗谭黑简体" panose="02000000000000000000" pitchFamily="2" charset="-122"/>
              </a:rPr>
              <a:t>“</a:t>
            </a:r>
            <a:endParaRPr lang="zh-CN" altLang="en-US" sz="13900" dirty="0"/>
          </a:p>
        </p:txBody>
      </p:sp>
    </p:spTree>
    <p:extLst>
      <p:ext uri="{BB962C8B-B14F-4D97-AF65-F5344CB8AC3E}">
        <p14:creationId xmlns:p14="http://schemas.microsoft.com/office/powerpoint/2010/main" xmlns="" val="951156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03200" y="1125370"/>
            <a:ext cx="2496096" cy="1596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56436" y="291063"/>
            <a:ext cx="1731564" cy="830997"/>
          </a:xfrm>
          <a:prstGeom prst="rect">
            <a:avLst/>
          </a:prstGeom>
        </p:spPr>
        <p:txBody>
          <a:bodyPr wrap="none">
            <a:spAutoFit/>
          </a:bodyPr>
          <a:lstStyle/>
          <a:p>
            <a:pPr algn="ctr"/>
            <a:r>
              <a:rPr lang="zh-CN" altLang="en-US" sz="4800" dirty="0" smtClean="0">
                <a:latin typeface="华康俪金黑W8" panose="020B0809000000000000" pitchFamily="49" charset="-122"/>
                <a:ea typeface="华康俪金黑W8" panose="020B0809000000000000" pitchFamily="49" charset="-122"/>
              </a:rPr>
              <a:t>目 录</a:t>
            </a:r>
            <a:endParaRPr lang="zh-CN" altLang="en-US" sz="4800" dirty="0">
              <a:latin typeface="华康俪金黑W8" panose="020B0809000000000000" pitchFamily="49" charset="-122"/>
              <a:ea typeface="华康俪金黑W8" panose="020B0809000000000000" pitchFamily="49" charset="-122"/>
            </a:endParaRPr>
          </a:p>
        </p:txBody>
      </p:sp>
      <p:cxnSp>
        <p:nvCxnSpPr>
          <p:cNvPr id="11" name="直接连接符 10"/>
          <p:cNvCxnSpPr/>
          <p:nvPr/>
        </p:nvCxnSpPr>
        <p:spPr>
          <a:xfrm>
            <a:off x="612954" y="1281398"/>
            <a:ext cx="0" cy="4752000"/>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2611367" y="1520423"/>
            <a:ext cx="7845742" cy="1001704"/>
            <a:chOff x="1336358" y="1636334"/>
            <a:chExt cx="7845742" cy="1001704"/>
          </a:xfrm>
        </p:grpSpPr>
        <p:sp>
          <p:nvSpPr>
            <p:cNvPr id="7" name="矩形 6"/>
            <p:cNvSpPr/>
            <p:nvPr/>
          </p:nvSpPr>
          <p:spPr>
            <a:xfrm>
              <a:off x="1336358" y="1636334"/>
              <a:ext cx="3057247"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rPr>
                <a:t>腾讯手游大起底</a:t>
              </a:r>
            </a:p>
          </p:txBody>
        </p:sp>
        <p:sp>
          <p:nvSpPr>
            <p:cNvPr id="12" name="矩形 11"/>
            <p:cNvSpPr/>
            <p:nvPr/>
          </p:nvSpPr>
          <p:spPr>
            <a:xfrm>
              <a:off x="1336358" y="2176373"/>
              <a:ext cx="7845742" cy="461665"/>
            </a:xfrm>
            <a:prstGeom prst="rect">
              <a:avLst/>
            </a:prstGeom>
          </p:spPr>
          <p:txBody>
            <a:bodyPr wrap="square">
              <a:spAutoFit/>
            </a:bodyPr>
            <a:lstStyle/>
            <a:p>
              <a:r>
                <a:rPr lang="zh-CN" altLang="en-US" sz="2400" dirty="0">
                  <a:latin typeface="微软雅黑" panose="020B0503020204020204" pitchFamily="34" charset="-122"/>
                  <a:ea typeface="微软雅黑" panose="020B0503020204020204" pitchFamily="34" charset="-122"/>
                </a:rPr>
                <a:t>从战略到组织，从团队到产品，腾讯到底做了什么</a:t>
              </a:r>
              <a:r>
                <a:rPr lang="zh-CN" altLang="en-US" sz="2400" dirty="0" smtClean="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611367" y="3020412"/>
            <a:ext cx="7845742" cy="1040341"/>
            <a:chOff x="1336358" y="1636334"/>
            <a:chExt cx="7845742" cy="1040341"/>
          </a:xfrm>
        </p:grpSpPr>
        <p:sp>
          <p:nvSpPr>
            <p:cNvPr id="20" name="矩形 19"/>
            <p:cNvSpPr/>
            <p:nvPr/>
          </p:nvSpPr>
          <p:spPr>
            <a:xfrm>
              <a:off x="1336358" y="1636334"/>
              <a:ext cx="3057247"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垂死项目复活记</a:t>
              </a:r>
              <a:endParaRPr lang="zh-CN" altLang="en-US" sz="3200" b="1" dirty="0">
                <a:latin typeface="微软雅黑" panose="020B0503020204020204" pitchFamily="34" charset="-122"/>
                <a:ea typeface="微软雅黑" panose="020B0503020204020204" pitchFamily="34" charset="-122"/>
              </a:endParaRPr>
            </a:p>
          </p:txBody>
        </p:sp>
        <p:sp>
          <p:nvSpPr>
            <p:cNvPr id="21" name="矩形 20"/>
            <p:cNvSpPr/>
            <p:nvPr/>
          </p:nvSpPr>
          <p:spPr>
            <a:xfrm>
              <a:off x="1336358" y="2215010"/>
              <a:ext cx="7845742" cy="461665"/>
            </a:xfrm>
            <a:prstGeom prst="rect">
              <a:avLst/>
            </a:prstGeom>
          </p:spPr>
          <p:txBody>
            <a:bodyPr wrap="square">
              <a:spAutoFit/>
            </a:bodyPr>
            <a:lstStyle/>
            <a:p>
              <a:r>
                <a:rPr lang="zh-CN" altLang="en-US" sz="2400" dirty="0" smtClean="0">
                  <a:latin typeface="微软雅黑" panose="020B0503020204020204" pitchFamily="34" charset="-122"/>
                  <a:ea typeface="微软雅黑" panose="020B0503020204020204" pitchFamily="34" charset="-122"/>
                </a:rPr>
                <a:t>腾讯</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摩登城市</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项目大逆转</a:t>
              </a:r>
              <a:endParaRPr lang="zh-CN" altLang="en-US" sz="2400" dirty="0">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2611367" y="4520400"/>
            <a:ext cx="7845742" cy="1040341"/>
            <a:chOff x="1336358" y="1636334"/>
            <a:chExt cx="7845742" cy="1040341"/>
          </a:xfrm>
        </p:grpSpPr>
        <p:sp>
          <p:nvSpPr>
            <p:cNvPr id="23" name="矩形 22"/>
            <p:cNvSpPr/>
            <p:nvPr/>
          </p:nvSpPr>
          <p:spPr>
            <a:xfrm>
              <a:off x="1336358" y="1636334"/>
              <a:ext cx="3877985"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“十元店”的大生意</a:t>
              </a:r>
              <a:endParaRPr lang="zh-CN" altLang="en-US" sz="3200" b="1" dirty="0">
                <a:latin typeface="微软雅黑" panose="020B0503020204020204" pitchFamily="34" charset="-122"/>
                <a:ea typeface="微软雅黑" panose="020B0503020204020204" pitchFamily="34" charset="-122"/>
              </a:endParaRPr>
            </a:p>
          </p:txBody>
        </p:sp>
        <p:sp>
          <p:nvSpPr>
            <p:cNvPr id="24" name="矩形 23"/>
            <p:cNvSpPr/>
            <p:nvPr/>
          </p:nvSpPr>
          <p:spPr>
            <a:xfrm>
              <a:off x="1336358" y="2215010"/>
              <a:ext cx="7845742" cy="461665"/>
            </a:xfrm>
            <a:prstGeom prst="rect">
              <a:avLst/>
            </a:prstGeom>
          </p:spPr>
          <p:txBody>
            <a:bodyPr wrap="square">
              <a:spAutoFit/>
            </a:bodyPr>
            <a:lstStyle/>
            <a:p>
              <a:r>
                <a:rPr lang="en-US" altLang="zh-CN" sz="2400" dirty="0" smtClean="0">
                  <a:latin typeface="微软雅黑" panose="020B0503020204020204" pitchFamily="34" charset="-122"/>
                  <a:ea typeface="微软雅黑" panose="020B0503020204020204" pitchFamily="34" charset="-122"/>
                </a:rPr>
                <a:t>QQ</a:t>
              </a:r>
              <a:r>
                <a:rPr lang="zh-CN" altLang="en-US" sz="2400" dirty="0" smtClean="0">
                  <a:latin typeface="微软雅黑" panose="020B0503020204020204" pitchFamily="34" charset="-122"/>
                  <a:ea typeface="微软雅黑" panose="020B0503020204020204" pitchFamily="34" charset="-122"/>
                </a:rPr>
                <a:t>秀业务转型及</a:t>
              </a:r>
              <a:r>
                <a:rPr lang="en-US" altLang="zh-CN" sz="2400" dirty="0" smtClean="0">
                  <a:latin typeface="微软雅黑" panose="020B0503020204020204" pitchFamily="34" charset="-122"/>
                  <a:ea typeface="微软雅黑" panose="020B0503020204020204" pitchFamily="34" charset="-122"/>
                </a:rPr>
                <a:t>QQ</a:t>
              </a:r>
              <a:r>
                <a:rPr lang="zh-CN" altLang="en-US" sz="2400" dirty="0" smtClean="0">
                  <a:latin typeface="微软雅黑" panose="020B0503020204020204" pitchFamily="34" charset="-122"/>
                  <a:ea typeface="微软雅黑" panose="020B0503020204020204" pitchFamily="34" charset="-122"/>
                </a:rPr>
                <a:t>会员业务深度运营</a:t>
              </a:r>
              <a:endParaRPr lang="zh-CN" altLang="en-US" sz="2400" dirty="0">
                <a:latin typeface="微软雅黑" panose="020B0503020204020204" pitchFamily="34" charset="-122"/>
                <a:ea typeface="微软雅黑" panose="020B0503020204020204" pitchFamily="34" charset="-122"/>
              </a:endParaRPr>
            </a:p>
          </p:txBody>
        </p:sp>
      </p:grpSp>
      <p:sp>
        <p:nvSpPr>
          <p:cNvPr id="25" name="椭圆 24"/>
          <p:cNvSpPr/>
          <p:nvPr/>
        </p:nvSpPr>
        <p:spPr>
          <a:xfrm>
            <a:off x="1184223" y="1481869"/>
            <a:ext cx="1215847" cy="1215847"/>
          </a:xfrm>
          <a:prstGeom prst="ellipse">
            <a:avLst/>
          </a:prstGeom>
          <a:solidFill>
            <a:srgbClr val="FFC0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84223" y="2965308"/>
            <a:ext cx="1215847" cy="1215847"/>
          </a:xfrm>
          <a:prstGeom prst="ellipse">
            <a:avLst/>
          </a:prstGeom>
          <a:solidFill>
            <a:srgbClr val="FFC0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184223" y="4444293"/>
            <a:ext cx="1215847" cy="1215847"/>
          </a:xfrm>
          <a:prstGeom prst="ellipse">
            <a:avLst/>
          </a:prstGeom>
          <a:solidFill>
            <a:srgbClr val="FFC0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856662" y="6507420"/>
            <a:ext cx="701160" cy="701160"/>
          </a:xfrm>
          <a:prstGeom prst="rect">
            <a:avLst/>
          </a:prstGeom>
        </p:spPr>
      </p:pic>
      <p:pic>
        <p:nvPicPr>
          <p:cNvPr id="28" name="图片 2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683032" y="6359645"/>
            <a:ext cx="701160" cy="701160"/>
          </a:xfrm>
          <a:prstGeom prst="rect">
            <a:avLst/>
          </a:prstGeom>
        </p:spPr>
      </p:pic>
      <p:pic>
        <p:nvPicPr>
          <p:cNvPr id="29" name="图片 2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695911" y="7822508"/>
            <a:ext cx="701160" cy="701160"/>
          </a:xfrm>
          <a:prstGeom prst="rect">
            <a:avLst/>
          </a:prstGeom>
        </p:spPr>
      </p:pic>
      <p:sp>
        <p:nvSpPr>
          <p:cNvPr id="30" name="矩形 29"/>
          <p:cNvSpPr/>
          <p:nvPr/>
        </p:nvSpPr>
        <p:spPr>
          <a:xfrm>
            <a:off x="1375094" y="1450588"/>
            <a:ext cx="782587" cy="1200329"/>
          </a:xfrm>
          <a:prstGeom prst="rect">
            <a:avLst/>
          </a:prstGeom>
          <a:noFill/>
        </p:spPr>
        <p:txBody>
          <a:bodyPr wrap="none" lIns="91440" tIns="45720" rIns="91440" bIns="45720">
            <a:spAutoFit/>
          </a:bodyPr>
          <a:lstStyle/>
          <a:p>
            <a:pPr algn="ctr"/>
            <a:r>
              <a:rPr lang="en-US" altLang="zh-CN" sz="7200" b="1" cap="none" spc="0" dirty="0" smtClean="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rPr>
              <a:t>1</a:t>
            </a:r>
            <a:endParaRPr lang="zh-CN" altLang="en-US" sz="7200" b="1" cap="none" spc="0" dirty="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endParaRPr>
          </a:p>
        </p:txBody>
      </p:sp>
      <p:sp>
        <p:nvSpPr>
          <p:cNvPr id="31" name="矩形 30"/>
          <p:cNvSpPr/>
          <p:nvPr/>
        </p:nvSpPr>
        <p:spPr>
          <a:xfrm>
            <a:off x="1375094" y="2947440"/>
            <a:ext cx="782587" cy="1200329"/>
          </a:xfrm>
          <a:prstGeom prst="rect">
            <a:avLst/>
          </a:prstGeom>
          <a:noFill/>
        </p:spPr>
        <p:txBody>
          <a:bodyPr wrap="none" lIns="91440" tIns="45720" rIns="91440" bIns="45720">
            <a:spAutoFit/>
          </a:bodyPr>
          <a:lstStyle/>
          <a:p>
            <a:pPr algn="ctr"/>
            <a:r>
              <a:rPr lang="en-US" altLang="zh-CN" sz="7200" b="1" cap="none" spc="0" dirty="0" smtClean="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rPr>
              <a:t>2</a:t>
            </a:r>
            <a:endParaRPr lang="zh-CN" altLang="en-US" sz="7200" b="1" cap="none" spc="0" dirty="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endParaRPr>
          </a:p>
        </p:txBody>
      </p:sp>
      <p:sp>
        <p:nvSpPr>
          <p:cNvPr id="32" name="矩形 31"/>
          <p:cNvSpPr/>
          <p:nvPr/>
        </p:nvSpPr>
        <p:spPr>
          <a:xfrm>
            <a:off x="1375094" y="4444293"/>
            <a:ext cx="782587" cy="1200329"/>
          </a:xfrm>
          <a:prstGeom prst="rect">
            <a:avLst/>
          </a:prstGeom>
          <a:noFill/>
        </p:spPr>
        <p:txBody>
          <a:bodyPr wrap="none" lIns="91440" tIns="45720" rIns="91440" bIns="45720">
            <a:spAutoFit/>
          </a:bodyPr>
          <a:lstStyle/>
          <a:p>
            <a:pPr algn="ctr"/>
            <a:r>
              <a:rPr lang="en-US" altLang="zh-CN" sz="7200" b="1" cap="none" spc="0" dirty="0" smtClean="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rPr>
              <a:t>3</a:t>
            </a:r>
            <a:endParaRPr lang="zh-CN" altLang="en-US" sz="7200" b="1" cap="none" spc="0" dirty="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endParaRPr>
          </a:p>
        </p:txBody>
      </p:sp>
      <p:sp>
        <p:nvSpPr>
          <p:cNvPr id="34" name="矩形 33"/>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3047285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表格 24"/>
          <p:cNvGraphicFramePr>
            <a:graphicFrameLocks noGrp="1"/>
          </p:cNvGraphicFramePr>
          <p:nvPr>
            <p:extLst>
              <p:ext uri="{D42A27DB-BD31-4B8C-83A1-F6EECF244321}">
                <p14:modId xmlns:p14="http://schemas.microsoft.com/office/powerpoint/2010/main" xmlns="" val="3218494064"/>
              </p:ext>
            </p:extLst>
          </p:nvPr>
        </p:nvGraphicFramePr>
        <p:xfrm>
          <a:off x="612954" y="1451206"/>
          <a:ext cx="5413215" cy="4456810"/>
        </p:xfrm>
        <a:graphic>
          <a:graphicData uri="http://schemas.openxmlformats.org/drawingml/2006/table">
            <a:tbl>
              <a:tblPr firstRow="1" bandRow="1">
                <a:tableStyleId>{5C22544A-7EE6-4342-B048-85BDC9FD1C3A}</a:tableStyleId>
              </a:tblPr>
              <a:tblGrid>
                <a:gridCol w="5413215"/>
              </a:tblGrid>
              <a:tr h="445681">
                <a:tc>
                  <a:txBody>
                    <a:bodyPr/>
                    <a:lstStyle/>
                    <a:p>
                      <a:endParaRPr lang="zh-CN" altLang="en-US" dirty="0"/>
                    </a:p>
                  </a:txBody>
                  <a:tcPr>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noFill/>
                  </a:tcPr>
                </a:tc>
              </a:tr>
            </a:tbl>
          </a:graphicData>
        </a:graphic>
      </p:graphicFrame>
      <p:sp>
        <p:nvSpPr>
          <p:cNvPr id="6" name="矩形 5"/>
          <p:cNvSpPr/>
          <p:nvPr/>
        </p:nvSpPr>
        <p:spPr>
          <a:xfrm>
            <a:off x="612954" y="1325416"/>
            <a:ext cx="5435959" cy="4893647"/>
          </a:xfrm>
          <a:prstGeom prst="rect">
            <a:avLst/>
          </a:prstGeom>
        </p:spPr>
        <p:txBody>
          <a:bodyPr wrap="square">
            <a:spAutoFit/>
          </a:bodyPr>
          <a:lstStyle/>
          <a:p>
            <a:pPr>
              <a:lnSpc>
                <a:spcPct val="150000"/>
              </a:lnSpc>
            </a:pPr>
            <a:r>
              <a:rPr lang="zh-CN" altLang="en-US" sz="2000" dirty="0" smtClean="0">
                <a:latin typeface="德彪钢笔行书字库" panose="02000000000000000000" pitchFamily="2" charset="-122"/>
                <a:ea typeface="德彪钢笔行书字库" panose="02000000000000000000" pitchFamily="2" charset="-122"/>
              </a:rPr>
              <a:t>致全体团队成员：</a:t>
            </a:r>
            <a:endParaRPr lang="en-US" altLang="zh-CN" sz="2000" dirty="0" smtClean="0">
              <a:latin typeface="德彪钢笔行书字库" panose="02000000000000000000" pitchFamily="2" charset="-122"/>
              <a:ea typeface="德彪钢笔行书字库" panose="02000000000000000000" pitchFamily="2" charset="-122"/>
            </a:endParaRPr>
          </a:p>
          <a:p>
            <a:pPr>
              <a:lnSpc>
                <a:spcPct val="150000"/>
              </a:lnSpc>
            </a:pPr>
            <a:r>
              <a:rPr lang="en-US" altLang="zh-CN" sz="2000" dirty="0">
                <a:latin typeface="德彪钢笔行书字库" panose="02000000000000000000" pitchFamily="2" charset="-122"/>
                <a:ea typeface="德彪钢笔行书字库" panose="02000000000000000000" pitchFamily="2" charset="-122"/>
              </a:rPr>
              <a:t> </a:t>
            </a:r>
            <a:r>
              <a:rPr lang="en-US" altLang="zh-CN" sz="2000" dirty="0" smtClean="0">
                <a:latin typeface="德彪钢笔行书字库" panose="02000000000000000000" pitchFamily="2" charset="-122"/>
                <a:ea typeface="德彪钢笔行书字库" panose="02000000000000000000" pitchFamily="2" charset="-122"/>
              </a:rPr>
              <a:t>      </a:t>
            </a:r>
            <a:r>
              <a:rPr lang="zh-CN" altLang="zh-CN" sz="2000" dirty="0" smtClean="0">
                <a:latin typeface="德彪钢笔行书字库" panose="02000000000000000000" pitchFamily="2" charset="-122"/>
                <a:ea typeface="德彪钢笔行书字库" panose="02000000000000000000" pitchFamily="2" charset="-122"/>
              </a:rPr>
              <a:t>我们</a:t>
            </a:r>
            <a:r>
              <a:rPr lang="zh-CN" altLang="zh-CN" sz="2000" dirty="0">
                <a:latin typeface="德彪钢笔行书字库" panose="02000000000000000000" pitchFamily="2" charset="-122"/>
                <a:ea typeface="德彪钢笔行书字库" panose="02000000000000000000" pitchFamily="2" charset="-122"/>
              </a:rPr>
              <a:t>之所以成功，是因为做了几件事：一是确定清晰的产品方向和目标，并毫不动摇地坚持走下去；二是给团队建立起可以快速验证设计的研发能力，实现持续改善，不走捷径；三是团队实现自组织，保持开放心态，不断提供指导，充分授权和信任，每件事想办法做到极致；四是以商业价值为导向，用科学的方法，根据用户反馈优化产品</a:t>
            </a:r>
            <a:r>
              <a:rPr lang="zh-CN" altLang="zh-CN" sz="2000" dirty="0" smtClean="0">
                <a:latin typeface="德彪钢笔行书字库" panose="02000000000000000000" pitchFamily="2" charset="-122"/>
                <a:ea typeface="德彪钢笔行书字库" panose="02000000000000000000" pitchFamily="2" charset="-122"/>
              </a:rPr>
              <a:t>。</a:t>
            </a:r>
            <a:endParaRPr lang="en-US" altLang="zh-CN" sz="2000" dirty="0" smtClean="0">
              <a:latin typeface="德彪钢笔行书字库" panose="02000000000000000000" pitchFamily="2" charset="-122"/>
              <a:ea typeface="德彪钢笔行书字库" panose="02000000000000000000" pitchFamily="2" charset="-122"/>
            </a:endParaRPr>
          </a:p>
          <a:p>
            <a:pPr>
              <a:lnSpc>
                <a:spcPct val="150000"/>
              </a:lnSpc>
            </a:pPr>
            <a:r>
              <a:rPr lang="en-US" altLang="zh-CN" sz="2800" dirty="0">
                <a:latin typeface="德彪钢笔行书字库" panose="02000000000000000000" pitchFamily="2" charset="-122"/>
                <a:ea typeface="德彪钢笔行书字库" panose="02000000000000000000" pitchFamily="2" charset="-122"/>
              </a:rPr>
              <a:t> </a:t>
            </a:r>
            <a:r>
              <a:rPr lang="en-US" altLang="zh-CN" sz="2800" dirty="0" smtClean="0">
                <a:latin typeface="德彪钢笔行书字库" panose="02000000000000000000" pitchFamily="2" charset="-122"/>
                <a:ea typeface="德彪钢笔行书字库" panose="02000000000000000000" pitchFamily="2" charset="-122"/>
              </a:rPr>
              <a:t>                                      </a:t>
            </a:r>
            <a:r>
              <a:rPr lang="zh-CN" altLang="en-US" sz="2800" dirty="0" smtClean="0">
                <a:latin typeface="德彪钢笔行书字库" panose="02000000000000000000" pitchFamily="2" charset="-122"/>
                <a:ea typeface="德彪钢笔行书字库" panose="02000000000000000000" pitchFamily="2" charset="-122"/>
              </a:rPr>
              <a:t>李成</a:t>
            </a:r>
            <a:endParaRPr lang="zh-CN" altLang="zh-CN" sz="2800" dirty="0">
              <a:latin typeface="德彪钢笔行书字库" panose="02000000000000000000" pitchFamily="2" charset="-122"/>
              <a:ea typeface="德彪钢笔行书字库" panose="02000000000000000000" pitchFamily="2" charset="-122"/>
            </a:endParaRPr>
          </a:p>
        </p:txBody>
      </p:sp>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- 18 -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5109091"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李成的信：我们做对了什么</a:t>
            </a:r>
            <a:endParaRPr lang="zh-CN" altLang="en-US" sz="2400" b="1"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6456533" y="3328443"/>
            <a:ext cx="5299657" cy="2148192"/>
            <a:chOff x="7456867" y="3777146"/>
            <a:chExt cx="3799268" cy="2148192"/>
          </a:xfrm>
        </p:grpSpPr>
        <p:sp>
          <p:nvSpPr>
            <p:cNvPr id="23" name="圆角矩形 22"/>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6609971" y="3306809"/>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李成的信简单快捷营养有效。对于一个没有尝试过成功滋味的团队来说，这无疑是一剂良方，值得所有期待转型的团队管理者细细体味。</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993949" y="2833651"/>
            <a:ext cx="878437" cy="878437"/>
          </a:xfrm>
          <a:prstGeom prst="rect">
            <a:avLst/>
          </a:prstGeom>
        </p:spPr>
      </p:pic>
      <p:pic>
        <p:nvPicPr>
          <p:cNvPr id="2050" name="Picture 2" descr="http://pic1.cxtuku.com/00/04/55/b460dcc3f295.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b="5934"/>
          <a:stretch/>
        </p:blipFill>
        <p:spPr bwMode="auto">
          <a:xfrm>
            <a:off x="6854568" y="619877"/>
            <a:ext cx="4274415" cy="240574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477705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46341" y="1378838"/>
            <a:ext cx="3476497" cy="3476497"/>
          </a:xfrm>
          <a:prstGeom prst="ellipse">
            <a:avLst/>
          </a:prstGeom>
          <a:solidFill>
            <a:srgbClr val="1D5BA2"/>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056068" y="2846233"/>
            <a:ext cx="29235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809934" y="2384568"/>
            <a:ext cx="1415772" cy="461665"/>
          </a:xfrm>
          <a:prstGeom prst="rect">
            <a:avLst/>
          </a:prstGeom>
        </p:spPr>
        <p:txBody>
          <a:bodyPr wrap="none">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第三部分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89197" y="2949664"/>
            <a:ext cx="3057247" cy="584775"/>
          </a:xfrm>
          <a:prstGeom prst="rect">
            <a:avLst/>
          </a:prstGeom>
        </p:spPr>
        <p:txBody>
          <a:bodyPr wrap="non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十元店的大生意</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902955" y="1521540"/>
            <a:ext cx="3166770" cy="316677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34009" y="3729627"/>
            <a:ext cx="701160" cy="701160"/>
          </a:xfrm>
          <a:prstGeom prst="rect">
            <a:avLst/>
          </a:prstGeom>
        </p:spPr>
      </p:pic>
      <p:grpSp>
        <p:nvGrpSpPr>
          <p:cNvPr id="22" name="组合 21"/>
          <p:cNvGrpSpPr/>
          <p:nvPr/>
        </p:nvGrpSpPr>
        <p:grpSpPr>
          <a:xfrm>
            <a:off x="5169889" y="1941121"/>
            <a:ext cx="4824119" cy="2696793"/>
            <a:chOff x="4950946" y="2069911"/>
            <a:chExt cx="4824119" cy="2696793"/>
          </a:xfrm>
        </p:grpSpPr>
        <p:sp>
          <p:nvSpPr>
            <p:cNvPr id="11" name="矩形 10"/>
            <p:cNvSpPr/>
            <p:nvPr/>
          </p:nvSpPr>
          <p:spPr>
            <a:xfrm>
              <a:off x="4950946" y="2069911"/>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深度运营</a:t>
              </a:r>
              <a:endParaRPr lang="zh-CN" altLang="en-US" sz="2400" dirty="0"/>
            </a:p>
          </p:txBody>
        </p:sp>
        <p:sp>
          <p:nvSpPr>
            <p:cNvPr id="13" name="矩形 12"/>
            <p:cNvSpPr/>
            <p:nvPr/>
          </p:nvSpPr>
          <p:spPr>
            <a:xfrm>
              <a:off x="6540727" y="2069911"/>
              <a:ext cx="141577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业务联动</a:t>
              </a:r>
            </a:p>
          </p:txBody>
        </p:sp>
        <p:cxnSp>
          <p:nvCxnSpPr>
            <p:cNvPr id="17" name="直接连接符 16"/>
            <p:cNvCxnSpPr/>
            <p:nvPr/>
          </p:nvCxnSpPr>
          <p:spPr>
            <a:xfrm>
              <a:off x="6452315"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035639" y="2654571"/>
              <a:ext cx="4739426" cy="21121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051933" y="2739316"/>
              <a:ext cx="4723132" cy="1938992"/>
            </a:xfrm>
            <a:prstGeom prst="rect">
              <a:avLst/>
            </a:prstGeom>
          </p:spPr>
          <p:txBody>
            <a:bodyPr wrap="square">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必读推荐</a:t>
              </a:r>
            </a:p>
            <a:p>
              <a:pPr>
                <a:lnSpc>
                  <a:spcPct val="150000"/>
                </a:lnSpc>
              </a:pP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业务深度运营</a:t>
              </a:r>
            </a:p>
            <a:p>
              <a:pPr>
                <a:lnSpc>
                  <a:spcPct val="150000"/>
                </a:lnSpc>
              </a:pP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特权不是想要就能要</a:t>
              </a:r>
              <a:br>
                <a:rPr lang="zh-CN" altLang="en-US" sz="1600" dirty="0" smtClean="0">
                  <a:latin typeface="微软雅黑" panose="020B0503020204020204" pitchFamily="34" charset="-122"/>
                  <a:ea typeface="微软雅黑" panose="020B0503020204020204" pitchFamily="34" charset="-122"/>
                </a:rPr>
              </a:b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立体化深度运营</a:t>
              </a:r>
              <a:br>
                <a:rPr lang="zh-CN" altLang="en-US" sz="1600" dirty="0" smtClean="0">
                  <a:latin typeface="微软雅黑" panose="020B0503020204020204" pitchFamily="34" charset="-122"/>
                  <a:ea typeface="微软雅黑" panose="020B0503020204020204" pitchFamily="34" charset="-122"/>
                </a:rPr>
              </a:b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全体系业务联动</a:t>
              </a:r>
            </a:p>
          </p:txBody>
        </p:sp>
      </p:grpSp>
      <p:sp>
        <p:nvSpPr>
          <p:cNvPr id="18" name="矩形 17"/>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- 19 -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070703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- 21 -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1028" name="Picture 4" descr="http://img0.paipaiimg.com/426728ad/shop-49F81EAD-D843F632000000000000000855000024.1.gif"/>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23609" b="32783"/>
          <a:stretch/>
        </p:blipFill>
        <p:spPr bwMode="auto">
          <a:xfrm>
            <a:off x="196289" y="1422297"/>
            <a:ext cx="6159500" cy="2686050"/>
          </a:xfrm>
          <a:prstGeom prst="rect">
            <a:avLst/>
          </a:prstGeom>
          <a:noFill/>
          <a:extLst>
            <a:ext uri="{909E8E84-426E-40DD-AFC4-6F175D3DCCD1}">
              <a14:hiddenFill xmlns:a14="http://schemas.microsoft.com/office/drawing/2010/main" xmlns="">
                <a:solidFill>
                  <a:srgbClr val="FFFFFF"/>
                </a:solidFill>
              </a14:hiddenFill>
            </a:ext>
          </a:extLst>
        </p:spPr>
      </p:pic>
      <p:sp>
        <p:nvSpPr>
          <p:cNvPr id="7" name="矩形 6"/>
          <p:cNvSpPr/>
          <p:nvPr/>
        </p:nvSpPr>
        <p:spPr>
          <a:xfrm>
            <a:off x="520002" y="3886212"/>
            <a:ext cx="5512075" cy="1338828"/>
          </a:xfrm>
          <a:prstGeom prst="rect">
            <a:avLst/>
          </a:prstGeom>
        </p:spPr>
        <p:txBody>
          <a:bodyPr wrap="square">
            <a:spAutoFit/>
          </a:bodyPr>
          <a:lstStyle/>
          <a:p>
            <a:pPr algn="just">
              <a:lnSpc>
                <a:spcPct val="150000"/>
              </a:lnSpc>
              <a:spcAft>
                <a:spcPts val="0"/>
              </a:spcAft>
            </a:pP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QQ</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会员模式，通过对</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身份</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和</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特权</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的深度运营，建立起一套让用户持续付费的会员运营体系，并通过特权体系实现和腾讯内部几乎所有业务发生联动。</a:t>
            </a:r>
            <a:endPar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矩形 9"/>
          <p:cNvSpPr/>
          <p:nvPr/>
        </p:nvSpPr>
        <p:spPr>
          <a:xfrm>
            <a:off x="612954" y="619877"/>
            <a:ext cx="2499402" cy="584775"/>
          </a:xfrm>
          <a:prstGeom prst="rect">
            <a:avLst/>
          </a:prstGeom>
        </p:spPr>
        <p:txBody>
          <a:bodyPr wrap="none">
            <a:spAutoFit/>
          </a:bodyPr>
          <a:lstStyle/>
          <a:p>
            <a:r>
              <a:rPr lang="en-US" altLang="zh-CN" sz="3200" b="1" dirty="0">
                <a:latin typeface="微软雅黑" panose="020B0503020204020204" pitchFamily="34" charset="-122"/>
                <a:ea typeface="微软雅黑" panose="020B0503020204020204" pitchFamily="34" charset="-122"/>
              </a:rPr>
              <a:t>QQ</a:t>
            </a:r>
            <a:r>
              <a:rPr lang="zh-CN" altLang="en-US" sz="3200" b="1" dirty="0">
                <a:latin typeface="微软雅黑" panose="020B0503020204020204" pitchFamily="34" charset="-122"/>
                <a:ea typeface="微软雅黑" panose="020B0503020204020204" pitchFamily="34" charset="-122"/>
              </a:rPr>
              <a:t>会员模式</a:t>
            </a:r>
            <a:endParaRPr lang="zh-CN" altLang="en-US" sz="2400" b="1" dirty="0">
              <a:latin typeface="微软雅黑" panose="020B0503020204020204" pitchFamily="34" charset="-122"/>
              <a:ea typeface="微软雅黑" panose="020B0503020204020204" pitchFamily="34" charset="-122"/>
            </a:endParaRPr>
          </a:p>
        </p:txBody>
      </p:sp>
      <p:grpSp>
        <p:nvGrpSpPr>
          <p:cNvPr id="23" name="组合 22"/>
          <p:cNvGrpSpPr/>
          <p:nvPr/>
        </p:nvGrpSpPr>
        <p:grpSpPr>
          <a:xfrm>
            <a:off x="6956396" y="483603"/>
            <a:ext cx="4364748" cy="2502595"/>
            <a:chOff x="6284686" y="619877"/>
            <a:chExt cx="5399314" cy="3095780"/>
          </a:xfrm>
        </p:grpSpPr>
        <p:sp>
          <p:nvSpPr>
            <p:cNvPr id="8" name="矩形 7"/>
            <p:cNvSpPr/>
            <p:nvPr/>
          </p:nvSpPr>
          <p:spPr>
            <a:xfrm>
              <a:off x="6284686" y="619877"/>
              <a:ext cx="5399314" cy="309578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梯形 8"/>
            <p:cNvSpPr/>
            <p:nvPr/>
          </p:nvSpPr>
          <p:spPr>
            <a:xfrm rot="10800000">
              <a:off x="7133772" y="619877"/>
              <a:ext cx="3701142" cy="773494"/>
            </a:xfrm>
            <a:prstGeom prst="trapezoid">
              <a:avLst>
                <a:gd name="adj" fmla="val 5314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448741" y="745349"/>
              <a:ext cx="307543" cy="333829"/>
            </a:xfrm>
            <a:prstGeom prst="ellipse">
              <a:avLst/>
            </a:prstGeom>
            <a:solidFill>
              <a:schemeClr val="bg2"/>
            </a:solidFill>
            <a:ln>
              <a:solidFill>
                <a:schemeClr val="bg1"/>
              </a:solidFill>
              <a:prstDash val="sysDash"/>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448741" y="3231003"/>
              <a:ext cx="307543" cy="333829"/>
            </a:xfrm>
            <a:prstGeom prst="ellipse">
              <a:avLst/>
            </a:prstGeom>
            <a:solidFill>
              <a:schemeClr val="bg2"/>
            </a:solidFill>
            <a:ln>
              <a:solidFill>
                <a:schemeClr val="bg1"/>
              </a:solidFill>
              <a:prstDash val="sysDash"/>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12402" y="745349"/>
              <a:ext cx="307543" cy="333829"/>
            </a:xfrm>
            <a:prstGeom prst="ellipse">
              <a:avLst/>
            </a:prstGeom>
            <a:solidFill>
              <a:schemeClr val="bg2"/>
            </a:solidFill>
            <a:ln>
              <a:solidFill>
                <a:schemeClr val="bg1"/>
              </a:solidFill>
              <a:prstDash val="sysDash"/>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212402" y="3231003"/>
              <a:ext cx="307543" cy="333829"/>
            </a:xfrm>
            <a:prstGeom prst="ellipse">
              <a:avLst/>
            </a:prstGeom>
            <a:solidFill>
              <a:schemeClr val="bg2"/>
            </a:solidFill>
            <a:ln>
              <a:solidFill>
                <a:schemeClr val="bg1"/>
              </a:solidFill>
              <a:prstDash val="sysDash"/>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422993" y="763902"/>
              <a:ext cx="3083899" cy="494947"/>
            </a:xfrm>
            <a:prstGeom prst="rect">
              <a:avLst/>
            </a:prstGeom>
          </p:spPr>
          <p:txBody>
            <a:bodyPr wrap="none">
              <a:spAutoFit/>
            </a:bodyPr>
            <a:lstStyle/>
            <a:p>
              <a:pPr algn="ctr"/>
              <a:r>
                <a:rPr lang="zh-CN" altLang="zh-CN" sz="2000" b="1" kern="100" dirty="0" smtClean="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rPr>
                <a:t>会员</a:t>
              </a:r>
              <a:r>
                <a:rPr lang="zh-CN" altLang="en-US" sz="2000" b="1" kern="100" dirty="0" smtClean="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rPr>
                <a:t>制三条基本原则</a:t>
              </a:r>
              <a:endParaRPr lang="zh-CN" altLang="en-US" sz="2000" b="1" dirty="0">
                <a:solidFill>
                  <a:schemeClr val="bg1"/>
                </a:solidFill>
                <a:effectLst>
                  <a:outerShdw blurRad="38100" dist="38100" dir="2700000" algn="tl">
                    <a:srgbClr val="000000">
                      <a:alpha val="43137"/>
                    </a:srgbClr>
                  </a:outerShdw>
                </a:effectLst>
              </a:endParaRPr>
            </a:p>
          </p:txBody>
        </p:sp>
        <p:cxnSp>
          <p:nvCxnSpPr>
            <p:cNvPr id="18" name="直接连接符 17"/>
            <p:cNvCxnSpPr/>
            <p:nvPr/>
          </p:nvCxnSpPr>
          <p:spPr>
            <a:xfrm>
              <a:off x="6988628" y="2124334"/>
              <a:ext cx="3991429"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988628" y="2821019"/>
              <a:ext cx="3991429"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7799080" y="1667332"/>
              <a:ext cx="2236510" cy="400110"/>
            </a:xfrm>
            <a:prstGeom prst="rect">
              <a:avLst/>
            </a:prstGeom>
          </p:spPr>
          <p:txBody>
            <a:bodyPr wrap="none">
              <a:spAutoFit/>
            </a:bodyPr>
            <a:lstStyle/>
            <a:p>
              <a:pPr algn="ct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满足用户基本需求</a:t>
              </a:r>
              <a:endParaRPr lang="zh-CN" altLang="en-US" sz="2000" dirty="0">
                <a:solidFill>
                  <a:schemeClr val="bg1"/>
                </a:solidFill>
              </a:endParaRPr>
            </a:p>
          </p:txBody>
        </p:sp>
        <p:sp>
          <p:nvSpPr>
            <p:cNvPr id="20" name="矩形 19"/>
            <p:cNvSpPr/>
            <p:nvPr/>
          </p:nvSpPr>
          <p:spPr>
            <a:xfrm>
              <a:off x="7927320" y="2358294"/>
              <a:ext cx="1980030" cy="400110"/>
            </a:xfrm>
            <a:prstGeom prst="rect">
              <a:avLst/>
            </a:prstGeom>
          </p:spPr>
          <p:txBody>
            <a:bodyPr wrap="none">
              <a:spAutoFit/>
            </a:bodyPr>
            <a:lstStyle/>
            <a:p>
              <a:pPr algn="ct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能给予未来预期</a:t>
              </a:r>
              <a:endParaRPr lang="zh-CN" altLang="en-US" sz="2000" dirty="0">
                <a:solidFill>
                  <a:schemeClr val="bg1"/>
                </a:solidFill>
              </a:endParaRPr>
            </a:p>
          </p:txBody>
        </p:sp>
        <p:sp>
          <p:nvSpPr>
            <p:cNvPr id="22" name="矩形 21"/>
            <p:cNvSpPr/>
            <p:nvPr/>
          </p:nvSpPr>
          <p:spPr>
            <a:xfrm>
              <a:off x="8055559" y="3049257"/>
              <a:ext cx="1723550" cy="400110"/>
            </a:xfrm>
            <a:prstGeom prst="rect">
              <a:avLst/>
            </a:prstGeom>
          </p:spPr>
          <p:txBody>
            <a:bodyPr wrap="none">
              <a:spAutoFit/>
            </a:bodyPr>
            <a:lstStyle/>
            <a:p>
              <a:pPr algn="ct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增加流失成本</a:t>
              </a:r>
              <a:endParaRPr lang="zh-CN" altLang="en-US" sz="2000" dirty="0">
                <a:solidFill>
                  <a:schemeClr val="bg1"/>
                </a:solidFill>
              </a:endParaRPr>
            </a:p>
          </p:txBody>
        </p:sp>
      </p:grpSp>
      <p:grpSp>
        <p:nvGrpSpPr>
          <p:cNvPr id="26" name="组合 25"/>
          <p:cNvGrpSpPr/>
          <p:nvPr/>
        </p:nvGrpSpPr>
        <p:grpSpPr>
          <a:xfrm>
            <a:off x="6456533" y="3457915"/>
            <a:ext cx="5299657" cy="2148192"/>
            <a:chOff x="7456867" y="3777146"/>
            <a:chExt cx="3799268" cy="2148192"/>
          </a:xfrm>
        </p:grpSpPr>
        <p:sp>
          <p:nvSpPr>
            <p:cNvPr id="27" name="圆角矩形 26"/>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p:nvPr/>
        </p:nvSpPr>
        <p:spPr>
          <a:xfrm>
            <a:off x="6609971" y="343628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会员制是腾讯运营的核心路数。不但可以增强客户粘性还能挖掘、提升客户价值，是值得互联网及传统行业从业者学习的标杆。</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993949" y="2963123"/>
            <a:ext cx="878437" cy="878437"/>
          </a:xfrm>
          <a:prstGeom prst="rect">
            <a:avLst/>
          </a:prstGeom>
        </p:spPr>
      </p:pic>
    </p:spTree>
    <p:extLst>
      <p:ext uri="{BB962C8B-B14F-4D97-AF65-F5344CB8AC3E}">
        <p14:creationId xmlns:p14="http://schemas.microsoft.com/office/powerpoint/2010/main" xmlns="" val="26682597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857365" y="6276587"/>
            <a:ext cx="92365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- 22-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612954" y="619877"/>
            <a:ext cx="2646878"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腾讯怎么玩运营？</a:t>
            </a:r>
            <a:endParaRPr lang="zh-CN" altLang="en-US" sz="2400" b="1" dirty="0">
              <a:latin typeface="微软雅黑" panose="020B0503020204020204" pitchFamily="34" charset="-122"/>
              <a:ea typeface="微软雅黑" panose="020B0503020204020204" pitchFamily="34" charset="-122"/>
            </a:endParaRPr>
          </a:p>
        </p:txBody>
      </p:sp>
      <p:sp>
        <p:nvSpPr>
          <p:cNvPr id="2" name="椭圆 1"/>
          <p:cNvSpPr/>
          <p:nvPr/>
        </p:nvSpPr>
        <p:spPr>
          <a:xfrm>
            <a:off x="4597400" y="1756338"/>
            <a:ext cx="2717800" cy="2717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940637" y="2422740"/>
            <a:ext cx="2031325" cy="1384995"/>
          </a:xfrm>
          <a:prstGeom prst="rect">
            <a:avLst/>
          </a:prstGeom>
        </p:spPr>
        <p:txBody>
          <a:bodyPr wrap="none">
            <a:spAutoFit/>
          </a:bodyPr>
          <a:lstStyle/>
          <a:p>
            <a:pPr algn="ctr"/>
            <a:r>
              <a:rPr lang="zh-CN"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如何让</a:t>
            </a:r>
            <a:r>
              <a:rPr lang="zh-CN"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特权</a:t>
            </a:r>
            <a:endParaRPr lang="en-US"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更好</a:t>
            </a:r>
            <a:r>
              <a:rPr lang="zh-CN"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地转化</a:t>
            </a:r>
            <a:r>
              <a:rPr lang="zh-CN"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为</a:t>
            </a:r>
            <a:endParaRPr lang="en-US"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zh-CN" sz="36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商业</a:t>
            </a:r>
            <a:r>
              <a:rPr lang="zh-CN" altLang="zh-CN" sz="3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利益</a:t>
            </a:r>
            <a:endParaRPr lang="zh-CN" altLang="en-US" sz="3600" dirty="0">
              <a:solidFill>
                <a:schemeClr val="bg1"/>
              </a:solidFill>
              <a:latin typeface="微软雅黑" panose="020B0503020204020204" pitchFamily="34" charset="-122"/>
              <a:ea typeface="微软雅黑" panose="020B0503020204020204" pitchFamily="34" charset="-122"/>
            </a:endParaRPr>
          </a:p>
        </p:txBody>
      </p:sp>
      <p:pic>
        <p:nvPicPr>
          <p:cNvPr id="3074" name="Picture 2" descr="http://pic36.nipic.com/20131203/2531170_172247545000_2.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b="72091"/>
          <a:stretch/>
        </p:blipFill>
        <p:spPr bwMode="auto">
          <a:xfrm>
            <a:off x="1819140" y="4899240"/>
            <a:ext cx="2489534" cy="720000"/>
          </a:xfrm>
          <a:prstGeom prst="rect">
            <a:avLst/>
          </a:prstGeom>
          <a:noFill/>
          <a:extLst>
            <a:ext uri="{909E8E84-426E-40DD-AFC4-6F175D3DCCD1}">
              <a14:hiddenFill xmlns:a14="http://schemas.microsoft.com/office/drawing/2010/main" xmlns="">
                <a:solidFill>
                  <a:srgbClr val="FFFFFF"/>
                </a:solidFill>
              </a14:hiddenFill>
            </a:ext>
          </a:extLst>
        </p:spPr>
      </p:pic>
      <p:pic>
        <p:nvPicPr>
          <p:cNvPr id="31" name="Picture 2" descr="http://pic36.nipic.com/20131203/2531170_172247545000_2.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t="54420" b="26410"/>
          <a:stretch/>
        </p:blipFill>
        <p:spPr bwMode="auto">
          <a:xfrm>
            <a:off x="7141185" y="4911940"/>
            <a:ext cx="3144680" cy="624695"/>
          </a:xfrm>
          <a:prstGeom prst="rect">
            <a:avLst/>
          </a:prstGeom>
          <a:noFill/>
          <a:extLst>
            <a:ext uri="{909E8E84-426E-40DD-AFC4-6F175D3DCCD1}">
              <a14:hiddenFill xmlns:a14="http://schemas.microsoft.com/office/drawing/2010/main" xmlns="">
                <a:solidFill>
                  <a:srgbClr val="FFFFFF"/>
                </a:solidFill>
              </a14:hiddenFill>
            </a:ext>
          </a:extLst>
        </p:spPr>
      </p:pic>
      <p:pic>
        <p:nvPicPr>
          <p:cNvPr id="32" name="Picture 2" descr="http://pic36.nipic.com/20131203/2531170_172247545000_2.jpg"/>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t="27957" b="45323"/>
          <a:stretch/>
        </p:blipFill>
        <p:spPr bwMode="auto">
          <a:xfrm>
            <a:off x="4431671" y="4899240"/>
            <a:ext cx="2600352" cy="720000"/>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左箭头 16"/>
          <p:cNvSpPr/>
          <p:nvPr/>
        </p:nvSpPr>
        <p:spPr>
          <a:xfrm>
            <a:off x="612954" y="5371016"/>
            <a:ext cx="10994846" cy="596900"/>
          </a:xfrm>
          <a:prstGeom prst="lef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924152" y="5491208"/>
            <a:ext cx="5032147" cy="369332"/>
          </a:xfrm>
          <a:prstGeom prst="rect">
            <a:avLst/>
          </a:prstGeom>
        </p:spPr>
        <p:txBody>
          <a:bodyPr wrap="none">
            <a:spAutoFit/>
          </a:bodyPr>
          <a:lstStyle/>
          <a:p>
            <a:r>
              <a:rPr lang="zh-CN" altLang="zh-CN" b="1" kern="100" dirty="0" smtClean="0">
                <a:solidFill>
                  <a:schemeClr val="bg1"/>
                </a:solidFill>
                <a:latin typeface="Calibri" panose="020F0502020204030204" pitchFamily="34" charset="0"/>
                <a:ea typeface="微软雅黑" panose="020B0503020204020204" pitchFamily="34" charset="-122"/>
                <a:cs typeface="Times New Roman" panose="02020603050405020304" pitchFamily="18" charset="0"/>
              </a:rPr>
              <a:t>数据</a:t>
            </a:r>
            <a:r>
              <a:rPr lang="zh-CN" altLang="zh-CN" b="1"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收集与监控（用户属性、行为和产品基础）</a:t>
            </a:r>
            <a:endParaRPr lang="zh-CN" altLang="en-US" b="1" dirty="0">
              <a:solidFill>
                <a:schemeClr val="bg1"/>
              </a:solidFill>
            </a:endParaRPr>
          </a:p>
        </p:txBody>
      </p:sp>
      <p:sp>
        <p:nvSpPr>
          <p:cNvPr id="33" name="流程图: 多文档 32"/>
          <p:cNvSpPr/>
          <p:nvPr/>
        </p:nvSpPr>
        <p:spPr>
          <a:xfrm>
            <a:off x="409753" y="2019692"/>
            <a:ext cx="3641546" cy="2034624"/>
          </a:xfrm>
          <a:prstGeom prst="flowChartMultidocumen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47796" y="2575339"/>
            <a:ext cx="2723823" cy="874407"/>
          </a:xfrm>
          <a:prstGeom prst="rect">
            <a:avLst/>
          </a:prstGeom>
        </p:spPr>
        <p:txBody>
          <a:bodyPr wrap="none">
            <a:spAutoFit/>
          </a:bodyPr>
          <a:lstStyle/>
          <a:p>
            <a:pPr>
              <a:lnSpc>
                <a:spcPct val="150000"/>
              </a:lnSpc>
            </a:pP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挖掘与</a:t>
            </a:r>
            <a:r>
              <a:rPr lang="zh-CN" altLang="zh-CN"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分析（</a:t>
            </a: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数据模型</a:t>
            </a:r>
            <a:r>
              <a:rPr lang="zh-CN" altLang="zh-CN"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zh-CN"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挖掘</a:t>
            </a: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分析和监控系统）</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8" name="流程图: 多文档 37"/>
          <p:cNvSpPr/>
          <p:nvPr/>
        </p:nvSpPr>
        <p:spPr>
          <a:xfrm rot="10800000">
            <a:off x="7883352" y="1995230"/>
            <a:ext cx="3641546" cy="2034624"/>
          </a:xfrm>
          <a:prstGeom prst="flowChartMultidocumen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8545475" y="2312624"/>
            <a:ext cx="2819400" cy="1338828"/>
          </a:xfrm>
          <a:prstGeom prst="rect">
            <a:avLst/>
          </a:prstGeom>
        </p:spPr>
        <p:txBody>
          <a:bodyPr wrap="square">
            <a:spAutoFit/>
          </a:bodyPr>
          <a:lstStyle/>
          <a:p>
            <a:pPr>
              <a:lnSpc>
                <a:spcPct val="150000"/>
              </a:lnSpc>
            </a:pP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数据应用（催费挽留系统、触达系统、收入</a:t>
            </a:r>
            <a:r>
              <a:rPr lang="en-US"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Driver</a:t>
            </a: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监控和收入波动预警）</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1236978" y="4099140"/>
            <a:ext cx="985555" cy="812800"/>
            <a:chOff x="1236978" y="4099140"/>
            <a:chExt cx="985555" cy="812800"/>
          </a:xfrm>
        </p:grpSpPr>
        <p:cxnSp>
          <p:nvCxnSpPr>
            <p:cNvPr id="47" name="直接箭头连接符 46"/>
            <p:cNvCxnSpPr/>
            <p:nvPr/>
          </p:nvCxnSpPr>
          <p:spPr>
            <a:xfrm flipV="1">
              <a:off x="1236978"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flipV="1">
              <a:off x="1565496"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flipV="1">
              <a:off x="1894014"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p:nvPr/>
          </p:nvCxnSpPr>
          <p:spPr>
            <a:xfrm flipV="1">
              <a:off x="2222533"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rot="10800000">
            <a:off x="9447818" y="4099140"/>
            <a:ext cx="985555" cy="812800"/>
            <a:chOff x="1236978" y="4099140"/>
            <a:chExt cx="985555" cy="812800"/>
          </a:xfrm>
        </p:grpSpPr>
        <p:cxnSp>
          <p:nvCxnSpPr>
            <p:cNvPr id="55" name="直接箭头连接符 54"/>
            <p:cNvCxnSpPr/>
            <p:nvPr/>
          </p:nvCxnSpPr>
          <p:spPr>
            <a:xfrm flipV="1">
              <a:off x="1236978"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flipV="1">
              <a:off x="1565496"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flipV="1">
              <a:off x="1894014"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flipV="1">
              <a:off x="2222533"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27" name="组合 1026"/>
          <p:cNvGrpSpPr/>
          <p:nvPr/>
        </p:nvGrpSpPr>
        <p:grpSpPr>
          <a:xfrm>
            <a:off x="2273300" y="1214496"/>
            <a:ext cx="7874000" cy="647779"/>
            <a:chOff x="2273300" y="1214496"/>
            <a:chExt cx="7874000" cy="647779"/>
          </a:xfrm>
        </p:grpSpPr>
        <p:grpSp>
          <p:nvGrpSpPr>
            <p:cNvPr id="1026" name="组合 1025"/>
            <p:cNvGrpSpPr/>
            <p:nvPr/>
          </p:nvGrpSpPr>
          <p:grpSpPr>
            <a:xfrm>
              <a:off x="2273300" y="1214496"/>
              <a:ext cx="7874000" cy="431726"/>
              <a:chOff x="2349500" y="1081542"/>
              <a:chExt cx="7874000" cy="785358"/>
            </a:xfrm>
          </p:grpSpPr>
          <p:cxnSp>
            <p:nvCxnSpPr>
              <p:cNvPr id="61" name="直接箭头连接符 60"/>
              <p:cNvCxnSpPr/>
              <p:nvPr/>
            </p:nvCxnSpPr>
            <p:spPr>
              <a:xfrm>
                <a:off x="10223500" y="1081542"/>
                <a:ext cx="0" cy="785358"/>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2349500" y="1081542"/>
                <a:ext cx="7874000" cy="0"/>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cxnSp>
            <p:nvCxnSpPr>
              <p:cNvPr id="1025" name="直接连接符 1024"/>
              <p:cNvCxnSpPr/>
              <p:nvPr/>
            </p:nvCxnSpPr>
            <p:spPr>
              <a:xfrm>
                <a:off x="2349500" y="1081542"/>
                <a:ext cx="0" cy="785358"/>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2483173" y="1393291"/>
              <a:ext cx="7435527" cy="385102"/>
              <a:chOff x="2349500" y="1081542"/>
              <a:chExt cx="7874000" cy="785358"/>
            </a:xfrm>
          </p:grpSpPr>
          <p:cxnSp>
            <p:nvCxnSpPr>
              <p:cNvPr id="70" name="直接箭头连接符 69"/>
              <p:cNvCxnSpPr/>
              <p:nvPr/>
            </p:nvCxnSpPr>
            <p:spPr>
              <a:xfrm>
                <a:off x="10223500" y="1081542"/>
                <a:ext cx="0" cy="785358"/>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a:off x="2349500" y="1081542"/>
                <a:ext cx="7874000" cy="0"/>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2349500" y="1081542"/>
                <a:ext cx="0" cy="785358"/>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2733540" y="1560617"/>
              <a:ext cx="6975287" cy="301658"/>
              <a:chOff x="2349500" y="1081542"/>
              <a:chExt cx="7874000" cy="785358"/>
            </a:xfrm>
          </p:grpSpPr>
          <p:cxnSp>
            <p:nvCxnSpPr>
              <p:cNvPr id="74" name="直接箭头连接符 73"/>
              <p:cNvCxnSpPr/>
              <p:nvPr/>
            </p:nvCxnSpPr>
            <p:spPr>
              <a:xfrm>
                <a:off x="10223500" y="1081542"/>
                <a:ext cx="0" cy="785358"/>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2349500" y="1081542"/>
                <a:ext cx="7874000" cy="0"/>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2349500" y="1081542"/>
                <a:ext cx="0" cy="785358"/>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xmlns="" val="2589039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1596981"/>
            <a:ext cx="12192000" cy="1835234"/>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3425782"/>
            <a:ext cx="12192000" cy="1712887"/>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912322" y="2871784"/>
            <a:ext cx="8367355" cy="1107996"/>
          </a:xfrm>
          <a:prstGeom prst="rect">
            <a:avLst/>
          </a:prstGeom>
        </p:spPr>
        <p:txBody>
          <a:bodyPr wrap="none">
            <a:spAutoFit/>
          </a:bodyPr>
          <a:lstStyle/>
          <a:p>
            <a:r>
              <a:rPr lang="en-US" altLang="zh-CN" sz="6600" dirty="0" smtClean="0">
                <a:solidFill>
                  <a:schemeClr val="bg1"/>
                </a:solidFill>
                <a:latin typeface="Broadway" panose="04040905080B02020502" pitchFamily="82" charset="0"/>
              </a:rPr>
              <a:t>ONE  MORE  THING</a:t>
            </a:r>
            <a:endParaRPr lang="zh-CN" altLang="en-US" sz="6600" dirty="0">
              <a:solidFill>
                <a:schemeClr val="bg1"/>
              </a:solidFill>
              <a:latin typeface="Broadway" panose="04040905080B02020502" pitchFamily="82" charset="0"/>
            </a:endParaRPr>
          </a:p>
        </p:txBody>
      </p:sp>
    </p:spTree>
    <p:extLst>
      <p:ext uri="{BB962C8B-B14F-4D97-AF65-F5344CB8AC3E}">
        <p14:creationId xmlns:p14="http://schemas.microsoft.com/office/powerpoint/2010/main" xmlns="" val="33806400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101144" y="2322837"/>
            <a:ext cx="1667814" cy="1673484"/>
            <a:chOff x="882203" y="2734575"/>
            <a:chExt cx="1667814" cy="1673484"/>
          </a:xfrm>
        </p:grpSpPr>
        <p:sp>
          <p:nvSpPr>
            <p:cNvPr id="4" name="等腰三角形 3"/>
            <p:cNvSpPr/>
            <p:nvPr/>
          </p:nvSpPr>
          <p:spPr>
            <a:xfrm rot="10800000">
              <a:off x="1339403" y="2734575"/>
              <a:ext cx="785611" cy="425003"/>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等腰三角形 4"/>
            <p:cNvSpPr/>
            <p:nvPr/>
          </p:nvSpPr>
          <p:spPr>
            <a:xfrm>
              <a:off x="1339403" y="3983056"/>
              <a:ext cx="785611" cy="425003"/>
            </a:xfrm>
            <a:prstGeom prst="triangle">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701899" y="3339883"/>
              <a:ext cx="785611" cy="425003"/>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a:off x="1944710" y="3339882"/>
              <a:ext cx="785611" cy="425003"/>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3021197" y="2555654"/>
            <a:ext cx="8645315" cy="1015663"/>
          </a:xfrm>
          <a:prstGeom prst="rect">
            <a:avLst/>
          </a:prstGeom>
        </p:spPr>
        <p:txBody>
          <a:bodyPr wrap="none">
            <a:spAutoFit/>
          </a:bodyPr>
          <a:lstStyle/>
          <a:p>
            <a:r>
              <a:rPr lang="zh-CN" altLang="en-US" sz="6000" b="1" dirty="0" smtClean="0">
                <a:latin typeface="全新硬笔行书简" panose="02010600040101010101" pitchFamily="2" charset="-122"/>
                <a:ea typeface="全新硬笔行书简" panose="02010600040101010101" pitchFamily="2" charset="-122"/>
              </a:rPr>
              <a:t>一切以用户价值为依归！</a:t>
            </a:r>
            <a:endParaRPr lang="zh-CN" altLang="en-US" sz="6000" b="1" dirty="0">
              <a:latin typeface="全新硬笔行书简" panose="02010600040101010101" pitchFamily="2" charset="-122"/>
              <a:ea typeface="全新硬笔行书简" panose="02010600040101010101" pitchFamily="2" charset="-122"/>
            </a:endParaRPr>
          </a:p>
        </p:txBody>
      </p:sp>
    </p:spTree>
    <p:extLst>
      <p:ext uri="{BB962C8B-B14F-4D97-AF65-F5344CB8AC3E}">
        <p14:creationId xmlns:p14="http://schemas.microsoft.com/office/powerpoint/2010/main" xmlns="" val="2990279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46341" y="1378838"/>
            <a:ext cx="3476497" cy="3476497"/>
          </a:xfrm>
          <a:prstGeom prst="ellipse">
            <a:avLst/>
          </a:prstGeom>
          <a:solidFill>
            <a:srgbClr val="1D5BA2"/>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056068" y="2846233"/>
            <a:ext cx="29235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809934" y="2384568"/>
            <a:ext cx="1415772" cy="461665"/>
          </a:xfrm>
          <a:prstGeom prst="rect">
            <a:avLst/>
          </a:prstGeom>
        </p:spPr>
        <p:txBody>
          <a:bodyPr wrap="none">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第一部分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89197" y="2949664"/>
            <a:ext cx="3057247" cy="584775"/>
          </a:xfrm>
          <a:prstGeom prst="rect">
            <a:avLst/>
          </a:prstGeom>
        </p:spPr>
        <p:txBody>
          <a:bodyPr wrap="non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腾讯手游大起底</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902955" y="1521540"/>
            <a:ext cx="3166770" cy="316677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34009" y="3729627"/>
            <a:ext cx="701160" cy="701160"/>
          </a:xfrm>
          <a:prstGeom prst="rect">
            <a:avLst/>
          </a:prstGeom>
        </p:spPr>
      </p:pic>
      <p:grpSp>
        <p:nvGrpSpPr>
          <p:cNvPr id="22" name="组合 21"/>
          <p:cNvGrpSpPr/>
          <p:nvPr/>
        </p:nvGrpSpPr>
        <p:grpSpPr>
          <a:xfrm>
            <a:off x="5169889" y="1941121"/>
            <a:ext cx="4923536" cy="2696793"/>
            <a:chOff x="4950946" y="2069911"/>
            <a:chExt cx="4923536" cy="2696793"/>
          </a:xfrm>
        </p:grpSpPr>
        <p:sp>
          <p:nvSpPr>
            <p:cNvPr id="11" name="矩形 10"/>
            <p:cNvSpPr/>
            <p:nvPr/>
          </p:nvSpPr>
          <p:spPr>
            <a:xfrm>
              <a:off x="4950946" y="2069911"/>
              <a:ext cx="800219"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战略</a:t>
              </a:r>
              <a:endParaRPr lang="zh-CN" altLang="en-US" sz="2400" dirty="0"/>
            </a:p>
          </p:txBody>
        </p:sp>
        <p:sp>
          <p:nvSpPr>
            <p:cNvPr id="12" name="矩形 11"/>
            <p:cNvSpPr/>
            <p:nvPr/>
          </p:nvSpPr>
          <p:spPr>
            <a:xfrm>
              <a:off x="6325385" y="2069911"/>
              <a:ext cx="800219"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组织</a:t>
              </a:r>
              <a:endParaRPr lang="zh-CN" altLang="en-US" sz="2400" dirty="0"/>
            </a:p>
          </p:txBody>
        </p:sp>
        <p:sp>
          <p:nvSpPr>
            <p:cNvPr id="13" name="矩形 12"/>
            <p:cNvSpPr/>
            <p:nvPr/>
          </p:nvSpPr>
          <p:spPr>
            <a:xfrm>
              <a:off x="7699824" y="2069911"/>
              <a:ext cx="800219"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团队</a:t>
              </a:r>
              <a:endParaRPr lang="zh-CN" altLang="en-US" sz="2400" dirty="0"/>
            </a:p>
          </p:txBody>
        </p:sp>
        <p:sp>
          <p:nvSpPr>
            <p:cNvPr id="14" name="矩形 13"/>
            <p:cNvSpPr/>
            <p:nvPr/>
          </p:nvSpPr>
          <p:spPr>
            <a:xfrm>
              <a:off x="9074263" y="2069911"/>
              <a:ext cx="800219"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产品</a:t>
              </a:r>
              <a:endParaRPr lang="zh-CN" altLang="en-US" sz="2400" b="1" dirty="0">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6001555"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353836"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706118"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035639" y="2654571"/>
              <a:ext cx="4739426" cy="21121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051933" y="2739316"/>
              <a:ext cx="4723132" cy="1938992"/>
            </a:xfrm>
            <a:prstGeom prst="rect">
              <a:avLst/>
            </a:prstGeom>
          </p:spPr>
          <p:txBody>
            <a:bodyPr wrap="square">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必读推荐</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又遇管理“七宗罪”</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团队乾坤大挪移之从“上小资”到“深斗士”</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高手告急！自建人才梯队机制</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产品六脉神剑之“天天兄弟”奋斗记</a:t>
              </a:r>
              <a:endParaRPr lang="zh-CN" altLang="en-US" sz="1600" dirty="0">
                <a:latin typeface="微软雅黑" panose="020B0503020204020204" pitchFamily="34" charset="-122"/>
                <a:ea typeface="微软雅黑" panose="020B0503020204020204" pitchFamily="34" charset="-122"/>
              </a:endParaRPr>
            </a:p>
          </p:txBody>
        </p:sp>
      </p:grpSp>
      <p:sp>
        <p:nvSpPr>
          <p:cNvPr id="24" name="矩形 23"/>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- 2 -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351915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4" name="Picture 2" descr="http://p.sootoo.com/son_media/msg/2012/01/16/231797.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949207" y="621290"/>
            <a:ext cx="1959199" cy="270713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矩形 3"/>
          <p:cNvSpPr/>
          <p:nvPr/>
        </p:nvSpPr>
        <p:spPr>
          <a:xfrm>
            <a:off x="871469" y="1020102"/>
            <a:ext cx="7602829" cy="2308324"/>
          </a:xfrm>
          <a:prstGeom prst="rect">
            <a:avLst/>
          </a:prstGeom>
        </p:spPr>
        <p:txBody>
          <a:bodyPr wrap="square">
            <a:spAutoFit/>
          </a:bodyPr>
          <a:lstStyle/>
          <a:p>
            <a:pPr algn="just">
              <a:lnSpc>
                <a:spcPct val="150000"/>
              </a:lnSpc>
              <a:spcAft>
                <a:spcPts val="0"/>
              </a:spcAft>
            </a:pPr>
            <a:r>
              <a:rPr lang="zh-CN"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在移动互联网的众多模式中，最先实现规模化盈利的很可能出现在移动游戏领域。</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马化腾</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727489"/>
            <a:ext cx="5003293"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规模化盈利：规模化</a:t>
            </a:r>
            <a:r>
              <a:rPr lang="en-US" altLang="zh-CN" sz="3200" b="1" dirty="0" smtClean="0">
                <a:latin typeface="微软雅黑" panose="020B0503020204020204" pitchFamily="34" charset="-122"/>
                <a:ea typeface="微软雅黑" panose="020B0503020204020204" pitchFamily="34" charset="-122"/>
              </a:rPr>
              <a:t>+</a:t>
            </a:r>
            <a:r>
              <a:rPr lang="zh-CN" altLang="en-US" sz="3200" b="1" dirty="0" smtClean="0">
                <a:latin typeface="微软雅黑" panose="020B0503020204020204" pitchFamily="34" charset="-122"/>
                <a:ea typeface="微软雅黑" panose="020B0503020204020204" pitchFamily="34" charset="-122"/>
              </a:rPr>
              <a:t>盈利</a:t>
            </a:r>
            <a:endParaRPr lang="zh-CN" altLang="en-US" sz="3200" b="1" dirty="0">
              <a:latin typeface="微软雅黑" panose="020B0503020204020204" pitchFamily="34" charset="-122"/>
              <a:ea typeface="微软雅黑" panose="020B0503020204020204" pitchFamily="34" charset="-122"/>
            </a:endParaRPr>
          </a:p>
        </p:txBody>
      </p:sp>
      <p:sp>
        <p:nvSpPr>
          <p:cNvPr id="6" name="矩形 5"/>
          <p:cNvSpPr/>
          <p:nvPr/>
        </p:nvSpPr>
        <p:spPr>
          <a:xfrm>
            <a:off x="1092707" y="4473263"/>
            <a:ext cx="4751237" cy="1135054"/>
          </a:xfrm>
          <a:prstGeom prst="rect">
            <a:avLst/>
          </a:prstGeom>
        </p:spPr>
        <p:txBody>
          <a:bodyPr wrap="none">
            <a:spAutoFit/>
          </a:bodyPr>
          <a:lstStyle/>
          <a:p>
            <a:pPr>
              <a:lnSpc>
                <a:spcPct val="150000"/>
              </a:lnSpc>
            </a:pPr>
            <a:r>
              <a:rPr lang="en-US" altLang="zh-CN" sz="2400" dirty="0" smtClean="0">
                <a:latin typeface="微软雅黑" panose="020B0503020204020204" pitchFamily="34" charset="-122"/>
                <a:ea typeface="微软雅黑" panose="020B0503020204020204" pitchFamily="34" charset="-122"/>
              </a:rPr>
              <a:t>Step1.</a:t>
            </a:r>
            <a:r>
              <a:rPr lang="zh-CN" altLang="en-US" sz="2400" dirty="0" smtClean="0">
                <a:latin typeface="微软雅黑" panose="020B0503020204020204" pitchFamily="34" charset="-122"/>
                <a:ea typeface="微软雅黑" panose="020B0503020204020204" pitchFamily="34" charset="-122"/>
              </a:rPr>
              <a:t>规模化   考验渠道分发能力</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Step2.</a:t>
            </a:r>
            <a:r>
              <a:rPr lang="zh-CN" altLang="en-US" sz="2400" dirty="0" smtClean="0">
                <a:latin typeface="微软雅黑" panose="020B0503020204020204" pitchFamily="34" charset="-122"/>
                <a:ea typeface="微软雅黑" panose="020B0503020204020204" pitchFamily="34" charset="-122"/>
              </a:rPr>
              <a:t>盈利性   考验产品品质模式</a:t>
            </a:r>
            <a:endParaRPr lang="en-US" altLang="zh-CN" sz="2400"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“爆款”游戏只有兼具两者特点才可称为成功，缺一不可。只具备规模化能力无法创造价值，只想商业化而缺乏用户规模也失去发展持续力。</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1149322" y="3196948"/>
            <a:ext cx="878437" cy="878437"/>
          </a:xfrm>
          <a:prstGeom prst="rect">
            <a:avLst/>
          </a:prstGeom>
        </p:spPr>
      </p:pic>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- 3 -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028210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1469" y="1020102"/>
            <a:ext cx="7602829" cy="2308324"/>
          </a:xfrm>
          <a:prstGeom prst="rect">
            <a:avLst/>
          </a:prstGeom>
        </p:spPr>
        <p:txBody>
          <a:bodyPr wrap="square">
            <a:spAutoFit/>
          </a:bodyPr>
          <a:lstStyle/>
          <a:p>
            <a:pPr algn="just">
              <a:lnSpc>
                <a:spcPct val="150000"/>
              </a:lnSpc>
              <a:spcAft>
                <a:spcPts val="0"/>
              </a:spcAft>
            </a:pPr>
            <a:r>
              <a:rPr lang="zh-CN" altLang="en-US"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什么是战略？战略就是选择最合适的人并给他</a:t>
            </a:r>
            <a:r>
              <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100%</a:t>
            </a:r>
            <a:r>
              <a:rPr lang="zh-CN" altLang="en-US"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的授权和信任</a:t>
            </a:r>
            <a:r>
              <a:rPr lang="zh-CN"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杰克</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韦尔奇</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070666"/>
            <a:ext cx="3057247"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选对人即战略。</a:t>
            </a:r>
            <a:endParaRPr lang="zh-CN" altLang="en-US" sz="3200" b="1" dirty="0">
              <a:latin typeface="微软雅黑" panose="020B0503020204020204" pitchFamily="34" charset="-122"/>
              <a:ea typeface="微软雅黑" panose="020B0503020204020204" pitchFamily="34" charset="-122"/>
            </a:endParaRPr>
          </a:p>
        </p:txBody>
      </p:sp>
      <p:sp>
        <p:nvSpPr>
          <p:cNvPr id="6" name="矩形 5"/>
          <p:cNvSpPr/>
          <p:nvPr/>
        </p:nvSpPr>
        <p:spPr>
          <a:xfrm>
            <a:off x="1092707" y="3700529"/>
            <a:ext cx="3209533" cy="2308324"/>
          </a:xfrm>
          <a:prstGeom prst="rect">
            <a:avLst/>
          </a:prstGeom>
        </p:spPr>
        <p:txBody>
          <a:bodyPr wrap="none">
            <a:spAutoFit/>
          </a:bodyPr>
          <a:lstStyle/>
          <a:p>
            <a:pPr>
              <a:lnSpc>
                <a:spcPct val="150000"/>
              </a:lnSpc>
            </a:pPr>
            <a:r>
              <a:rPr lang="en-US" altLang="zh-CN" sz="2400" dirty="0" smtClean="0">
                <a:latin typeface="微软雅黑" panose="020B0503020204020204" pitchFamily="34" charset="-122"/>
                <a:ea typeface="微软雅黑" panose="020B0503020204020204" pitchFamily="34" charset="-122"/>
              </a:rPr>
              <a:t>1.</a:t>
            </a:r>
            <a:r>
              <a:rPr lang="zh-CN" altLang="en-US" sz="2400" dirty="0" smtClean="0">
                <a:latin typeface="微软雅黑" panose="020B0503020204020204" pitchFamily="34" charset="-122"/>
                <a:ea typeface="微软雅黑" panose="020B0503020204020204" pitchFamily="34" charset="-122"/>
              </a:rPr>
              <a:t>已有的成功经验</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2.</a:t>
            </a:r>
            <a:r>
              <a:rPr lang="zh-CN" altLang="en-US" sz="2400" dirty="0" smtClean="0">
                <a:latin typeface="微软雅黑" panose="020B0503020204020204" pitchFamily="34" charset="-122"/>
                <a:ea typeface="微软雅黑" panose="020B0503020204020204" pitchFamily="34" charset="-122"/>
              </a:rPr>
              <a:t>领导和团队管理经验</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3.</a:t>
            </a:r>
            <a:r>
              <a:rPr lang="zh-CN" altLang="en-US" sz="2400" dirty="0" smtClean="0">
                <a:latin typeface="微软雅黑" panose="020B0503020204020204" pitchFamily="34" charset="-122"/>
                <a:ea typeface="微软雅黑" panose="020B0503020204020204" pitchFamily="34" charset="-122"/>
              </a:rPr>
              <a:t>内部口碑</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4.</a:t>
            </a:r>
            <a:r>
              <a:rPr lang="zh-CN" altLang="en-US" sz="2400" dirty="0" smtClean="0">
                <a:latin typeface="微软雅黑" panose="020B0503020204020204" pitchFamily="34" charset="-122"/>
                <a:ea typeface="微软雅黑" panose="020B0503020204020204" pitchFamily="34" charset="-122"/>
              </a:rPr>
              <a:t>合作基础</a:t>
            </a:r>
            <a:endParaRPr lang="en-US" altLang="zh-CN" sz="2400"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作为团队的灵魂，“一把手”的选择极其重要，他需要的不仅是能力，更多的是能量，让一切聚集在周围的能量。</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149322" y="3196948"/>
            <a:ext cx="878437" cy="878437"/>
          </a:xfrm>
          <a:prstGeom prst="rect">
            <a:avLst/>
          </a:prstGeom>
        </p:spPr>
      </p:pic>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- 3 -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9218" name="Picture 2" descr="http://www.yunsale.com.cn:8018/TemplateFile/yunsalenewsphoto/20110729/1312188292750.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331463" y="680930"/>
            <a:ext cx="1938835" cy="266913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48352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i-7.vcimg.com/cfbeabd21f8b76d22a4cb6c5cdeea4d2317094/origin.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3" name="组合 12"/>
          <p:cNvGrpSpPr/>
          <p:nvPr/>
        </p:nvGrpSpPr>
        <p:grpSpPr>
          <a:xfrm>
            <a:off x="6587363" y="3457052"/>
            <a:ext cx="5453095" cy="2675839"/>
            <a:chOff x="6079364" y="3457052"/>
            <a:chExt cx="5453095" cy="2675839"/>
          </a:xfrm>
        </p:grpSpPr>
        <p:grpSp>
          <p:nvGrpSpPr>
            <p:cNvPr id="12" name="组合 11"/>
            <p:cNvGrpSpPr/>
            <p:nvPr/>
          </p:nvGrpSpPr>
          <p:grpSpPr>
            <a:xfrm>
              <a:off x="6079364" y="3984699"/>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232802" y="3963065"/>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管理“七宗罪”，这不仅是腾讯这样的互联网公司存在的问题，更是众多传统企业的通病。如果不能正视，还会酝酿更深的矛盾。</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654022" y="3457052"/>
              <a:ext cx="878437" cy="878437"/>
            </a:xfrm>
            <a:prstGeom prst="rect">
              <a:avLst/>
            </a:prstGeom>
          </p:spPr>
        </p:pic>
      </p:gr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- 4 -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7" name="五边形 6"/>
          <p:cNvSpPr/>
          <p:nvPr/>
        </p:nvSpPr>
        <p:spPr>
          <a:xfrm>
            <a:off x="247354" y="588219"/>
            <a:ext cx="4109859"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罪状一</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小集团</a:t>
            </a:r>
            <a:r>
              <a:rPr lang="zh-CN" altLang="zh-CN" sz="2000" dirty="0">
                <a:solidFill>
                  <a:schemeClr val="bg1"/>
                </a:solidFill>
                <a:latin typeface="微软雅黑" panose="020B0503020204020204" pitchFamily="34" charset="-122"/>
                <a:ea typeface="微软雅黑" panose="020B0503020204020204" pitchFamily="34" charset="-122"/>
              </a:rPr>
              <a:t>，相互偏袒。</a:t>
            </a:r>
          </a:p>
        </p:txBody>
      </p:sp>
      <p:sp>
        <p:nvSpPr>
          <p:cNvPr id="20" name="五边形 19"/>
          <p:cNvSpPr/>
          <p:nvPr/>
        </p:nvSpPr>
        <p:spPr>
          <a:xfrm>
            <a:off x="247354" y="1062524"/>
            <a:ext cx="6142553"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二</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：管理者不做业务，员工只想“当官”</a:t>
            </a:r>
            <a:r>
              <a:rPr lang="zh-CN" altLang="zh-CN" sz="2000" dirty="0" smtClean="0">
                <a:solidFill>
                  <a:schemeClr val="bg1"/>
                </a:solidFill>
                <a:latin typeface="微软雅黑" panose="020B0503020204020204" pitchFamily="34" charset="-122"/>
                <a:ea typeface="微软雅黑" panose="020B0503020204020204" pitchFamily="34" charset="-122"/>
              </a:rPr>
              <a:t>。</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1" name="五边形 20"/>
          <p:cNvSpPr/>
          <p:nvPr/>
        </p:nvSpPr>
        <p:spPr>
          <a:xfrm>
            <a:off x="247354" y="1536829"/>
            <a:ext cx="4894183"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三</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：团队层级多且管理混乱。</a:t>
            </a:r>
            <a:r>
              <a:rPr lang="zh-CN" altLang="zh-CN" sz="2000" dirty="0" smtClean="0">
                <a:solidFill>
                  <a:schemeClr val="bg1"/>
                </a:solidFill>
                <a:latin typeface="微软雅黑" panose="020B0503020204020204" pitchFamily="34" charset="-122"/>
                <a:ea typeface="微软雅黑" panose="020B0503020204020204" pitchFamily="34" charset="-122"/>
              </a:rPr>
              <a:t>。</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2" name="五边形 21"/>
          <p:cNvSpPr/>
          <p:nvPr/>
        </p:nvSpPr>
        <p:spPr>
          <a:xfrm>
            <a:off x="247354" y="2011134"/>
            <a:ext cx="3093164"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四</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：用人不当</a:t>
            </a:r>
            <a:r>
              <a:rPr lang="zh-CN" altLang="zh-CN" sz="2000" dirty="0" smtClean="0">
                <a:solidFill>
                  <a:schemeClr val="bg1"/>
                </a:solidFill>
                <a:latin typeface="微软雅黑" panose="020B0503020204020204" pitchFamily="34" charset="-122"/>
                <a:ea typeface="微软雅黑" panose="020B0503020204020204" pitchFamily="34" charset="-122"/>
              </a:rPr>
              <a:t>。</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3" name="五边形 22"/>
          <p:cNvSpPr/>
          <p:nvPr/>
        </p:nvSpPr>
        <p:spPr>
          <a:xfrm>
            <a:off x="247354" y="2485439"/>
            <a:ext cx="6401514"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五</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：团队文化与企业文化不符，效率低下。</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4" name="五边形 23"/>
          <p:cNvSpPr/>
          <p:nvPr/>
        </p:nvSpPr>
        <p:spPr>
          <a:xfrm>
            <a:off x="247354" y="2959744"/>
            <a:ext cx="7178397"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六</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：产品设计和运营能力差，产品质量无法保障。</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5" name="五边形 24"/>
          <p:cNvSpPr/>
          <p:nvPr/>
        </p:nvSpPr>
        <p:spPr>
          <a:xfrm>
            <a:off x="247354" y="3434049"/>
            <a:ext cx="6660475"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罪状一</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：团队看不到与业界优秀的差距，自以为是。</a:t>
            </a:r>
          </a:p>
        </p:txBody>
      </p:sp>
      <p:sp>
        <p:nvSpPr>
          <p:cNvPr id="27" name="五边形 26"/>
          <p:cNvSpPr/>
          <p:nvPr/>
        </p:nvSpPr>
        <p:spPr>
          <a:xfrm>
            <a:off x="254614" y="103021"/>
            <a:ext cx="2075775" cy="400110"/>
          </a:xfrm>
          <a:prstGeom prst="homePlate">
            <a:avLst/>
          </a:prstGeom>
          <a:solidFill>
            <a:srgbClr val="1D5BA2"/>
          </a:solidFill>
          <a:ln>
            <a:noFill/>
          </a:ln>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管理</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七宗罪</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677777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1469" y="1020102"/>
            <a:ext cx="7602829" cy="2308324"/>
          </a:xfrm>
          <a:prstGeom prst="rect">
            <a:avLst/>
          </a:prstGeom>
        </p:spPr>
        <p:txBody>
          <a:bodyPr wrap="square">
            <a:spAutoFit/>
          </a:bodyPr>
          <a:lstStyle/>
          <a:p>
            <a:pPr algn="just">
              <a:lnSpc>
                <a:spcPct val="150000"/>
              </a:lnSpc>
              <a:spcAft>
                <a:spcPts val="0"/>
              </a:spcAft>
            </a:pP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事物可以处于持久的不均衡态</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仿佛在永不停歇、永不衰落的边缘上冲浪</a:t>
            </a:r>
            <a:r>
              <a:rPr lang="zh-CN"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凯文</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凯利</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781864"/>
            <a:ext cx="3515706"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成功</a:t>
            </a:r>
            <a:r>
              <a:rPr lang="en-US" altLang="zh-CN" sz="3200" b="1" dirty="0" smtClean="0">
                <a:latin typeface="微软雅黑" panose="020B0503020204020204" pitchFamily="34" charset="-122"/>
                <a:ea typeface="微软雅黑" panose="020B0503020204020204" pitchFamily="34" charset="-122"/>
              </a:rPr>
              <a:t>=</a:t>
            </a:r>
            <a:r>
              <a:rPr lang="zh-CN" altLang="en-US" sz="3200" b="1" dirty="0" smtClean="0">
                <a:latin typeface="微软雅黑" panose="020B0503020204020204" pitchFamily="34" charset="-122"/>
                <a:ea typeface="微软雅黑" panose="020B0503020204020204" pitchFamily="34" charset="-122"/>
              </a:rPr>
              <a:t>战略 </a:t>
            </a:r>
            <a:r>
              <a:rPr lang="en-US" altLang="zh-CN" sz="3200" b="1" dirty="0" smtClean="0">
                <a:latin typeface="微软雅黑" panose="020B0503020204020204" pitchFamily="34" charset="-122"/>
                <a:ea typeface="微软雅黑" panose="020B0503020204020204" pitchFamily="34" charset="-122"/>
              </a:rPr>
              <a:t>× </a:t>
            </a:r>
            <a:r>
              <a:rPr lang="zh-CN" altLang="en-US" sz="3200" b="1" dirty="0" smtClean="0">
                <a:latin typeface="微软雅黑" panose="020B0503020204020204" pitchFamily="34" charset="-122"/>
                <a:ea typeface="微软雅黑" panose="020B0503020204020204" pitchFamily="34" charset="-122"/>
              </a:rPr>
              <a:t>团队</a:t>
            </a:r>
            <a:endParaRPr lang="zh-CN" altLang="en-US" sz="32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在一个团队中，有一个产品高手负责制定产品战略，有一个管理高手负责团队运作，两人统一目标，协作配合，必然效率倍增。</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149322" y="3196948"/>
            <a:ext cx="878437" cy="878437"/>
          </a:xfrm>
          <a:prstGeom prst="rect">
            <a:avLst/>
          </a:prstGeom>
        </p:spPr>
      </p:pic>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- 5 -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11266" name="Picture 2" descr="http://culture.jwb.com.cn/picture/-1/110829143949973678.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479598" y="695950"/>
            <a:ext cx="1790700" cy="2381250"/>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矩形 16"/>
          <p:cNvSpPr/>
          <p:nvPr/>
        </p:nvSpPr>
        <p:spPr>
          <a:xfrm>
            <a:off x="1092707" y="4473263"/>
            <a:ext cx="5366790" cy="1200329"/>
          </a:xfrm>
          <a:prstGeom prst="rect">
            <a:avLst/>
          </a:prstGeom>
        </p:spPr>
        <p:txBody>
          <a:bodyPr wrap="none">
            <a:spAutoFit/>
          </a:bodyPr>
          <a:lstStyle/>
          <a:p>
            <a:pPr>
              <a:lnSpc>
                <a:spcPct val="150000"/>
              </a:lnSpc>
            </a:pPr>
            <a:r>
              <a:rPr lang="en-US" altLang="zh-CN" sz="2400" dirty="0" smtClean="0">
                <a:latin typeface="微软雅黑" panose="020B0503020204020204" pitchFamily="34" charset="-122"/>
                <a:ea typeface="微软雅黑" panose="020B0503020204020204" pitchFamily="34" charset="-122"/>
              </a:rPr>
              <a:t>Step1.</a:t>
            </a:r>
            <a:r>
              <a:rPr lang="zh-CN" altLang="en-US" sz="2400" dirty="0" smtClean="0">
                <a:latin typeface="微软雅黑" panose="020B0503020204020204" pitchFamily="34" charset="-122"/>
                <a:ea typeface="微软雅黑" panose="020B0503020204020204" pitchFamily="34" charset="-122"/>
              </a:rPr>
              <a:t>制定战略   清晰靠谱的产品战略</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Step2.</a:t>
            </a:r>
            <a:r>
              <a:rPr lang="zh-CN" altLang="en-US" sz="2400" dirty="0">
                <a:latin typeface="微软雅黑" panose="020B0503020204020204" pitchFamily="34" charset="-122"/>
                <a:ea typeface="微软雅黑" panose="020B0503020204020204" pitchFamily="34" charset="-122"/>
              </a:rPr>
              <a:t>给</a:t>
            </a:r>
            <a:r>
              <a:rPr lang="zh-CN" altLang="en-US" sz="2400" dirty="0" smtClean="0">
                <a:latin typeface="微软雅黑" panose="020B0503020204020204" pitchFamily="34" charset="-122"/>
                <a:ea typeface="微软雅黑" panose="020B0503020204020204" pitchFamily="34" charset="-122"/>
              </a:rPr>
              <a:t>力团队   创业团队的管理方式</a:t>
            </a:r>
            <a:endParaRPr lang="en-US" altLang="zh-CN"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8409663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- 6 -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612954" y="619877"/>
            <a:ext cx="6340197"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rPr>
              <a:t>天美艺游工作室的产品战略三步走</a:t>
            </a:r>
          </a:p>
        </p:txBody>
      </p:sp>
      <p:grpSp>
        <p:nvGrpSpPr>
          <p:cNvPr id="24" name="组合 23"/>
          <p:cNvGrpSpPr/>
          <p:nvPr/>
        </p:nvGrpSpPr>
        <p:grpSpPr>
          <a:xfrm>
            <a:off x="714553" y="1557830"/>
            <a:ext cx="2880000" cy="2880000"/>
            <a:chOff x="714553" y="1557830"/>
            <a:chExt cx="2880000" cy="2880000"/>
          </a:xfrm>
        </p:grpSpPr>
        <p:sp>
          <p:nvSpPr>
            <p:cNvPr id="7" name="椭圆 6"/>
            <p:cNvSpPr/>
            <p:nvPr/>
          </p:nvSpPr>
          <p:spPr>
            <a:xfrm>
              <a:off x="714553" y="1557830"/>
              <a:ext cx="2880000" cy="2880000"/>
            </a:xfrm>
            <a:prstGeom prst="ellipse">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1306286" y="2322285"/>
              <a:ext cx="17073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1754443" y="1798633"/>
              <a:ext cx="800219"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短期</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08289" y="2597355"/>
              <a:ext cx="1980029" cy="954107"/>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专注于休闲</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800" b="1" dirty="0" smtClean="0">
                  <a:solidFill>
                    <a:schemeClr val="bg1"/>
                  </a:solidFill>
                  <a:latin typeface="微软雅黑" panose="020B0503020204020204" pitchFamily="34" charset="-122"/>
                  <a:ea typeface="微软雅黑" panose="020B0503020204020204" pitchFamily="34" charset="-122"/>
                </a:rPr>
                <a:t>以积累用户</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4722607" y="1557830"/>
            <a:ext cx="2880000" cy="2880000"/>
            <a:chOff x="714553" y="1557830"/>
            <a:chExt cx="2880000" cy="2880000"/>
          </a:xfrm>
        </p:grpSpPr>
        <p:sp>
          <p:nvSpPr>
            <p:cNvPr id="27" name="椭圆 26"/>
            <p:cNvSpPr/>
            <p:nvPr/>
          </p:nvSpPr>
          <p:spPr>
            <a:xfrm>
              <a:off x="714553" y="1557830"/>
              <a:ext cx="2880000" cy="2880000"/>
            </a:xfrm>
            <a:prstGeom prst="ellipse">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1306286" y="2322285"/>
              <a:ext cx="17073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754443" y="1798633"/>
              <a:ext cx="800219" cy="461665"/>
            </a:xfrm>
            <a:prstGeom prst="rect">
              <a:avLst/>
            </a:prstGeom>
          </p:spPr>
          <p:txBody>
            <a:bodyPr wrap="non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中</a:t>
              </a:r>
              <a:r>
                <a:rPr lang="zh-CN" altLang="en-US" sz="2400" b="1" dirty="0" smtClean="0">
                  <a:solidFill>
                    <a:schemeClr val="bg1"/>
                  </a:solidFill>
                  <a:latin typeface="微软雅黑" panose="020B0503020204020204" pitchFamily="34" charset="-122"/>
                  <a:ea typeface="微软雅黑" panose="020B0503020204020204" pitchFamily="34" charset="-122"/>
                </a:rPr>
                <a:t>期</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985001" y="2597355"/>
              <a:ext cx="2339102" cy="954107"/>
            </a:xfrm>
            <a:prstGeom prst="rect">
              <a:avLst/>
            </a:prstGeom>
          </p:spPr>
          <p:txBody>
            <a:bodyPr wrap="none">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强化玩法深度</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b="1" dirty="0" smtClean="0">
                  <a:solidFill>
                    <a:schemeClr val="bg1"/>
                  </a:solidFill>
                  <a:latin typeface="微软雅黑" panose="020B0503020204020204" pitchFamily="34" charset="-122"/>
                  <a:ea typeface="微软雅黑" panose="020B0503020204020204" pitchFamily="34" charset="-122"/>
                </a:rPr>
                <a:t>和盈利性</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8730661" y="1557830"/>
            <a:ext cx="2880000" cy="2880000"/>
            <a:chOff x="714553" y="1557830"/>
            <a:chExt cx="2880000" cy="2880000"/>
          </a:xfrm>
        </p:grpSpPr>
        <p:sp>
          <p:nvSpPr>
            <p:cNvPr id="32" name="椭圆 31"/>
            <p:cNvSpPr/>
            <p:nvPr/>
          </p:nvSpPr>
          <p:spPr>
            <a:xfrm>
              <a:off x="714553" y="1557830"/>
              <a:ext cx="2880000" cy="2880000"/>
            </a:xfrm>
            <a:prstGeom prst="ellipse">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1306286" y="2322285"/>
              <a:ext cx="17073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754443" y="1798633"/>
              <a:ext cx="800219"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短期</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849217" y="2597355"/>
              <a:ext cx="2698175" cy="954107"/>
            </a:xfrm>
            <a:prstGeom prst="rect">
              <a:avLst/>
            </a:prstGeom>
          </p:spPr>
          <p:txBody>
            <a:bodyPr wrap="none">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定位于细分领域</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b="1" dirty="0" smtClean="0">
                  <a:solidFill>
                    <a:schemeClr val="bg1"/>
                  </a:solidFill>
                  <a:latin typeface="微软雅黑" panose="020B0503020204020204" pitchFamily="34" charset="-122"/>
                  <a:ea typeface="微软雅黑" panose="020B0503020204020204" pitchFamily="34" charset="-122"/>
                </a:rPr>
                <a:t>的大作</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3861078" y="2714167"/>
            <a:ext cx="595002" cy="551543"/>
            <a:chOff x="-1378857" y="3062514"/>
            <a:chExt cx="595002" cy="551543"/>
          </a:xfrm>
        </p:grpSpPr>
        <p:sp>
          <p:nvSpPr>
            <p:cNvPr id="8" name="等腰三角形 7"/>
            <p:cNvSpPr/>
            <p:nvPr/>
          </p:nvSpPr>
          <p:spPr>
            <a:xfrm rot="5400000">
              <a:off x="-1524000" y="3207657"/>
              <a:ext cx="551543" cy="261257"/>
            </a:xfrm>
            <a:prstGeom prst="triangle">
              <a:avLst/>
            </a:prstGeom>
            <a:ln>
              <a:solidFill>
                <a:schemeClr val="bg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36" name="等腰三角形 35"/>
            <p:cNvSpPr/>
            <p:nvPr/>
          </p:nvSpPr>
          <p:spPr>
            <a:xfrm rot="5400000">
              <a:off x="-1112483" y="3207656"/>
              <a:ext cx="396000" cy="261257"/>
            </a:xfrm>
            <a:prstGeom prst="triangle">
              <a:avLst/>
            </a:prstGeom>
            <a:solidFill>
              <a:srgbClr val="1D5BA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7869133" y="2757712"/>
            <a:ext cx="595002" cy="551543"/>
            <a:chOff x="-1378857" y="3062514"/>
            <a:chExt cx="595002" cy="551543"/>
          </a:xfrm>
        </p:grpSpPr>
        <p:sp>
          <p:nvSpPr>
            <p:cNvPr id="40" name="等腰三角形 39"/>
            <p:cNvSpPr/>
            <p:nvPr/>
          </p:nvSpPr>
          <p:spPr>
            <a:xfrm rot="5400000">
              <a:off x="-1524000" y="3207657"/>
              <a:ext cx="551543" cy="261257"/>
            </a:xfrm>
            <a:prstGeom prst="triangle">
              <a:avLst/>
            </a:prstGeom>
            <a:ln>
              <a:solidFill>
                <a:schemeClr val="bg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41" name="等腰三角形 40"/>
            <p:cNvSpPr/>
            <p:nvPr/>
          </p:nvSpPr>
          <p:spPr>
            <a:xfrm rot="5400000">
              <a:off x="-1112483" y="3207656"/>
              <a:ext cx="396000" cy="261257"/>
            </a:xfrm>
            <a:prstGeom prst="triangle">
              <a:avLst/>
            </a:prstGeom>
            <a:solidFill>
              <a:srgbClr val="1D5BA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p:cNvSpPr/>
          <p:nvPr/>
        </p:nvSpPr>
        <p:spPr>
          <a:xfrm>
            <a:off x="420744" y="4713287"/>
            <a:ext cx="3467616" cy="584775"/>
          </a:xfrm>
          <a:prstGeom prst="rect">
            <a:avLst/>
          </a:prstGeom>
        </p:spPr>
        <p:txBody>
          <a:bodyPr wrap="none">
            <a:spAutoFit/>
          </a:bodyPr>
          <a:lstStyle/>
          <a:p>
            <a:pPr algn="ctr"/>
            <a:r>
              <a:rPr lang="zh-CN" altLang="en-US" sz="3200" b="1" dirty="0" smtClean="0">
                <a:latin typeface="微软雅黑" panose="020B0503020204020204" pitchFamily="34" charset="-122"/>
                <a:ea typeface="微软雅黑" panose="020B0503020204020204" pitchFamily="34" charset="-122"/>
              </a:rPr>
              <a:t>玩家规模和忠诚度</a:t>
            </a:r>
            <a:endParaRPr lang="zh-CN" altLang="en-US" sz="3200" b="1" dirty="0">
              <a:latin typeface="微软雅黑" panose="020B0503020204020204" pitchFamily="34" charset="-122"/>
              <a:ea typeface="微软雅黑" panose="020B0503020204020204" pitchFamily="34" charset="-122"/>
            </a:endParaRPr>
          </a:p>
        </p:txBody>
      </p:sp>
      <p:sp>
        <p:nvSpPr>
          <p:cNvPr id="44" name="矩形 43"/>
          <p:cNvSpPr/>
          <p:nvPr/>
        </p:nvSpPr>
        <p:spPr>
          <a:xfrm>
            <a:off x="4428798" y="4713287"/>
            <a:ext cx="3467616" cy="584775"/>
          </a:xfrm>
          <a:prstGeom prst="rect">
            <a:avLst/>
          </a:prstGeom>
        </p:spPr>
        <p:txBody>
          <a:bodyPr wrap="none">
            <a:spAutoFit/>
          </a:bodyPr>
          <a:lstStyle/>
          <a:p>
            <a:pPr algn="ctr"/>
            <a:r>
              <a:rPr lang="zh-CN" altLang="en-US" sz="3200" b="1" dirty="0" smtClean="0">
                <a:latin typeface="微软雅黑" panose="020B0503020204020204" pitchFamily="34" charset="-122"/>
                <a:ea typeface="微软雅黑" panose="020B0503020204020204" pitchFamily="34" charset="-122"/>
              </a:rPr>
              <a:t>营收能力和盈利性</a:t>
            </a:r>
            <a:endParaRPr lang="zh-CN" altLang="en-US" sz="3200" b="1" dirty="0">
              <a:latin typeface="微软雅黑" panose="020B0503020204020204" pitchFamily="34" charset="-122"/>
              <a:ea typeface="微软雅黑" panose="020B0503020204020204" pitchFamily="34" charset="-122"/>
            </a:endParaRPr>
          </a:p>
        </p:txBody>
      </p:sp>
      <p:sp>
        <p:nvSpPr>
          <p:cNvPr id="45" name="矩形 44"/>
          <p:cNvSpPr/>
          <p:nvPr/>
        </p:nvSpPr>
        <p:spPr>
          <a:xfrm>
            <a:off x="9301342" y="4713287"/>
            <a:ext cx="1826141" cy="584775"/>
          </a:xfrm>
          <a:prstGeom prst="rect">
            <a:avLst/>
          </a:prstGeom>
        </p:spPr>
        <p:txBody>
          <a:bodyPr wrap="none">
            <a:spAutoFit/>
          </a:bodyPr>
          <a:lstStyle/>
          <a:p>
            <a:pPr algn="ctr"/>
            <a:r>
              <a:rPr lang="zh-CN" altLang="en-US" sz="3200" b="1" dirty="0" smtClean="0">
                <a:latin typeface="微软雅黑" panose="020B0503020204020204" pitchFamily="34" charset="-122"/>
                <a:ea typeface="微软雅黑" panose="020B0503020204020204" pitchFamily="34" charset="-122"/>
              </a:rPr>
              <a:t>高盈利性</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8185068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1469" y="1020102"/>
            <a:ext cx="8272531" cy="2308324"/>
          </a:xfrm>
          <a:prstGeom prst="rect">
            <a:avLst/>
          </a:prstGeom>
        </p:spPr>
        <p:txBody>
          <a:bodyPr wrap="square">
            <a:spAutoFit/>
          </a:bodyPr>
          <a:lstStyle/>
          <a:p>
            <a:pPr algn="just">
              <a:lnSpc>
                <a:spcPct val="150000"/>
              </a:lnSpc>
              <a:spcAft>
                <a:spcPts val="0"/>
              </a:spcAft>
            </a:pP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当组织遭遇变革时，首先确认他们是否具备所需的资源，然后看是否具备流程和价值观。</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克里斯坦森</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781864"/>
            <a:ext cx="2646878"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重塑团队文化</a:t>
            </a:r>
            <a:endParaRPr lang="zh-CN" altLang="en-US" sz="32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文化看似很虚，其实是能真切感受到的氛围，是实际存在的东西。而团队文化的核心和典范便是领导者。所以说领导者决定成败。</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1149322" y="3196948"/>
            <a:ext cx="878437" cy="878437"/>
          </a:xfrm>
          <a:prstGeom prst="rect">
            <a:avLst/>
          </a:prstGeom>
        </p:spPr>
      </p:pic>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- 7 -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1092707" y="4473263"/>
            <a:ext cx="2954655" cy="1135054"/>
          </a:xfrm>
          <a:prstGeom prst="rect">
            <a:avLst/>
          </a:prstGeom>
        </p:spPr>
        <p:txBody>
          <a:bodyPr wrap="none">
            <a:spAutoFit/>
          </a:bodyPr>
          <a:lstStyle/>
          <a:p>
            <a:pPr>
              <a:lnSpc>
                <a:spcPct val="150000"/>
              </a:lnSpc>
            </a:pPr>
            <a:r>
              <a:rPr lang="zh-CN" altLang="en-US" sz="2400" dirty="0" smtClean="0">
                <a:latin typeface="微软雅黑" panose="020B0503020204020204" pitchFamily="34" charset="-122"/>
                <a:ea typeface="微软雅黑" panose="020B0503020204020204" pitchFamily="34" charset="-122"/>
              </a:rPr>
              <a:t>愿景、使命、文化</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zh-CN" altLang="en-US" sz="2400" dirty="0" smtClean="0">
                <a:latin typeface="微软雅黑" panose="020B0503020204020204" pitchFamily="34" charset="-122"/>
                <a:ea typeface="微软雅黑" panose="020B0503020204020204" pitchFamily="34" charset="-122"/>
              </a:rPr>
              <a:t>策略、方法、产品观</a:t>
            </a:r>
            <a:endParaRPr lang="en-US" altLang="zh-CN" sz="2400"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cstate="print">
            <a:biLevel thresh="25000"/>
          </a:blip>
          <a:stretch>
            <a:fillRect/>
          </a:stretch>
        </p:blipFill>
        <p:spPr>
          <a:xfrm>
            <a:off x="9615504" y="867400"/>
            <a:ext cx="1885950" cy="2209800"/>
          </a:xfrm>
          <a:prstGeom prst="rect">
            <a:avLst/>
          </a:prstGeom>
        </p:spPr>
      </p:pic>
    </p:spTree>
    <p:extLst>
      <p:ext uri="{BB962C8B-B14F-4D97-AF65-F5344CB8AC3E}">
        <p14:creationId xmlns:p14="http://schemas.microsoft.com/office/powerpoint/2010/main" xmlns="" val="1014295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1862</TotalTime>
  <Words>4451</Words>
  <Application>Microsoft Office PowerPoint</Application>
  <PresentationFormat>自定义</PresentationFormat>
  <Paragraphs>304</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25</vt:i4>
      </vt:variant>
    </vt:vector>
  </HeadingPairs>
  <TitlesOfParts>
    <vt:vector size="39" baseType="lpstr">
      <vt:lpstr>Arial</vt:lpstr>
      <vt:lpstr>宋体</vt:lpstr>
      <vt:lpstr>微软雅黑</vt:lpstr>
      <vt:lpstr>华康俪金黑W8</vt:lpstr>
      <vt:lpstr>Calibri</vt:lpstr>
      <vt:lpstr>Broadway</vt:lpstr>
      <vt:lpstr>全新硬笔行书简</vt:lpstr>
      <vt:lpstr>Times New Roman</vt:lpstr>
      <vt:lpstr>Aharoni</vt:lpstr>
      <vt:lpstr>方正行黑简体</vt:lpstr>
      <vt:lpstr>方正粗谭黑简体</vt:lpstr>
      <vt:lpstr>德彪钢笔行书字库</vt:lpstr>
      <vt:lpstr>Calibri Light</vt: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顾嘉</dc:creator>
  <cp:lastModifiedBy>Administrator</cp:lastModifiedBy>
  <cp:revision>74</cp:revision>
  <dcterms:created xsi:type="dcterms:W3CDTF">2015-01-03T11:49:30Z</dcterms:created>
  <dcterms:modified xsi:type="dcterms:W3CDTF">2015-07-23T03:27:48Z</dcterms:modified>
</cp:coreProperties>
</file>