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5" r:id="rId29"/>
    <p:sldId id="283" r:id="rId30"/>
    <p:sldId id="286" r:id="rId31"/>
    <p:sldId id="287" r:id="rId32"/>
    <p:sldId id="288" r:id="rId33"/>
    <p:sldId id="289" r:id="rId34"/>
    <p:sldId id="290" r:id="rId35"/>
    <p:sldId id="291" r:id="rId36"/>
    <p:sldId id="312" r:id="rId37"/>
    <p:sldId id="292" r:id="rId38"/>
    <p:sldId id="294" r:id="rId39"/>
    <p:sldId id="293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6" r:id="rId49"/>
    <p:sldId id="303" r:id="rId50"/>
    <p:sldId id="304" r:id="rId51"/>
    <p:sldId id="307" r:id="rId52"/>
    <p:sldId id="309" r:id="rId53"/>
    <p:sldId id="310" r:id="rId54"/>
    <p:sldId id="257" r:id="rId5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7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EA900"/>
    <a:srgbClr val="D09E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318" y="-84"/>
      </p:cViewPr>
      <p:guideLst>
        <p:guide orient="horz" pos="107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27D0E-7210-42A0-B9CA-607493A3DFCA}" type="datetimeFigureOut">
              <a:rPr lang="zh-CN" altLang="en-US" smtClean="0"/>
              <a:pPr/>
              <a:t>2015/8/7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F95FC-1100-461E-84CA-74CA0AAD25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41659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AF95FC-1100-461E-84CA-74CA0AAD25E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9330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7436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2130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989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103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925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104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1365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0229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024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6365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917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6F729-C90B-48D4-A844-FA428A690AB3}" type="datetimeFigureOut">
              <a:rPr lang="en-US" smtClean="0"/>
              <a:pPr/>
              <a:t>8/7/2015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4F690-07C5-4D75-88FA-F04CD9F81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960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直角三角形 62"/>
          <p:cNvSpPr/>
          <p:nvPr/>
        </p:nvSpPr>
        <p:spPr>
          <a:xfrm flipH="1">
            <a:off x="-673407" y="2337706"/>
            <a:ext cx="9843955" cy="2805794"/>
          </a:xfrm>
          <a:custGeom>
            <a:avLst/>
            <a:gdLst>
              <a:gd name="connsiteX0" fmla="*/ 0 w 11686177"/>
              <a:gd name="connsiteY0" fmla="*/ 2146348 h 2146348"/>
              <a:gd name="connsiteX1" fmla="*/ 0 w 11686177"/>
              <a:gd name="connsiteY1" fmla="*/ 0 h 2146348"/>
              <a:gd name="connsiteX2" fmla="*/ 11686177 w 11686177"/>
              <a:gd name="connsiteY2" fmla="*/ 2146348 h 2146348"/>
              <a:gd name="connsiteX3" fmla="*/ 0 w 11686177"/>
              <a:gd name="connsiteY3" fmla="*/ 2146348 h 2146348"/>
              <a:gd name="connsiteX0" fmla="*/ 0 w 11686177"/>
              <a:gd name="connsiteY0" fmla="*/ 2146348 h 2146348"/>
              <a:gd name="connsiteX1" fmla="*/ 0 w 11686177"/>
              <a:gd name="connsiteY1" fmla="*/ 0 h 2146348"/>
              <a:gd name="connsiteX2" fmla="*/ 8998756 w 11686177"/>
              <a:gd name="connsiteY2" fmla="*/ 1647296 h 2146348"/>
              <a:gd name="connsiteX3" fmla="*/ 11686177 w 11686177"/>
              <a:gd name="connsiteY3" fmla="*/ 2146348 h 2146348"/>
              <a:gd name="connsiteX4" fmla="*/ 0 w 11686177"/>
              <a:gd name="connsiteY4" fmla="*/ 2146348 h 2146348"/>
              <a:gd name="connsiteX0" fmla="*/ 0 w 11686177"/>
              <a:gd name="connsiteY0" fmla="*/ 2146348 h 2146348"/>
              <a:gd name="connsiteX1" fmla="*/ 0 w 11686177"/>
              <a:gd name="connsiteY1" fmla="*/ 0 h 2146348"/>
              <a:gd name="connsiteX2" fmla="*/ 10159899 w 11686177"/>
              <a:gd name="connsiteY2" fmla="*/ 790953 h 2146348"/>
              <a:gd name="connsiteX3" fmla="*/ 11686177 w 11686177"/>
              <a:gd name="connsiteY3" fmla="*/ 2146348 h 2146348"/>
              <a:gd name="connsiteX4" fmla="*/ 0 w 11686177"/>
              <a:gd name="connsiteY4" fmla="*/ 2146348 h 2146348"/>
              <a:gd name="connsiteX0" fmla="*/ 0 w 11686177"/>
              <a:gd name="connsiteY0" fmla="*/ 2146348 h 2146348"/>
              <a:gd name="connsiteX1" fmla="*/ 0 w 11686177"/>
              <a:gd name="connsiteY1" fmla="*/ 0 h 2146348"/>
              <a:gd name="connsiteX2" fmla="*/ 10190052 w 11686177"/>
              <a:gd name="connsiteY2" fmla="*/ 431381 h 2146348"/>
              <a:gd name="connsiteX3" fmla="*/ 11686177 w 11686177"/>
              <a:gd name="connsiteY3" fmla="*/ 2146348 h 2146348"/>
              <a:gd name="connsiteX4" fmla="*/ 0 w 11686177"/>
              <a:gd name="connsiteY4" fmla="*/ 2146348 h 2146348"/>
              <a:gd name="connsiteX0" fmla="*/ 0 w 11686177"/>
              <a:gd name="connsiteY0" fmla="*/ 2146348 h 2146348"/>
              <a:gd name="connsiteX1" fmla="*/ 0 w 11686177"/>
              <a:gd name="connsiteY1" fmla="*/ 0 h 2146348"/>
              <a:gd name="connsiteX2" fmla="*/ 9994055 w 11686177"/>
              <a:gd name="connsiteY2" fmla="*/ 285654 h 2146348"/>
              <a:gd name="connsiteX3" fmla="*/ 11686177 w 11686177"/>
              <a:gd name="connsiteY3" fmla="*/ 2146348 h 2146348"/>
              <a:gd name="connsiteX4" fmla="*/ 0 w 11686177"/>
              <a:gd name="connsiteY4" fmla="*/ 2146348 h 214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6177" h="2146348">
                <a:moveTo>
                  <a:pt x="0" y="2146348"/>
                </a:moveTo>
                <a:lnTo>
                  <a:pt x="0" y="0"/>
                </a:lnTo>
                <a:lnTo>
                  <a:pt x="9994055" y="285654"/>
                </a:lnTo>
                <a:lnTo>
                  <a:pt x="11686177" y="2146348"/>
                </a:lnTo>
                <a:lnTo>
                  <a:pt x="0" y="2146348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直角三角形 62"/>
          <p:cNvSpPr/>
          <p:nvPr/>
        </p:nvSpPr>
        <p:spPr>
          <a:xfrm flipH="1">
            <a:off x="-241357" y="2575568"/>
            <a:ext cx="9411907" cy="2156421"/>
          </a:xfrm>
          <a:custGeom>
            <a:avLst/>
            <a:gdLst>
              <a:gd name="connsiteX0" fmla="*/ 0 w 11686177"/>
              <a:gd name="connsiteY0" fmla="*/ 2146348 h 2146348"/>
              <a:gd name="connsiteX1" fmla="*/ 0 w 11686177"/>
              <a:gd name="connsiteY1" fmla="*/ 0 h 2146348"/>
              <a:gd name="connsiteX2" fmla="*/ 11686177 w 11686177"/>
              <a:gd name="connsiteY2" fmla="*/ 2146348 h 2146348"/>
              <a:gd name="connsiteX3" fmla="*/ 0 w 11686177"/>
              <a:gd name="connsiteY3" fmla="*/ 2146348 h 2146348"/>
              <a:gd name="connsiteX0" fmla="*/ 0 w 11686177"/>
              <a:gd name="connsiteY0" fmla="*/ 2146348 h 2146348"/>
              <a:gd name="connsiteX1" fmla="*/ 0 w 11686177"/>
              <a:gd name="connsiteY1" fmla="*/ 0 h 2146348"/>
              <a:gd name="connsiteX2" fmla="*/ 8998756 w 11686177"/>
              <a:gd name="connsiteY2" fmla="*/ 1647296 h 2146348"/>
              <a:gd name="connsiteX3" fmla="*/ 11686177 w 11686177"/>
              <a:gd name="connsiteY3" fmla="*/ 2146348 h 2146348"/>
              <a:gd name="connsiteX4" fmla="*/ 0 w 11686177"/>
              <a:gd name="connsiteY4" fmla="*/ 2146348 h 2146348"/>
              <a:gd name="connsiteX0" fmla="*/ 0 w 11686177"/>
              <a:gd name="connsiteY0" fmla="*/ 2146348 h 2146348"/>
              <a:gd name="connsiteX1" fmla="*/ 0 w 11686177"/>
              <a:gd name="connsiteY1" fmla="*/ 0 h 2146348"/>
              <a:gd name="connsiteX2" fmla="*/ 10159899 w 11686177"/>
              <a:gd name="connsiteY2" fmla="*/ 790953 h 2146348"/>
              <a:gd name="connsiteX3" fmla="*/ 11686177 w 11686177"/>
              <a:gd name="connsiteY3" fmla="*/ 2146348 h 2146348"/>
              <a:gd name="connsiteX4" fmla="*/ 0 w 11686177"/>
              <a:gd name="connsiteY4" fmla="*/ 2146348 h 2146348"/>
              <a:gd name="connsiteX0" fmla="*/ 0 w 11686177"/>
              <a:gd name="connsiteY0" fmla="*/ 2146348 h 2146348"/>
              <a:gd name="connsiteX1" fmla="*/ 0 w 11686177"/>
              <a:gd name="connsiteY1" fmla="*/ 0 h 2146348"/>
              <a:gd name="connsiteX2" fmla="*/ 10222974 w 11686177"/>
              <a:gd name="connsiteY2" fmla="*/ 307391 h 2146348"/>
              <a:gd name="connsiteX3" fmla="*/ 11686177 w 11686177"/>
              <a:gd name="connsiteY3" fmla="*/ 2146348 h 2146348"/>
              <a:gd name="connsiteX4" fmla="*/ 0 w 11686177"/>
              <a:gd name="connsiteY4" fmla="*/ 2146348 h 214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6177" h="2146348">
                <a:moveTo>
                  <a:pt x="0" y="2146348"/>
                </a:moveTo>
                <a:lnTo>
                  <a:pt x="0" y="0"/>
                </a:lnTo>
                <a:lnTo>
                  <a:pt x="10222974" y="307391"/>
                </a:lnTo>
                <a:lnTo>
                  <a:pt x="11686177" y="2146348"/>
                </a:lnTo>
                <a:lnTo>
                  <a:pt x="0" y="2146348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4"/>
          <p:cNvSpPr txBox="1"/>
          <p:nvPr/>
        </p:nvSpPr>
        <p:spPr>
          <a:xfrm>
            <a:off x="2334141" y="717338"/>
            <a:ext cx="4586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给你一个</a:t>
            </a:r>
            <a:r>
              <a:rPr lang="zh-CN" altLang="en-US" sz="5400" dirty="0" smtClean="0">
                <a:solidFill>
                  <a:srgbClr val="D09E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团队 </a:t>
            </a:r>
            <a:endParaRPr lang="en-US" altLang="zh-CN" sz="5400" dirty="0" smtClean="0">
              <a:solidFill>
                <a:srgbClr val="D09E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47" name="组合 46"/>
          <p:cNvGrpSpPr>
            <a:grpSpLocks noChangeAspect="1"/>
          </p:cNvGrpSpPr>
          <p:nvPr/>
        </p:nvGrpSpPr>
        <p:grpSpPr>
          <a:xfrm flipH="1">
            <a:off x="5982350" y="366920"/>
            <a:ext cx="2016348" cy="7200000"/>
            <a:chOff x="7381875" y="3217864"/>
            <a:chExt cx="923925" cy="3168650"/>
          </a:xfrm>
          <a:effectLst/>
        </p:grpSpPr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7381875" y="3217864"/>
              <a:ext cx="923925" cy="3168650"/>
            </a:xfrm>
            <a:custGeom>
              <a:avLst/>
              <a:gdLst>
                <a:gd name="T0" fmla="*/ 101 w 246"/>
                <a:gd name="T1" fmla="*/ 0 h 843"/>
                <a:gd name="T2" fmla="*/ 144 w 246"/>
                <a:gd name="T3" fmla="*/ 41 h 843"/>
                <a:gd name="T4" fmla="*/ 140 w 246"/>
                <a:gd name="T5" fmla="*/ 85 h 843"/>
                <a:gd name="T6" fmla="*/ 135 w 246"/>
                <a:gd name="T7" fmla="*/ 92 h 843"/>
                <a:gd name="T8" fmla="*/ 131 w 246"/>
                <a:gd name="T9" fmla="*/ 113 h 843"/>
                <a:gd name="T10" fmla="*/ 124 w 246"/>
                <a:gd name="T11" fmla="*/ 124 h 843"/>
                <a:gd name="T12" fmla="*/ 132 w 246"/>
                <a:gd name="T13" fmla="*/ 139 h 843"/>
                <a:gd name="T14" fmla="*/ 168 w 246"/>
                <a:gd name="T15" fmla="*/ 154 h 843"/>
                <a:gd name="T16" fmla="*/ 194 w 246"/>
                <a:gd name="T17" fmla="*/ 179 h 843"/>
                <a:gd name="T18" fmla="*/ 220 w 246"/>
                <a:gd name="T19" fmla="*/ 221 h 843"/>
                <a:gd name="T20" fmla="*/ 242 w 246"/>
                <a:gd name="T21" fmla="*/ 268 h 843"/>
                <a:gd name="T22" fmla="*/ 200 w 246"/>
                <a:gd name="T23" fmla="*/ 292 h 843"/>
                <a:gd name="T24" fmla="*/ 181 w 246"/>
                <a:gd name="T25" fmla="*/ 284 h 843"/>
                <a:gd name="T26" fmla="*/ 194 w 246"/>
                <a:gd name="T27" fmla="*/ 361 h 843"/>
                <a:gd name="T28" fmla="*/ 202 w 246"/>
                <a:gd name="T29" fmla="*/ 440 h 843"/>
                <a:gd name="T30" fmla="*/ 187 w 246"/>
                <a:gd name="T31" fmla="*/ 448 h 843"/>
                <a:gd name="T32" fmla="*/ 176 w 246"/>
                <a:gd name="T33" fmla="*/ 549 h 843"/>
                <a:gd name="T34" fmla="*/ 161 w 246"/>
                <a:gd name="T35" fmla="*/ 646 h 843"/>
                <a:gd name="T36" fmla="*/ 160 w 246"/>
                <a:gd name="T37" fmla="*/ 707 h 843"/>
                <a:gd name="T38" fmla="*/ 188 w 246"/>
                <a:gd name="T39" fmla="*/ 746 h 843"/>
                <a:gd name="T40" fmla="*/ 221 w 246"/>
                <a:gd name="T41" fmla="*/ 753 h 843"/>
                <a:gd name="T42" fmla="*/ 217 w 246"/>
                <a:gd name="T43" fmla="*/ 768 h 843"/>
                <a:gd name="T44" fmla="*/ 165 w 246"/>
                <a:gd name="T45" fmla="*/ 763 h 843"/>
                <a:gd name="T46" fmla="*/ 145 w 246"/>
                <a:gd name="T47" fmla="*/ 755 h 843"/>
                <a:gd name="T48" fmla="*/ 132 w 246"/>
                <a:gd name="T49" fmla="*/ 765 h 843"/>
                <a:gd name="T50" fmla="*/ 112 w 246"/>
                <a:gd name="T51" fmla="*/ 753 h 843"/>
                <a:gd name="T52" fmla="*/ 109 w 246"/>
                <a:gd name="T53" fmla="*/ 720 h 843"/>
                <a:gd name="T54" fmla="*/ 113 w 246"/>
                <a:gd name="T55" fmla="*/ 683 h 843"/>
                <a:gd name="T56" fmla="*/ 106 w 246"/>
                <a:gd name="T57" fmla="*/ 629 h 843"/>
                <a:gd name="T58" fmla="*/ 106 w 246"/>
                <a:gd name="T59" fmla="*/ 585 h 843"/>
                <a:gd name="T60" fmla="*/ 110 w 246"/>
                <a:gd name="T61" fmla="*/ 544 h 843"/>
                <a:gd name="T62" fmla="*/ 110 w 246"/>
                <a:gd name="T63" fmla="*/ 516 h 843"/>
                <a:gd name="T64" fmla="*/ 95 w 246"/>
                <a:gd name="T65" fmla="*/ 594 h 843"/>
                <a:gd name="T66" fmla="*/ 87 w 246"/>
                <a:gd name="T67" fmla="*/ 685 h 843"/>
                <a:gd name="T68" fmla="*/ 73 w 246"/>
                <a:gd name="T69" fmla="*/ 742 h 843"/>
                <a:gd name="T70" fmla="*/ 67 w 246"/>
                <a:gd name="T71" fmla="*/ 767 h 843"/>
                <a:gd name="T72" fmla="*/ 75 w 246"/>
                <a:gd name="T73" fmla="*/ 798 h 843"/>
                <a:gd name="T74" fmla="*/ 69 w 246"/>
                <a:gd name="T75" fmla="*/ 843 h 843"/>
                <a:gd name="T76" fmla="*/ 30 w 246"/>
                <a:gd name="T77" fmla="*/ 816 h 843"/>
                <a:gd name="T78" fmla="*/ 27 w 246"/>
                <a:gd name="T79" fmla="*/ 772 h 843"/>
                <a:gd name="T80" fmla="*/ 22 w 246"/>
                <a:gd name="T81" fmla="*/ 738 h 843"/>
                <a:gd name="T82" fmla="*/ 22 w 246"/>
                <a:gd name="T83" fmla="*/ 690 h 843"/>
                <a:gd name="T84" fmla="*/ 29 w 246"/>
                <a:gd name="T85" fmla="*/ 607 h 843"/>
                <a:gd name="T86" fmla="*/ 38 w 246"/>
                <a:gd name="T87" fmla="*/ 506 h 843"/>
                <a:gd name="T88" fmla="*/ 39 w 246"/>
                <a:gd name="T89" fmla="*/ 453 h 843"/>
                <a:gd name="T90" fmla="*/ 12 w 246"/>
                <a:gd name="T91" fmla="*/ 442 h 843"/>
                <a:gd name="T92" fmla="*/ 22 w 246"/>
                <a:gd name="T93" fmla="*/ 379 h 843"/>
                <a:gd name="T94" fmla="*/ 37 w 246"/>
                <a:gd name="T95" fmla="*/ 314 h 843"/>
                <a:gd name="T96" fmla="*/ 32 w 246"/>
                <a:gd name="T97" fmla="*/ 270 h 843"/>
                <a:gd name="T98" fmla="*/ 10 w 246"/>
                <a:gd name="T99" fmla="*/ 214 h 843"/>
                <a:gd name="T100" fmla="*/ 9 w 246"/>
                <a:gd name="T101" fmla="*/ 152 h 843"/>
                <a:gd name="T102" fmla="*/ 47 w 246"/>
                <a:gd name="T103" fmla="*/ 139 h 843"/>
                <a:gd name="T104" fmla="*/ 67 w 246"/>
                <a:gd name="T105" fmla="*/ 116 h 843"/>
                <a:gd name="T106" fmla="*/ 73 w 246"/>
                <a:gd name="T107" fmla="*/ 107 h 843"/>
                <a:gd name="T108" fmla="*/ 72 w 246"/>
                <a:gd name="T109" fmla="*/ 93 h 843"/>
                <a:gd name="T110" fmla="*/ 61 w 246"/>
                <a:gd name="T111" fmla="*/ 79 h 843"/>
                <a:gd name="T112" fmla="*/ 60 w 246"/>
                <a:gd name="T113" fmla="*/ 33 h 843"/>
                <a:gd name="T114" fmla="*/ 101 w 246"/>
                <a:gd name="T115" fmla="*/ 0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6" h="843">
                  <a:moveTo>
                    <a:pt x="101" y="0"/>
                  </a:moveTo>
                  <a:cubicBezTo>
                    <a:pt x="118" y="0"/>
                    <a:pt x="144" y="16"/>
                    <a:pt x="144" y="41"/>
                  </a:cubicBezTo>
                  <a:cubicBezTo>
                    <a:pt x="144" y="66"/>
                    <a:pt x="142" y="77"/>
                    <a:pt x="140" y="85"/>
                  </a:cubicBezTo>
                  <a:cubicBezTo>
                    <a:pt x="138" y="93"/>
                    <a:pt x="135" y="92"/>
                    <a:pt x="135" y="92"/>
                  </a:cubicBezTo>
                  <a:cubicBezTo>
                    <a:pt x="135" y="92"/>
                    <a:pt x="136" y="109"/>
                    <a:pt x="131" y="113"/>
                  </a:cubicBezTo>
                  <a:cubicBezTo>
                    <a:pt x="125" y="117"/>
                    <a:pt x="124" y="119"/>
                    <a:pt x="124" y="124"/>
                  </a:cubicBezTo>
                  <a:cubicBezTo>
                    <a:pt x="124" y="129"/>
                    <a:pt x="127" y="133"/>
                    <a:pt x="132" y="139"/>
                  </a:cubicBezTo>
                  <a:cubicBezTo>
                    <a:pt x="137" y="144"/>
                    <a:pt x="157" y="150"/>
                    <a:pt x="168" y="154"/>
                  </a:cubicBezTo>
                  <a:cubicBezTo>
                    <a:pt x="179" y="158"/>
                    <a:pt x="187" y="165"/>
                    <a:pt x="194" y="179"/>
                  </a:cubicBezTo>
                  <a:cubicBezTo>
                    <a:pt x="200" y="192"/>
                    <a:pt x="208" y="209"/>
                    <a:pt x="220" y="221"/>
                  </a:cubicBezTo>
                  <a:cubicBezTo>
                    <a:pt x="231" y="232"/>
                    <a:pt x="246" y="251"/>
                    <a:pt x="242" y="268"/>
                  </a:cubicBezTo>
                  <a:cubicBezTo>
                    <a:pt x="238" y="286"/>
                    <a:pt x="213" y="299"/>
                    <a:pt x="200" y="292"/>
                  </a:cubicBezTo>
                  <a:cubicBezTo>
                    <a:pt x="186" y="284"/>
                    <a:pt x="181" y="284"/>
                    <a:pt x="181" y="284"/>
                  </a:cubicBezTo>
                  <a:cubicBezTo>
                    <a:pt x="181" y="284"/>
                    <a:pt x="189" y="322"/>
                    <a:pt x="194" y="361"/>
                  </a:cubicBezTo>
                  <a:cubicBezTo>
                    <a:pt x="198" y="400"/>
                    <a:pt x="208" y="437"/>
                    <a:pt x="202" y="440"/>
                  </a:cubicBezTo>
                  <a:cubicBezTo>
                    <a:pt x="196" y="444"/>
                    <a:pt x="187" y="448"/>
                    <a:pt x="187" y="448"/>
                  </a:cubicBezTo>
                  <a:cubicBezTo>
                    <a:pt x="187" y="448"/>
                    <a:pt x="186" y="502"/>
                    <a:pt x="176" y="549"/>
                  </a:cubicBezTo>
                  <a:cubicBezTo>
                    <a:pt x="166" y="597"/>
                    <a:pt x="163" y="618"/>
                    <a:pt x="161" y="646"/>
                  </a:cubicBezTo>
                  <a:cubicBezTo>
                    <a:pt x="160" y="674"/>
                    <a:pt x="157" y="695"/>
                    <a:pt x="160" y="707"/>
                  </a:cubicBezTo>
                  <a:cubicBezTo>
                    <a:pt x="162" y="718"/>
                    <a:pt x="178" y="742"/>
                    <a:pt x="188" y="746"/>
                  </a:cubicBezTo>
                  <a:cubicBezTo>
                    <a:pt x="197" y="750"/>
                    <a:pt x="214" y="750"/>
                    <a:pt x="221" y="753"/>
                  </a:cubicBezTo>
                  <a:cubicBezTo>
                    <a:pt x="228" y="756"/>
                    <a:pt x="233" y="765"/>
                    <a:pt x="217" y="768"/>
                  </a:cubicBezTo>
                  <a:cubicBezTo>
                    <a:pt x="201" y="770"/>
                    <a:pt x="172" y="766"/>
                    <a:pt x="165" y="763"/>
                  </a:cubicBezTo>
                  <a:cubicBezTo>
                    <a:pt x="157" y="761"/>
                    <a:pt x="145" y="755"/>
                    <a:pt x="145" y="755"/>
                  </a:cubicBezTo>
                  <a:cubicBezTo>
                    <a:pt x="145" y="755"/>
                    <a:pt x="149" y="765"/>
                    <a:pt x="132" y="765"/>
                  </a:cubicBezTo>
                  <a:cubicBezTo>
                    <a:pt x="115" y="765"/>
                    <a:pt x="112" y="763"/>
                    <a:pt x="112" y="753"/>
                  </a:cubicBezTo>
                  <a:cubicBezTo>
                    <a:pt x="111" y="742"/>
                    <a:pt x="112" y="728"/>
                    <a:pt x="109" y="720"/>
                  </a:cubicBezTo>
                  <a:cubicBezTo>
                    <a:pt x="107" y="713"/>
                    <a:pt x="119" y="693"/>
                    <a:pt x="113" y="683"/>
                  </a:cubicBezTo>
                  <a:cubicBezTo>
                    <a:pt x="107" y="672"/>
                    <a:pt x="100" y="645"/>
                    <a:pt x="106" y="629"/>
                  </a:cubicBezTo>
                  <a:cubicBezTo>
                    <a:pt x="112" y="612"/>
                    <a:pt x="104" y="596"/>
                    <a:pt x="106" y="585"/>
                  </a:cubicBezTo>
                  <a:cubicBezTo>
                    <a:pt x="108" y="575"/>
                    <a:pt x="110" y="561"/>
                    <a:pt x="110" y="544"/>
                  </a:cubicBezTo>
                  <a:cubicBezTo>
                    <a:pt x="110" y="528"/>
                    <a:pt x="110" y="516"/>
                    <a:pt x="110" y="516"/>
                  </a:cubicBezTo>
                  <a:cubicBezTo>
                    <a:pt x="110" y="516"/>
                    <a:pt x="98" y="577"/>
                    <a:pt x="95" y="594"/>
                  </a:cubicBezTo>
                  <a:cubicBezTo>
                    <a:pt x="92" y="610"/>
                    <a:pt x="87" y="668"/>
                    <a:pt x="87" y="685"/>
                  </a:cubicBezTo>
                  <a:cubicBezTo>
                    <a:pt x="87" y="703"/>
                    <a:pt x="73" y="727"/>
                    <a:pt x="73" y="742"/>
                  </a:cubicBezTo>
                  <a:cubicBezTo>
                    <a:pt x="72" y="758"/>
                    <a:pt x="72" y="767"/>
                    <a:pt x="67" y="767"/>
                  </a:cubicBezTo>
                  <a:cubicBezTo>
                    <a:pt x="63" y="767"/>
                    <a:pt x="72" y="785"/>
                    <a:pt x="75" y="798"/>
                  </a:cubicBezTo>
                  <a:cubicBezTo>
                    <a:pt x="78" y="812"/>
                    <a:pt x="87" y="843"/>
                    <a:pt x="69" y="843"/>
                  </a:cubicBezTo>
                  <a:cubicBezTo>
                    <a:pt x="51" y="843"/>
                    <a:pt x="30" y="835"/>
                    <a:pt x="30" y="816"/>
                  </a:cubicBezTo>
                  <a:cubicBezTo>
                    <a:pt x="29" y="796"/>
                    <a:pt x="32" y="780"/>
                    <a:pt x="27" y="772"/>
                  </a:cubicBezTo>
                  <a:cubicBezTo>
                    <a:pt x="22" y="765"/>
                    <a:pt x="21" y="748"/>
                    <a:pt x="22" y="738"/>
                  </a:cubicBezTo>
                  <a:cubicBezTo>
                    <a:pt x="22" y="728"/>
                    <a:pt x="19" y="712"/>
                    <a:pt x="22" y="690"/>
                  </a:cubicBezTo>
                  <a:cubicBezTo>
                    <a:pt x="24" y="669"/>
                    <a:pt x="24" y="634"/>
                    <a:pt x="29" y="607"/>
                  </a:cubicBezTo>
                  <a:cubicBezTo>
                    <a:pt x="34" y="580"/>
                    <a:pt x="35" y="539"/>
                    <a:pt x="38" y="506"/>
                  </a:cubicBezTo>
                  <a:cubicBezTo>
                    <a:pt x="40" y="474"/>
                    <a:pt x="42" y="458"/>
                    <a:pt x="39" y="453"/>
                  </a:cubicBezTo>
                  <a:cubicBezTo>
                    <a:pt x="36" y="448"/>
                    <a:pt x="17" y="443"/>
                    <a:pt x="12" y="442"/>
                  </a:cubicBezTo>
                  <a:cubicBezTo>
                    <a:pt x="7" y="441"/>
                    <a:pt x="19" y="407"/>
                    <a:pt x="22" y="379"/>
                  </a:cubicBezTo>
                  <a:cubicBezTo>
                    <a:pt x="26" y="351"/>
                    <a:pt x="33" y="334"/>
                    <a:pt x="37" y="314"/>
                  </a:cubicBezTo>
                  <a:cubicBezTo>
                    <a:pt x="40" y="294"/>
                    <a:pt x="40" y="285"/>
                    <a:pt x="32" y="270"/>
                  </a:cubicBezTo>
                  <a:cubicBezTo>
                    <a:pt x="24" y="256"/>
                    <a:pt x="14" y="247"/>
                    <a:pt x="10" y="214"/>
                  </a:cubicBezTo>
                  <a:cubicBezTo>
                    <a:pt x="5" y="182"/>
                    <a:pt x="0" y="160"/>
                    <a:pt x="9" y="152"/>
                  </a:cubicBezTo>
                  <a:cubicBezTo>
                    <a:pt x="17" y="144"/>
                    <a:pt x="34" y="149"/>
                    <a:pt x="47" y="139"/>
                  </a:cubicBezTo>
                  <a:cubicBezTo>
                    <a:pt x="59" y="129"/>
                    <a:pt x="61" y="117"/>
                    <a:pt x="67" y="116"/>
                  </a:cubicBezTo>
                  <a:cubicBezTo>
                    <a:pt x="72" y="115"/>
                    <a:pt x="73" y="114"/>
                    <a:pt x="73" y="107"/>
                  </a:cubicBezTo>
                  <a:cubicBezTo>
                    <a:pt x="73" y="100"/>
                    <a:pt x="72" y="93"/>
                    <a:pt x="72" y="93"/>
                  </a:cubicBezTo>
                  <a:cubicBezTo>
                    <a:pt x="72" y="93"/>
                    <a:pt x="63" y="87"/>
                    <a:pt x="61" y="79"/>
                  </a:cubicBezTo>
                  <a:cubicBezTo>
                    <a:pt x="59" y="70"/>
                    <a:pt x="57" y="48"/>
                    <a:pt x="60" y="33"/>
                  </a:cubicBezTo>
                  <a:cubicBezTo>
                    <a:pt x="62" y="18"/>
                    <a:pt x="76" y="0"/>
                    <a:pt x="101" y="0"/>
                  </a:cubicBezTo>
                </a:path>
              </a:pathLst>
            </a:custGeom>
            <a:solidFill>
              <a:srgbClr val="D09E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dirty="0" smtClean="0">
                  <a:solidFill>
                    <a:srgbClr val="DEA900"/>
                  </a:solidFill>
                </a:rPr>
                <a:t>   </a:t>
              </a:r>
              <a:endParaRPr lang="zh-CN" altLang="en-US" dirty="0">
                <a:solidFill>
                  <a:srgbClr val="DEA900"/>
                </a:solidFill>
              </a:endParaRPr>
            </a:p>
          </p:txBody>
        </p:sp>
        <p:sp>
          <p:nvSpPr>
            <p:cNvPr id="49" name="Freeform 21"/>
            <p:cNvSpPr>
              <a:spLocks/>
            </p:cNvSpPr>
            <p:nvPr/>
          </p:nvSpPr>
          <p:spPr bwMode="auto">
            <a:xfrm>
              <a:off x="7637463" y="3627439"/>
              <a:ext cx="231775" cy="176213"/>
            </a:xfrm>
            <a:custGeom>
              <a:avLst/>
              <a:gdLst>
                <a:gd name="T0" fmla="*/ 58 w 62"/>
                <a:gd name="T1" fmla="*/ 21 h 47"/>
                <a:gd name="T2" fmla="*/ 62 w 62"/>
                <a:gd name="T3" fmla="*/ 27 h 47"/>
                <a:gd name="T4" fmla="*/ 59 w 62"/>
                <a:gd name="T5" fmla="*/ 47 h 47"/>
                <a:gd name="T6" fmla="*/ 46 w 62"/>
                <a:gd name="T7" fmla="*/ 27 h 47"/>
                <a:gd name="T8" fmla="*/ 36 w 62"/>
                <a:gd name="T9" fmla="*/ 35 h 47"/>
                <a:gd name="T10" fmla="*/ 34 w 62"/>
                <a:gd name="T11" fmla="*/ 44 h 47"/>
                <a:gd name="T12" fmla="*/ 0 w 62"/>
                <a:gd name="T13" fmla="*/ 7 h 47"/>
                <a:gd name="T14" fmla="*/ 5 w 62"/>
                <a:gd name="T15" fmla="*/ 0 h 47"/>
                <a:gd name="T16" fmla="*/ 45 w 62"/>
                <a:gd name="T17" fmla="*/ 26 h 47"/>
                <a:gd name="T18" fmla="*/ 58 w 62"/>
                <a:gd name="T19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47">
                  <a:moveTo>
                    <a:pt x="58" y="21"/>
                  </a:moveTo>
                  <a:cubicBezTo>
                    <a:pt x="59" y="23"/>
                    <a:pt x="60" y="25"/>
                    <a:pt x="62" y="27"/>
                  </a:cubicBezTo>
                  <a:cubicBezTo>
                    <a:pt x="59" y="34"/>
                    <a:pt x="59" y="41"/>
                    <a:pt x="59" y="47"/>
                  </a:cubicBezTo>
                  <a:cubicBezTo>
                    <a:pt x="49" y="41"/>
                    <a:pt x="54" y="28"/>
                    <a:pt x="46" y="27"/>
                  </a:cubicBezTo>
                  <a:cubicBezTo>
                    <a:pt x="38" y="26"/>
                    <a:pt x="37" y="30"/>
                    <a:pt x="36" y="35"/>
                  </a:cubicBezTo>
                  <a:cubicBezTo>
                    <a:pt x="35" y="40"/>
                    <a:pt x="34" y="44"/>
                    <a:pt x="34" y="44"/>
                  </a:cubicBezTo>
                  <a:cubicBezTo>
                    <a:pt x="34" y="44"/>
                    <a:pt x="8" y="17"/>
                    <a:pt x="0" y="7"/>
                  </a:cubicBezTo>
                  <a:cubicBezTo>
                    <a:pt x="4" y="6"/>
                    <a:pt x="5" y="4"/>
                    <a:pt x="5" y="0"/>
                  </a:cubicBezTo>
                  <a:cubicBezTo>
                    <a:pt x="14" y="9"/>
                    <a:pt x="35" y="26"/>
                    <a:pt x="45" y="26"/>
                  </a:cubicBezTo>
                  <a:cubicBezTo>
                    <a:pt x="50" y="26"/>
                    <a:pt x="54" y="24"/>
                    <a:pt x="58" y="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2"/>
            <p:cNvSpPr>
              <a:spLocks/>
            </p:cNvSpPr>
            <p:nvPr/>
          </p:nvSpPr>
          <p:spPr bwMode="auto">
            <a:xfrm>
              <a:off x="7877175" y="4100514"/>
              <a:ext cx="104775" cy="131763"/>
            </a:xfrm>
            <a:custGeom>
              <a:avLst/>
              <a:gdLst>
                <a:gd name="T0" fmla="*/ 15 w 28"/>
                <a:gd name="T1" fmla="*/ 1 h 35"/>
                <a:gd name="T2" fmla="*/ 0 w 28"/>
                <a:gd name="T3" fmla="*/ 0 h 35"/>
                <a:gd name="T4" fmla="*/ 13 w 28"/>
                <a:gd name="T5" fmla="*/ 19 h 35"/>
                <a:gd name="T6" fmla="*/ 13 w 28"/>
                <a:gd name="T7" fmla="*/ 33 h 35"/>
                <a:gd name="T8" fmla="*/ 24 w 28"/>
                <a:gd name="T9" fmla="*/ 35 h 35"/>
                <a:gd name="T10" fmla="*/ 24 w 28"/>
                <a:gd name="T11" fmla="*/ 16 h 35"/>
                <a:gd name="T12" fmla="*/ 15 w 28"/>
                <a:gd name="T1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5">
                  <a:moveTo>
                    <a:pt x="15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9"/>
                    <a:pt x="13" y="19"/>
                  </a:cubicBezTo>
                  <a:cubicBezTo>
                    <a:pt x="13" y="28"/>
                    <a:pt x="13" y="33"/>
                    <a:pt x="13" y="33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35"/>
                    <a:pt x="28" y="26"/>
                    <a:pt x="24" y="16"/>
                  </a:cubicBezTo>
                  <a:cubicBezTo>
                    <a:pt x="21" y="7"/>
                    <a:pt x="18" y="4"/>
                    <a:pt x="15" y="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3"/>
            <p:cNvSpPr>
              <a:spLocks/>
            </p:cNvSpPr>
            <p:nvPr/>
          </p:nvSpPr>
          <p:spPr bwMode="auto">
            <a:xfrm>
              <a:off x="7934325" y="4421189"/>
              <a:ext cx="44450" cy="115888"/>
            </a:xfrm>
            <a:custGeom>
              <a:avLst/>
              <a:gdLst>
                <a:gd name="T0" fmla="*/ 4 w 12"/>
                <a:gd name="T1" fmla="*/ 0 h 31"/>
                <a:gd name="T2" fmla="*/ 1 w 12"/>
                <a:gd name="T3" fmla="*/ 23 h 31"/>
                <a:gd name="T4" fmla="*/ 0 w 12"/>
                <a:gd name="T5" fmla="*/ 31 h 31"/>
                <a:gd name="T6" fmla="*/ 12 w 12"/>
                <a:gd name="T7" fmla="*/ 29 h 31"/>
                <a:gd name="T8" fmla="*/ 4 w 1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0"/>
                  </a:moveTo>
                  <a:cubicBezTo>
                    <a:pt x="4" y="0"/>
                    <a:pt x="2" y="18"/>
                    <a:pt x="1" y="23"/>
                  </a:cubicBezTo>
                  <a:cubicBezTo>
                    <a:pt x="0" y="29"/>
                    <a:pt x="0" y="31"/>
                    <a:pt x="0" y="31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9" y="15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6" name="TextBox 4"/>
          <p:cNvSpPr txBox="1"/>
          <p:nvPr/>
        </p:nvSpPr>
        <p:spPr>
          <a:xfrm>
            <a:off x="757908" y="1390577"/>
            <a:ext cx="4586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你能怎么</a:t>
            </a:r>
            <a:r>
              <a:rPr lang="zh-CN" altLang="en-US" sz="5400" dirty="0" smtClean="0">
                <a:solidFill>
                  <a:srgbClr val="D09E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管理</a:t>
            </a:r>
            <a:endParaRPr lang="en-US" sz="5400" dirty="0">
              <a:solidFill>
                <a:srgbClr val="D09E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71" name="Picture 365" descr="D:\未标题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6345" y="2270219"/>
            <a:ext cx="2909628" cy="230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0096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37210" y="1275606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执行力的贯彻，沟通时前提</a:t>
            </a:r>
            <a:endParaRPr lang="en-US" altLang="zh-CN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937210" y="1970834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协调是执行到位的手段</a:t>
            </a:r>
            <a:endParaRPr lang="en-US" altLang="zh-CN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37210" y="2618906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执行的反馈电话效率的保障</a:t>
            </a:r>
            <a:endParaRPr lang="en-US" altLang="zh-CN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937210" y="3338986"/>
            <a:ext cx="4031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考核责任心应该覆盖于每一个环节</a:t>
            </a:r>
            <a:endParaRPr lang="en-US" altLang="zh-CN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19113" y="1878276"/>
            <a:ext cx="2267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</a:rPr>
              <a:t>如何实现执行力</a:t>
            </a:r>
            <a:endParaRPr lang="en-US" altLang="zh-CN" sz="40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114902"/>
            <a:ext cx="1227412" cy="24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3948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/>
          <p:cNvCxnSpPr>
            <a:stCxn id="3" idx="3"/>
            <a:endCxn id="13" idx="1"/>
          </p:cNvCxnSpPr>
          <p:nvPr/>
        </p:nvCxnSpPr>
        <p:spPr>
          <a:xfrm flipV="1">
            <a:off x="1718539" y="1886803"/>
            <a:ext cx="2349405" cy="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4" idx="3"/>
            <a:endCxn id="14" idx="1"/>
          </p:cNvCxnSpPr>
          <p:nvPr/>
        </p:nvCxnSpPr>
        <p:spPr>
          <a:xfrm flipV="1">
            <a:off x="1757011" y="2498871"/>
            <a:ext cx="2310933" cy="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5" idx="3"/>
            <a:endCxn id="15" idx="1"/>
          </p:cNvCxnSpPr>
          <p:nvPr/>
        </p:nvCxnSpPr>
        <p:spPr>
          <a:xfrm flipV="1">
            <a:off x="1731363" y="3110939"/>
            <a:ext cx="2336581" cy="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6" idx="3"/>
            <a:endCxn id="16" idx="1"/>
          </p:cNvCxnSpPr>
          <p:nvPr/>
        </p:nvCxnSpPr>
        <p:spPr>
          <a:xfrm>
            <a:off x="1731363" y="3723008"/>
            <a:ext cx="2336581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7" idx="3"/>
            <a:endCxn id="17" idx="1"/>
          </p:cNvCxnSpPr>
          <p:nvPr/>
        </p:nvCxnSpPr>
        <p:spPr>
          <a:xfrm flipV="1">
            <a:off x="1705714" y="4335075"/>
            <a:ext cx="2362230" cy="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27584" y="568300"/>
            <a:ext cx="3512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25000"/>
                  </a:schemeClr>
                </a:solidFill>
              </a:rPr>
              <a:t>执行力的</a:t>
            </a:r>
            <a:endParaRPr lang="en-US" altLang="zh-CN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3600" dirty="0" smtClean="0">
                <a:solidFill>
                  <a:srgbClr val="DEA900"/>
                </a:solidFill>
              </a:rPr>
              <a:t>SMART</a:t>
            </a:r>
            <a:r>
              <a:rPr lang="zh-CN" altLang="en-US" sz="3600" dirty="0" smtClean="0">
                <a:solidFill>
                  <a:srgbClr val="DEA900"/>
                </a:solidFill>
              </a:rPr>
              <a:t>原则</a:t>
            </a:r>
            <a:endParaRPr lang="en-US" sz="3600" dirty="0">
              <a:solidFill>
                <a:srgbClr val="DEA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26096" y="1563638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DEA900"/>
                </a:solidFill>
              </a:rPr>
              <a:t>S</a:t>
            </a:r>
            <a:endParaRPr lang="en-US" sz="36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175706"/>
            <a:ext cx="569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C000"/>
                </a:solidFill>
              </a:rPr>
              <a:t>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3272" y="2787774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DEA900"/>
                </a:solidFill>
              </a:rPr>
              <a:t>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3272" y="3399842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DEA900"/>
                </a:solidFill>
              </a:rPr>
              <a:t>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38920" y="4011910"/>
            <a:ext cx="466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DEA900"/>
                </a:solidFill>
              </a:rPr>
              <a:t>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08148" y="1702137"/>
            <a:ext cx="14040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</a:t>
            </a:r>
            <a:r>
              <a:rPr lang="en-US" altLang="zh-CN" dirty="0" smtClean="0">
                <a:solidFill>
                  <a:schemeClr val="bg1"/>
                </a:solidFill>
              </a:rPr>
              <a:t>pecific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8148" y="2314205"/>
            <a:ext cx="14040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M</a:t>
            </a:r>
            <a:r>
              <a:rPr lang="en-US" altLang="zh-CN" dirty="0" smtClean="0">
                <a:solidFill>
                  <a:schemeClr val="bg1"/>
                </a:solidFill>
              </a:rPr>
              <a:t>easurable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8148" y="2926273"/>
            <a:ext cx="14040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</a:t>
            </a:r>
            <a:r>
              <a:rPr lang="en-US" altLang="zh-CN" dirty="0" smtClean="0">
                <a:solidFill>
                  <a:schemeClr val="bg1"/>
                </a:solidFill>
              </a:rPr>
              <a:t>ttainable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8148" y="3538341"/>
            <a:ext cx="14040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</a:t>
            </a:r>
            <a:r>
              <a:rPr lang="en-US" altLang="zh-CN" dirty="0" smtClean="0">
                <a:solidFill>
                  <a:schemeClr val="bg1"/>
                </a:solidFill>
              </a:rPr>
              <a:t>elevant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8148" y="4150409"/>
            <a:ext cx="140400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Time-based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4" y="170213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执行的目标必须具体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067944" y="2314205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执行目标必须可以衡量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67944" y="2926273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执行目标必须可以实现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67944" y="3538342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执行目标必须和其他目标有相关性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067944" y="4150409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执行目标必须具有明确的截止期限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3564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94825" y="1275606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执行的决心是执行力的基石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194825" y="2025304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要有敢于深入改造团队的勇气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194825" y="2775002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必须以建立核心团队为目标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194825" y="3524701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规则需要统一，并监督遵守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65310" y="1962683"/>
            <a:ext cx="2267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如何建立具有执行力的团队</a:t>
            </a:r>
            <a:endParaRPr lang="en-US" altLang="zh-CN" sz="2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114902"/>
            <a:ext cx="1227412" cy="24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567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983322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保障</a:t>
            </a:r>
            <a:endParaRPr lang="en-US" altLang="zh-CN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执行力到位的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29204" y="119226"/>
            <a:ext cx="29540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2000" b="1" dirty="0" smtClean="0">
                <a:solidFill>
                  <a:srgbClr val="DEA900"/>
                </a:solidFill>
              </a:rPr>
              <a:t>10</a:t>
            </a:r>
            <a:r>
              <a:rPr lang="zh-CN" altLang="en-US" sz="2800" b="1" dirty="0" smtClean="0">
                <a:solidFill>
                  <a:srgbClr val="DEA900"/>
                </a:solidFill>
              </a:rPr>
              <a:t>大步骤</a:t>
            </a:r>
            <a:endParaRPr lang="en-US" sz="2800" b="1" dirty="0">
              <a:solidFill>
                <a:srgbClr val="DEA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499742"/>
            <a:ext cx="374012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01】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制定战略规划：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确立团队发展方向，增加向心力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02】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设计组织结构：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分清职责，明确分工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03】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编制岗位说明：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做到考核有据，奖惩有章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04】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理清管理流程：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避免部门各自为政，不相配合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05】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制定目标体系：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提升工作效率，使团队主动工作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16141" y="2211710"/>
            <a:ext cx="7711719" cy="0"/>
          </a:xfrm>
          <a:prstGeom prst="line">
            <a:avLst/>
          </a:prstGeom>
          <a:ln w="19050"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5"/>
          <p:cNvSpPr txBox="1"/>
          <p:nvPr/>
        </p:nvSpPr>
        <p:spPr>
          <a:xfrm>
            <a:off x="4385966" y="2499742"/>
            <a:ext cx="435568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06】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考核员工绩效：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使工作有结果，让利益分配变公平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07】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设计薪酬激励：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激励员工积极工作，多劳多得，能劳多得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08】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建设文化制度：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使团队有章可循，有法可依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09】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打造人才梯队：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提高人员的素质能力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zh-CN" sz="1200" b="1" dirty="0" smtClean="0">
                <a:solidFill>
                  <a:srgbClr val="DEA900"/>
                </a:solidFill>
              </a:rPr>
              <a:t>10】</a:t>
            </a:r>
            <a:r>
              <a:rPr lang="zh-CN" altLang="en-US" sz="1200" b="1" dirty="0" smtClean="0">
                <a:solidFill>
                  <a:schemeClr val="bg2">
                    <a:lumMod val="25000"/>
                  </a:schemeClr>
                </a:solidFill>
              </a:rPr>
              <a:t>管控实施到位：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防止执行部力，避免互相推诿扯皮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32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795233">
            <a:off x="4903404" y="273884"/>
            <a:ext cx="911392" cy="180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06196" y="181189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能力强态度好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06196" y="300379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能力强态度差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773304" y="181189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 smtClean="0"/>
              <a:t>能力差态度好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73304" y="300379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dirty="0" smtClean="0"/>
              <a:t>能力差态度差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81189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</a:rPr>
              <a:t>放手重用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300379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</a:rPr>
              <a:t>引导管理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48244" y="181189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</a:rPr>
              <a:t>劝说使用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48244" y="300379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</a:rPr>
              <a:t>告知使用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73100" y="2197100"/>
            <a:ext cx="2476500" cy="0"/>
          </a:xfrm>
          <a:custGeom>
            <a:avLst/>
            <a:gdLst>
              <a:gd name="connsiteX0" fmla="*/ 0 w 2476500"/>
              <a:gd name="connsiteY0" fmla="*/ 0 h 0"/>
              <a:gd name="connsiteX1" fmla="*/ 2476500 w 2476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76500">
                <a:moveTo>
                  <a:pt x="0" y="0"/>
                </a:moveTo>
                <a:lnTo>
                  <a:pt x="2476500" y="0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任意多边形 16"/>
          <p:cNvSpPr/>
          <p:nvPr/>
        </p:nvSpPr>
        <p:spPr>
          <a:xfrm>
            <a:off x="673100" y="3432526"/>
            <a:ext cx="2476500" cy="0"/>
          </a:xfrm>
          <a:custGeom>
            <a:avLst/>
            <a:gdLst>
              <a:gd name="connsiteX0" fmla="*/ 0 w 2476500"/>
              <a:gd name="connsiteY0" fmla="*/ 0 h 0"/>
              <a:gd name="connsiteX1" fmla="*/ 2476500 w 2476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76500">
                <a:moveTo>
                  <a:pt x="0" y="0"/>
                </a:moveTo>
                <a:lnTo>
                  <a:pt x="2476500" y="0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任意多边形 17"/>
          <p:cNvSpPr/>
          <p:nvPr/>
        </p:nvSpPr>
        <p:spPr>
          <a:xfrm>
            <a:off x="5880844" y="2197100"/>
            <a:ext cx="2476500" cy="0"/>
          </a:xfrm>
          <a:custGeom>
            <a:avLst/>
            <a:gdLst>
              <a:gd name="connsiteX0" fmla="*/ 0 w 2476500"/>
              <a:gd name="connsiteY0" fmla="*/ 0 h 0"/>
              <a:gd name="connsiteX1" fmla="*/ 2476500 w 2476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76500">
                <a:moveTo>
                  <a:pt x="0" y="0"/>
                </a:moveTo>
                <a:lnTo>
                  <a:pt x="2476500" y="0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任意多边形 18"/>
          <p:cNvSpPr/>
          <p:nvPr/>
        </p:nvSpPr>
        <p:spPr>
          <a:xfrm>
            <a:off x="5880844" y="3432526"/>
            <a:ext cx="2476500" cy="0"/>
          </a:xfrm>
          <a:custGeom>
            <a:avLst/>
            <a:gdLst>
              <a:gd name="connsiteX0" fmla="*/ 0 w 2476500"/>
              <a:gd name="connsiteY0" fmla="*/ 0 h 0"/>
              <a:gd name="connsiteX1" fmla="*/ 2476500 w 24765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76500">
                <a:moveTo>
                  <a:pt x="0" y="0"/>
                </a:moveTo>
                <a:lnTo>
                  <a:pt x="2476500" y="0"/>
                </a:lnTo>
              </a:path>
            </a:pathLst>
          </a:cu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直接连接符 15"/>
          <p:cNvCxnSpPr>
            <a:stCxn id="8" idx="1"/>
            <a:endCxn id="19" idx="0"/>
          </p:cNvCxnSpPr>
          <p:nvPr/>
        </p:nvCxnSpPr>
        <p:spPr>
          <a:xfrm>
            <a:off x="3149600" y="2197100"/>
            <a:ext cx="2731244" cy="1235426"/>
          </a:xfrm>
          <a:prstGeom prst="line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>
            <a:endCxn id="18" idx="0"/>
          </p:cNvCxnSpPr>
          <p:nvPr/>
        </p:nvCxnSpPr>
        <p:spPr>
          <a:xfrm flipV="1">
            <a:off x="3149600" y="2197100"/>
            <a:ext cx="2731244" cy="1235426"/>
          </a:xfrm>
          <a:prstGeom prst="line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" name="椭圆 4"/>
          <p:cNvSpPr>
            <a:spLocks noChangeAspect="1"/>
          </p:cNvSpPr>
          <p:nvPr/>
        </p:nvSpPr>
        <p:spPr>
          <a:xfrm>
            <a:off x="3492000" y="1695194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4" descr="&#10;                        目视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72000" y="1875194"/>
            <a:ext cx="1800000" cy="18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966706" y="908265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DEA900"/>
                </a:solidFill>
              </a:rPr>
              <a:t>如何用人</a:t>
            </a:r>
            <a:endParaRPr lang="en-US" sz="2000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9063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07904" y="150855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将白食者逐出团队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491630"/>
            <a:ext cx="26277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b="1" dirty="0">
                <a:solidFill>
                  <a:schemeClr val="bg2">
                    <a:lumMod val="25000"/>
                  </a:schemeClr>
                </a:solidFill>
              </a:rPr>
              <a:t>团队制度</a:t>
            </a:r>
            <a:r>
              <a:rPr lang="zh-CN" altLang="en-US" sz="4400" b="1" dirty="0" smtClean="0">
                <a:solidFill>
                  <a:schemeClr val="bg2">
                    <a:lumMod val="25000"/>
                  </a:schemeClr>
                </a:solidFill>
              </a:rPr>
              <a:t>基础 </a:t>
            </a:r>
            <a:endParaRPr lang="en-US" altLang="zh-CN" sz="4400" b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202886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提供公平公正的机会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07904" y="254917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明确个人责任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15616" y="4290650"/>
            <a:ext cx="7109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所有的团队制度，归根结底都是对每一名个体的管理、激励和监控。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16141" y="4083918"/>
            <a:ext cx="7711719" cy="0"/>
          </a:xfrm>
          <a:prstGeom prst="line">
            <a:avLst/>
          </a:prstGeom>
          <a:ln w="19050"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45251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71550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团队制度的建立的因素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9124" y="156363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</a:rPr>
              <a:t>首先是公平的因素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9124" y="1928012"/>
            <a:ext cx="4083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如果程序上不公平，就会导致秩序上的混乱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759124" y="253071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</a:rPr>
              <a:t>对绩效的评估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9124" y="2883103"/>
            <a:ext cx="5314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绩效评估需公平、透明、科学，否则会影响成员的积极性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59124" y="349779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</a:rPr>
              <a:t>人际关系的协调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9124" y="3838193"/>
            <a:ext cx="5314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团队成员的人际关系越简单，工作就能既轻松又全力以赴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4074699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420070"/>
            <a:ext cx="28083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bg2">
                    <a:lumMod val="25000"/>
                  </a:schemeClr>
                </a:solidFill>
              </a:rPr>
              <a:t>建立个人绩效</a:t>
            </a:r>
            <a:endParaRPr lang="en-US" altLang="zh-CN" sz="2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bg2">
                    <a:lumMod val="25000"/>
                  </a:schemeClr>
                </a:solidFill>
              </a:rPr>
              <a:t>评估体系时，</a:t>
            </a:r>
            <a:endParaRPr lang="en-US" altLang="zh-CN" sz="28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DEA900"/>
                </a:solidFill>
              </a:rPr>
              <a:t>需注意的原则：</a:t>
            </a:r>
            <a:endParaRPr lang="en-US" sz="3200" b="1" dirty="0">
              <a:solidFill>
                <a:srgbClr val="DEA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60032" y="1420070"/>
            <a:ext cx="20088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01】</a:t>
            </a:r>
            <a:r>
              <a:rPr lang="zh-CN" altLang="en-US" sz="2000" dirty="0" smtClean="0"/>
              <a:t>目标要具体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1898239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02】</a:t>
            </a:r>
            <a:r>
              <a:rPr lang="zh-CN" altLang="en-US" sz="2000" dirty="0" smtClean="0"/>
              <a:t>必须可以度量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2376408"/>
            <a:ext cx="22653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03】</a:t>
            </a:r>
            <a:r>
              <a:rPr lang="zh-CN" altLang="en-US" sz="2000" dirty="0" smtClean="0"/>
              <a:t>必须可以实现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2854577"/>
            <a:ext cx="2521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04】</a:t>
            </a:r>
            <a:r>
              <a:rPr lang="zh-CN" altLang="en-US" sz="2000" dirty="0" smtClean="0"/>
              <a:t>有相当的实现性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3332744"/>
            <a:ext cx="2521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05】</a:t>
            </a:r>
            <a:r>
              <a:rPr lang="zh-CN" altLang="en-US" sz="2000" dirty="0" smtClean="0"/>
              <a:t>必须具备时限性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385382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073791"/>
            <a:ext cx="2160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2">
                    <a:lumMod val="25000"/>
                  </a:schemeClr>
                </a:solidFill>
              </a:rPr>
              <a:t>如何提高团队效率</a:t>
            </a:r>
            <a:endParaRPr lang="en-US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2139702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将考核周期缩短，让每个人都有紧迫感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2750899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明确分工才能提高效率，避免时间浪费</a:t>
            </a:r>
            <a:endParaRPr lang="en-US" sz="2000" b="1" dirty="0">
              <a:solidFill>
                <a:srgbClr val="DEA9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114902"/>
            <a:ext cx="1227412" cy="24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6408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7674" y="450835"/>
            <a:ext cx="40831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团队领导者与管理者的</a:t>
            </a:r>
            <a:r>
              <a:rPr lang="zh-CN" altLang="en-US" sz="3200" b="1" dirty="0" smtClean="0">
                <a:solidFill>
                  <a:srgbClr val="DEA900"/>
                </a:solidFill>
              </a:rPr>
              <a:t>区别</a:t>
            </a:r>
            <a:endParaRPr lang="en-US" sz="3200" b="1" dirty="0">
              <a:solidFill>
                <a:srgbClr val="DEA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1488011"/>
            <a:ext cx="5616624" cy="1156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/>
              <a:t>设计者。有前瞻的想法、长远的目光，主动的创造团队的未来；勇于破坏旧秩序，敢于挑战现状。有强烈的直觉、敏感的嗅觉以及对大趋势的洞见。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3149111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实现者。冷静，善于收集掌握各种信息，将设计完美的变成现实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327425" y="4362658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领导者从事团队的创造性工作，管理者专注于维持性的工作。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797674" y="1543814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 smtClean="0">
                <a:solidFill>
                  <a:srgbClr val="DEA900"/>
                </a:solidFill>
              </a:rPr>
              <a:t>领导者</a:t>
            </a:r>
            <a:endParaRPr lang="zh-CN" altLang="en-US" sz="5400" dirty="0"/>
          </a:p>
        </p:txBody>
      </p:sp>
      <p:sp>
        <p:nvSpPr>
          <p:cNvPr id="7" name="矩形 6"/>
          <p:cNvSpPr/>
          <p:nvPr/>
        </p:nvSpPr>
        <p:spPr>
          <a:xfrm>
            <a:off x="797674" y="2873286"/>
            <a:ext cx="22621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rgbClr val="DEA900"/>
                </a:solidFill>
              </a:rPr>
              <a:t>管理</a:t>
            </a:r>
            <a:r>
              <a:rPr lang="zh-CN" altLang="en-US" sz="5400" b="1" dirty="0" smtClean="0">
                <a:solidFill>
                  <a:srgbClr val="DEA900"/>
                </a:solidFill>
              </a:rPr>
              <a:t>者</a:t>
            </a:r>
            <a:endParaRPr lang="zh-CN" altLang="en-US" sz="5400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716141" y="4083918"/>
            <a:ext cx="7711719" cy="0"/>
          </a:xfrm>
          <a:prstGeom prst="line">
            <a:avLst/>
          </a:prstGeom>
          <a:ln w="19050"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16500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296716" y="771550"/>
            <a:ext cx="3600000" cy="360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&#10;                        面貌不明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6716" y="951550"/>
            <a:ext cx="3240000" cy="32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60917" y="137521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</a:rPr>
              <a:t>管理者需要做到的</a:t>
            </a:r>
            <a:endParaRPr lang="en-US" altLang="zh-CN" sz="20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13383" y="130889"/>
            <a:ext cx="2836033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2000" b="1" dirty="0">
                <a:solidFill>
                  <a:srgbClr val="DEA900"/>
                </a:solidFill>
              </a:rPr>
              <a:t>4</a:t>
            </a:r>
            <a:r>
              <a:rPr lang="zh-CN" altLang="en-US" sz="2800" dirty="0">
                <a:solidFill>
                  <a:srgbClr val="DEA900"/>
                </a:solidFill>
              </a:rPr>
              <a:t>个基本方面</a:t>
            </a:r>
            <a:endParaRPr lang="en-US" sz="2800" dirty="0">
              <a:solidFill>
                <a:srgbClr val="DEA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60601" y="2085152"/>
            <a:ext cx="3034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01】</a:t>
            </a:r>
            <a:r>
              <a:rPr lang="zh-CN" altLang="en-US" sz="2000" dirty="0" smtClean="0"/>
              <a:t>正视团队的现实问题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260601" y="2645991"/>
            <a:ext cx="43172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02】</a:t>
            </a:r>
            <a:r>
              <a:rPr lang="zh-CN" altLang="en-US" sz="2000" dirty="0" smtClean="0"/>
              <a:t>清楚地了解团队成员的不同想法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260601" y="3206830"/>
            <a:ext cx="4060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03】</a:t>
            </a:r>
            <a:r>
              <a:rPr lang="zh-CN" altLang="en-US" sz="2000" dirty="0" smtClean="0"/>
              <a:t>明白自己作为管理者想要什么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260601" y="3767668"/>
            <a:ext cx="4060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04】</a:t>
            </a:r>
            <a:r>
              <a:rPr lang="zh-CN" altLang="en-US" sz="2000" dirty="0" smtClean="0"/>
              <a:t>永远不要强扭一根歪长的瓜秧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18592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96423" y="1018364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pic.baike.soso.com/p/20130823/20130823142607-13141729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76423" y="1198364"/>
            <a:ext cx="1800000" cy="18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1131590"/>
            <a:ext cx="51845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一位最佳领导者，是一位知人善任者，而在下属甘心从事其职守时，领导要有自我约束力量，而不插手干涉</a:t>
            </a:r>
            <a:r>
              <a:rPr lang="zh-CN" altLang="en-US" sz="2400" dirty="0" smtClean="0"/>
              <a:t>他们</a:t>
            </a:r>
            <a:endParaRPr lang="en-US" altLang="zh-CN" sz="2400" dirty="0" smtClean="0"/>
          </a:p>
          <a:p>
            <a:pPr algn="r">
              <a:lnSpc>
                <a:spcPct val="150000"/>
              </a:lnSpc>
            </a:pPr>
            <a:r>
              <a:rPr lang="en-US" altLang="zh-CN" sz="1600" dirty="0" smtClean="0">
                <a:solidFill>
                  <a:srgbClr val="DEA900"/>
                </a:solidFill>
              </a:rPr>
              <a:t>——</a:t>
            </a:r>
            <a:r>
              <a:rPr lang="zh-CN" altLang="en-US" sz="1600" dirty="0">
                <a:solidFill>
                  <a:srgbClr val="DEA900"/>
                </a:solidFill>
              </a:rPr>
              <a:t>富兰克林</a:t>
            </a:r>
            <a:r>
              <a:rPr lang="en-US" altLang="zh-CN" sz="1600" dirty="0">
                <a:solidFill>
                  <a:srgbClr val="DEA900"/>
                </a:solidFill>
              </a:rPr>
              <a:t>· </a:t>
            </a:r>
            <a:r>
              <a:rPr lang="zh-CN" altLang="en-US" sz="1600" dirty="0">
                <a:solidFill>
                  <a:srgbClr val="DEA900"/>
                </a:solidFill>
              </a:rPr>
              <a:t>德拉诺</a:t>
            </a:r>
            <a:r>
              <a:rPr lang="en-US" altLang="zh-CN" sz="1600" dirty="0">
                <a:solidFill>
                  <a:srgbClr val="DEA900"/>
                </a:solidFill>
              </a:rPr>
              <a:t>·</a:t>
            </a:r>
            <a:r>
              <a:rPr lang="zh-CN" altLang="en-US" sz="1600" dirty="0">
                <a:solidFill>
                  <a:srgbClr val="DEA900"/>
                </a:solidFill>
              </a:rPr>
              <a:t>罗斯福</a:t>
            </a:r>
            <a:endParaRPr lang="en-US" sz="1600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66134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264208" y="1455646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理查德·米尔豪斯·尼克松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44208" y="1635646"/>
            <a:ext cx="1800000" cy="18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470028" y="1275606"/>
            <a:ext cx="5760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我有一个原则，就是拒绝做别人可以做的决定。</a:t>
            </a:r>
            <a:r>
              <a:rPr lang="zh-CN" altLang="en-US" sz="2400" dirty="0"/>
              <a:t>领袖的第一</a:t>
            </a:r>
            <a:r>
              <a:rPr lang="zh-CN" altLang="en-US" sz="2400" dirty="0" smtClean="0"/>
              <a:t>条原则就是只做该做的大决定，不要把自己搞得琐事缠身，不要把自己变成问题。</a:t>
            </a:r>
            <a:endParaRPr lang="en-US" altLang="zh-CN" sz="2400" dirty="0" smtClean="0"/>
          </a:p>
          <a:p>
            <a:pPr algn="r">
              <a:lnSpc>
                <a:spcPct val="150000"/>
              </a:lnSpc>
            </a:pPr>
            <a:r>
              <a:rPr lang="en-US" altLang="zh-CN" sz="1600" dirty="0" smtClean="0">
                <a:solidFill>
                  <a:srgbClr val="DEA900"/>
                </a:solidFill>
              </a:rPr>
              <a:t>——</a:t>
            </a:r>
            <a:r>
              <a:rPr lang="zh-CN" altLang="en-US" sz="1600" dirty="0" smtClean="0">
                <a:solidFill>
                  <a:srgbClr val="DEA900"/>
                </a:solidFill>
              </a:rPr>
              <a:t>理</a:t>
            </a:r>
            <a:r>
              <a:rPr lang="zh-CN" altLang="en-US" sz="1600" dirty="0">
                <a:solidFill>
                  <a:srgbClr val="DEA900"/>
                </a:solidFill>
              </a:rPr>
              <a:t>查德</a:t>
            </a:r>
            <a:r>
              <a:rPr lang="en-US" altLang="zh-CN" sz="1600" dirty="0">
                <a:solidFill>
                  <a:srgbClr val="DEA900"/>
                </a:solidFill>
              </a:rPr>
              <a:t>·</a:t>
            </a:r>
            <a:r>
              <a:rPr lang="zh-CN" altLang="en-US" sz="1600" dirty="0">
                <a:solidFill>
                  <a:srgbClr val="DEA900"/>
                </a:solidFill>
              </a:rPr>
              <a:t>米尔豪斯</a:t>
            </a:r>
            <a:r>
              <a:rPr lang="en-US" altLang="zh-CN" sz="1600" dirty="0">
                <a:solidFill>
                  <a:srgbClr val="DEA900"/>
                </a:solidFill>
              </a:rPr>
              <a:t>·</a:t>
            </a:r>
            <a:r>
              <a:rPr lang="zh-CN" altLang="en-US" sz="1600" dirty="0">
                <a:solidFill>
                  <a:srgbClr val="DEA900"/>
                </a:solidFill>
              </a:rPr>
              <a:t>尼克松</a:t>
            </a:r>
            <a:endParaRPr lang="en-US" sz="1600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01253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6922" y="1891407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rgbClr val="DEA900"/>
                </a:solidFill>
              </a:rPr>
              <a:t>领导者</a:t>
            </a:r>
            <a:endParaRPr lang="en-US" sz="6000" b="1" dirty="0">
              <a:solidFill>
                <a:srgbClr val="DEA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2236681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不要做可以交给别人做的事情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2837716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不要故意查看，而应事后验收工作结果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79912" y="1635646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是一名设计者，而非制造者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290127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97746"/>
            <a:ext cx="3570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做一名有</a:t>
            </a:r>
            <a:r>
              <a:rPr lang="zh-CN" altLang="en-US" sz="3600" b="1" dirty="0" smtClean="0">
                <a:solidFill>
                  <a:srgbClr val="DEA900"/>
                </a:solidFill>
              </a:rPr>
              <a:t>道德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的管理者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2629" y="174888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  <a:latin typeface="+mj-ea"/>
                <a:ea typeface="+mj-ea"/>
              </a:rPr>
              <a:t>真诚</a:t>
            </a:r>
            <a:endParaRPr lang="en-US" b="1" dirty="0">
              <a:solidFill>
                <a:srgbClr val="DEA900"/>
              </a:solidFill>
              <a:latin typeface="+mj-ea"/>
              <a:ea typeface="+mj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1779662"/>
            <a:ext cx="3595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坦诚的与人交流，谦和、愉快和诚恳的态度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112629" y="218093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  <a:latin typeface="+mj-ea"/>
                <a:ea typeface="+mj-ea"/>
              </a:rPr>
              <a:t>关切</a:t>
            </a:r>
            <a:endParaRPr lang="en-US" b="1" dirty="0">
              <a:solidFill>
                <a:srgbClr val="DEA900"/>
              </a:solidFill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2211710"/>
            <a:ext cx="2698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对人真正地感兴趣，并给予关心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106701" y="26849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  <a:latin typeface="+mj-ea"/>
                <a:ea typeface="+mj-ea"/>
              </a:rPr>
              <a:t>守信</a:t>
            </a:r>
            <a:endParaRPr lang="en-US" b="1" dirty="0">
              <a:solidFill>
                <a:srgbClr val="DEA900"/>
              </a:solidFill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7760" y="271576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坚守诚信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106701" y="31797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  <a:latin typeface="+mj-ea"/>
                <a:ea typeface="+mj-ea"/>
              </a:rPr>
              <a:t>宽容</a:t>
            </a:r>
            <a:endParaRPr lang="en-US" b="1" dirty="0">
              <a:solidFill>
                <a:srgbClr val="DEA900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7760" y="3210530"/>
            <a:ext cx="46730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理解并原谅员工的小过失，时刻换位思考并存一颗同理心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106701" y="366232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  <a:latin typeface="+mj-ea"/>
                <a:ea typeface="+mj-ea"/>
              </a:rPr>
              <a:t>善待</a:t>
            </a:r>
            <a:endParaRPr lang="en-US" b="1" dirty="0">
              <a:solidFill>
                <a:srgbClr val="DEA900"/>
              </a:solidFill>
              <a:latin typeface="+mj-ea"/>
              <a:ea typeface="+mj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57760" y="3693100"/>
            <a:ext cx="2877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照顾好员工，就等于照顾好你自己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437449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7268" y="481264"/>
            <a:ext cx="3318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领导的</a:t>
            </a:r>
            <a:r>
              <a:rPr lang="zh-CN" altLang="en-US" sz="4000" b="1" dirty="0" smtClean="0">
                <a:solidFill>
                  <a:srgbClr val="DEA900"/>
                </a:solidFill>
              </a:rPr>
              <a:t>致命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错误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27378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拒绝承担个人责任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616629"/>
            <a:ext cx="3236784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部下的错误，有时就是领导自身的错误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2339215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没有培养胜任的人才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2636987"/>
            <a:ext cx="5032147" cy="700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/>
              <a:t>一</a:t>
            </a:r>
            <a:r>
              <a:rPr lang="zh-CN" altLang="en-US" sz="1400" dirty="0" smtClean="0"/>
              <a:t>个合格的管理者，应是当他不在时，业务仍能够有效地进行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一个员工</a:t>
            </a:r>
            <a:r>
              <a:rPr lang="en-US" altLang="zh-CN" sz="1400" dirty="0" smtClean="0"/>
              <a:t>70%</a:t>
            </a:r>
            <a:r>
              <a:rPr lang="zh-CN" altLang="en-US" sz="1400" dirty="0" smtClean="0"/>
              <a:t>的培训是有直接主管完成的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368199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只想控制工作成功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3988577"/>
            <a:ext cx="6468437" cy="700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一味的追求结果，而不试图影响员工的思想，不引导他们做什么，是管理的错误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不良的过程和方法，最终会带来恶果</a:t>
            </a:r>
            <a:endParaRPr lang="en-US" sz="1400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1670472" y="2078294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670472" y="3417184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670472" y="4756074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866476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81572" y="1385714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喜欢附和错误的一方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1572" y="1766654"/>
            <a:ext cx="6468437" cy="1023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在员工面前总是服从错误的上司，他们会对你失望，并鄙视你。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团队内部，下级要服从命令，但并不意味着你必须一直附和领导的意见或观点。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你的价值就是能给直接上司提出问题，并同时给出解决问题的方法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581572" y="3298584"/>
            <a:ext cx="5314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僵硬管理（对每个员工采取同一种管理方式）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81572" y="3717624"/>
            <a:ext cx="3416320" cy="700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应掌握员工的差异，因材施教，量体裁衣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应取人之长，灵活对待</a:t>
            </a:r>
            <a:endParaRPr lang="en-US" sz="1400" dirty="0"/>
          </a:p>
        </p:txBody>
      </p:sp>
      <p:sp>
        <p:nvSpPr>
          <p:cNvPr id="7" name="TextBox 1"/>
          <p:cNvSpPr txBox="1"/>
          <p:nvPr/>
        </p:nvSpPr>
        <p:spPr>
          <a:xfrm>
            <a:off x="677268" y="481264"/>
            <a:ext cx="3318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领导的</a:t>
            </a:r>
            <a:r>
              <a:rPr lang="zh-CN" altLang="en-US" sz="4000" b="1" dirty="0" smtClean="0">
                <a:solidFill>
                  <a:srgbClr val="DEA900"/>
                </a:solidFill>
              </a:rPr>
              <a:t>致命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错误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670472" y="2859782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70472" y="4465166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629030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39100" y="1419622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忘记了利润对于团队的重要性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9100" y="1749762"/>
            <a:ext cx="26981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公司没有利润，它就无法生存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你最重要的任务就是让公司盈利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639099" y="2787774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只专注于业务问题，忽视了管理工作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39099" y="3206814"/>
            <a:ext cx="37753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要综观全局向目标迈进，而不是从事具体业务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639099" y="3867894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只是员工的工作伙伴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8422" y="4237226"/>
            <a:ext cx="4134465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除管理工作之外，还应管理下属的生活及内心状态</a:t>
            </a:r>
            <a:endParaRPr lang="en-US" sz="1400" dirty="0"/>
          </a:p>
        </p:txBody>
      </p:sp>
      <p:sp>
        <p:nvSpPr>
          <p:cNvPr id="10" name="TextBox 1"/>
          <p:cNvSpPr txBox="1"/>
          <p:nvPr/>
        </p:nvSpPr>
        <p:spPr>
          <a:xfrm>
            <a:off x="677268" y="481264"/>
            <a:ext cx="3318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领导的</a:t>
            </a:r>
            <a:r>
              <a:rPr lang="zh-CN" altLang="en-US" sz="4000" b="1" dirty="0" smtClean="0">
                <a:solidFill>
                  <a:srgbClr val="DEA900"/>
                </a:solidFill>
              </a:rPr>
              <a:t>致命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错误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670472" y="2499742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670472" y="3622312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670472" y="4629764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961591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96290" y="1368822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没有订立工作和行为的明确标准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96290" y="1724362"/>
            <a:ext cx="41344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没有相应的规则和标准，会导致工作陷入一团混乱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596290" y="2448942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没有对下属进行训练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6290" y="2804482"/>
            <a:ext cx="21595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怎样培养员工良好的习惯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763688" y="3300803"/>
            <a:ext cx="723275" cy="30777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</a:rPr>
              <a:t>形式化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3688" y="3766689"/>
            <a:ext cx="723275" cy="30777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</a:rPr>
              <a:t>行事化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4232574"/>
            <a:ext cx="723275" cy="307777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</a:rPr>
              <a:t>习惯化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0728" y="3263283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/>
              <a:t>按照规定形式做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460728" y="371914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/>
              <a:t>为做事而做事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460728" y="418890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/>
              <a:t>保障坚实的执行力</a:t>
            </a:r>
            <a:endParaRPr lang="en-US" sz="1200" dirty="0"/>
          </a:p>
        </p:txBody>
      </p:sp>
      <p:sp>
        <p:nvSpPr>
          <p:cNvPr id="20" name="TextBox 1"/>
          <p:cNvSpPr txBox="1"/>
          <p:nvPr/>
        </p:nvSpPr>
        <p:spPr>
          <a:xfrm>
            <a:off x="677268" y="481264"/>
            <a:ext cx="3318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领导的</a:t>
            </a:r>
            <a:r>
              <a:rPr lang="zh-CN" altLang="en-US" sz="4000" b="1" dirty="0" smtClean="0">
                <a:solidFill>
                  <a:srgbClr val="DEA900"/>
                </a:solidFill>
              </a:rPr>
              <a:t>致命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错误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670472" y="2107322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670472" y="4731990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08842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99353" y="1419622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一味地宽恕那些不能胜任的员工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9353" y="1819612"/>
            <a:ext cx="12618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纠正要及时</a:t>
            </a:r>
            <a:endParaRPr lang="en-US" altLang="zh-CN" sz="1400" dirty="0" smtClean="0"/>
          </a:p>
          <a:p>
            <a:pPr>
              <a:lnSpc>
                <a:spcPct val="150000"/>
              </a:lnSpc>
            </a:pPr>
            <a:r>
              <a:rPr lang="zh-CN" altLang="en-US" sz="1400" dirty="0" smtClean="0"/>
              <a:t>宽恕等于纵容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599353" y="2787774"/>
            <a:ext cx="3262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只知道赞赏绩效最优的员工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99353" y="3115156"/>
            <a:ext cx="377539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主要员工绩效适当，有一定贡献就应给予嘉奖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599352" y="3926894"/>
            <a:ext cx="4801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试图去操纵员工，这是最不可原谅的错误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99352" y="4269732"/>
            <a:ext cx="4134465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/>
              <a:t>你的工作是管理，而不是专制，要学会分权与授权</a:t>
            </a:r>
            <a:endParaRPr lang="en-US" sz="1400" dirty="0"/>
          </a:p>
        </p:txBody>
      </p:sp>
      <p:sp>
        <p:nvSpPr>
          <p:cNvPr id="9" name="TextBox 1"/>
          <p:cNvSpPr txBox="1"/>
          <p:nvPr/>
        </p:nvSpPr>
        <p:spPr>
          <a:xfrm>
            <a:off x="677268" y="481264"/>
            <a:ext cx="3318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领导的</a:t>
            </a:r>
            <a:r>
              <a:rPr lang="zh-CN" altLang="en-US" sz="4000" b="1" dirty="0" smtClean="0">
                <a:solidFill>
                  <a:srgbClr val="DEA900"/>
                </a:solidFill>
              </a:rPr>
              <a:t>致命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错误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670472" y="2571750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670472" y="3547204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670472" y="4681754"/>
            <a:ext cx="648000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3720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88024" y="3478237"/>
            <a:ext cx="3297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DEA900"/>
                </a:solidFill>
              </a:rPr>
              <a:t>04】</a:t>
            </a:r>
            <a:r>
              <a:rPr lang="zh-CN" altLang="en-US" sz="2400" dirty="0" smtClean="0"/>
              <a:t>为消费者谋求品质</a:t>
            </a:r>
            <a:endParaRPr 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736729" y="2815145"/>
            <a:ext cx="2989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dirty="0" smtClean="0">
                <a:solidFill>
                  <a:srgbClr val="DEA900"/>
                </a:solidFill>
              </a:rPr>
              <a:t>01】</a:t>
            </a:r>
            <a:r>
              <a:rPr lang="zh-CN" altLang="en-US" sz="2400" dirty="0" smtClean="0">
                <a:solidFill>
                  <a:prstClr val="black"/>
                </a:solidFill>
              </a:rPr>
              <a:t>为</a:t>
            </a:r>
            <a:r>
              <a:rPr lang="zh-CN" altLang="en-US" sz="2400" dirty="0">
                <a:solidFill>
                  <a:prstClr val="black"/>
                </a:solidFill>
              </a:rPr>
              <a:t>老板创造利润</a:t>
            </a:r>
            <a:endParaRPr lang="en-US" altLang="zh-CN" sz="2400" dirty="0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6729" y="3478237"/>
            <a:ext cx="2989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dirty="0" smtClean="0">
                <a:solidFill>
                  <a:srgbClr val="DEA900"/>
                </a:solidFill>
              </a:rPr>
              <a:t>02】</a:t>
            </a:r>
            <a:r>
              <a:rPr lang="zh-CN" altLang="en-US" sz="2400" dirty="0" smtClean="0">
                <a:solidFill>
                  <a:prstClr val="black"/>
                </a:solidFill>
              </a:rPr>
              <a:t>为</a:t>
            </a:r>
            <a:r>
              <a:rPr lang="zh-CN" altLang="en-US" sz="2400" dirty="0">
                <a:solidFill>
                  <a:prstClr val="black"/>
                </a:solidFill>
              </a:rPr>
              <a:t>社会谋求就业</a:t>
            </a:r>
            <a:endParaRPr lang="en-US" altLang="zh-CN" sz="2400" dirty="0">
              <a:solidFill>
                <a:prstClr val="black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88024" y="2815145"/>
            <a:ext cx="2989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400" dirty="0" smtClean="0">
                <a:solidFill>
                  <a:srgbClr val="DEA900"/>
                </a:solidFill>
              </a:rPr>
              <a:t>03】</a:t>
            </a:r>
            <a:r>
              <a:rPr lang="zh-CN" altLang="en-US" sz="2400" dirty="0" smtClean="0">
                <a:solidFill>
                  <a:prstClr val="black"/>
                </a:solidFill>
              </a:rPr>
              <a:t>为</a:t>
            </a:r>
            <a:r>
              <a:rPr lang="zh-CN" altLang="en-US" sz="2400" dirty="0">
                <a:solidFill>
                  <a:prstClr val="black"/>
                </a:solidFill>
              </a:rPr>
              <a:t>员工谋求福利</a:t>
            </a:r>
            <a:endParaRPr lang="en-US" altLang="zh-CN" sz="2400" dirty="0">
              <a:solidFill>
                <a:prstClr val="black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51920" y="136107"/>
            <a:ext cx="211788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2000" b="1" dirty="0" smtClean="0">
                <a:solidFill>
                  <a:srgbClr val="DEA900"/>
                </a:solidFill>
              </a:rPr>
              <a:t>4</a:t>
            </a:r>
            <a:r>
              <a:rPr lang="zh-CN" altLang="en-US" sz="2800" dirty="0" smtClean="0">
                <a:solidFill>
                  <a:srgbClr val="DEA900"/>
                </a:solidFill>
              </a:rPr>
              <a:t>大</a:t>
            </a:r>
            <a:r>
              <a:rPr lang="zh-CN" altLang="en-US" sz="2800" dirty="0">
                <a:solidFill>
                  <a:srgbClr val="DEA900"/>
                </a:solidFill>
              </a:rPr>
              <a:t>职责</a:t>
            </a:r>
            <a:endParaRPr lang="en-US" sz="2800" dirty="0">
              <a:solidFill>
                <a:srgbClr val="DEA9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97171" y="1278061"/>
            <a:ext cx="1467068" cy="4991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</a:rPr>
              <a:t>团队主管的</a:t>
            </a:r>
            <a:endParaRPr lang="en-US" altLang="zh-CN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716141" y="2211710"/>
            <a:ext cx="7711719" cy="0"/>
          </a:xfrm>
          <a:prstGeom prst="line">
            <a:avLst/>
          </a:prstGeom>
          <a:ln w="19050"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6208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>
            <a:spLocks noChangeAspect="1"/>
          </p:cNvSpPr>
          <p:nvPr/>
        </p:nvSpPr>
        <p:spPr>
          <a:xfrm>
            <a:off x="3312000" y="411550"/>
            <a:ext cx="2520000" cy="252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&#10;                        出声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04700" y="605664"/>
            <a:ext cx="2160000" cy="216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76815" y="314781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DEA900"/>
                </a:solidFill>
              </a:rPr>
              <a:t>沟通方式</a:t>
            </a:r>
            <a:endParaRPr lang="en-US" sz="24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3714586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你需要明白，再忠臣的员工，都会向你隐瞒一些重要的东西。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2113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9563" y="771550"/>
            <a:ext cx="32848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DEA900"/>
                </a:solidFill>
              </a:rPr>
              <a:t>好管理的</a:t>
            </a:r>
            <a:r>
              <a:rPr lang="en-US" altLang="zh-CN" sz="3200" b="1" dirty="0" smtClean="0">
                <a:solidFill>
                  <a:srgbClr val="DEA900"/>
                </a:solidFill>
              </a:rPr>
              <a:t>3</a:t>
            </a:r>
            <a:r>
              <a:rPr lang="zh-CN" altLang="en-US" sz="3200" b="1" dirty="0" smtClean="0">
                <a:solidFill>
                  <a:srgbClr val="DEA900"/>
                </a:solidFill>
              </a:rPr>
              <a:t>个角色</a:t>
            </a:r>
            <a:endParaRPr lang="en-US" sz="3200" b="1" dirty="0">
              <a:solidFill>
                <a:srgbClr val="DEA900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2026960" y="1796346"/>
            <a:ext cx="1872000" cy="1872000"/>
          </a:xfrm>
          <a:prstGeom prst="ellipse">
            <a:avLst/>
          </a:prstGeom>
          <a:solidFill>
            <a:srgbClr val="DE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老师</a:t>
            </a:r>
            <a:endParaRPr lang="en-US" sz="3200" b="1" dirty="0"/>
          </a:p>
        </p:txBody>
      </p:sp>
      <p:sp>
        <p:nvSpPr>
          <p:cNvPr id="4" name="椭圆 3"/>
          <p:cNvSpPr>
            <a:spLocks noChangeAspect="1"/>
          </p:cNvSpPr>
          <p:nvPr/>
        </p:nvSpPr>
        <p:spPr>
          <a:xfrm>
            <a:off x="5245040" y="1796346"/>
            <a:ext cx="1872000" cy="1872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朋友</a:t>
            </a:r>
            <a:endParaRPr lang="en-US" sz="3200" b="1" dirty="0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3636000" y="1796346"/>
            <a:ext cx="1872000" cy="1872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兄长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08962" y="39306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</a:rPr>
              <a:t>循序善诱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8002" y="39306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2">
                    <a:lumMod val="50000"/>
                  </a:schemeClr>
                </a:solidFill>
              </a:rPr>
              <a:t>分享知识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27042" y="39306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表现到位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2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843558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EA900"/>
                </a:solidFill>
              </a:rPr>
              <a:t>避免成员建立自己的小圈子</a:t>
            </a:r>
            <a:endParaRPr lang="en-US" sz="2800" b="1" dirty="0">
              <a:solidFill>
                <a:srgbClr val="DEA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2670559"/>
            <a:ext cx="19287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小圈子的</a:t>
            </a:r>
            <a:r>
              <a:rPr lang="zh-CN" altLang="en-US" sz="2800" b="1" dirty="0" smtClean="0">
                <a:solidFill>
                  <a:srgbClr val="DEA900"/>
                </a:solidFill>
              </a:rPr>
              <a:t>特点</a:t>
            </a:r>
            <a:endParaRPr lang="en-US" sz="28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95453" y="22117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强大的“凝聚力”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895453" y="2676785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观点与行动的协调性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895453" y="314186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信息沟通快速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895453" y="3606934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自然产生“领导者”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249105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86063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小圈子形成的因素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29926" y="1468891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共同的兴趣和相似的背景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229926" y="1984240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出于工作需要，相互帮助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29926" y="2499589"/>
            <a:ext cx="40831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工作量不足，纪律松弛，工作自由支配度高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229926" y="3014939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/>
              <a:t>管理不善，制度不公平</a:t>
            </a:r>
            <a:endParaRPr lang="en-US" sz="1600" b="1" dirty="0"/>
          </a:p>
        </p:txBody>
      </p:sp>
      <p:sp>
        <p:nvSpPr>
          <p:cNvPr id="7" name="右大括号 6"/>
          <p:cNvSpPr/>
          <p:nvPr/>
        </p:nvSpPr>
        <p:spPr>
          <a:xfrm>
            <a:off x="3705404" y="1491637"/>
            <a:ext cx="216024" cy="803629"/>
          </a:xfrm>
          <a:prstGeom prst="rightBrace">
            <a:avLst>
              <a:gd name="adj1" fmla="val 34788"/>
              <a:gd name="adj2" fmla="val 50000"/>
            </a:avLst>
          </a:prstGeom>
          <a:ln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93436" y="1698104"/>
            <a:ext cx="2877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rgbClr val="DEA900"/>
                </a:solidFill>
              </a:rPr>
              <a:t>不必过分反对和压迫，要充分理解</a:t>
            </a:r>
            <a:endParaRPr lang="en-US" sz="1400" b="1" dirty="0">
              <a:solidFill>
                <a:srgbClr val="DEA900"/>
              </a:solidFill>
            </a:endParaRPr>
          </a:p>
        </p:txBody>
      </p:sp>
      <p:sp>
        <p:nvSpPr>
          <p:cNvPr id="9" name="右大括号 8"/>
          <p:cNvSpPr/>
          <p:nvPr/>
        </p:nvSpPr>
        <p:spPr>
          <a:xfrm>
            <a:off x="5346977" y="2590041"/>
            <a:ext cx="216024" cy="803629"/>
          </a:xfrm>
          <a:prstGeom prst="rightBrace">
            <a:avLst>
              <a:gd name="adj1" fmla="val 34788"/>
              <a:gd name="adj2" fmla="val 50000"/>
            </a:avLst>
          </a:prstGeom>
          <a:ln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96883" y="2499589"/>
            <a:ext cx="307957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DEA900"/>
                </a:solidFill>
              </a:rPr>
              <a:t>不能强拆</a:t>
            </a:r>
            <a:endParaRPr lang="en-US" altLang="zh-CN" sz="1400" b="1" dirty="0" smtClean="0">
              <a:solidFill>
                <a:srgbClr val="DEA9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DEA900"/>
                </a:solidFill>
              </a:rPr>
              <a:t>应找自身原因，完善制度，加强管理</a:t>
            </a:r>
            <a:endParaRPr lang="en-US" altLang="zh-CN" sz="1400" b="1" dirty="0" smtClean="0">
              <a:solidFill>
                <a:srgbClr val="DEA9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DEA900"/>
                </a:solidFill>
              </a:rPr>
              <a:t>使自然减弱灭亡</a:t>
            </a:r>
            <a:endParaRPr lang="en-US" sz="1400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56440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27534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团队利益的分配原则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8362" y="1243386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  <a:latin typeface="+mj-ea"/>
                <a:ea typeface="+mj-ea"/>
              </a:rPr>
              <a:t>公平 </a:t>
            </a:r>
            <a:r>
              <a:rPr lang="en-US" altLang="zh-CN" b="1" dirty="0" smtClean="0">
                <a:solidFill>
                  <a:srgbClr val="DEA900"/>
                </a:solidFill>
                <a:ea typeface="+mj-ea"/>
              </a:rPr>
              <a:t>Equity</a:t>
            </a:r>
            <a:endParaRPr lang="en-US" b="1" dirty="0">
              <a:solidFill>
                <a:srgbClr val="DEA900"/>
              </a:solidFill>
              <a:ea typeface="+mj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8362" y="1991632"/>
            <a:ext cx="1535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  <a:latin typeface="+mj-ea"/>
                <a:ea typeface="+mj-ea"/>
              </a:rPr>
              <a:t>明确 </a:t>
            </a:r>
            <a:r>
              <a:rPr lang="en-US" altLang="zh-CN" b="1" dirty="0" smtClean="0">
                <a:solidFill>
                  <a:srgbClr val="DEA900"/>
                </a:solidFill>
                <a:ea typeface="+mj-ea"/>
              </a:rPr>
              <a:t>Identity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68362" y="2876214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  <a:latin typeface="+mj-ea"/>
                <a:ea typeface="+mj-ea"/>
              </a:rPr>
              <a:t>参与 </a:t>
            </a:r>
            <a:r>
              <a:rPr lang="en-US" altLang="zh-CN" b="1" dirty="0" smtClean="0">
                <a:solidFill>
                  <a:srgbClr val="DEA900"/>
                </a:solidFill>
                <a:ea typeface="+mj-ea"/>
              </a:rPr>
              <a:t>Involvement</a:t>
            </a:r>
            <a:endParaRPr lang="en-US" b="1" dirty="0">
              <a:solidFill>
                <a:srgbClr val="DEA900"/>
              </a:solidFill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68362" y="3624460"/>
            <a:ext cx="212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  <a:latin typeface="+mj-ea"/>
                <a:ea typeface="+mj-ea"/>
              </a:rPr>
              <a:t>承诺 </a:t>
            </a:r>
            <a:r>
              <a:rPr lang="en-US" altLang="zh-CN" b="1" dirty="0" smtClean="0">
                <a:solidFill>
                  <a:srgbClr val="DEA900"/>
                </a:solidFill>
                <a:ea typeface="+mj-ea"/>
              </a:rPr>
              <a:t>Commitment</a:t>
            </a:r>
            <a:endParaRPr lang="en-US" b="1" dirty="0">
              <a:solidFill>
                <a:srgbClr val="DEA900"/>
              </a:solidFill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7047" y="1571342"/>
            <a:ext cx="3320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公正的业绩考核 （工作量＝回报）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297047" y="2314512"/>
            <a:ext cx="4219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/>
              <a:t>明确公司目标，明确个人责任，</a:t>
            </a:r>
            <a:endParaRPr lang="en-US" altLang="zh-CN" sz="1600" dirty="0" smtClean="0"/>
          </a:p>
          <a:p>
            <a:r>
              <a:rPr lang="zh-CN" altLang="en-US" sz="1600" dirty="0" smtClean="0"/>
              <a:t>明确个人作用与提升方向，明确个人利益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297047" y="3194018"/>
            <a:ext cx="3262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参与收益分享过程，明白参与方式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297047" y="3937189"/>
            <a:ext cx="20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兑现承诺，分享收益</a:t>
            </a:r>
            <a:endParaRPr lang="en-US" sz="1600" dirty="0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6462248" y="1868925"/>
            <a:ext cx="1368000" cy="1368000"/>
          </a:xfrm>
          <a:prstGeom prst="ellipse">
            <a:avLst/>
          </a:prstGeom>
          <a:solidFill>
            <a:srgbClr val="DEA9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b="1" dirty="0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6804248" y="2431511"/>
            <a:ext cx="1368000" cy="1368000"/>
          </a:xfrm>
          <a:prstGeom prst="ellipse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b="1" dirty="0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6120248" y="2431511"/>
            <a:ext cx="1368000" cy="1368000"/>
          </a:xfrm>
          <a:prstGeom prst="ellipse">
            <a:avLst/>
          </a:prstGeom>
          <a:solidFill>
            <a:schemeClr val="bg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endParaRPr lang="en-US" b="1" dirty="0"/>
          </a:p>
        </p:txBody>
      </p:sp>
      <p:sp>
        <p:nvSpPr>
          <p:cNvPr id="15" name="矩形 14"/>
          <p:cNvSpPr/>
          <p:nvPr/>
        </p:nvSpPr>
        <p:spPr>
          <a:xfrm>
            <a:off x="6841917" y="1981183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</a:rPr>
              <a:t>员工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40396" y="3061416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</a:rPr>
              <a:t>企业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24348" y="3162945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</a:rPr>
              <a:t>顾客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1" name="椭圆 20"/>
          <p:cNvSpPr>
            <a:spLocks noChangeAspect="1"/>
          </p:cNvSpPr>
          <p:nvPr/>
        </p:nvSpPr>
        <p:spPr>
          <a:xfrm>
            <a:off x="6804248" y="2520942"/>
            <a:ext cx="684000" cy="710543"/>
          </a:xfrm>
          <a:custGeom>
            <a:avLst/>
            <a:gdLst/>
            <a:ahLst/>
            <a:cxnLst/>
            <a:rect l="l" t="t" r="r" b="b"/>
            <a:pathLst>
              <a:path w="684000" h="710543">
                <a:moveTo>
                  <a:pt x="342000" y="0"/>
                </a:moveTo>
                <a:cubicBezTo>
                  <a:pt x="547104" y="115959"/>
                  <a:pt x="684000" y="336557"/>
                  <a:pt x="684000" y="589129"/>
                </a:cubicBezTo>
                <a:lnTo>
                  <a:pt x="681170" y="617208"/>
                </a:lnTo>
                <a:cubicBezTo>
                  <a:pt x="582360" y="677528"/>
                  <a:pt x="466036" y="710543"/>
                  <a:pt x="342000" y="710543"/>
                </a:cubicBezTo>
                <a:cubicBezTo>
                  <a:pt x="217965" y="710543"/>
                  <a:pt x="101641" y="677528"/>
                  <a:pt x="2831" y="617208"/>
                </a:cubicBezTo>
                <a:cubicBezTo>
                  <a:pt x="191" y="607957"/>
                  <a:pt x="0" y="598565"/>
                  <a:pt x="0" y="589129"/>
                </a:cubicBezTo>
                <a:cubicBezTo>
                  <a:pt x="0" y="336557"/>
                  <a:pt x="136896" y="115959"/>
                  <a:pt x="342000" y="0"/>
                </a:cubicBezTo>
                <a:close/>
              </a:path>
            </a:pathLst>
          </a:custGeom>
          <a:solidFill>
            <a:srgbClr val="92D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b="1" dirty="0"/>
          </a:p>
        </p:txBody>
      </p:sp>
      <p:sp>
        <p:nvSpPr>
          <p:cNvPr id="24" name="矩形 23"/>
          <p:cNvSpPr/>
          <p:nvPr/>
        </p:nvSpPr>
        <p:spPr>
          <a:xfrm>
            <a:off x="6823082" y="270883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利益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31335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4496969" y="2297431"/>
            <a:ext cx="2016364" cy="1592986"/>
          </a:xfrm>
          <a:custGeom>
            <a:avLst/>
            <a:gdLst>
              <a:gd name="connsiteX0" fmla="*/ 0 w 1447060"/>
              <a:gd name="connsiteY0" fmla="*/ 1571347 h 1571347"/>
              <a:gd name="connsiteX1" fmla="*/ 381740 w 1447060"/>
              <a:gd name="connsiteY1" fmla="*/ 870011 h 1571347"/>
              <a:gd name="connsiteX2" fmla="*/ 62144 w 1447060"/>
              <a:gd name="connsiteY2" fmla="*/ 843378 h 1571347"/>
              <a:gd name="connsiteX3" fmla="*/ 710214 w 1447060"/>
              <a:gd name="connsiteY3" fmla="*/ 0 h 1571347"/>
              <a:gd name="connsiteX4" fmla="*/ 1313895 w 1447060"/>
              <a:gd name="connsiteY4" fmla="*/ 834501 h 1571347"/>
              <a:gd name="connsiteX5" fmla="*/ 1012054 w 1447060"/>
              <a:gd name="connsiteY5" fmla="*/ 852256 h 1571347"/>
              <a:gd name="connsiteX6" fmla="*/ 1447060 w 1447060"/>
              <a:gd name="connsiteY6" fmla="*/ 1535836 h 1571347"/>
              <a:gd name="connsiteX0" fmla="*/ 0 w 1447060"/>
              <a:gd name="connsiteY0" fmla="*/ 1571347 h 1571347"/>
              <a:gd name="connsiteX1" fmla="*/ 381740 w 1447060"/>
              <a:gd name="connsiteY1" fmla="*/ 870011 h 1571347"/>
              <a:gd name="connsiteX2" fmla="*/ 62144 w 1447060"/>
              <a:gd name="connsiteY2" fmla="*/ 843378 h 1571347"/>
              <a:gd name="connsiteX3" fmla="*/ 710214 w 1447060"/>
              <a:gd name="connsiteY3" fmla="*/ 0 h 1571347"/>
              <a:gd name="connsiteX4" fmla="*/ 1313895 w 1447060"/>
              <a:gd name="connsiteY4" fmla="*/ 834501 h 1571347"/>
              <a:gd name="connsiteX5" fmla="*/ 1012054 w 1447060"/>
              <a:gd name="connsiteY5" fmla="*/ 852256 h 1571347"/>
              <a:gd name="connsiteX6" fmla="*/ 1447060 w 1447060"/>
              <a:gd name="connsiteY6" fmla="*/ 1535836 h 1571347"/>
              <a:gd name="connsiteX0" fmla="*/ 0 w 1447060"/>
              <a:gd name="connsiteY0" fmla="*/ 1571347 h 1571347"/>
              <a:gd name="connsiteX1" fmla="*/ 381740 w 1447060"/>
              <a:gd name="connsiteY1" fmla="*/ 870011 h 1571347"/>
              <a:gd name="connsiteX2" fmla="*/ 62144 w 1447060"/>
              <a:gd name="connsiteY2" fmla="*/ 843378 h 1571347"/>
              <a:gd name="connsiteX3" fmla="*/ 710214 w 1447060"/>
              <a:gd name="connsiteY3" fmla="*/ 0 h 1571347"/>
              <a:gd name="connsiteX4" fmla="*/ 1313895 w 1447060"/>
              <a:gd name="connsiteY4" fmla="*/ 834501 h 1571347"/>
              <a:gd name="connsiteX5" fmla="*/ 1012054 w 1447060"/>
              <a:gd name="connsiteY5" fmla="*/ 852256 h 1571347"/>
              <a:gd name="connsiteX6" fmla="*/ 1447060 w 1447060"/>
              <a:gd name="connsiteY6" fmla="*/ 1535836 h 1571347"/>
              <a:gd name="connsiteX0" fmla="*/ 0 w 1447060"/>
              <a:gd name="connsiteY0" fmla="*/ 1571347 h 1571347"/>
              <a:gd name="connsiteX1" fmla="*/ 381740 w 1447060"/>
              <a:gd name="connsiteY1" fmla="*/ 870011 h 1571347"/>
              <a:gd name="connsiteX2" fmla="*/ 62144 w 1447060"/>
              <a:gd name="connsiteY2" fmla="*/ 843378 h 1571347"/>
              <a:gd name="connsiteX3" fmla="*/ 710214 w 1447060"/>
              <a:gd name="connsiteY3" fmla="*/ 0 h 1571347"/>
              <a:gd name="connsiteX4" fmla="*/ 1313895 w 1447060"/>
              <a:gd name="connsiteY4" fmla="*/ 834501 h 1571347"/>
              <a:gd name="connsiteX5" fmla="*/ 1012054 w 1447060"/>
              <a:gd name="connsiteY5" fmla="*/ 852256 h 1571347"/>
              <a:gd name="connsiteX6" fmla="*/ 1447060 w 1447060"/>
              <a:gd name="connsiteY6" fmla="*/ 1535836 h 1571347"/>
              <a:gd name="connsiteX0" fmla="*/ 0 w 1447060"/>
              <a:gd name="connsiteY0" fmla="*/ 1571347 h 1571347"/>
              <a:gd name="connsiteX1" fmla="*/ 381740 w 1447060"/>
              <a:gd name="connsiteY1" fmla="*/ 870011 h 1571347"/>
              <a:gd name="connsiteX2" fmla="*/ 62144 w 1447060"/>
              <a:gd name="connsiteY2" fmla="*/ 843378 h 1571347"/>
              <a:gd name="connsiteX3" fmla="*/ 710214 w 1447060"/>
              <a:gd name="connsiteY3" fmla="*/ 0 h 1571347"/>
              <a:gd name="connsiteX4" fmla="*/ 1313895 w 1447060"/>
              <a:gd name="connsiteY4" fmla="*/ 834501 h 1571347"/>
              <a:gd name="connsiteX5" fmla="*/ 1012054 w 1447060"/>
              <a:gd name="connsiteY5" fmla="*/ 852256 h 1571347"/>
              <a:gd name="connsiteX6" fmla="*/ 1447060 w 1447060"/>
              <a:gd name="connsiteY6" fmla="*/ 1535836 h 1571347"/>
              <a:gd name="connsiteX0" fmla="*/ 0 w 1447060"/>
              <a:gd name="connsiteY0" fmla="*/ 1571347 h 1571347"/>
              <a:gd name="connsiteX1" fmla="*/ 381740 w 1447060"/>
              <a:gd name="connsiteY1" fmla="*/ 870011 h 1571347"/>
              <a:gd name="connsiteX2" fmla="*/ 62144 w 1447060"/>
              <a:gd name="connsiteY2" fmla="*/ 843378 h 1571347"/>
              <a:gd name="connsiteX3" fmla="*/ 710214 w 1447060"/>
              <a:gd name="connsiteY3" fmla="*/ 0 h 1571347"/>
              <a:gd name="connsiteX4" fmla="*/ 1313895 w 1447060"/>
              <a:gd name="connsiteY4" fmla="*/ 834501 h 1571347"/>
              <a:gd name="connsiteX5" fmla="*/ 1012054 w 1447060"/>
              <a:gd name="connsiteY5" fmla="*/ 852256 h 1571347"/>
              <a:gd name="connsiteX6" fmla="*/ 1447060 w 1447060"/>
              <a:gd name="connsiteY6" fmla="*/ 1535836 h 1571347"/>
              <a:gd name="connsiteX0" fmla="*/ 0 w 1447060"/>
              <a:gd name="connsiteY0" fmla="*/ 1571347 h 1571347"/>
              <a:gd name="connsiteX1" fmla="*/ 381740 w 1447060"/>
              <a:gd name="connsiteY1" fmla="*/ 870011 h 1571347"/>
              <a:gd name="connsiteX2" fmla="*/ 62144 w 1447060"/>
              <a:gd name="connsiteY2" fmla="*/ 843378 h 1571347"/>
              <a:gd name="connsiteX3" fmla="*/ 710214 w 1447060"/>
              <a:gd name="connsiteY3" fmla="*/ 0 h 1571347"/>
              <a:gd name="connsiteX4" fmla="*/ 1313895 w 1447060"/>
              <a:gd name="connsiteY4" fmla="*/ 834501 h 1571347"/>
              <a:gd name="connsiteX5" fmla="*/ 1012054 w 1447060"/>
              <a:gd name="connsiteY5" fmla="*/ 852256 h 1571347"/>
              <a:gd name="connsiteX6" fmla="*/ 1447060 w 1447060"/>
              <a:gd name="connsiteY6" fmla="*/ 1535836 h 1571347"/>
              <a:gd name="connsiteX0" fmla="*/ 0 w 1447060"/>
              <a:gd name="connsiteY0" fmla="*/ 1571347 h 1571347"/>
              <a:gd name="connsiteX1" fmla="*/ 381740 w 1447060"/>
              <a:gd name="connsiteY1" fmla="*/ 870011 h 1571347"/>
              <a:gd name="connsiteX2" fmla="*/ 62144 w 1447060"/>
              <a:gd name="connsiteY2" fmla="*/ 843378 h 1571347"/>
              <a:gd name="connsiteX3" fmla="*/ 710214 w 1447060"/>
              <a:gd name="connsiteY3" fmla="*/ 0 h 1571347"/>
              <a:gd name="connsiteX4" fmla="*/ 1313895 w 1447060"/>
              <a:gd name="connsiteY4" fmla="*/ 834501 h 1571347"/>
              <a:gd name="connsiteX5" fmla="*/ 1012054 w 1447060"/>
              <a:gd name="connsiteY5" fmla="*/ 852256 h 1571347"/>
              <a:gd name="connsiteX6" fmla="*/ 1447060 w 1447060"/>
              <a:gd name="connsiteY6" fmla="*/ 1535836 h 1571347"/>
              <a:gd name="connsiteX0" fmla="*/ 0 w 1447060"/>
              <a:gd name="connsiteY0" fmla="*/ 1571347 h 1571347"/>
              <a:gd name="connsiteX1" fmla="*/ 381740 w 1447060"/>
              <a:gd name="connsiteY1" fmla="*/ 870011 h 1571347"/>
              <a:gd name="connsiteX2" fmla="*/ 62144 w 1447060"/>
              <a:gd name="connsiteY2" fmla="*/ 843378 h 1571347"/>
              <a:gd name="connsiteX3" fmla="*/ 710214 w 1447060"/>
              <a:gd name="connsiteY3" fmla="*/ 0 h 1571347"/>
              <a:gd name="connsiteX4" fmla="*/ 1313895 w 1447060"/>
              <a:gd name="connsiteY4" fmla="*/ 834501 h 1571347"/>
              <a:gd name="connsiteX5" fmla="*/ 1012054 w 1447060"/>
              <a:gd name="connsiteY5" fmla="*/ 852256 h 1571347"/>
              <a:gd name="connsiteX6" fmla="*/ 1447060 w 1447060"/>
              <a:gd name="connsiteY6" fmla="*/ 1535836 h 1571347"/>
              <a:gd name="connsiteX0" fmla="*/ 0 w 1475635"/>
              <a:gd name="connsiteY0" fmla="*/ 1571347 h 1592986"/>
              <a:gd name="connsiteX1" fmla="*/ 381740 w 1475635"/>
              <a:gd name="connsiteY1" fmla="*/ 870011 h 1592986"/>
              <a:gd name="connsiteX2" fmla="*/ 62144 w 1475635"/>
              <a:gd name="connsiteY2" fmla="*/ 843378 h 1592986"/>
              <a:gd name="connsiteX3" fmla="*/ 710214 w 1475635"/>
              <a:gd name="connsiteY3" fmla="*/ 0 h 1592986"/>
              <a:gd name="connsiteX4" fmla="*/ 1313895 w 1475635"/>
              <a:gd name="connsiteY4" fmla="*/ 834501 h 1592986"/>
              <a:gd name="connsiteX5" fmla="*/ 1012054 w 1475635"/>
              <a:gd name="connsiteY5" fmla="*/ 852256 h 1592986"/>
              <a:gd name="connsiteX6" fmla="*/ 1475635 w 1475635"/>
              <a:gd name="connsiteY6" fmla="*/ 1592986 h 1592986"/>
              <a:gd name="connsiteX0" fmla="*/ 0 w 1475635"/>
              <a:gd name="connsiteY0" fmla="*/ 1571347 h 1592986"/>
              <a:gd name="connsiteX1" fmla="*/ 381740 w 1475635"/>
              <a:gd name="connsiteY1" fmla="*/ 870011 h 1592986"/>
              <a:gd name="connsiteX2" fmla="*/ 62144 w 1475635"/>
              <a:gd name="connsiteY2" fmla="*/ 843378 h 1592986"/>
              <a:gd name="connsiteX3" fmla="*/ 710214 w 1475635"/>
              <a:gd name="connsiteY3" fmla="*/ 0 h 1592986"/>
              <a:gd name="connsiteX4" fmla="*/ 1313895 w 1475635"/>
              <a:gd name="connsiteY4" fmla="*/ 834501 h 1592986"/>
              <a:gd name="connsiteX5" fmla="*/ 1012054 w 1475635"/>
              <a:gd name="connsiteY5" fmla="*/ 852256 h 1592986"/>
              <a:gd name="connsiteX6" fmla="*/ 1475635 w 1475635"/>
              <a:gd name="connsiteY6" fmla="*/ 1592986 h 1592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5635" h="1592986">
                <a:moveTo>
                  <a:pt x="0" y="1571347"/>
                </a:moveTo>
                <a:cubicBezTo>
                  <a:pt x="208209" y="1366143"/>
                  <a:pt x="311643" y="1141890"/>
                  <a:pt x="381740" y="870011"/>
                </a:cubicBezTo>
                <a:lnTo>
                  <a:pt x="62144" y="843378"/>
                </a:lnTo>
                <a:cubicBezTo>
                  <a:pt x="311505" y="605115"/>
                  <a:pt x="546578" y="362088"/>
                  <a:pt x="710214" y="0"/>
                </a:cubicBezTo>
                <a:cubicBezTo>
                  <a:pt x="863816" y="340079"/>
                  <a:pt x="1041231" y="603959"/>
                  <a:pt x="1313895" y="834501"/>
                </a:cubicBezTo>
                <a:lnTo>
                  <a:pt x="1012054" y="852256"/>
                </a:lnTo>
                <a:cubicBezTo>
                  <a:pt x="1047518" y="1051541"/>
                  <a:pt x="1197283" y="1331788"/>
                  <a:pt x="1475635" y="1592986"/>
                </a:cubicBezTo>
              </a:path>
            </a:pathLst>
          </a:cu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  <a:alpha val="75000"/>
                </a:schemeClr>
              </a:gs>
              <a:gs pos="100000">
                <a:schemeClr val="bg2">
                  <a:lumMod val="50000"/>
                  <a:tint val="23500"/>
                  <a:satMod val="160000"/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AutoShape 2" descr="图片下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3790473" y="3299501"/>
            <a:ext cx="1260000" cy="1260000"/>
          </a:xfrm>
          <a:prstGeom prst="ellipse">
            <a:avLst/>
          </a:prstGeom>
          <a:solidFill>
            <a:srgbClr val="DE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/>
              <a:t>勇气</a:t>
            </a:r>
            <a:endParaRPr lang="en-US" sz="2000" b="1" dirty="0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5904048" y="3299501"/>
            <a:ext cx="1260000" cy="1260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/>
              <a:t>主动</a:t>
            </a:r>
            <a:endParaRPr lang="en-US" sz="2000" b="1" dirty="0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4847260" y="3299501"/>
            <a:ext cx="1260000" cy="1260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/>
              <a:t>信心</a:t>
            </a:r>
            <a:endParaRPr lang="en-US" sz="2000" b="1" dirty="0"/>
          </a:p>
        </p:txBody>
      </p:sp>
      <p:sp>
        <p:nvSpPr>
          <p:cNvPr id="15" name="椭圆 14"/>
          <p:cNvSpPr/>
          <p:nvPr/>
        </p:nvSpPr>
        <p:spPr>
          <a:xfrm>
            <a:off x="4457840" y="703914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37840" y="883914"/>
            <a:ext cx="1800000" cy="18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547664" y="192025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领导需要具备的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99281" y="1635711"/>
            <a:ext cx="18325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8000" dirty="0" smtClean="0">
                <a:solidFill>
                  <a:srgbClr val="DEA900"/>
                </a:solidFill>
              </a:rPr>
              <a:t>3</a:t>
            </a:r>
            <a:r>
              <a:rPr lang="zh-CN" altLang="en-US" sz="2800" b="1" dirty="0" smtClean="0">
                <a:solidFill>
                  <a:srgbClr val="DEA900"/>
                </a:solidFill>
              </a:rPr>
              <a:t>大素质</a:t>
            </a:r>
            <a:endParaRPr lang="en-US" sz="2800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43573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and drawn arrows and speech bubbles illustration set - stock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47664" y="1203598"/>
            <a:ext cx="3655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2">
                    <a:lumMod val="25000"/>
                  </a:schemeClr>
                </a:solidFill>
              </a:rPr>
              <a:t>放权的障碍因素</a:t>
            </a:r>
            <a:endParaRPr lang="en-US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30886" y="2139702"/>
            <a:ext cx="800219" cy="461665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+mj-ea"/>
                <a:ea typeface="+mj-ea"/>
              </a:rPr>
              <a:t>不敢</a:t>
            </a:r>
            <a:endParaRPr 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5327" y="2170479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缺乏彼此的信任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730885" y="2968664"/>
            <a:ext cx="800219" cy="461665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+mj-ea"/>
                <a:ea typeface="+mj-ea"/>
              </a:rPr>
              <a:t>不会</a:t>
            </a:r>
            <a:endParaRPr 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2973" y="2999442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/>
              <a:t>制度不明，过程无控，考核不严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1937318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/>
          <p:cNvSpPr txBox="1"/>
          <p:nvPr/>
        </p:nvSpPr>
        <p:spPr>
          <a:xfrm>
            <a:off x="1610002" y="2746235"/>
            <a:ext cx="1210588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放权要合理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TextBox 10"/>
          <p:cNvSpPr txBox="1"/>
          <p:nvPr/>
        </p:nvSpPr>
        <p:spPr>
          <a:xfrm>
            <a:off x="2843808" y="2761623"/>
            <a:ext cx="52116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放权时要提出要求，制定目标，给予资源；建立制度，建立体系</a:t>
            </a:r>
            <a:endParaRPr lang="en-US" sz="1400" dirty="0"/>
          </a:p>
        </p:txBody>
      </p:sp>
      <p:sp>
        <p:nvSpPr>
          <p:cNvPr id="4" name="TextBox 11"/>
          <p:cNvSpPr txBox="1"/>
          <p:nvPr/>
        </p:nvSpPr>
        <p:spPr>
          <a:xfrm>
            <a:off x="1610002" y="3412690"/>
            <a:ext cx="1210588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权责要对等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Box 12"/>
          <p:cNvSpPr txBox="1"/>
          <p:nvPr/>
        </p:nvSpPr>
        <p:spPr>
          <a:xfrm>
            <a:off x="2843808" y="3289491"/>
            <a:ext cx="3416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权利＞责任→领导者武断决策，风气腐败</a:t>
            </a:r>
            <a:endParaRPr lang="en-US" sz="1400" dirty="0"/>
          </a:p>
        </p:txBody>
      </p:sp>
      <p:sp>
        <p:nvSpPr>
          <p:cNvPr id="6" name="TextBox 13"/>
          <p:cNvSpPr txBox="1"/>
          <p:nvPr/>
        </p:nvSpPr>
        <p:spPr>
          <a:xfrm>
            <a:off x="2843808" y="3614408"/>
            <a:ext cx="4314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权利＜责任→领导者保守守旧，责任上移，难以做事</a:t>
            </a:r>
            <a:endParaRPr lang="en-US" sz="1400" dirty="0"/>
          </a:p>
        </p:txBody>
      </p:sp>
      <p:sp>
        <p:nvSpPr>
          <p:cNvPr id="7" name="TextBox 14"/>
          <p:cNvSpPr txBox="1"/>
          <p:nvPr/>
        </p:nvSpPr>
        <p:spPr>
          <a:xfrm>
            <a:off x="1610002" y="4079144"/>
            <a:ext cx="1210588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收放自如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16"/>
          <p:cNvSpPr txBox="1"/>
          <p:nvPr/>
        </p:nvSpPr>
        <p:spPr>
          <a:xfrm>
            <a:off x="2844577" y="4094532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/>
              <a:t>妥善处理，稳定灵活处理</a:t>
            </a:r>
            <a:endParaRPr lang="en-US" sz="1400" dirty="0"/>
          </a:p>
        </p:txBody>
      </p:sp>
      <p:sp>
        <p:nvSpPr>
          <p:cNvPr id="10" name="TextBox 1"/>
          <p:cNvSpPr txBox="1"/>
          <p:nvPr/>
        </p:nvSpPr>
        <p:spPr>
          <a:xfrm>
            <a:off x="198074" y="1019496"/>
            <a:ext cx="21602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200" b="1" dirty="0" smtClean="0">
                <a:solidFill>
                  <a:schemeClr val="bg2">
                    <a:lumMod val="25000"/>
                  </a:schemeClr>
                </a:solidFill>
              </a:rPr>
              <a:t>如何</a:t>
            </a:r>
            <a:endParaRPr lang="en-US" altLang="zh-CN" sz="32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zh-CN" altLang="en-US" sz="3200" b="1" dirty="0" smtClean="0">
                <a:solidFill>
                  <a:schemeClr val="bg2">
                    <a:lumMod val="25000"/>
                  </a:schemeClr>
                </a:solidFill>
              </a:rPr>
              <a:t>放权</a:t>
            </a:r>
            <a:endParaRPr lang="en-US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25010"/>
            <a:ext cx="1227412" cy="24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22523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2111538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授权的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03648" y="1203598"/>
            <a:ext cx="1989647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3800" dirty="0" smtClean="0">
                <a:solidFill>
                  <a:srgbClr val="DEA900"/>
                </a:solidFill>
              </a:rPr>
              <a:t>3</a:t>
            </a:r>
            <a:r>
              <a:rPr lang="zh-CN" altLang="en-US" sz="3200" b="1" dirty="0" smtClean="0">
                <a:solidFill>
                  <a:srgbClr val="DEA900"/>
                </a:solidFill>
              </a:rPr>
              <a:t>要素</a:t>
            </a:r>
            <a:endParaRPr lang="en-US" sz="32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164329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任务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165868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有明确的目标和信息要求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222313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权利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223852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给予权利，让其充分做主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39951" y="284362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责任</a:t>
            </a:r>
            <a:endParaRPr lang="en-US" sz="2000" b="1" dirty="0">
              <a:solidFill>
                <a:srgbClr val="DEA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1" y="2859017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明确所要承担的相应责任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729354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图片下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椭圆 5"/>
          <p:cNvSpPr>
            <a:spLocks noChangeAspect="1"/>
          </p:cNvSpPr>
          <p:nvPr/>
        </p:nvSpPr>
        <p:spPr>
          <a:xfrm>
            <a:off x="3559628" y="879582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93981" y="3152378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DEA900"/>
                </a:solidFill>
              </a:rPr>
              <a:t>激励的方式</a:t>
            </a:r>
            <a:endParaRPr lang="en-US" sz="2400" b="1" dirty="0">
              <a:solidFill>
                <a:srgbClr val="DEA900"/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39628" y="1059582"/>
            <a:ext cx="1800000" cy="1800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8039843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71549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DEA900"/>
                </a:solidFill>
              </a:rPr>
              <a:t>激励，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首先要了解并满足员工的个人需求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1851670"/>
            <a:ext cx="5320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b="1" dirty="0" smtClean="0">
                <a:solidFill>
                  <a:srgbClr val="DEA900"/>
                </a:solidFill>
              </a:rPr>
              <a:t>为员工安排的工作和职位必须与他的性格相匹配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5" y="2427934"/>
            <a:ext cx="4166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b="1" dirty="0" smtClean="0">
                <a:solidFill>
                  <a:srgbClr val="DEA900"/>
                </a:solidFill>
              </a:rPr>
              <a:t>为每一名员工设定具体而恰当的目标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5" y="3004198"/>
            <a:ext cx="4628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b="1" dirty="0" smtClean="0">
                <a:solidFill>
                  <a:srgbClr val="DEA900"/>
                </a:solidFill>
              </a:rPr>
              <a:t>对完成了既定目标的员工进行恰当的奖励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3580462"/>
            <a:ext cx="6244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b="1" dirty="0" smtClean="0">
                <a:solidFill>
                  <a:srgbClr val="DEA900"/>
                </a:solidFill>
              </a:rPr>
              <a:t>针对不同的员工和他不同的需求，进行不同的相应的奖励</a:t>
            </a:r>
            <a:endParaRPr lang="en-US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612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0808" y="138116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团队内部沟通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35696" y="128702"/>
            <a:ext cx="211788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2000" b="1" dirty="0" smtClean="0">
                <a:solidFill>
                  <a:srgbClr val="DEA900"/>
                </a:solidFill>
              </a:rPr>
              <a:t>4</a:t>
            </a:r>
            <a:r>
              <a:rPr lang="zh-CN" altLang="en-US" sz="2800" b="1" dirty="0" smtClean="0">
                <a:solidFill>
                  <a:srgbClr val="DEA900"/>
                </a:solidFill>
              </a:rPr>
              <a:t>大原则</a:t>
            </a:r>
            <a:endParaRPr lang="en-US" sz="2800" b="1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99568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</a:rPr>
              <a:t>团队思维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71576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</a:rPr>
              <a:t>团队语言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43584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</a:rPr>
              <a:t>团队文化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41559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DEA900"/>
                </a:solidFill>
              </a:rPr>
              <a:t>团队协调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9712" y="2041852"/>
            <a:ext cx="6365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团队成员公用一个“大脑”，统一的思考和决策；如有一人反对，将会出现裂痕。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979712" y="2669599"/>
            <a:ext cx="6365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团队中彼此的沟通语言和方式。应避免情绪化与个人主义，避免自以为是，刚愎自用；尽量使用大家熟悉的语言，随和平等沟通。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979712" y="3297346"/>
            <a:ext cx="6365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团队文化是社会文化与团队长期形成的传统文化观念的产物，也是多数成员和谐共融的团队文化，同时它会绞杀融合比较特殊与孤立的成员。这种现象的发生会使团队出现裂痕。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979712" y="4109759"/>
            <a:ext cx="6365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协调主要体现团队的团结、互动和凝聚力。在管理中注意与员工交流，并寻找团队中的“二号人物”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154432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9565" y="197808"/>
            <a:ext cx="25891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b="1" dirty="0" smtClean="0">
                <a:solidFill>
                  <a:srgbClr val="DEA900"/>
                </a:solidFill>
              </a:rPr>
              <a:t>12</a:t>
            </a:r>
            <a:r>
              <a:rPr lang="zh-CN" altLang="en-US" b="1" dirty="0" smtClean="0">
                <a:solidFill>
                  <a:srgbClr val="DEA900"/>
                </a:solidFill>
              </a:rPr>
              <a:t>个需求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508182"/>
            <a:ext cx="2816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01】</a:t>
            </a:r>
            <a:r>
              <a:rPr lang="zh-CN" altLang="en-US" sz="1200" dirty="0" smtClean="0"/>
              <a:t>在工作中知道公司对我有什么期望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2895512"/>
            <a:ext cx="2970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02】</a:t>
            </a:r>
            <a:r>
              <a:rPr lang="zh-CN" altLang="en-US" sz="1200" dirty="0" smtClean="0"/>
              <a:t>我有把工作做好所必需的工具和设备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282842"/>
            <a:ext cx="2509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03】</a:t>
            </a:r>
            <a:r>
              <a:rPr lang="zh-CN" altLang="en-US" sz="1200" dirty="0" smtClean="0"/>
              <a:t>在工作中有机会做我擅长的事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670172"/>
            <a:ext cx="4132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04】</a:t>
            </a:r>
            <a:r>
              <a:rPr lang="zh-CN" altLang="en-US" sz="1200" dirty="0" smtClean="0"/>
              <a:t>在过去的</a:t>
            </a:r>
            <a:r>
              <a:rPr lang="en-US" altLang="zh-CN" sz="1200" dirty="0" smtClean="0"/>
              <a:t>7</a:t>
            </a:r>
            <a:r>
              <a:rPr lang="zh-CN" altLang="en-US" sz="1200" dirty="0" smtClean="0"/>
              <a:t>天里，我出色的工作表现得到了承认和表扬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4057502"/>
            <a:ext cx="3278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05】</a:t>
            </a:r>
            <a:r>
              <a:rPr lang="zh-CN" altLang="en-US" sz="1200" dirty="0" smtClean="0"/>
              <a:t>在工作中上司把我当一个有用的人来关心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4444833"/>
            <a:ext cx="2816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06】</a:t>
            </a:r>
            <a:r>
              <a:rPr lang="zh-CN" altLang="en-US" sz="1200" dirty="0" smtClean="0"/>
              <a:t>在工作中有人常常鼓励我向前发展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043279" y="2508182"/>
            <a:ext cx="2662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07】</a:t>
            </a:r>
            <a:r>
              <a:rPr lang="zh-CN" altLang="en-US" sz="1200" dirty="0" smtClean="0"/>
              <a:t>在工作中我的意见一定有人听取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043279" y="2895512"/>
            <a:ext cx="3278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08】</a:t>
            </a:r>
            <a:r>
              <a:rPr lang="zh-CN" altLang="en-US" sz="1200" dirty="0" smtClean="0"/>
              <a:t>公司的使命或目标使我感到工作的重要性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043279" y="3282842"/>
            <a:ext cx="2970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09】</a:t>
            </a:r>
            <a:r>
              <a:rPr lang="zh-CN" altLang="en-US" sz="1200" dirty="0" smtClean="0"/>
              <a:t>我的同事们也在致力于做好本职工作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043279" y="3670172"/>
            <a:ext cx="2970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10】</a:t>
            </a:r>
            <a:r>
              <a:rPr lang="zh-CN" altLang="en-US" sz="1200" dirty="0" smtClean="0"/>
              <a:t>我在工作中经常会有一个最好的朋友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043279" y="4057502"/>
            <a:ext cx="3352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11】</a:t>
            </a:r>
            <a:r>
              <a:rPr lang="zh-CN" altLang="en-US" sz="1200" dirty="0" smtClean="0"/>
              <a:t>在过去的</a:t>
            </a:r>
            <a:r>
              <a:rPr lang="en-US" altLang="zh-CN" sz="1200" dirty="0" smtClean="0"/>
              <a:t>6</a:t>
            </a:r>
            <a:r>
              <a:rPr lang="zh-CN" altLang="en-US" sz="1200" dirty="0" smtClean="0"/>
              <a:t>个月里，有人跟我谈过我的进步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43279" y="4444833"/>
            <a:ext cx="29706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DEA900"/>
                </a:solidFill>
              </a:rPr>
              <a:t>12】</a:t>
            </a:r>
            <a:r>
              <a:rPr lang="zh-CN" altLang="en-US" sz="1200" dirty="0" smtClean="0"/>
              <a:t>去年，我在工作中有机会学习和成长</a:t>
            </a:r>
            <a:endParaRPr lang="en-US" sz="1200" dirty="0"/>
          </a:p>
        </p:txBody>
      </p:sp>
      <p:sp>
        <p:nvSpPr>
          <p:cNvPr id="15" name="矩形 14"/>
          <p:cNvSpPr/>
          <p:nvPr/>
        </p:nvSpPr>
        <p:spPr>
          <a:xfrm>
            <a:off x="2294363" y="1061808"/>
            <a:ext cx="146706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了解</a:t>
            </a:r>
            <a:endParaRPr lang="en-US" altLang="zh-CN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团队</a:t>
            </a:r>
            <a:r>
              <a:rPr lang="zh-CN" altLang="en-US" sz="2000" b="1" dirty="0">
                <a:solidFill>
                  <a:schemeClr val="bg2">
                    <a:lumMod val="25000"/>
                  </a:schemeClr>
                </a:solidFill>
              </a:rPr>
              <a:t>成员的</a:t>
            </a:r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716141" y="2211710"/>
            <a:ext cx="7711719" cy="0"/>
          </a:xfrm>
          <a:prstGeom prst="line">
            <a:avLst/>
          </a:prstGeom>
          <a:ln w="19050"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9585" y="1131590"/>
            <a:ext cx="14382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9783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7154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如何激励整个团队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243" y="1419622"/>
            <a:ext cx="6538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DEA900"/>
                </a:solidFill>
              </a:rPr>
              <a:t>找到每一个的梦想，并让员工相信， 你可以帮助其实现梦想</a:t>
            </a:r>
            <a:endParaRPr lang="en-US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243" y="1889223"/>
            <a:ext cx="439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DEA900"/>
                </a:solidFill>
              </a:rPr>
              <a:t>低效率依靠管理，高效率则要依靠激励</a:t>
            </a:r>
            <a:endParaRPr lang="en-US" dirty="0">
              <a:solidFill>
                <a:srgbClr val="DEA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243" y="2358824"/>
            <a:ext cx="6244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DEA900"/>
                </a:solidFill>
              </a:rPr>
              <a:t>把员工视为不可缺少的合作伙伴，让员工又主人翁的感觉</a:t>
            </a:r>
            <a:endParaRPr lang="en-US" dirty="0">
              <a:solidFill>
                <a:srgbClr val="DEA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243" y="2828425"/>
            <a:ext cx="4628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DEA900"/>
                </a:solidFill>
              </a:rPr>
              <a:t>让那些充满活力的员工去带动整体的效率</a:t>
            </a:r>
            <a:endParaRPr lang="en-US" dirty="0">
              <a:solidFill>
                <a:srgbClr val="DEA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243" y="3298026"/>
            <a:ext cx="4166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DEA900"/>
                </a:solidFill>
              </a:rPr>
              <a:t>要多拿出充沛的时间与员工良好沟通</a:t>
            </a:r>
            <a:endParaRPr lang="en-US" dirty="0">
              <a:solidFill>
                <a:srgbClr val="DEA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243" y="3767627"/>
            <a:ext cx="3474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DEA900"/>
                </a:solidFill>
              </a:rPr>
              <a:t>制定一套激励人心的团队制度</a:t>
            </a:r>
            <a:endParaRPr lang="en-US" dirty="0">
              <a:solidFill>
                <a:srgbClr val="DEA9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243" y="4237226"/>
            <a:ext cx="3935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dirty="0" smtClean="0">
                <a:solidFill>
                  <a:srgbClr val="DEA900"/>
                </a:solidFill>
              </a:rPr>
              <a:t>团队的奖励机制一定要尽可能公平</a:t>
            </a:r>
            <a:endParaRPr lang="en-US" dirty="0">
              <a:solidFill>
                <a:srgbClr val="DEA900"/>
              </a:solidFill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7740352" y="3728577"/>
            <a:ext cx="936000" cy="936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公平</a:t>
            </a:r>
            <a:endParaRPr lang="en-US" b="1" dirty="0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7740352" y="2864480"/>
            <a:ext cx="936000" cy="936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奖励</a:t>
            </a:r>
            <a:endParaRPr lang="en-US" b="1" dirty="0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7740352" y="2000384"/>
            <a:ext cx="936000" cy="936000"/>
          </a:xfrm>
          <a:prstGeom prst="ellipse">
            <a:avLst/>
          </a:prstGeom>
          <a:solidFill>
            <a:srgbClr val="DE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信任</a:t>
            </a:r>
            <a:endParaRPr lang="en-US" b="1" dirty="0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7740352" y="1136288"/>
            <a:ext cx="936000" cy="936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/>
              <a:t>沟通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90234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02323" y="186196"/>
            <a:ext cx="21948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b="1" dirty="0" smtClean="0">
                <a:solidFill>
                  <a:srgbClr val="DEA900"/>
                </a:solidFill>
              </a:rPr>
              <a:t>6</a:t>
            </a:r>
            <a:r>
              <a:rPr lang="zh-CN" altLang="en-US" b="1" dirty="0" smtClean="0">
                <a:solidFill>
                  <a:srgbClr val="DEA900"/>
                </a:solidFill>
              </a:rPr>
              <a:t>大基本原则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72258" y="947728"/>
            <a:ext cx="19720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</a:rPr>
              <a:t>掌握</a:t>
            </a:r>
            <a:endParaRPr lang="en-US" altLang="zh-CN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/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</a:rPr>
              <a:t>激励的</a:t>
            </a:r>
            <a:endParaRPr lang="en-US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665244"/>
            <a:ext cx="2874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DEA900"/>
                </a:solidFill>
              </a:rPr>
              <a:t>01】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难度适当，不能遥不可及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349320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DEA900"/>
                </a:solidFill>
              </a:rPr>
              <a:t>02】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奖励必须要公开化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4033396"/>
            <a:ext cx="3490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DEA900"/>
                </a:solidFill>
              </a:rPr>
              <a:t>03】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用高名誉价值低金钱价值的礼物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44350" y="3349320"/>
            <a:ext cx="41056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DEA900"/>
                </a:solidFill>
              </a:rPr>
              <a:t>05】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奖励方案应当短期，且与工作周期相关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4350" y="4033396"/>
            <a:ext cx="2874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DEA900"/>
                </a:solidFill>
              </a:rPr>
              <a:t>06】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激励方式应当不断变化着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4350" y="2665244"/>
            <a:ext cx="4515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DEA900"/>
                </a:solidFill>
              </a:rPr>
              <a:t>04】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现金奖励，最没有激励性的拙劣的激励方式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716141" y="2211710"/>
            <a:ext cx="7711719" cy="0"/>
          </a:xfrm>
          <a:prstGeom prst="line">
            <a:avLst/>
          </a:prstGeom>
          <a:ln w="19050"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4229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83568" y="627534"/>
            <a:ext cx="35702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DEA900"/>
                </a:solidFill>
              </a:rPr>
              <a:t>激励，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但晋升奖励需慎用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268625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晋升人数不易过多，且不易过快，否则会造成：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58427" y="1851670"/>
            <a:ext cx="3057247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业绩到底如何，短期内无法考察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8427" y="2331723"/>
            <a:ext cx="1826141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不利于该员工成长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8427" y="2811776"/>
            <a:ext cx="2852063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不利于该员工的工作取得成就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8427" y="3291830"/>
            <a:ext cx="2441694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</a:rPr>
              <a:t>使员工的权利欲过度增长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756" y="4155926"/>
            <a:ext cx="777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合理的晋升激励，应该是一种隐性的激励，企业和团队收获的将是一种长期的效益。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6717" y="4525258"/>
            <a:ext cx="67505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无论何时，好处都不要一次给尽；但是也不能让一名能干的下属等太久。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716141" y="4083918"/>
            <a:ext cx="7711719" cy="0"/>
          </a:xfrm>
          <a:prstGeom prst="line">
            <a:avLst/>
          </a:prstGeom>
          <a:ln w="19050"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824712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>
            <a:spLocks noChangeAspect="1"/>
          </p:cNvSpPr>
          <p:nvPr/>
        </p:nvSpPr>
        <p:spPr>
          <a:xfrm>
            <a:off x="3559628" y="879582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540094" y="315237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DEA900"/>
                </a:solidFill>
              </a:rPr>
              <a:t>提供晋升平台</a:t>
            </a:r>
            <a:endParaRPr lang="en-US" sz="2400" b="1" dirty="0">
              <a:solidFill>
                <a:srgbClr val="DEA9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39628" y="1059582"/>
            <a:ext cx="1800000" cy="1800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7361928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530" y="1203598"/>
            <a:ext cx="5328592" cy="304698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</a:rPr>
              <a:t>       一个人得到一份工作，进入你的团队，他不会想着拿到每月的薪水就完了。他不但想获得暂时的席位，还想夺占自己的将来，成为命运的主人，影响团队的发展，并继续向上攀升，成为团队的主人之一。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</a:rPr>
              <a:t>       这是人的职业本性，作为主管，不要挡在他们前进的这条路上，而是要栽培他们，让他们有机会赢。在胜利时给予嘉奖，在进步时，给予赞赏。在团队中给予看到上升的希望，适当激励他的野心。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AutoShape 2" descr="图片下载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712122" y="1203598"/>
            <a:ext cx="318035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136664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55526"/>
            <a:ext cx="53036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DEA900"/>
                </a:solidFill>
              </a:rPr>
              <a:t>晋升。</a:t>
            </a:r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为了员工的未来，给予提供培训机会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2528" y="1443936"/>
            <a:ext cx="169790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DEA900"/>
                </a:solidFill>
              </a:rPr>
              <a:t>3</a:t>
            </a:r>
            <a:r>
              <a:rPr lang="zh-CN" altLang="en-US" b="1" dirty="0" smtClean="0">
                <a:solidFill>
                  <a:srgbClr val="DEA900"/>
                </a:solidFill>
              </a:rPr>
              <a:t>种作用</a:t>
            </a:r>
            <a:endParaRPr lang="en-US" b="1" dirty="0">
              <a:solidFill>
                <a:srgbClr val="DEA9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67544" y="2477324"/>
            <a:ext cx="110799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培训的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51406" y="1891218"/>
            <a:ext cx="3547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01】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提高员工的自我意识能力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51406" y="2571489"/>
            <a:ext cx="5086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02】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提高员工的技术能力和相应的知识水平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51406" y="3251760"/>
            <a:ext cx="3804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DEA900"/>
                </a:solidFill>
              </a:rPr>
              <a:t>03】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转变员工的态度及工作动机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29986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1088" y="1860618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“利用价值”决定分配机会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1088" y="2508691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DEA900"/>
                </a:solidFill>
              </a:rPr>
              <a:t>没有一家公司愿意把利益分配给一名不劳而获的寄生虫</a:t>
            </a:r>
            <a:endParaRPr lang="en-US" dirty="0">
              <a:solidFill>
                <a:srgbClr val="DEA9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1088" y="2978292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DEA900"/>
                </a:solidFill>
              </a:rPr>
              <a:t>让自己有足够的价值，才能得到团队的重视</a:t>
            </a:r>
            <a:endParaRPr lang="en-US" dirty="0">
              <a:solidFill>
                <a:srgbClr val="DEA900"/>
              </a:solidFill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517076" y="1377344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79" r="879"/>
          <a:stretch/>
        </p:blipFill>
        <p:spPr bwMode="auto">
          <a:xfrm>
            <a:off x="697076" y="1557344"/>
            <a:ext cx="1800000" cy="18000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857076" y="116589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EA900"/>
                </a:solidFill>
              </a:rPr>
              <a:t>注意：</a:t>
            </a:r>
            <a:endParaRPr lang="zh-CN" altLang="en-US" sz="2800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65218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>
            <a:spLocks noChangeAspect="1"/>
          </p:cNvSpPr>
          <p:nvPr/>
        </p:nvSpPr>
        <p:spPr>
          <a:xfrm>
            <a:off x="3559628" y="879582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2"/>
          <p:cNvSpPr txBox="1"/>
          <p:nvPr/>
        </p:nvSpPr>
        <p:spPr>
          <a:xfrm>
            <a:off x="4001758" y="315237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DEA900"/>
                </a:solidFill>
              </a:rPr>
              <a:t>领导力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739628" y="1059582"/>
            <a:ext cx="1800000" cy="1800000"/>
          </a:xfrm>
          <a:prstGeom prst="ellipse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369141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3608" y="1563638"/>
            <a:ext cx="7105269" cy="209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 smtClean="0">
                <a:solidFill>
                  <a:srgbClr val="DEA900"/>
                </a:solidFill>
              </a:rPr>
              <a:t>领导力</a:t>
            </a:r>
            <a:r>
              <a:rPr lang="zh-CN" altLang="en-US" sz="2000" dirty="0" smtClean="0"/>
              <a:t>就是让那个员工在拥有“梦想”并且近期明确的前提下，激发其不断积极工作的意识，更好的发挥员工自身的潜力，并且聚拢他们的凝聚力。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59158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9542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团队精神的作用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17848" y="168598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目标导向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17848" y="22140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团队聚能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17848" y="27421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激励作用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17848" y="32701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控制功能</a:t>
            </a:r>
            <a:endParaRPr lang="en-US" dirty="0"/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4464008" y="1563878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4" descr="&#10;                        许多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44008" y="1743878"/>
            <a:ext cx="1800000" cy="18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接连接符 7"/>
          <p:cNvCxnSpPr/>
          <p:nvPr/>
        </p:nvCxnSpPr>
        <p:spPr>
          <a:xfrm>
            <a:off x="2425844" y="1893458"/>
            <a:ext cx="1645372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425844" y="2420468"/>
            <a:ext cx="1645372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425844" y="2947478"/>
            <a:ext cx="1645372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425844" y="3474487"/>
            <a:ext cx="1645372" cy="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066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14516" y="1205280"/>
            <a:ext cx="2088232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bg2">
                    <a:lumMod val="25000"/>
                  </a:schemeClr>
                </a:solidFill>
              </a:rPr>
              <a:t>如何才算一个好的</a:t>
            </a:r>
            <a:r>
              <a:rPr lang="zh-CN" altLang="en-US" sz="3600" b="1" dirty="0" smtClean="0">
                <a:solidFill>
                  <a:srgbClr val="DEA900"/>
                </a:solidFill>
              </a:rPr>
              <a:t>领导人</a:t>
            </a:r>
            <a:endParaRPr lang="en-US" sz="3600" b="1" dirty="0">
              <a:solidFill>
                <a:srgbClr val="DEA9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627784" y="1620383"/>
            <a:ext cx="5981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01】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能依靠自身力量，不断激励众人朝组织目标奋勇前进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627784" y="2206740"/>
            <a:ext cx="505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02】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能胜任团队领导工作，可以培养接班领导人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6"/>
          <p:cNvSpPr txBox="1"/>
          <p:nvPr/>
        </p:nvSpPr>
        <p:spPr>
          <a:xfrm>
            <a:off x="2627784" y="2793097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03】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能给员工造梦，指引未来；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27784" y="337945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04】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能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激励员工，给予赋予激情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；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27784" y="3965811"/>
            <a:ext cx="5057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05】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具有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正直、信任、智慧、富有实现力的品格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408313"/>
            <a:ext cx="1227412" cy="24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98672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1170" y="921580"/>
            <a:ext cx="22322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DEA900"/>
                </a:solidFill>
              </a:rPr>
              <a:t>领导，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如何善待下属的错误</a:t>
            </a:r>
            <a:endParaRPr lang="en-US" sz="2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4"/>
          <p:cNvSpPr txBox="1"/>
          <p:nvPr/>
        </p:nvSpPr>
        <p:spPr>
          <a:xfrm>
            <a:off x="2411760" y="2725638"/>
            <a:ext cx="5660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dirty="0" smtClean="0">
                <a:solidFill>
                  <a:srgbClr val="DEA900"/>
                </a:solidFill>
              </a:rPr>
              <a:t>在批评时要掌握尺度和分寸，给员工留足面子</a:t>
            </a:r>
            <a:endParaRPr lang="en-US" sz="2000" dirty="0">
              <a:solidFill>
                <a:srgbClr val="DEA900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2411760" y="3240727"/>
            <a:ext cx="4378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dirty="0" smtClean="0">
                <a:solidFill>
                  <a:srgbClr val="DEA900"/>
                </a:solidFill>
              </a:rPr>
              <a:t>善待员工的过失，积极的解决问题</a:t>
            </a:r>
            <a:endParaRPr lang="en-US" sz="2000" dirty="0">
              <a:solidFill>
                <a:srgbClr val="DEA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08649" y="3755816"/>
            <a:ext cx="3352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zh-CN" altLang="en-US" sz="2000" dirty="0" smtClean="0">
                <a:solidFill>
                  <a:srgbClr val="DEA900"/>
                </a:solidFill>
              </a:rPr>
              <a:t>用好那些犯了错误的员工</a:t>
            </a:r>
            <a:endParaRPr lang="en-US" sz="2000" dirty="0">
              <a:solidFill>
                <a:srgbClr val="DEA9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125010"/>
            <a:ext cx="1227412" cy="24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935525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3707904" y="166458"/>
            <a:ext cx="25891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b="1" dirty="0" smtClean="0">
                <a:solidFill>
                  <a:srgbClr val="DEA900"/>
                </a:solidFill>
              </a:rPr>
              <a:t>10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种坏人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835696" y="962179"/>
            <a:ext cx="233910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zh-CN" altLang="en-US" sz="2400" dirty="0" smtClean="0">
                <a:solidFill>
                  <a:srgbClr val="DEA900"/>
                </a:solidFill>
              </a:rPr>
              <a:t>领导者</a:t>
            </a:r>
            <a:endParaRPr lang="en-US" altLang="zh-CN" sz="2400" dirty="0" smtClean="0">
              <a:solidFill>
                <a:srgbClr val="DEA900"/>
              </a:solidFill>
            </a:endParaRPr>
          </a:p>
          <a:p>
            <a:pPr algn="r"/>
            <a:r>
              <a:rPr lang="zh-CN" altLang="en-US" sz="2400" dirty="0" smtClean="0">
                <a:solidFill>
                  <a:srgbClr val="DEA900"/>
                </a:solidFill>
              </a:rPr>
              <a:t>需注意团队中的</a:t>
            </a:r>
            <a:endParaRPr lang="en-US" sz="2400" dirty="0">
              <a:solidFill>
                <a:srgbClr val="DEA900"/>
              </a:solidFill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1132066" y="2508182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01】</a:t>
            </a:r>
            <a:r>
              <a:rPr lang="zh-CN" altLang="en-US" dirty="0" smtClean="0"/>
              <a:t>乱嚼舌根的人</a:t>
            </a:r>
            <a:endParaRPr lang="en-US" dirty="0"/>
          </a:p>
        </p:txBody>
      </p:sp>
      <p:sp>
        <p:nvSpPr>
          <p:cNvPr id="9" name="TextBox 3"/>
          <p:cNvSpPr txBox="1"/>
          <p:nvPr/>
        </p:nvSpPr>
        <p:spPr>
          <a:xfrm>
            <a:off x="1132066" y="2971801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02】</a:t>
            </a:r>
            <a:r>
              <a:rPr lang="zh-CN" altLang="en-US" dirty="0" smtClean="0"/>
              <a:t>公私不分的人</a:t>
            </a:r>
            <a:endParaRPr lang="en-US" dirty="0"/>
          </a:p>
        </p:txBody>
      </p:sp>
      <p:sp>
        <p:nvSpPr>
          <p:cNvPr id="10" name="TextBox 4"/>
          <p:cNvSpPr txBox="1"/>
          <p:nvPr/>
        </p:nvSpPr>
        <p:spPr>
          <a:xfrm>
            <a:off x="1132066" y="3435420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03】</a:t>
            </a:r>
            <a:r>
              <a:rPr lang="zh-CN" altLang="en-US" dirty="0" smtClean="0"/>
              <a:t>夸夸其谈的人</a:t>
            </a:r>
            <a:endParaRPr lang="en-US" dirty="0"/>
          </a:p>
        </p:txBody>
      </p:sp>
      <p:sp>
        <p:nvSpPr>
          <p:cNvPr id="11" name="TextBox 5"/>
          <p:cNvSpPr txBox="1"/>
          <p:nvPr/>
        </p:nvSpPr>
        <p:spPr>
          <a:xfrm>
            <a:off x="1132066" y="3899039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04】</a:t>
            </a:r>
            <a:r>
              <a:rPr lang="zh-CN" altLang="en-US" dirty="0"/>
              <a:t>一心二</a:t>
            </a:r>
            <a:r>
              <a:rPr lang="zh-CN" altLang="en-US" dirty="0" smtClean="0"/>
              <a:t>用的人</a:t>
            </a:r>
            <a:endParaRPr lang="en-US" dirty="0"/>
          </a:p>
        </p:txBody>
      </p:sp>
      <p:sp>
        <p:nvSpPr>
          <p:cNvPr id="12" name="TextBox 6"/>
          <p:cNvSpPr txBox="1"/>
          <p:nvPr/>
        </p:nvSpPr>
        <p:spPr>
          <a:xfrm>
            <a:off x="1132066" y="4362658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05】</a:t>
            </a:r>
            <a:r>
              <a:rPr lang="zh-CN" altLang="en-US" dirty="0" smtClean="0"/>
              <a:t>在三心二意的人</a:t>
            </a:r>
            <a:endParaRPr lang="en-US" dirty="0"/>
          </a:p>
        </p:txBody>
      </p:sp>
      <p:sp>
        <p:nvSpPr>
          <p:cNvPr id="14" name="TextBox 8"/>
          <p:cNvSpPr txBox="1"/>
          <p:nvPr/>
        </p:nvSpPr>
        <p:spPr>
          <a:xfrm>
            <a:off x="5467355" y="2508182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06】</a:t>
            </a:r>
            <a:r>
              <a:rPr lang="zh-CN" altLang="en-US" dirty="0" smtClean="0"/>
              <a:t>爱找借口的人</a:t>
            </a:r>
            <a:endParaRPr lang="en-US" dirty="0"/>
          </a:p>
        </p:txBody>
      </p:sp>
      <p:sp>
        <p:nvSpPr>
          <p:cNvPr id="15" name="TextBox 9"/>
          <p:cNvSpPr txBox="1"/>
          <p:nvPr/>
        </p:nvSpPr>
        <p:spPr>
          <a:xfrm>
            <a:off x="5467355" y="2971801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07】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爱挑事端的人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5467355" y="3435420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08】</a:t>
            </a:r>
            <a:r>
              <a:rPr lang="zh-CN" altLang="en-US" dirty="0"/>
              <a:t>心胸</a:t>
            </a:r>
            <a:r>
              <a:rPr lang="zh-CN" altLang="en-US" dirty="0" smtClean="0"/>
              <a:t>狭窄的人</a:t>
            </a:r>
            <a:endParaRPr lang="en-US" dirty="0"/>
          </a:p>
        </p:txBody>
      </p:sp>
      <p:sp>
        <p:nvSpPr>
          <p:cNvPr id="17" name="TextBox 11"/>
          <p:cNvSpPr txBox="1"/>
          <p:nvPr/>
        </p:nvSpPr>
        <p:spPr>
          <a:xfrm>
            <a:off x="5467355" y="3899039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09】</a:t>
            </a:r>
            <a:r>
              <a:rPr lang="zh-CN" altLang="en-US" dirty="0"/>
              <a:t>不</a:t>
            </a:r>
            <a:r>
              <a:rPr lang="zh-CN" altLang="en-US" dirty="0" smtClean="0"/>
              <a:t>懂感恩的人</a:t>
            </a:r>
            <a:endParaRPr lang="en-US" dirty="0"/>
          </a:p>
        </p:txBody>
      </p:sp>
      <p:sp>
        <p:nvSpPr>
          <p:cNvPr id="18" name="TextBox 12"/>
          <p:cNvSpPr txBox="1"/>
          <p:nvPr/>
        </p:nvSpPr>
        <p:spPr>
          <a:xfrm>
            <a:off x="5467355" y="4362658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DEA900"/>
                </a:solidFill>
              </a:rPr>
              <a:t>10】</a:t>
            </a:r>
            <a:r>
              <a:rPr lang="zh-CN" altLang="en-US" dirty="0"/>
              <a:t>心存</a:t>
            </a:r>
            <a:r>
              <a:rPr lang="zh-CN" altLang="en-US" dirty="0" smtClean="0"/>
              <a:t>抱怨的人</a:t>
            </a:r>
            <a:endParaRPr lang="en-US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716141" y="2211710"/>
            <a:ext cx="7711719" cy="0"/>
          </a:xfrm>
          <a:prstGeom prst="line">
            <a:avLst/>
          </a:prstGeom>
          <a:ln w="19050">
            <a:solidFill>
              <a:srgbClr val="DEA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952925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079632" y="834050"/>
            <a:ext cx="2880000" cy="288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图片下载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59632" y="1014050"/>
            <a:ext cx="2520000" cy="252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4595448" y="78519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DEA900"/>
                </a:solidFill>
              </a:rPr>
              <a:t>领导者</a:t>
            </a:r>
            <a:endParaRPr lang="zh-CN" altLang="en-US" sz="2800" b="1" dirty="0">
              <a:solidFill>
                <a:srgbClr val="DEA9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88024" y="1208001"/>
            <a:ext cx="386516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</a:rPr>
              <a:t>好的领导人必须是造梦大师</a:t>
            </a:r>
            <a:endParaRPr lang="en-US" altLang="zh-CN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</a:rPr>
              <a:t>宽容！施一份宽容，恩泽万丈</a:t>
            </a:r>
            <a:endParaRPr lang="en-US" altLang="zh-CN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</a:rPr>
              <a:t>确立规则，抑恶扬善</a:t>
            </a:r>
            <a:endParaRPr lang="en-US" altLang="zh-CN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</a:rPr>
              <a:t>明确责任，恩威并施</a:t>
            </a:r>
            <a:endParaRPr lang="en-US" altLang="zh-CN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</a:rPr>
              <a:t>健全制度，末位淘汰</a:t>
            </a:r>
            <a:endParaRPr lang="en-US" altLang="zh-CN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000" dirty="0" smtClean="0">
                <a:solidFill>
                  <a:schemeClr val="bg2">
                    <a:lumMod val="25000"/>
                  </a:schemeClr>
                </a:solidFill>
              </a:rPr>
              <a:t>变革，具有创新力</a:t>
            </a:r>
            <a:endParaRPr lang="zh-CN" alt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04329" y="1405048"/>
            <a:ext cx="45719" cy="2520000"/>
          </a:xfrm>
          <a:prstGeom prst="rect">
            <a:avLst/>
          </a:prstGeom>
          <a:solidFill>
            <a:srgbClr val="DE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863840" y="4441314"/>
            <a:ext cx="3416320" cy="369332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带领你的团队，为梦想冲刺吧！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282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5255407" y="1361776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1203598"/>
            <a:ext cx="1222557" cy="180000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138062" y="713584"/>
            <a:ext cx="3456384" cy="3456384"/>
          </a:xfrm>
          <a:prstGeom prst="ellipse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28129" y="1527166"/>
            <a:ext cx="428835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bg2">
                    <a:lumMod val="25000"/>
                  </a:schemeClr>
                </a:solidFill>
              </a:rPr>
              <a:t>更多更全面的内容</a:t>
            </a:r>
            <a:endParaRPr lang="en-US" altLang="zh-CN" sz="4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r">
              <a:lnSpc>
                <a:spcPct val="150000"/>
              </a:lnSpc>
            </a:pPr>
            <a:r>
              <a:rPr lang="zh-CN" altLang="en-US" sz="4000" b="1" dirty="0" smtClean="0">
                <a:solidFill>
                  <a:srgbClr val="DEA900"/>
                </a:solidFill>
              </a:rPr>
              <a:t>请翻阅</a:t>
            </a:r>
            <a:endParaRPr lang="zh-CN" altLang="en-US" sz="4000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30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&#10;                        轮廓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8168" y="1192684"/>
            <a:ext cx="2115832" cy="3169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54196" y="1466583"/>
            <a:ext cx="4320000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个性与集体目标一致</a:t>
            </a:r>
            <a:endParaRPr lang="en-US" altLang="zh-CN" sz="1600" b="1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4197" y="2040618"/>
            <a:ext cx="4320000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对团队成员之间的对抗与互助的鼓励</a:t>
            </a:r>
            <a:endParaRPr lang="en-US" altLang="zh-CN" sz="16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4197" y="2614653"/>
            <a:ext cx="4320000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团队精神为团队业绩服务</a:t>
            </a:r>
            <a:endParaRPr lang="en-US" altLang="zh-CN" sz="16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4196" y="3188688"/>
            <a:ext cx="4320000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平衡，兼顾管理者的权威和团队成员的自治</a:t>
            </a:r>
            <a:endParaRPr lang="en-US" altLang="zh-CN" sz="16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4196" y="3762724"/>
            <a:ext cx="4320000" cy="33855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</a:rPr>
              <a:t>牢固</a:t>
            </a:r>
            <a:r>
              <a:rPr lang="zh-CN" altLang="en-US" sz="1600" b="1" dirty="0" smtClean="0">
                <a:solidFill>
                  <a:schemeClr val="bg1"/>
                </a:solidFill>
              </a:rPr>
              <a:t>“管理者、个体、团队”之间的关系</a:t>
            </a:r>
            <a:endParaRPr lang="en-US" altLang="zh-CN" sz="1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395536" y="543613"/>
            <a:ext cx="311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统一的团队精神带来的</a:t>
            </a:r>
            <a:endParaRPr 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5536" y="865876"/>
            <a:ext cx="20313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7200" b="1" dirty="0">
                <a:solidFill>
                  <a:srgbClr val="DEA900"/>
                </a:solidFill>
              </a:rPr>
              <a:t>好处</a:t>
            </a:r>
            <a:endParaRPr lang="en-US" sz="7200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9046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>
            <a:spLocks noChangeAspect="1"/>
          </p:cNvSpPr>
          <p:nvPr/>
        </p:nvSpPr>
        <p:spPr>
          <a:xfrm>
            <a:off x="3559628" y="879582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4" name="Picture 2" descr="&#10;                        罪行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39628" y="1059582"/>
            <a:ext cx="1800000" cy="18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86205" y="3152378"/>
            <a:ext cx="2339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DEA900"/>
                </a:solidFill>
              </a:rPr>
              <a:t>完整的执行体系</a:t>
            </a:r>
            <a:endParaRPr lang="en-US" sz="2400" b="1" dirty="0">
              <a:solidFill>
                <a:srgbClr val="DEA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6457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>
            <a:spLocks noChangeAspect="1"/>
          </p:cNvSpPr>
          <p:nvPr/>
        </p:nvSpPr>
        <p:spPr>
          <a:xfrm>
            <a:off x="1620012" y="1603828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&#10;                        组物体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00012" y="1783828"/>
            <a:ext cx="1800000" cy="180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91880" y="952608"/>
            <a:ext cx="29523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搭建执行体系的</a:t>
            </a:r>
          </a:p>
          <a:p>
            <a:pPr algn="r"/>
            <a:r>
              <a:rPr lang="en-US" altLang="zh-CN" sz="5400" b="1" dirty="0" smtClean="0">
                <a:solidFill>
                  <a:srgbClr val="DEA900"/>
                </a:solidFill>
              </a:rPr>
              <a:t>  4</a:t>
            </a:r>
            <a:r>
              <a:rPr lang="zh-CN" altLang="en-US" sz="3600" b="1" dirty="0" smtClean="0">
                <a:solidFill>
                  <a:srgbClr val="DEA900"/>
                </a:solidFill>
              </a:rPr>
              <a:t>个部分</a:t>
            </a:r>
            <a:endParaRPr lang="en-US" sz="3600" b="1" dirty="0">
              <a:solidFill>
                <a:srgbClr val="DEA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2283718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DEA900"/>
                </a:solidFill>
              </a:rPr>
              <a:t>01】</a:t>
            </a:r>
            <a:r>
              <a:rPr lang="zh-CN" alt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团队构成</a:t>
            </a:r>
            <a:endParaRPr lang="en-US" altLang="zh-CN" sz="2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2872850"/>
            <a:ext cx="1495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DEA900"/>
                </a:solidFill>
              </a:rPr>
              <a:t>02】</a:t>
            </a:r>
            <a:r>
              <a:rPr lang="zh-CN" altLang="en-US" sz="2000" b="1" dirty="0" smtClean="0"/>
              <a:t>执行力</a:t>
            </a:r>
            <a:endParaRPr lang="en-US" altLang="zh-CN" sz="20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88024" y="3461982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DEA900"/>
                </a:solidFill>
              </a:rPr>
              <a:t>03】</a:t>
            </a:r>
            <a:r>
              <a:rPr lang="zh-CN" altLang="en-US" sz="2000" b="1" dirty="0" smtClean="0"/>
              <a:t>工作日记</a:t>
            </a:r>
            <a:endParaRPr lang="en-US" altLang="zh-CN" sz="20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788024" y="4051115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DEA900"/>
                </a:solidFill>
              </a:rPr>
              <a:t>04】</a:t>
            </a:r>
            <a:r>
              <a:rPr lang="zh-CN" altLang="en-US" sz="2000" b="1" dirty="0" smtClean="0"/>
              <a:t>缺陷跟踪</a:t>
            </a:r>
            <a:endParaRPr lang="en-US" altLang="zh-CN" sz="20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476653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771550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</a:rPr>
              <a:t>保证</a:t>
            </a:r>
            <a:endParaRPr lang="en-US" altLang="zh-CN" sz="2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zh-CN" altLang="en-US" sz="2000" b="1" dirty="0" smtClean="0">
                <a:solidFill>
                  <a:schemeClr val="bg2">
                    <a:lumMod val="50000"/>
                  </a:schemeClr>
                </a:solidFill>
              </a:rPr>
              <a:t>执行力的</a:t>
            </a:r>
            <a:endParaRPr lang="en-US" altLang="zh-CN" sz="20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en-US" altLang="zh-CN" sz="4000" b="1" dirty="0" smtClean="0">
                <a:solidFill>
                  <a:srgbClr val="DEA900"/>
                </a:solidFill>
              </a:rPr>
              <a:t>3</a:t>
            </a:r>
            <a:r>
              <a:rPr lang="zh-CN" altLang="en-US" sz="4000" b="1" dirty="0" smtClean="0">
                <a:solidFill>
                  <a:srgbClr val="DEA900"/>
                </a:solidFill>
              </a:rPr>
              <a:t>个环节</a:t>
            </a:r>
            <a:endParaRPr lang="en-US" sz="4000" b="1" dirty="0">
              <a:solidFill>
                <a:srgbClr val="DEA900"/>
              </a:solidFill>
            </a:endParaRPr>
          </a:p>
        </p:txBody>
      </p:sp>
      <p:sp>
        <p:nvSpPr>
          <p:cNvPr id="3" name="椭圆 2"/>
          <p:cNvSpPr>
            <a:spLocks noChangeAspect="1"/>
          </p:cNvSpPr>
          <p:nvPr/>
        </p:nvSpPr>
        <p:spPr>
          <a:xfrm>
            <a:off x="1773213" y="2499982"/>
            <a:ext cx="2160000" cy="2160000"/>
          </a:xfrm>
          <a:prstGeom prst="ellipse">
            <a:avLst/>
          </a:prstGeom>
          <a:solidFill>
            <a:srgbClr val="DEA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做正确的事</a:t>
            </a:r>
            <a:endParaRPr lang="en-US" dirty="0"/>
          </a:p>
        </p:txBody>
      </p:sp>
      <p:sp>
        <p:nvSpPr>
          <p:cNvPr id="4" name="椭圆 3"/>
          <p:cNvSpPr>
            <a:spLocks noChangeAspect="1"/>
          </p:cNvSpPr>
          <p:nvPr/>
        </p:nvSpPr>
        <p:spPr>
          <a:xfrm>
            <a:off x="5197873" y="2499982"/>
            <a:ext cx="2160000" cy="2160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正确的做事</a:t>
            </a:r>
            <a:endParaRPr lang="en-US" dirty="0"/>
          </a:p>
        </p:txBody>
      </p:sp>
      <p:sp>
        <p:nvSpPr>
          <p:cNvPr id="5" name="椭圆 4"/>
          <p:cNvSpPr>
            <a:spLocks noChangeAspect="1"/>
          </p:cNvSpPr>
          <p:nvPr/>
        </p:nvSpPr>
        <p:spPr>
          <a:xfrm>
            <a:off x="3485543" y="2499982"/>
            <a:ext cx="2160000" cy="21600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用正确的人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40624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</TotalTime>
  <Words>4268</Words>
  <Application>Microsoft Office PowerPoint</Application>
  <PresentationFormat>全屏显示(16:9)</PresentationFormat>
  <Paragraphs>355</Paragraphs>
  <Slides>54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55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</vt:vector>
  </TitlesOfParts>
  <Company>Delphi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团队管理</dc:title>
  <dc:creator>Zhou, Xiaobo</dc:creator>
  <cp:lastModifiedBy>Administrator</cp:lastModifiedBy>
  <cp:revision>256</cp:revision>
  <dcterms:created xsi:type="dcterms:W3CDTF">2014-08-02T01:32:37Z</dcterms:created>
  <dcterms:modified xsi:type="dcterms:W3CDTF">2015-08-07T03:29:46Z</dcterms:modified>
</cp:coreProperties>
</file>