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7"/>
  </p:notesMasterIdLst>
  <p:handoutMasterIdLst>
    <p:handoutMasterId r:id="rId38"/>
  </p:handoutMasterIdLst>
  <p:sldIdLst>
    <p:sldId id="257" r:id="rId2"/>
    <p:sldId id="363" r:id="rId3"/>
    <p:sldId id="364" r:id="rId4"/>
    <p:sldId id="365" r:id="rId5"/>
    <p:sldId id="366" r:id="rId6"/>
    <p:sldId id="367" r:id="rId7"/>
    <p:sldId id="369" r:id="rId8"/>
    <p:sldId id="371" r:id="rId9"/>
    <p:sldId id="370" r:id="rId10"/>
    <p:sldId id="372" r:id="rId11"/>
    <p:sldId id="373" r:id="rId12"/>
    <p:sldId id="374" r:id="rId13"/>
    <p:sldId id="375" r:id="rId14"/>
    <p:sldId id="376" r:id="rId15"/>
    <p:sldId id="377" r:id="rId16"/>
    <p:sldId id="378" r:id="rId17"/>
    <p:sldId id="379" r:id="rId18"/>
    <p:sldId id="380" r:id="rId19"/>
    <p:sldId id="381" r:id="rId20"/>
    <p:sldId id="382" r:id="rId21"/>
    <p:sldId id="383" r:id="rId22"/>
    <p:sldId id="384" r:id="rId23"/>
    <p:sldId id="385" r:id="rId24"/>
    <p:sldId id="386" r:id="rId25"/>
    <p:sldId id="387" r:id="rId26"/>
    <p:sldId id="388" r:id="rId27"/>
    <p:sldId id="389" r:id="rId28"/>
    <p:sldId id="390" r:id="rId29"/>
    <p:sldId id="259" r:id="rId30"/>
    <p:sldId id="391" r:id="rId31"/>
    <p:sldId id="392" r:id="rId32"/>
    <p:sldId id="393" r:id="rId33"/>
    <p:sldId id="394" r:id="rId34"/>
    <p:sldId id="395" r:id="rId35"/>
    <p:sldId id="396" r:id="rId36"/>
  </p:sldIdLst>
  <p:sldSz cx="6858000" cy="76327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20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542FE-A843-485B-9B2D-FCDAB3C8870B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81574-9999-44F4-AB82-E24DE9B65D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094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60EFD-0842-4443-BFAA-4C8C140D3A39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043113" y="1143000"/>
            <a:ext cx="2771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7F351-F76B-4891-AB5E-07398C9D6C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77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7F351-F76B-4891-AB5E-07398C9D6C7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690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249149"/>
            <a:ext cx="5829300" cy="265731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008935"/>
            <a:ext cx="5143500" cy="1842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83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5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06371"/>
            <a:ext cx="1478756" cy="646836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06371"/>
            <a:ext cx="4350544" cy="646836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3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2" b="-126"/>
          <a:stretch/>
        </p:blipFill>
        <p:spPr>
          <a:xfrm>
            <a:off x="-38291" y="-14990"/>
            <a:ext cx="6933765" cy="76599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208" y="197499"/>
            <a:ext cx="6131677" cy="967275"/>
          </a:xfrm>
        </p:spPr>
        <p:txBody>
          <a:bodyPr/>
          <a:lstStyle>
            <a:lvl1pPr algn="ctr"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374754" y="1394084"/>
            <a:ext cx="6138121" cy="5966085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764" y="1394084"/>
            <a:ext cx="6138121" cy="5966085"/>
          </a:xfrm>
          <a:noFill/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826" y="6178720"/>
            <a:ext cx="1689928" cy="156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404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02877"/>
            <a:ext cx="5915025" cy="317499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107904"/>
            <a:ext cx="5915025" cy="1669653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764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031853"/>
            <a:ext cx="2914650" cy="484287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031853"/>
            <a:ext cx="2914650" cy="484287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59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06372"/>
            <a:ext cx="5915025" cy="147530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871072"/>
            <a:ext cx="2901255" cy="91698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788056"/>
            <a:ext cx="2901255" cy="410081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871072"/>
            <a:ext cx="2915543" cy="91698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788056"/>
            <a:ext cx="2915543" cy="410081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66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190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778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08847"/>
            <a:ext cx="2211884" cy="178096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098969"/>
            <a:ext cx="3471863" cy="542416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289810"/>
            <a:ext cx="2211884" cy="4242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56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08847"/>
            <a:ext cx="2211884" cy="178096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098969"/>
            <a:ext cx="3471863" cy="542416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289810"/>
            <a:ext cx="2211884" cy="4242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06372"/>
            <a:ext cx="5915025" cy="1475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031853"/>
            <a:ext cx="5915025" cy="4842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074384"/>
            <a:ext cx="1543050" cy="406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097DC-7B50-4798-9B3F-22724E6694CD}" type="datetimeFigureOut">
              <a:rPr lang="zh-CN" altLang="en-US" smtClean="0"/>
              <a:t>2015-11-09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074384"/>
            <a:ext cx="2314575" cy="406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074384"/>
            <a:ext cx="1543050" cy="4063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11BAA-48E7-4334-8BF2-6D6EC90BA4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31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翡翠种的分类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zh-CN" altLang="zh-CN" b="1" dirty="0"/>
              <a:t>按翡翠内部的矿物晶体颗粒的大小来</a:t>
            </a:r>
            <a:r>
              <a:rPr lang="zh-CN" altLang="zh-CN" b="1" dirty="0" smtClean="0"/>
              <a:t>划分</a:t>
            </a:r>
            <a:endParaRPr lang="en-US" altLang="zh-CN" b="1" dirty="0" smtClean="0"/>
          </a:p>
          <a:p>
            <a:r>
              <a:rPr lang="en-US" altLang="zh-CN" dirty="0"/>
              <a:t> </a:t>
            </a:r>
            <a:r>
              <a:rPr lang="zh-CN" altLang="zh-CN" dirty="0"/>
              <a:t>可分为玻璃种、冰种、糯种、芙蓉种、马牙种和豆种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/>
              <a:t>按翡翠内部矿物晶体</a:t>
            </a:r>
            <a:r>
              <a:rPr lang="zh-CN" altLang="en-US" dirty="0" smtClean="0"/>
              <a:t>的</a:t>
            </a:r>
            <a:endParaRPr lang="en-US" altLang="zh-CN" dirty="0" smtClean="0"/>
          </a:p>
          <a:p>
            <a:r>
              <a:rPr lang="zh-CN" altLang="en-US" dirty="0" smtClean="0"/>
              <a:t>致密</a:t>
            </a:r>
            <a:r>
              <a:rPr lang="zh-CN" altLang="en-US" dirty="0"/>
              <a:t>度、硬度、晶体间的结合度来</a:t>
            </a:r>
            <a:r>
              <a:rPr lang="zh-CN" altLang="en-US" dirty="0" smtClean="0"/>
              <a:t>分</a:t>
            </a:r>
            <a:endParaRPr lang="en-US" altLang="zh-CN" dirty="0" smtClean="0"/>
          </a:p>
          <a:p>
            <a:r>
              <a:rPr lang="zh-CN" altLang="en-US" dirty="0" smtClean="0"/>
              <a:t>可分为老</a:t>
            </a:r>
            <a:r>
              <a:rPr lang="zh-CN" altLang="en-US" dirty="0"/>
              <a:t>种、</a:t>
            </a:r>
            <a:r>
              <a:rPr lang="zh-CN" altLang="en-US" dirty="0" smtClean="0"/>
              <a:t>新种、新老种</a:t>
            </a:r>
            <a:endParaRPr lang="zh-CN" altLang="zh-CN" dirty="0"/>
          </a:p>
          <a:p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978568" y="3930316"/>
            <a:ext cx="5181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4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红翡翠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颜色鲜红或橙红的</a:t>
            </a:r>
            <a:r>
              <a:rPr lang="zh-CN" altLang="en-US" dirty="0" smtClean="0"/>
              <a:t>翡翠</a:t>
            </a:r>
            <a:endParaRPr lang="en-US" altLang="zh-CN" dirty="0" smtClean="0"/>
          </a:p>
          <a:p>
            <a:r>
              <a:rPr lang="zh-CN" altLang="en-US" dirty="0" smtClean="0"/>
              <a:t>颜色</a:t>
            </a:r>
            <a:r>
              <a:rPr lang="zh-CN" altLang="en-US" dirty="0"/>
              <a:t>是硬玉晶体生成后才形成的，是赤铁矿浸染所致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5" r="9941"/>
          <a:stretch/>
        </p:blipFill>
        <p:spPr>
          <a:xfrm>
            <a:off x="1090864" y="2406316"/>
            <a:ext cx="4666086" cy="4953853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579186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黄</a:t>
            </a:r>
            <a:r>
              <a:rPr lang="zh-CN" altLang="en-US" dirty="0" smtClean="0"/>
              <a:t>棕</a:t>
            </a:r>
            <a:r>
              <a:rPr lang="zh-CN" altLang="en-US" dirty="0"/>
              <a:t>翡翠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颜色从黄到棕黄或褐黄的翡翠，透明度</a:t>
            </a:r>
            <a:r>
              <a:rPr lang="zh-CN" altLang="en-US" dirty="0" smtClean="0"/>
              <a:t>较低</a:t>
            </a:r>
            <a:endParaRPr lang="en-US" altLang="zh-CN" dirty="0" smtClean="0"/>
          </a:p>
          <a:p>
            <a:r>
              <a:rPr lang="zh-CN" altLang="en-US" dirty="0" smtClean="0"/>
              <a:t>褐铁矿</a:t>
            </a:r>
            <a:r>
              <a:rPr lang="zh-CN" altLang="en-US" dirty="0"/>
              <a:t>浸染所</a:t>
            </a:r>
            <a:r>
              <a:rPr lang="zh-CN" altLang="en-US" dirty="0" smtClean="0"/>
              <a:t>致</a:t>
            </a:r>
            <a:endParaRPr lang="en-US" altLang="zh-CN" dirty="0" smtClean="0"/>
          </a:p>
          <a:p>
            <a:r>
              <a:rPr lang="zh-CN" altLang="en-US" dirty="0" smtClean="0"/>
              <a:t>红</a:t>
            </a:r>
            <a:r>
              <a:rPr lang="zh-CN" altLang="en-US" dirty="0"/>
              <a:t>翡翠的价值高于黄翡，黄翡高于棕黄</a:t>
            </a:r>
            <a:r>
              <a:rPr lang="zh-CN" altLang="en-US" dirty="0" smtClean="0"/>
              <a:t>翡</a:t>
            </a:r>
            <a:endParaRPr lang="en-US" altLang="zh-CN" dirty="0" smtClean="0"/>
          </a:p>
          <a:p>
            <a:r>
              <a:rPr lang="zh-CN" altLang="en-US" dirty="0" smtClean="0"/>
              <a:t>褐</a:t>
            </a:r>
            <a:r>
              <a:rPr lang="zh-CN" altLang="en-US" dirty="0"/>
              <a:t>黄翡的价格又次之</a:t>
            </a:r>
          </a:p>
        </p:txBody>
      </p:sp>
      <p:pic>
        <p:nvPicPr>
          <p:cNvPr id="4" name="Picture 4" descr="u=411006856,3811203248&amp;fm=52&amp;gp=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54"/>
          <a:stretch/>
        </p:blipFill>
        <p:spPr bwMode="auto">
          <a:xfrm>
            <a:off x="934604" y="3290740"/>
            <a:ext cx="4988440" cy="4069429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383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芙蓉种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绿色清淡，柔和，颜色为淡绿色，不带黄色</a:t>
            </a:r>
            <a:r>
              <a:rPr lang="zh-CN" altLang="en-US" dirty="0" smtClean="0"/>
              <a:t>色调</a:t>
            </a:r>
            <a:endParaRPr lang="en-US" altLang="zh-CN" dirty="0" smtClean="0"/>
          </a:p>
          <a:p>
            <a:r>
              <a:rPr lang="zh-CN" altLang="en-US" dirty="0" smtClean="0"/>
              <a:t>通体</a:t>
            </a:r>
            <a:r>
              <a:rPr lang="zh-CN" altLang="en-US" dirty="0"/>
              <a:t>色泽一致，绿的纯正，比较清澈，透明至半透明</a:t>
            </a:r>
          </a:p>
          <a:p>
            <a:r>
              <a:rPr lang="zh-CN" altLang="en-US" dirty="0"/>
              <a:t>质地比豆种细，结构略有颗粒感，却又看不到颗粒的</a:t>
            </a:r>
            <a:r>
              <a:rPr lang="zh-CN" altLang="en-US" dirty="0" smtClean="0"/>
              <a:t>界限</a:t>
            </a:r>
            <a:endParaRPr lang="en-US" altLang="zh-CN" dirty="0" smtClean="0"/>
          </a:p>
          <a:p>
            <a:r>
              <a:rPr lang="zh-CN" altLang="en-US" dirty="0" smtClean="0"/>
              <a:t>虽</a:t>
            </a:r>
            <a:r>
              <a:rPr lang="zh-CN" altLang="en-US" dirty="0"/>
              <a:t>不如玻璃种，但也不逊于冰</a:t>
            </a:r>
            <a:r>
              <a:rPr lang="zh-CN" altLang="en-US" dirty="0" smtClean="0"/>
              <a:t>种</a:t>
            </a:r>
            <a:endParaRPr lang="en-US" altLang="zh-CN" dirty="0" smtClean="0"/>
          </a:p>
          <a:p>
            <a:r>
              <a:rPr lang="zh-CN" altLang="en-US" dirty="0" smtClean="0"/>
              <a:t>色</a:t>
            </a:r>
            <a:r>
              <a:rPr lang="zh-CN" altLang="en-US" dirty="0"/>
              <a:t>虽不浓却清澈，所以价格适中，容易被一般人接受</a:t>
            </a:r>
          </a:p>
        </p:txBody>
      </p:sp>
      <p:pic>
        <p:nvPicPr>
          <p:cNvPr id="4" name="Picture 2" descr="u=2760045035,1443658132&amp;fm=23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21" y="3569422"/>
            <a:ext cx="3160294" cy="4222004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3441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冰糯种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冰糯种：透明度好，内部结构朦胧不可分辨，质地介于透明与不透明，就像煮熟的玉米</a:t>
            </a:r>
            <a:r>
              <a:rPr lang="zh-CN" altLang="en-US" dirty="0" smtClean="0"/>
              <a:t>，分</a:t>
            </a:r>
            <a:r>
              <a:rPr lang="zh-CN" altLang="en-US" dirty="0"/>
              <a:t>高低中档 </a:t>
            </a:r>
          </a:p>
          <a:p>
            <a:r>
              <a:rPr lang="zh-CN" altLang="en-US" dirty="0"/>
              <a:t>糯化种：内部结构朦胧不可分辨，棉质化在内部结构，水头好的糯化种可达到冰种</a:t>
            </a:r>
            <a:r>
              <a:rPr lang="zh-CN" altLang="en-US" dirty="0" smtClean="0"/>
              <a:t>水平</a:t>
            </a:r>
            <a:r>
              <a:rPr lang="zh-CN" altLang="en-US" dirty="0"/>
              <a:t>  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6" t="7841" r="21638" b="8874"/>
          <a:stretch/>
        </p:blipFill>
        <p:spPr>
          <a:xfrm>
            <a:off x="1110739" y="3253326"/>
            <a:ext cx="4636169" cy="4106843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564271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油青种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油青种为一种质地细腻、通透而色暗如油的翡翠 </a:t>
            </a:r>
          </a:p>
          <a:p>
            <a:r>
              <a:rPr lang="zh-CN" altLang="en-US" dirty="0" smtClean="0"/>
              <a:t>颜色由</a:t>
            </a:r>
            <a:r>
              <a:rPr lang="zh-CN" altLang="en-US" dirty="0"/>
              <a:t>浅至深，不是纯的绿色，掺有灰色和一些</a:t>
            </a:r>
            <a:r>
              <a:rPr lang="zh-CN" altLang="en-US" dirty="0" smtClean="0"/>
              <a:t>蓝色</a:t>
            </a:r>
            <a:endParaRPr lang="en-US" altLang="zh-CN" dirty="0" smtClean="0"/>
          </a:p>
          <a:p>
            <a:r>
              <a:rPr lang="zh-CN" altLang="en-US" dirty="0" smtClean="0"/>
              <a:t>不够</a:t>
            </a:r>
            <a:r>
              <a:rPr lang="zh-CN" altLang="en-US" dirty="0"/>
              <a:t>鲜艳很</a:t>
            </a:r>
            <a:r>
              <a:rPr lang="zh-CN" altLang="en-US" dirty="0" smtClean="0"/>
              <a:t>沉闷，如果</a:t>
            </a:r>
            <a:r>
              <a:rPr lang="zh-CN" altLang="en-US" dirty="0"/>
              <a:t>颜色够深，又称瓜皮油青</a:t>
            </a:r>
          </a:p>
          <a:p>
            <a:endParaRPr lang="zh-CN" altLang="en-US" dirty="0"/>
          </a:p>
        </p:txBody>
      </p:sp>
      <p:pic>
        <p:nvPicPr>
          <p:cNvPr id="4" name="Picture 2" descr="647912d7ce7f6194a144df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618" y="2827769"/>
            <a:ext cx="4674412" cy="453240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157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干白种</a:t>
            </a:r>
            <a:endParaRPr lang="zh-CN" altLang="en-US" dirty="0"/>
          </a:p>
        </p:txBody>
      </p:sp>
      <p:pic>
        <p:nvPicPr>
          <p:cNvPr id="4" name="Picture 4" descr="bd3eb13533fa828b44fd6601fd1f4134960a5a7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3" r="10949"/>
          <a:stretch/>
        </p:blipFill>
        <p:spPr bwMode="auto">
          <a:xfrm>
            <a:off x="512383" y="1594201"/>
            <a:ext cx="5839326" cy="5616496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064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铁龙生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名字的来源：与墨翠一样属于绿的过了头的</a:t>
            </a:r>
            <a:r>
              <a:rPr lang="zh-CN" altLang="en-US" dirty="0" smtClean="0"/>
              <a:t>翡翠</a:t>
            </a:r>
            <a:endParaRPr lang="en-US" altLang="zh-CN" dirty="0" smtClean="0"/>
          </a:p>
          <a:p>
            <a:r>
              <a:rPr lang="zh-CN" altLang="en-US" dirty="0" smtClean="0"/>
              <a:t>其</a:t>
            </a:r>
            <a:r>
              <a:rPr lang="zh-CN" altLang="en-US" dirty="0"/>
              <a:t>韵味比墨翠更浓，“铁龙生”取自缅甸语的</a:t>
            </a:r>
            <a:r>
              <a:rPr lang="zh-CN" altLang="en-US" dirty="0" smtClean="0"/>
              <a:t>语音</a:t>
            </a:r>
            <a:endParaRPr lang="en-US" altLang="zh-CN" dirty="0" smtClean="0"/>
          </a:p>
          <a:p>
            <a:r>
              <a:rPr lang="zh-CN" altLang="en-US" dirty="0" smtClean="0"/>
              <a:t>缅</a:t>
            </a:r>
            <a:r>
              <a:rPr lang="zh-CN" altLang="en-US" dirty="0"/>
              <a:t>语“铁龙生”之意为满</a:t>
            </a:r>
            <a:r>
              <a:rPr lang="zh-CN" altLang="en-US" dirty="0" smtClean="0"/>
              <a:t>绿色</a:t>
            </a:r>
            <a:endParaRPr lang="en-US" altLang="zh-CN" dirty="0" smtClean="0"/>
          </a:p>
          <a:p>
            <a:r>
              <a:rPr lang="zh-CN" altLang="en-US" dirty="0" smtClean="0"/>
              <a:t>我国</a:t>
            </a:r>
            <a:r>
              <a:rPr lang="zh-CN" altLang="en-US" dirty="0"/>
              <a:t>香港地区的一位翡翠专家将其音译为</a:t>
            </a:r>
            <a:r>
              <a:rPr lang="zh-CN" altLang="en-US" dirty="0" smtClean="0"/>
              <a:t>“天龙生”</a:t>
            </a:r>
            <a:endParaRPr lang="en-US" altLang="zh-CN" dirty="0" smtClean="0"/>
          </a:p>
          <a:p>
            <a:r>
              <a:rPr lang="zh-CN" altLang="en-US" dirty="0" smtClean="0"/>
              <a:t>天</a:t>
            </a:r>
            <a:r>
              <a:rPr lang="zh-CN" altLang="en-US" dirty="0"/>
              <a:t>龙生翡翠的翠色很艳，可制作成满绿饰品</a:t>
            </a:r>
          </a:p>
        </p:txBody>
      </p:sp>
      <p:pic>
        <p:nvPicPr>
          <p:cNvPr id="4" name="Picture 2" descr="200911052238236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"/>
          <a:stretch/>
        </p:blipFill>
        <p:spPr bwMode="auto">
          <a:xfrm>
            <a:off x="2969376" y="3486895"/>
            <a:ext cx="3528509" cy="3978703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0904100000bda7dde28879e0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72" y="3541833"/>
            <a:ext cx="3069538" cy="4090867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196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墨翠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也叫墨玉，色彩如</a:t>
            </a:r>
            <a:r>
              <a:rPr lang="zh-CN" altLang="en-US" dirty="0" smtClean="0"/>
              <a:t>墨</a:t>
            </a:r>
            <a:endParaRPr lang="en-US" altLang="zh-CN" dirty="0" smtClean="0"/>
          </a:p>
          <a:p>
            <a:r>
              <a:rPr lang="zh-CN" altLang="en-US" dirty="0"/>
              <a:t>普通日光下或反射光下呈黑色，透射光呈翠绿或暗绿的</a:t>
            </a:r>
            <a:r>
              <a:rPr lang="zh-CN" altLang="en-US" dirty="0" smtClean="0"/>
              <a:t>色彩色</a:t>
            </a:r>
            <a:r>
              <a:rPr lang="zh-CN" altLang="en-US" dirty="0"/>
              <a:t>重，质地细腻，颗粒致密</a:t>
            </a:r>
          </a:p>
        </p:txBody>
      </p:sp>
      <p:pic>
        <p:nvPicPr>
          <p:cNvPr id="4" name="Picture 4" descr="2256013013-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84" t="11062" r="18515"/>
          <a:stretch/>
        </p:blipFill>
        <p:spPr bwMode="auto">
          <a:xfrm>
            <a:off x="1559919" y="3020806"/>
            <a:ext cx="3737810" cy="4034563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黑褐色翡翠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又称狗屎地</a:t>
            </a:r>
            <a:r>
              <a:rPr lang="zh-CN" altLang="en-US" dirty="0" smtClean="0"/>
              <a:t>翡翠</a:t>
            </a:r>
            <a:endParaRPr lang="en-US" altLang="zh-CN" dirty="0" smtClean="0"/>
          </a:p>
          <a:p>
            <a:r>
              <a:rPr lang="zh-CN" altLang="en-US" dirty="0" smtClean="0"/>
              <a:t>通常</a:t>
            </a:r>
            <a:r>
              <a:rPr lang="zh-CN" altLang="en-US" dirty="0"/>
              <a:t>位于原料的</a:t>
            </a:r>
            <a:r>
              <a:rPr lang="zh-CN" altLang="en-US" dirty="0" smtClean="0"/>
              <a:t>外皮</a:t>
            </a:r>
            <a:endParaRPr lang="en-US" altLang="zh-CN" dirty="0" smtClean="0"/>
          </a:p>
          <a:p>
            <a:r>
              <a:rPr lang="zh-CN" altLang="en-US" dirty="0" smtClean="0"/>
              <a:t>这种</a:t>
            </a:r>
            <a:r>
              <a:rPr lang="zh-CN" altLang="en-US" dirty="0"/>
              <a:t>黑褐色翡翠内部可能出现很好的</a:t>
            </a:r>
            <a:r>
              <a:rPr lang="zh-CN" altLang="en-US" dirty="0" smtClean="0"/>
              <a:t>绿色</a:t>
            </a:r>
            <a:endParaRPr lang="en-US" altLang="zh-CN" dirty="0" smtClean="0"/>
          </a:p>
          <a:p>
            <a:r>
              <a:rPr lang="zh-CN" altLang="en-US" dirty="0" smtClean="0"/>
              <a:t>所以</a:t>
            </a:r>
            <a:r>
              <a:rPr lang="zh-CN" altLang="en-US" dirty="0"/>
              <a:t>才“有狗屎地出高绿”的说法</a:t>
            </a:r>
          </a:p>
          <a:p>
            <a:endParaRPr lang="zh-CN" altLang="en-US" dirty="0"/>
          </a:p>
        </p:txBody>
      </p:sp>
      <p:pic>
        <p:nvPicPr>
          <p:cNvPr id="5" name="Picture 2" descr="2256014123-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6" r="17797" b="3631"/>
          <a:stretch/>
        </p:blipFill>
        <p:spPr bwMode="auto">
          <a:xfrm>
            <a:off x="1732548" y="3311406"/>
            <a:ext cx="3661434" cy="4048763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380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豆种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晶体的边界清楚时，看起来像一粒一粒的绿豆，叫豆</a:t>
            </a:r>
            <a:r>
              <a:rPr lang="zh-CN" altLang="en-US" dirty="0" smtClean="0"/>
              <a:t>种</a:t>
            </a:r>
            <a:endParaRPr lang="zh-CN" altLang="en-US" dirty="0"/>
          </a:p>
          <a:p>
            <a:r>
              <a:rPr lang="zh-CN" altLang="en-US" dirty="0"/>
              <a:t>豆种进一步</a:t>
            </a:r>
            <a:r>
              <a:rPr lang="zh-CN" altLang="en-US" dirty="0" smtClean="0"/>
              <a:t>分为</a:t>
            </a:r>
            <a:endParaRPr lang="en-US" altLang="zh-CN" dirty="0" smtClean="0"/>
          </a:p>
          <a:p>
            <a:r>
              <a:rPr lang="zh-CN" altLang="en-US" dirty="0" smtClean="0"/>
              <a:t>豆青</a:t>
            </a:r>
            <a:r>
              <a:rPr lang="zh-CN" altLang="en-US" dirty="0"/>
              <a:t>种，冰豆，细豆，粗豆</a:t>
            </a:r>
            <a:r>
              <a:rPr lang="zh-CN" altLang="en-US" dirty="0" smtClean="0"/>
              <a:t>等</a:t>
            </a:r>
            <a:endParaRPr lang="en-US" altLang="zh-CN" dirty="0" smtClean="0"/>
          </a:p>
          <a:p>
            <a:r>
              <a:rPr lang="zh-CN" altLang="en-US" dirty="0" smtClean="0"/>
              <a:t>高档</a:t>
            </a:r>
            <a:r>
              <a:rPr lang="zh-CN" altLang="en-US" dirty="0"/>
              <a:t>的豆种价值也是不菲的</a:t>
            </a:r>
          </a:p>
        </p:txBody>
      </p:sp>
      <p:pic>
        <p:nvPicPr>
          <p:cNvPr id="4" name="Picture 2" descr="9e542660e607253751dbbc4702253f4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4" r="8399" b="9861"/>
          <a:stretch/>
        </p:blipFill>
        <p:spPr bwMode="auto">
          <a:xfrm>
            <a:off x="677603" y="3274701"/>
            <a:ext cx="5502442" cy="4085468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301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玻璃种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明亮无色，</a:t>
            </a:r>
            <a:r>
              <a:rPr lang="zh-CN" altLang="en-US" dirty="0" smtClean="0"/>
              <a:t>晶莹剔透，结构细腻</a:t>
            </a:r>
            <a:endParaRPr lang="en-US" altLang="zh-CN" dirty="0" smtClean="0"/>
          </a:p>
          <a:p>
            <a:r>
              <a:rPr lang="zh-CN" altLang="en-US" dirty="0" smtClean="0"/>
              <a:t>几乎</a:t>
            </a:r>
            <a:r>
              <a:rPr lang="zh-CN" altLang="en-US" dirty="0"/>
              <a:t>看不见颗粒，透明度</a:t>
            </a:r>
            <a:r>
              <a:rPr lang="zh-CN" altLang="en-US" dirty="0" smtClean="0"/>
              <a:t>佳</a:t>
            </a:r>
            <a:endParaRPr lang="en-US" altLang="zh-CN" dirty="0" smtClean="0"/>
          </a:p>
          <a:p>
            <a:r>
              <a:rPr lang="zh-CN" altLang="en-US" dirty="0" smtClean="0"/>
              <a:t>从</a:t>
            </a:r>
            <a:r>
              <a:rPr lang="zh-CN" altLang="en-US" dirty="0"/>
              <a:t>成品里释放出一种</a:t>
            </a:r>
            <a:r>
              <a:rPr lang="zh-CN" altLang="en-US" dirty="0" smtClean="0"/>
              <a:t>光，称之为“起荧”</a:t>
            </a:r>
            <a:endParaRPr lang="zh-CN" altLang="en-US" dirty="0"/>
          </a:p>
        </p:txBody>
      </p:sp>
      <p:pic>
        <p:nvPicPr>
          <p:cNvPr id="4" name="Picture 3" descr="d57e999477409458d31b706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8" r="4910" b="4907"/>
          <a:stretch/>
        </p:blipFill>
        <p:spPr bwMode="auto">
          <a:xfrm>
            <a:off x="925839" y="2855174"/>
            <a:ext cx="5005969" cy="4734305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30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金丝种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颜色呈丝状分布，平行</a:t>
            </a:r>
            <a:r>
              <a:rPr lang="zh-CN" altLang="en-US" dirty="0" smtClean="0"/>
              <a:t>排列</a:t>
            </a:r>
            <a:endParaRPr lang="en-US" altLang="zh-CN" dirty="0" smtClean="0"/>
          </a:p>
          <a:p>
            <a:r>
              <a:rPr lang="zh-CN" altLang="en-US" dirty="0" smtClean="0"/>
              <a:t>绿色</a:t>
            </a:r>
            <a:r>
              <a:rPr lang="zh-CN" altLang="en-US" dirty="0"/>
              <a:t>是沿一定的方向间断出现的，绿色的条带可粗可</a:t>
            </a:r>
            <a:r>
              <a:rPr lang="zh-CN" altLang="en-US" dirty="0" smtClean="0"/>
              <a:t>细</a:t>
            </a:r>
            <a:endParaRPr lang="zh-CN" altLang="en-US" dirty="0"/>
          </a:p>
          <a:p>
            <a:r>
              <a:rPr lang="zh-CN" altLang="en-US" dirty="0"/>
              <a:t>颜色条带粗，占面积比例大，颜色又比较鲜艳的，价值</a:t>
            </a:r>
            <a:r>
              <a:rPr lang="zh-CN" altLang="en-US" dirty="0" smtClean="0"/>
              <a:t>高</a:t>
            </a:r>
            <a:endParaRPr lang="en-US" altLang="zh-CN" dirty="0" smtClean="0"/>
          </a:p>
          <a:p>
            <a:r>
              <a:rPr lang="zh-CN" altLang="en-US" dirty="0" smtClean="0"/>
              <a:t>相反</a:t>
            </a:r>
            <a:r>
              <a:rPr lang="zh-CN" altLang="en-US" dirty="0"/>
              <a:t>价值</a:t>
            </a:r>
            <a:r>
              <a:rPr lang="zh-CN" altLang="en-US" dirty="0" smtClean="0"/>
              <a:t>低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05" b="13680"/>
          <a:stretch/>
        </p:blipFill>
        <p:spPr>
          <a:xfrm>
            <a:off x="887328" y="3400926"/>
            <a:ext cx="5096233" cy="3834063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6561427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干青种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颜色黄绿，深绿，墨绿带</a:t>
            </a:r>
            <a:r>
              <a:rPr lang="zh-CN" altLang="en-US" dirty="0" smtClean="0"/>
              <a:t>黑点</a:t>
            </a:r>
            <a:endParaRPr lang="en-US" altLang="zh-CN" dirty="0" smtClean="0"/>
          </a:p>
          <a:p>
            <a:r>
              <a:rPr lang="zh-CN" altLang="en-US" dirty="0" smtClean="0"/>
              <a:t>常有</a:t>
            </a:r>
            <a:r>
              <a:rPr lang="zh-CN" altLang="en-US" dirty="0"/>
              <a:t>裂纹，不透明，光泽弱，水干，称干青</a:t>
            </a:r>
            <a:r>
              <a:rPr lang="zh-CN" altLang="en-US" dirty="0" smtClean="0"/>
              <a:t>种</a:t>
            </a:r>
            <a:endParaRPr lang="zh-CN" altLang="en-US" dirty="0"/>
          </a:p>
          <a:p>
            <a:r>
              <a:rPr lang="zh-CN" altLang="en-US" dirty="0"/>
              <a:t>主要的矿物成分是钠铬辉石，也含有硬玉等矿物成分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0" b="10804"/>
          <a:stretch/>
        </p:blipFill>
        <p:spPr>
          <a:xfrm>
            <a:off x="588368" y="3009733"/>
            <a:ext cx="5680911" cy="412900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86723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霹雳种翡翠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altLang="zh-CN" dirty="0" smtClean="0"/>
          </a:p>
          <a:p>
            <a:r>
              <a:rPr lang="zh-CN" altLang="en-US" dirty="0" smtClean="0"/>
              <a:t>“雷劈”</a:t>
            </a:r>
            <a:r>
              <a:rPr lang="zh-CN" altLang="en-US" dirty="0"/>
              <a:t>暗示翡翠的裂纹很多，如同受到雷</a:t>
            </a:r>
            <a:r>
              <a:rPr lang="zh-CN" altLang="en-US" dirty="0" smtClean="0"/>
              <a:t>劈</a:t>
            </a:r>
            <a:endParaRPr lang="en-US" altLang="zh-CN" dirty="0" smtClean="0"/>
          </a:p>
          <a:p>
            <a:r>
              <a:rPr lang="zh-CN" altLang="en-US" dirty="0" smtClean="0"/>
              <a:t>原</a:t>
            </a:r>
            <a:r>
              <a:rPr lang="zh-CN" altLang="en-US" dirty="0"/>
              <a:t>石生于地表，经长期风吹，日晒，雨淋等</a:t>
            </a:r>
            <a:r>
              <a:rPr lang="zh-CN" altLang="en-US" dirty="0" smtClean="0"/>
              <a:t>风化作用</a:t>
            </a:r>
            <a:endParaRPr lang="en-US" altLang="zh-CN" dirty="0" smtClean="0"/>
          </a:p>
          <a:p>
            <a:r>
              <a:rPr lang="zh-CN" altLang="en-US" dirty="0" smtClean="0"/>
              <a:t>产生</a:t>
            </a:r>
            <a:r>
              <a:rPr lang="zh-CN" altLang="en-US" dirty="0"/>
              <a:t>很多</a:t>
            </a:r>
            <a:r>
              <a:rPr lang="zh-CN" altLang="en-US" dirty="0" smtClean="0"/>
              <a:t>裂纹，难以</a:t>
            </a:r>
            <a:r>
              <a:rPr lang="zh-CN" altLang="en-US" dirty="0"/>
              <a:t>做成首饰，价值有限</a:t>
            </a:r>
          </a:p>
        </p:txBody>
      </p:sp>
    </p:spTree>
    <p:extLst>
      <p:ext uri="{BB962C8B-B14F-4D97-AF65-F5344CB8AC3E}">
        <p14:creationId xmlns:p14="http://schemas.microsoft.com/office/powerpoint/2010/main" val="3083476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福禄寿翡翠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具有红，绿，紫三种颜色的翡翠称为</a:t>
            </a:r>
            <a:r>
              <a:rPr lang="zh-CN" altLang="en-US" dirty="0" smtClean="0"/>
              <a:t>“福禄寿”</a:t>
            </a:r>
            <a:endParaRPr lang="en-US" altLang="zh-CN" dirty="0" smtClean="0"/>
          </a:p>
          <a:p>
            <a:r>
              <a:rPr lang="zh-CN" altLang="en-US" dirty="0" smtClean="0"/>
              <a:t>是</a:t>
            </a:r>
            <a:r>
              <a:rPr lang="zh-CN" altLang="en-US" dirty="0"/>
              <a:t>吉祥的象征，价值不菲</a:t>
            </a:r>
          </a:p>
        </p:txBody>
      </p:sp>
      <p:pic>
        <p:nvPicPr>
          <p:cNvPr id="4" name="Picture 4" descr="u=1664233717,3986095967&amp;fm=52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84" y="2477133"/>
            <a:ext cx="5450480" cy="453440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806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大四喜翡翠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指红翡色，翠绿色，紫罗兰，和蜜糖色黄</a:t>
            </a:r>
            <a:r>
              <a:rPr lang="zh-CN" altLang="en-US" dirty="0" smtClean="0"/>
              <a:t>翡</a:t>
            </a:r>
            <a:endParaRPr lang="en-US" altLang="zh-CN" dirty="0" smtClean="0"/>
          </a:p>
          <a:p>
            <a:r>
              <a:rPr lang="zh-CN" altLang="en-US" dirty="0" smtClean="0"/>
              <a:t>同时</a:t>
            </a:r>
            <a:r>
              <a:rPr lang="zh-CN" altLang="en-US" dirty="0"/>
              <a:t>在一块料中出现</a:t>
            </a:r>
          </a:p>
          <a:p>
            <a:endParaRPr lang="zh-CN" altLang="en-US" dirty="0"/>
          </a:p>
        </p:txBody>
      </p:sp>
      <p:pic>
        <p:nvPicPr>
          <p:cNvPr id="4" name="Picture 4" descr="1008160127916c97e62bef49c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66" y="2486930"/>
            <a:ext cx="5832515" cy="453640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693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乌鸡种翡翠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色调为蓝绿色，灰绿色，至黑</a:t>
            </a:r>
            <a:r>
              <a:rPr lang="zh-CN" altLang="en-US" dirty="0" smtClean="0"/>
              <a:t>灰色</a:t>
            </a:r>
            <a:endParaRPr lang="en-US" altLang="zh-CN" dirty="0" smtClean="0"/>
          </a:p>
          <a:p>
            <a:r>
              <a:rPr lang="zh-CN" altLang="en-US" dirty="0" smtClean="0"/>
              <a:t>颜色</a:t>
            </a:r>
            <a:r>
              <a:rPr lang="zh-CN" altLang="en-US" dirty="0"/>
              <a:t>不均，有深有浅，质地较细，肉眼可见翠性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6" t="4294" r="6964" b="7394"/>
          <a:stretch/>
        </p:blipFill>
        <p:spPr>
          <a:xfrm>
            <a:off x="595489" y="2662989"/>
            <a:ext cx="5666669" cy="4074695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507209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广片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在自然光下绿的发暗或</a:t>
            </a:r>
            <a:r>
              <a:rPr lang="zh-CN" altLang="en-US" dirty="0" smtClean="0"/>
              <a:t>发黑</a:t>
            </a:r>
            <a:endParaRPr lang="en-US" altLang="zh-CN" dirty="0" smtClean="0"/>
          </a:p>
          <a:p>
            <a:r>
              <a:rPr lang="zh-CN" altLang="en-US" dirty="0" smtClean="0"/>
              <a:t>质地</a:t>
            </a:r>
            <a:r>
              <a:rPr lang="zh-CN" altLang="en-US" dirty="0"/>
              <a:t>较粗，水头较</a:t>
            </a:r>
            <a:r>
              <a:rPr lang="zh-CN" altLang="en-US" dirty="0" smtClean="0"/>
              <a:t>干</a:t>
            </a:r>
            <a:endParaRPr lang="en-US" altLang="zh-CN" dirty="0" smtClean="0"/>
          </a:p>
          <a:p>
            <a:r>
              <a:rPr lang="zh-CN" altLang="en-US" dirty="0" smtClean="0"/>
              <a:t>此</a:t>
            </a:r>
            <a:r>
              <a:rPr lang="zh-CN" altLang="en-US" dirty="0"/>
              <a:t>品种的翡翠在透射光下为高绿，反射光下为</a:t>
            </a:r>
            <a:r>
              <a:rPr lang="zh-CN" altLang="en-US" dirty="0" smtClean="0"/>
              <a:t>墨绿</a:t>
            </a:r>
            <a:endParaRPr lang="en-US" altLang="zh-CN" dirty="0" smtClean="0"/>
          </a:p>
          <a:p>
            <a:r>
              <a:rPr lang="zh-CN" altLang="en-US" dirty="0" smtClean="0"/>
              <a:t>切</a:t>
            </a:r>
            <a:r>
              <a:rPr lang="zh-CN" altLang="en-US" dirty="0"/>
              <a:t>成薄片后，绿的艳丽动人</a:t>
            </a:r>
          </a:p>
        </p:txBody>
      </p:sp>
      <p:pic>
        <p:nvPicPr>
          <p:cNvPr id="4" name="Picture 3" descr="bd3eb13533fa828bf20ff456fd1f4134970a5a5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8" r="10645"/>
          <a:stretch/>
        </p:blipFill>
        <p:spPr>
          <a:xfrm>
            <a:off x="892077" y="3412911"/>
            <a:ext cx="5073493" cy="3947258"/>
          </a:xfrm>
          <a:prstGeom prst="rect">
            <a:avLst/>
          </a:prstGeom>
          <a:noFill/>
          <a:ln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2857076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马牙</a:t>
            </a:r>
            <a:r>
              <a:rPr lang="zh-CN" altLang="en-US" dirty="0" smtClean="0"/>
              <a:t>种翡翠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质地虽然细腻，但不透明，表面光泽如同</a:t>
            </a:r>
            <a:r>
              <a:rPr lang="zh-CN" altLang="en-US" dirty="0" smtClean="0"/>
              <a:t>瓷器</a:t>
            </a:r>
            <a:endParaRPr lang="en-US" altLang="zh-CN" dirty="0" smtClean="0"/>
          </a:p>
          <a:p>
            <a:r>
              <a:rPr lang="zh-CN" altLang="en-US" dirty="0" smtClean="0"/>
              <a:t>马</a:t>
            </a:r>
            <a:r>
              <a:rPr lang="zh-CN" altLang="en-US" dirty="0"/>
              <a:t>牙种翡翠多为绿色，底子泛青白</a:t>
            </a:r>
            <a:r>
              <a:rPr lang="zh-CN" altLang="en-US" dirty="0" smtClean="0"/>
              <a:t>色</a:t>
            </a:r>
            <a:endParaRPr lang="en-US" altLang="zh-CN" dirty="0" smtClean="0"/>
          </a:p>
          <a:p>
            <a:r>
              <a:rPr lang="zh-CN" altLang="en-US" dirty="0" smtClean="0"/>
              <a:t>绿</a:t>
            </a:r>
            <a:r>
              <a:rPr lang="zh-CN" altLang="en-US" dirty="0"/>
              <a:t>中常常有很细的一丝丝白条，有时可见团块状的</a:t>
            </a:r>
            <a:r>
              <a:rPr lang="zh-CN" altLang="en-US" dirty="0" smtClean="0"/>
              <a:t>白棉</a:t>
            </a:r>
            <a:endParaRPr lang="en-US" altLang="zh-CN" dirty="0" smtClean="0"/>
          </a:p>
          <a:p>
            <a:r>
              <a:rPr lang="zh-CN" altLang="en-US" dirty="0" smtClean="0"/>
              <a:t>马</a:t>
            </a:r>
            <a:r>
              <a:rPr lang="zh-CN" altLang="en-US" dirty="0"/>
              <a:t>牙种的价值在当今市场中并不高，属中档</a:t>
            </a:r>
            <a:r>
              <a:rPr lang="zh-CN" altLang="en-US" dirty="0" smtClean="0"/>
              <a:t>货</a:t>
            </a:r>
            <a:endParaRPr lang="en-US" altLang="zh-CN" dirty="0" smtClean="0"/>
          </a:p>
          <a:p>
            <a:r>
              <a:rPr lang="zh-CN" altLang="en-US" dirty="0" smtClean="0"/>
              <a:t>市场</a:t>
            </a:r>
            <a:r>
              <a:rPr lang="zh-CN" altLang="en-US" dirty="0"/>
              <a:t>中的玉件多为板指、烟嘴及鼻烟壶等 </a:t>
            </a:r>
          </a:p>
        </p:txBody>
      </p:sp>
      <p:pic>
        <p:nvPicPr>
          <p:cNvPr id="4" name="Picture 2" descr="7c1ed21b0ef41bd5e502559a51da81cb38dbb6fd52661d3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61" b="16827"/>
          <a:stretch/>
        </p:blipFill>
        <p:spPr>
          <a:xfrm>
            <a:off x="984741" y="3648499"/>
            <a:ext cx="4880472" cy="3711669"/>
          </a:xfrm>
          <a:prstGeom prst="rect">
            <a:avLst/>
          </a:prstGeom>
          <a:noFill/>
          <a:ln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32880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粉种翡翠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市场不可常见</a:t>
            </a:r>
            <a:r>
              <a:rPr lang="zh-CN" altLang="en-US" dirty="0" smtClean="0"/>
              <a:t>，但是</a:t>
            </a:r>
            <a:r>
              <a:rPr lang="zh-CN" altLang="en-US" dirty="0"/>
              <a:t>价格不高</a:t>
            </a:r>
          </a:p>
          <a:p>
            <a:endParaRPr lang="zh-CN" altLang="en-US" dirty="0"/>
          </a:p>
        </p:txBody>
      </p:sp>
      <p:pic>
        <p:nvPicPr>
          <p:cNvPr id="4" name="Picture 3" descr="c89d7bdbb6fd5266555ec4afab18972bd50736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980" y="2105023"/>
            <a:ext cx="5495687" cy="5014514"/>
          </a:xfrm>
          <a:prstGeom prst="rect">
            <a:avLst/>
          </a:prstGeom>
          <a:noFill/>
          <a:ln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6969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老种</a:t>
            </a:r>
            <a:r>
              <a:rPr lang="zh-CN" altLang="en-US" dirty="0" smtClean="0"/>
              <a:t>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也称为</a:t>
            </a:r>
            <a:r>
              <a:rPr lang="en-US" altLang="zh-CN" dirty="0" smtClean="0"/>
              <a:t>老坑种翡翠</a:t>
            </a:r>
            <a:endParaRPr lang="en-US" altLang="zh-CN" dirty="0"/>
          </a:p>
          <a:p>
            <a:r>
              <a:rPr lang="zh-CN" altLang="zh-CN" dirty="0" smtClean="0"/>
              <a:t>是</a:t>
            </a:r>
            <a:r>
              <a:rPr lang="zh-CN" altLang="zh-CN" dirty="0"/>
              <a:t>指翡翠内部晶体间的结合方式</a:t>
            </a:r>
            <a:r>
              <a:rPr lang="zh-CN" altLang="zh-CN" dirty="0" smtClean="0"/>
              <a:t>好</a:t>
            </a:r>
            <a:endParaRPr lang="en-US" altLang="zh-CN" dirty="0" smtClean="0"/>
          </a:p>
          <a:p>
            <a:r>
              <a:rPr lang="zh-CN" altLang="zh-CN" dirty="0" smtClean="0"/>
              <a:t>矿物</a:t>
            </a:r>
            <a:r>
              <a:rPr lang="zh-CN" altLang="zh-CN" dirty="0"/>
              <a:t>晶体之间结合的致密度强的一类</a:t>
            </a:r>
            <a:r>
              <a:rPr lang="zh-CN" altLang="zh-CN" dirty="0" smtClean="0"/>
              <a:t>翡翠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 smtClean="0"/>
              <a:t>老</a:t>
            </a:r>
            <a:r>
              <a:rPr lang="zh-CN" altLang="zh-CN" dirty="0"/>
              <a:t>种翡翠的</a:t>
            </a:r>
            <a:r>
              <a:rPr lang="zh-CN" altLang="zh-CN" dirty="0" smtClean="0"/>
              <a:t>特点</a:t>
            </a:r>
            <a:endParaRPr lang="en-US" altLang="zh-CN" dirty="0"/>
          </a:p>
          <a:p>
            <a:r>
              <a:rPr lang="zh-CN" altLang="zh-CN" dirty="0" smtClean="0"/>
              <a:t>翡翠</a:t>
            </a:r>
            <a:r>
              <a:rPr lang="zh-CN" altLang="zh-CN" dirty="0"/>
              <a:t>内部晶体与晶体之间胶结紧密，致密度</a:t>
            </a:r>
            <a:r>
              <a:rPr lang="zh-CN" altLang="zh-CN" dirty="0" smtClean="0"/>
              <a:t>高</a:t>
            </a:r>
            <a:endParaRPr lang="en-US" altLang="zh-CN" dirty="0" smtClean="0"/>
          </a:p>
          <a:p>
            <a:r>
              <a:rPr lang="zh-CN" altLang="zh-CN" dirty="0" smtClean="0"/>
              <a:t>晶体</a:t>
            </a:r>
            <a:r>
              <a:rPr lang="zh-CN" altLang="zh-CN" dirty="0"/>
              <a:t>间结合的很好，翡翠的硬度</a:t>
            </a:r>
            <a:r>
              <a:rPr lang="zh-CN" altLang="zh-CN" dirty="0" smtClean="0"/>
              <a:t>高</a:t>
            </a:r>
            <a:endParaRPr lang="en-US" altLang="zh-CN" dirty="0" smtClean="0"/>
          </a:p>
          <a:p>
            <a:r>
              <a:rPr lang="zh-CN" altLang="zh-CN" dirty="0" smtClean="0"/>
              <a:t>外观</a:t>
            </a:r>
            <a:r>
              <a:rPr lang="zh-CN" altLang="zh-CN" dirty="0"/>
              <a:t>表现是翡翠表面光泽特别强，看起来光泽清新</a:t>
            </a:r>
            <a:r>
              <a:rPr lang="zh-CN" altLang="zh-CN" dirty="0" smtClean="0"/>
              <a:t>透亮</a:t>
            </a:r>
            <a:endParaRPr lang="en-US" altLang="zh-CN" dirty="0" smtClean="0"/>
          </a:p>
          <a:p>
            <a:r>
              <a:rPr lang="zh-CN" altLang="zh-CN" dirty="0" smtClean="0"/>
              <a:t>老</a:t>
            </a:r>
            <a:r>
              <a:rPr lang="zh-CN" altLang="zh-CN" dirty="0"/>
              <a:t>种翡翠的成因是翡翠原石在成岩</a:t>
            </a:r>
            <a:r>
              <a:rPr lang="zh-CN" altLang="zh-CN" dirty="0" smtClean="0"/>
              <a:t>后</a:t>
            </a:r>
            <a:endParaRPr lang="en-US" altLang="zh-CN" dirty="0" smtClean="0"/>
          </a:p>
          <a:p>
            <a:r>
              <a:rPr lang="zh-CN" altLang="zh-CN" dirty="0" smtClean="0"/>
              <a:t>经过</a:t>
            </a:r>
            <a:r>
              <a:rPr lang="zh-CN" altLang="zh-CN" dirty="0"/>
              <a:t>后期动力地质作用的强烈</a:t>
            </a:r>
            <a:r>
              <a:rPr lang="zh-CN" altLang="zh-CN" dirty="0" smtClean="0"/>
              <a:t>改造</a:t>
            </a:r>
            <a:endParaRPr lang="en-US" altLang="zh-CN" dirty="0" smtClean="0"/>
          </a:p>
          <a:p>
            <a:r>
              <a:rPr lang="zh-CN" altLang="zh-CN" dirty="0" smtClean="0"/>
              <a:t>所以</a:t>
            </a:r>
            <a:r>
              <a:rPr lang="zh-CN" altLang="zh-CN" dirty="0"/>
              <a:t>老种翡翠的内部晶体结构都比较</a:t>
            </a:r>
            <a:r>
              <a:rPr lang="zh-CN" altLang="zh-CN" dirty="0" smtClean="0"/>
              <a:t>致密</a:t>
            </a:r>
            <a:endParaRPr lang="en-US" altLang="zh-CN" dirty="0" smtClean="0"/>
          </a:p>
          <a:p>
            <a:r>
              <a:rPr lang="zh-CN" altLang="zh-CN" dirty="0" smtClean="0"/>
              <a:t>老</a:t>
            </a:r>
            <a:r>
              <a:rPr lang="zh-CN" altLang="zh-CN" dirty="0"/>
              <a:t>种翡翠主要产在河床砂矿类矿区中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46484" y="3112168"/>
            <a:ext cx="5181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50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冰种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冰种翡翠非常透明，比玻璃种差</a:t>
            </a:r>
            <a:r>
              <a:rPr lang="zh-CN" altLang="en-US" dirty="0" smtClean="0"/>
              <a:t>一些</a:t>
            </a:r>
            <a:endParaRPr lang="en-US" altLang="zh-CN" dirty="0" smtClean="0"/>
          </a:p>
          <a:p>
            <a:r>
              <a:rPr lang="zh-CN" altLang="en-US" dirty="0" smtClean="0"/>
              <a:t>含有</a:t>
            </a:r>
            <a:r>
              <a:rPr lang="zh-CN" altLang="en-US" dirty="0"/>
              <a:t>杂质</a:t>
            </a:r>
            <a:r>
              <a:rPr lang="zh-CN" altLang="en-US" dirty="0" smtClean="0"/>
              <a:t>较多</a:t>
            </a:r>
            <a:endParaRPr lang="en-US" altLang="zh-CN" dirty="0" smtClean="0"/>
          </a:p>
          <a:p>
            <a:r>
              <a:rPr lang="zh-CN" altLang="en-US" dirty="0" smtClean="0"/>
              <a:t>冰</a:t>
            </a:r>
            <a:r>
              <a:rPr lang="zh-CN" altLang="en-US" dirty="0"/>
              <a:t>种也有纯净透明的品质，与玻璃种不同</a:t>
            </a:r>
            <a:r>
              <a:rPr lang="zh-CN" altLang="en-US" dirty="0" smtClean="0"/>
              <a:t>是</a:t>
            </a:r>
            <a:endParaRPr lang="en-US" altLang="zh-CN" dirty="0" smtClean="0"/>
          </a:p>
          <a:p>
            <a:r>
              <a:rPr lang="zh-CN" altLang="en-US" dirty="0" smtClean="0"/>
              <a:t>“</a:t>
            </a:r>
            <a:r>
              <a:rPr lang="zh-CN" altLang="en-US" dirty="0"/>
              <a:t>三分温润，七分冰冷”（冰清玉洁）</a:t>
            </a:r>
          </a:p>
          <a:p>
            <a:r>
              <a:rPr lang="zh-CN" altLang="en-US" dirty="0"/>
              <a:t>蓝花冰：冰种有絮花状或者是断断续续的脉状的蓝</a:t>
            </a:r>
            <a:r>
              <a:rPr lang="zh-CN" altLang="en-US" dirty="0" smtClean="0"/>
              <a:t>颜色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1" t="4878" r="2924" b="3192"/>
          <a:stretch/>
        </p:blipFill>
        <p:spPr>
          <a:xfrm>
            <a:off x="1383455" y="3539958"/>
            <a:ext cx="4090737" cy="4049521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6150167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老坑种翡翠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质地细腻，纯净</a:t>
            </a:r>
            <a:r>
              <a:rPr lang="zh-CN" altLang="en-US" dirty="0" smtClean="0"/>
              <a:t>无暇</a:t>
            </a:r>
            <a:endParaRPr lang="en-US" altLang="zh-CN" dirty="0" smtClean="0"/>
          </a:p>
          <a:p>
            <a:r>
              <a:rPr lang="zh-CN" altLang="en-US" dirty="0" smtClean="0"/>
              <a:t>颜色</a:t>
            </a:r>
            <a:r>
              <a:rPr lang="zh-CN" altLang="en-US" dirty="0"/>
              <a:t>为纯正，明亮，浓郁，均匀的翠绿色，透明度</a:t>
            </a:r>
            <a:r>
              <a:rPr lang="zh-CN" altLang="en-US" dirty="0" smtClean="0"/>
              <a:t>佳</a:t>
            </a:r>
            <a:endParaRPr lang="en-US" altLang="zh-CN" dirty="0" smtClean="0"/>
          </a:p>
          <a:p>
            <a:r>
              <a:rPr lang="zh-CN" altLang="en-US" dirty="0" smtClean="0"/>
              <a:t>在</a:t>
            </a:r>
            <a:r>
              <a:rPr lang="zh-CN" altLang="en-US" dirty="0"/>
              <a:t>光的照射下呈</a:t>
            </a:r>
            <a:r>
              <a:rPr lang="zh-CN" altLang="en-US" dirty="0" smtClean="0"/>
              <a:t>半透明</a:t>
            </a:r>
            <a:r>
              <a:rPr lang="en-US" altLang="zh-CN" dirty="0" smtClean="0"/>
              <a:t> — </a:t>
            </a:r>
            <a:r>
              <a:rPr lang="zh-CN" altLang="en-US" dirty="0" smtClean="0"/>
              <a:t>透明</a:t>
            </a:r>
            <a:r>
              <a:rPr lang="zh-CN" altLang="en-US" dirty="0"/>
              <a:t>状</a:t>
            </a:r>
          </a:p>
        </p:txBody>
      </p:sp>
      <p:pic>
        <p:nvPicPr>
          <p:cNvPr id="4" name="Picture 2" descr="2009101434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0"/>
          <a:stretch/>
        </p:blipFill>
        <p:spPr>
          <a:xfrm>
            <a:off x="847107" y="2681845"/>
            <a:ext cx="5163433" cy="4678324"/>
          </a:xfrm>
          <a:prstGeom prst="rect">
            <a:avLst/>
          </a:prstGeom>
          <a:noFill/>
          <a:ln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676292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新种</a:t>
            </a:r>
            <a:r>
              <a:rPr lang="zh-CN" altLang="en-US" dirty="0" smtClean="0"/>
              <a:t>翡翠及新老种翡翠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通常也叫</a:t>
            </a:r>
            <a:r>
              <a:rPr lang="en-US" altLang="zh-CN" dirty="0"/>
              <a:t>"</a:t>
            </a:r>
            <a:r>
              <a:rPr lang="zh-CN" altLang="en-US" dirty="0"/>
              <a:t>新坑种</a:t>
            </a:r>
            <a:r>
              <a:rPr lang="zh-CN" altLang="en-US" dirty="0" smtClean="0"/>
              <a:t>翡翠</a:t>
            </a:r>
            <a:r>
              <a:rPr lang="en-US" altLang="zh-CN" dirty="0" smtClean="0"/>
              <a:t>“</a:t>
            </a:r>
          </a:p>
          <a:p>
            <a:r>
              <a:rPr lang="zh-CN" altLang="en-US" dirty="0" smtClean="0"/>
              <a:t>是</a:t>
            </a:r>
            <a:r>
              <a:rPr lang="zh-CN" altLang="en-US" dirty="0"/>
              <a:t>指翡翠成岩后</a:t>
            </a:r>
            <a:r>
              <a:rPr lang="zh-CN" altLang="en-US" dirty="0" smtClean="0"/>
              <a:t>没有</a:t>
            </a:r>
            <a:endParaRPr lang="en-US" altLang="zh-CN" dirty="0" smtClean="0"/>
          </a:p>
          <a:p>
            <a:r>
              <a:rPr lang="zh-CN" altLang="en-US" dirty="0" smtClean="0"/>
              <a:t>或</a:t>
            </a:r>
            <a:r>
              <a:rPr lang="zh-CN" altLang="en-US" dirty="0"/>
              <a:t>只经历了较弱的后期动力地质作用改造的</a:t>
            </a:r>
            <a:r>
              <a:rPr lang="zh-CN" altLang="en-US" dirty="0" smtClean="0"/>
              <a:t>翡翠</a:t>
            </a:r>
            <a:endParaRPr lang="en-US" altLang="zh-CN" dirty="0" smtClean="0"/>
          </a:p>
          <a:p>
            <a:r>
              <a:rPr lang="zh-CN" altLang="en-US" dirty="0" smtClean="0"/>
              <a:t>新种</a:t>
            </a:r>
            <a:r>
              <a:rPr lang="zh-CN" altLang="en-US" dirty="0"/>
              <a:t>翡翠其内部晶体与晶体之间相对老种翡翠</a:t>
            </a:r>
            <a:r>
              <a:rPr lang="zh-CN" altLang="en-US" dirty="0" smtClean="0"/>
              <a:t>来说</a:t>
            </a:r>
            <a:endParaRPr lang="en-US" altLang="zh-CN" dirty="0" smtClean="0"/>
          </a:p>
          <a:p>
            <a:r>
              <a:rPr lang="zh-CN" altLang="en-US" dirty="0" smtClean="0"/>
              <a:t>晶体</a:t>
            </a:r>
            <a:r>
              <a:rPr lang="zh-CN" altLang="en-US" dirty="0"/>
              <a:t>胶结致密度差、晶体间结合不好，结构</a:t>
            </a:r>
            <a:r>
              <a:rPr lang="zh-CN" altLang="en-US" dirty="0" smtClean="0"/>
              <a:t>疏松</a:t>
            </a:r>
            <a:endParaRPr lang="en-US" altLang="zh-CN" dirty="0" smtClean="0"/>
          </a:p>
          <a:p>
            <a:r>
              <a:rPr lang="zh-CN" altLang="en-US" dirty="0" smtClean="0"/>
              <a:t>新种</a:t>
            </a:r>
            <a:r>
              <a:rPr lang="zh-CN" altLang="en-US" dirty="0"/>
              <a:t>翡翠在硬度和表面光泽方面上都比老种翡翠差</a:t>
            </a:r>
            <a:r>
              <a:rPr lang="zh-CN" altLang="en-US" dirty="0" smtClean="0"/>
              <a:t>些</a:t>
            </a:r>
            <a:endParaRPr lang="zh-CN" altLang="en-US" dirty="0"/>
          </a:p>
          <a:p>
            <a:r>
              <a:rPr lang="zh-CN" altLang="en-US" dirty="0"/>
              <a:t>    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2000" dirty="0" smtClean="0">
                <a:solidFill>
                  <a:srgbClr val="C00000"/>
                </a:solidFill>
              </a:rPr>
              <a:t>新</a:t>
            </a:r>
            <a:r>
              <a:rPr lang="zh-CN" altLang="en-US" sz="2000" dirty="0">
                <a:solidFill>
                  <a:srgbClr val="C00000"/>
                </a:solidFill>
              </a:rPr>
              <a:t>老种</a:t>
            </a:r>
            <a:r>
              <a:rPr lang="zh-CN" altLang="en-US" sz="2000" dirty="0" smtClean="0">
                <a:solidFill>
                  <a:srgbClr val="C00000"/>
                </a:solidFill>
              </a:rPr>
              <a:t>翡翠</a:t>
            </a:r>
            <a:endParaRPr lang="en-US" altLang="zh-CN" sz="2000" dirty="0" smtClean="0">
              <a:solidFill>
                <a:srgbClr val="C00000"/>
              </a:solidFill>
            </a:endParaRPr>
          </a:p>
          <a:p>
            <a:r>
              <a:rPr lang="zh-CN" altLang="en-US" dirty="0" smtClean="0"/>
              <a:t>是</a:t>
            </a:r>
            <a:r>
              <a:rPr lang="zh-CN" altLang="en-US" dirty="0"/>
              <a:t>介于老种翡翠和新种翡翠之间的一类</a:t>
            </a:r>
            <a:r>
              <a:rPr lang="zh-CN" altLang="en-US" dirty="0" smtClean="0"/>
              <a:t>翡翠</a:t>
            </a:r>
            <a:endParaRPr lang="en-US" altLang="zh-CN" dirty="0" smtClean="0"/>
          </a:p>
          <a:p>
            <a:r>
              <a:rPr lang="zh-CN" altLang="en-US" dirty="0" smtClean="0"/>
              <a:t>新</a:t>
            </a:r>
            <a:r>
              <a:rPr lang="zh-CN" altLang="en-US" dirty="0"/>
              <a:t>老种翡翠常见于阶梯砂矿矿床中</a:t>
            </a: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818147" y="4860758"/>
            <a:ext cx="5181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4685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翡翠品级</a:t>
            </a:r>
            <a:r>
              <a:rPr lang="zh-CN" altLang="en-US" dirty="0"/>
              <a:t>划分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</a:rPr>
              <a:t>特级翡翠：</a:t>
            </a:r>
            <a:r>
              <a:rPr lang="zh-CN" altLang="en-US" dirty="0"/>
              <a:t>老坑玻璃种翡翠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</a:rPr>
              <a:t>高档翡翠：</a:t>
            </a:r>
            <a:r>
              <a:rPr lang="zh-CN" altLang="en-US" dirty="0"/>
              <a:t>老坑种，玻璃种，福禄寿，春带翠，紫罗兰翡翠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</a:rPr>
              <a:t>高中档翡翠：</a:t>
            </a:r>
            <a:r>
              <a:rPr lang="zh-CN" altLang="en-US" dirty="0"/>
              <a:t>墨翠，水种，芙蓉种，藕粉种，翠丝种，糯化种翡翠，红翡，紫罗兰翡翠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</a:rPr>
              <a:t>中档翡翠：</a:t>
            </a:r>
            <a:r>
              <a:rPr lang="zh-CN" altLang="en-US" dirty="0"/>
              <a:t>水种，糯化种，金丝种，，花青，白底青，广片，铁龙生春</a:t>
            </a:r>
            <a:r>
              <a:rPr lang="zh-CN" altLang="en-US" dirty="0" smtClean="0"/>
              <a:t>带彩</a:t>
            </a:r>
            <a:endParaRPr lang="en-US" altLang="zh-CN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</a:rPr>
              <a:t>中低档翡翠：</a:t>
            </a:r>
            <a:r>
              <a:rPr lang="zh-CN" altLang="en-US" dirty="0"/>
              <a:t>粉彩，豆种，油青种，黄棕翡，干青种，乌鸡种翡翠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</a:rPr>
              <a:t>低档翡翠：</a:t>
            </a:r>
            <a:r>
              <a:rPr lang="zh-CN" altLang="en-US" dirty="0"/>
              <a:t>马牙种，雷劈种，瓷底，干白种，八三玉</a:t>
            </a:r>
            <a:endParaRPr lang="en-US" altLang="zh-CN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07977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判断翡翠种的</a:t>
            </a:r>
            <a:r>
              <a:rPr lang="zh-CN" altLang="zh-CN" dirty="0" smtClean="0"/>
              <a:t>好坏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1</a:t>
            </a:r>
            <a:r>
              <a:rPr lang="zh-CN" altLang="zh-CN" sz="2000" dirty="0">
                <a:solidFill>
                  <a:srgbClr val="C00000"/>
                </a:solidFill>
              </a:rPr>
              <a:t>、如果是未抛光的</a:t>
            </a:r>
            <a:r>
              <a:rPr lang="zh-CN" altLang="zh-CN" sz="2000" dirty="0" smtClean="0">
                <a:solidFill>
                  <a:srgbClr val="C00000"/>
                </a:solidFill>
              </a:rPr>
              <a:t>翡翠</a:t>
            </a:r>
            <a:endParaRPr lang="en-US" altLang="zh-CN" sz="2000" dirty="0" smtClean="0">
              <a:solidFill>
                <a:srgbClr val="C00000"/>
              </a:solidFill>
            </a:endParaRPr>
          </a:p>
          <a:p>
            <a:r>
              <a:rPr lang="zh-CN" altLang="zh-CN" dirty="0" smtClean="0"/>
              <a:t>可以</a:t>
            </a:r>
            <a:r>
              <a:rPr lang="zh-CN" altLang="zh-CN" dirty="0"/>
              <a:t>从翡翠的</a:t>
            </a:r>
            <a:r>
              <a:rPr lang="zh-CN" altLang="zh-CN" sz="2400" dirty="0">
                <a:solidFill>
                  <a:srgbClr val="C00000"/>
                </a:solidFill>
              </a:rPr>
              <a:t>翠性</a:t>
            </a:r>
            <a:r>
              <a:rPr lang="zh-CN" altLang="zh-CN" dirty="0"/>
              <a:t>来判决</a:t>
            </a:r>
            <a:r>
              <a:rPr lang="zh-CN" altLang="zh-CN" dirty="0" smtClean="0"/>
              <a:t>断</a:t>
            </a:r>
            <a:endParaRPr lang="en-US" altLang="zh-CN" dirty="0" smtClean="0"/>
          </a:p>
          <a:p>
            <a:r>
              <a:rPr lang="zh-CN" altLang="zh-CN" dirty="0" smtClean="0"/>
              <a:t>种</a:t>
            </a:r>
            <a:r>
              <a:rPr lang="zh-CN" altLang="zh-CN" dirty="0"/>
              <a:t>好的翡翠由于组成矿物颗粒很</a:t>
            </a:r>
            <a:r>
              <a:rPr lang="zh-CN" altLang="zh-CN" dirty="0" smtClean="0"/>
              <a:t>细腻</a:t>
            </a:r>
            <a:endParaRPr lang="en-US" altLang="zh-CN" dirty="0" smtClean="0"/>
          </a:p>
          <a:p>
            <a:r>
              <a:rPr lang="zh-CN" altLang="zh-CN" dirty="0" smtClean="0"/>
              <a:t>所以</a:t>
            </a:r>
            <a:r>
              <a:rPr lang="zh-CN" altLang="zh-CN" dirty="0"/>
              <a:t>在肉眼下几乎看不到翡翠的翠</a:t>
            </a:r>
            <a:r>
              <a:rPr lang="zh-CN" altLang="zh-CN" dirty="0" smtClean="0"/>
              <a:t>性</a:t>
            </a:r>
            <a:endParaRPr lang="en-US" altLang="zh-CN" dirty="0" smtClean="0"/>
          </a:p>
          <a:p>
            <a:r>
              <a:rPr lang="zh-CN" altLang="zh-CN" dirty="0" smtClean="0"/>
              <a:t>如</a:t>
            </a:r>
            <a:r>
              <a:rPr lang="zh-CN" altLang="zh-CN" dirty="0"/>
              <a:t>玻璃种和冰种翡翠用肉眼是几乎看不到翡翠的的翠性</a:t>
            </a:r>
            <a:r>
              <a:rPr lang="zh-CN" altLang="zh-CN" dirty="0" smtClean="0"/>
              <a:t>的</a:t>
            </a:r>
            <a:endParaRPr lang="en-US" altLang="zh-CN" dirty="0" smtClean="0"/>
          </a:p>
          <a:p>
            <a:r>
              <a:rPr lang="zh-CN" altLang="zh-CN" dirty="0" smtClean="0"/>
              <a:t>能</a:t>
            </a:r>
            <a:r>
              <a:rPr lang="zh-CN" altLang="zh-CN" dirty="0"/>
              <a:t>看得到翡翠翠性的基本上是属于豆种</a:t>
            </a:r>
            <a:r>
              <a:rPr lang="zh-CN" altLang="zh-CN" dirty="0" smtClean="0"/>
              <a:t>翡翠</a:t>
            </a:r>
            <a:endParaRPr lang="zh-CN" altLang="zh-CN" dirty="0"/>
          </a:p>
          <a:p>
            <a:r>
              <a:rPr lang="en-US" altLang="zh-CN" dirty="0"/>
              <a:t>       </a:t>
            </a:r>
            <a:endParaRPr lang="zh-CN" altLang="zh-CN" dirty="0"/>
          </a:p>
          <a:p>
            <a:r>
              <a:rPr lang="en-US" altLang="zh-CN" dirty="0"/>
              <a:t>  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223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判断翡翠种的</a:t>
            </a:r>
            <a:r>
              <a:rPr lang="zh-CN" altLang="zh-CN" dirty="0" smtClean="0"/>
              <a:t>好坏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</a:rPr>
              <a:t>2</a:t>
            </a:r>
            <a:r>
              <a:rPr lang="zh-CN" altLang="zh-CN" sz="2400" dirty="0">
                <a:solidFill>
                  <a:srgbClr val="C00000"/>
                </a:solidFill>
              </a:rPr>
              <a:t>、对于已经抛光好的翡翠</a:t>
            </a:r>
            <a:r>
              <a:rPr lang="zh-CN" altLang="zh-CN" sz="2400" dirty="0" smtClean="0">
                <a:solidFill>
                  <a:srgbClr val="C00000"/>
                </a:solidFill>
              </a:rPr>
              <a:t>成品</a:t>
            </a:r>
            <a:endParaRPr lang="en-US" altLang="zh-CN" sz="2400" dirty="0">
              <a:solidFill>
                <a:srgbClr val="C00000"/>
              </a:solidFill>
            </a:endParaRPr>
          </a:p>
          <a:p>
            <a:r>
              <a:rPr lang="zh-CN" altLang="zh-CN" dirty="0" smtClean="0"/>
              <a:t>也</a:t>
            </a:r>
            <a:r>
              <a:rPr lang="zh-CN" altLang="zh-CN" dirty="0"/>
              <a:t>可以在灯光</a:t>
            </a:r>
            <a:r>
              <a:rPr lang="zh-CN" altLang="zh-CN" dirty="0" smtClean="0"/>
              <a:t>下</a:t>
            </a:r>
            <a:r>
              <a:rPr lang="en-US" altLang="zh-CN" dirty="0" smtClean="0"/>
              <a:t>,</a:t>
            </a:r>
            <a:r>
              <a:rPr lang="zh-CN" altLang="zh-CN" dirty="0" smtClean="0"/>
              <a:t>通过</a:t>
            </a:r>
            <a:r>
              <a:rPr lang="zh-CN" altLang="zh-CN" dirty="0"/>
              <a:t>观察翡翠表面反光</a:t>
            </a:r>
            <a:r>
              <a:rPr lang="zh-CN" altLang="zh-CN" dirty="0" smtClean="0"/>
              <a:t>面</a:t>
            </a:r>
            <a:endParaRPr lang="en-US" altLang="zh-CN" dirty="0" smtClean="0"/>
          </a:p>
          <a:p>
            <a:r>
              <a:rPr lang="zh-CN" altLang="zh-CN" dirty="0" smtClean="0"/>
              <a:t>来看</a:t>
            </a:r>
            <a:r>
              <a:rPr lang="zh-CN" altLang="zh-CN" dirty="0"/>
              <a:t>翡翠的橘皮效应来确定翡翠的</a:t>
            </a:r>
            <a:r>
              <a:rPr lang="zh-CN" altLang="zh-CN" dirty="0" smtClean="0"/>
              <a:t>种</a:t>
            </a:r>
            <a:endParaRPr lang="en-US" altLang="zh-CN" dirty="0" smtClean="0"/>
          </a:p>
          <a:p>
            <a:r>
              <a:rPr lang="zh-CN" altLang="zh-CN" dirty="0" smtClean="0"/>
              <a:t>天然</a:t>
            </a:r>
            <a:r>
              <a:rPr lang="zh-CN" altLang="zh-CN" dirty="0"/>
              <a:t>翡翠内部主要</a:t>
            </a:r>
            <a:r>
              <a:rPr lang="zh-CN" altLang="zh-CN" dirty="0" smtClean="0"/>
              <a:t>组成</a:t>
            </a:r>
            <a:r>
              <a:rPr lang="zh-CN" altLang="en-US" dirty="0"/>
              <a:t>为</a:t>
            </a:r>
            <a:r>
              <a:rPr lang="zh-CN" altLang="zh-CN" dirty="0" smtClean="0"/>
              <a:t>矿物</a:t>
            </a:r>
            <a:r>
              <a:rPr lang="zh-CN" altLang="zh-CN" dirty="0"/>
              <a:t>硬玉和</a:t>
            </a:r>
            <a:r>
              <a:rPr lang="zh-CN" altLang="zh-CN" dirty="0" smtClean="0"/>
              <a:t>辉石</a:t>
            </a:r>
            <a:endParaRPr lang="en-US" altLang="zh-CN" dirty="0" smtClean="0"/>
          </a:p>
          <a:p>
            <a:r>
              <a:rPr lang="zh-CN" altLang="zh-CN" dirty="0" smtClean="0"/>
              <a:t>由于</a:t>
            </a:r>
            <a:r>
              <a:rPr lang="zh-CN" altLang="zh-CN" dirty="0"/>
              <a:t>二者硬度不一致，而且晶体排列方向不</a:t>
            </a:r>
            <a:r>
              <a:rPr lang="zh-CN" altLang="zh-CN" dirty="0" smtClean="0"/>
              <a:t>一致</a:t>
            </a:r>
            <a:endParaRPr lang="en-US" altLang="zh-CN" dirty="0" smtClean="0"/>
          </a:p>
          <a:p>
            <a:r>
              <a:rPr lang="zh-CN" altLang="zh-CN" dirty="0" smtClean="0"/>
              <a:t>所以</a:t>
            </a:r>
            <a:r>
              <a:rPr lang="zh-CN" altLang="zh-CN" dirty="0"/>
              <a:t>在翡翠抛光时会在翡翠表面出现</a:t>
            </a:r>
            <a:r>
              <a:rPr lang="zh-CN" altLang="zh-CN" sz="2400" dirty="0">
                <a:solidFill>
                  <a:srgbClr val="C00000"/>
                </a:solidFill>
              </a:rPr>
              <a:t>橘皮</a:t>
            </a:r>
            <a:r>
              <a:rPr lang="zh-CN" altLang="zh-CN" sz="2400" dirty="0" smtClean="0">
                <a:solidFill>
                  <a:srgbClr val="C00000"/>
                </a:solidFill>
              </a:rPr>
              <a:t>效应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r>
              <a:rPr lang="zh-CN" altLang="zh-CN" dirty="0" smtClean="0"/>
              <a:t>我们</a:t>
            </a:r>
            <a:r>
              <a:rPr lang="zh-CN" altLang="zh-CN" dirty="0"/>
              <a:t>通过翡翠表面凹凸形状的大小来确定翡翠的</a:t>
            </a:r>
            <a:r>
              <a:rPr lang="zh-CN" altLang="zh-CN" dirty="0" smtClean="0"/>
              <a:t>种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22339627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判断翡翠种的</a:t>
            </a:r>
            <a:r>
              <a:rPr lang="zh-CN" altLang="zh-CN" dirty="0" smtClean="0"/>
              <a:t>好坏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altLang="zh-CN" dirty="0"/>
              <a:t>  </a:t>
            </a:r>
            <a:r>
              <a:rPr lang="en-US" altLang="zh-CN" sz="2400" dirty="0" smtClean="0">
                <a:solidFill>
                  <a:srgbClr val="C00000"/>
                </a:solidFill>
              </a:rPr>
              <a:t>3</a:t>
            </a:r>
            <a:r>
              <a:rPr lang="zh-CN" altLang="zh-CN" sz="2400" dirty="0" smtClean="0">
                <a:solidFill>
                  <a:srgbClr val="C00000"/>
                </a:solidFill>
              </a:rPr>
              <a:t>、</a:t>
            </a:r>
            <a:r>
              <a:rPr lang="zh-CN" altLang="zh-CN" sz="2400" dirty="0">
                <a:solidFill>
                  <a:srgbClr val="C00000"/>
                </a:solidFill>
              </a:rPr>
              <a:t>如果翡翠的组成颗粒</a:t>
            </a:r>
            <a:r>
              <a:rPr lang="zh-CN" altLang="zh-CN" sz="2400" dirty="0">
                <a:solidFill>
                  <a:srgbClr val="C00000"/>
                </a:solidFill>
              </a:rPr>
              <a:t>细腻</a:t>
            </a:r>
            <a:endParaRPr lang="en-US" altLang="zh-CN" sz="2400" dirty="0">
              <a:solidFill>
                <a:srgbClr val="C00000"/>
              </a:solidFill>
            </a:endParaRPr>
          </a:p>
          <a:p>
            <a:r>
              <a:rPr lang="zh-CN" altLang="zh-CN" dirty="0" smtClean="0"/>
              <a:t>如</a:t>
            </a:r>
            <a:r>
              <a:rPr lang="zh-CN" altLang="zh-CN" dirty="0"/>
              <a:t>玻璃种、冰种翡翠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r>
              <a:rPr lang="zh-CN" altLang="zh-CN" dirty="0" smtClean="0"/>
              <a:t>这</a:t>
            </a:r>
            <a:r>
              <a:rPr lang="zh-CN" altLang="zh-CN" dirty="0"/>
              <a:t>类翡翠由于组成矿物晶体颗粒很</a:t>
            </a:r>
            <a:r>
              <a:rPr lang="zh-CN" altLang="zh-CN" dirty="0" smtClean="0"/>
              <a:t>细小</a:t>
            </a:r>
            <a:endParaRPr lang="en-US" altLang="zh-CN" dirty="0" smtClean="0"/>
          </a:p>
          <a:p>
            <a:r>
              <a:rPr lang="zh-CN" altLang="zh-CN" dirty="0" smtClean="0"/>
              <a:t>甚至</a:t>
            </a:r>
            <a:r>
              <a:rPr lang="zh-CN" altLang="zh-CN" dirty="0"/>
              <a:t>人的肉眼都看不清晶体的颗粒</a:t>
            </a:r>
            <a:r>
              <a:rPr lang="zh-CN" altLang="zh-CN" dirty="0" smtClean="0"/>
              <a:t>大小</a:t>
            </a:r>
            <a:endParaRPr lang="en-US" altLang="zh-CN" dirty="0" smtClean="0"/>
          </a:p>
          <a:p>
            <a:r>
              <a:rPr lang="zh-CN" altLang="zh-CN" dirty="0" smtClean="0"/>
              <a:t>所以</a:t>
            </a:r>
            <a:r>
              <a:rPr lang="zh-CN" altLang="zh-CN" dirty="0"/>
              <a:t>这类翡翠在肉眼很难看到翠性和表面的橘皮</a:t>
            </a:r>
            <a:r>
              <a:rPr lang="zh-CN" altLang="zh-CN" dirty="0" smtClean="0"/>
              <a:t>纹</a:t>
            </a:r>
            <a:endParaRPr lang="en-US" altLang="zh-CN" dirty="0" smtClean="0"/>
          </a:p>
          <a:p>
            <a:r>
              <a:rPr lang="zh-CN" altLang="zh-CN" dirty="0" smtClean="0"/>
              <a:t>因此</a:t>
            </a:r>
            <a:r>
              <a:rPr lang="zh-CN" altLang="zh-CN" dirty="0"/>
              <a:t>，这类翡翠我们可以</a:t>
            </a:r>
            <a:r>
              <a:rPr lang="zh-CN" altLang="zh-CN" dirty="0" smtClean="0"/>
              <a:t>通过</a:t>
            </a:r>
            <a:endParaRPr lang="en-US" altLang="zh-CN" dirty="0" smtClean="0"/>
          </a:p>
          <a:p>
            <a:r>
              <a:rPr lang="zh-CN" altLang="zh-CN" dirty="0" smtClean="0"/>
              <a:t>透光</a:t>
            </a:r>
            <a:r>
              <a:rPr lang="zh-CN" altLang="zh-CN" dirty="0"/>
              <a:t>下看翡翠的水头来确定翡翠的</a:t>
            </a:r>
            <a:r>
              <a:rPr lang="zh-CN" altLang="zh-CN" dirty="0" smtClean="0"/>
              <a:t>种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6654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玻璃种与冰种的区分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zh-CN" altLang="en-US" sz="2400" dirty="0">
                <a:solidFill>
                  <a:srgbClr val="C00000"/>
                </a:solidFill>
              </a:rPr>
              <a:t>是否起荧为</a:t>
            </a:r>
            <a:r>
              <a:rPr lang="zh-CN" altLang="en-US" sz="2400" dirty="0" smtClean="0">
                <a:solidFill>
                  <a:srgbClr val="C00000"/>
                </a:solidFill>
              </a:rPr>
              <a:t>标志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起</a:t>
            </a:r>
            <a:r>
              <a:rPr lang="zh-CN" altLang="en-US" dirty="0"/>
              <a:t>荧的带荧光的就是玻璃种，很</a:t>
            </a:r>
            <a:r>
              <a:rPr lang="zh-CN" altLang="en-US" dirty="0" smtClean="0"/>
              <a:t>透</a:t>
            </a:r>
            <a:endParaRPr lang="en-US" altLang="zh-CN" dirty="0" smtClean="0"/>
          </a:p>
          <a:p>
            <a:r>
              <a:rPr lang="zh-CN" altLang="en-US" dirty="0" smtClean="0"/>
              <a:t>但是</a:t>
            </a:r>
            <a:r>
              <a:rPr lang="zh-CN" altLang="en-US" dirty="0"/>
              <a:t>没有强荧光的是冰种</a:t>
            </a:r>
          </a:p>
          <a:p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978568" y="3930316"/>
            <a:ext cx="5181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552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水种翡翠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699" y="3073919"/>
            <a:ext cx="4286250" cy="42862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低于玻璃种</a:t>
            </a:r>
            <a:r>
              <a:rPr lang="zh-CN" altLang="en-US" dirty="0"/>
              <a:t>，与冰种相似或者</a:t>
            </a:r>
            <a:r>
              <a:rPr lang="zh-CN" altLang="en-US" dirty="0" smtClean="0"/>
              <a:t>相当</a:t>
            </a:r>
            <a:endParaRPr lang="en-US" altLang="zh-CN" dirty="0" smtClean="0"/>
          </a:p>
          <a:p>
            <a:r>
              <a:rPr lang="zh-CN" altLang="en-US" dirty="0" smtClean="0"/>
              <a:t>通透</a:t>
            </a:r>
            <a:r>
              <a:rPr lang="zh-CN" altLang="en-US" dirty="0"/>
              <a:t>如水光泽</a:t>
            </a:r>
            <a:r>
              <a:rPr lang="zh-CN" altLang="en-US" dirty="0" smtClean="0"/>
              <a:t>柔和</a:t>
            </a:r>
            <a:endParaRPr lang="en-US" altLang="zh-CN" dirty="0" smtClean="0"/>
          </a:p>
          <a:p>
            <a:r>
              <a:rPr lang="zh-CN" altLang="en-US" dirty="0" smtClean="0"/>
              <a:t>其</a:t>
            </a:r>
            <a:r>
              <a:rPr lang="zh-CN" altLang="en-US" dirty="0"/>
              <a:t>内部结构可见少量的暗裂和</a:t>
            </a:r>
            <a:r>
              <a:rPr lang="zh-CN" altLang="en-US" dirty="0" smtClean="0"/>
              <a:t>石纹，偶见</a:t>
            </a:r>
            <a:r>
              <a:rPr lang="zh-CN" altLang="en-US" dirty="0"/>
              <a:t>杂质，棉柳</a:t>
            </a:r>
          </a:p>
        </p:txBody>
      </p:sp>
    </p:spTree>
    <p:extLst>
      <p:ext uri="{BB962C8B-B14F-4D97-AF65-F5344CB8AC3E}">
        <p14:creationId xmlns:p14="http://schemas.microsoft.com/office/powerpoint/2010/main" val="744184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水种翡翠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紫水翡翠和绿水</a:t>
            </a:r>
            <a:r>
              <a:rPr lang="zh-CN" altLang="en-US" dirty="0" smtClean="0"/>
              <a:t>翡翠</a:t>
            </a:r>
            <a:endParaRPr lang="en-US" altLang="zh-CN" dirty="0" smtClean="0"/>
          </a:p>
          <a:p>
            <a:r>
              <a:rPr lang="zh-CN" altLang="en-US" dirty="0"/>
              <a:t>市场上的价格以</a:t>
            </a:r>
            <a:r>
              <a:rPr lang="zh-CN" altLang="en-US" dirty="0" smtClean="0"/>
              <a:t>清水、紫</a:t>
            </a:r>
            <a:r>
              <a:rPr lang="zh-CN" altLang="en-US" dirty="0"/>
              <a:t>水为上，而</a:t>
            </a:r>
            <a:r>
              <a:rPr lang="zh-CN" altLang="en-US" dirty="0" smtClean="0"/>
              <a:t>绿水、蓝水</a:t>
            </a:r>
            <a:r>
              <a:rPr lang="zh-CN" altLang="en-US" dirty="0"/>
              <a:t>次之</a:t>
            </a:r>
          </a:p>
          <a:p>
            <a:endParaRPr lang="zh-CN" altLang="en-US" dirty="0" smtClean="0"/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130" y="5600341"/>
            <a:ext cx="2422860" cy="198913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9" r="16257" b="11016"/>
          <a:stretch/>
        </p:blipFill>
        <p:spPr>
          <a:xfrm>
            <a:off x="831451" y="5600341"/>
            <a:ext cx="2290294" cy="198913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0" r="15053" b="6406"/>
          <a:stretch/>
        </p:blipFill>
        <p:spPr>
          <a:xfrm>
            <a:off x="3818022" y="2609842"/>
            <a:ext cx="2525076" cy="276118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6" t="30069" r="28514"/>
          <a:stretch/>
        </p:blipFill>
        <p:spPr>
          <a:xfrm>
            <a:off x="749377" y="2598821"/>
            <a:ext cx="2454442" cy="277221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598632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白底青种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底白如雪，绿色在白色的底子上显的很鲜艳，白绿</a:t>
            </a:r>
            <a:r>
              <a:rPr lang="zh-CN" altLang="en-US" dirty="0" smtClean="0"/>
              <a:t>分明</a:t>
            </a:r>
            <a:endParaRPr lang="en-US" altLang="zh-CN" dirty="0" smtClean="0"/>
          </a:p>
          <a:p>
            <a:r>
              <a:rPr lang="zh-CN" altLang="en-US" dirty="0" smtClean="0"/>
              <a:t>透明度</a:t>
            </a:r>
            <a:r>
              <a:rPr lang="zh-CN" altLang="en-US" dirty="0"/>
              <a:t>差，为不透明或微透明</a:t>
            </a:r>
          </a:p>
        </p:txBody>
      </p:sp>
      <p:pic>
        <p:nvPicPr>
          <p:cNvPr id="4" name="Picture 4" descr="2011022103094527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9" t="12488" r="15733" b="10352"/>
          <a:stretch/>
        </p:blipFill>
        <p:spPr bwMode="auto">
          <a:xfrm>
            <a:off x="701519" y="2550696"/>
            <a:ext cx="5454610" cy="4555958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805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紫翡翠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颜色像紫罗兰花的紫色</a:t>
            </a:r>
            <a:r>
              <a:rPr lang="zh-CN" altLang="en-US" dirty="0" smtClean="0"/>
              <a:t>翡翠</a:t>
            </a:r>
            <a:endParaRPr lang="en-US" altLang="zh-CN" dirty="0" smtClean="0"/>
          </a:p>
          <a:p>
            <a:r>
              <a:rPr lang="zh-CN" altLang="en-US" dirty="0" smtClean="0"/>
              <a:t>质地</a:t>
            </a:r>
            <a:r>
              <a:rPr lang="zh-CN" altLang="en-US" dirty="0"/>
              <a:t>较粗，若种水好，价格</a:t>
            </a:r>
            <a:r>
              <a:rPr lang="zh-CN" altLang="en-US" dirty="0" smtClean="0"/>
              <a:t>高昂</a:t>
            </a:r>
            <a:endParaRPr lang="zh-CN" altLang="en-US" dirty="0"/>
          </a:p>
          <a:p>
            <a:r>
              <a:rPr lang="zh-CN" altLang="en-US" dirty="0"/>
              <a:t>根据颜色深浅不同，将紫色分为粉紫，茄紫和</a:t>
            </a:r>
            <a:r>
              <a:rPr lang="zh-CN" altLang="en-US" dirty="0" smtClean="0"/>
              <a:t>蓝紫</a:t>
            </a:r>
            <a:endParaRPr lang="en-US" altLang="zh-CN" dirty="0" smtClean="0"/>
          </a:p>
          <a:p>
            <a:r>
              <a:rPr lang="zh-CN" altLang="en-US" dirty="0" smtClean="0"/>
              <a:t>粉</a:t>
            </a:r>
            <a:r>
              <a:rPr lang="zh-CN" altLang="en-US" dirty="0"/>
              <a:t>紫通常质地细腻，透明度较好，茄紫次之，蓝紫再次</a:t>
            </a:r>
            <a:r>
              <a:rPr lang="zh-CN" altLang="en-US" dirty="0" smtClean="0"/>
              <a:t>之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4" name="Picture 2" descr="36c336fa13cfbc384bd6fb76b9e8d3d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2" r="11846"/>
          <a:stretch/>
        </p:blipFill>
        <p:spPr bwMode="auto">
          <a:xfrm>
            <a:off x="1523702" y="3239220"/>
            <a:ext cx="3754150" cy="4393480"/>
          </a:xfrm>
          <a:prstGeom prst="rect">
            <a:avLst/>
          </a:prstGeom>
          <a:noFill/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765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花</a:t>
            </a:r>
            <a:r>
              <a:rPr lang="zh-CN" altLang="en-US" dirty="0" smtClean="0"/>
              <a:t>青翡翠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翠绿的颜色呈脉状分布，极</a:t>
            </a:r>
            <a:r>
              <a:rPr lang="zh-CN" altLang="en-US" dirty="0" smtClean="0"/>
              <a:t>不规则</a:t>
            </a:r>
            <a:endParaRPr lang="en-US" altLang="zh-CN" dirty="0" smtClean="0"/>
          </a:p>
          <a:p>
            <a:r>
              <a:rPr lang="zh-CN" altLang="en-US" dirty="0" smtClean="0"/>
              <a:t>质地</a:t>
            </a:r>
            <a:r>
              <a:rPr lang="zh-CN" altLang="en-US" dirty="0"/>
              <a:t>有粗有细，</a:t>
            </a:r>
            <a:r>
              <a:rPr lang="zh-CN" altLang="en-US" dirty="0" smtClean="0"/>
              <a:t>半透明</a:t>
            </a:r>
            <a:endParaRPr lang="en-US" altLang="zh-CN" dirty="0" smtClean="0"/>
          </a:p>
          <a:p>
            <a:r>
              <a:rPr lang="zh-CN" altLang="en-US" dirty="0" smtClean="0"/>
              <a:t>其</a:t>
            </a:r>
            <a:r>
              <a:rPr lang="zh-CN" altLang="en-US" dirty="0"/>
              <a:t>底色为浅绿色，浅白色或其他</a:t>
            </a:r>
            <a:r>
              <a:rPr lang="zh-CN" altLang="en-US" dirty="0" smtClean="0"/>
              <a:t>颜色（如</a:t>
            </a:r>
            <a:r>
              <a:rPr lang="zh-CN" altLang="en-US" dirty="0"/>
              <a:t>浅灰色或</a:t>
            </a:r>
            <a:r>
              <a:rPr lang="zh-CN" altLang="en-US" dirty="0" smtClean="0"/>
              <a:t>豆青）</a:t>
            </a:r>
            <a:endParaRPr lang="zh-CN" altLang="en-US" dirty="0"/>
          </a:p>
          <a:p>
            <a:r>
              <a:rPr lang="zh-CN" altLang="en-US" dirty="0" smtClean="0"/>
              <a:t>绿色</a:t>
            </a:r>
            <a:r>
              <a:rPr lang="zh-CN" altLang="en-US" dirty="0"/>
              <a:t>不均，有的较密集，有的较疏落，色有深有浅</a:t>
            </a:r>
          </a:p>
        </p:txBody>
      </p:sp>
      <p:pic>
        <p:nvPicPr>
          <p:cNvPr id="4" name="Picture 2" descr="u=1950551788,3579501184&amp;fm=23&amp;gp=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0" r="13751" b="8213"/>
          <a:stretch/>
        </p:blipFill>
        <p:spPr>
          <a:xfrm>
            <a:off x="1064530" y="3089817"/>
            <a:ext cx="4728587" cy="4270352"/>
          </a:xfrm>
          <a:prstGeom prst="rect">
            <a:avLst/>
          </a:prstGeom>
          <a:noFill/>
          <a:ln/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569698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</TotalTime>
  <Words>1616</Words>
  <Application>Microsoft Office PowerPoint</Application>
  <PresentationFormat>自定义</PresentationFormat>
  <Paragraphs>183</Paragraphs>
  <Slides>35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2" baseType="lpstr">
      <vt:lpstr>黑体</vt:lpstr>
      <vt:lpstr>宋体</vt:lpstr>
      <vt:lpstr>微软雅黑</vt:lpstr>
      <vt:lpstr>Arial</vt:lpstr>
      <vt:lpstr>Calibri</vt:lpstr>
      <vt:lpstr>Calibri Light</vt:lpstr>
      <vt:lpstr>Office 主题</vt:lpstr>
      <vt:lpstr>翡翠种的分类</vt:lpstr>
      <vt:lpstr>玻璃种</vt:lpstr>
      <vt:lpstr>冰种</vt:lpstr>
      <vt:lpstr>玻璃种与冰种的区分</vt:lpstr>
      <vt:lpstr>水种翡翠</vt:lpstr>
      <vt:lpstr>水种翡翠</vt:lpstr>
      <vt:lpstr>白底青种</vt:lpstr>
      <vt:lpstr>紫翡翠</vt:lpstr>
      <vt:lpstr>花青翡翠</vt:lpstr>
      <vt:lpstr>红翡翠</vt:lpstr>
      <vt:lpstr>黄棕翡翠</vt:lpstr>
      <vt:lpstr>芙蓉种</vt:lpstr>
      <vt:lpstr>冰糯种</vt:lpstr>
      <vt:lpstr>油青种</vt:lpstr>
      <vt:lpstr>干白种</vt:lpstr>
      <vt:lpstr>铁龙生</vt:lpstr>
      <vt:lpstr>墨翠</vt:lpstr>
      <vt:lpstr>黑褐色翡翠</vt:lpstr>
      <vt:lpstr>豆种</vt:lpstr>
      <vt:lpstr>金丝种</vt:lpstr>
      <vt:lpstr>干青种</vt:lpstr>
      <vt:lpstr>霹雳种翡翠</vt:lpstr>
      <vt:lpstr>福禄寿翡翠</vt:lpstr>
      <vt:lpstr>大四喜翡翠</vt:lpstr>
      <vt:lpstr>乌鸡种翡翠</vt:lpstr>
      <vt:lpstr>广片</vt:lpstr>
      <vt:lpstr>马牙种翡翠</vt:lpstr>
      <vt:lpstr>粉种翡翠</vt:lpstr>
      <vt:lpstr>老种翡翠</vt:lpstr>
      <vt:lpstr>老坑种翡翠</vt:lpstr>
      <vt:lpstr>新种翡翠及新老种翡翠</vt:lpstr>
      <vt:lpstr>翡翠品级划分</vt:lpstr>
      <vt:lpstr>判断翡翠种的好坏</vt:lpstr>
      <vt:lpstr>判断翡翠种的好坏</vt:lpstr>
      <vt:lpstr>判断翡翠种的好坏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栾光远</dc:creator>
  <cp:lastModifiedBy>栾光远</cp:lastModifiedBy>
  <cp:revision>64</cp:revision>
  <dcterms:created xsi:type="dcterms:W3CDTF">2015-11-09T01:20:14Z</dcterms:created>
  <dcterms:modified xsi:type="dcterms:W3CDTF">2015-11-09T10:54:53Z</dcterms:modified>
</cp:coreProperties>
</file>