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7" r:id="rId2"/>
    <p:sldId id="262" r:id="rId3"/>
    <p:sldId id="267" r:id="rId4"/>
    <p:sldId id="273" r:id="rId5"/>
    <p:sldId id="263" r:id="rId6"/>
    <p:sldId id="278" r:id="rId7"/>
    <p:sldId id="279" r:id="rId8"/>
    <p:sldId id="287" r:id="rId9"/>
    <p:sldId id="264" r:id="rId10"/>
    <p:sldId id="288" r:id="rId11"/>
    <p:sldId id="265" r:id="rId12"/>
    <p:sldId id="299" r:id="rId13"/>
    <p:sldId id="266" r:id="rId14"/>
    <p:sldId id="300" r:id="rId15"/>
    <p:sldId id="310" r:id="rId16"/>
    <p:sldId id="311" r:id="rId17"/>
    <p:sldId id="298" r:id="rId18"/>
  </p:sldIdLst>
  <p:sldSz cx="9144000" cy="6858000" type="screen4x3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微软雅黑" pitchFamily="34" charset="-122"/>
      <p:regular r:id="rId24"/>
      <p:bold r:id="rId25"/>
    </p:embeddedFont>
    <p:embeddedFont>
      <p:font typeface="Arial Unicode MS" charset="-122"/>
      <p:regular r:id="rId26"/>
    </p:embeddedFont>
    <p:embeddedFont>
      <p:font typeface="Baskerville Old Face" charset="0"/>
      <p:regular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F3311"/>
    <a:srgbClr val="E60000"/>
    <a:srgbClr val="009FD8"/>
    <a:srgbClr val="0094C8"/>
    <a:srgbClr val="214F1E"/>
    <a:srgbClr val="38564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039" autoAdjust="0"/>
    <p:restoredTop sz="94660"/>
  </p:normalViewPr>
  <p:slideViewPr>
    <p:cSldViewPr>
      <p:cViewPr>
        <p:scale>
          <a:sx n="80" d="100"/>
          <a:sy n="80" d="100"/>
        </p:scale>
        <p:origin x="-1794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42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1BA5A-0019-4F93-BD8F-7FEC3EFFAA17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46C47-8F64-47F5-BA4F-F81FAD4D9A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43648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66777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38517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546381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592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02100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45359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45359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45359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6777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35215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8878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0379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9802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468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468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4687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46C47-8F64-47F5-BA4F-F81FAD4D9A1F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15604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730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6837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6816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6104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1394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56058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2454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48478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2454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15700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44738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000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39874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5358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74705-AABA-4B03-8439-DC2BB8D9854D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DCA13-F4E0-49A7-BCE3-E5CA575693A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009565" y="6504739"/>
            <a:ext cx="15760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新浪微博 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无敌的面包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5805264"/>
            <a:ext cx="9144000" cy="864096"/>
          </a:xfrm>
          <a:prstGeom prst="rect">
            <a:avLst/>
          </a:prstGeom>
          <a:solidFill>
            <a:srgbClr val="DF33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矩形 13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607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rgbClr val="009FD8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moban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0" y="-44264"/>
            <a:ext cx="9144000" cy="474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矩形 3"/>
          <p:cNvSpPr/>
          <p:nvPr/>
        </p:nvSpPr>
        <p:spPr>
          <a:xfrm>
            <a:off x="-19050" y="3706366"/>
            <a:ext cx="9182100" cy="3063230"/>
          </a:xfrm>
          <a:custGeom>
            <a:avLst/>
            <a:gdLst>
              <a:gd name="connsiteX0" fmla="*/ 19050 w 9163050"/>
              <a:gd name="connsiteY0" fmla="*/ 0 h 4509120"/>
              <a:gd name="connsiteX1" fmla="*/ 572664 w 9163050"/>
              <a:gd name="connsiteY1" fmla="*/ 0 h 4509120"/>
              <a:gd name="connsiteX2" fmla="*/ 4591050 w 9163050"/>
              <a:gd name="connsiteY2" fmla="*/ 360040 h 4509120"/>
              <a:gd name="connsiteX3" fmla="*/ 8609436 w 9163050"/>
              <a:gd name="connsiteY3" fmla="*/ 0 h 4509120"/>
              <a:gd name="connsiteX4" fmla="*/ 9163050 w 9163050"/>
              <a:gd name="connsiteY4" fmla="*/ 0 h 4509120"/>
              <a:gd name="connsiteX5" fmla="*/ 9163050 w 9163050"/>
              <a:gd name="connsiteY5" fmla="*/ 4509120 h 4509120"/>
              <a:gd name="connsiteX6" fmla="*/ 0 w 9163050"/>
              <a:gd name="connsiteY6" fmla="*/ 3329044 h 4509120"/>
              <a:gd name="connsiteX7" fmla="*/ 19050 w 9163050"/>
              <a:gd name="connsiteY7" fmla="*/ 0 h 4509120"/>
              <a:gd name="connsiteX0" fmla="*/ 19050 w 9163050"/>
              <a:gd name="connsiteY0" fmla="*/ 0 h 3329044"/>
              <a:gd name="connsiteX1" fmla="*/ 572664 w 9163050"/>
              <a:gd name="connsiteY1" fmla="*/ 0 h 3329044"/>
              <a:gd name="connsiteX2" fmla="*/ 4591050 w 9163050"/>
              <a:gd name="connsiteY2" fmla="*/ 360040 h 3329044"/>
              <a:gd name="connsiteX3" fmla="*/ 8609436 w 9163050"/>
              <a:gd name="connsiteY3" fmla="*/ 0 h 3329044"/>
              <a:gd name="connsiteX4" fmla="*/ 9163050 w 9163050"/>
              <a:gd name="connsiteY4" fmla="*/ 0 h 3329044"/>
              <a:gd name="connsiteX5" fmla="*/ 9163050 w 9163050"/>
              <a:gd name="connsiteY5" fmla="*/ 3266935 h 3329044"/>
              <a:gd name="connsiteX6" fmla="*/ 0 w 9163050"/>
              <a:gd name="connsiteY6" fmla="*/ 3329044 h 3329044"/>
              <a:gd name="connsiteX7" fmla="*/ 19050 w 9163050"/>
              <a:gd name="connsiteY7" fmla="*/ 0 h 3329044"/>
              <a:gd name="connsiteX0" fmla="*/ 19050 w 9182100"/>
              <a:gd name="connsiteY0" fmla="*/ 0 h 3329044"/>
              <a:gd name="connsiteX1" fmla="*/ 572664 w 9182100"/>
              <a:gd name="connsiteY1" fmla="*/ 0 h 3329044"/>
              <a:gd name="connsiteX2" fmla="*/ 4591050 w 9182100"/>
              <a:gd name="connsiteY2" fmla="*/ 360040 h 3329044"/>
              <a:gd name="connsiteX3" fmla="*/ 8609436 w 9182100"/>
              <a:gd name="connsiteY3" fmla="*/ 0 h 3329044"/>
              <a:gd name="connsiteX4" fmla="*/ 9163050 w 9182100"/>
              <a:gd name="connsiteY4" fmla="*/ 0 h 3329044"/>
              <a:gd name="connsiteX5" fmla="*/ 9182100 w 9182100"/>
              <a:gd name="connsiteY5" fmla="*/ 3287638 h 3329044"/>
              <a:gd name="connsiteX6" fmla="*/ 0 w 9182100"/>
              <a:gd name="connsiteY6" fmla="*/ 3329044 h 3329044"/>
              <a:gd name="connsiteX7" fmla="*/ 19050 w 9182100"/>
              <a:gd name="connsiteY7" fmla="*/ 0 h 332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2100" h="3329044">
                <a:moveTo>
                  <a:pt x="19050" y="0"/>
                </a:moveTo>
                <a:lnTo>
                  <a:pt x="572664" y="0"/>
                </a:lnTo>
                <a:cubicBezTo>
                  <a:pt x="1535177" y="220234"/>
                  <a:pt x="2978131" y="360040"/>
                  <a:pt x="4591050" y="360040"/>
                </a:cubicBezTo>
                <a:cubicBezTo>
                  <a:pt x="6203970" y="360040"/>
                  <a:pt x="7646923" y="220234"/>
                  <a:pt x="8609436" y="0"/>
                </a:cubicBezTo>
                <a:lnTo>
                  <a:pt x="9163050" y="0"/>
                </a:lnTo>
                <a:lnTo>
                  <a:pt x="9182100" y="3287638"/>
                </a:lnTo>
                <a:lnTo>
                  <a:pt x="0" y="3329044"/>
                </a:lnTo>
                <a:cubicBezTo>
                  <a:pt x="0" y="1826004"/>
                  <a:pt x="19050" y="1503040"/>
                  <a:pt x="1905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-19051" y="3789040"/>
            <a:ext cx="9177338" cy="3096344"/>
          </a:xfrm>
          <a:custGeom>
            <a:avLst/>
            <a:gdLst/>
            <a:ahLst/>
            <a:cxnLst/>
            <a:rect l="l" t="t" r="r" b="b"/>
            <a:pathLst>
              <a:path w="9177338" h="3096344">
                <a:moveTo>
                  <a:pt x="23813" y="0"/>
                </a:moveTo>
                <a:lnTo>
                  <a:pt x="577427" y="0"/>
                </a:lnTo>
                <a:cubicBezTo>
                  <a:pt x="1539940" y="202649"/>
                  <a:pt x="2982894" y="331292"/>
                  <a:pt x="4595813" y="331292"/>
                </a:cubicBezTo>
                <a:cubicBezTo>
                  <a:pt x="6208733" y="331292"/>
                  <a:pt x="7651686" y="202649"/>
                  <a:pt x="8614199" y="0"/>
                </a:cubicBezTo>
                <a:lnTo>
                  <a:pt x="9167813" y="0"/>
                </a:lnTo>
                <a:lnTo>
                  <a:pt x="9177338" y="3006080"/>
                </a:lnTo>
                <a:lnTo>
                  <a:pt x="9163050" y="3006169"/>
                </a:lnTo>
                <a:lnTo>
                  <a:pt x="9163050" y="3096344"/>
                </a:lnTo>
                <a:lnTo>
                  <a:pt x="0" y="3096344"/>
                </a:lnTo>
                <a:lnTo>
                  <a:pt x="0" y="2616937"/>
                </a:lnTo>
                <a:lnTo>
                  <a:pt x="5512" y="2616937"/>
                </a:lnTo>
                <a:cubicBezTo>
                  <a:pt x="8979" y="1595320"/>
                  <a:pt x="23813" y="1220431"/>
                  <a:pt x="23813" y="0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DF3311"/>
              </a:gs>
              <a:gs pos="100000">
                <a:srgbClr val="FF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105122" y="4343499"/>
            <a:ext cx="8928992" cy="993713"/>
          </a:xfrm>
        </p:spPr>
        <p:txBody>
          <a:bodyPr>
            <a:norm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</a:rPr>
              <a:t>XXX</a:t>
            </a:r>
            <a:r>
              <a:rPr lang="zh-CN" altLang="en-US" sz="4800" dirty="0" smtClean="0">
                <a:solidFill>
                  <a:schemeClr val="bg1"/>
                </a:solidFill>
              </a:rPr>
              <a:t>集</a:t>
            </a:r>
            <a:r>
              <a:rPr lang="zh-CN" altLang="en-US" sz="4800" dirty="0">
                <a:solidFill>
                  <a:schemeClr val="bg1"/>
                </a:solidFill>
              </a:rPr>
              <a:t>团公</a:t>
            </a:r>
            <a:r>
              <a:rPr lang="zh-CN" altLang="en-US" sz="4800" dirty="0" smtClean="0">
                <a:solidFill>
                  <a:schemeClr val="bg1"/>
                </a:solidFill>
              </a:rPr>
              <a:t>司安</a:t>
            </a:r>
            <a:r>
              <a:rPr lang="zh-CN" altLang="en-US" sz="4800" dirty="0">
                <a:solidFill>
                  <a:schemeClr val="bg1"/>
                </a:solidFill>
              </a:rPr>
              <a:t>全生产领导职责</a:t>
            </a:r>
          </a:p>
        </p:txBody>
      </p:sp>
      <p:sp>
        <p:nvSpPr>
          <p:cNvPr id="2" name="矩形 1"/>
          <p:cNvSpPr/>
          <p:nvPr/>
        </p:nvSpPr>
        <p:spPr>
          <a:xfrm>
            <a:off x="683568" y="5621178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西西软件园 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www.cr173.com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292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952625"/>
            <a:ext cx="6804560" cy="16922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144016" y="1952624"/>
            <a:ext cx="6444208" cy="14043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9FD8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>
              <a:defRPr/>
            </a:pPr>
            <a:r>
              <a:rPr lang="zh-CN" altLang="en-US" sz="8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依法</a:t>
            </a:r>
            <a:endParaRPr lang="en-US" altLang="zh-CN" sz="8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全</a:t>
            </a: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面负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责公司安</a:t>
            </a: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全生产管理各项工作</a:t>
            </a:r>
          </a:p>
        </p:txBody>
      </p:sp>
      <p:sp>
        <p:nvSpPr>
          <p:cNvPr id="6" name="矩形 5"/>
          <p:cNvSpPr/>
          <p:nvPr/>
        </p:nvSpPr>
        <p:spPr>
          <a:xfrm>
            <a:off x="8459788" y="1952625"/>
            <a:ext cx="627062" cy="16922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389062"/>
            <a:ext cx="1201738" cy="1127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8" name="Picture 8" descr="eyesight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9439"/>
          <a:stretch/>
        </p:blipFill>
        <p:spPr bwMode="auto">
          <a:xfrm>
            <a:off x="6876256" y="1952625"/>
            <a:ext cx="1520031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26"/>
          <p:cNvSpPr txBox="1"/>
          <p:nvPr/>
        </p:nvSpPr>
        <p:spPr>
          <a:xfrm>
            <a:off x="503548" y="5157192"/>
            <a:ext cx="23920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4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</a:t>
            </a:r>
            <a:endParaRPr lang="zh-CN" altLang="en-US" sz="4000" b="1" dirty="0">
              <a:ln w="19050">
                <a:solidFill>
                  <a:srgbClr val="DF3311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857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3568" y="5877272"/>
            <a:ext cx="61350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各公司安全分管领导</a:t>
            </a:r>
            <a:r>
              <a:rPr lang="zh-CN" altLang="en-US" sz="4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十大职责</a:t>
            </a:r>
          </a:p>
        </p:txBody>
      </p:sp>
      <p:sp>
        <p:nvSpPr>
          <p:cNvPr id="5" name="矩形 4"/>
          <p:cNvSpPr/>
          <p:nvPr/>
        </p:nvSpPr>
        <p:spPr>
          <a:xfrm>
            <a:off x="2413696" y="2276872"/>
            <a:ext cx="6750496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XXXXXXXXXXXXXXXXX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007" y="1916832"/>
            <a:ext cx="2024057" cy="2449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134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​​ 27"/>
          <p:cNvSpPr/>
          <p:nvPr/>
        </p:nvSpPr>
        <p:spPr>
          <a:xfrm>
            <a:off x="1476375" y="1643063"/>
            <a:ext cx="6264275" cy="23764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​​ 6"/>
          <p:cNvSpPr/>
          <p:nvPr/>
        </p:nvSpPr>
        <p:spPr>
          <a:xfrm>
            <a:off x="0" y="4883150"/>
            <a:ext cx="9144000" cy="14446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  <a:gs pos="2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​​ 7"/>
          <p:cNvSpPr/>
          <p:nvPr/>
        </p:nvSpPr>
        <p:spPr>
          <a:xfrm>
            <a:off x="263045" y="4868158"/>
            <a:ext cx="874050" cy="144463"/>
          </a:xfrm>
          <a:prstGeom prst="rect">
            <a:avLst/>
          </a:prstGeom>
          <a:gradFill flip="none" rotWithShape="1">
            <a:gsLst>
              <a:gs pos="0">
                <a:srgbClr val="FFD03B"/>
              </a:gs>
              <a:gs pos="100000">
                <a:srgbClr val="FFD03B"/>
              </a:gs>
              <a:gs pos="20000">
                <a:srgbClr val="EE9012"/>
              </a:gs>
            </a:gsLst>
            <a:lin ang="5400000" scaled="0"/>
            <a:tileRect/>
          </a:gra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" name="直接连接符​​ 9"/>
          <p:cNvCxnSpPr/>
          <p:nvPr/>
        </p:nvCxnSpPr>
        <p:spPr>
          <a:xfrm>
            <a:off x="251520" y="4833234"/>
            <a:ext cx="0" cy="1793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​​ 10"/>
          <p:cNvCxnSpPr/>
          <p:nvPr/>
        </p:nvCxnSpPr>
        <p:spPr>
          <a:xfrm>
            <a:off x="2022668" y="4833234"/>
            <a:ext cx="0" cy="1793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​​ 11"/>
          <p:cNvCxnSpPr/>
          <p:nvPr/>
        </p:nvCxnSpPr>
        <p:spPr>
          <a:xfrm>
            <a:off x="1137094" y="4833234"/>
            <a:ext cx="0" cy="1793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​​ 12"/>
          <p:cNvCxnSpPr/>
          <p:nvPr/>
        </p:nvCxnSpPr>
        <p:spPr>
          <a:xfrm>
            <a:off x="2895597" y="4833234"/>
            <a:ext cx="0" cy="1793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​​ 13"/>
          <p:cNvCxnSpPr/>
          <p:nvPr/>
        </p:nvCxnSpPr>
        <p:spPr>
          <a:xfrm>
            <a:off x="3768526" y="4833234"/>
            <a:ext cx="0" cy="1793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​​ 14"/>
          <p:cNvCxnSpPr/>
          <p:nvPr/>
        </p:nvCxnSpPr>
        <p:spPr>
          <a:xfrm>
            <a:off x="4641455" y="4833234"/>
            <a:ext cx="0" cy="1793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5"/>
          <p:cNvSpPr txBox="1"/>
          <p:nvPr/>
        </p:nvSpPr>
        <p:spPr>
          <a:xfrm>
            <a:off x="467322" y="4581128"/>
            <a:ext cx="45397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01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1352896" y="4581128"/>
            <a:ext cx="4539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02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3" name="TextBox 17"/>
          <p:cNvSpPr txBox="1"/>
          <p:nvPr/>
        </p:nvSpPr>
        <p:spPr>
          <a:xfrm>
            <a:off x="2238470" y="4581128"/>
            <a:ext cx="441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03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3111399" y="4581128"/>
            <a:ext cx="441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04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3984328" y="4581128"/>
            <a:ext cx="441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05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TextBox 22"/>
          <p:cNvSpPr txBox="1"/>
          <p:nvPr/>
        </p:nvSpPr>
        <p:spPr>
          <a:xfrm>
            <a:off x="1605907" y="2325314"/>
            <a:ext cx="6134743" cy="165641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对本公司安全生产工作负组织领导和综合监督管理领导责任</a:t>
            </a:r>
          </a:p>
        </p:txBody>
      </p:sp>
      <p:cxnSp>
        <p:nvCxnSpPr>
          <p:cNvPr id="20" name="直接连接符​​ 14"/>
          <p:cNvCxnSpPr/>
          <p:nvPr/>
        </p:nvCxnSpPr>
        <p:spPr>
          <a:xfrm>
            <a:off x="5527029" y="4833234"/>
            <a:ext cx="0" cy="1793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9"/>
          <p:cNvSpPr txBox="1"/>
          <p:nvPr/>
        </p:nvSpPr>
        <p:spPr>
          <a:xfrm>
            <a:off x="4857257" y="4581128"/>
            <a:ext cx="45397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06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24" name="直接连接符​​ 14"/>
          <p:cNvCxnSpPr/>
          <p:nvPr/>
        </p:nvCxnSpPr>
        <p:spPr>
          <a:xfrm>
            <a:off x="6412603" y="4833234"/>
            <a:ext cx="0" cy="1793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9"/>
          <p:cNvSpPr txBox="1"/>
          <p:nvPr/>
        </p:nvSpPr>
        <p:spPr>
          <a:xfrm>
            <a:off x="5742831" y="4581128"/>
            <a:ext cx="45397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07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26" name="直接连接符​​ 14"/>
          <p:cNvCxnSpPr/>
          <p:nvPr/>
        </p:nvCxnSpPr>
        <p:spPr>
          <a:xfrm>
            <a:off x="7298177" y="4833234"/>
            <a:ext cx="0" cy="1793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9"/>
          <p:cNvSpPr txBox="1"/>
          <p:nvPr/>
        </p:nvSpPr>
        <p:spPr>
          <a:xfrm>
            <a:off x="6628405" y="4581128"/>
            <a:ext cx="45397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08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29" name="直接连接符​​ 14"/>
          <p:cNvCxnSpPr/>
          <p:nvPr/>
        </p:nvCxnSpPr>
        <p:spPr>
          <a:xfrm>
            <a:off x="8183751" y="4833234"/>
            <a:ext cx="0" cy="1793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19"/>
          <p:cNvSpPr txBox="1"/>
          <p:nvPr/>
        </p:nvSpPr>
        <p:spPr>
          <a:xfrm>
            <a:off x="7513979" y="4581128"/>
            <a:ext cx="45397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09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31" name="直接连接符​​ 14"/>
          <p:cNvCxnSpPr/>
          <p:nvPr/>
        </p:nvCxnSpPr>
        <p:spPr>
          <a:xfrm>
            <a:off x="9069331" y="4833234"/>
            <a:ext cx="0" cy="1793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9"/>
          <p:cNvSpPr txBox="1"/>
          <p:nvPr/>
        </p:nvSpPr>
        <p:spPr>
          <a:xfrm>
            <a:off x="8399553" y="4581128"/>
            <a:ext cx="45397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10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3" name="TextBox 26"/>
          <p:cNvSpPr txBox="1"/>
          <p:nvPr/>
        </p:nvSpPr>
        <p:spPr>
          <a:xfrm>
            <a:off x="503548" y="5157192"/>
            <a:ext cx="23920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4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</a:t>
            </a:r>
            <a:endParaRPr lang="zh-CN" altLang="en-US" sz="4000" b="1" dirty="0">
              <a:ln w="19050">
                <a:solidFill>
                  <a:srgbClr val="DF3311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62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552" y="5877272"/>
            <a:ext cx="77764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各公司其他分管领导安全生产</a:t>
            </a:r>
            <a:r>
              <a:rPr lang="zh-CN" altLang="en-US" sz="4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十大职责</a:t>
            </a:r>
          </a:p>
        </p:txBody>
      </p:sp>
      <p:sp>
        <p:nvSpPr>
          <p:cNvPr id="5" name="矩形 4"/>
          <p:cNvSpPr/>
          <p:nvPr/>
        </p:nvSpPr>
        <p:spPr>
          <a:xfrm>
            <a:off x="2771800" y="764704"/>
            <a:ext cx="6480720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prstClr val="white">
                    <a:lumMod val="65000"/>
                  </a:prstClr>
                </a:solidFill>
                <a:latin typeface="微软雅黑" pitchFamily="34" charset="-122"/>
                <a:ea typeface="微软雅黑" pitchFamily="34" charset="-122"/>
              </a:rPr>
              <a:t>XXXXXXXXXXXXXXXXXXXXXXXXXXX</a:t>
            </a:r>
            <a:endParaRPr lang="zh-CN" altLang="en-US" dirty="0">
              <a:solidFill>
                <a:prstClr val="white">
                  <a:lumMod val="6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11183"/>
            <a:ext cx="2457450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3240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0" y="2817019"/>
            <a:ext cx="827584" cy="1323439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eaLnBrk="1" hangingPunct="1"/>
            <a:endParaRPr lang="zh-CN" altLang="en-US" sz="8000" dirty="0">
              <a:solidFill>
                <a:schemeClr val="bg1"/>
              </a:solidFill>
              <a:latin typeface="Baskerville Old Face" pitchFamily="18" charset="0"/>
            </a:endParaRPr>
          </a:p>
        </p:txBody>
      </p:sp>
      <p:cxnSp>
        <p:nvCxnSpPr>
          <p:cNvPr id="15" name="直接连接符​​ 5"/>
          <p:cNvCxnSpPr/>
          <p:nvPr/>
        </p:nvCxnSpPr>
        <p:spPr>
          <a:xfrm>
            <a:off x="827584" y="4140458"/>
            <a:ext cx="78488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​​ 9"/>
          <p:cNvSpPr/>
          <p:nvPr/>
        </p:nvSpPr>
        <p:spPr>
          <a:xfrm>
            <a:off x="0" y="-35719"/>
            <a:ext cx="9144000" cy="1916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322921" y="2795525"/>
            <a:ext cx="649815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000" b="0" cap="none" spc="0" dirty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对各自分管工作范围内的安全生产工作负直接领导责任</a:t>
            </a:r>
          </a:p>
        </p:txBody>
      </p:sp>
      <p:sp>
        <p:nvSpPr>
          <p:cNvPr id="23" name="TextBox 26"/>
          <p:cNvSpPr txBox="1"/>
          <p:nvPr/>
        </p:nvSpPr>
        <p:spPr>
          <a:xfrm>
            <a:off x="503548" y="5157192"/>
            <a:ext cx="23920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4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</a:t>
            </a:r>
            <a:endParaRPr lang="zh-CN" altLang="en-US" sz="4000" b="1" dirty="0">
              <a:ln w="19050">
                <a:solidFill>
                  <a:srgbClr val="DF3311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673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0" y="2817019"/>
            <a:ext cx="827584" cy="1323439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eaLnBrk="1" hangingPunct="1"/>
            <a:endParaRPr lang="zh-CN" altLang="en-US" sz="8000" dirty="0">
              <a:solidFill>
                <a:schemeClr val="bg1"/>
              </a:solidFill>
              <a:latin typeface="Baskerville Old Face" pitchFamily="18" charset="0"/>
            </a:endParaRPr>
          </a:p>
        </p:txBody>
      </p:sp>
      <p:cxnSp>
        <p:nvCxnSpPr>
          <p:cNvPr id="15" name="直接连接符​​ 5"/>
          <p:cNvCxnSpPr/>
          <p:nvPr/>
        </p:nvCxnSpPr>
        <p:spPr>
          <a:xfrm>
            <a:off x="827584" y="4140458"/>
            <a:ext cx="78488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​​ 9"/>
          <p:cNvSpPr/>
          <p:nvPr/>
        </p:nvSpPr>
        <p:spPr>
          <a:xfrm>
            <a:off x="0" y="-35719"/>
            <a:ext cx="9144000" cy="1916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/>
          </a:p>
        </p:txBody>
      </p:sp>
      <p:sp>
        <p:nvSpPr>
          <p:cNvPr id="7" name="TextBox 26"/>
          <p:cNvSpPr txBox="1"/>
          <p:nvPr/>
        </p:nvSpPr>
        <p:spPr>
          <a:xfrm>
            <a:off x="503548" y="5157192"/>
            <a:ext cx="23920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54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n</a:t>
            </a:r>
            <a:r>
              <a:rPr lang="en-US" altLang="zh-CN" sz="4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4000" b="1" dirty="0">
              <a:ln w="19050">
                <a:solidFill>
                  <a:srgbClr val="DF3311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892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0" y="2817019"/>
            <a:ext cx="827584" cy="1323439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eaLnBrk="1" hangingPunct="1"/>
            <a:endParaRPr lang="zh-CN" altLang="en-US" sz="8000" dirty="0">
              <a:solidFill>
                <a:schemeClr val="bg1"/>
              </a:solidFill>
              <a:latin typeface="Baskerville Old Face" pitchFamily="18" charset="0"/>
            </a:endParaRPr>
          </a:p>
        </p:txBody>
      </p:sp>
      <p:cxnSp>
        <p:nvCxnSpPr>
          <p:cNvPr id="15" name="直接连接符​​ 5"/>
          <p:cNvCxnSpPr/>
          <p:nvPr/>
        </p:nvCxnSpPr>
        <p:spPr>
          <a:xfrm>
            <a:off x="827584" y="4140458"/>
            <a:ext cx="78488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​​ 9"/>
          <p:cNvSpPr/>
          <p:nvPr/>
        </p:nvSpPr>
        <p:spPr>
          <a:xfrm>
            <a:off x="0" y="-35719"/>
            <a:ext cx="9144000" cy="1916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/>
          </a:p>
        </p:txBody>
      </p:sp>
      <p:sp>
        <p:nvSpPr>
          <p:cNvPr id="7" name="TextBox 26"/>
          <p:cNvSpPr txBox="1"/>
          <p:nvPr/>
        </p:nvSpPr>
        <p:spPr>
          <a:xfrm>
            <a:off x="503548" y="5157192"/>
            <a:ext cx="23920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en-US" altLang="zh-CN" sz="6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r</a:t>
            </a:r>
            <a:r>
              <a:rPr lang="en-US" altLang="zh-CN" sz="4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4000" b="1" dirty="0">
              <a:ln w="19050">
                <a:solidFill>
                  <a:srgbClr val="DF3311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226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0" y="-44264"/>
            <a:ext cx="9144000" cy="474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矩形 3"/>
          <p:cNvSpPr/>
          <p:nvPr/>
        </p:nvSpPr>
        <p:spPr>
          <a:xfrm>
            <a:off x="-19050" y="3706366"/>
            <a:ext cx="9182100" cy="3063230"/>
          </a:xfrm>
          <a:custGeom>
            <a:avLst/>
            <a:gdLst>
              <a:gd name="connsiteX0" fmla="*/ 19050 w 9163050"/>
              <a:gd name="connsiteY0" fmla="*/ 0 h 4509120"/>
              <a:gd name="connsiteX1" fmla="*/ 572664 w 9163050"/>
              <a:gd name="connsiteY1" fmla="*/ 0 h 4509120"/>
              <a:gd name="connsiteX2" fmla="*/ 4591050 w 9163050"/>
              <a:gd name="connsiteY2" fmla="*/ 360040 h 4509120"/>
              <a:gd name="connsiteX3" fmla="*/ 8609436 w 9163050"/>
              <a:gd name="connsiteY3" fmla="*/ 0 h 4509120"/>
              <a:gd name="connsiteX4" fmla="*/ 9163050 w 9163050"/>
              <a:gd name="connsiteY4" fmla="*/ 0 h 4509120"/>
              <a:gd name="connsiteX5" fmla="*/ 9163050 w 9163050"/>
              <a:gd name="connsiteY5" fmla="*/ 4509120 h 4509120"/>
              <a:gd name="connsiteX6" fmla="*/ 0 w 9163050"/>
              <a:gd name="connsiteY6" fmla="*/ 3329044 h 4509120"/>
              <a:gd name="connsiteX7" fmla="*/ 19050 w 9163050"/>
              <a:gd name="connsiteY7" fmla="*/ 0 h 4509120"/>
              <a:gd name="connsiteX0" fmla="*/ 19050 w 9163050"/>
              <a:gd name="connsiteY0" fmla="*/ 0 h 3329044"/>
              <a:gd name="connsiteX1" fmla="*/ 572664 w 9163050"/>
              <a:gd name="connsiteY1" fmla="*/ 0 h 3329044"/>
              <a:gd name="connsiteX2" fmla="*/ 4591050 w 9163050"/>
              <a:gd name="connsiteY2" fmla="*/ 360040 h 3329044"/>
              <a:gd name="connsiteX3" fmla="*/ 8609436 w 9163050"/>
              <a:gd name="connsiteY3" fmla="*/ 0 h 3329044"/>
              <a:gd name="connsiteX4" fmla="*/ 9163050 w 9163050"/>
              <a:gd name="connsiteY4" fmla="*/ 0 h 3329044"/>
              <a:gd name="connsiteX5" fmla="*/ 9163050 w 9163050"/>
              <a:gd name="connsiteY5" fmla="*/ 3266935 h 3329044"/>
              <a:gd name="connsiteX6" fmla="*/ 0 w 9163050"/>
              <a:gd name="connsiteY6" fmla="*/ 3329044 h 3329044"/>
              <a:gd name="connsiteX7" fmla="*/ 19050 w 9163050"/>
              <a:gd name="connsiteY7" fmla="*/ 0 h 3329044"/>
              <a:gd name="connsiteX0" fmla="*/ 19050 w 9182100"/>
              <a:gd name="connsiteY0" fmla="*/ 0 h 3329044"/>
              <a:gd name="connsiteX1" fmla="*/ 572664 w 9182100"/>
              <a:gd name="connsiteY1" fmla="*/ 0 h 3329044"/>
              <a:gd name="connsiteX2" fmla="*/ 4591050 w 9182100"/>
              <a:gd name="connsiteY2" fmla="*/ 360040 h 3329044"/>
              <a:gd name="connsiteX3" fmla="*/ 8609436 w 9182100"/>
              <a:gd name="connsiteY3" fmla="*/ 0 h 3329044"/>
              <a:gd name="connsiteX4" fmla="*/ 9163050 w 9182100"/>
              <a:gd name="connsiteY4" fmla="*/ 0 h 3329044"/>
              <a:gd name="connsiteX5" fmla="*/ 9182100 w 9182100"/>
              <a:gd name="connsiteY5" fmla="*/ 3287638 h 3329044"/>
              <a:gd name="connsiteX6" fmla="*/ 0 w 9182100"/>
              <a:gd name="connsiteY6" fmla="*/ 3329044 h 3329044"/>
              <a:gd name="connsiteX7" fmla="*/ 19050 w 9182100"/>
              <a:gd name="connsiteY7" fmla="*/ 0 h 332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2100" h="3329044">
                <a:moveTo>
                  <a:pt x="19050" y="0"/>
                </a:moveTo>
                <a:lnTo>
                  <a:pt x="572664" y="0"/>
                </a:lnTo>
                <a:cubicBezTo>
                  <a:pt x="1535177" y="220234"/>
                  <a:pt x="2978131" y="360040"/>
                  <a:pt x="4591050" y="360040"/>
                </a:cubicBezTo>
                <a:cubicBezTo>
                  <a:pt x="6203970" y="360040"/>
                  <a:pt x="7646923" y="220234"/>
                  <a:pt x="8609436" y="0"/>
                </a:cubicBezTo>
                <a:lnTo>
                  <a:pt x="9163050" y="0"/>
                </a:lnTo>
                <a:lnTo>
                  <a:pt x="9182100" y="3287638"/>
                </a:lnTo>
                <a:lnTo>
                  <a:pt x="0" y="3329044"/>
                </a:lnTo>
                <a:cubicBezTo>
                  <a:pt x="0" y="1826004"/>
                  <a:pt x="19050" y="1503040"/>
                  <a:pt x="1905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-19051" y="3789040"/>
            <a:ext cx="9177338" cy="3096344"/>
          </a:xfrm>
          <a:custGeom>
            <a:avLst/>
            <a:gdLst/>
            <a:ahLst/>
            <a:cxnLst/>
            <a:rect l="l" t="t" r="r" b="b"/>
            <a:pathLst>
              <a:path w="9177338" h="3096344">
                <a:moveTo>
                  <a:pt x="23813" y="0"/>
                </a:moveTo>
                <a:lnTo>
                  <a:pt x="577427" y="0"/>
                </a:lnTo>
                <a:cubicBezTo>
                  <a:pt x="1539940" y="202649"/>
                  <a:pt x="2982894" y="331292"/>
                  <a:pt x="4595813" y="331292"/>
                </a:cubicBezTo>
                <a:cubicBezTo>
                  <a:pt x="6208733" y="331292"/>
                  <a:pt x="7651686" y="202649"/>
                  <a:pt x="8614199" y="0"/>
                </a:cubicBezTo>
                <a:lnTo>
                  <a:pt x="9167813" y="0"/>
                </a:lnTo>
                <a:lnTo>
                  <a:pt x="9177338" y="3006080"/>
                </a:lnTo>
                <a:lnTo>
                  <a:pt x="9163050" y="3006169"/>
                </a:lnTo>
                <a:lnTo>
                  <a:pt x="9163050" y="3096344"/>
                </a:lnTo>
                <a:lnTo>
                  <a:pt x="0" y="3096344"/>
                </a:lnTo>
                <a:lnTo>
                  <a:pt x="0" y="2616937"/>
                </a:lnTo>
                <a:lnTo>
                  <a:pt x="5512" y="2616937"/>
                </a:lnTo>
                <a:cubicBezTo>
                  <a:pt x="8979" y="1595320"/>
                  <a:pt x="23813" y="1220431"/>
                  <a:pt x="23813" y="0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DF3311"/>
              </a:gs>
              <a:gs pos="100000">
                <a:srgbClr val="FF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105122" y="4343499"/>
            <a:ext cx="8928992" cy="2181845"/>
          </a:xfrm>
        </p:spPr>
        <p:txBody>
          <a:bodyPr>
            <a:noAutofit/>
          </a:bodyPr>
          <a:lstStyle/>
          <a:p>
            <a:pPr algn="ctr"/>
            <a:r>
              <a:rPr lang="zh-CN" altLang="en-US" sz="12000" dirty="0" smtClean="0">
                <a:solidFill>
                  <a:schemeClr val="bg1"/>
                </a:solidFill>
              </a:rPr>
              <a:t>谢  谢</a:t>
            </a:r>
            <a:endParaRPr lang="zh-CN" altLang="en-US" sz="1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805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32048" y="5903118"/>
            <a:ext cx="831641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集团董事长、总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裁</a:t>
            </a:r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安全生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</a:t>
            </a:r>
            <a:r>
              <a:rPr lang="zh-CN" altLang="en-US" sz="4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十大职权</a:t>
            </a:r>
          </a:p>
          <a:p>
            <a:pPr>
              <a:defRPr/>
            </a:pP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92080" y="1484784"/>
            <a:ext cx="1093569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二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五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六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50" y="1797044"/>
            <a:ext cx="2857500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825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95536" y="2370067"/>
            <a:ext cx="3888432" cy="2326209"/>
            <a:chOff x="539552" y="1772816"/>
            <a:chExt cx="3888432" cy="232620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844824"/>
              <a:ext cx="2441777" cy="2254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411760" y="1772816"/>
              <a:ext cx="15121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71800" y="2204864"/>
              <a:ext cx="15121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15816" y="2787258"/>
              <a:ext cx="15121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</p:grpSp>
      <p:sp>
        <p:nvSpPr>
          <p:cNvPr id="9" name="矩形 8"/>
          <p:cNvSpPr/>
          <p:nvPr/>
        </p:nvSpPr>
        <p:spPr>
          <a:xfrm>
            <a:off x="2879812" y="1628895"/>
            <a:ext cx="6120679" cy="646331"/>
          </a:xfrm>
          <a:prstGeom prst="rect">
            <a:avLst/>
          </a:prstGeom>
          <a:gradFill>
            <a:gsLst>
              <a:gs pos="0">
                <a:srgbClr val="DF3311"/>
              </a:gs>
              <a:gs pos="50000">
                <a:srgbClr val="DF3311"/>
              </a:gs>
              <a:gs pos="100000">
                <a:srgbClr val="DF3311"/>
              </a:gs>
            </a:gsLst>
            <a:lin ang="0" scaled="0"/>
          </a:gra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全</a:t>
            </a:r>
            <a:r>
              <a:rPr lang="zh-CN" altLang="en-US" sz="3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面负</a:t>
            </a:r>
            <a:r>
              <a:rPr lang="zh-CN" altLang="en-US" sz="36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责安</a:t>
            </a:r>
            <a:r>
              <a:rPr lang="zh-CN" altLang="en-US" sz="3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全生产管理责任</a:t>
            </a:r>
          </a:p>
        </p:txBody>
      </p:sp>
      <p:sp>
        <p:nvSpPr>
          <p:cNvPr id="8" name="TextBox 26"/>
          <p:cNvSpPr txBox="1"/>
          <p:nvPr/>
        </p:nvSpPr>
        <p:spPr>
          <a:xfrm>
            <a:off x="503548" y="5157192"/>
            <a:ext cx="23920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4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</a:t>
            </a:r>
            <a:endParaRPr lang="zh-CN" altLang="en-US" sz="4000" b="1" dirty="0">
              <a:ln w="19050">
                <a:solidFill>
                  <a:srgbClr val="DF3311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94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879812" y="1628895"/>
            <a:ext cx="6120679" cy="646331"/>
          </a:xfrm>
          <a:prstGeom prst="rect">
            <a:avLst/>
          </a:prstGeom>
          <a:gradFill>
            <a:gsLst>
              <a:gs pos="0">
                <a:srgbClr val="DF3311"/>
              </a:gs>
              <a:gs pos="50000">
                <a:srgbClr val="DF3311"/>
              </a:gs>
              <a:gs pos="100000">
                <a:srgbClr val="DF3311"/>
              </a:gs>
            </a:gsLst>
            <a:lin ang="0" scaled="0"/>
          </a:gradFill>
        </p:spPr>
        <p:txBody>
          <a:bodyPr wrap="square">
            <a:spAutoFit/>
          </a:bodyPr>
          <a:lstStyle/>
          <a:p>
            <a:pPr>
              <a:defRPr/>
            </a:pPr>
            <a:endParaRPr lang="zh-CN" altLang="en-US" sz="3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039" y="2708920"/>
            <a:ext cx="2925300" cy="2612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26"/>
          <p:cNvSpPr txBox="1"/>
          <p:nvPr/>
        </p:nvSpPr>
        <p:spPr>
          <a:xfrm>
            <a:off x="503548" y="5157192"/>
            <a:ext cx="23920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en-US" altLang="zh-CN" sz="54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4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endParaRPr lang="zh-CN" altLang="en-US" sz="4000" b="1" dirty="0">
              <a:ln w="19050">
                <a:solidFill>
                  <a:srgbClr val="DF3311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761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39552" y="5805264"/>
            <a:ext cx="7125113" cy="924475"/>
          </a:xfrm>
        </p:spPr>
        <p:txBody>
          <a:bodyPr>
            <a:no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cs"/>
              </a:rPr>
              <a:t>集团安全生产分管领导</a:t>
            </a:r>
            <a:r>
              <a:rPr lang="zh-CN" altLang="en-US" sz="4400" dirty="0">
                <a:solidFill>
                  <a:srgbClr val="FFFF00"/>
                </a:solidFill>
                <a:cs typeface="+mn-cs"/>
              </a:rPr>
              <a:t>十大职责</a:t>
            </a: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24868" y="1052736"/>
            <a:ext cx="5544616" cy="36004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1800" dirty="0" err="1" smtClean="0"/>
              <a:t>xxxxxxxxxxxxxxxxxxxxxxxxxxxxxxxxxxx</a:t>
            </a:r>
            <a:endParaRPr lang="zh-CN" altLang="en-US" sz="1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0" y="1196752"/>
            <a:ext cx="3179068" cy="314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545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0"/>
            <a:ext cx="9144000" cy="58052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noAutofit/>
          </a:bodyPr>
          <a:lstStyle/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96127" y="2420888"/>
            <a:ext cx="8668361" cy="830998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20" t="3702" r="5824"/>
          <a:stretch/>
        </p:blipFill>
        <p:spPr bwMode="auto">
          <a:xfrm>
            <a:off x="251520" y="1340768"/>
            <a:ext cx="8668361" cy="2476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296127" y="2420888"/>
            <a:ext cx="8668361" cy="830997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依</a:t>
            </a:r>
            <a:r>
              <a:rPr lang="zh-CN" altLang="en-US" sz="4800" b="1" dirty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法履</a:t>
            </a:r>
            <a:r>
              <a:rPr lang="zh-CN" altLang="en-US" sz="48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行安</a:t>
            </a:r>
            <a:r>
              <a:rPr lang="zh-CN" altLang="en-US" sz="4800" b="1" dirty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全生产监督职能</a:t>
            </a:r>
          </a:p>
        </p:txBody>
      </p:sp>
      <p:sp>
        <p:nvSpPr>
          <p:cNvPr id="6" name="TextBox 26"/>
          <p:cNvSpPr txBox="1"/>
          <p:nvPr/>
        </p:nvSpPr>
        <p:spPr>
          <a:xfrm>
            <a:off x="503548" y="5157192"/>
            <a:ext cx="23920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4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</a:t>
            </a:r>
            <a:endParaRPr lang="zh-CN" altLang="en-US" sz="4000" b="1" dirty="0">
              <a:ln w="19050">
                <a:solidFill>
                  <a:srgbClr val="DF3311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580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0"/>
            <a:ext cx="9144000" cy="58052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noAutofit/>
          </a:bodyPr>
          <a:lstStyle/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4119" y="2420888"/>
            <a:ext cx="8668361" cy="830998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1772816"/>
            <a:ext cx="8668800" cy="2558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224119" y="2420888"/>
            <a:ext cx="8668361" cy="830997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48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26"/>
          <p:cNvSpPr txBox="1"/>
          <p:nvPr/>
        </p:nvSpPr>
        <p:spPr>
          <a:xfrm>
            <a:off x="503548" y="5157192"/>
            <a:ext cx="23920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54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n</a:t>
            </a:r>
            <a:r>
              <a:rPr lang="en-US" altLang="zh-CN" sz="4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4000" b="1" dirty="0">
              <a:ln w="19050">
                <a:solidFill>
                  <a:srgbClr val="DF3311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364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778368" y="3259723"/>
            <a:ext cx="35872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hlinkClick r:id="rId3"/>
              </a:rPr>
              <a:t>www.1ppt.com/moban/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</a:rPr>
              <a:t> 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9144000" cy="58052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noAutofit/>
          </a:bodyPr>
          <a:lstStyle/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4119" y="2420888"/>
            <a:ext cx="8668361" cy="830998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2734" y="1643078"/>
            <a:ext cx="8611131" cy="2555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224119" y="2420888"/>
            <a:ext cx="8668361" cy="830997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48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26"/>
          <p:cNvSpPr txBox="1"/>
          <p:nvPr/>
        </p:nvSpPr>
        <p:spPr>
          <a:xfrm>
            <a:off x="503548" y="5157192"/>
            <a:ext cx="23920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en-US" altLang="zh-CN" sz="54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4000" b="1" dirty="0" smtClean="0">
                <a:ln w="19050">
                  <a:solidFill>
                    <a:srgbClr val="DF3311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endParaRPr lang="zh-CN" altLang="en-US" sz="4000" b="1" dirty="0">
              <a:ln w="19050">
                <a:solidFill>
                  <a:srgbClr val="DF3311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955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2636912"/>
            <a:ext cx="1833736" cy="18337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7544" y="5805264"/>
            <a:ext cx="77764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各公司董事长总经理安全生产</a:t>
            </a:r>
            <a:r>
              <a:rPr lang="zh-CN" altLang="en-US" sz="44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十</a:t>
            </a:r>
            <a:r>
              <a:rPr lang="zh-CN" altLang="en-US" sz="4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大职责</a:t>
            </a:r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203848" y="1124744"/>
            <a:ext cx="6298861" cy="40514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dirty="0" smtClean="0"/>
              <a:t>XXXXXXXXXXXXXXXXXXXXX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4963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257</Words>
  <Application>Microsoft Office PowerPoint</Application>
  <PresentationFormat>全屏显示(4:3)</PresentationFormat>
  <Paragraphs>62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Arial</vt:lpstr>
      <vt:lpstr>宋体</vt:lpstr>
      <vt:lpstr>Calibri</vt:lpstr>
      <vt:lpstr>微软雅黑</vt:lpstr>
      <vt:lpstr>Arial Unicode MS</vt:lpstr>
      <vt:lpstr>Baskerville Old Face</vt:lpstr>
      <vt:lpstr>Office 主题​​</vt:lpstr>
      <vt:lpstr>XXX集团公司安全生产领导职责</vt:lpstr>
      <vt:lpstr>幻灯片 2</vt:lpstr>
      <vt:lpstr>幻灯片 3</vt:lpstr>
      <vt:lpstr>幻灯片 4</vt:lpstr>
      <vt:lpstr>集团安全生产分管领导十大职责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谢  谢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XXX集团公司安全生产领导职责</dc:title>
  <cp:lastModifiedBy>Administrator</cp:lastModifiedBy>
  <cp:revision>4</cp:revision>
  <dcterms:created xsi:type="dcterms:W3CDTF">2011-10-09T13:32:15Z</dcterms:created>
  <dcterms:modified xsi:type="dcterms:W3CDTF">2015-07-09T07:07:12Z</dcterms:modified>
</cp:coreProperties>
</file>