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2">
  <p:sldMasterIdLst>
    <p:sldMasterId id="2147483648" r:id="rId1"/>
  </p:sldMasterIdLst>
  <p:notesMasterIdLst>
    <p:notesMasterId r:id="rId11"/>
  </p:notesMasterIdLst>
  <p:sldIdLst>
    <p:sldId id="256" r:id="rId2"/>
    <p:sldId id="263" r:id="rId3"/>
    <p:sldId id="260" r:id="rId4"/>
    <p:sldId id="259" r:id="rId5"/>
    <p:sldId id="261" r:id="rId6"/>
    <p:sldId id="262" r:id="rId7"/>
    <p:sldId id="258" r:id="rId8"/>
    <p:sldId id="257" r:id="rId9"/>
    <p:sldId id="264" r:id="rId10"/>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2007B9"/>
    <a:srgbClr val="583FEB"/>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413" autoAdjust="0"/>
    <p:restoredTop sz="97231" autoAdjust="0"/>
  </p:normalViewPr>
  <p:slideViewPr>
    <p:cSldViewPr>
      <p:cViewPr>
        <p:scale>
          <a:sx n="80" d="100"/>
          <a:sy n="80" d="100"/>
        </p:scale>
        <p:origin x="-534" y="-7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430DFEC-BD99-4E94-AE46-952038A5D6F2}" type="datetimeFigureOut">
              <a:rPr lang="zh-CN" altLang="en-US" smtClean="0"/>
              <a:pPr/>
              <a:t>2014/1/2</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7B43D7F-EBFA-49A1-92DD-D72B736DE052}"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07B43D7F-EBFA-49A1-92DD-D72B736DE052}" type="slidenum">
              <a:rPr lang="zh-CN" altLang="en-US" smtClean="0"/>
              <a:pPr/>
              <a:t>2</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2014/1/2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2014/1/2</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hyperlink" Target="http://baike.baidu.com/view/30323.htm" TargetMode="External"/><Relationship Id="rId3" Type="http://schemas.openxmlformats.org/officeDocument/2006/relationships/hyperlink" Target="http://baike.baidu.com/view/3481383.htm" TargetMode="External"/><Relationship Id="rId7" Type="http://schemas.openxmlformats.org/officeDocument/2006/relationships/hyperlink" Target="http://baike.baidu.com/subview/27755/10943219.htm"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hyperlink" Target="http://baike.baidu.com/view/50915.htm" TargetMode="External"/><Relationship Id="rId5" Type="http://schemas.openxmlformats.org/officeDocument/2006/relationships/image" Target="../media/image3.jpeg"/><Relationship Id="rId4" Type="http://schemas.openxmlformats.org/officeDocument/2006/relationships/image" Target="../media/image2.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hyperlink" Target="http://baike.baidu.com/view/74732.htm" TargetMode="Externa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hyperlink" Target="http://baike.baidu.com/view/617054.htm" TargetMode="External"/><Relationship Id="rId4" Type="http://schemas.openxmlformats.org/officeDocument/2006/relationships/hyperlink" Target="http://baike.baidu.com/view/241355.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hyperlink" Target="http://baike.baidu.com/view/719786.ht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baike.baidu.com/view/424914.htm" TargetMode="External"/><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9.jpeg"/><Relationship Id="rId4" Type="http://schemas.openxmlformats.org/officeDocument/2006/relationships/hyperlink" Target="http://baike.baidu.com/view/8810.htm" TargetMode="External"/></Relationships>
</file>

<file path=ppt/slides/_rels/slide6.xml.rels><?xml version="1.0" encoding="UTF-8" standalone="yes"?>
<Relationships xmlns="http://schemas.openxmlformats.org/package/2006/relationships"><Relationship Id="rId3" Type="http://schemas.openxmlformats.org/officeDocument/2006/relationships/hyperlink" Target="http://baike.baidu.com/view/178327.htm" TargetMode="External"/><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hyperlink" Target="http://baike.baidu.com/view/333130.htm" TargetMode="External"/></Relationships>
</file>

<file path=ppt/slides/_rels/slide7.xml.rels><?xml version="1.0" encoding="UTF-8" standalone="yes"?>
<Relationships xmlns="http://schemas.openxmlformats.org/package/2006/relationships"><Relationship Id="rId3" Type="http://schemas.openxmlformats.org/officeDocument/2006/relationships/hyperlink" Target="http://baike.baidu.com/view/298453.htm" TargetMode="External"/><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12.jpeg"/></Relationships>
</file>

<file path=ppt/slides/_rels/slide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hyperlink" Target="http://baike.baidu.com/view/44147.htm" TargetMode="External"/><Relationship Id="rId4" Type="http://schemas.openxmlformats.org/officeDocument/2006/relationships/hyperlink" Target="http://baike.baidu.com/view/47475.htm"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未标题-1.jpg"/>
          <p:cNvPicPr>
            <a:picLocks noChangeAspect="1"/>
          </p:cNvPicPr>
          <p:nvPr/>
        </p:nvPicPr>
        <p:blipFill>
          <a:blip r:embed="rId2" cstate="print">
            <a:lum contrast="-10000"/>
          </a:blip>
          <a:stretch>
            <a:fillRect/>
          </a:stretch>
        </p:blipFill>
        <p:spPr>
          <a:xfrm>
            <a:off x="0" y="0"/>
            <a:ext cx="1152128" cy="1029561"/>
          </a:xfrm>
          <a:prstGeom prst="rect">
            <a:avLst/>
          </a:prstGeom>
          <a:effectLst>
            <a:reflection blurRad="6350" stA="52000" endA="300" endPos="35000" dir="5400000" sy="-100000" algn="bl" rotWithShape="0"/>
          </a:effectLst>
        </p:spPr>
      </p:pic>
      <p:sp>
        <p:nvSpPr>
          <p:cNvPr id="9" name="TextBox 8"/>
          <p:cNvSpPr txBox="1"/>
          <p:nvPr/>
        </p:nvSpPr>
        <p:spPr>
          <a:xfrm>
            <a:off x="7668344" y="6453336"/>
            <a:ext cx="2016224" cy="307777"/>
          </a:xfrm>
          <a:prstGeom prst="rect">
            <a:avLst/>
          </a:prstGeom>
          <a:noFill/>
        </p:spPr>
        <p:txBody>
          <a:bodyPr wrap="square" rtlCol="0">
            <a:spAutoFit/>
          </a:bodyPr>
          <a:lstStyle/>
          <a:p>
            <a:r>
              <a:rPr lang="en-US" altLang="zh-CN" sz="1400" dirty="0" smtClean="0">
                <a:solidFill>
                  <a:schemeClr val="bg1"/>
                </a:solidFill>
                <a:latin typeface="BankGothic Md BT" pitchFamily="34" charset="0"/>
                <a:ea typeface="Cambria Math" pitchFamily="18" charset="0"/>
              </a:rPr>
              <a:t>Car culture</a:t>
            </a:r>
            <a:endParaRPr lang="zh-CN" altLang="en-US" sz="1400" dirty="0">
              <a:solidFill>
                <a:schemeClr val="bg1"/>
              </a:solidFill>
              <a:latin typeface="BankGothic Md BT" pitchFamily="34" charset="0"/>
              <a:ea typeface="BatangChe" pitchFamily="49" charset="-127"/>
            </a:endParaRPr>
          </a:p>
        </p:txBody>
      </p:sp>
      <p:sp>
        <p:nvSpPr>
          <p:cNvPr id="10" name="TextBox 9"/>
          <p:cNvSpPr txBox="1"/>
          <p:nvPr/>
        </p:nvSpPr>
        <p:spPr>
          <a:xfrm>
            <a:off x="2339752" y="404664"/>
            <a:ext cx="4104456" cy="584775"/>
          </a:xfrm>
          <a:prstGeom prst="rect">
            <a:avLst/>
          </a:prstGeom>
          <a:noFill/>
        </p:spPr>
        <p:txBody>
          <a:bodyPr wrap="square" rtlCol="0">
            <a:spAutoFit/>
          </a:bodyPr>
          <a:lstStyle/>
          <a:p>
            <a:pPr algn="ctr"/>
            <a:r>
              <a:rPr lang="zh-CN" altLang="en-US" sz="3200" dirty="0" smtClean="0">
                <a:solidFill>
                  <a:schemeClr val="bg2"/>
                </a:solidFill>
                <a:latin typeface="微软雅黑" pitchFamily="34" charset="-122"/>
                <a:ea typeface="微软雅黑" pitchFamily="34" charset="-122"/>
              </a:rPr>
              <a:t>奔驰汽车</a:t>
            </a:r>
            <a:endParaRPr lang="zh-CN" altLang="en-US" sz="3200" dirty="0">
              <a:solidFill>
                <a:schemeClr val="bg2"/>
              </a:solidFill>
              <a:latin typeface="微软雅黑" pitchFamily="34" charset="-122"/>
              <a:ea typeface="微软雅黑" pitchFamily="34" charset="-122"/>
            </a:endParaRPr>
          </a:p>
        </p:txBody>
      </p:sp>
      <p:sp>
        <p:nvSpPr>
          <p:cNvPr id="13" name="TextBox 12"/>
          <p:cNvSpPr txBox="1"/>
          <p:nvPr/>
        </p:nvSpPr>
        <p:spPr>
          <a:xfrm>
            <a:off x="0" y="1428736"/>
            <a:ext cx="7358082" cy="1477328"/>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       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奔驰，德国汽车品牌，被认为是世界上最高档汽车品牌之一，其完美的技术水平、过硬的质量标准、推陈出新的创新能力、以及一系列经典轿跑车款式令人称道。在国际上，该品牌通常被简称为</a:t>
            </a:r>
            <a:r>
              <a:rPr lang="zh-CN" altLang="en-US" dirty="0" smtClean="0">
                <a:solidFill>
                  <a:schemeClr val="bg1"/>
                </a:solidFill>
                <a:latin typeface="微软雅黑" pitchFamily="34" charset="-122"/>
                <a:ea typeface="微软雅黑" pitchFamily="34" charset="-122"/>
                <a:hlinkClick r:id="rId3" action="ppaction://hlinkfile"/>
              </a:rPr>
              <a:t>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而中国内地称其为“奔驰”，台湾译为“宾士”，香港译为“平治”</a:t>
            </a:r>
            <a:r>
              <a:rPr lang="zh-CN" altLang="en-US" dirty="0" smtClean="0">
                <a:solidFill>
                  <a:schemeClr val="bg1"/>
                </a:solidFill>
                <a:latin typeface="微软雅黑" pitchFamily="34" charset="-122"/>
                <a:ea typeface="微软雅黑" pitchFamily="34" charset="-122"/>
              </a:rPr>
              <a:t>。</a:t>
            </a:r>
            <a:endParaRPr lang="zh-CN" altLang="en-US" dirty="0" smtClean="0">
              <a:solidFill>
                <a:schemeClr val="bg1"/>
              </a:solidFill>
              <a:latin typeface="微软雅黑" pitchFamily="34" charset="-122"/>
              <a:ea typeface="微软雅黑" pitchFamily="34" charset="-122"/>
            </a:endParaRPr>
          </a:p>
        </p:txBody>
      </p:sp>
      <p:pic>
        <p:nvPicPr>
          <p:cNvPr id="14" name="图片 13" descr="aa18972bd40735fa43ce46ca9e510fb30f240882.jpg"/>
          <p:cNvPicPr>
            <a:picLocks noChangeAspect="1"/>
          </p:cNvPicPr>
          <p:nvPr/>
        </p:nvPicPr>
        <p:blipFill>
          <a:blip r:embed="rId4" cstate="print">
            <a:lum contrast="40000"/>
          </a:blip>
          <a:stretch>
            <a:fillRect/>
          </a:stretch>
        </p:blipFill>
        <p:spPr>
          <a:xfrm>
            <a:off x="7286644" y="714356"/>
            <a:ext cx="1588072" cy="206541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8" name="图片 7" descr="K`(S13JGT%K0P}NZ`3$U(IM.jpg"/>
          <p:cNvPicPr>
            <a:picLocks noChangeAspect="1"/>
          </p:cNvPicPr>
          <p:nvPr/>
        </p:nvPicPr>
        <p:blipFill>
          <a:blip r:embed="rId5" cstate="print"/>
          <a:stretch>
            <a:fillRect/>
          </a:stretch>
        </p:blipFill>
        <p:spPr>
          <a:xfrm>
            <a:off x="7286644" y="3357562"/>
            <a:ext cx="1571636" cy="2071701"/>
          </a:xfrm>
          <a:prstGeom prst="rect">
            <a:avLst/>
          </a:prstGeom>
          <a:effectLst>
            <a:reflection blurRad="6350" stA="50000" endA="300" endPos="38500" dist="50800" dir="5400000" sy="-100000" algn="bl" rotWithShape="0"/>
          </a:effectLst>
        </p:spPr>
      </p:pic>
      <p:sp>
        <p:nvSpPr>
          <p:cNvPr id="11" name="矩形 10"/>
          <p:cNvSpPr/>
          <p:nvPr/>
        </p:nvSpPr>
        <p:spPr>
          <a:xfrm>
            <a:off x="7500958" y="2786058"/>
            <a:ext cx="1164101" cy="369332"/>
          </a:xfrm>
          <a:prstGeom prst="rect">
            <a:avLst/>
          </a:prstGeom>
        </p:spPr>
        <p:txBody>
          <a:bodyPr wrap="none">
            <a:spAutoFit/>
          </a:bodyPr>
          <a:lstStyle/>
          <a:p>
            <a:r>
              <a:rPr lang="zh-CN" altLang="en-US" dirty="0" smtClean="0">
                <a:solidFill>
                  <a:schemeClr val="bg1"/>
                </a:solidFill>
                <a:latin typeface="微软雅黑" pitchFamily="34" charset="-122"/>
                <a:ea typeface="微软雅黑" pitchFamily="34" charset="-122"/>
              </a:rPr>
              <a:t>卡尔</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a:t>
            </a:r>
            <a:endParaRPr lang="zh-CN" altLang="en-US" dirty="0"/>
          </a:p>
        </p:txBody>
      </p:sp>
      <p:sp>
        <p:nvSpPr>
          <p:cNvPr id="15" name="矩形 14"/>
          <p:cNvSpPr/>
          <p:nvPr/>
        </p:nvSpPr>
        <p:spPr>
          <a:xfrm>
            <a:off x="7286644" y="5500702"/>
            <a:ext cx="1642284" cy="646331"/>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戈特利布</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戴姆勒</a:t>
            </a:r>
            <a:endParaRPr lang="zh-CN" altLang="en-US" dirty="0"/>
          </a:p>
        </p:txBody>
      </p:sp>
      <p:sp>
        <p:nvSpPr>
          <p:cNvPr id="16" name="矩形 15"/>
          <p:cNvSpPr/>
          <p:nvPr/>
        </p:nvSpPr>
        <p:spPr>
          <a:xfrm>
            <a:off x="0" y="0"/>
            <a:ext cx="1011815" cy="338554"/>
          </a:xfrm>
          <a:prstGeom prst="rect">
            <a:avLst/>
          </a:prstGeom>
        </p:spPr>
        <p:txBody>
          <a:bodyPr wrap="none">
            <a:spAutoFit/>
          </a:bodyPr>
          <a:lstStyle/>
          <a:p>
            <a:r>
              <a:rPr lang="zh-CN" altLang="en-US" sz="1600" b="1" dirty="0" smtClean="0">
                <a:solidFill>
                  <a:schemeClr val="bg1"/>
                </a:solidFill>
                <a:latin typeface="微软雅黑" pitchFamily="34" charset="-122"/>
                <a:ea typeface="微软雅黑" pitchFamily="34" charset="-122"/>
              </a:rPr>
              <a:t>品牌简介</a:t>
            </a:r>
            <a:endParaRPr lang="zh-CN" altLang="en-US" sz="1600" dirty="0">
              <a:solidFill>
                <a:schemeClr val="bg1"/>
              </a:solidFill>
              <a:latin typeface="微软雅黑" pitchFamily="34" charset="-122"/>
              <a:ea typeface="微软雅黑" pitchFamily="34" charset="-122"/>
            </a:endParaRPr>
          </a:p>
        </p:txBody>
      </p:sp>
      <p:sp>
        <p:nvSpPr>
          <p:cNvPr id="12" name="矩形 11"/>
          <p:cNvSpPr/>
          <p:nvPr/>
        </p:nvSpPr>
        <p:spPr>
          <a:xfrm>
            <a:off x="0" y="4214818"/>
            <a:ext cx="7215206" cy="1754326"/>
          </a:xfrm>
          <a:prstGeom prst="rect">
            <a:avLst/>
          </a:prstGeom>
        </p:spPr>
        <p:txBody>
          <a:bodyPr wrap="square">
            <a:spAutoFit/>
          </a:bodyPr>
          <a:lstStyle/>
          <a:p>
            <a:r>
              <a:rPr lang="en-US" altLang="zh-CN" dirty="0" smtClean="0">
                <a:solidFill>
                  <a:schemeClr val="bg1"/>
                </a:solidFill>
                <a:latin typeface="微软雅黑" pitchFamily="34" charset="-122"/>
                <a:ea typeface="微软雅黑" pitchFamily="34" charset="-122"/>
              </a:rPr>
              <a:t>       </a:t>
            </a:r>
            <a:r>
              <a:rPr lang="en-US" altLang="zh-CN" u="sng" dirty="0" smtClean="0">
                <a:solidFill>
                  <a:schemeClr val="bg1"/>
                </a:solidFill>
                <a:latin typeface="微软雅黑" pitchFamily="34" charset="-122"/>
                <a:ea typeface="微软雅黑" pitchFamily="34" charset="-122"/>
              </a:rPr>
              <a:t>1886</a:t>
            </a:r>
            <a:r>
              <a:rPr lang="zh-CN" altLang="en-US" u="sng" dirty="0" smtClean="0">
                <a:solidFill>
                  <a:schemeClr val="bg1"/>
                </a:solidFill>
                <a:latin typeface="微软雅黑" pitchFamily="34" charset="-122"/>
                <a:ea typeface="微软雅黑" pitchFamily="34" charset="-122"/>
              </a:rPr>
              <a:t>年</a:t>
            </a:r>
            <a:r>
              <a:rPr lang="en-US" altLang="zh-CN" u="sng" dirty="0" smtClean="0">
                <a:solidFill>
                  <a:schemeClr val="bg1"/>
                </a:solidFill>
                <a:latin typeface="微软雅黑" pitchFamily="34" charset="-122"/>
                <a:ea typeface="微软雅黑" pitchFamily="34" charset="-122"/>
              </a:rPr>
              <a:t>1</a:t>
            </a:r>
            <a:r>
              <a:rPr lang="zh-CN" altLang="en-US" u="sng" dirty="0" smtClean="0">
                <a:solidFill>
                  <a:schemeClr val="bg1"/>
                </a:solidFill>
                <a:latin typeface="微软雅黑" pitchFamily="34" charset="-122"/>
                <a:ea typeface="微软雅黑" pitchFamily="34" charset="-122"/>
              </a:rPr>
              <a:t>月</a:t>
            </a:r>
            <a:r>
              <a:rPr lang="en-US" altLang="zh-CN" u="sng" dirty="0" smtClean="0">
                <a:solidFill>
                  <a:schemeClr val="bg1"/>
                </a:solidFill>
                <a:latin typeface="微软雅黑" pitchFamily="34" charset="-122"/>
                <a:ea typeface="微软雅黑" pitchFamily="34" charset="-122"/>
              </a:rPr>
              <a:t>29</a:t>
            </a:r>
            <a:r>
              <a:rPr lang="zh-CN" altLang="en-US" u="sng" dirty="0" smtClean="0">
                <a:solidFill>
                  <a:schemeClr val="bg1"/>
                </a:solidFill>
                <a:latin typeface="微软雅黑" pitchFamily="34" charset="-122"/>
                <a:ea typeface="微软雅黑" pitchFamily="34" charset="-122"/>
              </a:rPr>
              <a:t>日</a:t>
            </a:r>
            <a:r>
              <a:rPr lang="zh-CN" altLang="en-US" dirty="0" smtClean="0">
                <a:solidFill>
                  <a:schemeClr val="bg1"/>
                </a:solidFill>
                <a:latin typeface="微软雅黑" pitchFamily="34" charset="-122"/>
                <a:ea typeface="微软雅黑" pitchFamily="34" charset="-122"/>
              </a:rPr>
              <a:t>，两位德国人</a:t>
            </a:r>
            <a:r>
              <a:rPr lang="zh-CN" altLang="en-US" u="sng" dirty="0" smtClean="0">
                <a:solidFill>
                  <a:schemeClr val="bg1"/>
                </a:solidFill>
                <a:latin typeface="微软雅黑" pitchFamily="34" charset="-122"/>
                <a:ea typeface="微软雅黑" pitchFamily="34" charset="-122"/>
              </a:rPr>
              <a:t>卡尔</a:t>
            </a:r>
            <a:r>
              <a:rPr lang="en-US" altLang="zh-CN" u="sng" dirty="0" smtClean="0">
                <a:solidFill>
                  <a:schemeClr val="bg1"/>
                </a:solidFill>
                <a:latin typeface="微软雅黑" pitchFamily="34" charset="-122"/>
                <a:ea typeface="微软雅黑" pitchFamily="34" charset="-122"/>
              </a:rPr>
              <a:t>·</a:t>
            </a:r>
            <a:r>
              <a:rPr lang="zh-CN" altLang="en-US" u="sng" dirty="0" smtClean="0">
                <a:solidFill>
                  <a:schemeClr val="bg1"/>
                </a:solidFill>
                <a:latin typeface="微软雅黑" pitchFamily="34" charset="-122"/>
                <a:ea typeface="微软雅黑" pitchFamily="34" charset="-122"/>
              </a:rPr>
              <a:t>奔驰和戈特利布</a:t>
            </a:r>
            <a:r>
              <a:rPr lang="en-US" altLang="zh-CN" u="sng" dirty="0" smtClean="0">
                <a:solidFill>
                  <a:schemeClr val="bg1"/>
                </a:solidFill>
                <a:latin typeface="微软雅黑" pitchFamily="34" charset="-122"/>
                <a:ea typeface="微软雅黑" pitchFamily="34" charset="-122"/>
              </a:rPr>
              <a:t>·</a:t>
            </a:r>
            <a:r>
              <a:rPr lang="zh-CN" altLang="en-US" u="sng" dirty="0" smtClean="0">
                <a:solidFill>
                  <a:schemeClr val="bg1"/>
                </a:solidFill>
                <a:latin typeface="微软雅黑" pitchFamily="34" charset="-122"/>
                <a:ea typeface="微软雅黑" pitchFamily="34" charset="-122"/>
              </a:rPr>
              <a:t>戴姆勒</a:t>
            </a:r>
            <a:r>
              <a:rPr lang="zh-CN" altLang="en-US" dirty="0" smtClean="0">
                <a:solidFill>
                  <a:schemeClr val="bg1"/>
                </a:solidFill>
                <a:latin typeface="微软雅黑" pitchFamily="34" charset="-122"/>
                <a:ea typeface="微软雅黑" pitchFamily="34" charset="-122"/>
              </a:rPr>
              <a:t>获得世界上第一辆汽车的</a:t>
            </a:r>
            <a:r>
              <a:rPr lang="zh-CN" altLang="en-US" dirty="0" smtClean="0">
                <a:solidFill>
                  <a:schemeClr val="bg1"/>
                </a:solidFill>
                <a:latin typeface="微软雅黑" pitchFamily="34" charset="-122"/>
                <a:ea typeface="微软雅黑" pitchFamily="34" charset="-122"/>
                <a:hlinkClick r:id="rId6" action="ppaction://hlinkfile"/>
              </a:rPr>
              <a:t>专利</a:t>
            </a:r>
            <a:r>
              <a:rPr lang="zh-CN" altLang="en-US" dirty="0" smtClean="0">
                <a:solidFill>
                  <a:schemeClr val="bg1"/>
                </a:solidFill>
                <a:latin typeface="微软雅黑" pitchFamily="34" charset="-122"/>
                <a:ea typeface="微软雅黑" pitchFamily="34" charset="-122"/>
              </a:rPr>
              <a:t>权，标志着世界上第一辆汽车诞生。随后这一天就被人们称为汽车诞生日。一百多年过去了，奔驰汽车早已度过了它的百岁寿辰，而在这一百多年来，随着汽车工业的蓬勃发展，曾涌现出很多的汽车厂家，但最终不过是</a:t>
            </a:r>
            <a:r>
              <a:rPr lang="zh-CN" altLang="en-US" dirty="0" smtClean="0">
                <a:solidFill>
                  <a:schemeClr val="bg1"/>
                </a:solidFill>
                <a:latin typeface="微软雅黑" pitchFamily="34" charset="-122"/>
                <a:ea typeface="微软雅黑" pitchFamily="34" charset="-122"/>
                <a:hlinkClick r:id="rId7" action="ppaction://hlinkfile"/>
              </a:rPr>
              <a:t>昙花一现</a:t>
            </a:r>
            <a:r>
              <a:rPr lang="zh-CN" altLang="en-US" dirty="0" smtClean="0">
                <a:solidFill>
                  <a:schemeClr val="bg1"/>
                </a:solidFill>
                <a:latin typeface="微软雅黑" pitchFamily="34" charset="-122"/>
                <a:ea typeface="微软雅黑" pitchFamily="34" charset="-122"/>
              </a:rPr>
              <a:t>。悠悠百年岁月，也只有奔驰、标致、福特和斯柯达四家车厂经历岁月洗礼而存活下来</a:t>
            </a:r>
            <a:endParaRPr lang="zh-CN" altLang="en-US" dirty="0"/>
          </a:p>
        </p:txBody>
      </p:sp>
      <p:sp>
        <p:nvSpPr>
          <p:cNvPr id="17" name="矩形 16"/>
          <p:cNvSpPr/>
          <p:nvPr/>
        </p:nvSpPr>
        <p:spPr>
          <a:xfrm>
            <a:off x="0" y="2928934"/>
            <a:ext cx="7286644" cy="1200329"/>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 </a:t>
            </a:r>
            <a:r>
              <a:rPr lang="zh-CN" altLang="en-US" dirty="0" smtClean="0">
                <a:solidFill>
                  <a:schemeClr val="bg1"/>
                </a:solidFill>
                <a:latin typeface="微软雅黑" pitchFamily="34" charset="-122"/>
                <a:ea typeface="微软雅黑" pitchFamily="34" charset="-122"/>
              </a:rPr>
              <a:t>      自</a:t>
            </a:r>
            <a:r>
              <a:rPr lang="en-US" altLang="zh-CN" dirty="0" smtClean="0">
                <a:solidFill>
                  <a:schemeClr val="bg1"/>
                </a:solidFill>
                <a:latin typeface="微软雅黑" pitchFamily="34" charset="-122"/>
                <a:ea typeface="微软雅黑" pitchFamily="34" charset="-122"/>
              </a:rPr>
              <a:t>1900</a:t>
            </a:r>
            <a:r>
              <a:rPr lang="zh-CN" altLang="en-US" dirty="0" smtClean="0">
                <a:solidFill>
                  <a:schemeClr val="bg1"/>
                </a:solidFill>
                <a:latin typeface="微软雅黑" pitchFamily="34" charset="-122"/>
                <a:ea typeface="微软雅黑" pitchFamily="34" charset="-122"/>
              </a:rPr>
              <a:t>年</a:t>
            </a:r>
            <a:r>
              <a:rPr lang="en-US" altLang="zh-CN" dirty="0" smtClean="0">
                <a:solidFill>
                  <a:schemeClr val="bg1"/>
                </a:solidFill>
                <a:latin typeface="微软雅黑" pitchFamily="34" charset="-122"/>
                <a:ea typeface="微软雅黑" pitchFamily="34" charset="-122"/>
              </a:rPr>
              <a:t>12</a:t>
            </a:r>
            <a:r>
              <a:rPr lang="zh-CN" altLang="en-US" dirty="0" smtClean="0">
                <a:solidFill>
                  <a:schemeClr val="bg1"/>
                </a:solidFill>
                <a:latin typeface="微软雅黑" pitchFamily="34" charset="-122"/>
                <a:ea typeface="微软雅黑" pitchFamily="34" charset="-122"/>
              </a:rPr>
              <a:t>月</a:t>
            </a:r>
            <a:r>
              <a:rPr lang="en-US" altLang="zh-CN" dirty="0" smtClean="0">
                <a:solidFill>
                  <a:schemeClr val="bg1"/>
                </a:solidFill>
                <a:latin typeface="微软雅黑" pitchFamily="34" charset="-122"/>
                <a:ea typeface="微软雅黑" pitchFamily="34" charset="-122"/>
              </a:rPr>
              <a:t>22</a:t>
            </a:r>
            <a:r>
              <a:rPr lang="zh-CN" altLang="en-US" dirty="0" smtClean="0">
                <a:solidFill>
                  <a:schemeClr val="bg1"/>
                </a:solidFill>
                <a:latin typeface="微软雅黑" pitchFamily="34" charset="-122"/>
                <a:ea typeface="微软雅黑" pitchFamily="34" charset="-122"/>
              </a:rPr>
              <a:t>日戴姆勒汽车公司</a:t>
            </a:r>
            <a:r>
              <a:rPr lang="en-US" altLang="zh-CN" dirty="0" smtClean="0">
                <a:solidFill>
                  <a:schemeClr val="bg1"/>
                </a:solidFill>
                <a:latin typeface="微软雅黑" pitchFamily="34" charset="-122"/>
                <a:ea typeface="微软雅黑" pitchFamily="34" charset="-122"/>
              </a:rPr>
              <a:t>( DMG</a:t>
            </a:r>
            <a:r>
              <a:rPr lang="zh-CN" altLang="en-US" dirty="0" smtClean="0">
                <a:solidFill>
                  <a:schemeClr val="bg1"/>
                </a:solidFill>
                <a:latin typeface="微软雅黑" pitchFamily="34" charset="-122"/>
                <a:ea typeface="微软雅黑" pitchFamily="34" charset="-122"/>
              </a:rPr>
              <a:t>）向其客户献上了世界上第一辆以梅赛德斯为品牌的</a:t>
            </a:r>
            <a:r>
              <a:rPr lang="zh-CN" altLang="en-US" dirty="0" smtClean="0">
                <a:solidFill>
                  <a:schemeClr val="bg1"/>
                </a:solidFill>
                <a:latin typeface="微软雅黑" pitchFamily="34" charset="-122"/>
                <a:ea typeface="微软雅黑" pitchFamily="34" charset="-122"/>
                <a:hlinkClick r:id="rId8" action="ppaction://hlinkfile"/>
              </a:rPr>
              <a:t>轿车</a:t>
            </a:r>
            <a:r>
              <a:rPr lang="zh-CN" altLang="en-US" dirty="0" smtClean="0">
                <a:solidFill>
                  <a:schemeClr val="bg1"/>
                </a:solidFill>
                <a:latin typeface="微软雅黑" pitchFamily="34" charset="-122"/>
                <a:ea typeface="微软雅黑" pitchFamily="34" charset="-122"/>
              </a:rPr>
              <a:t>开始，奔驰汽车就成为汽车工业的楷模。其品牌标志已成为世界上最著名的汽车品牌标志之一，</a:t>
            </a:r>
            <a:r>
              <a:rPr lang="en-US" altLang="zh-CN" dirty="0" smtClean="0">
                <a:solidFill>
                  <a:schemeClr val="bg1"/>
                </a:solidFill>
                <a:latin typeface="微软雅黑" pitchFamily="34" charset="-122"/>
                <a:ea typeface="微软雅黑" pitchFamily="34" charset="-122"/>
              </a:rPr>
              <a:t>100</a:t>
            </a:r>
            <a:r>
              <a:rPr lang="zh-CN" altLang="en-US" dirty="0" smtClean="0">
                <a:solidFill>
                  <a:schemeClr val="bg1"/>
                </a:solidFill>
                <a:latin typeface="微软雅黑" pitchFamily="34" charset="-122"/>
                <a:ea typeface="微软雅黑" pitchFamily="34" charset="-122"/>
              </a:rPr>
              <a:t>多年来，奔驰品牌一直是汽车技术创新的先驱者。</a:t>
            </a:r>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13">
                                            <p:txEl>
                                              <p:pRg st="0" end="0"/>
                                            </p:txEl>
                                          </p:spTgt>
                                        </p:tgtEl>
                                      </p:cBhvr>
                                    </p:animEffect>
                                    <p:set>
                                      <p:cBhvr>
                                        <p:cTn id="7" dur="1" fill="hold">
                                          <p:stCondLst>
                                            <p:cond delay="999"/>
                                          </p:stCondLst>
                                        </p:cTn>
                                        <p:tgtEl>
                                          <p:spTgt spid="13">
                                            <p:txEl>
                                              <p:pRg st="0" end="0"/>
                                            </p:txEl>
                                          </p:spTgt>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17">
                                            <p:txEl>
                                              <p:pRg st="0" end="0"/>
                                            </p:txEl>
                                          </p:spTgt>
                                        </p:tgtEl>
                                        <p:attrNameLst>
                                          <p:attrName>style.visibility</p:attrName>
                                        </p:attrNameLst>
                                      </p:cBhvr>
                                      <p:to>
                                        <p:strVal val="visible"/>
                                      </p:to>
                                    </p:set>
                                    <p:animEffect transition="in" filter="fade">
                                      <p:cBhvr>
                                        <p:cTn id="10" dur="1000"/>
                                        <p:tgtEl>
                                          <p:spTgt spid="1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1000"/>
                                        <p:tgtEl>
                                          <p:spTgt spid="17">
                                            <p:txEl>
                                              <p:pRg st="0" end="0"/>
                                            </p:txEl>
                                          </p:spTgt>
                                        </p:tgtEl>
                                      </p:cBhvr>
                                    </p:animEffect>
                                    <p:set>
                                      <p:cBhvr>
                                        <p:cTn id="15" dur="1" fill="hold">
                                          <p:stCondLst>
                                            <p:cond delay="999"/>
                                          </p:stCondLst>
                                        </p:cTn>
                                        <p:tgtEl>
                                          <p:spTgt spid="17">
                                            <p:txEl>
                                              <p:pRg st="0" end="0"/>
                                            </p:txEl>
                                          </p:spTgt>
                                        </p:tgtEl>
                                        <p:attrNameLst>
                                          <p:attrName>style.visibility</p:attrName>
                                        </p:attrNameLst>
                                      </p:cBhvr>
                                      <p:to>
                                        <p:strVal val="hidden"/>
                                      </p:to>
                                    </p:set>
                                  </p:childTnLst>
                                </p:cTn>
                              </p:par>
                              <p:par>
                                <p:cTn id="16" presetID="10" presetClass="entr" presetSubtype="0" fill="hold" nodeType="withEffect">
                                  <p:stCondLst>
                                    <p:cond delay="0"/>
                                  </p:stCondLst>
                                  <p:childTnLst>
                                    <p:set>
                                      <p:cBhvr>
                                        <p:cTn id="17" dur="1" fill="hold">
                                          <p:stCondLst>
                                            <p:cond delay="0"/>
                                          </p:stCondLst>
                                        </p:cTn>
                                        <p:tgtEl>
                                          <p:spTgt spid="12">
                                            <p:txEl>
                                              <p:pRg st="0" end="0"/>
                                            </p:txEl>
                                          </p:spTgt>
                                        </p:tgtEl>
                                        <p:attrNameLst>
                                          <p:attrName>style.visibility</p:attrName>
                                        </p:attrNameLst>
                                      </p:cBhvr>
                                      <p:to>
                                        <p:strVal val="visible"/>
                                      </p:to>
                                    </p:set>
                                    <p:animEffect transition="in" filter="fade">
                                      <p:cBhvr>
                                        <p:cTn id="18" dur="1000"/>
                                        <p:tgtEl>
                                          <p:spTgt spid="12">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xit" presetSubtype="4" fill="hold" nodeType="clickEffect">
                                  <p:stCondLst>
                                    <p:cond delay="0"/>
                                  </p:stCondLst>
                                  <p:childTnLst>
                                    <p:anim calcmode="lin" valueType="num">
                                      <p:cBhvr additive="base">
                                        <p:cTn id="22" dur="1000"/>
                                        <p:tgtEl>
                                          <p:spTgt spid="12">
                                            <p:txEl>
                                              <p:pRg st="0" end="0"/>
                                            </p:txEl>
                                          </p:spTgt>
                                        </p:tgtEl>
                                        <p:attrNameLst>
                                          <p:attrName>ppt_x</p:attrName>
                                        </p:attrNameLst>
                                      </p:cBhvr>
                                      <p:tavLst>
                                        <p:tav tm="0">
                                          <p:val>
                                            <p:strVal val="ppt_x"/>
                                          </p:val>
                                        </p:tav>
                                        <p:tav tm="100000">
                                          <p:val>
                                            <p:strVal val="ppt_x"/>
                                          </p:val>
                                        </p:tav>
                                      </p:tavLst>
                                    </p:anim>
                                    <p:anim calcmode="lin" valueType="num">
                                      <p:cBhvr additive="base">
                                        <p:cTn id="23" dur="1000"/>
                                        <p:tgtEl>
                                          <p:spTgt spid="12">
                                            <p:txEl>
                                              <p:pRg st="0" end="0"/>
                                            </p:txEl>
                                          </p:spTgt>
                                        </p:tgtEl>
                                        <p:attrNameLst>
                                          <p:attrName>ppt_y</p:attrName>
                                        </p:attrNameLst>
                                      </p:cBhvr>
                                      <p:tavLst>
                                        <p:tav tm="0">
                                          <p:val>
                                            <p:strVal val="ppt_y"/>
                                          </p:val>
                                        </p:tav>
                                        <p:tav tm="100000">
                                          <p:val>
                                            <p:strVal val="1+ppt_h/2"/>
                                          </p:val>
                                        </p:tav>
                                      </p:tavLst>
                                    </p:anim>
                                    <p:set>
                                      <p:cBhvr>
                                        <p:cTn id="24" dur="1" fill="hold">
                                          <p:stCondLst>
                                            <p:cond delay="999"/>
                                          </p:stCondLst>
                                        </p:cTn>
                                        <p:tgtEl>
                                          <p:spTgt spid="12">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descr="未标题-1.jpg"/>
          <p:cNvPicPr>
            <a:picLocks noChangeAspect="1"/>
          </p:cNvPicPr>
          <p:nvPr/>
        </p:nvPicPr>
        <p:blipFill>
          <a:blip r:embed="rId3" cstate="print">
            <a:lum contrast="-10000"/>
          </a:blip>
          <a:stretch>
            <a:fillRect/>
          </a:stretch>
        </p:blipFill>
        <p:spPr>
          <a:xfrm>
            <a:off x="0" y="0"/>
            <a:ext cx="1152128" cy="1029561"/>
          </a:xfrm>
          <a:prstGeom prst="rect">
            <a:avLst/>
          </a:prstGeom>
          <a:effectLst>
            <a:reflection blurRad="6350" stA="52000" endA="300" endPos="35000" dir="5400000" sy="-100000" algn="bl" rotWithShape="0"/>
          </a:effectLst>
        </p:spPr>
      </p:pic>
      <p:sp>
        <p:nvSpPr>
          <p:cNvPr id="9" name="TextBox 8"/>
          <p:cNvSpPr txBox="1"/>
          <p:nvPr/>
        </p:nvSpPr>
        <p:spPr>
          <a:xfrm>
            <a:off x="7668344" y="6453336"/>
            <a:ext cx="2016224" cy="307777"/>
          </a:xfrm>
          <a:prstGeom prst="rect">
            <a:avLst/>
          </a:prstGeom>
          <a:noFill/>
        </p:spPr>
        <p:txBody>
          <a:bodyPr wrap="square" rtlCol="0">
            <a:spAutoFit/>
          </a:bodyPr>
          <a:lstStyle/>
          <a:p>
            <a:r>
              <a:rPr lang="en-US" altLang="zh-CN" sz="1400" dirty="0" smtClean="0">
                <a:solidFill>
                  <a:schemeClr val="bg1"/>
                </a:solidFill>
                <a:latin typeface="BankGothic Md BT" pitchFamily="34" charset="0"/>
                <a:ea typeface="Cambria Math" pitchFamily="18" charset="0"/>
              </a:rPr>
              <a:t>Car culture</a:t>
            </a:r>
            <a:endParaRPr lang="zh-CN" altLang="en-US" sz="1400" dirty="0">
              <a:solidFill>
                <a:schemeClr val="bg1"/>
              </a:solidFill>
              <a:latin typeface="BankGothic Md BT" pitchFamily="34" charset="0"/>
              <a:ea typeface="BatangChe" pitchFamily="49" charset="-127"/>
            </a:endParaRPr>
          </a:p>
        </p:txBody>
      </p:sp>
      <p:sp>
        <p:nvSpPr>
          <p:cNvPr id="10" name="TextBox 9"/>
          <p:cNvSpPr txBox="1"/>
          <p:nvPr/>
        </p:nvSpPr>
        <p:spPr>
          <a:xfrm>
            <a:off x="2339752" y="404664"/>
            <a:ext cx="4104456" cy="584775"/>
          </a:xfrm>
          <a:prstGeom prst="rect">
            <a:avLst/>
          </a:prstGeom>
          <a:noFill/>
        </p:spPr>
        <p:txBody>
          <a:bodyPr wrap="square" rtlCol="0">
            <a:spAutoFit/>
          </a:bodyPr>
          <a:lstStyle/>
          <a:p>
            <a:pPr algn="ctr"/>
            <a:r>
              <a:rPr lang="zh-CN" altLang="en-US" sz="3200" dirty="0" smtClean="0">
                <a:solidFill>
                  <a:schemeClr val="bg2"/>
                </a:solidFill>
                <a:latin typeface="微软雅黑" pitchFamily="34" charset="-122"/>
                <a:ea typeface="微软雅黑" pitchFamily="34" charset="-122"/>
              </a:rPr>
              <a:t>奔驰汽车</a:t>
            </a:r>
            <a:endParaRPr lang="zh-CN" altLang="en-US" sz="3200" dirty="0">
              <a:solidFill>
                <a:schemeClr val="bg2"/>
              </a:solidFill>
              <a:latin typeface="微软雅黑" pitchFamily="34" charset="-122"/>
              <a:ea typeface="微软雅黑" pitchFamily="34" charset="-122"/>
            </a:endParaRPr>
          </a:p>
        </p:txBody>
      </p:sp>
      <p:pic>
        <p:nvPicPr>
          <p:cNvPr id="17" name="图片 16" descr="e850352ac65c1038e75453a6b2119313b17eca8065389190.jpg"/>
          <p:cNvPicPr>
            <a:picLocks noChangeAspect="1"/>
          </p:cNvPicPr>
          <p:nvPr/>
        </p:nvPicPr>
        <p:blipFill>
          <a:blip r:embed="rId4"/>
          <a:stretch>
            <a:fillRect/>
          </a:stretch>
        </p:blipFill>
        <p:spPr>
          <a:xfrm>
            <a:off x="6429388" y="857232"/>
            <a:ext cx="2714612" cy="2143140"/>
          </a:xfrm>
          <a:prstGeom prst="rect">
            <a:avLst/>
          </a:prstGeom>
        </p:spPr>
      </p:pic>
      <p:sp>
        <p:nvSpPr>
          <p:cNvPr id="19" name="TextBox 18"/>
          <p:cNvSpPr txBox="1"/>
          <p:nvPr/>
        </p:nvSpPr>
        <p:spPr>
          <a:xfrm>
            <a:off x="6858016" y="2571744"/>
            <a:ext cx="1857420" cy="369332"/>
          </a:xfrm>
          <a:prstGeom prst="rect">
            <a:avLst/>
          </a:prstGeom>
          <a:noFill/>
        </p:spPr>
        <p:txBody>
          <a:bodyPr wrap="square" rtlCol="0">
            <a:spAutoFit/>
          </a:bodyPr>
          <a:lstStyle/>
          <a:p>
            <a:r>
              <a:rPr lang="zh-CN" altLang="en-US" dirty="0" smtClean="0"/>
              <a:t>奔驰</a:t>
            </a:r>
            <a:r>
              <a:rPr lang="en-US" altLang="zh-CN" dirty="0" smtClean="0"/>
              <a:t>CLK—GTR</a:t>
            </a:r>
            <a:endParaRPr lang="zh-CN" altLang="en-US" dirty="0"/>
          </a:p>
        </p:txBody>
      </p:sp>
      <p:sp>
        <p:nvSpPr>
          <p:cNvPr id="20" name="矩形 19"/>
          <p:cNvSpPr/>
          <p:nvPr/>
        </p:nvSpPr>
        <p:spPr>
          <a:xfrm>
            <a:off x="0" y="1357298"/>
            <a:ext cx="6429388" cy="2031325"/>
          </a:xfrm>
          <a:prstGeom prst="rect">
            <a:avLst/>
          </a:prstGeom>
        </p:spPr>
        <p:txBody>
          <a:bodyPr wrap="square">
            <a:spAutoFit/>
          </a:bodyPr>
          <a:lstStyle/>
          <a:p>
            <a:r>
              <a:rPr lang="en-US" altLang="zh-CN" dirty="0" smtClean="0">
                <a:solidFill>
                  <a:schemeClr val="bg1"/>
                </a:solidFill>
                <a:latin typeface="微软雅黑" pitchFamily="34" charset="-122"/>
                <a:ea typeface="微软雅黑" pitchFamily="34" charset="-122"/>
              </a:rPr>
              <a:t>       1885</a:t>
            </a:r>
            <a:r>
              <a:rPr lang="zh-CN" altLang="en-US" dirty="0" smtClean="0">
                <a:solidFill>
                  <a:schemeClr val="bg1"/>
                </a:solidFill>
                <a:latin typeface="微软雅黑" pitchFamily="34" charset="-122"/>
                <a:ea typeface="微软雅黑" pitchFamily="34" charset="-122"/>
              </a:rPr>
              <a:t>和</a:t>
            </a:r>
            <a:r>
              <a:rPr lang="en-US" altLang="zh-CN" dirty="0" smtClean="0">
                <a:solidFill>
                  <a:schemeClr val="bg1"/>
                </a:solidFill>
                <a:latin typeface="微软雅黑" pitchFamily="34" charset="-122"/>
                <a:ea typeface="微软雅黑" pitchFamily="34" charset="-122"/>
              </a:rPr>
              <a:t>1886</a:t>
            </a:r>
            <a:r>
              <a:rPr lang="zh-CN" altLang="en-US" dirty="0" smtClean="0">
                <a:solidFill>
                  <a:schemeClr val="bg1"/>
                </a:solidFill>
                <a:latin typeface="微软雅黑" pitchFamily="34" charset="-122"/>
                <a:ea typeface="微软雅黑" pitchFamily="34" charset="-122"/>
              </a:rPr>
              <a:t>年，卡尔</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奔驰与戈特利布</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戴姆勒制造出了各自的第一辆汽车。</a:t>
            </a:r>
            <a:r>
              <a:rPr lang="en-US" altLang="zh-CN" dirty="0" smtClean="0">
                <a:solidFill>
                  <a:schemeClr val="bg1"/>
                </a:solidFill>
                <a:latin typeface="微软雅黑" pitchFamily="34" charset="-122"/>
                <a:ea typeface="微软雅黑" pitchFamily="34" charset="-122"/>
              </a:rPr>
              <a:t>1883</a:t>
            </a:r>
            <a:r>
              <a:rPr lang="zh-CN" altLang="en-US" dirty="0" smtClean="0">
                <a:solidFill>
                  <a:schemeClr val="bg1"/>
                </a:solidFill>
                <a:latin typeface="微软雅黑" pitchFamily="34" charset="-122"/>
                <a:ea typeface="微软雅黑" pitchFamily="34" charset="-122"/>
              </a:rPr>
              <a:t>年卡尔</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奔驰先起炉灶，在</a:t>
            </a:r>
            <a:r>
              <a:rPr lang="zh-CN" altLang="en-US" dirty="0" smtClean="0">
                <a:solidFill>
                  <a:srgbClr val="2007B9"/>
                </a:solidFill>
                <a:latin typeface="微软雅黑" pitchFamily="34" charset="-122"/>
                <a:ea typeface="微软雅黑" pitchFamily="34" charset="-122"/>
              </a:rPr>
              <a:t>曼海姆</a:t>
            </a:r>
            <a:r>
              <a:rPr lang="zh-CN" altLang="en-US" dirty="0" smtClean="0">
                <a:solidFill>
                  <a:schemeClr val="bg1"/>
                </a:solidFill>
                <a:latin typeface="微软雅黑" pitchFamily="34" charset="-122"/>
                <a:ea typeface="微软雅黑" pitchFamily="34" charset="-122"/>
              </a:rPr>
              <a:t>建立了奔驰汽车公司，车标演变。戈特利布</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戴姆勒于</a:t>
            </a:r>
            <a:r>
              <a:rPr lang="en-US" altLang="zh-CN" dirty="0" smtClean="0">
                <a:solidFill>
                  <a:schemeClr val="bg1"/>
                </a:solidFill>
                <a:latin typeface="微软雅黑" pitchFamily="34" charset="-122"/>
                <a:ea typeface="微软雅黑" pitchFamily="34" charset="-122"/>
              </a:rPr>
              <a:t>1909</a:t>
            </a:r>
            <a:r>
              <a:rPr lang="zh-CN" altLang="en-US" dirty="0" smtClean="0">
                <a:solidFill>
                  <a:schemeClr val="bg1"/>
                </a:solidFill>
                <a:latin typeface="微软雅黑" pitchFamily="34" charset="-122"/>
                <a:ea typeface="微软雅黑" pitchFamily="34" charset="-122"/>
              </a:rPr>
              <a:t>年为</a:t>
            </a:r>
            <a:r>
              <a:rPr lang="zh-CN" altLang="en-US" dirty="0" smtClean="0">
                <a:solidFill>
                  <a:srgbClr val="FF0000"/>
                </a:solidFill>
                <a:latin typeface="微软雅黑" pitchFamily="34" charset="-122"/>
                <a:ea typeface="微软雅黑" pitchFamily="34" charset="-122"/>
              </a:rPr>
              <a:t>三叉星</a:t>
            </a:r>
            <a:r>
              <a:rPr lang="zh-CN" altLang="en-US" dirty="0" smtClean="0">
                <a:solidFill>
                  <a:schemeClr val="bg1"/>
                </a:solidFill>
                <a:latin typeface="微软雅黑" pitchFamily="34" charset="-122"/>
                <a:ea typeface="微软雅黑" pitchFamily="34" charset="-122"/>
              </a:rPr>
              <a:t>标志申请专利权，但奔驰则属于一个</a:t>
            </a:r>
            <a:r>
              <a:rPr lang="zh-CN" altLang="en-US" dirty="0" smtClean="0">
                <a:solidFill>
                  <a:srgbClr val="FF0000"/>
                </a:solidFill>
                <a:latin typeface="微软雅黑" pitchFamily="34" charset="-122"/>
                <a:ea typeface="微软雅黑" pitchFamily="34" charset="-122"/>
              </a:rPr>
              <a:t>圆形徽章</a:t>
            </a:r>
            <a:r>
              <a:rPr lang="zh-CN" altLang="en-US" dirty="0" smtClean="0">
                <a:solidFill>
                  <a:schemeClr val="bg1"/>
                </a:solidFill>
                <a:latin typeface="微软雅黑" pitchFamily="34" charset="-122"/>
                <a:ea typeface="微软雅黑" pitchFamily="34" charset="-122"/>
              </a:rPr>
              <a:t>。戈特利布</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戴姆勒的标志来源于戴姆勒给他妻子的信，他认为他画在家里房子上的这颗星会为他带来好运，这颗三叉星还象征着奔驰汽车公司向海陆空三个方向发展。</a:t>
            </a:r>
            <a:r>
              <a:rPr lang="en-US" altLang="zh-CN" dirty="0" smtClean="0">
                <a:solidFill>
                  <a:schemeClr val="bg1"/>
                </a:solidFill>
                <a:latin typeface="微软雅黑" pitchFamily="34" charset="-122"/>
                <a:ea typeface="微软雅黑" pitchFamily="34" charset="-122"/>
              </a:rPr>
              <a:t>1909</a:t>
            </a:r>
            <a:r>
              <a:rPr lang="zh-CN" altLang="en-US" dirty="0" smtClean="0">
                <a:solidFill>
                  <a:schemeClr val="bg1"/>
                </a:solidFill>
                <a:latin typeface="微软雅黑" pitchFamily="34" charset="-122"/>
                <a:ea typeface="微软雅黑" pitchFamily="34" charset="-122"/>
              </a:rPr>
              <a:t>年，戈特利布</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戴姆勒</a:t>
            </a:r>
            <a:endParaRPr lang="zh-CN" altLang="en-US" dirty="0">
              <a:solidFill>
                <a:schemeClr val="bg1"/>
              </a:solidFill>
              <a:latin typeface="微软雅黑" pitchFamily="34" charset="-122"/>
              <a:ea typeface="微软雅黑" pitchFamily="34" charset="-122"/>
            </a:endParaRPr>
          </a:p>
        </p:txBody>
      </p:sp>
      <p:sp>
        <p:nvSpPr>
          <p:cNvPr id="22" name="矩形 21"/>
          <p:cNvSpPr/>
          <p:nvPr/>
        </p:nvSpPr>
        <p:spPr>
          <a:xfrm>
            <a:off x="0" y="3357562"/>
            <a:ext cx="8072462" cy="3677930"/>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先生为了梅赛德斯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奔驰标志的演变纪念他的车大批量生产，将三叉星内的齿轮图案改为</a:t>
            </a:r>
            <a:r>
              <a:rPr lang="zh-CN" altLang="en-US" dirty="0" smtClean="0">
                <a:solidFill>
                  <a:srgbClr val="FF0000"/>
                </a:solidFill>
                <a:latin typeface="微软雅黑" pitchFamily="34" charset="-122"/>
                <a:ea typeface="微软雅黑" pitchFamily="34" charset="-122"/>
              </a:rPr>
              <a:t>月桂枝</a:t>
            </a:r>
            <a:r>
              <a:rPr lang="zh-CN" altLang="en-US" dirty="0" smtClean="0">
                <a:solidFill>
                  <a:schemeClr val="bg1"/>
                </a:solidFill>
                <a:latin typeface="微软雅黑" pitchFamily="34" charset="-122"/>
                <a:ea typeface="微软雅黑" pitchFamily="34" charset="-122"/>
              </a:rPr>
              <a:t>，以示胜利。而标志内的“梅赛德斯”则取自其在奥地利的汽车经销商埃米尔</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耶利内克美丽女儿的名字。“</a:t>
            </a:r>
            <a:r>
              <a:rPr lang="zh-CN" altLang="en-US" dirty="0" smtClean="0">
                <a:solidFill>
                  <a:srgbClr val="2007B9"/>
                </a:solidFill>
                <a:latin typeface="微软雅黑" pitchFamily="34" charset="-122"/>
                <a:ea typeface="微软雅黑" pitchFamily="34" charset="-122"/>
              </a:rPr>
              <a:t>梅赛德斯</a:t>
            </a:r>
            <a:r>
              <a:rPr lang="zh-CN" altLang="en-US" dirty="0" smtClean="0">
                <a:solidFill>
                  <a:schemeClr val="bg1"/>
                </a:solidFill>
                <a:latin typeface="微软雅黑" pitchFamily="34" charset="-122"/>
                <a:ea typeface="微软雅黑" pitchFamily="34" charset="-122"/>
              </a:rPr>
              <a:t>”在西班牙语中有幸运的含义，可惜这位美女于</a:t>
            </a:r>
            <a:r>
              <a:rPr lang="en-US" altLang="zh-CN" dirty="0" smtClean="0">
                <a:solidFill>
                  <a:schemeClr val="bg1"/>
                </a:solidFill>
                <a:latin typeface="微软雅黑" pitchFamily="34" charset="-122"/>
                <a:ea typeface="微软雅黑" pitchFamily="34" charset="-122"/>
              </a:rPr>
              <a:t>40</a:t>
            </a:r>
            <a:r>
              <a:rPr lang="zh-CN" altLang="en-US" dirty="0" smtClean="0">
                <a:solidFill>
                  <a:schemeClr val="bg1"/>
                </a:solidFill>
                <a:latin typeface="微软雅黑" pitchFamily="34" charset="-122"/>
                <a:ea typeface="微软雅黑" pitchFamily="34" charset="-122"/>
              </a:rPr>
              <a:t>岁死于不幸的婚姻，以她命名的做法却不胫而走。</a:t>
            </a:r>
          </a:p>
          <a:p>
            <a:r>
              <a:rPr lang="en-US" altLang="zh-CN" dirty="0" smtClean="0">
                <a:solidFill>
                  <a:schemeClr val="bg1"/>
                </a:solidFill>
                <a:latin typeface="微软雅黑" pitchFamily="34" charset="-122"/>
                <a:ea typeface="微软雅黑" pitchFamily="34" charset="-122"/>
              </a:rPr>
              <a:t>       1909</a:t>
            </a:r>
            <a:r>
              <a:rPr lang="zh-CN" altLang="en-US" dirty="0" smtClean="0">
                <a:solidFill>
                  <a:schemeClr val="bg1"/>
                </a:solidFill>
                <a:latin typeface="微软雅黑" pitchFamily="34" charset="-122"/>
                <a:ea typeface="微软雅黑" pitchFamily="34" charset="-122"/>
              </a:rPr>
              <a:t>年</a:t>
            </a:r>
            <a:r>
              <a:rPr lang="en-US" altLang="zh-CN" dirty="0" smtClean="0">
                <a:solidFill>
                  <a:schemeClr val="bg1"/>
                </a:solidFill>
                <a:latin typeface="微软雅黑" pitchFamily="34" charset="-122"/>
                <a:ea typeface="微软雅黑" pitchFamily="34" charset="-122"/>
              </a:rPr>
              <a:t>6</a:t>
            </a:r>
            <a:r>
              <a:rPr lang="zh-CN" altLang="en-US" dirty="0" smtClean="0">
                <a:solidFill>
                  <a:schemeClr val="bg1"/>
                </a:solidFill>
                <a:latin typeface="微软雅黑" pitchFamily="34" charset="-122"/>
                <a:ea typeface="微软雅黑" pitchFamily="34" charset="-122"/>
              </a:rPr>
              <a:t>月，戴姆勒汽车公司申请登记了“</a:t>
            </a:r>
            <a:r>
              <a:rPr lang="zh-CN" altLang="en-US" dirty="0" smtClean="0">
                <a:solidFill>
                  <a:srgbClr val="FF0000"/>
                </a:solidFill>
                <a:latin typeface="微软雅黑" pitchFamily="34" charset="-122"/>
                <a:ea typeface="微软雅黑" pitchFamily="34" charset="-122"/>
              </a:rPr>
              <a:t>三叉星</a:t>
            </a:r>
            <a:r>
              <a:rPr lang="zh-CN" altLang="en-US" dirty="0" smtClean="0">
                <a:solidFill>
                  <a:schemeClr val="bg1"/>
                </a:solidFill>
                <a:latin typeface="微软雅黑" pitchFamily="34" charset="-122"/>
                <a:ea typeface="微软雅黑" pitchFamily="34" charset="-122"/>
              </a:rPr>
              <a:t>”作为轿车的标志，象征着陆上、水上和空中的机械化。</a:t>
            </a:r>
            <a:r>
              <a:rPr lang="en-US" altLang="zh-CN" dirty="0" smtClean="0">
                <a:solidFill>
                  <a:schemeClr val="bg1"/>
                </a:solidFill>
                <a:latin typeface="微软雅黑" pitchFamily="34" charset="-122"/>
                <a:ea typeface="微软雅黑" pitchFamily="34" charset="-122"/>
              </a:rPr>
              <a:t>1916</a:t>
            </a:r>
            <a:r>
              <a:rPr lang="zh-CN" altLang="en-US" dirty="0" smtClean="0">
                <a:solidFill>
                  <a:schemeClr val="bg1"/>
                </a:solidFill>
                <a:latin typeface="微软雅黑" pitchFamily="34" charset="-122"/>
                <a:ea typeface="微软雅黑" pitchFamily="34" charset="-122"/>
              </a:rPr>
              <a:t>年在它的四周加上了一个圆圈，圆的上方镶嵌了四个小星，下面有</a:t>
            </a:r>
            <a:r>
              <a:rPr lang="en-US" altLang="zh-CN" dirty="0" smtClean="0">
                <a:solidFill>
                  <a:schemeClr val="bg1"/>
                </a:solidFill>
                <a:latin typeface="微软雅黑" pitchFamily="34" charset="-122"/>
                <a:ea typeface="微软雅黑" pitchFamily="34" charset="-122"/>
              </a:rPr>
              <a:t>Mercedes</a:t>
            </a:r>
            <a:r>
              <a:rPr lang="zh-CN" altLang="en-US" dirty="0" smtClean="0">
                <a:solidFill>
                  <a:schemeClr val="bg1"/>
                </a:solidFill>
                <a:latin typeface="微软雅黑" pitchFamily="34" charset="-122"/>
                <a:ea typeface="微软雅黑" pitchFamily="34" charset="-122"/>
              </a:rPr>
              <a:t>（梅赛德斯）字样。</a:t>
            </a:r>
          </a:p>
          <a:p>
            <a:r>
              <a:rPr lang="zh-CN" altLang="en-US" dirty="0" smtClean="0">
                <a:solidFill>
                  <a:schemeClr val="bg1"/>
                </a:solidFill>
                <a:latin typeface="微软雅黑" pitchFamily="34" charset="-122"/>
                <a:ea typeface="微软雅黑" pitchFamily="34" charset="-122"/>
              </a:rPr>
              <a:t>       奔驰的标志最初是</a:t>
            </a:r>
            <a:r>
              <a:rPr lang="en-US" altLang="zh-CN" dirty="0" smtClean="0">
                <a:solidFill>
                  <a:schemeClr val="bg1"/>
                </a:solidFill>
                <a:latin typeface="微软雅黑" pitchFamily="34" charset="-122"/>
                <a:ea typeface="微软雅黑" pitchFamily="34" charset="-122"/>
                <a:hlinkClick r:id="rId5" action="ppaction://hlinkfile"/>
              </a:rPr>
              <a:t>Benz</a:t>
            </a:r>
            <a:r>
              <a:rPr lang="zh-CN" altLang="en-US" dirty="0" smtClean="0">
                <a:solidFill>
                  <a:schemeClr val="bg1"/>
                </a:solidFill>
                <a:latin typeface="微软雅黑" pitchFamily="34" charset="-122"/>
                <a:ea typeface="微软雅黑" pitchFamily="34" charset="-122"/>
              </a:rPr>
              <a:t>外加月</a:t>
            </a:r>
            <a:r>
              <a:rPr lang="zh-CN" altLang="en-US" dirty="0" smtClean="0">
                <a:solidFill>
                  <a:srgbClr val="2007B9"/>
                </a:solidFill>
                <a:latin typeface="微软雅黑" pitchFamily="34" charset="-122"/>
                <a:ea typeface="微软雅黑" pitchFamily="34" charset="-122"/>
              </a:rPr>
              <a:t>桂枝环绕</a:t>
            </a: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1926</a:t>
            </a:r>
            <a:r>
              <a:rPr lang="zh-CN" altLang="en-US" dirty="0" smtClean="0">
                <a:solidFill>
                  <a:schemeClr val="bg1"/>
                </a:solidFill>
                <a:latin typeface="微软雅黑" pitchFamily="34" charset="-122"/>
                <a:ea typeface="微软雅黑" pitchFamily="34" charset="-122"/>
              </a:rPr>
              <a:t>年，</a:t>
            </a:r>
            <a:r>
              <a:rPr lang="zh-CN" altLang="en-US" dirty="0" smtClean="0">
                <a:solidFill>
                  <a:srgbClr val="2007B9"/>
                </a:solidFill>
                <a:latin typeface="微软雅黑" pitchFamily="34" charset="-122"/>
                <a:ea typeface="微软雅黑" pitchFamily="34" charset="-122"/>
              </a:rPr>
              <a:t>戴姆勒</a:t>
            </a:r>
            <a:r>
              <a:rPr lang="zh-CN" altLang="en-US" dirty="0" smtClean="0">
                <a:solidFill>
                  <a:schemeClr val="bg1"/>
                </a:solidFill>
                <a:latin typeface="微软雅黑" pitchFamily="34" charset="-122"/>
                <a:ea typeface="微软雅黑" pitchFamily="34" charset="-122"/>
              </a:rPr>
              <a:t>与</a:t>
            </a:r>
            <a:r>
              <a:rPr lang="zh-CN" altLang="en-US" dirty="0" smtClean="0">
                <a:solidFill>
                  <a:srgbClr val="2007B9"/>
                </a:solidFill>
                <a:latin typeface="微软雅黑" pitchFamily="34" charset="-122"/>
                <a:ea typeface="微软雅黑" pitchFamily="34" charset="-122"/>
              </a:rPr>
              <a:t>奔驰</a:t>
            </a:r>
            <a:r>
              <a:rPr lang="zh-CN" altLang="en-US" dirty="0" smtClean="0">
                <a:solidFill>
                  <a:schemeClr val="bg1"/>
                </a:solidFill>
                <a:latin typeface="微软雅黑" pitchFamily="34" charset="-122"/>
                <a:ea typeface="微软雅黑" pitchFamily="34" charset="-122"/>
              </a:rPr>
              <a:t>合并，星形的标志与奔驰的月桂枝终于合二为一，下有</a:t>
            </a:r>
            <a:r>
              <a:rPr lang="en-US" altLang="zh-CN" dirty="0" smtClean="0">
                <a:solidFill>
                  <a:schemeClr val="bg1"/>
                </a:solidFill>
                <a:latin typeface="微软雅黑" pitchFamily="34" charset="-122"/>
                <a:ea typeface="微软雅黑" pitchFamily="34" charset="-122"/>
              </a:rPr>
              <a:t>Mercedes-Benz</a:t>
            </a:r>
            <a:r>
              <a:rPr lang="zh-CN" altLang="en-US" dirty="0" smtClean="0">
                <a:solidFill>
                  <a:schemeClr val="bg1"/>
                </a:solidFill>
                <a:latin typeface="微软雅黑" pitchFamily="34" charset="-122"/>
                <a:ea typeface="微软雅黑" pitchFamily="34" charset="-122"/>
              </a:rPr>
              <a:t>字样。后将月桂枝改成圆环，并去掉了</a:t>
            </a:r>
            <a:r>
              <a:rPr lang="en-US" altLang="zh-CN" dirty="0" smtClean="0">
                <a:solidFill>
                  <a:schemeClr val="bg1"/>
                </a:solidFill>
                <a:latin typeface="微软雅黑" pitchFamily="34" charset="-122"/>
                <a:ea typeface="微软雅黑" pitchFamily="34" charset="-122"/>
              </a:rPr>
              <a:t>Mercedes-Benz</a:t>
            </a:r>
            <a:r>
              <a:rPr lang="zh-CN" altLang="en-US" dirty="0" smtClean="0">
                <a:solidFill>
                  <a:schemeClr val="bg1"/>
                </a:solidFill>
                <a:latin typeface="微软雅黑" pitchFamily="34" charset="-122"/>
                <a:ea typeface="微软雅黑" pitchFamily="34" charset="-122"/>
              </a:rPr>
              <a:t>的字样。随着这两家历史悠久地汽车生产商的合并，厂方再次为商标申请专利权。此圆环中的星形标志演变成今天的图案，一直沿用至今，并成为世界最著名的商标之一。</a:t>
            </a:r>
          </a:p>
          <a:p>
            <a:endParaRPr lang="zh-CN" altLang="en-US" sz="1700" dirty="0">
              <a:solidFill>
                <a:schemeClr val="bg1"/>
              </a:solidFill>
              <a:latin typeface="微软雅黑" pitchFamily="34" charset="-122"/>
              <a:ea typeface="微软雅黑" pitchFamily="34" charset="-122"/>
            </a:endParaRPr>
          </a:p>
        </p:txBody>
      </p:sp>
      <p:pic>
        <p:nvPicPr>
          <p:cNvPr id="23" name="图片 22" descr="29381f30e924b8991f1c2c986f061d950b7b02087bf4d652.jpg"/>
          <p:cNvPicPr>
            <a:picLocks noChangeAspect="1"/>
          </p:cNvPicPr>
          <p:nvPr/>
        </p:nvPicPr>
        <p:blipFill>
          <a:blip r:embed="rId6"/>
          <a:stretch>
            <a:fillRect/>
          </a:stretch>
        </p:blipFill>
        <p:spPr>
          <a:xfrm>
            <a:off x="7929586" y="3000372"/>
            <a:ext cx="1214414" cy="2643206"/>
          </a:xfrm>
          <a:prstGeom prst="rect">
            <a:avLst/>
          </a:prstGeom>
        </p:spPr>
      </p:pic>
      <p:sp>
        <p:nvSpPr>
          <p:cNvPr id="24" name="矩形 23"/>
          <p:cNvSpPr/>
          <p:nvPr/>
        </p:nvSpPr>
        <p:spPr>
          <a:xfrm>
            <a:off x="8215338" y="5657671"/>
            <a:ext cx="1071570" cy="830997"/>
          </a:xfrm>
          <a:prstGeom prst="rect">
            <a:avLst/>
          </a:prstGeom>
          <a:ln>
            <a:solidFill>
              <a:schemeClr val="bg1"/>
            </a:solidFill>
          </a:ln>
        </p:spPr>
        <p:txBody>
          <a:bodyPr wrap="square">
            <a:spAutoFit/>
          </a:bodyPr>
          <a:lstStyle/>
          <a:p>
            <a:r>
              <a:rPr lang="zh-CN" altLang="en-US" sz="1600" dirty="0" smtClean="0">
                <a:solidFill>
                  <a:schemeClr val="bg1"/>
                </a:solidFill>
                <a:latin typeface="微软雅黑" pitchFamily="34" charset="-122"/>
                <a:ea typeface="微软雅黑" pitchFamily="34" charset="-122"/>
              </a:rPr>
              <a:t>梅赛德斯</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奔驰标志的演变</a:t>
            </a:r>
            <a:endParaRPr lang="zh-CN" altLang="en-US" sz="1600" dirty="0">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1000"/>
                                        <p:tgtEl>
                                          <p:spTgt spid="20">
                                            <p:txEl>
                                              <p:pRg st="0" end="0"/>
                                            </p:txEl>
                                          </p:spTgt>
                                        </p:tgtEl>
                                      </p:cBhvr>
                                    </p:animEffect>
                                    <p:set>
                                      <p:cBhvr>
                                        <p:cTn id="7" dur="1" fill="hold">
                                          <p:stCondLst>
                                            <p:cond delay="999"/>
                                          </p:stCondLst>
                                        </p:cTn>
                                        <p:tgtEl>
                                          <p:spTgt spid="20">
                                            <p:txEl>
                                              <p:pRg st="0" end="0"/>
                                            </p:txEl>
                                          </p:spTgt>
                                        </p:tgtEl>
                                        <p:attrNameLst>
                                          <p:attrName>style.visibility</p:attrName>
                                        </p:attrNameLst>
                                      </p:cBhvr>
                                      <p:to>
                                        <p:strVal val="hidden"/>
                                      </p:to>
                                    </p:set>
                                  </p:childTnLst>
                                </p:cTn>
                              </p:par>
                            </p:childTnLst>
                          </p:cTn>
                        </p:par>
                      </p:childTnLst>
                    </p:cTn>
                  </p:par>
                  <p:par>
                    <p:cTn id="8" fill="hold">
                      <p:stCondLst>
                        <p:cond delay="indefinite"/>
                      </p:stCondLst>
                      <p:childTnLst>
                        <p:par>
                          <p:cTn id="9" fill="hold">
                            <p:stCondLst>
                              <p:cond delay="0"/>
                            </p:stCondLst>
                            <p:childTnLst>
                              <p:par>
                                <p:cTn id="10" presetID="55" presetClass="entr" presetSubtype="0" fill="hold" nodeType="clickEffect">
                                  <p:stCondLst>
                                    <p:cond delay="0"/>
                                  </p:stCondLst>
                                  <p:childTnLst>
                                    <p:set>
                                      <p:cBhvr>
                                        <p:cTn id="11" dur="1" fill="hold">
                                          <p:stCondLst>
                                            <p:cond delay="0"/>
                                          </p:stCondLst>
                                        </p:cTn>
                                        <p:tgtEl>
                                          <p:spTgt spid="22">
                                            <p:txEl>
                                              <p:pRg st="0" end="0"/>
                                            </p:txEl>
                                          </p:spTgt>
                                        </p:tgtEl>
                                        <p:attrNameLst>
                                          <p:attrName>style.visibility</p:attrName>
                                        </p:attrNameLst>
                                      </p:cBhvr>
                                      <p:to>
                                        <p:strVal val="visible"/>
                                      </p:to>
                                    </p:set>
                                    <p:anim calcmode="lin" valueType="num">
                                      <p:cBhvr>
                                        <p:cTn id="12" dur="1000" fill="hold"/>
                                        <p:tgtEl>
                                          <p:spTgt spid="22">
                                            <p:txEl>
                                              <p:pRg st="0" end="0"/>
                                            </p:txEl>
                                          </p:spTgt>
                                        </p:tgtEl>
                                        <p:attrNameLst>
                                          <p:attrName>ppt_w</p:attrName>
                                        </p:attrNameLst>
                                      </p:cBhvr>
                                      <p:tavLst>
                                        <p:tav tm="0">
                                          <p:val>
                                            <p:strVal val="#ppt_w*0.70"/>
                                          </p:val>
                                        </p:tav>
                                        <p:tav tm="100000">
                                          <p:val>
                                            <p:strVal val="#ppt_w"/>
                                          </p:val>
                                        </p:tav>
                                      </p:tavLst>
                                    </p:anim>
                                    <p:anim calcmode="lin" valueType="num">
                                      <p:cBhvr>
                                        <p:cTn id="13" dur="1000" fill="hold"/>
                                        <p:tgtEl>
                                          <p:spTgt spid="22">
                                            <p:txEl>
                                              <p:pRg st="0" end="0"/>
                                            </p:txEl>
                                          </p:spTgt>
                                        </p:tgtEl>
                                        <p:attrNameLst>
                                          <p:attrName>ppt_h</p:attrName>
                                        </p:attrNameLst>
                                      </p:cBhvr>
                                      <p:tavLst>
                                        <p:tav tm="0">
                                          <p:val>
                                            <p:strVal val="#ppt_h"/>
                                          </p:val>
                                        </p:tav>
                                        <p:tav tm="100000">
                                          <p:val>
                                            <p:strVal val="#ppt_h"/>
                                          </p:val>
                                        </p:tav>
                                      </p:tavLst>
                                    </p:anim>
                                    <p:animEffect transition="in" filter="fade">
                                      <p:cBhvr>
                                        <p:cTn id="14" dur="1000"/>
                                        <p:tgtEl>
                                          <p:spTgt spid="22">
                                            <p:txEl>
                                              <p:pRg st="0" end="0"/>
                                            </p:txEl>
                                          </p:spTgt>
                                        </p:tgtEl>
                                      </p:cBhvr>
                                    </p:animEffect>
                                  </p:childTnLst>
                                </p:cTn>
                              </p:par>
                            </p:childTnLst>
                          </p:cTn>
                        </p:par>
                      </p:childTnLst>
                    </p:cTn>
                  </p:par>
                  <p:par>
                    <p:cTn id="15" fill="hold">
                      <p:stCondLst>
                        <p:cond delay="indefinite"/>
                      </p:stCondLst>
                      <p:childTnLst>
                        <p:par>
                          <p:cTn id="16" fill="hold">
                            <p:stCondLst>
                              <p:cond delay="0"/>
                            </p:stCondLst>
                            <p:childTnLst>
                              <p:par>
                                <p:cTn id="17" presetID="10" presetClass="exit" presetSubtype="0" fill="hold" nodeType="clickEffect">
                                  <p:stCondLst>
                                    <p:cond delay="0"/>
                                  </p:stCondLst>
                                  <p:childTnLst>
                                    <p:animEffect transition="out" filter="fade">
                                      <p:cBhvr>
                                        <p:cTn id="18" dur="1000"/>
                                        <p:tgtEl>
                                          <p:spTgt spid="22">
                                            <p:txEl>
                                              <p:pRg st="0" end="0"/>
                                            </p:txEl>
                                          </p:spTgt>
                                        </p:tgtEl>
                                      </p:cBhvr>
                                    </p:animEffect>
                                    <p:set>
                                      <p:cBhvr>
                                        <p:cTn id="19" dur="1" fill="hold">
                                          <p:stCondLst>
                                            <p:cond delay="999"/>
                                          </p:stCondLst>
                                        </p:cTn>
                                        <p:tgtEl>
                                          <p:spTgt spid="22">
                                            <p:txEl>
                                              <p:pRg st="0" end="0"/>
                                            </p:txEl>
                                          </p:spTgt>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55" presetClass="entr" presetSubtype="0" fill="hold" nodeType="clickEffect">
                                  <p:stCondLst>
                                    <p:cond delay="0"/>
                                  </p:stCondLst>
                                  <p:childTnLst>
                                    <p:set>
                                      <p:cBhvr>
                                        <p:cTn id="23" dur="1" fill="hold">
                                          <p:stCondLst>
                                            <p:cond delay="0"/>
                                          </p:stCondLst>
                                        </p:cTn>
                                        <p:tgtEl>
                                          <p:spTgt spid="22">
                                            <p:txEl>
                                              <p:pRg st="1" end="1"/>
                                            </p:txEl>
                                          </p:spTgt>
                                        </p:tgtEl>
                                        <p:attrNameLst>
                                          <p:attrName>style.visibility</p:attrName>
                                        </p:attrNameLst>
                                      </p:cBhvr>
                                      <p:to>
                                        <p:strVal val="visible"/>
                                      </p:to>
                                    </p:set>
                                    <p:anim calcmode="lin" valueType="num">
                                      <p:cBhvr>
                                        <p:cTn id="24" dur="1000" fill="hold"/>
                                        <p:tgtEl>
                                          <p:spTgt spid="22">
                                            <p:txEl>
                                              <p:pRg st="1" end="1"/>
                                            </p:txEl>
                                          </p:spTgt>
                                        </p:tgtEl>
                                        <p:attrNameLst>
                                          <p:attrName>ppt_w</p:attrName>
                                        </p:attrNameLst>
                                      </p:cBhvr>
                                      <p:tavLst>
                                        <p:tav tm="0">
                                          <p:val>
                                            <p:strVal val="#ppt_w*0.70"/>
                                          </p:val>
                                        </p:tav>
                                        <p:tav tm="100000">
                                          <p:val>
                                            <p:strVal val="#ppt_w"/>
                                          </p:val>
                                        </p:tav>
                                      </p:tavLst>
                                    </p:anim>
                                    <p:anim calcmode="lin" valueType="num">
                                      <p:cBhvr>
                                        <p:cTn id="25" dur="1000" fill="hold"/>
                                        <p:tgtEl>
                                          <p:spTgt spid="22">
                                            <p:txEl>
                                              <p:pRg st="1" end="1"/>
                                            </p:txEl>
                                          </p:spTgt>
                                        </p:tgtEl>
                                        <p:attrNameLst>
                                          <p:attrName>ppt_h</p:attrName>
                                        </p:attrNameLst>
                                      </p:cBhvr>
                                      <p:tavLst>
                                        <p:tav tm="0">
                                          <p:val>
                                            <p:strVal val="#ppt_h"/>
                                          </p:val>
                                        </p:tav>
                                        <p:tav tm="100000">
                                          <p:val>
                                            <p:strVal val="#ppt_h"/>
                                          </p:val>
                                        </p:tav>
                                      </p:tavLst>
                                    </p:anim>
                                    <p:animEffect transition="in" filter="fade">
                                      <p:cBhvr>
                                        <p:cTn id="26" dur="1000"/>
                                        <p:tgtEl>
                                          <p:spTgt spid="22">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xit" presetSubtype="0" fill="hold" nodeType="clickEffect">
                                  <p:stCondLst>
                                    <p:cond delay="0"/>
                                  </p:stCondLst>
                                  <p:childTnLst>
                                    <p:animEffect transition="out" filter="fade">
                                      <p:cBhvr>
                                        <p:cTn id="30" dur="1000"/>
                                        <p:tgtEl>
                                          <p:spTgt spid="22">
                                            <p:txEl>
                                              <p:pRg st="1" end="1"/>
                                            </p:txEl>
                                          </p:spTgt>
                                        </p:tgtEl>
                                      </p:cBhvr>
                                    </p:animEffect>
                                    <p:set>
                                      <p:cBhvr>
                                        <p:cTn id="31" dur="1" fill="hold">
                                          <p:stCondLst>
                                            <p:cond delay="999"/>
                                          </p:stCondLst>
                                        </p:cTn>
                                        <p:tgtEl>
                                          <p:spTgt spid="22">
                                            <p:txEl>
                                              <p:pRg st="1" end="1"/>
                                            </p:txEl>
                                          </p:spTgt>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55" presetClass="entr" presetSubtype="0" fill="hold" nodeType="clickEffect">
                                  <p:stCondLst>
                                    <p:cond delay="0"/>
                                  </p:stCondLst>
                                  <p:childTnLst>
                                    <p:set>
                                      <p:cBhvr>
                                        <p:cTn id="35" dur="1" fill="hold">
                                          <p:stCondLst>
                                            <p:cond delay="0"/>
                                          </p:stCondLst>
                                        </p:cTn>
                                        <p:tgtEl>
                                          <p:spTgt spid="22">
                                            <p:txEl>
                                              <p:pRg st="2" end="2"/>
                                            </p:txEl>
                                          </p:spTgt>
                                        </p:tgtEl>
                                        <p:attrNameLst>
                                          <p:attrName>style.visibility</p:attrName>
                                        </p:attrNameLst>
                                      </p:cBhvr>
                                      <p:to>
                                        <p:strVal val="visible"/>
                                      </p:to>
                                    </p:set>
                                    <p:anim calcmode="lin" valueType="num">
                                      <p:cBhvr>
                                        <p:cTn id="36" dur="1000" fill="hold"/>
                                        <p:tgtEl>
                                          <p:spTgt spid="22">
                                            <p:txEl>
                                              <p:pRg st="2" end="2"/>
                                            </p:txEl>
                                          </p:spTgt>
                                        </p:tgtEl>
                                        <p:attrNameLst>
                                          <p:attrName>ppt_w</p:attrName>
                                        </p:attrNameLst>
                                      </p:cBhvr>
                                      <p:tavLst>
                                        <p:tav tm="0">
                                          <p:val>
                                            <p:strVal val="#ppt_w*0.70"/>
                                          </p:val>
                                        </p:tav>
                                        <p:tav tm="100000">
                                          <p:val>
                                            <p:strVal val="#ppt_w"/>
                                          </p:val>
                                        </p:tav>
                                      </p:tavLst>
                                    </p:anim>
                                    <p:anim calcmode="lin" valueType="num">
                                      <p:cBhvr>
                                        <p:cTn id="37" dur="1000" fill="hold"/>
                                        <p:tgtEl>
                                          <p:spTgt spid="22">
                                            <p:txEl>
                                              <p:pRg st="2" end="2"/>
                                            </p:txEl>
                                          </p:spTgt>
                                        </p:tgtEl>
                                        <p:attrNameLst>
                                          <p:attrName>ppt_h</p:attrName>
                                        </p:attrNameLst>
                                      </p:cBhvr>
                                      <p:tavLst>
                                        <p:tav tm="0">
                                          <p:val>
                                            <p:strVal val="#ppt_h"/>
                                          </p:val>
                                        </p:tav>
                                        <p:tav tm="100000">
                                          <p:val>
                                            <p:strVal val="#ppt_h"/>
                                          </p:val>
                                        </p:tav>
                                      </p:tavLst>
                                    </p:anim>
                                    <p:animEffect transition="in" filter="fade">
                                      <p:cBhvr>
                                        <p:cTn id="38" dur="1000"/>
                                        <p:tgtEl>
                                          <p:spTgt spid="22">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55" presetClass="exit" presetSubtype="0" fill="hold" nodeType="clickEffect">
                                  <p:stCondLst>
                                    <p:cond delay="0"/>
                                  </p:stCondLst>
                                  <p:childTnLst>
                                    <p:anim calcmode="lin" valueType="num">
                                      <p:cBhvr>
                                        <p:cTn id="42" dur="1000"/>
                                        <p:tgtEl>
                                          <p:spTgt spid="22">
                                            <p:txEl>
                                              <p:pRg st="2" end="2"/>
                                            </p:txEl>
                                          </p:spTgt>
                                        </p:tgtEl>
                                        <p:attrNameLst>
                                          <p:attrName>ppt_w</p:attrName>
                                        </p:attrNameLst>
                                      </p:cBhvr>
                                      <p:tavLst>
                                        <p:tav tm="0">
                                          <p:val>
                                            <p:strVal val="ppt_w"/>
                                          </p:val>
                                        </p:tav>
                                        <p:tav tm="100000">
                                          <p:val>
                                            <p:strVal val="ppt_w*0.70"/>
                                          </p:val>
                                        </p:tav>
                                      </p:tavLst>
                                    </p:anim>
                                    <p:anim calcmode="lin" valueType="num">
                                      <p:cBhvr>
                                        <p:cTn id="43" dur="1000"/>
                                        <p:tgtEl>
                                          <p:spTgt spid="22">
                                            <p:txEl>
                                              <p:pRg st="2" end="2"/>
                                            </p:txEl>
                                          </p:spTgt>
                                        </p:tgtEl>
                                        <p:attrNameLst>
                                          <p:attrName>ppt_h</p:attrName>
                                        </p:attrNameLst>
                                      </p:cBhvr>
                                      <p:tavLst>
                                        <p:tav tm="0">
                                          <p:val>
                                            <p:strVal val="ppt_h"/>
                                          </p:val>
                                        </p:tav>
                                        <p:tav tm="100000">
                                          <p:val>
                                            <p:strVal val="ppt_h"/>
                                          </p:val>
                                        </p:tav>
                                      </p:tavLst>
                                    </p:anim>
                                    <p:animEffect transition="out" filter="fade">
                                      <p:cBhvr>
                                        <p:cTn id="44" dur="1000"/>
                                        <p:tgtEl>
                                          <p:spTgt spid="22">
                                            <p:txEl>
                                              <p:pRg st="2" end="2"/>
                                            </p:txEl>
                                          </p:spTgt>
                                        </p:tgtEl>
                                      </p:cBhvr>
                                    </p:animEffect>
                                    <p:set>
                                      <p:cBhvr>
                                        <p:cTn id="45" dur="1" fill="hold">
                                          <p:stCondLst>
                                            <p:cond delay="999"/>
                                          </p:stCondLst>
                                        </p:cTn>
                                        <p:tgtEl>
                                          <p:spTgt spid="22">
                                            <p:txEl>
                                              <p:pRg st="2" end="2"/>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68344" y="6453336"/>
            <a:ext cx="2016224" cy="307777"/>
          </a:xfrm>
          <a:prstGeom prst="rect">
            <a:avLst/>
          </a:prstGeom>
          <a:noFill/>
        </p:spPr>
        <p:txBody>
          <a:bodyPr wrap="square" rtlCol="0">
            <a:spAutoFit/>
          </a:bodyPr>
          <a:lstStyle/>
          <a:p>
            <a:r>
              <a:rPr lang="en-US" altLang="zh-CN" sz="1400" dirty="0" smtClean="0">
                <a:solidFill>
                  <a:schemeClr val="bg1"/>
                </a:solidFill>
                <a:latin typeface="BankGothic Md BT" pitchFamily="34" charset="0"/>
                <a:ea typeface="Cambria Math" pitchFamily="18" charset="0"/>
              </a:rPr>
              <a:t>Car culture</a:t>
            </a:r>
            <a:endParaRPr lang="zh-CN" altLang="en-US" sz="1400" dirty="0">
              <a:solidFill>
                <a:schemeClr val="bg1"/>
              </a:solidFill>
              <a:latin typeface="BankGothic Md BT" pitchFamily="34" charset="0"/>
              <a:ea typeface="BatangChe" pitchFamily="49" charset="-127"/>
            </a:endParaRPr>
          </a:p>
        </p:txBody>
      </p:sp>
      <p:pic>
        <p:nvPicPr>
          <p:cNvPr id="28" name="图片 27" descr="未标题-1.jpg"/>
          <p:cNvPicPr>
            <a:picLocks noChangeAspect="1"/>
          </p:cNvPicPr>
          <p:nvPr/>
        </p:nvPicPr>
        <p:blipFill>
          <a:blip r:embed="rId2" cstate="print">
            <a:lum contrast="-10000"/>
          </a:blip>
          <a:stretch>
            <a:fillRect/>
          </a:stretch>
        </p:blipFill>
        <p:spPr>
          <a:xfrm>
            <a:off x="0" y="0"/>
            <a:ext cx="1152128" cy="1029561"/>
          </a:xfrm>
          <a:prstGeom prst="rect">
            <a:avLst/>
          </a:prstGeom>
          <a:effectLst>
            <a:reflection blurRad="6350" stA="52000" endA="300" endPos="35000" dir="5400000" sy="-100000" algn="bl" rotWithShape="0"/>
          </a:effectLst>
        </p:spPr>
      </p:pic>
      <p:sp>
        <p:nvSpPr>
          <p:cNvPr id="29" name="TextBox 28"/>
          <p:cNvSpPr txBox="1"/>
          <p:nvPr/>
        </p:nvSpPr>
        <p:spPr>
          <a:xfrm>
            <a:off x="2339752" y="404664"/>
            <a:ext cx="4104456" cy="584775"/>
          </a:xfrm>
          <a:prstGeom prst="rect">
            <a:avLst/>
          </a:prstGeom>
          <a:noFill/>
        </p:spPr>
        <p:txBody>
          <a:bodyPr wrap="square" rtlCol="0">
            <a:spAutoFit/>
          </a:bodyPr>
          <a:lstStyle/>
          <a:p>
            <a:pPr algn="ctr"/>
            <a:r>
              <a:rPr lang="zh-CN" altLang="en-US" sz="3200" dirty="0" smtClean="0">
                <a:solidFill>
                  <a:schemeClr val="bg2"/>
                </a:solidFill>
                <a:latin typeface="微软雅黑" pitchFamily="34" charset="-122"/>
                <a:ea typeface="微软雅黑" pitchFamily="34" charset="-122"/>
              </a:rPr>
              <a:t>奔驰汽车</a:t>
            </a:r>
            <a:endParaRPr lang="zh-CN" altLang="en-US" sz="3200" dirty="0">
              <a:solidFill>
                <a:schemeClr val="bg2"/>
              </a:solidFill>
              <a:latin typeface="微软雅黑" pitchFamily="34" charset="-122"/>
              <a:ea typeface="微软雅黑" pitchFamily="34" charset="-122"/>
            </a:endParaRPr>
          </a:p>
        </p:txBody>
      </p:sp>
      <p:sp>
        <p:nvSpPr>
          <p:cNvPr id="30" name="矩形 29"/>
          <p:cNvSpPr/>
          <p:nvPr/>
        </p:nvSpPr>
        <p:spPr>
          <a:xfrm>
            <a:off x="0" y="0"/>
            <a:ext cx="1005403" cy="338554"/>
          </a:xfrm>
          <a:prstGeom prst="rect">
            <a:avLst/>
          </a:prstGeom>
        </p:spPr>
        <p:txBody>
          <a:bodyPr wrap="none">
            <a:spAutoFit/>
          </a:bodyPr>
          <a:lstStyle/>
          <a:p>
            <a:r>
              <a:rPr lang="zh-CN" altLang="en-US" sz="1600" dirty="0" smtClean="0">
                <a:solidFill>
                  <a:schemeClr val="bg1"/>
                </a:solidFill>
                <a:latin typeface="微软雅黑" pitchFamily="34" charset="-122"/>
                <a:ea typeface="微软雅黑" pitchFamily="34" charset="-122"/>
              </a:rPr>
              <a:t>名车介绍</a:t>
            </a:r>
            <a:endParaRPr lang="zh-CN" altLang="en-US" sz="1600" dirty="0">
              <a:solidFill>
                <a:schemeClr val="bg1"/>
              </a:solidFill>
              <a:latin typeface="微软雅黑" pitchFamily="34" charset="-122"/>
              <a:ea typeface="微软雅黑" pitchFamily="34" charset="-122"/>
            </a:endParaRPr>
          </a:p>
        </p:txBody>
      </p:sp>
      <p:sp>
        <p:nvSpPr>
          <p:cNvPr id="31" name="矩形 30"/>
          <p:cNvSpPr/>
          <p:nvPr/>
        </p:nvSpPr>
        <p:spPr>
          <a:xfrm>
            <a:off x="0" y="1571612"/>
            <a:ext cx="9144000" cy="584775"/>
          </a:xfrm>
          <a:prstGeom prst="rect">
            <a:avLst/>
          </a:prstGeom>
        </p:spPr>
        <p:txBody>
          <a:bodyPr wrap="square">
            <a:spAutoFit/>
          </a:bodyPr>
          <a:lstStyle/>
          <a:p>
            <a:r>
              <a:rPr lang="zh-CN" altLang="en-US" sz="1600" dirty="0" smtClean="0">
                <a:solidFill>
                  <a:schemeClr val="bg1"/>
                </a:solidFill>
                <a:latin typeface="微软雅黑" pitchFamily="34" charset="-122"/>
                <a:ea typeface="微软雅黑" pitchFamily="34" charset="-122"/>
              </a:rPr>
              <a:t>       毫不夸张地说，梅赛德斯</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奔驰车每一款都是一个精彩的故事，而全新</a:t>
            </a:r>
            <a:r>
              <a:rPr lang="en-US" altLang="zh-CN" sz="1600" dirty="0" smtClean="0">
                <a:solidFill>
                  <a:schemeClr val="bg1"/>
                </a:solidFill>
                <a:latin typeface="微软雅黑" pitchFamily="34" charset="-122"/>
                <a:ea typeface="微软雅黑" pitchFamily="34" charset="-122"/>
              </a:rPr>
              <a:t>E</a:t>
            </a:r>
            <a:r>
              <a:rPr lang="zh-CN" altLang="en-US" sz="1600" dirty="0" smtClean="0">
                <a:solidFill>
                  <a:schemeClr val="bg1"/>
                </a:solidFill>
                <a:latin typeface="微软雅黑" pitchFamily="34" charset="-122"/>
                <a:ea typeface="微软雅黑" pitchFamily="34" charset="-122"/>
              </a:rPr>
              <a:t>级轿车更体现梅赛德斯</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奔驰车的文化精髓。它那兼收美学与高效能之长的双椭圆形前灯使夜行时</a:t>
            </a:r>
            <a:endParaRPr lang="zh-CN" altLang="en-US" sz="1600" dirty="0">
              <a:solidFill>
                <a:schemeClr val="bg1"/>
              </a:solidFill>
              <a:latin typeface="微软雅黑" pitchFamily="34" charset="-122"/>
              <a:ea typeface="微软雅黑" pitchFamily="34" charset="-122"/>
            </a:endParaRPr>
          </a:p>
        </p:txBody>
      </p:sp>
      <p:pic>
        <p:nvPicPr>
          <p:cNvPr id="32" name="图片 31" descr="f9dcd100baa1cd116a91ef44b912c8fcc2cec3fdfc030d92.jpg"/>
          <p:cNvPicPr>
            <a:picLocks noChangeAspect="1"/>
          </p:cNvPicPr>
          <p:nvPr/>
        </p:nvPicPr>
        <p:blipFill>
          <a:blip r:embed="rId3" cstate="print"/>
          <a:stretch>
            <a:fillRect/>
          </a:stretch>
        </p:blipFill>
        <p:spPr>
          <a:xfrm>
            <a:off x="6572264" y="1857364"/>
            <a:ext cx="2571736" cy="2286016"/>
          </a:xfrm>
          <a:prstGeom prst="rect">
            <a:avLst/>
          </a:prstGeom>
        </p:spPr>
      </p:pic>
      <p:sp>
        <p:nvSpPr>
          <p:cNvPr id="34" name="矩形 33"/>
          <p:cNvSpPr/>
          <p:nvPr/>
        </p:nvSpPr>
        <p:spPr>
          <a:xfrm>
            <a:off x="0" y="2071678"/>
            <a:ext cx="6643702" cy="1754326"/>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路面情况一目了然，流畅完美的线条把风阻系数降至</a:t>
            </a:r>
            <a:r>
              <a:rPr lang="en-US" altLang="zh-CN" dirty="0" smtClean="0">
                <a:solidFill>
                  <a:schemeClr val="bg1"/>
                </a:solidFill>
                <a:latin typeface="微软雅黑" pitchFamily="34" charset="-122"/>
                <a:ea typeface="微软雅黑" pitchFamily="34" charset="-122"/>
              </a:rPr>
              <a:t>0.27</a:t>
            </a:r>
            <a:r>
              <a:rPr lang="zh-CN" altLang="en-US" dirty="0" smtClean="0">
                <a:solidFill>
                  <a:schemeClr val="bg1"/>
                </a:solidFill>
                <a:latin typeface="微软雅黑" pitchFamily="34" charset="-122"/>
                <a:ea typeface="微软雅黑" pitchFamily="34" charset="-122"/>
              </a:rPr>
              <a:t>，在跃动灵巧之余更节省燃料，可于迎面及后部撞击力的扩阔型撞击缓冲区安全标准远超最严格要求；大型前座双安全</a:t>
            </a:r>
            <a:r>
              <a:rPr lang="zh-CN" altLang="en-US" dirty="0" smtClean="0">
                <a:solidFill>
                  <a:schemeClr val="bg1"/>
                </a:solidFill>
                <a:latin typeface="微软雅黑" pitchFamily="34" charset="-122"/>
                <a:ea typeface="微软雅黑" pitchFamily="34" charset="-122"/>
                <a:hlinkClick r:id="rId4" action="ppaction://hlinkfile"/>
              </a:rPr>
              <a:t>气囊</a:t>
            </a:r>
            <a:r>
              <a:rPr lang="zh-CN" altLang="en-US" dirty="0" smtClean="0">
                <a:solidFill>
                  <a:schemeClr val="bg1"/>
                </a:solidFill>
                <a:latin typeface="微软雅黑" pitchFamily="34" charset="-122"/>
                <a:ea typeface="微软雅黑" pitchFamily="34" charset="-122"/>
              </a:rPr>
              <a:t>和门侧安全气囊给乘客最大保障；而</a:t>
            </a:r>
            <a:r>
              <a:rPr lang="zh-CN" altLang="en-US" dirty="0" smtClean="0">
                <a:solidFill>
                  <a:schemeClr val="bg1"/>
                </a:solidFill>
                <a:latin typeface="微软雅黑" pitchFamily="34" charset="-122"/>
                <a:ea typeface="微软雅黑" pitchFamily="34" charset="-122"/>
                <a:hlinkClick r:id="rId5" action="ppaction://hlinkfile"/>
              </a:rPr>
              <a:t>防抱死系统</a:t>
            </a: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ABS</a:t>
            </a:r>
            <a:r>
              <a:rPr lang="zh-CN" altLang="en-US" dirty="0" smtClean="0">
                <a:solidFill>
                  <a:schemeClr val="bg1"/>
                </a:solidFill>
                <a:latin typeface="微软雅黑" pitchFamily="34" charset="-122"/>
                <a:ea typeface="微软雅黑" pitchFamily="34" charset="-122"/>
              </a:rPr>
              <a:t>）和电子贴地性能补助系统（</a:t>
            </a:r>
            <a:r>
              <a:rPr lang="en-US" altLang="zh-CN" dirty="0" smtClean="0">
                <a:solidFill>
                  <a:schemeClr val="bg1"/>
                </a:solidFill>
                <a:latin typeface="微软雅黑" pitchFamily="34" charset="-122"/>
                <a:ea typeface="微软雅黑" pitchFamily="34" charset="-122"/>
              </a:rPr>
              <a:t>ETS</a:t>
            </a:r>
            <a:r>
              <a:rPr lang="zh-CN" altLang="en-US" dirty="0" smtClean="0">
                <a:solidFill>
                  <a:schemeClr val="bg1"/>
                </a:solidFill>
                <a:latin typeface="微软雅黑" pitchFamily="34" charset="-122"/>
                <a:ea typeface="微软雅黑" pitchFamily="34" charset="-122"/>
              </a:rPr>
              <a:t>）更加强了该车的操纵性能，先进的阀门技术使汽油燃烧加倍彻底，大大提升了动力效能。</a:t>
            </a:r>
            <a:endParaRPr lang="zh-CN" altLang="en-US" dirty="0">
              <a:solidFill>
                <a:schemeClr val="bg1"/>
              </a:solidFill>
              <a:latin typeface="微软雅黑" pitchFamily="34" charset="-122"/>
              <a:ea typeface="微软雅黑" pitchFamily="34" charset="-122"/>
            </a:endParaRPr>
          </a:p>
        </p:txBody>
      </p:sp>
      <p:sp>
        <p:nvSpPr>
          <p:cNvPr id="35" name="矩形 34"/>
          <p:cNvSpPr/>
          <p:nvPr/>
        </p:nvSpPr>
        <p:spPr>
          <a:xfrm>
            <a:off x="500034" y="1285860"/>
            <a:ext cx="1415772" cy="338554"/>
          </a:xfrm>
          <a:prstGeom prst="rect">
            <a:avLst/>
          </a:prstGeom>
        </p:spPr>
        <p:txBody>
          <a:bodyPr wrap="none">
            <a:spAutoFit/>
          </a:bodyPr>
          <a:lstStyle/>
          <a:p>
            <a:r>
              <a:rPr lang="zh-CN" altLang="en-US" sz="1600" b="1" dirty="0" smtClean="0">
                <a:solidFill>
                  <a:schemeClr val="bg1"/>
                </a:solidFill>
                <a:latin typeface="微软雅黑" pitchFamily="34" charset="-122"/>
                <a:ea typeface="微软雅黑" pitchFamily="34" charset="-122"/>
              </a:rPr>
              <a:t>体现公司文化</a:t>
            </a:r>
            <a:endParaRPr lang="zh-CN" altLang="en-US" sz="1600" dirty="0">
              <a:solidFill>
                <a:schemeClr val="bg1"/>
              </a:solidFill>
              <a:latin typeface="微软雅黑" pitchFamily="34" charset="-122"/>
              <a:ea typeface="微软雅黑" pitchFamily="34" charset="-122"/>
            </a:endParaRPr>
          </a:p>
        </p:txBody>
      </p:sp>
      <p:sp>
        <p:nvSpPr>
          <p:cNvPr id="36" name="矩形 35"/>
          <p:cNvSpPr/>
          <p:nvPr/>
        </p:nvSpPr>
        <p:spPr>
          <a:xfrm>
            <a:off x="500034" y="3929066"/>
            <a:ext cx="2031325" cy="338554"/>
          </a:xfrm>
          <a:prstGeom prst="rect">
            <a:avLst/>
          </a:prstGeom>
        </p:spPr>
        <p:txBody>
          <a:bodyPr wrap="none">
            <a:spAutoFit/>
          </a:bodyPr>
          <a:lstStyle/>
          <a:p>
            <a:r>
              <a:rPr lang="zh-CN" altLang="en-US" sz="1600" b="1" dirty="0" smtClean="0">
                <a:solidFill>
                  <a:schemeClr val="bg1"/>
                </a:solidFill>
                <a:latin typeface="微软雅黑" pitchFamily="34" charset="-122"/>
                <a:ea typeface="微软雅黑" pitchFamily="34" charset="-122"/>
              </a:rPr>
              <a:t>一旦拥有，别无所求</a:t>
            </a:r>
            <a:endParaRPr lang="zh-CN" altLang="en-US" sz="1600" dirty="0">
              <a:solidFill>
                <a:schemeClr val="bg1"/>
              </a:solidFill>
              <a:latin typeface="微软雅黑" pitchFamily="34" charset="-122"/>
              <a:ea typeface="微软雅黑" pitchFamily="34" charset="-122"/>
            </a:endParaRPr>
          </a:p>
        </p:txBody>
      </p:sp>
      <p:sp>
        <p:nvSpPr>
          <p:cNvPr id="37" name="矩形 36"/>
          <p:cNvSpPr/>
          <p:nvPr/>
        </p:nvSpPr>
        <p:spPr>
          <a:xfrm>
            <a:off x="0" y="4143380"/>
            <a:ext cx="9144000" cy="1600438"/>
          </a:xfrm>
          <a:prstGeom prst="rect">
            <a:avLst/>
          </a:prstGeom>
        </p:spPr>
        <p:txBody>
          <a:bodyPr wrap="square">
            <a:spAutoFit/>
          </a:bodyPr>
          <a:lstStyle/>
          <a:p>
            <a:r>
              <a:rPr lang="zh-CN" altLang="en-US" dirty="0" smtClean="0">
                <a:solidFill>
                  <a:schemeClr val="bg1"/>
                </a:solidFill>
              </a:rPr>
              <a:t>         </a:t>
            </a:r>
            <a:r>
              <a:rPr lang="zh-CN" altLang="en-US" sz="1600" dirty="0" smtClean="0">
                <a:solidFill>
                  <a:schemeClr val="bg1"/>
                </a:solidFill>
                <a:latin typeface="微软雅黑" pitchFamily="34" charset="-122"/>
                <a:ea typeface="微软雅黑" pitchFamily="34" charset="-122"/>
              </a:rPr>
              <a:t>奔驰轿车家族的最新成员是世界上第一辆拥有自动空气控制系统的生产型轿车。其独特的“电子鼻”系统采用了专门的空气品质传感器，当车外的污染超标时，空气品质传感器立刻向系统计算机发出信号，自动关闭通风系统中的循环风门。启动高效活性生物质碳过滤器，把空气交净化，使车厢内空气保持清爽宜人。该车还采用雨量感应式水拔，能因雨量的多寡自动调节空气保持水拔速度，此外，左右两侧独立设定的空调自动恒温系统更尽人意，倘若车内因太阳曝晒使温度上升，阳光感应器会自动启动风扇加强冷气效果，以便驾车者集中精神驾驶。</a:t>
            </a:r>
            <a:endParaRPr lang="zh-CN" altLang="en-US" sz="1600" dirty="0">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5" presetClass="exit" presetSubtype="0" fill="hold" nodeType="clickEffect">
                                  <p:stCondLst>
                                    <p:cond delay="0"/>
                                  </p:stCondLst>
                                  <p:childTnLst>
                                    <p:anim calcmode="lin" valueType="num">
                                      <p:cBhvr>
                                        <p:cTn id="6" dur="1000"/>
                                        <p:tgtEl>
                                          <p:spTgt spid="31">
                                            <p:txEl>
                                              <p:pRg st="0" end="0"/>
                                            </p:txEl>
                                          </p:spTgt>
                                        </p:tgtEl>
                                        <p:attrNameLst>
                                          <p:attrName>ppt_w</p:attrName>
                                        </p:attrNameLst>
                                      </p:cBhvr>
                                      <p:tavLst>
                                        <p:tav tm="0">
                                          <p:val>
                                            <p:strVal val="ppt_w"/>
                                          </p:val>
                                        </p:tav>
                                        <p:tav tm="100000">
                                          <p:val>
                                            <p:strVal val="ppt_w*0.70"/>
                                          </p:val>
                                        </p:tav>
                                      </p:tavLst>
                                    </p:anim>
                                    <p:anim calcmode="lin" valueType="num">
                                      <p:cBhvr>
                                        <p:cTn id="7" dur="1000"/>
                                        <p:tgtEl>
                                          <p:spTgt spid="31">
                                            <p:txEl>
                                              <p:pRg st="0" end="0"/>
                                            </p:txEl>
                                          </p:spTgt>
                                        </p:tgtEl>
                                        <p:attrNameLst>
                                          <p:attrName>ppt_h</p:attrName>
                                        </p:attrNameLst>
                                      </p:cBhvr>
                                      <p:tavLst>
                                        <p:tav tm="0">
                                          <p:val>
                                            <p:strVal val="ppt_h"/>
                                          </p:val>
                                        </p:tav>
                                        <p:tav tm="100000">
                                          <p:val>
                                            <p:strVal val="ppt_h"/>
                                          </p:val>
                                        </p:tav>
                                      </p:tavLst>
                                    </p:anim>
                                    <p:animEffect transition="out" filter="fade">
                                      <p:cBhvr>
                                        <p:cTn id="8" dur="1000"/>
                                        <p:tgtEl>
                                          <p:spTgt spid="31">
                                            <p:txEl>
                                              <p:pRg st="0" end="0"/>
                                            </p:txEl>
                                          </p:spTgt>
                                        </p:tgtEl>
                                      </p:cBhvr>
                                    </p:animEffect>
                                    <p:set>
                                      <p:cBhvr>
                                        <p:cTn id="9" dur="1" fill="hold">
                                          <p:stCondLst>
                                            <p:cond delay="999"/>
                                          </p:stCondLst>
                                        </p:cTn>
                                        <p:tgtEl>
                                          <p:spTgt spid="31">
                                            <p:txEl>
                                              <p:pRg st="0" end="0"/>
                                            </p:txEl>
                                          </p:spTgt>
                                        </p:tgtEl>
                                        <p:attrNameLst>
                                          <p:attrName>style.visibility</p:attrName>
                                        </p:attrNameLst>
                                      </p:cBhvr>
                                      <p:to>
                                        <p:strVal val="hidden"/>
                                      </p:to>
                                    </p:set>
                                  </p:childTnLst>
                                </p:cTn>
                              </p:par>
                              <p:par>
                                <p:cTn id="10" presetID="55" presetClass="exit" presetSubtype="0" fill="hold" nodeType="withEffect">
                                  <p:stCondLst>
                                    <p:cond delay="0"/>
                                  </p:stCondLst>
                                  <p:childTnLst>
                                    <p:anim calcmode="lin" valueType="num">
                                      <p:cBhvr>
                                        <p:cTn id="11" dur="1000"/>
                                        <p:tgtEl>
                                          <p:spTgt spid="34">
                                            <p:txEl>
                                              <p:pRg st="0" end="0"/>
                                            </p:txEl>
                                          </p:spTgt>
                                        </p:tgtEl>
                                        <p:attrNameLst>
                                          <p:attrName>ppt_w</p:attrName>
                                        </p:attrNameLst>
                                      </p:cBhvr>
                                      <p:tavLst>
                                        <p:tav tm="0">
                                          <p:val>
                                            <p:strVal val="ppt_w"/>
                                          </p:val>
                                        </p:tav>
                                        <p:tav tm="100000">
                                          <p:val>
                                            <p:strVal val="ppt_w*0.70"/>
                                          </p:val>
                                        </p:tav>
                                      </p:tavLst>
                                    </p:anim>
                                    <p:anim calcmode="lin" valueType="num">
                                      <p:cBhvr>
                                        <p:cTn id="12" dur="1000"/>
                                        <p:tgtEl>
                                          <p:spTgt spid="34">
                                            <p:txEl>
                                              <p:pRg st="0" end="0"/>
                                            </p:txEl>
                                          </p:spTgt>
                                        </p:tgtEl>
                                        <p:attrNameLst>
                                          <p:attrName>ppt_h</p:attrName>
                                        </p:attrNameLst>
                                      </p:cBhvr>
                                      <p:tavLst>
                                        <p:tav tm="0">
                                          <p:val>
                                            <p:strVal val="ppt_h"/>
                                          </p:val>
                                        </p:tav>
                                        <p:tav tm="100000">
                                          <p:val>
                                            <p:strVal val="ppt_h"/>
                                          </p:val>
                                        </p:tav>
                                      </p:tavLst>
                                    </p:anim>
                                    <p:animEffect transition="out" filter="fade">
                                      <p:cBhvr>
                                        <p:cTn id="13" dur="1000"/>
                                        <p:tgtEl>
                                          <p:spTgt spid="34">
                                            <p:txEl>
                                              <p:pRg st="0" end="0"/>
                                            </p:txEl>
                                          </p:spTgt>
                                        </p:tgtEl>
                                      </p:cBhvr>
                                    </p:animEffect>
                                    <p:set>
                                      <p:cBhvr>
                                        <p:cTn id="14" dur="1" fill="hold">
                                          <p:stCondLst>
                                            <p:cond delay="999"/>
                                          </p:stCondLst>
                                        </p:cTn>
                                        <p:tgtEl>
                                          <p:spTgt spid="34">
                                            <p:txEl>
                                              <p:pRg st="0" end="0"/>
                                            </p:txEl>
                                          </p:spTgt>
                                        </p:tgtEl>
                                        <p:attrNameLst>
                                          <p:attrName>style.visibility</p:attrName>
                                        </p:attrNameLst>
                                      </p:cBhvr>
                                      <p:to>
                                        <p:strVal val="hidden"/>
                                      </p:to>
                                    </p:set>
                                  </p:childTnLst>
                                </p:cTn>
                              </p:par>
                              <p:par>
                                <p:cTn id="15" presetID="14" presetClass="exit" presetSubtype="10" fill="hold" grpId="0" nodeType="withEffect">
                                  <p:stCondLst>
                                    <p:cond delay="0"/>
                                  </p:stCondLst>
                                  <p:childTnLst>
                                    <p:animEffect transition="out" filter="randombar(horizontal)">
                                      <p:cBhvr>
                                        <p:cTn id="16" dur="1000"/>
                                        <p:tgtEl>
                                          <p:spTgt spid="35"/>
                                        </p:tgtEl>
                                      </p:cBhvr>
                                    </p:animEffect>
                                    <p:set>
                                      <p:cBhvr>
                                        <p:cTn id="17" dur="1" fill="hold">
                                          <p:stCondLst>
                                            <p:cond delay="999"/>
                                          </p:stCondLst>
                                        </p:cTn>
                                        <p:tgtEl>
                                          <p:spTgt spid="35"/>
                                        </p:tgtEl>
                                        <p:attrNameLst>
                                          <p:attrName>style.visibility</p:attrName>
                                        </p:attrNameLst>
                                      </p:cBhvr>
                                      <p:to>
                                        <p:strVal val="hidden"/>
                                      </p:to>
                                    </p:set>
                                  </p:childTnLst>
                                </p:cTn>
                              </p:par>
                            </p:childTnLst>
                          </p:cTn>
                        </p:par>
                      </p:childTnLst>
                    </p:cTn>
                  </p:par>
                  <p:par>
                    <p:cTn id="18" fill="hold">
                      <p:stCondLst>
                        <p:cond delay="indefinite"/>
                      </p:stCondLst>
                      <p:childTnLst>
                        <p:par>
                          <p:cTn id="19" fill="hold">
                            <p:stCondLst>
                              <p:cond delay="0"/>
                            </p:stCondLst>
                            <p:childTnLst>
                              <p:par>
                                <p:cTn id="20" presetID="24" presetClass="entr" presetSubtype="0" fill="hold" nodeType="clickEffect">
                                  <p:stCondLst>
                                    <p:cond delay="0"/>
                                  </p:stCondLst>
                                  <p:childTnLst>
                                    <p:set>
                                      <p:cBhvr>
                                        <p:cTn id="21" dur="1" fill="hold">
                                          <p:stCondLst>
                                            <p:cond delay="0"/>
                                          </p:stCondLst>
                                        </p:cTn>
                                        <p:tgtEl>
                                          <p:spTgt spid="36">
                                            <p:txEl>
                                              <p:pRg st="0" end="0"/>
                                            </p:txEl>
                                          </p:spTgt>
                                        </p:tgtEl>
                                        <p:attrNameLst>
                                          <p:attrName>style.visibility</p:attrName>
                                        </p:attrNameLst>
                                      </p:cBhvr>
                                      <p:to>
                                        <p:strVal val="visible"/>
                                      </p:to>
                                    </p:set>
                                    <p:anim to="" calcmode="lin" valueType="num">
                                      <p:cBhvr>
                                        <p:cTn id="22" dur="1" fill="hold"/>
                                        <p:tgtEl>
                                          <p:spTgt spid="36">
                                            <p:txEl>
                                              <p:pRg st="0" end="0"/>
                                            </p:txEl>
                                          </p:spTgt>
                                        </p:tgtEl>
                                        <p:attrNameLst>
                                          <p:attrName/>
                                        </p:attrNameLst>
                                      </p:cBhvr>
                                    </p:anim>
                                  </p:childTnLst>
                                </p:cTn>
                              </p:par>
                              <p:par>
                                <p:cTn id="23" presetID="24" presetClass="entr" presetSubtype="0" fill="hold" nodeType="withEffect">
                                  <p:stCondLst>
                                    <p:cond delay="0"/>
                                  </p:stCondLst>
                                  <p:childTnLst>
                                    <p:set>
                                      <p:cBhvr>
                                        <p:cTn id="24" dur="1" fill="hold">
                                          <p:stCondLst>
                                            <p:cond delay="0"/>
                                          </p:stCondLst>
                                        </p:cTn>
                                        <p:tgtEl>
                                          <p:spTgt spid="37">
                                            <p:txEl>
                                              <p:pRg st="0" end="0"/>
                                            </p:txEl>
                                          </p:spTgt>
                                        </p:tgtEl>
                                        <p:attrNameLst>
                                          <p:attrName>style.visibility</p:attrName>
                                        </p:attrNameLst>
                                      </p:cBhvr>
                                      <p:to>
                                        <p:strVal val="visible"/>
                                      </p:to>
                                    </p:set>
                                    <p:anim to="" calcmode="lin" valueType="num">
                                      <p:cBhvr>
                                        <p:cTn id="25" dur="1" fill="hold"/>
                                        <p:tgtEl>
                                          <p:spTgt spid="37">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68344" y="6453336"/>
            <a:ext cx="2016224" cy="307777"/>
          </a:xfrm>
          <a:prstGeom prst="rect">
            <a:avLst/>
          </a:prstGeom>
          <a:noFill/>
        </p:spPr>
        <p:txBody>
          <a:bodyPr wrap="square" rtlCol="0">
            <a:spAutoFit/>
          </a:bodyPr>
          <a:lstStyle/>
          <a:p>
            <a:r>
              <a:rPr lang="en-US" altLang="zh-CN" sz="1400" dirty="0" smtClean="0">
                <a:solidFill>
                  <a:schemeClr val="bg1"/>
                </a:solidFill>
                <a:latin typeface="BankGothic Md BT" pitchFamily="34" charset="0"/>
                <a:ea typeface="Cambria Math" pitchFamily="18" charset="0"/>
              </a:rPr>
              <a:t>Car culture</a:t>
            </a:r>
            <a:endParaRPr lang="zh-CN" altLang="en-US" sz="1400" dirty="0">
              <a:solidFill>
                <a:schemeClr val="bg1"/>
              </a:solidFill>
              <a:latin typeface="BankGothic Md BT" pitchFamily="34" charset="0"/>
              <a:ea typeface="BatangChe" pitchFamily="49" charset="-127"/>
            </a:endParaRPr>
          </a:p>
        </p:txBody>
      </p:sp>
      <p:pic>
        <p:nvPicPr>
          <p:cNvPr id="7" name="图片 6" descr="未标题-1.jpg"/>
          <p:cNvPicPr>
            <a:picLocks noChangeAspect="1"/>
          </p:cNvPicPr>
          <p:nvPr/>
        </p:nvPicPr>
        <p:blipFill>
          <a:blip r:embed="rId2" cstate="print">
            <a:lum contrast="-10000"/>
          </a:blip>
          <a:stretch>
            <a:fillRect/>
          </a:stretch>
        </p:blipFill>
        <p:spPr>
          <a:xfrm>
            <a:off x="0" y="0"/>
            <a:ext cx="1152128" cy="1029561"/>
          </a:xfrm>
          <a:prstGeom prst="rect">
            <a:avLst/>
          </a:prstGeom>
          <a:effectLst>
            <a:reflection blurRad="6350" stA="52000" endA="300" endPos="35000" dir="5400000" sy="-100000" algn="bl" rotWithShape="0"/>
          </a:effectLst>
        </p:spPr>
      </p:pic>
      <p:sp>
        <p:nvSpPr>
          <p:cNvPr id="8" name="TextBox 7"/>
          <p:cNvSpPr txBox="1"/>
          <p:nvPr/>
        </p:nvSpPr>
        <p:spPr>
          <a:xfrm>
            <a:off x="2339752" y="404664"/>
            <a:ext cx="4104456" cy="584775"/>
          </a:xfrm>
          <a:prstGeom prst="rect">
            <a:avLst/>
          </a:prstGeom>
          <a:noFill/>
        </p:spPr>
        <p:txBody>
          <a:bodyPr wrap="square" rtlCol="0">
            <a:spAutoFit/>
          </a:bodyPr>
          <a:lstStyle/>
          <a:p>
            <a:pPr algn="ctr"/>
            <a:r>
              <a:rPr lang="zh-CN" altLang="en-US" sz="3200" dirty="0" smtClean="0">
                <a:solidFill>
                  <a:schemeClr val="bg2"/>
                </a:solidFill>
                <a:latin typeface="微软雅黑" pitchFamily="34" charset="-122"/>
                <a:ea typeface="微软雅黑" pitchFamily="34" charset="-122"/>
              </a:rPr>
              <a:t>奔驰汽车</a:t>
            </a:r>
            <a:endParaRPr lang="zh-CN" altLang="en-US" sz="3200" dirty="0">
              <a:solidFill>
                <a:schemeClr val="bg2"/>
              </a:solidFill>
              <a:latin typeface="微软雅黑" pitchFamily="34" charset="-122"/>
              <a:ea typeface="微软雅黑" pitchFamily="34" charset="-122"/>
            </a:endParaRPr>
          </a:p>
        </p:txBody>
      </p:sp>
      <p:sp>
        <p:nvSpPr>
          <p:cNvPr id="10" name="矩形 9"/>
          <p:cNvSpPr/>
          <p:nvPr/>
        </p:nvSpPr>
        <p:spPr>
          <a:xfrm>
            <a:off x="500034" y="1285860"/>
            <a:ext cx="1680268" cy="369332"/>
          </a:xfrm>
          <a:prstGeom prst="rect">
            <a:avLst/>
          </a:prstGeom>
        </p:spPr>
        <p:txBody>
          <a:bodyPr wrap="none">
            <a:spAutoFit/>
          </a:bodyPr>
          <a:lstStyle/>
          <a:p>
            <a:r>
              <a:rPr lang="zh-CN" altLang="en-US" b="1" dirty="0" smtClean="0">
                <a:solidFill>
                  <a:schemeClr val="bg1"/>
                </a:solidFill>
              </a:rPr>
              <a:t>简洁紧凑的</a:t>
            </a:r>
            <a:r>
              <a:rPr lang="en-US" b="1" dirty="0" smtClean="0">
                <a:solidFill>
                  <a:schemeClr val="bg1"/>
                </a:solidFill>
              </a:rPr>
              <a:t>SLK</a:t>
            </a:r>
            <a:endParaRPr lang="zh-CN" altLang="en-US" dirty="0">
              <a:solidFill>
                <a:schemeClr val="bg1"/>
              </a:solidFill>
            </a:endParaRPr>
          </a:p>
        </p:txBody>
      </p:sp>
      <p:pic>
        <p:nvPicPr>
          <p:cNvPr id="11" name="图片 10" descr="64380cd7912397dda517cca45882b2b7d1a20cf431ada71f.jpg"/>
          <p:cNvPicPr>
            <a:picLocks noChangeAspect="1"/>
          </p:cNvPicPr>
          <p:nvPr/>
        </p:nvPicPr>
        <p:blipFill>
          <a:blip r:embed="rId3" cstate="print"/>
          <a:stretch>
            <a:fillRect/>
          </a:stretch>
        </p:blipFill>
        <p:spPr>
          <a:xfrm>
            <a:off x="6429388" y="1214422"/>
            <a:ext cx="2714612" cy="2143140"/>
          </a:xfrm>
          <a:prstGeom prst="rect">
            <a:avLst/>
          </a:prstGeom>
        </p:spPr>
      </p:pic>
      <p:sp>
        <p:nvSpPr>
          <p:cNvPr id="13" name="矩形 12"/>
          <p:cNvSpPr/>
          <p:nvPr/>
        </p:nvSpPr>
        <p:spPr>
          <a:xfrm>
            <a:off x="0" y="1571612"/>
            <a:ext cx="6429388" cy="1600438"/>
          </a:xfrm>
          <a:prstGeom prst="rect">
            <a:avLst/>
          </a:prstGeom>
        </p:spPr>
        <p:txBody>
          <a:bodyPr wrap="square">
            <a:spAutoFit/>
          </a:bodyPr>
          <a:lstStyle/>
          <a:p>
            <a:r>
              <a:rPr lang="zh-CN" altLang="en-US" dirty="0" smtClean="0">
                <a:solidFill>
                  <a:schemeClr val="bg1"/>
                </a:solidFill>
              </a:rPr>
              <a:t>         </a:t>
            </a:r>
            <a:r>
              <a:rPr lang="zh-CN" altLang="en-US" sz="1600" dirty="0" smtClean="0">
                <a:solidFill>
                  <a:schemeClr val="bg1"/>
                </a:solidFill>
                <a:latin typeface="微软雅黑" pitchFamily="34" charset="-122"/>
                <a:ea typeface="微软雅黑" pitchFamily="34" charset="-122"/>
              </a:rPr>
              <a:t>随着全球高档运动车市场的不断升温，奔驰汽车公司适时地推出了</a:t>
            </a:r>
            <a:r>
              <a:rPr lang="en-US" altLang="zh-CN" sz="1600" dirty="0" smtClean="0">
                <a:solidFill>
                  <a:schemeClr val="bg1"/>
                </a:solidFill>
                <a:latin typeface="微软雅黑" pitchFamily="34" charset="-122"/>
                <a:ea typeface="微软雅黑" pitchFamily="34" charset="-122"/>
                <a:hlinkClick r:id="rId4" action="ppaction://hlinkfile"/>
              </a:rPr>
              <a:t>SLK</a:t>
            </a:r>
            <a:r>
              <a:rPr lang="zh-CN" altLang="en-US" sz="1600" dirty="0" smtClean="0">
                <a:solidFill>
                  <a:schemeClr val="bg1"/>
                </a:solidFill>
                <a:latin typeface="微软雅黑" pitchFamily="34" charset="-122"/>
                <a:ea typeface="微软雅黑" pitchFamily="34" charset="-122"/>
              </a:rPr>
              <a:t>系列。其中</a:t>
            </a:r>
            <a:r>
              <a:rPr lang="en-US" altLang="zh-CN" sz="1600" dirty="0" smtClean="0">
                <a:solidFill>
                  <a:schemeClr val="bg1"/>
                </a:solidFill>
                <a:latin typeface="微软雅黑" pitchFamily="34" charset="-122"/>
                <a:ea typeface="微软雅黑" pitchFamily="34" charset="-122"/>
              </a:rPr>
              <a:t>S</a:t>
            </a:r>
            <a:r>
              <a:rPr lang="zh-CN" altLang="en-US" sz="1600" dirty="0" smtClean="0">
                <a:solidFill>
                  <a:schemeClr val="bg1"/>
                </a:solidFill>
                <a:latin typeface="微软雅黑" pitchFamily="34" charset="-122"/>
                <a:ea typeface="微软雅黑" pitchFamily="34" charset="-122"/>
              </a:rPr>
              <a:t>代表</a:t>
            </a:r>
            <a:r>
              <a:rPr lang="en-US" altLang="zh-CN" sz="1600" dirty="0" smtClean="0">
                <a:solidFill>
                  <a:schemeClr val="bg1"/>
                </a:solidFill>
                <a:latin typeface="微软雅黑" pitchFamily="34" charset="-122"/>
                <a:ea typeface="微软雅黑" pitchFamily="34" charset="-122"/>
              </a:rPr>
              <a:t>Sports</a:t>
            </a:r>
            <a:r>
              <a:rPr lang="zh-CN" altLang="en-US" sz="1600" dirty="0" smtClean="0">
                <a:solidFill>
                  <a:schemeClr val="bg1"/>
                </a:solidFill>
                <a:latin typeface="微软雅黑" pitchFamily="34" charset="-122"/>
                <a:ea typeface="微软雅黑" pitchFamily="34" charset="-122"/>
              </a:rPr>
              <a:t>（运动），</a:t>
            </a:r>
            <a:r>
              <a:rPr lang="en-US" altLang="zh-CN" sz="1600" dirty="0" smtClean="0">
                <a:solidFill>
                  <a:schemeClr val="bg1"/>
                </a:solidFill>
                <a:latin typeface="微软雅黑" pitchFamily="34" charset="-122"/>
                <a:ea typeface="微软雅黑" pitchFamily="34" charset="-122"/>
              </a:rPr>
              <a:t>L</a:t>
            </a:r>
            <a:r>
              <a:rPr lang="zh-CN" altLang="en-US" sz="1600" dirty="0" smtClean="0">
                <a:solidFill>
                  <a:schemeClr val="bg1"/>
                </a:solidFill>
                <a:latin typeface="微软雅黑" pitchFamily="34" charset="-122"/>
                <a:ea typeface="微软雅黑" pitchFamily="34" charset="-122"/>
              </a:rPr>
              <a:t>是</a:t>
            </a:r>
            <a:r>
              <a:rPr lang="en-US" altLang="zh-CN" sz="1600" dirty="0" smtClean="0">
                <a:solidFill>
                  <a:schemeClr val="bg1"/>
                </a:solidFill>
                <a:latin typeface="微软雅黑" pitchFamily="34" charset="-122"/>
                <a:ea typeface="微软雅黑" pitchFamily="34" charset="-122"/>
              </a:rPr>
              <a:t>Lightweight</a:t>
            </a:r>
            <a:r>
              <a:rPr lang="zh-CN" altLang="en-US" sz="1600" dirty="0" smtClean="0">
                <a:solidFill>
                  <a:schemeClr val="bg1"/>
                </a:solidFill>
                <a:latin typeface="微软雅黑" pitchFamily="34" charset="-122"/>
                <a:ea typeface="微软雅黑" pitchFamily="34" charset="-122"/>
              </a:rPr>
              <a:t>（轻量），</a:t>
            </a:r>
            <a:r>
              <a:rPr lang="en-US" altLang="zh-CN" sz="1600" dirty="0" smtClean="0">
                <a:solidFill>
                  <a:schemeClr val="bg1"/>
                </a:solidFill>
                <a:latin typeface="微软雅黑" pitchFamily="34" charset="-122"/>
                <a:ea typeface="微软雅黑" pitchFamily="34" charset="-122"/>
              </a:rPr>
              <a:t>K</a:t>
            </a:r>
            <a:r>
              <a:rPr lang="zh-CN" altLang="en-US" sz="1600" dirty="0" smtClean="0">
                <a:solidFill>
                  <a:schemeClr val="bg1"/>
                </a:solidFill>
                <a:latin typeface="微软雅黑" pitchFamily="34" charset="-122"/>
                <a:ea typeface="微软雅黑" pitchFamily="34" charset="-122"/>
              </a:rPr>
              <a:t>是德文</a:t>
            </a:r>
            <a:r>
              <a:rPr lang="en-US" altLang="zh-CN" sz="1600" dirty="0" err="1" smtClean="0">
                <a:solidFill>
                  <a:schemeClr val="bg1"/>
                </a:solidFill>
                <a:latin typeface="微软雅黑" pitchFamily="34" charset="-122"/>
                <a:ea typeface="微软雅黑" pitchFamily="34" charset="-122"/>
              </a:rPr>
              <a:t>Kurz</a:t>
            </a:r>
            <a:r>
              <a:rPr lang="zh-CN" altLang="en-US" sz="1600" dirty="0" smtClean="0">
                <a:solidFill>
                  <a:schemeClr val="bg1"/>
                </a:solidFill>
                <a:latin typeface="微软雅黑" pitchFamily="34" charset="-122"/>
                <a:ea typeface="微软雅黑" pitchFamily="34" charset="-122"/>
              </a:rPr>
              <a:t>，即英文</a:t>
            </a:r>
            <a:r>
              <a:rPr lang="en-US" altLang="zh-CN" sz="1600" dirty="0" smtClean="0">
                <a:solidFill>
                  <a:schemeClr val="bg1"/>
                </a:solidFill>
                <a:latin typeface="微软雅黑" pitchFamily="34" charset="-122"/>
                <a:ea typeface="微软雅黑" pitchFamily="34" charset="-122"/>
              </a:rPr>
              <a:t>Short</a:t>
            </a:r>
            <a:r>
              <a:rPr lang="zh-CN" altLang="en-US" sz="1600" dirty="0" smtClean="0">
                <a:solidFill>
                  <a:schemeClr val="bg1"/>
                </a:solidFill>
                <a:latin typeface="微软雅黑" pitchFamily="34" charset="-122"/>
                <a:ea typeface="微软雅黑" pitchFamily="34" charset="-122"/>
              </a:rPr>
              <a:t>（短小）。其银灰色的车身、形如明眸般的车前灯与水箱栅格一起汇入左右转向灯，短而阔的轮距构成了</a:t>
            </a:r>
            <a:r>
              <a:rPr lang="en-US" altLang="zh-CN" sz="1600" dirty="0" smtClean="0">
                <a:solidFill>
                  <a:schemeClr val="bg1"/>
                </a:solidFill>
                <a:latin typeface="微软雅黑" pitchFamily="34" charset="-122"/>
                <a:ea typeface="微软雅黑" pitchFamily="34" charset="-122"/>
              </a:rPr>
              <a:t>SLK</a:t>
            </a:r>
            <a:r>
              <a:rPr lang="zh-CN" altLang="en-US" sz="1600" dirty="0" smtClean="0">
                <a:solidFill>
                  <a:schemeClr val="bg1"/>
                </a:solidFill>
                <a:latin typeface="微软雅黑" pitchFamily="34" charset="-122"/>
                <a:ea typeface="微软雅黑" pitchFamily="34" charset="-122"/>
              </a:rPr>
              <a:t>独有的情调；其外形给人很简洁紧凑的视觉效果，车身线条也很刻意地追求跑车的流畅动感。</a:t>
            </a:r>
            <a:endParaRPr lang="zh-CN" altLang="en-US" sz="1600" dirty="0">
              <a:solidFill>
                <a:schemeClr val="bg1"/>
              </a:solidFill>
              <a:latin typeface="微软雅黑" pitchFamily="34" charset="-122"/>
              <a:ea typeface="微软雅黑" pitchFamily="34" charset="-122"/>
            </a:endParaRPr>
          </a:p>
        </p:txBody>
      </p:sp>
      <p:sp>
        <p:nvSpPr>
          <p:cNvPr id="16" name="矩形 15"/>
          <p:cNvSpPr/>
          <p:nvPr/>
        </p:nvSpPr>
        <p:spPr>
          <a:xfrm>
            <a:off x="6429388" y="3357562"/>
            <a:ext cx="2714612" cy="369332"/>
          </a:xfrm>
          <a:prstGeom prst="rect">
            <a:avLst/>
          </a:prstGeom>
        </p:spPr>
        <p:txBody>
          <a:bodyPr wrap="square">
            <a:spAutoFit/>
          </a:bodyPr>
          <a:lstStyle/>
          <a:p>
            <a:r>
              <a:rPr lang="zh-CN" altLang="en-US" dirty="0" smtClean="0">
                <a:solidFill>
                  <a:schemeClr val="bg1"/>
                </a:solidFill>
              </a:rPr>
              <a:t>梅赛德斯</a:t>
            </a:r>
            <a:r>
              <a:rPr lang="en-US" altLang="zh-CN" dirty="0" smtClean="0">
                <a:solidFill>
                  <a:schemeClr val="bg1"/>
                </a:solidFill>
              </a:rPr>
              <a:t>-</a:t>
            </a:r>
            <a:r>
              <a:rPr lang="zh-CN" altLang="en-US" dirty="0" smtClean="0">
                <a:solidFill>
                  <a:schemeClr val="bg1"/>
                </a:solidFill>
              </a:rPr>
              <a:t>奔驰</a:t>
            </a:r>
            <a:r>
              <a:rPr lang="en-US" altLang="zh-CN" dirty="0" smtClean="0">
                <a:solidFill>
                  <a:schemeClr val="bg1"/>
                </a:solidFill>
              </a:rPr>
              <a:t>SLS AMG</a:t>
            </a:r>
            <a:endParaRPr lang="zh-CN" altLang="en-US" dirty="0">
              <a:solidFill>
                <a:schemeClr val="bg1"/>
              </a:solidFill>
            </a:endParaRPr>
          </a:p>
        </p:txBody>
      </p:sp>
      <p:sp>
        <p:nvSpPr>
          <p:cNvPr id="17" name="矩形 16"/>
          <p:cNvSpPr/>
          <p:nvPr/>
        </p:nvSpPr>
        <p:spPr>
          <a:xfrm>
            <a:off x="428596" y="3071810"/>
            <a:ext cx="2044149" cy="369332"/>
          </a:xfrm>
          <a:prstGeom prst="rect">
            <a:avLst/>
          </a:prstGeom>
        </p:spPr>
        <p:txBody>
          <a:bodyPr wrap="none">
            <a:spAutoFit/>
          </a:bodyPr>
          <a:lstStyle/>
          <a:p>
            <a:r>
              <a:rPr lang="zh-CN" altLang="en-US" b="1" dirty="0" smtClean="0">
                <a:solidFill>
                  <a:schemeClr val="bg1"/>
                </a:solidFill>
              </a:rPr>
              <a:t>无可挑剔内外配置</a:t>
            </a:r>
            <a:endParaRPr lang="zh-CN" altLang="en-US" dirty="0">
              <a:solidFill>
                <a:schemeClr val="bg1"/>
              </a:solidFill>
            </a:endParaRPr>
          </a:p>
        </p:txBody>
      </p:sp>
      <p:pic>
        <p:nvPicPr>
          <p:cNvPr id="18" name="图片 17" descr="7c1ed21b0ef41bd547603b9251da81cb38dbb6fd52661d99.jpg"/>
          <p:cNvPicPr>
            <a:picLocks noChangeAspect="1"/>
          </p:cNvPicPr>
          <p:nvPr/>
        </p:nvPicPr>
        <p:blipFill>
          <a:blip r:embed="rId5" cstate="print"/>
          <a:stretch>
            <a:fillRect/>
          </a:stretch>
        </p:blipFill>
        <p:spPr>
          <a:xfrm>
            <a:off x="6429388" y="3714752"/>
            <a:ext cx="2714612" cy="2143140"/>
          </a:xfrm>
          <a:prstGeom prst="rect">
            <a:avLst/>
          </a:prstGeom>
        </p:spPr>
      </p:pic>
      <p:sp>
        <p:nvSpPr>
          <p:cNvPr id="19" name="矩形 18"/>
          <p:cNvSpPr/>
          <p:nvPr/>
        </p:nvSpPr>
        <p:spPr>
          <a:xfrm>
            <a:off x="6357950" y="5857892"/>
            <a:ext cx="2786050" cy="369332"/>
          </a:xfrm>
          <a:prstGeom prst="rect">
            <a:avLst/>
          </a:prstGeom>
        </p:spPr>
        <p:txBody>
          <a:bodyPr wrap="square">
            <a:spAutoFit/>
          </a:bodyPr>
          <a:lstStyle/>
          <a:p>
            <a:r>
              <a:rPr lang="zh-CN" altLang="en-US" dirty="0" smtClean="0">
                <a:solidFill>
                  <a:schemeClr val="bg1"/>
                </a:solidFill>
              </a:rPr>
              <a:t>梅赛德斯</a:t>
            </a:r>
            <a:r>
              <a:rPr lang="en-US" altLang="zh-CN" dirty="0" smtClean="0">
                <a:solidFill>
                  <a:schemeClr val="bg1"/>
                </a:solidFill>
              </a:rPr>
              <a:t>-</a:t>
            </a:r>
            <a:r>
              <a:rPr lang="zh-CN" altLang="en-US" dirty="0" smtClean="0">
                <a:solidFill>
                  <a:schemeClr val="bg1"/>
                </a:solidFill>
              </a:rPr>
              <a:t>奔驰</a:t>
            </a:r>
            <a:r>
              <a:rPr lang="en-US" altLang="zh-CN" dirty="0" smtClean="0">
                <a:solidFill>
                  <a:schemeClr val="bg1"/>
                </a:solidFill>
              </a:rPr>
              <a:t>SLR</a:t>
            </a:r>
            <a:r>
              <a:rPr lang="zh-CN" altLang="en-US" dirty="0" smtClean="0">
                <a:solidFill>
                  <a:schemeClr val="bg1"/>
                </a:solidFill>
              </a:rPr>
              <a:t>迈凯轮</a:t>
            </a:r>
            <a:endParaRPr lang="zh-CN" altLang="en-US" dirty="0">
              <a:solidFill>
                <a:schemeClr val="bg1"/>
              </a:solidFill>
            </a:endParaRPr>
          </a:p>
        </p:txBody>
      </p:sp>
      <p:sp>
        <p:nvSpPr>
          <p:cNvPr id="20" name="矩形 19"/>
          <p:cNvSpPr/>
          <p:nvPr/>
        </p:nvSpPr>
        <p:spPr>
          <a:xfrm>
            <a:off x="0" y="3357562"/>
            <a:ext cx="6429356" cy="3323987"/>
          </a:xfrm>
          <a:prstGeom prst="rect">
            <a:avLst/>
          </a:prstGeom>
        </p:spPr>
        <p:txBody>
          <a:bodyPr wrap="square">
            <a:spAutoFit/>
          </a:bodyPr>
          <a:lstStyle/>
          <a:p>
            <a:r>
              <a:rPr lang="zh-CN" altLang="en-US" dirty="0" smtClean="0"/>
              <a:t>         </a:t>
            </a:r>
            <a:r>
              <a:rPr lang="zh-CN" altLang="en-US" sz="1600" dirty="0" smtClean="0">
                <a:solidFill>
                  <a:schemeClr val="bg1"/>
                </a:solidFill>
                <a:latin typeface="微软雅黑" pitchFamily="34" charset="-122"/>
                <a:ea typeface="微软雅黑" pitchFamily="34" charset="-122"/>
              </a:rPr>
              <a:t>内外兼修的</a:t>
            </a:r>
            <a:r>
              <a:rPr lang="en-US" altLang="zh-CN" sz="1600" dirty="0" smtClean="0">
                <a:solidFill>
                  <a:srgbClr val="2007B9"/>
                </a:solidFill>
                <a:latin typeface="微软雅黑" pitchFamily="34" charset="-122"/>
                <a:ea typeface="微软雅黑" pitchFamily="34" charset="-122"/>
              </a:rPr>
              <a:t>SLK</a:t>
            </a:r>
            <a:r>
              <a:rPr lang="zh-CN" altLang="en-US" sz="1600" dirty="0" smtClean="0">
                <a:solidFill>
                  <a:schemeClr val="bg1"/>
                </a:solidFill>
                <a:latin typeface="微软雅黑" pitchFamily="34" charset="-122"/>
                <a:ea typeface="微软雅黑" pitchFamily="34" charset="-122"/>
              </a:rPr>
              <a:t>跑车配</a:t>
            </a:r>
            <a:r>
              <a:rPr lang="en-US" altLang="zh-CN" sz="1600" dirty="0" smtClean="0">
                <a:solidFill>
                  <a:schemeClr val="bg1"/>
                </a:solidFill>
                <a:latin typeface="微软雅黑" pitchFamily="34" charset="-122"/>
                <a:ea typeface="微软雅黑" pitchFamily="34" charset="-122"/>
              </a:rPr>
              <a:t>4</a:t>
            </a:r>
            <a:r>
              <a:rPr lang="zh-CN" altLang="en-US" sz="1600" dirty="0" smtClean="0">
                <a:solidFill>
                  <a:schemeClr val="bg1"/>
                </a:solidFill>
                <a:latin typeface="微软雅黑" pitchFamily="34" charset="-122"/>
                <a:ea typeface="微软雅黑" pitchFamily="34" charset="-122"/>
              </a:rPr>
              <a:t>汽缸</a:t>
            </a:r>
            <a:r>
              <a:rPr lang="en-US" altLang="zh-CN" sz="1600" dirty="0" smtClean="0">
                <a:solidFill>
                  <a:schemeClr val="bg1"/>
                </a:solidFill>
                <a:latin typeface="微软雅黑" pitchFamily="34" charset="-122"/>
                <a:ea typeface="微软雅黑" pitchFamily="34" charset="-122"/>
              </a:rPr>
              <a:t>2.3</a:t>
            </a:r>
            <a:r>
              <a:rPr lang="zh-CN" altLang="en-US" sz="1600" dirty="0" smtClean="0">
                <a:solidFill>
                  <a:schemeClr val="bg1"/>
                </a:solidFill>
                <a:latin typeface="微软雅黑" pitchFamily="34" charset="-122"/>
                <a:ea typeface="微软雅黑" pitchFamily="34" charset="-122"/>
              </a:rPr>
              <a:t>升大型增压发动机，最高输出</a:t>
            </a:r>
            <a:r>
              <a:rPr lang="zh-CN" altLang="en-US" sz="1600" dirty="0" smtClean="0">
                <a:solidFill>
                  <a:srgbClr val="2007B9"/>
                </a:solidFill>
                <a:latin typeface="微软雅黑" pitchFamily="34" charset="-122"/>
                <a:ea typeface="微软雅黑" pitchFamily="34" charset="-122"/>
              </a:rPr>
              <a:t>马力为</a:t>
            </a:r>
            <a:r>
              <a:rPr lang="en-US" altLang="zh-CN" sz="1600" dirty="0" smtClean="0">
                <a:solidFill>
                  <a:srgbClr val="2007B9"/>
                </a:solidFill>
                <a:latin typeface="微软雅黑" pitchFamily="34" charset="-122"/>
                <a:ea typeface="微软雅黑" pitchFamily="34" charset="-122"/>
              </a:rPr>
              <a:t>193</a:t>
            </a:r>
            <a:r>
              <a:rPr lang="zh-CN" altLang="en-US" sz="1600" dirty="0" smtClean="0">
                <a:solidFill>
                  <a:srgbClr val="2007B9"/>
                </a:solidFill>
                <a:latin typeface="微软雅黑" pitchFamily="34" charset="-122"/>
                <a:ea typeface="微软雅黑" pitchFamily="34" charset="-122"/>
              </a:rPr>
              <a:t>匹</a:t>
            </a:r>
            <a:r>
              <a:rPr lang="zh-CN" altLang="en-US" sz="1600" dirty="0" smtClean="0">
                <a:solidFill>
                  <a:schemeClr val="bg1"/>
                </a:solidFill>
                <a:latin typeface="微软雅黑" pitchFamily="34" charset="-122"/>
                <a:ea typeface="微软雅黑" pitchFamily="34" charset="-122"/>
              </a:rPr>
              <a:t>，每百公里</a:t>
            </a:r>
            <a:r>
              <a:rPr lang="zh-CN" altLang="en-US" sz="1600" dirty="0" smtClean="0">
                <a:solidFill>
                  <a:srgbClr val="2007B9"/>
                </a:solidFill>
                <a:latin typeface="微软雅黑" pitchFamily="34" charset="-122"/>
                <a:ea typeface="微软雅黑" pitchFamily="34" charset="-122"/>
              </a:rPr>
              <a:t>耗油</a:t>
            </a:r>
            <a:r>
              <a:rPr lang="en-US" altLang="zh-CN" sz="1600" dirty="0" smtClean="0">
                <a:solidFill>
                  <a:srgbClr val="2007B9"/>
                </a:solidFill>
                <a:latin typeface="微软雅黑" pitchFamily="34" charset="-122"/>
                <a:ea typeface="微软雅黑" pitchFamily="34" charset="-122"/>
              </a:rPr>
              <a:t>8.2</a:t>
            </a:r>
            <a:r>
              <a:rPr lang="zh-CN" altLang="en-US" sz="1600" dirty="0" smtClean="0">
                <a:solidFill>
                  <a:srgbClr val="2007B9"/>
                </a:solidFill>
                <a:latin typeface="微软雅黑" pitchFamily="34" charset="-122"/>
                <a:ea typeface="微软雅黑" pitchFamily="34" charset="-122"/>
              </a:rPr>
              <a:t>公升</a:t>
            </a:r>
            <a:r>
              <a:rPr lang="zh-CN" altLang="en-US" sz="1600" dirty="0" smtClean="0">
                <a:solidFill>
                  <a:schemeClr val="bg1"/>
                </a:solidFill>
                <a:latin typeface="微软雅黑" pitchFamily="34" charset="-122"/>
                <a:ea typeface="微软雅黑" pitchFamily="34" charset="-122"/>
              </a:rPr>
              <a:t>，</a:t>
            </a:r>
            <a:r>
              <a:rPr lang="en-US" altLang="zh-CN" sz="1600" dirty="0" smtClean="0">
                <a:solidFill>
                  <a:schemeClr val="bg1"/>
                </a:solidFill>
                <a:latin typeface="微软雅黑" pitchFamily="34" charset="-122"/>
                <a:ea typeface="微软雅黑" pitchFamily="34" charset="-122"/>
              </a:rPr>
              <a:t>0-100</a:t>
            </a:r>
            <a:r>
              <a:rPr lang="zh-CN" altLang="en-US" sz="1600" dirty="0" smtClean="0">
                <a:solidFill>
                  <a:schemeClr val="bg1"/>
                </a:solidFill>
                <a:latin typeface="微软雅黑" pitchFamily="34" charset="-122"/>
                <a:ea typeface="微软雅黑" pitchFamily="34" charset="-122"/>
              </a:rPr>
              <a:t>公里</a:t>
            </a:r>
            <a:r>
              <a:rPr lang="en-US" altLang="zh-CN" sz="1600" dirty="0" smtClean="0">
                <a:solidFill>
                  <a:schemeClr val="bg1"/>
                </a:solidFill>
                <a:latin typeface="微软雅黑" pitchFamily="34" charset="-122"/>
                <a:ea typeface="微软雅黑" pitchFamily="34" charset="-122"/>
              </a:rPr>
              <a:t>/</a:t>
            </a:r>
            <a:r>
              <a:rPr lang="zh-CN" altLang="en-US" sz="1600" dirty="0" smtClean="0">
                <a:solidFill>
                  <a:schemeClr val="bg1"/>
                </a:solidFill>
                <a:latin typeface="微软雅黑" pitchFamily="34" charset="-122"/>
                <a:ea typeface="微软雅黑" pitchFamily="34" charset="-122"/>
              </a:rPr>
              <a:t>小时的加速时间只需</a:t>
            </a:r>
            <a:r>
              <a:rPr lang="en-US" altLang="zh-CN" sz="1600" dirty="0" smtClean="0">
                <a:solidFill>
                  <a:srgbClr val="2007B9"/>
                </a:solidFill>
                <a:latin typeface="微软雅黑" pitchFamily="34" charset="-122"/>
                <a:ea typeface="微软雅黑" pitchFamily="34" charset="-122"/>
              </a:rPr>
              <a:t>6</a:t>
            </a:r>
            <a:r>
              <a:rPr lang="zh-CN" altLang="en-US" sz="1600" dirty="0" smtClean="0">
                <a:solidFill>
                  <a:srgbClr val="2007B9"/>
                </a:solidFill>
                <a:latin typeface="微软雅黑" pitchFamily="34" charset="-122"/>
                <a:ea typeface="微软雅黑" pitchFamily="34" charset="-122"/>
              </a:rPr>
              <a:t>秒</a:t>
            </a:r>
            <a:r>
              <a:rPr lang="zh-CN" altLang="en-US" sz="1600" dirty="0" smtClean="0">
                <a:solidFill>
                  <a:schemeClr val="bg1"/>
                </a:solidFill>
                <a:latin typeface="微软雅黑" pitchFamily="34" charset="-122"/>
                <a:ea typeface="微软雅黑" pitchFamily="34" charset="-122"/>
              </a:rPr>
              <a:t>，</a:t>
            </a:r>
            <a:r>
              <a:rPr lang="zh-CN" altLang="en-US" sz="1600" dirty="0" smtClean="0">
                <a:solidFill>
                  <a:srgbClr val="2007B9"/>
                </a:solidFill>
                <a:latin typeface="微软雅黑" pitchFamily="34" charset="-122"/>
                <a:ea typeface="微软雅黑" pitchFamily="34" charset="-122"/>
              </a:rPr>
              <a:t>极速</a:t>
            </a:r>
            <a:r>
              <a:rPr lang="en-US" altLang="zh-CN" sz="1600" dirty="0" smtClean="0">
                <a:solidFill>
                  <a:srgbClr val="2007B9"/>
                </a:solidFill>
                <a:latin typeface="微软雅黑" pitchFamily="34" charset="-122"/>
                <a:ea typeface="微软雅黑" pitchFamily="34" charset="-122"/>
              </a:rPr>
              <a:t>237</a:t>
            </a:r>
            <a:r>
              <a:rPr lang="zh-CN" altLang="en-US" sz="1600" dirty="0" smtClean="0">
                <a:solidFill>
                  <a:srgbClr val="2007B9"/>
                </a:solidFill>
                <a:latin typeface="微软雅黑" pitchFamily="34" charset="-122"/>
                <a:ea typeface="微软雅黑" pitchFamily="34" charset="-122"/>
              </a:rPr>
              <a:t>公里</a:t>
            </a:r>
            <a:r>
              <a:rPr lang="en-US" altLang="zh-CN" sz="1600" dirty="0" smtClean="0">
                <a:solidFill>
                  <a:srgbClr val="2007B9"/>
                </a:solidFill>
                <a:latin typeface="微软雅黑" pitchFamily="34" charset="-122"/>
                <a:ea typeface="微软雅黑" pitchFamily="34" charset="-122"/>
              </a:rPr>
              <a:t>/</a:t>
            </a:r>
            <a:r>
              <a:rPr lang="zh-CN" altLang="en-US" sz="1600" dirty="0" smtClean="0">
                <a:solidFill>
                  <a:srgbClr val="2007B9"/>
                </a:solidFill>
                <a:latin typeface="微软雅黑" pitchFamily="34" charset="-122"/>
                <a:ea typeface="微软雅黑" pitchFamily="34" charset="-122"/>
              </a:rPr>
              <a:t>小时</a:t>
            </a:r>
            <a:r>
              <a:rPr lang="zh-CN" altLang="en-US" sz="1600" dirty="0" smtClean="0">
                <a:solidFill>
                  <a:schemeClr val="bg1"/>
                </a:solidFill>
                <a:latin typeface="微软雅黑" pitchFamily="34" charset="-122"/>
                <a:ea typeface="微软雅黑" pitchFamily="34" charset="-122"/>
              </a:rPr>
              <a:t>，同时发动机配有可变阀门延时装置与电子控制磁铁一起工作，为凸轮轴驱动链内的一个腔提供油压，从而轻轻转动凸轮轴并根据凸轮和活塞运动改变阀门启、闭时间。为符合不同车主的品味，</a:t>
            </a:r>
            <a:r>
              <a:rPr lang="en-US" altLang="zh-CN" sz="1600" dirty="0" smtClean="0">
                <a:solidFill>
                  <a:srgbClr val="2007B9"/>
                </a:solidFill>
                <a:latin typeface="微软雅黑" pitchFamily="34" charset="-122"/>
                <a:ea typeface="微软雅黑" pitchFamily="34" charset="-122"/>
              </a:rPr>
              <a:t>SLK</a:t>
            </a:r>
            <a:r>
              <a:rPr lang="zh-CN" altLang="en-US" sz="1600" dirty="0" smtClean="0">
                <a:solidFill>
                  <a:schemeClr val="bg1"/>
                </a:solidFill>
                <a:latin typeface="微软雅黑" pitchFamily="34" charset="-122"/>
                <a:ea typeface="微软雅黑" pitchFamily="34" charset="-122"/>
              </a:rPr>
              <a:t>又配备了</a:t>
            </a:r>
            <a:r>
              <a:rPr lang="en-US" altLang="zh-CN" sz="1600" dirty="0" smtClean="0">
                <a:solidFill>
                  <a:schemeClr val="bg1"/>
                </a:solidFill>
                <a:latin typeface="微软雅黑" pitchFamily="34" charset="-122"/>
                <a:ea typeface="微软雅黑" pitchFamily="34" charset="-122"/>
              </a:rPr>
              <a:t>5</a:t>
            </a:r>
            <a:r>
              <a:rPr lang="zh-CN" altLang="en-US" sz="1600" dirty="0" smtClean="0">
                <a:solidFill>
                  <a:schemeClr val="bg1"/>
                </a:solidFill>
                <a:latin typeface="微软雅黑" pitchFamily="34" charset="-122"/>
                <a:ea typeface="微软雅黑" pitchFamily="34" charset="-122"/>
              </a:rPr>
              <a:t>速电子控制自动传动装置，该装置能够测量司机使用加速器的敏捷度并根据车速变化、发动机承载大小、巡航控制条件及发动机温温度来确定变速及对策。</a:t>
            </a:r>
            <a:r>
              <a:rPr lang="en-US" altLang="zh-CN" sz="1600" dirty="0" smtClean="0">
                <a:solidFill>
                  <a:schemeClr val="bg1"/>
                </a:solidFill>
                <a:latin typeface="微软雅黑" pitchFamily="34" charset="-122"/>
                <a:ea typeface="微软雅黑" pitchFamily="34" charset="-122"/>
              </a:rPr>
              <a:t>SLK</a:t>
            </a:r>
            <a:r>
              <a:rPr lang="zh-CN" altLang="en-US" sz="1600" dirty="0" smtClean="0">
                <a:solidFill>
                  <a:schemeClr val="bg1"/>
                </a:solidFill>
                <a:latin typeface="微软雅黑" pitchFamily="34" charset="-122"/>
                <a:ea typeface="微软雅黑" pitchFamily="34" charset="-122"/>
              </a:rPr>
              <a:t>还有折叠式硬顶车型，在全球倡导安全的大气候下这无疑是顺理成章的构思，硬顶收藏在尾箱内，只要按一下按钮，电子水压系统便会把硬顶盖上。总之，全新的</a:t>
            </a:r>
            <a:r>
              <a:rPr lang="en-US" altLang="zh-CN" sz="1600" dirty="0" smtClean="0">
                <a:solidFill>
                  <a:schemeClr val="bg1"/>
                </a:solidFill>
                <a:latin typeface="微软雅黑" pitchFamily="34" charset="-122"/>
                <a:ea typeface="微软雅黑" pitchFamily="34" charset="-122"/>
              </a:rPr>
              <a:t>SLK</a:t>
            </a:r>
            <a:r>
              <a:rPr lang="zh-CN" altLang="en-US" sz="1600" dirty="0" smtClean="0">
                <a:solidFill>
                  <a:schemeClr val="bg1"/>
                </a:solidFill>
                <a:latin typeface="微软雅黑" pitchFamily="34" charset="-122"/>
                <a:ea typeface="微软雅黑" pitchFamily="34" charset="-122"/>
              </a:rPr>
              <a:t>跑车，有着全新的构思设计，出众的外貌，丰富的内涵，任何人站在它的面前都会怦然心动。</a:t>
            </a:r>
          </a:p>
          <a:p>
            <a:endParaRPr lang="zh-CN" altLang="en-US" sz="1600" dirty="0">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nodeType="clickEffect">
                                  <p:stCondLst>
                                    <p:cond delay="0"/>
                                  </p:stCondLst>
                                  <p:childTnLst>
                                    <p:animEffect transition="out" filter="randombar(horizontal)">
                                      <p:cBhvr>
                                        <p:cTn id="6" dur="1000"/>
                                        <p:tgtEl>
                                          <p:spTgt spid="10">
                                            <p:txEl>
                                              <p:pRg st="0" end="0"/>
                                            </p:txEl>
                                          </p:spTgt>
                                        </p:tgtEl>
                                      </p:cBhvr>
                                    </p:animEffect>
                                    <p:set>
                                      <p:cBhvr>
                                        <p:cTn id="7" dur="1" fill="hold">
                                          <p:stCondLst>
                                            <p:cond delay="999"/>
                                          </p:stCondLst>
                                        </p:cTn>
                                        <p:tgtEl>
                                          <p:spTgt spid="10">
                                            <p:txEl>
                                              <p:pRg st="0" end="0"/>
                                            </p:txEl>
                                          </p:spTgt>
                                        </p:tgtEl>
                                        <p:attrNameLst>
                                          <p:attrName>style.visibility</p:attrName>
                                        </p:attrNameLst>
                                      </p:cBhvr>
                                      <p:to>
                                        <p:strVal val="hidden"/>
                                      </p:to>
                                    </p:set>
                                  </p:childTnLst>
                                </p:cTn>
                              </p:par>
                              <p:par>
                                <p:cTn id="8" presetID="14" presetClass="exit" presetSubtype="10" fill="hold" nodeType="withEffect">
                                  <p:stCondLst>
                                    <p:cond delay="0"/>
                                  </p:stCondLst>
                                  <p:childTnLst>
                                    <p:animEffect transition="out" filter="randombar(horizontal)">
                                      <p:cBhvr>
                                        <p:cTn id="9" dur="1000"/>
                                        <p:tgtEl>
                                          <p:spTgt spid="13">
                                            <p:txEl>
                                              <p:pRg st="0" end="0"/>
                                            </p:txEl>
                                          </p:spTgt>
                                        </p:tgtEl>
                                      </p:cBhvr>
                                    </p:animEffect>
                                    <p:set>
                                      <p:cBhvr>
                                        <p:cTn id="10" dur="1" fill="hold">
                                          <p:stCondLst>
                                            <p:cond delay="999"/>
                                          </p:stCondLst>
                                        </p:cTn>
                                        <p:tgtEl>
                                          <p:spTgt spid="13">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7">
                                            <p:txEl>
                                              <p:pRg st="0" end="0"/>
                                            </p:txEl>
                                          </p:spTgt>
                                        </p:tgtEl>
                                        <p:attrNameLst>
                                          <p:attrName>style.visibility</p:attrName>
                                        </p:attrNameLst>
                                      </p:cBhvr>
                                      <p:to>
                                        <p:strVal val="visible"/>
                                      </p:to>
                                    </p:set>
                                    <p:anim to="" calcmode="lin" valueType="num">
                                      <p:cBhvr>
                                        <p:cTn id="15" dur="1" fill="hold"/>
                                        <p:tgtEl>
                                          <p:spTgt spid="17">
                                            <p:txEl>
                                              <p:pRg st="0" end="0"/>
                                            </p:txEl>
                                          </p:spTgt>
                                        </p:tgtEl>
                                        <p:attrNameLst>
                                          <p:attrName/>
                                        </p:attrNameLst>
                                      </p:cBhvr>
                                    </p:anim>
                                  </p:childTnLst>
                                </p:cTn>
                              </p:par>
                              <p:par>
                                <p:cTn id="16" presetID="24" presetClass="entr" presetSubtype="0" fill="hold" nodeType="withEffect">
                                  <p:stCondLst>
                                    <p:cond delay="0"/>
                                  </p:stCondLst>
                                  <p:childTnLst>
                                    <p:set>
                                      <p:cBhvr>
                                        <p:cTn id="17" dur="1" fill="hold">
                                          <p:stCondLst>
                                            <p:cond delay="0"/>
                                          </p:stCondLst>
                                        </p:cTn>
                                        <p:tgtEl>
                                          <p:spTgt spid="20">
                                            <p:txEl>
                                              <p:pRg st="0" end="0"/>
                                            </p:txEl>
                                          </p:spTgt>
                                        </p:tgtEl>
                                        <p:attrNameLst>
                                          <p:attrName>style.visibility</p:attrName>
                                        </p:attrNameLst>
                                      </p:cBhvr>
                                      <p:to>
                                        <p:strVal val="visible"/>
                                      </p:to>
                                    </p:set>
                                    <p:anim to="" calcmode="lin" valueType="num">
                                      <p:cBhvr>
                                        <p:cTn id="18" dur="1" fill="hold"/>
                                        <p:tgtEl>
                                          <p:spTgt spid="20">
                                            <p:txEl>
                                              <p:pRg st="0" end="0"/>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68344" y="6453336"/>
            <a:ext cx="2016224" cy="307777"/>
          </a:xfrm>
          <a:prstGeom prst="rect">
            <a:avLst/>
          </a:prstGeom>
          <a:noFill/>
        </p:spPr>
        <p:txBody>
          <a:bodyPr wrap="square" rtlCol="0">
            <a:spAutoFit/>
          </a:bodyPr>
          <a:lstStyle/>
          <a:p>
            <a:r>
              <a:rPr lang="en-US" altLang="zh-CN" sz="1400" dirty="0" smtClean="0">
                <a:solidFill>
                  <a:schemeClr val="bg1"/>
                </a:solidFill>
                <a:latin typeface="BankGothic Md BT" pitchFamily="34" charset="0"/>
                <a:ea typeface="Cambria Math" pitchFamily="18" charset="0"/>
              </a:rPr>
              <a:t>Car culture</a:t>
            </a:r>
            <a:endParaRPr lang="zh-CN" altLang="en-US" sz="1400" dirty="0">
              <a:solidFill>
                <a:schemeClr val="bg1"/>
              </a:solidFill>
              <a:latin typeface="BankGothic Md BT" pitchFamily="34" charset="0"/>
              <a:ea typeface="BatangChe" pitchFamily="49" charset="-127"/>
            </a:endParaRPr>
          </a:p>
        </p:txBody>
      </p:sp>
      <p:sp>
        <p:nvSpPr>
          <p:cNvPr id="10" name="矩形 9"/>
          <p:cNvSpPr/>
          <p:nvPr/>
        </p:nvSpPr>
        <p:spPr>
          <a:xfrm>
            <a:off x="0" y="1285860"/>
            <a:ext cx="1811714" cy="369332"/>
          </a:xfrm>
          <a:prstGeom prst="rect">
            <a:avLst/>
          </a:prstGeom>
        </p:spPr>
        <p:txBody>
          <a:bodyPr wrap="none">
            <a:spAutoFit/>
          </a:bodyPr>
          <a:lstStyle/>
          <a:p>
            <a:r>
              <a:rPr lang="zh-CN" altLang="en-US" b="1" dirty="0" smtClean="0">
                <a:solidFill>
                  <a:schemeClr val="bg1"/>
                </a:solidFill>
              </a:rPr>
              <a:t>驰骋疆场挫群雄</a:t>
            </a:r>
            <a:endParaRPr lang="zh-CN" altLang="en-US" dirty="0">
              <a:solidFill>
                <a:schemeClr val="bg1"/>
              </a:solidFill>
            </a:endParaRPr>
          </a:p>
        </p:txBody>
      </p:sp>
      <p:sp>
        <p:nvSpPr>
          <p:cNvPr id="12" name="TextBox 11"/>
          <p:cNvSpPr txBox="1"/>
          <p:nvPr/>
        </p:nvSpPr>
        <p:spPr>
          <a:xfrm>
            <a:off x="2339752" y="404664"/>
            <a:ext cx="4104456" cy="584775"/>
          </a:xfrm>
          <a:prstGeom prst="rect">
            <a:avLst/>
          </a:prstGeom>
          <a:noFill/>
        </p:spPr>
        <p:txBody>
          <a:bodyPr wrap="square" rtlCol="0">
            <a:spAutoFit/>
          </a:bodyPr>
          <a:lstStyle/>
          <a:p>
            <a:pPr algn="ctr"/>
            <a:r>
              <a:rPr lang="zh-CN" altLang="en-US" sz="3200" dirty="0" smtClean="0">
                <a:solidFill>
                  <a:schemeClr val="bg2"/>
                </a:solidFill>
                <a:latin typeface="微软雅黑" pitchFamily="34" charset="-122"/>
                <a:ea typeface="微软雅黑" pitchFamily="34" charset="-122"/>
              </a:rPr>
              <a:t>奔驰汽车</a:t>
            </a:r>
            <a:endParaRPr lang="zh-CN" altLang="en-US" sz="3200" dirty="0">
              <a:solidFill>
                <a:schemeClr val="bg2"/>
              </a:solidFill>
              <a:latin typeface="微软雅黑" pitchFamily="34" charset="-122"/>
              <a:ea typeface="微软雅黑" pitchFamily="34" charset="-122"/>
            </a:endParaRPr>
          </a:p>
        </p:txBody>
      </p:sp>
      <p:pic>
        <p:nvPicPr>
          <p:cNvPr id="13" name="图片 12" descr="未标题-1.jpg"/>
          <p:cNvPicPr>
            <a:picLocks noChangeAspect="1"/>
          </p:cNvPicPr>
          <p:nvPr/>
        </p:nvPicPr>
        <p:blipFill>
          <a:blip r:embed="rId2" cstate="print">
            <a:lum contrast="-10000"/>
          </a:blip>
          <a:stretch>
            <a:fillRect/>
          </a:stretch>
        </p:blipFill>
        <p:spPr>
          <a:xfrm>
            <a:off x="0" y="0"/>
            <a:ext cx="1152128" cy="1029561"/>
          </a:xfrm>
          <a:prstGeom prst="rect">
            <a:avLst/>
          </a:prstGeom>
          <a:effectLst>
            <a:reflection blurRad="6350" stA="52000" endA="300" endPos="35000" dir="5400000" sy="-100000" algn="bl" rotWithShape="0"/>
          </a:effectLst>
        </p:spPr>
      </p:pic>
      <p:sp>
        <p:nvSpPr>
          <p:cNvPr id="14" name="矩形 13"/>
          <p:cNvSpPr/>
          <p:nvPr/>
        </p:nvSpPr>
        <p:spPr>
          <a:xfrm>
            <a:off x="29688" y="1593803"/>
            <a:ext cx="9257220" cy="646331"/>
          </a:xfrm>
          <a:prstGeom prst="rect">
            <a:avLst/>
          </a:prstGeom>
        </p:spPr>
        <p:txBody>
          <a:bodyPr wrap="square">
            <a:spAutoFit/>
          </a:bodyPr>
          <a:lstStyle/>
          <a:p>
            <a:r>
              <a:rPr lang="zh-CN" altLang="en-US" dirty="0" smtClean="0"/>
              <a:t>         </a:t>
            </a:r>
            <a:r>
              <a:rPr lang="zh-CN" altLang="en-US" dirty="0" smtClean="0">
                <a:solidFill>
                  <a:schemeClr val="bg1"/>
                </a:solidFill>
                <a:latin typeface="微软雅黑" pitchFamily="34" charset="-122"/>
                <a:ea typeface="微软雅黑" pitchFamily="34" charset="-122"/>
              </a:rPr>
              <a:t>尊严来自于实力，当今车坛风起云涌，世锦拉力赛、欧锦拉力赛、中国拉力赛</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更是此呼彼应，烽火连绵，先不要说奔驰公司最新的举措，以往的历史就足以证明它的实力</a:t>
            </a:r>
            <a:r>
              <a:rPr lang="zh-CN" altLang="en-US" dirty="0" smtClean="0">
                <a:solidFill>
                  <a:schemeClr val="bg1"/>
                </a:solidFill>
              </a:rPr>
              <a:t>。</a:t>
            </a:r>
            <a:r>
              <a:rPr lang="zh-CN" altLang="en-US" dirty="0" smtClean="0"/>
              <a:t>。</a:t>
            </a:r>
            <a:endParaRPr lang="zh-CN" altLang="en-US" dirty="0"/>
          </a:p>
        </p:txBody>
      </p:sp>
      <p:sp>
        <p:nvSpPr>
          <p:cNvPr id="15" name="矩形 14"/>
          <p:cNvSpPr/>
          <p:nvPr/>
        </p:nvSpPr>
        <p:spPr>
          <a:xfrm>
            <a:off x="0" y="2143116"/>
            <a:ext cx="6143636" cy="2862322"/>
          </a:xfrm>
          <a:prstGeom prst="rect">
            <a:avLst/>
          </a:prstGeom>
        </p:spPr>
        <p:txBody>
          <a:bodyPr wrap="square">
            <a:spAutoFit/>
          </a:bodyPr>
          <a:lstStyle/>
          <a:p>
            <a:r>
              <a:rPr lang="en-US" altLang="zh-CN" dirty="0" smtClean="0">
                <a:solidFill>
                  <a:schemeClr val="bg1"/>
                </a:solidFill>
              </a:rPr>
              <a:t>         </a:t>
            </a:r>
            <a:r>
              <a:rPr lang="en-US" altLang="zh-CN" dirty="0" smtClean="0">
                <a:solidFill>
                  <a:schemeClr val="bg1"/>
                </a:solidFill>
                <a:latin typeface="微软雅黑" pitchFamily="34" charset="-122"/>
                <a:ea typeface="微软雅黑" pitchFamily="34" charset="-122"/>
              </a:rPr>
              <a:t>20</a:t>
            </a:r>
            <a:r>
              <a:rPr lang="zh-CN" altLang="en-US" dirty="0" smtClean="0">
                <a:solidFill>
                  <a:schemeClr val="bg1"/>
                </a:solidFill>
                <a:latin typeface="微软雅黑" pitchFamily="34" charset="-122"/>
                <a:ea typeface="微软雅黑" pitchFamily="34" charset="-122"/>
              </a:rPr>
              <a:t>世纪</a:t>
            </a:r>
            <a:r>
              <a:rPr lang="en-US" altLang="zh-CN" dirty="0" smtClean="0">
                <a:solidFill>
                  <a:schemeClr val="bg1"/>
                </a:solidFill>
                <a:latin typeface="微软雅黑" pitchFamily="34" charset="-122"/>
                <a:ea typeface="微软雅黑" pitchFamily="34" charset="-122"/>
              </a:rPr>
              <a:t>30</a:t>
            </a:r>
            <a:r>
              <a:rPr lang="zh-CN" altLang="en-US" dirty="0" smtClean="0">
                <a:solidFill>
                  <a:schemeClr val="bg1"/>
                </a:solidFill>
                <a:latin typeface="微软雅黑" pitchFamily="34" charset="-122"/>
                <a:ea typeface="微软雅黑" pitchFamily="34" charset="-122"/>
              </a:rPr>
              <a:t>年代，具有“银色之箭”之称的梅赛德斯赛车，便独步车坛，创下了无数辉煌</a:t>
            </a:r>
            <a:r>
              <a:rPr lang="zh-CN" altLang="en-US" dirty="0" smtClean="0">
                <a:solidFill>
                  <a:schemeClr val="bg1"/>
                </a:solidFill>
                <a:latin typeface="微软雅黑" pitchFamily="34" charset="-122"/>
                <a:ea typeface="微软雅黑" pitchFamily="34" charset="-122"/>
                <a:hlinkClick r:id="rId3" action="ppaction://hlinkfile"/>
              </a:rPr>
              <a:t>战绩</a:t>
            </a:r>
            <a:r>
              <a:rPr lang="zh-CN" altLang="en-US" dirty="0" smtClean="0">
                <a:solidFill>
                  <a:schemeClr val="bg1"/>
                </a:solidFill>
                <a:latin typeface="微软雅黑" pitchFamily="34" charset="-122"/>
                <a:ea typeface="微软雅黑" pitchFamily="34" charset="-122"/>
              </a:rPr>
              <a:t>。</a:t>
            </a:r>
            <a:r>
              <a:rPr lang="en-US" altLang="zh-CN" dirty="0" smtClean="0">
                <a:solidFill>
                  <a:schemeClr val="bg1"/>
                </a:solidFill>
                <a:latin typeface="微软雅黑" pitchFamily="34" charset="-122"/>
                <a:ea typeface="微软雅黑" pitchFamily="34" charset="-122"/>
              </a:rPr>
              <a:t>1934</a:t>
            </a:r>
            <a:r>
              <a:rPr lang="zh-CN" altLang="en-US" dirty="0" smtClean="0">
                <a:solidFill>
                  <a:schemeClr val="bg1"/>
                </a:solidFill>
                <a:latin typeface="微软雅黑" pitchFamily="34" charset="-122"/>
                <a:ea typeface="微软雅黑" pitchFamily="34" charset="-122"/>
              </a:rPr>
              <a:t>年，第一辆真正的顶级赛车银箭</a:t>
            </a:r>
            <a:r>
              <a:rPr lang="en-US" altLang="zh-CN" dirty="0" smtClean="0">
                <a:solidFill>
                  <a:schemeClr val="bg1"/>
                </a:solidFill>
                <a:latin typeface="微软雅黑" pitchFamily="34" charset="-122"/>
                <a:ea typeface="微软雅黑" pitchFamily="34" charset="-122"/>
              </a:rPr>
              <a:t>W25</a:t>
            </a:r>
            <a:r>
              <a:rPr lang="zh-CN" altLang="en-US" dirty="0" smtClean="0">
                <a:solidFill>
                  <a:schemeClr val="bg1"/>
                </a:solidFill>
                <a:latin typeface="微软雅黑" pitchFamily="34" charset="-122"/>
                <a:ea typeface="微软雅黑" pitchFamily="34" charset="-122"/>
              </a:rPr>
              <a:t>一经问世，就在路迪</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卡拉里奥的驾驶下创出了每小时</a:t>
            </a:r>
            <a:r>
              <a:rPr lang="en-US" altLang="zh-CN" dirty="0" smtClean="0">
                <a:solidFill>
                  <a:schemeClr val="bg1"/>
                </a:solidFill>
                <a:latin typeface="微软雅黑" pitchFamily="34" charset="-122"/>
                <a:ea typeface="微软雅黑" pitchFamily="34" charset="-122"/>
              </a:rPr>
              <a:t>311.98</a:t>
            </a:r>
            <a:r>
              <a:rPr lang="zh-CN" altLang="en-US" dirty="0" smtClean="0">
                <a:solidFill>
                  <a:schemeClr val="bg1"/>
                </a:solidFill>
                <a:latin typeface="微软雅黑" pitchFamily="34" charset="-122"/>
                <a:ea typeface="微软雅黑" pitchFamily="34" charset="-122"/>
              </a:rPr>
              <a:t>公里的神速，并成为欧锦赛的冠军。蝉联</a:t>
            </a:r>
            <a:r>
              <a:rPr lang="en-US" altLang="zh-CN" dirty="0" smtClean="0">
                <a:solidFill>
                  <a:schemeClr val="bg1"/>
                </a:solidFill>
                <a:latin typeface="微软雅黑" pitchFamily="34" charset="-122"/>
                <a:ea typeface="微软雅黑" pitchFamily="34" charset="-122"/>
              </a:rPr>
              <a:t>1937</a:t>
            </a:r>
            <a:r>
              <a:rPr lang="zh-CN" altLang="en-US" dirty="0" smtClean="0">
                <a:solidFill>
                  <a:schemeClr val="bg1"/>
                </a:solidFill>
                <a:latin typeface="微软雅黑" pitchFamily="34" charset="-122"/>
                <a:ea typeface="微软雅黑" pitchFamily="34" charset="-122"/>
              </a:rPr>
              <a:t>年和</a:t>
            </a:r>
            <a:r>
              <a:rPr lang="en-US" altLang="zh-CN" dirty="0" smtClean="0">
                <a:solidFill>
                  <a:schemeClr val="bg1"/>
                </a:solidFill>
                <a:latin typeface="微软雅黑" pitchFamily="34" charset="-122"/>
                <a:ea typeface="微软雅黑" pitchFamily="34" charset="-122"/>
              </a:rPr>
              <a:t>1938</a:t>
            </a:r>
            <a:r>
              <a:rPr lang="zh-CN" altLang="en-US" dirty="0" smtClean="0">
                <a:solidFill>
                  <a:schemeClr val="bg1"/>
                </a:solidFill>
                <a:latin typeface="微软雅黑" pitchFamily="34" charset="-122"/>
                <a:ea typeface="微软雅黑" pitchFamily="34" charset="-122"/>
              </a:rPr>
              <a:t>年冠军后，经过改进的</a:t>
            </a:r>
            <a:r>
              <a:rPr lang="en-US" altLang="zh-CN" dirty="0" smtClean="0">
                <a:solidFill>
                  <a:schemeClr val="bg1"/>
                </a:solidFill>
                <a:latin typeface="微软雅黑" pitchFamily="34" charset="-122"/>
                <a:ea typeface="微软雅黑" pitchFamily="34" charset="-122"/>
              </a:rPr>
              <a:t>W125</a:t>
            </a:r>
            <a:r>
              <a:rPr lang="zh-CN" altLang="en-US" dirty="0" smtClean="0">
                <a:solidFill>
                  <a:schemeClr val="bg1"/>
                </a:solidFill>
                <a:latin typeface="微软雅黑" pitchFamily="34" charset="-122"/>
                <a:ea typeface="微软雅黑" pitchFamily="34" charset="-122"/>
              </a:rPr>
              <a:t>更显神威：阿威斯之战，海曼</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兰以平均时速</a:t>
            </a:r>
            <a:r>
              <a:rPr lang="en-US" altLang="zh-CN" dirty="0" smtClean="0">
                <a:solidFill>
                  <a:schemeClr val="bg1"/>
                </a:solidFill>
                <a:latin typeface="微软雅黑" pitchFamily="34" charset="-122"/>
                <a:ea typeface="微软雅黑" pitchFamily="34" charset="-122"/>
              </a:rPr>
              <a:t>261.7</a:t>
            </a:r>
            <a:r>
              <a:rPr lang="zh-CN" altLang="en-US" dirty="0" smtClean="0">
                <a:solidFill>
                  <a:schemeClr val="bg1"/>
                </a:solidFill>
                <a:latin typeface="微软雅黑" pitchFamily="34" charset="-122"/>
                <a:ea typeface="微软雅黑" pitchFamily="34" charset="-122"/>
              </a:rPr>
              <a:t>公里的成绩夺冠。</a:t>
            </a:r>
            <a:r>
              <a:rPr lang="en-US" altLang="zh-CN" dirty="0" smtClean="0">
                <a:solidFill>
                  <a:schemeClr val="bg1"/>
                </a:solidFill>
                <a:latin typeface="微软雅黑" pitchFamily="34" charset="-122"/>
                <a:ea typeface="微软雅黑" pitchFamily="34" charset="-122"/>
              </a:rPr>
              <a:t>1937</a:t>
            </a:r>
            <a:r>
              <a:rPr lang="zh-CN" altLang="en-US" dirty="0" smtClean="0">
                <a:solidFill>
                  <a:schemeClr val="bg1"/>
                </a:solidFill>
                <a:latin typeface="微软雅黑" pitchFamily="34" charset="-122"/>
                <a:ea typeface="微软雅黑" pitchFamily="34" charset="-122"/>
              </a:rPr>
              <a:t>年</a:t>
            </a:r>
            <a:r>
              <a:rPr lang="en-US" altLang="zh-CN" dirty="0" smtClean="0">
                <a:solidFill>
                  <a:schemeClr val="bg1"/>
                </a:solidFill>
                <a:latin typeface="微软雅黑" pitchFamily="34" charset="-122"/>
                <a:ea typeface="微软雅黑" pitchFamily="34" charset="-122"/>
              </a:rPr>
              <a:t>W154</a:t>
            </a:r>
            <a:r>
              <a:rPr lang="zh-CN" altLang="en-US" dirty="0" smtClean="0">
                <a:solidFill>
                  <a:schemeClr val="bg1"/>
                </a:solidFill>
                <a:latin typeface="微软雅黑" pitchFamily="34" charset="-122"/>
                <a:ea typeface="微软雅黑" pitchFamily="34" charset="-122"/>
              </a:rPr>
              <a:t>问世，并在</a:t>
            </a:r>
            <a:r>
              <a:rPr lang="en-US" altLang="zh-CN" dirty="0" smtClean="0">
                <a:solidFill>
                  <a:schemeClr val="bg1"/>
                </a:solidFill>
                <a:latin typeface="微软雅黑" pitchFamily="34" charset="-122"/>
                <a:ea typeface="微软雅黑" pitchFamily="34" charset="-122"/>
              </a:rPr>
              <a:t>1938</a:t>
            </a:r>
            <a:r>
              <a:rPr lang="zh-CN" altLang="en-US" dirty="0" smtClean="0">
                <a:solidFill>
                  <a:schemeClr val="bg1"/>
                </a:solidFill>
                <a:latin typeface="微软雅黑" pitchFamily="34" charset="-122"/>
                <a:ea typeface="微软雅黑" pitchFamily="34" charset="-122"/>
              </a:rPr>
              <a:t>年间</a:t>
            </a:r>
            <a:r>
              <a:rPr lang="en-US" altLang="zh-CN" dirty="0" smtClean="0">
                <a:solidFill>
                  <a:schemeClr val="bg1"/>
                </a:solidFill>
                <a:latin typeface="微软雅黑" pitchFamily="34" charset="-122"/>
                <a:ea typeface="微软雅黑" pitchFamily="34" charset="-122"/>
              </a:rPr>
              <a:t>6</a:t>
            </a:r>
            <a:r>
              <a:rPr lang="zh-CN" altLang="en-US" dirty="0" smtClean="0">
                <a:solidFill>
                  <a:schemeClr val="bg1"/>
                </a:solidFill>
                <a:latin typeface="微软雅黑" pitchFamily="34" charset="-122"/>
                <a:ea typeface="微软雅黑" pitchFamily="34" charset="-122"/>
              </a:rPr>
              <a:t>次获胜，</a:t>
            </a:r>
            <a:r>
              <a:rPr lang="en-US" altLang="zh-CN" dirty="0" smtClean="0">
                <a:solidFill>
                  <a:schemeClr val="bg1"/>
                </a:solidFill>
                <a:latin typeface="微软雅黑" pitchFamily="34" charset="-122"/>
                <a:ea typeface="微软雅黑" pitchFamily="34" charset="-122"/>
              </a:rPr>
              <a:t>1939</a:t>
            </a:r>
            <a:r>
              <a:rPr lang="zh-CN" altLang="en-US" dirty="0" smtClean="0">
                <a:solidFill>
                  <a:schemeClr val="bg1"/>
                </a:solidFill>
                <a:latin typeface="微软雅黑" pitchFamily="34" charset="-122"/>
                <a:ea typeface="微软雅黑" pitchFamily="34" charset="-122"/>
              </a:rPr>
              <a:t>年间</a:t>
            </a:r>
            <a:r>
              <a:rPr lang="en-US" altLang="zh-CN" dirty="0" smtClean="0">
                <a:solidFill>
                  <a:schemeClr val="bg1"/>
                </a:solidFill>
                <a:latin typeface="微软雅黑" pitchFamily="34" charset="-122"/>
                <a:ea typeface="微软雅黑" pitchFamily="34" charset="-122"/>
              </a:rPr>
              <a:t>7</a:t>
            </a:r>
            <a:r>
              <a:rPr lang="zh-CN" altLang="en-US" dirty="0" smtClean="0">
                <a:solidFill>
                  <a:schemeClr val="bg1"/>
                </a:solidFill>
                <a:latin typeface="微软雅黑" pitchFamily="34" charset="-122"/>
                <a:ea typeface="微软雅黑" pitchFamily="34" charset="-122"/>
              </a:rPr>
              <a:t>次获胜，海曼</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兰也因此获得了</a:t>
            </a:r>
            <a:r>
              <a:rPr lang="en-US" altLang="zh-CN" dirty="0" smtClean="0">
                <a:solidFill>
                  <a:schemeClr val="bg1"/>
                </a:solidFill>
                <a:latin typeface="微软雅黑" pitchFamily="34" charset="-122"/>
                <a:ea typeface="微软雅黑" pitchFamily="34" charset="-122"/>
              </a:rPr>
              <a:t>1939</a:t>
            </a:r>
            <a:r>
              <a:rPr lang="zh-CN" altLang="en-US" dirty="0" smtClean="0">
                <a:solidFill>
                  <a:schemeClr val="bg1"/>
                </a:solidFill>
                <a:latin typeface="微软雅黑" pitchFamily="34" charset="-122"/>
                <a:ea typeface="微软雅黑" pitchFamily="34" charset="-122"/>
              </a:rPr>
              <a:t>年欧洲冠军的殊荣。同年，他又驾驶着银</a:t>
            </a:r>
            <a:r>
              <a:rPr lang="en-US" altLang="zh-CN" dirty="0" smtClean="0">
                <a:solidFill>
                  <a:schemeClr val="bg1"/>
                </a:solidFill>
                <a:latin typeface="微软雅黑" pitchFamily="34" charset="-122"/>
                <a:ea typeface="微软雅黑" pitchFamily="34" charset="-122"/>
              </a:rPr>
              <a:t>W165</a:t>
            </a:r>
            <a:r>
              <a:rPr lang="zh-CN" altLang="en-US" dirty="0" smtClean="0">
                <a:solidFill>
                  <a:schemeClr val="bg1"/>
                </a:solidFill>
                <a:latin typeface="微软雅黑" pitchFamily="34" charset="-122"/>
                <a:ea typeface="微软雅黑" pitchFamily="34" charset="-122"/>
              </a:rPr>
              <a:t>在黎波里举行的利比亚车赛中摘取</a:t>
            </a:r>
            <a:r>
              <a:rPr lang="zh-CN" altLang="en-US" dirty="0" smtClean="0">
                <a:solidFill>
                  <a:schemeClr val="bg1"/>
                </a:solidFill>
                <a:latin typeface="微软雅黑" pitchFamily="34" charset="-122"/>
                <a:ea typeface="微软雅黑" pitchFamily="34" charset="-122"/>
                <a:hlinkClick r:id="rId4" action="ppaction://hlinkfile"/>
              </a:rPr>
              <a:t>桂冠</a:t>
            </a:r>
            <a:r>
              <a:rPr lang="zh-CN" altLang="en-US" dirty="0" smtClean="0">
                <a:solidFill>
                  <a:schemeClr val="bg1"/>
                </a:solidFill>
                <a:latin typeface="微软雅黑" pitchFamily="34" charset="-122"/>
                <a:ea typeface="微软雅黑" pitchFamily="34" charset="-122"/>
              </a:rPr>
              <a:t>。</a:t>
            </a:r>
            <a:endParaRPr lang="zh-CN" altLang="en-US" dirty="0">
              <a:solidFill>
                <a:schemeClr val="bg1"/>
              </a:solidFill>
              <a:latin typeface="微软雅黑" pitchFamily="34" charset="-122"/>
              <a:ea typeface="微软雅黑" pitchFamily="34" charset="-122"/>
            </a:endParaRPr>
          </a:p>
        </p:txBody>
      </p:sp>
      <p:pic>
        <p:nvPicPr>
          <p:cNvPr id="16" name="图片 15" descr="7acb0a46f21fbe0910f5356169600c338644ebf81a4c8d20.jpg"/>
          <p:cNvPicPr>
            <a:picLocks noChangeAspect="1"/>
          </p:cNvPicPr>
          <p:nvPr/>
        </p:nvPicPr>
        <p:blipFill>
          <a:blip r:embed="rId5"/>
          <a:stretch>
            <a:fillRect/>
          </a:stretch>
        </p:blipFill>
        <p:spPr>
          <a:xfrm>
            <a:off x="6143636" y="2214554"/>
            <a:ext cx="3000364" cy="2432304"/>
          </a:xfrm>
          <a:prstGeom prst="rect">
            <a:avLst/>
          </a:prstGeom>
        </p:spPr>
      </p:pic>
      <p:sp>
        <p:nvSpPr>
          <p:cNvPr id="17" name="矩形 16"/>
          <p:cNvSpPr/>
          <p:nvPr/>
        </p:nvSpPr>
        <p:spPr>
          <a:xfrm>
            <a:off x="6143636" y="4643447"/>
            <a:ext cx="3000364" cy="646331"/>
          </a:xfrm>
          <a:prstGeom prst="rect">
            <a:avLst/>
          </a:prstGeom>
        </p:spPr>
        <p:txBody>
          <a:bodyPr wrap="square">
            <a:spAutoFit/>
          </a:bodyPr>
          <a:lstStyle/>
          <a:p>
            <a:r>
              <a:rPr lang="zh-CN" altLang="en-US" dirty="0" smtClean="0"/>
              <a:t>       </a:t>
            </a:r>
            <a:r>
              <a:rPr lang="zh-CN" altLang="en-US" dirty="0" smtClean="0">
                <a:solidFill>
                  <a:schemeClr val="bg1"/>
                </a:solidFill>
                <a:latin typeface="微软雅黑" pitchFamily="34" charset="-122"/>
                <a:ea typeface="微软雅黑" pitchFamily="34" charset="-122"/>
              </a:rPr>
              <a:t>梅赛德斯</a:t>
            </a:r>
            <a:r>
              <a:rPr lang="en-US" altLang="zh-CN" dirty="0" smtClean="0">
                <a:solidFill>
                  <a:schemeClr val="bg1"/>
                </a:solidFill>
                <a:latin typeface="微软雅黑" pitchFamily="34" charset="-122"/>
                <a:ea typeface="微软雅黑" pitchFamily="34" charset="-122"/>
              </a:rPr>
              <a:t>W25“</a:t>
            </a:r>
            <a:r>
              <a:rPr lang="zh-CN" altLang="en-US" dirty="0" smtClean="0">
                <a:solidFill>
                  <a:schemeClr val="bg1"/>
                </a:solidFill>
                <a:latin typeface="微软雅黑" pitchFamily="34" charset="-122"/>
                <a:ea typeface="微软雅黑" pitchFamily="34" charset="-122"/>
              </a:rPr>
              <a:t>银箭” </a:t>
            </a:r>
          </a:p>
          <a:p>
            <a:endParaRPr lang="zh-CN" alt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 to="" calcmode="lin" valueType="num">
                                      <p:cBhvr>
                                        <p:cTn id="7" dur="1" fill="hold"/>
                                        <p:tgtEl>
                                          <p:spTgt spid="15"/>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lumMod val="95000"/>
            <a:lumOff val="5000"/>
          </a:schemeClr>
        </a:solidFill>
        <a:effectLst/>
      </p:bgPr>
    </p:bg>
    <p:spTree>
      <p:nvGrpSpPr>
        <p:cNvPr id="1" name=""/>
        <p:cNvGrpSpPr/>
        <p:nvPr/>
      </p:nvGrpSpPr>
      <p:grpSpPr>
        <a:xfrm>
          <a:off x="0" y="0"/>
          <a:ext cx="0" cy="0"/>
          <a:chOff x="0" y="0"/>
          <a:chExt cx="0" cy="0"/>
        </a:xfrm>
      </p:grpSpPr>
      <p:sp>
        <p:nvSpPr>
          <p:cNvPr id="9" name="TextBox 8"/>
          <p:cNvSpPr txBox="1"/>
          <p:nvPr/>
        </p:nvSpPr>
        <p:spPr>
          <a:xfrm>
            <a:off x="7668344" y="6453336"/>
            <a:ext cx="2016224" cy="307777"/>
          </a:xfrm>
          <a:prstGeom prst="rect">
            <a:avLst/>
          </a:prstGeom>
          <a:noFill/>
        </p:spPr>
        <p:txBody>
          <a:bodyPr wrap="square" rtlCol="0">
            <a:spAutoFit/>
          </a:bodyPr>
          <a:lstStyle/>
          <a:p>
            <a:r>
              <a:rPr lang="en-US" altLang="zh-CN" sz="1400" dirty="0" smtClean="0">
                <a:solidFill>
                  <a:schemeClr val="bg1"/>
                </a:solidFill>
                <a:latin typeface="BankGothic Md BT" pitchFamily="34" charset="0"/>
                <a:ea typeface="Cambria Math" pitchFamily="18" charset="0"/>
              </a:rPr>
              <a:t>Car culture</a:t>
            </a:r>
            <a:endParaRPr lang="zh-CN" altLang="en-US" sz="1400" dirty="0">
              <a:solidFill>
                <a:schemeClr val="bg1"/>
              </a:solidFill>
              <a:latin typeface="BankGothic Md BT" pitchFamily="34" charset="0"/>
              <a:ea typeface="BatangChe" pitchFamily="49" charset="-127"/>
            </a:endParaRPr>
          </a:p>
        </p:txBody>
      </p:sp>
      <p:sp>
        <p:nvSpPr>
          <p:cNvPr id="6" name="TextBox 5"/>
          <p:cNvSpPr txBox="1"/>
          <p:nvPr/>
        </p:nvSpPr>
        <p:spPr>
          <a:xfrm>
            <a:off x="2339752" y="404664"/>
            <a:ext cx="4104456" cy="584775"/>
          </a:xfrm>
          <a:prstGeom prst="rect">
            <a:avLst/>
          </a:prstGeom>
          <a:noFill/>
        </p:spPr>
        <p:txBody>
          <a:bodyPr wrap="square" rtlCol="0">
            <a:spAutoFit/>
          </a:bodyPr>
          <a:lstStyle/>
          <a:p>
            <a:pPr algn="ctr"/>
            <a:r>
              <a:rPr lang="zh-CN" altLang="en-US" sz="3200" dirty="0" smtClean="0">
                <a:solidFill>
                  <a:schemeClr val="bg2"/>
                </a:solidFill>
                <a:latin typeface="微软雅黑" pitchFamily="34" charset="-122"/>
                <a:ea typeface="微软雅黑" pitchFamily="34" charset="-122"/>
              </a:rPr>
              <a:t>奔驰汽车</a:t>
            </a:r>
            <a:endParaRPr lang="zh-CN" altLang="en-US" sz="3200" dirty="0">
              <a:solidFill>
                <a:schemeClr val="bg2"/>
              </a:solidFill>
              <a:latin typeface="微软雅黑" pitchFamily="34" charset="-122"/>
              <a:ea typeface="微软雅黑" pitchFamily="34" charset="-122"/>
            </a:endParaRPr>
          </a:p>
        </p:txBody>
      </p:sp>
      <p:pic>
        <p:nvPicPr>
          <p:cNvPr id="10" name="图片 9" descr="未标题-1.jpg"/>
          <p:cNvPicPr>
            <a:picLocks noChangeAspect="1"/>
          </p:cNvPicPr>
          <p:nvPr/>
        </p:nvPicPr>
        <p:blipFill>
          <a:blip r:embed="rId2" cstate="print">
            <a:lum contrast="-10000"/>
          </a:blip>
          <a:stretch>
            <a:fillRect/>
          </a:stretch>
        </p:blipFill>
        <p:spPr>
          <a:xfrm>
            <a:off x="0" y="0"/>
            <a:ext cx="1152128" cy="1029561"/>
          </a:xfrm>
          <a:prstGeom prst="rect">
            <a:avLst/>
          </a:prstGeom>
          <a:effectLst>
            <a:reflection blurRad="6350" stA="52000" endA="300" endPos="35000" dir="5400000" sy="-100000" algn="bl" rotWithShape="0"/>
          </a:effectLst>
        </p:spPr>
      </p:pic>
      <p:sp>
        <p:nvSpPr>
          <p:cNvPr id="12" name="矩形 11"/>
          <p:cNvSpPr/>
          <p:nvPr/>
        </p:nvSpPr>
        <p:spPr>
          <a:xfrm>
            <a:off x="0" y="1357298"/>
            <a:ext cx="1217000" cy="400110"/>
          </a:xfrm>
          <a:prstGeom prst="rect">
            <a:avLst/>
          </a:prstGeom>
        </p:spPr>
        <p:txBody>
          <a:bodyPr wrap="none">
            <a:spAutoFit/>
          </a:bodyPr>
          <a:lstStyle/>
          <a:p>
            <a:r>
              <a:rPr lang="zh-CN" altLang="en-US" sz="2000" b="1" dirty="0" smtClean="0">
                <a:solidFill>
                  <a:schemeClr val="bg1"/>
                </a:solidFill>
                <a:latin typeface="微软雅黑" pitchFamily="34" charset="-122"/>
                <a:ea typeface="微软雅黑" pitchFamily="34" charset="-122"/>
              </a:rPr>
              <a:t>奔驰车系</a:t>
            </a:r>
            <a:endParaRPr lang="zh-CN" altLang="en-US" sz="2000" dirty="0">
              <a:solidFill>
                <a:schemeClr val="bg1"/>
              </a:solidFill>
              <a:latin typeface="微软雅黑" pitchFamily="34" charset="-122"/>
              <a:ea typeface="微软雅黑" pitchFamily="34" charset="-122"/>
            </a:endParaRPr>
          </a:p>
        </p:txBody>
      </p:sp>
      <p:sp>
        <p:nvSpPr>
          <p:cNvPr id="13" name="矩形 12"/>
          <p:cNvSpPr/>
          <p:nvPr/>
        </p:nvSpPr>
        <p:spPr>
          <a:xfrm>
            <a:off x="285720" y="1714488"/>
            <a:ext cx="1114408" cy="369332"/>
          </a:xfrm>
          <a:prstGeom prst="rect">
            <a:avLst/>
          </a:prstGeom>
        </p:spPr>
        <p:txBody>
          <a:bodyPr wrap="none">
            <a:spAutoFit/>
          </a:bodyPr>
          <a:lstStyle/>
          <a:p>
            <a:r>
              <a:rPr lang="zh-CN" altLang="en-US" b="1" dirty="0" smtClean="0">
                <a:solidFill>
                  <a:schemeClr val="bg1"/>
                </a:solidFill>
                <a:latin typeface="微软雅黑" pitchFamily="34" charset="-122"/>
                <a:ea typeface="微软雅黑" pitchFamily="34" charset="-122"/>
              </a:rPr>
              <a:t>主要车系</a:t>
            </a:r>
            <a:endParaRPr lang="zh-CN" altLang="en-US" dirty="0">
              <a:solidFill>
                <a:schemeClr val="bg1"/>
              </a:solidFill>
              <a:latin typeface="微软雅黑" pitchFamily="34" charset="-122"/>
              <a:ea typeface="微软雅黑" pitchFamily="34" charset="-122"/>
            </a:endParaRPr>
          </a:p>
        </p:txBody>
      </p:sp>
      <p:sp>
        <p:nvSpPr>
          <p:cNvPr id="14" name="矩形 13"/>
          <p:cNvSpPr/>
          <p:nvPr/>
        </p:nvSpPr>
        <p:spPr>
          <a:xfrm>
            <a:off x="357158" y="2071678"/>
            <a:ext cx="1972848" cy="369332"/>
          </a:xfrm>
          <a:prstGeom prst="rect">
            <a:avLst/>
          </a:prstGeom>
        </p:spPr>
        <p:txBody>
          <a:bodyPr wrap="none">
            <a:spAutoFit/>
          </a:bodyPr>
          <a:lstStyle/>
          <a:p>
            <a:r>
              <a:rPr lang="en-US" dirty="0" smtClean="0">
                <a:solidFill>
                  <a:schemeClr val="bg1"/>
                </a:solidFill>
                <a:latin typeface="微软雅黑" pitchFamily="34" charset="-122"/>
                <a:ea typeface="微软雅黑" pitchFamily="34" charset="-122"/>
              </a:rPr>
              <a:t>smart（</a:t>
            </a:r>
            <a:r>
              <a:rPr lang="zh-CN" altLang="en-US" dirty="0" smtClean="0">
                <a:solidFill>
                  <a:schemeClr val="bg1"/>
                </a:solidFill>
                <a:latin typeface="微软雅黑" pitchFamily="34" charset="-122"/>
                <a:ea typeface="微软雅黑" pitchFamily="34" charset="-122"/>
              </a:rPr>
              <a:t>微型车）</a:t>
            </a:r>
            <a:endParaRPr lang="zh-CN" altLang="en-US" dirty="0">
              <a:solidFill>
                <a:schemeClr val="bg1"/>
              </a:solidFill>
              <a:latin typeface="微软雅黑" pitchFamily="34" charset="-122"/>
              <a:ea typeface="微软雅黑" pitchFamily="34" charset="-122"/>
            </a:endParaRPr>
          </a:p>
        </p:txBody>
      </p:sp>
      <p:sp>
        <p:nvSpPr>
          <p:cNvPr id="15" name="矩形 14"/>
          <p:cNvSpPr/>
          <p:nvPr/>
        </p:nvSpPr>
        <p:spPr>
          <a:xfrm>
            <a:off x="357158" y="2357430"/>
            <a:ext cx="1731564" cy="369332"/>
          </a:xfrm>
          <a:prstGeom prst="rect">
            <a:avLst/>
          </a:prstGeom>
        </p:spPr>
        <p:txBody>
          <a:bodyPr wrap="none">
            <a:spAutoFit/>
          </a:bodyPr>
          <a:lstStyle/>
          <a:p>
            <a:r>
              <a:rPr lang="en-US" dirty="0" smtClean="0">
                <a:solidFill>
                  <a:schemeClr val="bg1"/>
                </a:solidFill>
                <a:latin typeface="微软雅黑" pitchFamily="34" charset="-122"/>
                <a:ea typeface="微软雅黑" pitchFamily="34" charset="-122"/>
              </a:rPr>
              <a:t>A（</a:t>
            </a:r>
            <a:r>
              <a:rPr lang="zh-CN" altLang="en-US" dirty="0" smtClean="0">
                <a:solidFill>
                  <a:schemeClr val="bg1"/>
                </a:solidFill>
                <a:latin typeface="微软雅黑" pitchFamily="34" charset="-122"/>
                <a:ea typeface="微软雅黑" pitchFamily="34" charset="-122"/>
              </a:rPr>
              <a:t>小型轿车）</a:t>
            </a:r>
            <a:endParaRPr lang="zh-CN" altLang="en-US" dirty="0">
              <a:solidFill>
                <a:schemeClr val="bg1"/>
              </a:solidFill>
              <a:latin typeface="微软雅黑" pitchFamily="34" charset="-122"/>
              <a:ea typeface="微软雅黑" pitchFamily="34" charset="-122"/>
            </a:endParaRPr>
          </a:p>
        </p:txBody>
      </p:sp>
      <p:sp>
        <p:nvSpPr>
          <p:cNvPr id="16" name="矩形 15"/>
          <p:cNvSpPr/>
          <p:nvPr/>
        </p:nvSpPr>
        <p:spPr>
          <a:xfrm>
            <a:off x="428596" y="2643182"/>
            <a:ext cx="3286148" cy="4524315"/>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（紧凑型旅行轿车）</a:t>
            </a:r>
          </a:p>
          <a:p>
            <a:r>
              <a:rPr lang="en-US" altLang="zh-CN" dirty="0" smtClean="0">
                <a:solidFill>
                  <a:schemeClr val="bg1"/>
                </a:solidFill>
                <a:latin typeface="微软雅黑" pitchFamily="34" charset="-122"/>
                <a:ea typeface="微软雅黑" pitchFamily="34" charset="-122"/>
              </a:rPr>
              <a:t>C</a:t>
            </a:r>
            <a:r>
              <a:rPr lang="zh-CN" altLang="en-US" dirty="0" smtClean="0">
                <a:solidFill>
                  <a:schemeClr val="bg1"/>
                </a:solidFill>
                <a:latin typeface="微软雅黑" pitchFamily="34" charset="-122"/>
                <a:ea typeface="微软雅黑" pitchFamily="34" charset="-122"/>
              </a:rPr>
              <a:t>（中型车）</a:t>
            </a:r>
          </a:p>
          <a:p>
            <a:r>
              <a:rPr lang="en-US" altLang="zh-CN" dirty="0" smtClean="0">
                <a:solidFill>
                  <a:schemeClr val="bg1"/>
                </a:solidFill>
                <a:latin typeface="微软雅黑" pitchFamily="34" charset="-122"/>
                <a:ea typeface="微软雅黑" pitchFamily="34" charset="-122"/>
              </a:rPr>
              <a:t>CLA</a:t>
            </a:r>
            <a:r>
              <a:rPr lang="zh-CN" altLang="en-US" dirty="0" smtClean="0">
                <a:solidFill>
                  <a:schemeClr val="bg1"/>
                </a:solidFill>
                <a:latin typeface="微软雅黑" pitchFamily="34" charset="-122"/>
                <a:ea typeface="微软雅黑" pitchFamily="34" charset="-122"/>
              </a:rPr>
              <a:t>（全新紧凑型四门轿跑车）</a:t>
            </a:r>
          </a:p>
          <a:p>
            <a:r>
              <a:rPr lang="en-US" altLang="zh-CN" dirty="0" smtClean="0">
                <a:solidFill>
                  <a:schemeClr val="bg1"/>
                </a:solidFill>
                <a:latin typeface="微软雅黑" pitchFamily="34" charset="-122"/>
                <a:ea typeface="微软雅黑" pitchFamily="34" charset="-122"/>
              </a:rPr>
              <a:t>CL</a:t>
            </a:r>
            <a:r>
              <a:rPr lang="zh-CN" altLang="en-US" dirty="0" smtClean="0">
                <a:solidFill>
                  <a:schemeClr val="bg1"/>
                </a:solidFill>
                <a:latin typeface="微软雅黑" pitchFamily="34" charset="-122"/>
                <a:ea typeface="微软雅黑" pitchFamily="34" charset="-122"/>
              </a:rPr>
              <a:t>（轿跑车）</a:t>
            </a:r>
          </a:p>
          <a:p>
            <a:r>
              <a:rPr lang="en-US" altLang="zh-CN" dirty="0" smtClean="0">
                <a:solidFill>
                  <a:schemeClr val="bg1"/>
                </a:solidFill>
                <a:latin typeface="微软雅黑" pitchFamily="34" charset="-122"/>
                <a:ea typeface="微软雅黑" pitchFamily="34" charset="-122"/>
              </a:rPr>
              <a:t>CLS</a:t>
            </a:r>
            <a:r>
              <a:rPr lang="zh-CN" altLang="en-US" dirty="0" smtClean="0">
                <a:solidFill>
                  <a:schemeClr val="bg1"/>
                </a:solidFill>
                <a:latin typeface="微软雅黑" pitchFamily="34" charset="-122"/>
                <a:ea typeface="微软雅黑" pitchFamily="34" charset="-122"/>
              </a:rPr>
              <a:t>（轿跑车）</a:t>
            </a:r>
          </a:p>
          <a:p>
            <a:r>
              <a:rPr lang="en-US" altLang="zh-CN" dirty="0" smtClean="0">
                <a:solidFill>
                  <a:schemeClr val="bg1"/>
                </a:solidFill>
                <a:latin typeface="微软雅黑" pitchFamily="34" charset="-122"/>
                <a:ea typeface="微软雅黑" pitchFamily="34" charset="-122"/>
              </a:rPr>
              <a:t>E</a:t>
            </a:r>
            <a:r>
              <a:rPr lang="zh-CN" altLang="en-US" dirty="0" smtClean="0">
                <a:solidFill>
                  <a:schemeClr val="bg1"/>
                </a:solidFill>
                <a:latin typeface="微软雅黑" pitchFamily="34" charset="-122"/>
                <a:ea typeface="微软雅黑" pitchFamily="34" charset="-122"/>
              </a:rPr>
              <a:t>（行政级轿车）</a:t>
            </a:r>
          </a:p>
          <a:p>
            <a:r>
              <a:rPr lang="en-US" altLang="zh-CN" dirty="0" smtClean="0">
                <a:solidFill>
                  <a:schemeClr val="bg1"/>
                </a:solidFill>
                <a:latin typeface="微软雅黑" pitchFamily="34" charset="-122"/>
                <a:ea typeface="微软雅黑" pitchFamily="34" charset="-122"/>
              </a:rPr>
              <a:t>R (</a:t>
            </a:r>
            <a:r>
              <a:rPr lang="zh-CN" altLang="en-US" dirty="0" smtClean="0">
                <a:solidFill>
                  <a:schemeClr val="bg1"/>
                </a:solidFill>
                <a:latin typeface="微软雅黑" pitchFamily="34" charset="-122"/>
                <a:ea typeface="微软雅黑" pitchFamily="34" charset="-122"/>
              </a:rPr>
              <a:t>商务用车</a:t>
            </a:r>
            <a:r>
              <a:rPr lang="en-US" altLang="zh-CN" dirty="0" smtClean="0">
                <a:solidFill>
                  <a:schemeClr val="bg1"/>
                </a:solidFill>
                <a:latin typeface="微软雅黑" pitchFamily="34" charset="-122"/>
                <a:ea typeface="微软雅黑" pitchFamily="34" charset="-122"/>
              </a:rPr>
              <a:t>)</a:t>
            </a:r>
          </a:p>
          <a:p>
            <a:r>
              <a:rPr lang="en-US" altLang="zh-CN" dirty="0" smtClean="0">
                <a:solidFill>
                  <a:schemeClr val="bg1"/>
                </a:solidFill>
                <a:latin typeface="微软雅黑" pitchFamily="34" charset="-122"/>
                <a:ea typeface="微软雅黑" pitchFamily="34" charset="-122"/>
              </a:rPr>
              <a:t>S ( </a:t>
            </a:r>
            <a:r>
              <a:rPr lang="zh-CN" altLang="en-US" dirty="0" smtClean="0">
                <a:solidFill>
                  <a:schemeClr val="bg1"/>
                </a:solidFill>
                <a:latin typeface="微软雅黑" pitchFamily="34" charset="-122"/>
                <a:ea typeface="微软雅黑" pitchFamily="34" charset="-122"/>
              </a:rPr>
              <a:t>大型豪华轿车）</a:t>
            </a:r>
          </a:p>
          <a:p>
            <a:r>
              <a:rPr lang="en-US" altLang="zh-CN" dirty="0" smtClean="0">
                <a:solidFill>
                  <a:schemeClr val="bg1"/>
                </a:solidFill>
                <a:latin typeface="微软雅黑" pitchFamily="34" charset="-122"/>
                <a:ea typeface="微软雅黑" pitchFamily="34" charset="-122"/>
              </a:rPr>
              <a:t>G</a:t>
            </a:r>
            <a:r>
              <a:rPr lang="zh-CN" altLang="en-US"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hlinkClick r:id="rId3" action="ppaction://hlinkfile"/>
              </a:rPr>
              <a:t>越野</a:t>
            </a:r>
            <a:r>
              <a:rPr lang="zh-CN" altLang="en-US" dirty="0" smtClean="0">
                <a:solidFill>
                  <a:schemeClr val="bg1"/>
                </a:solidFill>
                <a:latin typeface="微软雅黑" pitchFamily="34" charset="-122"/>
                <a:ea typeface="微软雅黑" pitchFamily="34" charset="-122"/>
              </a:rPr>
              <a:t>车）</a:t>
            </a:r>
          </a:p>
          <a:p>
            <a:r>
              <a:rPr lang="en-US" altLang="zh-CN" dirty="0" smtClean="0">
                <a:solidFill>
                  <a:schemeClr val="bg1"/>
                </a:solidFill>
                <a:latin typeface="微软雅黑" pitchFamily="34" charset="-122"/>
                <a:ea typeface="微软雅黑" pitchFamily="34" charset="-122"/>
              </a:rPr>
              <a:t>GL</a:t>
            </a:r>
            <a:r>
              <a:rPr lang="zh-CN" altLang="en-US" dirty="0" smtClean="0">
                <a:solidFill>
                  <a:schemeClr val="bg1"/>
                </a:solidFill>
                <a:latin typeface="微软雅黑" pitchFamily="34" charset="-122"/>
                <a:ea typeface="微软雅黑" pitchFamily="34" charset="-122"/>
              </a:rPr>
              <a:t>（豪华型</a:t>
            </a:r>
            <a:r>
              <a:rPr lang="en-US" altLang="zh-CN" dirty="0" smtClean="0">
                <a:solidFill>
                  <a:schemeClr val="bg1"/>
                </a:solidFill>
                <a:latin typeface="微软雅黑" pitchFamily="34" charset="-122"/>
                <a:ea typeface="微软雅黑" pitchFamily="34" charset="-122"/>
              </a:rPr>
              <a:t>SUV</a:t>
            </a:r>
            <a:r>
              <a:rPr lang="zh-CN" altLang="en-US" dirty="0" smtClean="0">
                <a:solidFill>
                  <a:schemeClr val="bg1"/>
                </a:solidFill>
                <a:latin typeface="微软雅黑" pitchFamily="34" charset="-122"/>
                <a:ea typeface="微软雅黑" pitchFamily="34" charset="-122"/>
              </a:rPr>
              <a:t>）</a:t>
            </a:r>
          </a:p>
          <a:p>
            <a:r>
              <a:rPr lang="en-US" altLang="zh-CN" dirty="0" smtClean="0">
                <a:solidFill>
                  <a:schemeClr val="bg1"/>
                </a:solidFill>
                <a:latin typeface="微软雅黑" pitchFamily="34" charset="-122"/>
                <a:ea typeface="微软雅黑" pitchFamily="34" charset="-122"/>
              </a:rPr>
              <a:t>GLK</a:t>
            </a:r>
            <a:r>
              <a:rPr lang="zh-CN" altLang="en-US" dirty="0" smtClean="0">
                <a:solidFill>
                  <a:schemeClr val="bg1"/>
                </a:solidFill>
                <a:latin typeface="微软雅黑" pitchFamily="34" charset="-122"/>
                <a:ea typeface="微软雅黑" pitchFamily="34" charset="-122"/>
              </a:rPr>
              <a:t>（中型</a:t>
            </a:r>
            <a:r>
              <a:rPr lang="en-US" altLang="zh-CN" dirty="0" smtClean="0">
                <a:solidFill>
                  <a:schemeClr val="bg1"/>
                </a:solidFill>
                <a:latin typeface="微软雅黑" pitchFamily="34" charset="-122"/>
                <a:ea typeface="微软雅黑" pitchFamily="34" charset="-122"/>
              </a:rPr>
              <a:t>SUV</a:t>
            </a:r>
            <a:r>
              <a:rPr lang="zh-CN" altLang="en-US" dirty="0" smtClean="0">
                <a:solidFill>
                  <a:schemeClr val="bg1"/>
                </a:solidFill>
                <a:latin typeface="微软雅黑" pitchFamily="34" charset="-122"/>
                <a:ea typeface="微软雅黑" pitchFamily="34" charset="-122"/>
              </a:rPr>
              <a:t>）</a:t>
            </a:r>
          </a:p>
          <a:p>
            <a:r>
              <a:rPr lang="en-US" altLang="zh-CN" dirty="0" smtClean="0">
                <a:solidFill>
                  <a:schemeClr val="bg1"/>
                </a:solidFill>
                <a:latin typeface="微软雅黑" pitchFamily="34" charset="-122"/>
                <a:ea typeface="微软雅黑" pitchFamily="34" charset="-122"/>
              </a:rPr>
              <a:t>GLA</a:t>
            </a:r>
            <a:r>
              <a:rPr lang="zh-CN" altLang="en-US" dirty="0" smtClean="0">
                <a:solidFill>
                  <a:schemeClr val="bg1"/>
                </a:solidFill>
                <a:latin typeface="微软雅黑" pitchFamily="34" charset="-122"/>
                <a:ea typeface="微软雅黑" pitchFamily="34" charset="-122"/>
              </a:rPr>
              <a:t>（紧凑</a:t>
            </a:r>
            <a:r>
              <a:rPr lang="en-US" altLang="zh-CN" dirty="0" smtClean="0">
                <a:solidFill>
                  <a:schemeClr val="bg1"/>
                </a:solidFill>
                <a:latin typeface="微软雅黑" pitchFamily="34" charset="-122"/>
                <a:ea typeface="微软雅黑" pitchFamily="34" charset="-122"/>
              </a:rPr>
              <a:t>SUV</a:t>
            </a:r>
            <a:r>
              <a:rPr lang="zh-CN" altLang="en-US" dirty="0" smtClean="0">
                <a:solidFill>
                  <a:schemeClr val="bg1"/>
                </a:solidFill>
                <a:latin typeface="微软雅黑" pitchFamily="34" charset="-122"/>
                <a:ea typeface="微软雅黑" pitchFamily="34" charset="-122"/>
              </a:rPr>
              <a:t>）</a:t>
            </a:r>
          </a:p>
          <a:p>
            <a:r>
              <a:rPr lang="en-US" altLang="zh-CN" dirty="0" smtClean="0">
                <a:solidFill>
                  <a:schemeClr val="bg1"/>
                </a:solidFill>
                <a:latin typeface="微软雅黑" pitchFamily="34" charset="-122"/>
                <a:ea typeface="微软雅黑" pitchFamily="34" charset="-122"/>
              </a:rPr>
              <a:t>M</a:t>
            </a:r>
            <a:r>
              <a:rPr lang="zh-CN" altLang="en-US" dirty="0" smtClean="0">
                <a:solidFill>
                  <a:schemeClr val="bg1"/>
                </a:solidFill>
                <a:latin typeface="微软雅黑" pitchFamily="34" charset="-122"/>
                <a:ea typeface="微软雅黑" pitchFamily="34" charset="-122"/>
              </a:rPr>
              <a:t>（中大型</a:t>
            </a:r>
            <a:r>
              <a:rPr lang="en-US" altLang="zh-CN" dirty="0" smtClean="0">
                <a:solidFill>
                  <a:schemeClr val="bg1"/>
                </a:solidFill>
                <a:latin typeface="微软雅黑" pitchFamily="34" charset="-122"/>
                <a:ea typeface="微软雅黑" pitchFamily="34" charset="-122"/>
              </a:rPr>
              <a:t>SUV</a:t>
            </a:r>
            <a:r>
              <a:rPr lang="zh-CN" altLang="en-US" dirty="0" smtClean="0">
                <a:solidFill>
                  <a:schemeClr val="bg1"/>
                </a:solidFill>
                <a:latin typeface="微软雅黑" pitchFamily="34" charset="-122"/>
                <a:ea typeface="微软雅黑" pitchFamily="34" charset="-122"/>
              </a:rPr>
              <a:t>）</a:t>
            </a:r>
          </a:p>
          <a:p>
            <a:r>
              <a:rPr lang="en-US" altLang="zh-CN" dirty="0" smtClean="0">
                <a:solidFill>
                  <a:schemeClr val="bg1"/>
                </a:solidFill>
                <a:latin typeface="微软雅黑" pitchFamily="34" charset="-122"/>
                <a:ea typeface="微软雅黑" pitchFamily="34" charset="-122"/>
              </a:rPr>
              <a:t>MLC </a:t>
            </a:r>
            <a:r>
              <a:rPr lang="zh-CN" altLang="en-US" dirty="0" smtClean="0">
                <a:solidFill>
                  <a:schemeClr val="bg1"/>
                </a:solidFill>
                <a:latin typeface="微软雅黑" pitchFamily="34" charset="-122"/>
                <a:ea typeface="微软雅黑" pitchFamily="34" charset="-122"/>
              </a:rPr>
              <a:t>（紧凑</a:t>
            </a:r>
            <a:r>
              <a:rPr lang="en-US" altLang="zh-CN" dirty="0" smtClean="0">
                <a:solidFill>
                  <a:schemeClr val="bg1"/>
                </a:solidFill>
                <a:latin typeface="微软雅黑" pitchFamily="34" charset="-122"/>
                <a:ea typeface="微软雅黑" pitchFamily="34" charset="-122"/>
              </a:rPr>
              <a:t>SUV</a:t>
            </a:r>
            <a:r>
              <a:rPr lang="zh-CN" altLang="en-US" dirty="0" smtClean="0">
                <a:solidFill>
                  <a:schemeClr val="bg1"/>
                </a:solidFill>
                <a:latin typeface="微软雅黑" pitchFamily="34" charset="-122"/>
                <a:ea typeface="微软雅黑" pitchFamily="34" charset="-122"/>
              </a:rPr>
              <a:t>） </a:t>
            </a:r>
            <a:endParaRPr lang="en-US" altLang="zh-CN" dirty="0" smtClean="0">
              <a:solidFill>
                <a:schemeClr val="bg1"/>
              </a:solidFill>
              <a:latin typeface="微软雅黑" pitchFamily="34" charset="-122"/>
              <a:ea typeface="微软雅黑" pitchFamily="34" charset="-122"/>
            </a:endParaRPr>
          </a:p>
          <a:p>
            <a:r>
              <a:rPr lang="en-US" dirty="0" smtClean="0">
                <a:solidFill>
                  <a:schemeClr val="bg1"/>
                </a:solidFill>
                <a:latin typeface="微软雅黑" pitchFamily="34" charset="-122"/>
                <a:ea typeface="微软雅黑" pitchFamily="34" charset="-122"/>
              </a:rPr>
              <a:t>SL（</a:t>
            </a:r>
            <a:r>
              <a:rPr lang="zh-CN" altLang="en-US" dirty="0" smtClean="0">
                <a:solidFill>
                  <a:schemeClr val="bg1"/>
                </a:solidFill>
                <a:latin typeface="微软雅黑" pitchFamily="34" charset="-122"/>
                <a:ea typeface="微软雅黑" pitchFamily="34" charset="-122"/>
              </a:rPr>
              <a:t>中型跑车）</a:t>
            </a:r>
          </a:p>
          <a:p>
            <a:endParaRPr lang="zh-CN" altLang="en-US" dirty="0">
              <a:solidFill>
                <a:schemeClr val="bg1"/>
              </a:solidFill>
              <a:latin typeface="微软雅黑" pitchFamily="34" charset="-122"/>
              <a:ea typeface="微软雅黑" pitchFamily="34" charset="-122"/>
            </a:endParaRPr>
          </a:p>
        </p:txBody>
      </p:sp>
      <p:sp>
        <p:nvSpPr>
          <p:cNvPr id="17" name="矩形 16"/>
          <p:cNvSpPr/>
          <p:nvPr/>
        </p:nvSpPr>
        <p:spPr>
          <a:xfrm>
            <a:off x="3643306" y="2071678"/>
            <a:ext cx="3286148" cy="1477328"/>
          </a:xfrm>
          <a:prstGeom prst="rect">
            <a:avLst/>
          </a:prstGeom>
        </p:spPr>
        <p:txBody>
          <a:bodyPr wrap="square">
            <a:spAutoFit/>
          </a:bodyPr>
          <a:lstStyle/>
          <a:p>
            <a:r>
              <a:rPr lang="en-US" dirty="0" smtClean="0">
                <a:solidFill>
                  <a:schemeClr val="bg1"/>
                </a:solidFill>
                <a:latin typeface="微软雅黑" pitchFamily="34" charset="-122"/>
                <a:ea typeface="微软雅黑" pitchFamily="34" charset="-122"/>
              </a:rPr>
              <a:t>SLK（</a:t>
            </a:r>
            <a:r>
              <a:rPr lang="zh-CN" altLang="en-US" dirty="0" smtClean="0">
                <a:solidFill>
                  <a:schemeClr val="bg1"/>
                </a:solidFill>
                <a:latin typeface="微软雅黑" pitchFamily="34" charset="-122"/>
                <a:ea typeface="微软雅黑" pitchFamily="34" charset="-122"/>
              </a:rPr>
              <a:t>紧凑型跑车）</a:t>
            </a:r>
          </a:p>
          <a:p>
            <a:r>
              <a:rPr lang="en-US" dirty="0" smtClean="0">
                <a:solidFill>
                  <a:schemeClr val="bg1"/>
                </a:solidFill>
                <a:latin typeface="微软雅黑" pitchFamily="34" charset="-122"/>
                <a:ea typeface="微软雅黑" pitchFamily="34" charset="-122"/>
              </a:rPr>
              <a:t>SLS AMG (V8</a:t>
            </a:r>
            <a:r>
              <a:rPr lang="zh-CN" altLang="en-US" dirty="0" smtClean="0">
                <a:solidFill>
                  <a:schemeClr val="bg1"/>
                </a:solidFill>
                <a:latin typeface="微软雅黑" pitchFamily="34" charset="-122"/>
                <a:ea typeface="微软雅黑" pitchFamily="34" charset="-122"/>
              </a:rPr>
              <a:t>超跑，</a:t>
            </a:r>
            <a:r>
              <a:rPr lang="en-US" altLang="zh-CN" dirty="0" smtClean="0">
                <a:solidFill>
                  <a:schemeClr val="bg1"/>
                </a:solidFill>
                <a:latin typeface="微软雅黑" pitchFamily="34" charset="-122"/>
                <a:ea typeface="微软雅黑" pitchFamily="34" charset="-122"/>
              </a:rPr>
              <a:t>2013</a:t>
            </a:r>
            <a:r>
              <a:rPr lang="zh-CN" altLang="en-US" dirty="0" smtClean="0">
                <a:solidFill>
                  <a:schemeClr val="bg1"/>
                </a:solidFill>
                <a:latin typeface="微软雅黑" pitchFamily="34" charset="-122"/>
                <a:ea typeface="微软雅黑" pitchFamily="34" charset="-122"/>
              </a:rPr>
              <a:t>年绝版）</a:t>
            </a:r>
          </a:p>
          <a:p>
            <a:r>
              <a:rPr lang="en-US" dirty="0" smtClean="0">
                <a:solidFill>
                  <a:schemeClr val="bg1"/>
                </a:solidFill>
                <a:latin typeface="微软雅黑" pitchFamily="34" charset="-122"/>
                <a:ea typeface="微软雅黑" pitchFamily="34" charset="-122"/>
              </a:rPr>
              <a:t>SLR （McLaren)</a:t>
            </a:r>
          </a:p>
          <a:p>
            <a:r>
              <a:rPr lang="en-US" dirty="0" smtClean="0">
                <a:solidFill>
                  <a:schemeClr val="bg1"/>
                </a:solidFill>
                <a:latin typeface="微软雅黑" pitchFamily="34" charset="-122"/>
                <a:ea typeface="微软雅黑" pitchFamily="34" charset="-122"/>
                <a:hlinkClick r:id="rId4" action="ppaction://hlinkfile"/>
              </a:rPr>
              <a:t>AMG</a:t>
            </a:r>
            <a:r>
              <a:rPr lang="en-US"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高性能改装车）</a:t>
            </a:r>
          </a:p>
        </p:txBody>
      </p:sp>
      <p:sp>
        <p:nvSpPr>
          <p:cNvPr id="18" name="矩形 17"/>
          <p:cNvSpPr/>
          <p:nvPr/>
        </p:nvSpPr>
        <p:spPr>
          <a:xfrm>
            <a:off x="6399403" y="2714620"/>
            <a:ext cx="2744597" cy="369332"/>
          </a:xfrm>
          <a:prstGeom prst="rect">
            <a:avLst/>
          </a:prstGeom>
        </p:spPr>
        <p:txBody>
          <a:bodyPr wrap="none">
            <a:spAutoFit/>
          </a:bodyPr>
          <a:lstStyle/>
          <a:p>
            <a:r>
              <a:rPr lang="en-US" dirty="0" smtClean="0">
                <a:solidFill>
                  <a:schemeClr val="bg1"/>
                </a:solidFill>
                <a:latin typeface="微软雅黑" pitchFamily="34" charset="-122"/>
                <a:ea typeface="微软雅黑" pitchFamily="34" charset="-122"/>
              </a:rPr>
              <a:t>Mercedes-Benz E-Class</a:t>
            </a:r>
            <a:endParaRPr lang="zh-CN" altLang="en-US" dirty="0">
              <a:solidFill>
                <a:schemeClr val="bg1"/>
              </a:solidFill>
              <a:latin typeface="微软雅黑" pitchFamily="34" charset="-122"/>
              <a:ea typeface="微软雅黑" pitchFamily="34" charset="-122"/>
            </a:endParaRPr>
          </a:p>
        </p:txBody>
      </p:sp>
      <p:pic>
        <p:nvPicPr>
          <p:cNvPr id="19" name="图片 18" descr="023b5bb5c9ea15ce019bcea1b7003af33b87e950352a9a1c.jpg"/>
          <p:cNvPicPr>
            <a:picLocks noChangeAspect="1"/>
          </p:cNvPicPr>
          <p:nvPr/>
        </p:nvPicPr>
        <p:blipFill>
          <a:blip r:embed="rId5" cstate="print"/>
          <a:stretch>
            <a:fillRect/>
          </a:stretch>
        </p:blipFill>
        <p:spPr>
          <a:xfrm>
            <a:off x="6572264" y="714356"/>
            <a:ext cx="2571736" cy="2024058"/>
          </a:xfrm>
          <a:prstGeom prst="rect">
            <a:avLst/>
          </a:prstGeom>
        </p:spPr>
      </p:pic>
      <p:sp>
        <p:nvSpPr>
          <p:cNvPr id="20" name="矩形 19"/>
          <p:cNvSpPr/>
          <p:nvPr/>
        </p:nvSpPr>
        <p:spPr>
          <a:xfrm>
            <a:off x="6786578" y="5500702"/>
            <a:ext cx="2067025" cy="369332"/>
          </a:xfrm>
          <a:prstGeom prst="rect">
            <a:avLst/>
          </a:prstGeom>
        </p:spPr>
        <p:txBody>
          <a:bodyPr wrap="square">
            <a:spAutoFit/>
          </a:bodyPr>
          <a:lstStyle/>
          <a:p>
            <a:r>
              <a:rPr lang="en-US" dirty="0" smtClean="0">
                <a:solidFill>
                  <a:schemeClr val="bg1"/>
                </a:solidFill>
                <a:latin typeface="微软雅黑" pitchFamily="34" charset="-122"/>
                <a:ea typeface="微软雅黑" pitchFamily="34" charset="-122"/>
              </a:rPr>
              <a:t>Mercedes-Benz</a:t>
            </a:r>
            <a:endParaRPr lang="zh-CN" altLang="en-US" dirty="0">
              <a:solidFill>
                <a:schemeClr val="bg1"/>
              </a:solidFill>
              <a:latin typeface="微软雅黑" pitchFamily="34" charset="-122"/>
              <a:ea typeface="微软雅黑" pitchFamily="34" charset="-122"/>
            </a:endParaRPr>
          </a:p>
        </p:txBody>
      </p:sp>
      <p:pic>
        <p:nvPicPr>
          <p:cNvPr id="21" name="图片 20" descr="0b46f21fbe096b632a780eac0c338744eaf81a4c500f8cd5.jpg"/>
          <p:cNvPicPr>
            <a:picLocks noChangeAspect="1"/>
          </p:cNvPicPr>
          <p:nvPr/>
        </p:nvPicPr>
        <p:blipFill>
          <a:blip r:embed="rId6" cstate="print"/>
          <a:stretch>
            <a:fillRect/>
          </a:stretch>
        </p:blipFill>
        <p:spPr>
          <a:xfrm>
            <a:off x="6572264" y="3214686"/>
            <a:ext cx="2571736" cy="2214558"/>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68344" y="6453336"/>
            <a:ext cx="2016224" cy="307777"/>
          </a:xfrm>
          <a:prstGeom prst="rect">
            <a:avLst/>
          </a:prstGeom>
          <a:noFill/>
        </p:spPr>
        <p:txBody>
          <a:bodyPr wrap="square" rtlCol="0">
            <a:spAutoFit/>
          </a:bodyPr>
          <a:lstStyle/>
          <a:p>
            <a:r>
              <a:rPr lang="en-US" altLang="zh-CN" sz="1400" dirty="0" smtClean="0">
                <a:solidFill>
                  <a:schemeClr val="bg1"/>
                </a:solidFill>
                <a:latin typeface="BankGothic Md BT" pitchFamily="34" charset="0"/>
                <a:ea typeface="Cambria Math" pitchFamily="18" charset="0"/>
              </a:rPr>
              <a:t>Car culture</a:t>
            </a:r>
            <a:endParaRPr lang="zh-CN" altLang="en-US" sz="1400" dirty="0">
              <a:solidFill>
                <a:schemeClr val="bg1"/>
              </a:solidFill>
              <a:latin typeface="BankGothic Md BT" pitchFamily="34" charset="0"/>
              <a:ea typeface="BatangChe" pitchFamily="49" charset="-127"/>
            </a:endParaRPr>
          </a:p>
        </p:txBody>
      </p:sp>
      <p:sp>
        <p:nvSpPr>
          <p:cNvPr id="10" name="矩形 9"/>
          <p:cNvSpPr/>
          <p:nvPr/>
        </p:nvSpPr>
        <p:spPr>
          <a:xfrm>
            <a:off x="0" y="1285860"/>
            <a:ext cx="4572000" cy="2862322"/>
          </a:xfrm>
          <a:prstGeom prst="rect">
            <a:avLst/>
          </a:prstGeom>
        </p:spPr>
        <p:txBody>
          <a:bodyPr>
            <a:spAutoFit/>
          </a:bodyPr>
          <a:lstStyle/>
          <a:p>
            <a:r>
              <a:rPr lang="zh-CN" altLang="en-US" b="1" dirty="0" smtClean="0">
                <a:solidFill>
                  <a:schemeClr val="bg1"/>
                </a:solidFill>
                <a:latin typeface="微软雅黑" pitchFamily="34" charset="-122"/>
                <a:ea typeface="微软雅黑" pitchFamily="34" charset="-122"/>
              </a:rPr>
              <a:t>其他车系</a:t>
            </a:r>
          </a:p>
          <a:p>
            <a:r>
              <a:rPr lang="zh-CN" altLang="en-US" b="1" dirty="0" smtClean="0">
                <a:solidFill>
                  <a:schemeClr val="bg1"/>
                </a:solidFill>
                <a:latin typeface="微软雅黑" pitchFamily="34" charset="-122"/>
                <a:ea typeface="微软雅黑" pitchFamily="34" charset="-122"/>
              </a:rPr>
              <a:t>       载重车</a:t>
            </a:r>
            <a:endParaRPr lang="zh-CN" altLang="en-US" dirty="0" smtClean="0">
              <a:solidFill>
                <a:schemeClr val="bg1"/>
              </a:solidFill>
              <a:latin typeface="微软雅黑" pitchFamily="34" charset="-122"/>
              <a:ea typeface="微软雅黑" pitchFamily="34" charset="-122"/>
            </a:endParaRPr>
          </a:p>
          <a:p>
            <a:r>
              <a:rPr lang="en-US" altLang="zh-CN" dirty="0" smtClean="0">
                <a:solidFill>
                  <a:schemeClr val="bg1"/>
                </a:solidFill>
                <a:latin typeface="微软雅黑" pitchFamily="34" charset="-122"/>
                <a:ea typeface="微软雅黑" pitchFamily="34" charset="-122"/>
              </a:rPr>
              <a:t>       </a:t>
            </a:r>
            <a:r>
              <a:rPr lang="en-US" altLang="zh-CN" dirty="0" err="1" smtClean="0">
                <a:solidFill>
                  <a:schemeClr val="bg1"/>
                </a:solidFill>
                <a:latin typeface="微软雅黑" pitchFamily="34" charset="-122"/>
                <a:ea typeface="微软雅黑" pitchFamily="34" charset="-122"/>
              </a:rPr>
              <a:t>Actros</a:t>
            </a:r>
            <a:r>
              <a:rPr lang="zh-CN" altLang="en-US" dirty="0" smtClean="0">
                <a:solidFill>
                  <a:schemeClr val="bg1"/>
                </a:solidFill>
                <a:latin typeface="微软雅黑" pitchFamily="34" charset="-122"/>
                <a:ea typeface="微软雅黑" pitchFamily="34" charset="-122"/>
              </a:rPr>
              <a:t>，</a:t>
            </a:r>
            <a:r>
              <a:rPr lang="en-US" altLang="zh-CN" dirty="0" err="1" smtClean="0">
                <a:solidFill>
                  <a:schemeClr val="bg1"/>
                </a:solidFill>
                <a:latin typeface="微软雅黑" pitchFamily="34" charset="-122"/>
                <a:ea typeface="微软雅黑" pitchFamily="34" charset="-122"/>
              </a:rPr>
              <a:t>Axor</a:t>
            </a:r>
            <a:r>
              <a:rPr lang="zh-CN" altLang="en-US" dirty="0" smtClean="0">
                <a:solidFill>
                  <a:schemeClr val="bg1"/>
                </a:solidFill>
                <a:latin typeface="微软雅黑" pitchFamily="34" charset="-122"/>
                <a:ea typeface="微软雅黑" pitchFamily="34" charset="-122"/>
              </a:rPr>
              <a:t>，</a:t>
            </a:r>
            <a:r>
              <a:rPr lang="en-US" altLang="zh-CN" dirty="0" err="1" smtClean="0">
                <a:solidFill>
                  <a:schemeClr val="bg1"/>
                </a:solidFill>
                <a:latin typeface="微软雅黑" pitchFamily="34" charset="-122"/>
                <a:ea typeface="微软雅黑" pitchFamily="34" charset="-122"/>
              </a:rPr>
              <a:t>Atego</a:t>
            </a:r>
            <a:r>
              <a:rPr lang="zh-CN" altLang="en-US" dirty="0" smtClean="0">
                <a:solidFill>
                  <a:schemeClr val="bg1"/>
                </a:solidFill>
                <a:latin typeface="微软雅黑" pitchFamily="34" charset="-122"/>
                <a:ea typeface="微软雅黑" pitchFamily="34" charset="-122"/>
              </a:rPr>
              <a:t>，</a:t>
            </a:r>
            <a:r>
              <a:rPr lang="en-US" altLang="zh-CN" dirty="0" err="1" smtClean="0">
                <a:solidFill>
                  <a:schemeClr val="bg1"/>
                </a:solidFill>
                <a:latin typeface="微软雅黑" pitchFamily="34" charset="-122"/>
                <a:ea typeface="微软雅黑" pitchFamily="34" charset="-122"/>
              </a:rPr>
              <a:t>Econic</a:t>
            </a:r>
            <a:r>
              <a:rPr lang="zh-CN" altLang="en-US" dirty="0" smtClean="0">
                <a:solidFill>
                  <a:schemeClr val="bg1"/>
                </a:solidFill>
                <a:latin typeface="微软雅黑" pitchFamily="34" charset="-122"/>
                <a:ea typeface="微软雅黑" pitchFamily="34" charset="-122"/>
              </a:rPr>
              <a:t>，    </a:t>
            </a:r>
            <a:r>
              <a:rPr lang="en-US" altLang="zh-CN" dirty="0" err="1" smtClean="0">
                <a:solidFill>
                  <a:schemeClr val="bg1"/>
                </a:solidFill>
                <a:latin typeface="微软雅黑" pitchFamily="34" charset="-122"/>
                <a:ea typeface="微软雅黑" pitchFamily="34" charset="-122"/>
              </a:rPr>
              <a:t>Zetros</a:t>
            </a:r>
            <a:endParaRPr lang="en-US" altLang="zh-CN" dirty="0" smtClean="0">
              <a:solidFill>
                <a:schemeClr val="bg1"/>
              </a:solidFill>
              <a:latin typeface="微软雅黑" pitchFamily="34" charset="-122"/>
              <a:ea typeface="微软雅黑" pitchFamily="34" charset="-122"/>
            </a:endParaRPr>
          </a:p>
          <a:p>
            <a:r>
              <a:rPr lang="zh-CN" altLang="en-US" b="1" dirty="0" smtClean="0">
                <a:solidFill>
                  <a:schemeClr val="bg1"/>
                </a:solidFill>
                <a:latin typeface="微软雅黑" pitchFamily="34" charset="-122"/>
                <a:ea typeface="微软雅黑" pitchFamily="34" charset="-122"/>
              </a:rPr>
              <a:t>       豪华商务车</a:t>
            </a:r>
            <a:endParaRPr lang="zh-CN" altLang="en-US" dirty="0" smtClean="0">
              <a:solidFill>
                <a:schemeClr val="bg1"/>
              </a:solidFill>
              <a:latin typeface="微软雅黑" pitchFamily="34" charset="-122"/>
              <a:ea typeface="微软雅黑" pitchFamily="34" charset="-122"/>
            </a:endParaRPr>
          </a:p>
          <a:p>
            <a:r>
              <a:rPr lang="en-US" altLang="zh-CN" dirty="0" smtClean="0">
                <a:solidFill>
                  <a:schemeClr val="bg1"/>
                </a:solidFill>
                <a:latin typeface="微软雅黑" pitchFamily="34" charset="-122"/>
                <a:ea typeface="微软雅黑" pitchFamily="34" charset="-122"/>
              </a:rPr>
              <a:t>       MPV</a:t>
            </a:r>
            <a:r>
              <a:rPr lang="zh-CN" altLang="en-US" dirty="0" smtClean="0">
                <a:solidFill>
                  <a:schemeClr val="bg1"/>
                </a:solidFill>
                <a:latin typeface="微软雅黑" pitchFamily="34" charset="-122"/>
                <a:ea typeface="微软雅黑" pitchFamily="34" charset="-122"/>
              </a:rPr>
              <a:t>商旅车：马可波罗</a:t>
            </a:r>
          </a:p>
          <a:p>
            <a:r>
              <a:rPr lang="zh-CN" altLang="en-US" b="1" dirty="0" smtClean="0">
                <a:solidFill>
                  <a:schemeClr val="bg1"/>
                </a:solidFill>
                <a:latin typeface="微软雅黑" pitchFamily="34" charset="-122"/>
                <a:ea typeface="微软雅黑" pitchFamily="34" charset="-122"/>
              </a:rPr>
              <a:t>       轻型商用车</a:t>
            </a:r>
            <a:endParaRPr lang="zh-CN" altLang="en-US"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       威霆（</a:t>
            </a:r>
            <a:r>
              <a:rPr lang="en-US" altLang="zh-CN" dirty="0" err="1" smtClean="0">
                <a:solidFill>
                  <a:schemeClr val="bg1"/>
                </a:solidFill>
                <a:latin typeface="微软雅黑" pitchFamily="34" charset="-122"/>
                <a:ea typeface="微软雅黑" pitchFamily="34" charset="-122"/>
              </a:rPr>
              <a:t>vito</a:t>
            </a:r>
            <a:r>
              <a:rPr lang="zh-CN" altLang="en-US" dirty="0" smtClean="0">
                <a:solidFill>
                  <a:schemeClr val="bg1"/>
                </a:solidFill>
                <a:latin typeface="微软雅黑" pitchFamily="34" charset="-122"/>
                <a:ea typeface="微软雅黑" pitchFamily="34" charset="-122"/>
              </a:rPr>
              <a:t>）：客运型</a:t>
            </a:r>
          </a:p>
          <a:p>
            <a:r>
              <a:rPr lang="zh-CN" altLang="en-US" dirty="0" smtClean="0">
                <a:solidFill>
                  <a:schemeClr val="bg1"/>
                </a:solidFill>
                <a:latin typeface="微软雅黑" pitchFamily="34" charset="-122"/>
                <a:ea typeface="微软雅黑" pitchFamily="34" charset="-122"/>
              </a:rPr>
              <a:t>       凌特（</a:t>
            </a:r>
            <a:r>
              <a:rPr lang="en-US" altLang="zh-CN" dirty="0" smtClean="0">
                <a:solidFill>
                  <a:schemeClr val="bg1"/>
                </a:solidFill>
                <a:latin typeface="微软雅黑" pitchFamily="34" charset="-122"/>
                <a:ea typeface="微软雅黑" pitchFamily="34" charset="-122"/>
              </a:rPr>
              <a:t>sprinter</a:t>
            </a:r>
            <a:r>
              <a:rPr lang="zh-CN" altLang="en-US" dirty="0" smtClean="0">
                <a:solidFill>
                  <a:schemeClr val="bg1"/>
                </a:solidFill>
                <a:latin typeface="微软雅黑" pitchFamily="34" charset="-122"/>
                <a:ea typeface="微软雅黑" pitchFamily="34" charset="-122"/>
              </a:rPr>
              <a:t>）：客运型</a:t>
            </a:r>
          </a:p>
          <a:p>
            <a:r>
              <a:rPr lang="zh-CN" altLang="en-US" dirty="0" smtClean="0">
                <a:solidFill>
                  <a:schemeClr val="bg1"/>
                </a:solidFill>
                <a:latin typeface="微软雅黑" pitchFamily="34" charset="-122"/>
                <a:ea typeface="微软雅黑" pitchFamily="34" charset="-122"/>
              </a:rPr>
              <a:t>       唯雅诺（</a:t>
            </a:r>
            <a:r>
              <a:rPr lang="en-US" altLang="zh-CN" dirty="0" err="1" smtClean="0">
                <a:solidFill>
                  <a:schemeClr val="bg1"/>
                </a:solidFill>
                <a:latin typeface="微软雅黑" pitchFamily="34" charset="-122"/>
                <a:ea typeface="微软雅黑" pitchFamily="34" charset="-122"/>
              </a:rPr>
              <a:t>viano</a:t>
            </a:r>
            <a:r>
              <a:rPr lang="zh-CN" altLang="en-US" dirty="0" smtClean="0">
                <a:solidFill>
                  <a:schemeClr val="bg1"/>
                </a:solidFill>
                <a:latin typeface="微软雅黑" pitchFamily="34" charset="-122"/>
                <a:ea typeface="微软雅黑" pitchFamily="34" charset="-122"/>
              </a:rPr>
              <a:t>）：客运型、商务型</a:t>
            </a:r>
            <a:endParaRPr lang="zh-CN" altLang="en-US" dirty="0">
              <a:solidFill>
                <a:schemeClr val="bg1"/>
              </a:solidFill>
              <a:latin typeface="微软雅黑" pitchFamily="34" charset="-122"/>
              <a:ea typeface="微软雅黑" pitchFamily="34" charset="-122"/>
            </a:endParaRPr>
          </a:p>
        </p:txBody>
      </p:sp>
      <p:sp>
        <p:nvSpPr>
          <p:cNvPr id="11" name="TextBox 10"/>
          <p:cNvSpPr txBox="1"/>
          <p:nvPr/>
        </p:nvSpPr>
        <p:spPr>
          <a:xfrm>
            <a:off x="2339752" y="404664"/>
            <a:ext cx="4104456" cy="584775"/>
          </a:xfrm>
          <a:prstGeom prst="rect">
            <a:avLst/>
          </a:prstGeom>
          <a:noFill/>
        </p:spPr>
        <p:txBody>
          <a:bodyPr wrap="square" rtlCol="0">
            <a:spAutoFit/>
          </a:bodyPr>
          <a:lstStyle/>
          <a:p>
            <a:pPr algn="ctr"/>
            <a:r>
              <a:rPr lang="zh-CN" altLang="en-US" sz="3200" dirty="0" smtClean="0">
                <a:solidFill>
                  <a:schemeClr val="bg2"/>
                </a:solidFill>
                <a:latin typeface="微软雅黑" pitchFamily="34" charset="-122"/>
                <a:ea typeface="微软雅黑" pitchFamily="34" charset="-122"/>
              </a:rPr>
              <a:t>奔驰汽车</a:t>
            </a:r>
            <a:endParaRPr lang="zh-CN" altLang="en-US" sz="3200" dirty="0">
              <a:solidFill>
                <a:schemeClr val="bg2"/>
              </a:solidFill>
              <a:latin typeface="微软雅黑" pitchFamily="34" charset="-122"/>
              <a:ea typeface="微软雅黑" pitchFamily="34" charset="-122"/>
            </a:endParaRPr>
          </a:p>
        </p:txBody>
      </p:sp>
      <p:pic>
        <p:nvPicPr>
          <p:cNvPr id="12" name="图片 11" descr="未标题-1.jpg"/>
          <p:cNvPicPr>
            <a:picLocks noChangeAspect="1"/>
          </p:cNvPicPr>
          <p:nvPr/>
        </p:nvPicPr>
        <p:blipFill>
          <a:blip r:embed="rId2" cstate="print">
            <a:lum contrast="-10000"/>
          </a:blip>
          <a:stretch>
            <a:fillRect/>
          </a:stretch>
        </p:blipFill>
        <p:spPr>
          <a:xfrm>
            <a:off x="0" y="0"/>
            <a:ext cx="1152128" cy="1029561"/>
          </a:xfrm>
          <a:prstGeom prst="rect">
            <a:avLst/>
          </a:prstGeom>
          <a:effectLst>
            <a:reflection blurRad="6350" stA="52000" endA="300" endPos="35000" dir="5400000" sy="-100000" algn="bl" rotWithShape="0"/>
          </a:effectLst>
        </p:spPr>
      </p:pic>
      <p:sp>
        <p:nvSpPr>
          <p:cNvPr id="13" name="矩形 12"/>
          <p:cNvSpPr/>
          <p:nvPr/>
        </p:nvSpPr>
        <p:spPr>
          <a:xfrm>
            <a:off x="0" y="4143380"/>
            <a:ext cx="4256293" cy="1754326"/>
          </a:xfrm>
          <a:prstGeom prst="rect">
            <a:avLst/>
          </a:prstGeom>
        </p:spPr>
        <p:txBody>
          <a:bodyPr wrap="none">
            <a:spAutoFit/>
          </a:bodyPr>
          <a:lstStyle/>
          <a:p>
            <a:r>
              <a:rPr lang="en-US" altLang="zh-CN" b="1" dirty="0" smtClean="0">
                <a:solidFill>
                  <a:schemeClr val="bg1"/>
                </a:solidFill>
                <a:latin typeface="微软雅黑" pitchFamily="34" charset="-122"/>
                <a:ea typeface="微软雅黑" pitchFamily="34" charset="-122"/>
              </a:rPr>
              <a:t>BUS</a:t>
            </a:r>
            <a:r>
              <a:rPr lang="zh-CN" altLang="en-US" b="1" dirty="0" smtClean="0">
                <a:solidFill>
                  <a:schemeClr val="bg1"/>
                </a:solidFill>
                <a:latin typeface="微软雅黑" pitchFamily="34" charset="-122"/>
                <a:ea typeface="微软雅黑" pitchFamily="34" charset="-122"/>
              </a:rPr>
              <a:t>（客车，公共交通车）</a:t>
            </a:r>
            <a:endParaRPr lang="en-US" altLang="zh-CN" b="1" dirty="0" smtClean="0">
              <a:solidFill>
                <a:schemeClr val="bg1"/>
              </a:solidFill>
              <a:latin typeface="微软雅黑" pitchFamily="34" charset="-122"/>
              <a:ea typeface="微软雅黑" pitchFamily="34" charset="-122"/>
            </a:endParaRPr>
          </a:p>
          <a:p>
            <a:r>
              <a:rPr lang="zh-CN" altLang="en-US" u="sng" dirty="0" smtClean="0">
                <a:solidFill>
                  <a:schemeClr val="bg1"/>
                </a:solidFill>
                <a:latin typeface="微软雅黑" pitchFamily="34" charset="-122"/>
                <a:ea typeface="微软雅黑" pitchFamily="34" charset="-122"/>
                <a:hlinkClick r:id="rId3" action="ppaction://hlinkfile"/>
              </a:rPr>
              <a:t>        </a:t>
            </a:r>
            <a:r>
              <a:rPr lang="zh-CN" altLang="en-US" dirty="0" smtClean="0">
                <a:solidFill>
                  <a:schemeClr val="bg1"/>
                </a:solidFill>
                <a:latin typeface="微软雅黑" pitchFamily="34" charset="-122"/>
                <a:ea typeface="微软雅黑" pitchFamily="34" charset="-122"/>
                <a:hlinkClick r:id="rId3" action="ppaction://hlinkfile"/>
              </a:rPr>
              <a:t>乌尼莫克</a:t>
            </a:r>
            <a:endParaRPr lang="zh-CN" altLang="en-US" dirty="0" smtClean="0">
              <a:solidFill>
                <a:schemeClr val="bg1"/>
              </a:solidFill>
              <a:latin typeface="微软雅黑" pitchFamily="34" charset="-122"/>
              <a:ea typeface="微软雅黑" pitchFamily="34" charset="-122"/>
            </a:endParaRPr>
          </a:p>
          <a:p>
            <a:r>
              <a:rPr lang="zh-CN" altLang="en-US" dirty="0" smtClean="0">
                <a:solidFill>
                  <a:schemeClr val="bg1"/>
                </a:solidFill>
                <a:latin typeface="微软雅黑" pitchFamily="34" charset="-122"/>
                <a:ea typeface="微软雅黑" pitchFamily="34" charset="-122"/>
              </a:rPr>
              <a:t>        百系列：</a:t>
            </a:r>
            <a:r>
              <a:rPr lang="en-US" dirty="0" smtClean="0">
                <a:solidFill>
                  <a:schemeClr val="bg1"/>
                </a:solidFill>
                <a:latin typeface="微软雅黑" pitchFamily="34" charset="-122"/>
                <a:ea typeface="微软雅黑" pitchFamily="34" charset="-122"/>
              </a:rPr>
              <a:t>U300，U400，U500</a:t>
            </a:r>
          </a:p>
          <a:p>
            <a:r>
              <a:rPr lang="zh-CN" altLang="en-US" dirty="0" smtClean="0">
                <a:solidFill>
                  <a:schemeClr val="bg1"/>
                </a:solidFill>
                <a:latin typeface="微软雅黑" pitchFamily="34" charset="-122"/>
                <a:ea typeface="微软雅黑" pitchFamily="34" charset="-122"/>
              </a:rPr>
              <a:t>        千系列：</a:t>
            </a:r>
            <a:r>
              <a:rPr lang="en-US" dirty="0" smtClean="0">
                <a:solidFill>
                  <a:schemeClr val="bg1"/>
                </a:solidFill>
                <a:latin typeface="微软雅黑" pitchFamily="34" charset="-122"/>
                <a:ea typeface="微软雅黑" pitchFamily="34" charset="-122"/>
              </a:rPr>
              <a:t>U3000，U4000，U5000</a:t>
            </a:r>
          </a:p>
          <a:p>
            <a:r>
              <a:rPr lang="en-US" dirty="0" smtClean="0">
                <a:solidFill>
                  <a:schemeClr val="bg1"/>
                </a:solidFill>
                <a:latin typeface="微软雅黑" pitchFamily="34" charset="-122"/>
                <a:ea typeface="微软雅黑" pitchFamily="34" charset="-122"/>
              </a:rPr>
              <a:t>         U20  </a:t>
            </a:r>
          </a:p>
          <a:p>
            <a:endParaRPr lang="zh-CN" altLang="en-US" dirty="0"/>
          </a:p>
        </p:txBody>
      </p:sp>
      <p:sp>
        <p:nvSpPr>
          <p:cNvPr id="14" name="矩形 13"/>
          <p:cNvSpPr/>
          <p:nvPr/>
        </p:nvSpPr>
        <p:spPr>
          <a:xfrm>
            <a:off x="5715008" y="5000636"/>
            <a:ext cx="2751010" cy="369332"/>
          </a:xfrm>
          <a:prstGeom prst="rect">
            <a:avLst/>
          </a:prstGeom>
        </p:spPr>
        <p:txBody>
          <a:bodyPr wrap="none">
            <a:spAutoFit/>
          </a:bodyPr>
          <a:lstStyle/>
          <a:p>
            <a:r>
              <a:rPr lang="en-US" dirty="0" smtClean="0">
                <a:solidFill>
                  <a:schemeClr val="bg1"/>
                </a:solidFill>
                <a:latin typeface="微软雅黑" pitchFamily="34" charset="-122"/>
                <a:ea typeface="微软雅黑" pitchFamily="34" charset="-122"/>
              </a:rPr>
              <a:t>Mercedes-Benz S-Class</a:t>
            </a:r>
            <a:endParaRPr lang="zh-CN" altLang="en-US" dirty="0">
              <a:solidFill>
                <a:schemeClr val="bg1"/>
              </a:solidFill>
              <a:latin typeface="微软雅黑" pitchFamily="34" charset="-122"/>
              <a:ea typeface="微软雅黑" pitchFamily="34" charset="-122"/>
            </a:endParaRPr>
          </a:p>
        </p:txBody>
      </p:sp>
      <p:pic>
        <p:nvPicPr>
          <p:cNvPr id="15" name="图片 14" descr="8b82b9014a90f603906db5ef3812b31bb151f8198718cd85.jpg"/>
          <p:cNvPicPr>
            <a:picLocks noChangeAspect="1"/>
          </p:cNvPicPr>
          <p:nvPr/>
        </p:nvPicPr>
        <p:blipFill>
          <a:blip r:embed="rId4"/>
          <a:stretch>
            <a:fillRect/>
          </a:stretch>
        </p:blipFill>
        <p:spPr>
          <a:xfrm>
            <a:off x="4214810" y="1214422"/>
            <a:ext cx="4929190" cy="3786214"/>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7668344" y="6453336"/>
            <a:ext cx="2016224" cy="307777"/>
          </a:xfrm>
          <a:prstGeom prst="rect">
            <a:avLst/>
          </a:prstGeom>
          <a:noFill/>
        </p:spPr>
        <p:txBody>
          <a:bodyPr wrap="square" rtlCol="0">
            <a:spAutoFit/>
          </a:bodyPr>
          <a:lstStyle/>
          <a:p>
            <a:r>
              <a:rPr lang="en-US" altLang="zh-CN" sz="1400" dirty="0" smtClean="0">
                <a:solidFill>
                  <a:schemeClr val="bg1"/>
                </a:solidFill>
                <a:latin typeface="BankGothic Md BT" pitchFamily="34" charset="0"/>
                <a:ea typeface="Cambria Math" pitchFamily="18" charset="0"/>
              </a:rPr>
              <a:t>Car culture</a:t>
            </a:r>
            <a:endParaRPr lang="zh-CN" altLang="en-US" sz="1400" dirty="0">
              <a:solidFill>
                <a:schemeClr val="bg1"/>
              </a:solidFill>
              <a:latin typeface="BankGothic Md BT" pitchFamily="34" charset="0"/>
              <a:ea typeface="BatangChe" pitchFamily="49" charset="-127"/>
            </a:endParaRPr>
          </a:p>
        </p:txBody>
      </p:sp>
      <p:sp>
        <p:nvSpPr>
          <p:cNvPr id="11" name="TextBox 10"/>
          <p:cNvSpPr txBox="1"/>
          <p:nvPr/>
        </p:nvSpPr>
        <p:spPr>
          <a:xfrm>
            <a:off x="2339752" y="404664"/>
            <a:ext cx="4104456" cy="584775"/>
          </a:xfrm>
          <a:prstGeom prst="rect">
            <a:avLst/>
          </a:prstGeom>
          <a:noFill/>
        </p:spPr>
        <p:txBody>
          <a:bodyPr wrap="square" rtlCol="0">
            <a:spAutoFit/>
          </a:bodyPr>
          <a:lstStyle/>
          <a:p>
            <a:pPr algn="ctr"/>
            <a:r>
              <a:rPr lang="zh-CN" altLang="en-US" sz="3200" dirty="0" smtClean="0">
                <a:solidFill>
                  <a:schemeClr val="bg2"/>
                </a:solidFill>
                <a:latin typeface="微软雅黑" pitchFamily="34" charset="-122"/>
                <a:ea typeface="微软雅黑" pitchFamily="34" charset="-122"/>
              </a:rPr>
              <a:t>奔驰汽车</a:t>
            </a:r>
            <a:endParaRPr lang="zh-CN" altLang="en-US" sz="3200" dirty="0">
              <a:solidFill>
                <a:schemeClr val="bg2"/>
              </a:solidFill>
              <a:latin typeface="微软雅黑" pitchFamily="34" charset="-122"/>
              <a:ea typeface="微软雅黑" pitchFamily="34" charset="-122"/>
            </a:endParaRPr>
          </a:p>
        </p:txBody>
      </p:sp>
      <p:pic>
        <p:nvPicPr>
          <p:cNvPr id="13" name="图片 12" descr="未标题-1.jpg"/>
          <p:cNvPicPr>
            <a:picLocks noChangeAspect="1"/>
          </p:cNvPicPr>
          <p:nvPr/>
        </p:nvPicPr>
        <p:blipFill>
          <a:blip r:embed="rId2" cstate="print">
            <a:lum contrast="-10000"/>
          </a:blip>
          <a:stretch>
            <a:fillRect/>
          </a:stretch>
        </p:blipFill>
        <p:spPr>
          <a:xfrm>
            <a:off x="0" y="0"/>
            <a:ext cx="1152128" cy="1029561"/>
          </a:xfrm>
          <a:prstGeom prst="rect">
            <a:avLst/>
          </a:prstGeom>
          <a:effectLst>
            <a:reflection blurRad="6350" stA="52000" endA="300" endPos="35000" dir="5400000" sy="-100000" algn="bl" rotWithShape="0"/>
          </a:effectLst>
        </p:spPr>
      </p:pic>
      <p:sp>
        <p:nvSpPr>
          <p:cNvPr id="18" name="矩形 17"/>
          <p:cNvSpPr/>
          <p:nvPr/>
        </p:nvSpPr>
        <p:spPr>
          <a:xfrm>
            <a:off x="0" y="1285860"/>
            <a:ext cx="9144000" cy="5355312"/>
          </a:xfrm>
          <a:prstGeom prst="rect">
            <a:avLst/>
          </a:prstGeom>
        </p:spPr>
        <p:txBody>
          <a:bodyPr wrap="square">
            <a:spAutoFit/>
          </a:bodyPr>
          <a:lstStyle/>
          <a:p>
            <a:r>
              <a:rPr lang="zh-CN" altLang="en-US" dirty="0" smtClean="0">
                <a:solidFill>
                  <a:schemeClr val="bg1"/>
                </a:solidFill>
              </a:rPr>
              <a:t>         </a:t>
            </a:r>
            <a:r>
              <a:rPr lang="zh-CN" altLang="en-US" dirty="0" smtClean="0">
                <a:solidFill>
                  <a:schemeClr val="bg1"/>
                </a:solidFill>
                <a:latin typeface="微软雅黑" pitchFamily="34" charset="-122"/>
                <a:ea typeface="微软雅黑" pitchFamily="34" charset="-122"/>
              </a:rPr>
              <a:t>让三叉星徽在全球闪耀，是梅赛德斯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奔驰一百多年来的梦想，更是其永不放弃的追求。</a:t>
            </a:r>
          </a:p>
          <a:p>
            <a:r>
              <a:rPr lang="zh-CN" altLang="en-US" dirty="0" smtClean="0">
                <a:solidFill>
                  <a:schemeClr val="bg1"/>
                </a:solidFill>
                <a:latin typeface="微软雅黑" pitchFamily="34" charset="-122"/>
                <a:ea typeface="微软雅黑" pitchFamily="34" charset="-122"/>
              </a:rPr>
              <a:t>       历经百年的发展，梅赛德斯这一名称已经成为世界最具创新性汽车品牌的代名词。自从</a:t>
            </a:r>
            <a:r>
              <a:rPr lang="en-US" altLang="zh-CN" dirty="0" smtClean="0">
                <a:solidFill>
                  <a:schemeClr val="bg1"/>
                </a:solidFill>
                <a:latin typeface="微软雅黑" pitchFamily="34" charset="-122"/>
                <a:ea typeface="微软雅黑" pitchFamily="34" charset="-122"/>
              </a:rPr>
              <a:t>1900</a:t>
            </a:r>
            <a:r>
              <a:rPr lang="zh-CN" altLang="en-US" dirty="0" smtClean="0">
                <a:solidFill>
                  <a:schemeClr val="bg1"/>
                </a:solidFill>
                <a:latin typeface="微软雅黑" pitchFamily="34" charset="-122"/>
                <a:ea typeface="微软雅黑" pitchFamily="34" charset="-122"/>
              </a:rPr>
              <a:t>年</a:t>
            </a:r>
            <a:r>
              <a:rPr lang="en-US" altLang="zh-CN" dirty="0" smtClean="0">
                <a:solidFill>
                  <a:schemeClr val="bg1"/>
                </a:solidFill>
                <a:latin typeface="微软雅黑" pitchFamily="34" charset="-122"/>
                <a:ea typeface="微软雅黑" pitchFamily="34" charset="-122"/>
              </a:rPr>
              <a:t>12</a:t>
            </a:r>
            <a:r>
              <a:rPr lang="zh-CN" altLang="en-US" dirty="0" smtClean="0">
                <a:solidFill>
                  <a:schemeClr val="bg1"/>
                </a:solidFill>
                <a:latin typeface="微软雅黑" pitchFamily="34" charset="-122"/>
                <a:ea typeface="微软雅黑" pitchFamily="34" charset="-122"/>
              </a:rPr>
              <a:t>月</a:t>
            </a:r>
            <a:r>
              <a:rPr lang="en-US" altLang="zh-CN" dirty="0" smtClean="0">
                <a:solidFill>
                  <a:schemeClr val="bg1"/>
                </a:solidFill>
                <a:latin typeface="微软雅黑" pitchFamily="34" charset="-122"/>
                <a:ea typeface="微软雅黑" pitchFamily="34" charset="-122"/>
              </a:rPr>
              <a:t>22</a:t>
            </a:r>
            <a:r>
              <a:rPr lang="zh-CN" altLang="en-US" dirty="0" smtClean="0">
                <a:solidFill>
                  <a:schemeClr val="bg1"/>
                </a:solidFill>
                <a:latin typeface="微软雅黑" pitchFamily="34" charset="-122"/>
                <a:ea typeface="微软雅黑" pitchFamily="34" charset="-122"/>
              </a:rPr>
              <a:t>日戴姆勒汽车有限公司的首辆梅赛德斯汽车问世以来，经过不懈努力，如今已发展成为世界最大的国际汽车企业之一戴姆勒股份公司。今天戴姆勒股份公司旗下的梅赛德斯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奔驰已是世界上最成功的质量上乘的高档汽车品牌。这一品牌承载着其非凡的技术实力，上乘的质量标准和大胆的创新能力以及一系列的汽车传奇。</a:t>
            </a:r>
          </a:p>
          <a:p>
            <a:r>
              <a:rPr lang="zh-CN" altLang="en-US" dirty="0" smtClean="0">
                <a:solidFill>
                  <a:schemeClr val="bg1"/>
                </a:solidFill>
                <a:latin typeface="微软雅黑" pitchFamily="34" charset="-122"/>
                <a:ea typeface="微软雅黑" pitchFamily="34" charset="-122"/>
              </a:rPr>
              <a:t>       在全世界梅赛德斯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奔驰这一品牌拥有近数百万名忠实顾客，他们拥有着上千万台梅赛德斯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奔驰汽车。这些人不愿驾驶任何其它品牌的汽车是因为他们对梅赛德斯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奔驰的传奇充满敬仰，和对梅赛德斯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奔驰不断改写的最新篇章</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最新时尚车型情有独钟。这一传奇是通过历经百年的不懈创新和技术领先的成就不断积累而成。不论是汽车应用的柴油机、安全车身、防抱死制动系统（</a:t>
            </a:r>
            <a:r>
              <a:rPr lang="en-US" altLang="zh-CN" dirty="0" smtClean="0">
                <a:solidFill>
                  <a:schemeClr val="bg1"/>
                </a:solidFill>
                <a:latin typeface="微软雅黑" pitchFamily="34" charset="-122"/>
                <a:ea typeface="微软雅黑" pitchFamily="34" charset="-122"/>
              </a:rPr>
              <a:t>ABS</a:t>
            </a:r>
            <a:r>
              <a:rPr lang="zh-CN" altLang="en-US" dirty="0" smtClean="0">
                <a:solidFill>
                  <a:schemeClr val="bg1"/>
                </a:solidFill>
                <a:latin typeface="微软雅黑" pitchFamily="34" charset="-122"/>
                <a:ea typeface="微软雅黑" pitchFamily="34" charset="-122"/>
              </a:rPr>
              <a:t>）、安全气囊、电控车辆稳定行驶系统（</a:t>
            </a:r>
            <a:r>
              <a:rPr lang="en-US" altLang="zh-CN" dirty="0" smtClean="0">
                <a:solidFill>
                  <a:schemeClr val="bg1"/>
                </a:solidFill>
                <a:latin typeface="微软雅黑" pitchFamily="34" charset="-122"/>
                <a:ea typeface="微软雅黑" pitchFamily="34" charset="-122"/>
              </a:rPr>
              <a:t>ESP</a:t>
            </a:r>
            <a:r>
              <a:rPr lang="zh-CN" altLang="en-US" dirty="0" smtClean="0">
                <a:solidFill>
                  <a:schemeClr val="bg1"/>
                </a:solidFill>
                <a:latin typeface="微软雅黑" pitchFamily="34" charset="-122"/>
                <a:ea typeface="微软雅黑" pitchFamily="34" charset="-122"/>
              </a:rPr>
              <a:t>）、主动悬挂控制（</a:t>
            </a:r>
            <a:r>
              <a:rPr lang="en-US" altLang="zh-CN" dirty="0" smtClean="0">
                <a:solidFill>
                  <a:schemeClr val="bg1"/>
                </a:solidFill>
                <a:latin typeface="微软雅黑" pitchFamily="34" charset="-122"/>
                <a:ea typeface="微软雅黑" pitchFamily="34" charset="-122"/>
              </a:rPr>
              <a:t>ABC</a:t>
            </a:r>
            <a:r>
              <a:rPr lang="zh-CN" altLang="en-US" dirty="0" smtClean="0">
                <a:solidFill>
                  <a:schemeClr val="bg1"/>
                </a:solidFill>
                <a:latin typeface="微软雅黑" pitchFamily="34" charset="-122"/>
                <a:ea typeface="微软雅黑" pitchFamily="34" charset="-122"/>
              </a:rPr>
              <a:t>）、制动辅助系统（</a:t>
            </a:r>
            <a:r>
              <a:rPr lang="en-US" altLang="zh-CN" dirty="0" smtClean="0">
                <a:solidFill>
                  <a:schemeClr val="bg1"/>
                </a:solidFill>
                <a:latin typeface="微软雅黑" pitchFamily="34" charset="-122"/>
                <a:ea typeface="微软雅黑" pitchFamily="34" charset="-122"/>
              </a:rPr>
              <a:t>BAS</a:t>
            </a:r>
            <a:r>
              <a:rPr lang="zh-CN" altLang="en-US" dirty="0" smtClean="0">
                <a:solidFill>
                  <a:schemeClr val="bg1"/>
                </a:solidFill>
                <a:latin typeface="微软雅黑" pitchFamily="34" charset="-122"/>
                <a:ea typeface="微软雅黑" pitchFamily="34" charset="-122"/>
              </a:rPr>
              <a:t>），还是电子感应制动系统（</a:t>
            </a:r>
            <a:r>
              <a:rPr lang="en-US" altLang="zh-CN" dirty="0" smtClean="0">
                <a:solidFill>
                  <a:schemeClr val="bg1"/>
                </a:solidFill>
                <a:latin typeface="微软雅黑" pitchFamily="34" charset="-122"/>
                <a:ea typeface="微软雅黑" pitchFamily="34" charset="-122"/>
              </a:rPr>
              <a:t>SBCTM</a:t>
            </a:r>
            <a:r>
              <a:rPr lang="zh-CN" altLang="en-US" dirty="0" smtClean="0">
                <a:solidFill>
                  <a:schemeClr val="bg1"/>
                </a:solidFill>
                <a:latin typeface="微软雅黑" pitchFamily="34" charset="-122"/>
                <a:ea typeface="微软雅黑" pitchFamily="34" charset="-122"/>
              </a:rPr>
              <a:t>）、预防性安全系统</a:t>
            </a:r>
            <a:r>
              <a:rPr lang="en-US" altLang="zh-CN" dirty="0" smtClean="0">
                <a:solidFill>
                  <a:schemeClr val="bg1"/>
                </a:solidFill>
                <a:latin typeface="微软雅黑" pitchFamily="34" charset="-122"/>
                <a:ea typeface="微软雅黑" pitchFamily="34" charset="-122"/>
              </a:rPr>
              <a:t>PRE-SAFE</a:t>
            </a:r>
            <a:r>
              <a:rPr lang="zh-CN" altLang="en-US" dirty="0" smtClean="0">
                <a:solidFill>
                  <a:schemeClr val="bg1"/>
                </a:solidFill>
                <a:latin typeface="微软雅黑" pitchFamily="34" charset="-122"/>
                <a:ea typeface="微软雅黑" pitchFamily="34" charset="-122"/>
              </a:rPr>
              <a:t>、夜视辅助系统、</a:t>
            </a:r>
            <a:r>
              <a:rPr lang="en-US" altLang="zh-CN" dirty="0" smtClean="0">
                <a:solidFill>
                  <a:schemeClr val="bg1"/>
                </a:solidFill>
                <a:latin typeface="微软雅黑" pitchFamily="34" charset="-122"/>
                <a:ea typeface="微软雅黑" pitchFamily="34" charset="-122"/>
              </a:rPr>
              <a:t>7</a:t>
            </a:r>
            <a:r>
              <a:rPr lang="zh-CN" altLang="en-US" dirty="0" smtClean="0">
                <a:solidFill>
                  <a:schemeClr val="bg1"/>
                </a:solidFill>
                <a:latin typeface="微软雅黑" pitchFamily="34" charset="-122"/>
                <a:ea typeface="微软雅黑" pitchFamily="34" charset="-122"/>
              </a:rPr>
              <a:t>速自动变速器</a:t>
            </a:r>
            <a:r>
              <a:rPr lang="en-US" altLang="zh-CN" dirty="0" smtClean="0">
                <a:solidFill>
                  <a:schemeClr val="bg1"/>
                </a:solidFill>
                <a:latin typeface="微软雅黑" pitchFamily="34" charset="-122"/>
                <a:ea typeface="微软雅黑" pitchFamily="34" charset="-122"/>
              </a:rPr>
              <a:t>7G-TRONIC</a:t>
            </a:r>
            <a:r>
              <a:rPr lang="zh-CN" altLang="en-US" dirty="0" smtClean="0">
                <a:solidFill>
                  <a:schemeClr val="bg1"/>
                </a:solidFill>
                <a:latin typeface="微软雅黑" pitchFamily="34" charset="-122"/>
                <a:ea typeface="微软雅黑" pitchFamily="34" charset="-122"/>
              </a:rPr>
              <a:t>等，这一系列的创新，映入人脑海的还是最初创始人的名字：梅赛德斯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a:t>
            </a:r>
          </a:p>
          <a:p>
            <a:r>
              <a:rPr lang="zh-CN" altLang="en-US" dirty="0" smtClean="0">
                <a:solidFill>
                  <a:schemeClr val="bg1"/>
                </a:solidFill>
                <a:latin typeface="微软雅黑" pitchFamily="34" charset="-122"/>
                <a:ea typeface="微软雅黑" pitchFamily="34" charset="-122"/>
              </a:rPr>
              <a:t>       从一开始，梅赛德斯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奔驰汽车就在技术和质量方面设定标准。今天这一领导者能向市场提供数十种不同汽车系列，包括一百多款不同车型 </a:t>
            </a:r>
            <a:r>
              <a:rPr lang="en-US" altLang="zh-CN" dirty="0" smtClean="0">
                <a:solidFill>
                  <a:schemeClr val="bg1"/>
                </a:solidFill>
                <a:latin typeface="微软雅黑" pitchFamily="34" charset="-122"/>
                <a:ea typeface="微软雅黑" pitchFamily="34" charset="-122"/>
              </a:rPr>
              <a:t>- </a:t>
            </a:r>
            <a:r>
              <a:rPr lang="zh-CN" altLang="en-US" dirty="0" smtClean="0">
                <a:solidFill>
                  <a:schemeClr val="bg1"/>
                </a:solidFill>
                <a:latin typeface="微软雅黑" pitchFamily="34" charset="-122"/>
                <a:ea typeface="微软雅黑" pitchFamily="34" charset="-122"/>
              </a:rPr>
              <a:t>这几乎涵盖所有豪华车细分市场。产品组合的多元化是梅赛德斯</a:t>
            </a:r>
            <a:r>
              <a:rPr lang="en-US" altLang="zh-CN" dirty="0" smtClean="0">
                <a:solidFill>
                  <a:schemeClr val="bg1"/>
                </a:solidFill>
                <a:latin typeface="微软雅黑" pitchFamily="34" charset="-122"/>
                <a:ea typeface="微软雅黑" pitchFamily="34" charset="-122"/>
              </a:rPr>
              <a:t>-</a:t>
            </a:r>
            <a:r>
              <a:rPr lang="zh-CN" altLang="en-US" dirty="0" smtClean="0">
                <a:solidFill>
                  <a:schemeClr val="bg1"/>
                </a:solidFill>
                <a:latin typeface="微软雅黑" pitchFamily="34" charset="-122"/>
                <a:ea typeface="微软雅黑" pitchFamily="34" charset="-122"/>
              </a:rPr>
              <a:t>奔驰汽车销售年年突破百万台业绩的重要原因。据统计，</a:t>
            </a:r>
            <a:r>
              <a:rPr lang="en-US" altLang="zh-CN" dirty="0" smtClean="0">
                <a:solidFill>
                  <a:schemeClr val="bg1"/>
                </a:solidFill>
                <a:latin typeface="微软雅黑" pitchFamily="34" charset="-122"/>
                <a:ea typeface="微软雅黑" pitchFamily="34" charset="-122"/>
              </a:rPr>
              <a:t>107</a:t>
            </a:r>
            <a:r>
              <a:rPr lang="zh-CN" altLang="en-US" dirty="0" smtClean="0">
                <a:solidFill>
                  <a:schemeClr val="bg1"/>
                </a:solidFill>
                <a:latin typeface="微软雅黑" pitchFamily="34" charset="-122"/>
                <a:ea typeface="微软雅黑" pitchFamily="34" charset="-122"/>
              </a:rPr>
              <a:t>年前收到第一个订单以后，公司至今已生产出超过</a:t>
            </a:r>
            <a:r>
              <a:rPr lang="en-US" altLang="zh-CN" dirty="0" smtClean="0">
                <a:solidFill>
                  <a:schemeClr val="bg1"/>
                </a:solidFill>
                <a:latin typeface="微软雅黑" pitchFamily="34" charset="-122"/>
                <a:ea typeface="微软雅黑" pitchFamily="34" charset="-122"/>
              </a:rPr>
              <a:t>2000</a:t>
            </a:r>
            <a:r>
              <a:rPr lang="zh-CN" altLang="en-US" dirty="0" smtClean="0">
                <a:solidFill>
                  <a:schemeClr val="bg1"/>
                </a:solidFill>
                <a:latin typeface="微软雅黑" pitchFamily="34" charset="-122"/>
                <a:ea typeface="微软雅黑" pitchFamily="34" charset="-122"/>
              </a:rPr>
              <a:t>万台梅赛</a:t>
            </a:r>
            <a:endParaRPr lang="zh-CN" altLang="en-US" dirty="0">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nodeType="clickEffect">
                                  <p:stCondLst>
                                    <p:cond delay="0"/>
                                  </p:stCondLst>
                                  <p:childTnLst>
                                    <p:animEffect transition="out" filter="randombar(horizontal)">
                                      <p:cBhvr>
                                        <p:cTn id="6" dur="500"/>
                                        <p:tgtEl>
                                          <p:spTgt spid="18">
                                            <p:txEl>
                                              <p:pRg st="0" end="0"/>
                                            </p:txEl>
                                          </p:spTgt>
                                        </p:tgtEl>
                                      </p:cBhvr>
                                    </p:animEffect>
                                    <p:set>
                                      <p:cBhvr>
                                        <p:cTn id="7" dur="1" fill="hold">
                                          <p:stCondLst>
                                            <p:cond delay="499"/>
                                          </p:stCondLst>
                                        </p:cTn>
                                        <p:tgtEl>
                                          <p:spTgt spid="18">
                                            <p:txEl>
                                              <p:pRg st="0" end="0"/>
                                            </p:txEl>
                                          </p:spTgt>
                                        </p:tgtEl>
                                        <p:attrNameLst>
                                          <p:attrName>style.visibility</p:attrName>
                                        </p:attrNameLst>
                                      </p:cBhvr>
                                      <p:to>
                                        <p:strVal val="hidden"/>
                                      </p:to>
                                    </p:set>
                                  </p:childTnLst>
                                </p:cTn>
                              </p:par>
                              <p:par>
                                <p:cTn id="8" presetID="14" presetClass="exit" presetSubtype="10" fill="hold" nodeType="withEffect">
                                  <p:stCondLst>
                                    <p:cond delay="0"/>
                                  </p:stCondLst>
                                  <p:childTnLst>
                                    <p:animEffect transition="out" filter="randombar(horizontal)">
                                      <p:cBhvr>
                                        <p:cTn id="9" dur="500"/>
                                        <p:tgtEl>
                                          <p:spTgt spid="18">
                                            <p:txEl>
                                              <p:pRg st="1" end="1"/>
                                            </p:txEl>
                                          </p:spTgt>
                                        </p:tgtEl>
                                      </p:cBhvr>
                                    </p:animEffect>
                                    <p:set>
                                      <p:cBhvr>
                                        <p:cTn id="10" dur="1" fill="hold">
                                          <p:stCondLst>
                                            <p:cond delay="499"/>
                                          </p:stCondLst>
                                        </p:cTn>
                                        <p:tgtEl>
                                          <p:spTgt spid="18">
                                            <p:txEl>
                                              <p:pRg st="1" end="1"/>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8">
                                            <p:txEl>
                                              <p:pRg st="2" end="2"/>
                                            </p:txEl>
                                          </p:spTgt>
                                        </p:tgtEl>
                                        <p:attrNameLst>
                                          <p:attrName>style.visibility</p:attrName>
                                        </p:attrNameLst>
                                      </p:cBhvr>
                                      <p:to>
                                        <p:strVal val="visible"/>
                                      </p:to>
                                    </p:set>
                                    <p:anim to="" calcmode="lin" valueType="num">
                                      <p:cBhvr>
                                        <p:cTn id="15" dur="1" fill="hold"/>
                                        <p:tgtEl>
                                          <p:spTgt spid="18">
                                            <p:txEl>
                                              <p:pRg st="2" end="2"/>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14" presetClass="exit" presetSubtype="10" fill="hold" nodeType="clickEffect">
                                  <p:stCondLst>
                                    <p:cond delay="0"/>
                                  </p:stCondLst>
                                  <p:childTnLst>
                                    <p:animEffect transition="out" filter="randombar(horizontal)">
                                      <p:cBhvr>
                                        <p:cTn id="19" dur="500"/>
                                        <p:tgtEl>
                                          <p:spTgt spid="18">
                                            <p:txEl>
                                              <p:pRg st="2" end="2"/>
                                            </p:txEl>
                                          </p:spTgt>
                                        </p:tgtEl>
                                      </p:cBhvr>
                                    </p:animEffect>
                                    <p:set>
                                      <p:cBhvr>
                                        <p:cTn id="20" dur="1" fill="hold">
                                          <p:stCondLst>
                                            <p:cond delay="499"/>
                                          </p:stCondLst>
                                        </p:cTn>
                                        <p:tgtEl>
                                          <p:spTgt spid="18">
                                            <p:txEl>
                                              <p:pRg st="2" end="2"/>
                                            </p:txEl>
                                          </p:spTgt>
                                        </p:tgtEl>
                                        <p:attrNameLst>
                                          <p:attrName>style.visibility</p:attrName>
                                        </p:attrNameLst>
                                      </p:cBhvr>
                                      <p:to>
                                        <p:strVal val="hidden"/>
                                      </p:to>
                                    </p:set>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18">
                                            <p:txEl>
                                              <p:pRg st="3" end="3"/>
                                            </p:txEl>
                                          </p:spTgt>
                                        </p:tgtEl>
                                        <p:attrNameLst>
                                          <p:attrName>style.visibility</p:attrName>
                                        </p:attrNameLst>
                                      </p:cBhvr>
                                      <p:to>
                                        <p:strVal val="visible"/>
                                      </p:to>
                                    </p:set>
                                    <p:anim to="" calcmode="lin" valueType="num">
                                      <p:cBhvr>
                                        <p:cTn id="25" dur="1" fill="hold"/>
                                        <p:tgtEl>
                                          <p:spTgt spid="18">
                                            <p:txEl>
                                              <p:pRg st="3" end="3"/>
                                            </p:txEl>
                                          </p:spTgt>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339752" y="404664"/>
            <a:ext cx="4104456" cy="584775"/>
          </a:xfrm>
          <a:prstGeom prst="rect">
            <a:avLst/>
          </a:prstGeom>
          <a:noFill/>
        </p:spPr>
        <p:txBody>
          <a:bodyPr wrap="square" rtlCol="0">
            <a:spAutoFit/>
          </a:bodyPr>
          <a:lstStyle/>
          <a:p>
            <a:pPr algn="ctr"/>
            <a:r>
              <a:rPr lang="zh-CN" altLang="en-US" sz="3200" dirty="0" smtClean="0">
                <a:solidFill>
                  <a:schemeClr val="bg2"/>
                </a:solidFill>
                <a:latin typeface="微软雅黑" pitchFamily="34" charset="-122"/>
                <a:ea typeface="微软雅黑" pitchFamily="34" charset="-122"/>
              </a:rPr>
              <a:t>奔驰汽车</a:t>
            </a:r>
            <a:endParaRPr lang="zh-CN" altLang="en-US" sz="3200" dirty="0">
              <a:solidFill>
                <a:schemeClr val="bg2"/>
              </a:solidFill>
              <a:latin typeface="微软雅黑" pitchFamily="34" charset="-122"/>
              <a:ea typeface="微软雅黑" pitchFamily="34" charset="-122"/>
            </a:endParaRPr>
          </a:p>
        </p:txBody>
      </p:sp>
      <p:pic>
        <p:nvPicPr>
          <p:cNvPr id="7" name="图片 6" descr="未标题-1.jpg"/>
          <p:cNvPicPr>
            <a:picLocks noChangeAspect="1"/>
          </p:cNvPicPr>
          <p:nvPr/>
        </p:nvPicPr>
        <p:blipFill>
          <a:blip r:embed="rId2" cstate="print">
            <a:lum contrast="-10000"/>
          </a:blip>
          <a:stretch>
            <a:fillRect/>
          </a:stretch>
        </p:blipFill>
        <p:spPr>
          <a:xfrm>
            <a:off x="0" y="0"/>
            <a:ext cx="1152128" cy="1029561"/>
          </a:xfrm>
          <a:prstGeom prst="rect">
            <a:avLst/>
          </a:prstGeom>
          <a:effectLst>
            <a:reflection blurRad="6350" stA="52000" endA="300" endPos="35000" dir="5400000" sy="-100000" algn="bl" rotWithShape="0"/>
          </a:effectLst>
        </p:spPr>
      </p:pic>
      <p:pic>
        <p:nvPicPr>
          <p:cNvPr id="9" name="图片 8" descr="64380cd7912397dd375c637d5b82b2b7d1a20cf431ada79e.jpg"/>
          <p:cNvPicPr>
            <a:picLocks noChangeAspect="1"/>
          </p:cNvPicPr>
          <p:nvPr/>
        </p:nvPicPr>
        <p:blipFill>
          <a:blip r:embed="rId3"/>
          <a:stretch>
            <a:fillRect/>
          </a:stretch>
        </p:blipFill>
        <p:spPr>
          <a:xfrm>
            <a:off x="6500826" y="1142984"/>
            <a:ext cx="2643174" cy="2143140"/>
          </a:xfrm>
          <a:prstGeom prst="rect">
            <a:avLst/>
          </a:prstGeom>
        </p:spPr>
      </p:pic>
      <p:sp>
        <p:nvSpPr>
          <p:cNvPr id="10" name="TextBox 9"/>
          <p:cNvSpPr txBox="1"/>
          <p:nvPr/>
        </p:nvSpPr>
        <p:spPr>
          <a:xfrm>
            <a:off x="7215206" y="3286124"/>
            <a:ext cx="1357322" cy="369332"/>
          </a:xfrm>
          <a:prstGeom prst="rect">
            <a:avLst/>
          </a:prstGeom>
          <a:noFill/>
        </p:spPr>
        <p:txBody>
          <a:bodyPr wrap="square" rtlCol="0">
            <a:spAutoFit/>
          </a:bodyPr>
          <a:lstStyle/>
          <a:p>
            <a:r>
              <a:rPr lang="zh-CN" altLang="en-US" dirty="0" smtClean="0">
                <a:solidFill>
                  <a:schemeClr val="bg1"/>
                </a:solidFill>
                <a:latin typeface="微软雅黑" pitchFamily="34" charset="-122"/>
                <a:ea typeface="微软雅黑" pitchFamily="34" charset="-122"/>
              </a:rPr>
              <a:t>奔驰</a:t>
            </a:r>
            <a:r>
              <a:rPr lang="en-US" altLang="zh-CN" dirty="0" smtClean="0">
                <a:solidFill>
                  <a:schemeClr val="bg1"/>
                </a:solidFill>
                <a:latin typeface="微软雅黑" pitchFamily="34" charset="-122"/>
                <a:ea typeface="微软雅黑" pitchFamily="34" charset="-122"/>
              </a:rPr>
              <a:t>E300L</a:t>
            </a:r>
            <a:endParaRPr lang="zh-CN" altLang="en-US" dirty="0">
              <a:solidFill>
                <a:schemeClr val="bg1"/>
              </a:solidFill>
              <a:latin typeface="微软雅黑" pitchFamily="34" charset="-122"/>
              <a:ea typeface="微软雅黑" pitchFamily="34" charset="-122"/>
            </a:endParaRPr>
          </a:p>
        </p:txBody>
      </p:sp>
      <p:sp>
        <p:nvSpPr>
          <p:cNvPr id="11" name="矩形 10"/>
          <p:cNvSpPr/>
          <p:nvPr/>
        </p:nvSpPr>
        <p:spPr>
          <a:xfrm>
            <a:off x="0" y="1357298"/>
            <a:ext cx="6643702" cy="923330"/>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       奔驰</a:t>
            </a:r>
            <a:r>
              <a:rPr lang="en-US" altLang="zh-CN" dirty="0" smtClean="0">
                <a:solidFill>
                  <a:schemeClr val="bg1"/>
                </a:solidFill>
                <a:latin typeface="微软雅黑" pitchFamily="34" charset="-122"/>
                <a:ea typeface="微软雅黑" pitchFamily="34" charset="-122"/>
              </a:rPr>
              <a:t>E300L</a:t>
            </a:r>
            <a:r>
              <a:rPr lang="zh-CN" altLang="en-US" dirty="0" smtClean="0">
                <a:solidFill>
                  <a:schemeClr val="bg1"/>
                </a:solidFill>
                <a:latin typeface="微软雅黑" pitchFamily="34" charset="-122"/>
                <a:ea typeface="微软雅黑" pitchFamily="34" charset="-122"/>
              </a:rPr>
              <a:t>是一款专为中国市场设计的专属座驾，其加长的轴距完全是为了满足国内用户的需求，其国产后将会提供比进口版本更具竞争力的售价。</a:t>
            </a:r>
            <a:endParaRPr lang="zh-CN" altLang="en-US" dirty="0">
              <a:solidFill>
                <a:schemeClr val="bg1"/>
              </a:solidFill>
              <a:latin typeface="微软雅黑" pitchFamily="34" charset="-122"/>
              <a:ea typeface="微软雅黑" pitchFamily="34" charset="-122"/>
            </a:endParaRPr>
          </a:p>
        </p:txBody>
      </p:sp>
      <p:sp>
        <p:nvSpPr>
          <p:cNvPr id="12" name="矩形 11"/>
          <p:cNvSpPr/>
          <p:nvPr/>
        </p:nvSpPr>
        <p:spPr>
          <a:xfrm>
            <a:off x="0" y="2214554"/>
            <a:ext cx="6500826" cy="923330"/>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       自适应悬挂系统 全新长轴距</a:t>
            </a:r>
            <a:r>
              <a:rPr lang="en-US" altLang="zh-CN" dirty="0" smtClean="0">
                <a:solidFill>
                  <a:schemeClr val="bg1"/>
                </a:solidFill>
                <a:latin typeface="微软雅黑" pitchFamily="34" charset="-122"/>
                <a:ea typeface="微软雅黑" pitchFamily="34" charset="-122"/>
              </a:rPr>
              <a:t>E</a:t>
            </a:r>
            <a:r>
              <a:rPr lang="zh-CN" altLang="en-US" dirty="0" smtClean="0">
                <a:solidFill>
                  <a:schemeClr val="bg1"/>
                </a:solidFill>
                <a:latin typeface="微软雅黑" pitchFamily="34" charset="-122"/>
                <a:ea typeface="微软雅黑" pitchFamily="34" charset="-122"/>
              </a:rPr>
              <a:t>级轿车标准配备自适应悬挂系统，根据行车状况自适应调节减震和悬挂设置，确保驾驶的舒适和稳定。</a:t>
            </a:r>
            <a:endParaRPr lang="zh-CN" altLang="en-US" dirty="0">
              <a:solidFill>
                <a:schemeClr val="bg1"/>
              </a:solidFill>
              <a:latin typeface="微软雅黑" pitchFamily="34" charset="-122"/>
              <a:ea typeface="微软雅黑" pitchFamily="34" charset="-122"/>
            </a:endParaRPr>
          </a:p>
        </p:txBody>
      </p:sp>
      <p:sp>
        <p:nvSpPr>
          <p:cNvPr id="13" name="矩形 12"/>
          <p:cNvSpPr/>
          <p:nvPr/>
        </p:nvSpPr>
        <p:spPr>
          <a:xfrm>
            <a:off x="0" y="3643314"/>
            <a:ext cx="9144000" cy="923330"/>
          </a:xfrm>
          <a:prstGeom prst="rect">
            <a:avLst/>
          </a:prstGeom>
        </p:spPr>
        <p:txBody>
          <a:bodyPr wrap="square">
            <a:spAutoFit/>
          </a:bodyPr>
          <a:lstStyle/>
          <a:p>
            <a:r>
              <a:rPr lang="zh-CN" altLang="en-US" dirty="0" smtClean="0">
                <a:solidFill>
                  <a:schemeClr val="bg1"/>
                </a:solidFill>
                <a:latin typeface="微软雅黑" pitchFamily="34" charset="-122"/>
                <a:ea typeface="微软雅黑" pitchFamily="34" charset="-122"/>
              </a:rPr>
              <a:t>       由于新一代奔驰</a:t>
            </a:r>
            <a:r>
              <a:rPr lang="en-US" altLang="zh-CN" dirty="0" smtClean="0">
                <a:solidFill>
                  <a:schemeClr val="bg1"/>
                </a:solidFill>
                <a:latin typeface="微软雅黑" pitchFamily="34" charset="-122"/>
                <a:ea typeface="微软雅黑" pitchFamily="34" charset="-122"/>
              </a:rPr>
              <a:t>E</a:t>
            </a:r>
            <a:r>
              <a:rPr lang="zh-CN" altLang="en-US" dirty="0" smtClean="0">
                <a:solidFill>
                  <a:schemeClr val="bg1"/>
                </a:solidFill>
                <a:latin typeface="微软雅黑" pitchFamily="34" charset="-122"/>
                <a:ea typeface="微软雅黑" pitchFamily="34" charset="-122"/>
              </a:rPr>
              <a:t>级在海外并没有推出</a:t>
            </a:r>
            <a:r>
              <a:rPr lang="en-US" altLang="zh-CN" dirty="0" smtClean="0">
                <a:solidFill>
                  <a:schemeClr val="bg1"/>
                </a:solidFill>
                <a:latin typeface="微软雅黑" pitchFamily="34" charset="-122"/>
                <a:ea typeface="微软雅黑" pitchFamily="34" charset="-122"/>
              </a:rPr>
              <a:t>E300 CGI</a:t>
            </a:r>
            <a:r>
              <a:rPr lang="zh-CN" altLang="en-US" dirty="0" smtClean="0">
                <a:solidFill>
                  <a:schemeClr val="bg1"/>
                </a:solidFill>
                <a:latin typeface="微软雅黑" pitchFamily="34" charset="-122"/>
                <a:ea typeface="微软雅黑" pitchFamily="34" charset="-122"/>
              </a:rPr>
              <a:t>的车型，因此此次曝光的国产</a:t>
            </a:r>
            <a:r>
              <a:rPr lang="en-US" altLang="zh-CN" dirty="0" smtClean="0">
                <a:solidFill>
                  <a:schemeClr val="bg1"/>
                </a:solidFill>
                <a:latin typeface="微软雅黑" pitchFamily="34" charset="-122"/>
                <a:ea typeface="微软雅黑" pitchFamily="34" charset="-122"/>
              </a:rPr>
              <a:t>E300L</a:t>
            </a:r>
            <a:r>
              <a:rPr lang="zh-CN" altLang="en-US" dirty="0" smtClean="0">
                <a:solidFill>
                  <a:schemeClr val="bg1"/>
                </a:solidFill>
                <a:latin typeface="微软雅黑" pitchFamily="34" charset="-122"/>
                <a:ea typeface="微软雅黑" pitchFamily="34" charset="-122"/>
              </a:rPr>
              <a:t>究竟使用的是哪款</a:t>
            </a:r>
            <a:r>
              <a:rPr lang="zh-CN" altLang="en-US" dirty="0" smtClean="0">
                <a:solidFill>
                  <a:schemeClr val="bg1"/>
                </a:solidFill>
                <a:latin typeface="微软雅黑" pitchFamily="34" charset="-122"/>
                <a:ea typeface="微软雅黑" pitchFamily="34" charset="-122"/>
                <a:hlinkClick r:id="rId4" action="ppaction://hlinkfile"/>
              </a:rPr>
              <a:t>发动机</a:t>
            </a:r>
            <a:r>
              <a:rPr lang="zh-CN" altLang="en-US" dirty="0" smtClean="0">
                <a:solidFill>
                  <a:schemeClr val="bg1"/>
                </a:solidFill>
                <a:latin typeface="微软雅黑" pitchFamily="34" charset="-122"/>
                <a:ea typeface="微软雅黑" pitchFamily="34" charset="-122"/>
              </a:rPr>
              <a:t>还有待证实。另外，未来推出的低排量国产新</a:t>
            </a:r>
            <a:r>
              <a:rPr lang="en-US" altLang="zh-CN" dirty="0" smtClean="0">
                <a:solidFill>
                  <a:schemeClr val="bg1"/>
                </a:solidFill>
                <a:latin typeface="微软雅黑" pitchFamily="34" charset="-122"/>
                <a:ea typeface="微软雅黑" pitchFamily="34" charset="-122"/>
              </a:rPr>
              <a:t>E</a:t>
            </a:r>
            <a:r>
              <a:rPr lang="zh-CN" altLang="en-US" dirty="0" smtClean="0">
                <a:solidFill>
                  <a:schemeClr val="bg1"/>
                </a:solidFill>
                <a:latin typeface="微软雅黑" pitchFamily="34" charset="-122"/>
                <a:ea typeface="微软雅黑" pitchFamily="34" charset="-122"/>
              </a:rPr>
              <a:t>级很有可能搭载</a:t>
            </a:r>
            <a:r>
              <a:rPr lang="en-US" altLang="zh-CN" dirty="0" smtClean="0">
                <a:solidFill>
                  <a:schemeClr val="bg1"/>
                </a:solidFill>
                <a:latin typeface="微软雅黑" pitchFamily="34" charset="-122"/>
                <a:ea typeface="微软雅黑" pitchFamily="34" charset="-122"/>
              </a:rPr>
              <a:t>1.8L CGI</a:t>
            </a:r>
            <a:r>
              <a:rPr lang="zh-CN" altLang="en-US" dirty="0" smtClean="0">
                <a:solidFill>
                  <a:schemeClr val="bg1"/>
                </a:solidFill>
                <a:latin typeface="微软雅黑" pitchFamily="34" charset="-122"/>
                <a:ea typeface="微软雅黑" pitchFamily="34" charset="-122"/>
              </a:rPr>
              <a:t>涡轮增压发动机，根据</a:t>
            </a:r>
            <a:r>
              <a:rPr lang="zh-CN" altLang="en-US" dirty="0" smtClean="0">
                <a:solidFill>
                  <a:schemeClr val="bg1"/>
                </a:solidFill>
                <a:latin typeface="微软雅黑" pitchFamily="34" charset="-122"/>
                <a:ea typeface="微软雅黑" pitchFamily="34" charset="-122"/>
                <a:hlinkClick r:id="rId5" action="ppaction://hlinkfile"/>
              </a:rPr>
              <a:t>功率</a:t>
            </a:r>
            <a:r>
              <a:rPr lang="zh-CN" altLang="en-US" dirty="0" smtClean="0">
                <a:solidFill>
                  <a:schemeClr val="bg1"/>
                </a:solidFill>
                <a:latin typeface="微软雅黑" pitchFamily="34" charset="-122"/>
                <a:ea typeface="微软雅黑" pitchFamily="34" charset="-122"/>
              </a:rPr>
              <a:t>输出地不同推出</a:t>
            </a:r>
            <a:r>
              <a:rPr lang="en-US" altLang="zh-CN" dirty="0" smtClean="0">
                <a:solidFill>
                  <a:schemeClr val="bg1"/>
                </a:solidFill>
                <a:latin typeface="微软雅黑" pitchFamily="34" charset="-122"/>
                <a:ea typeface="微软雅黑" pitchFamily="34" charset="-122"/>
              </a:rPr>
              <a:t>E200</a:t>
            </a:r>
            <a:r>
              <a:rPr lang="zh-CN" altLang="en-US" dirty="0" smtClean="0">
                <a:solidFill>
                  <a:schemeClr val="bg1"/>
                </a:solidFill>
                <a:latin typeface="微软雅黑" pitchFamily="34" charset="-122"/>
                <a:ea typeface="微软雅黑" pitchFamily="34" charset="-122"/>
              </a:rPr>
              <a:t>和</a:t>
            </a:r>
            <a:r>
              <a:rPr lang="en-US" altLang="zh-CN" dirty="0" smtClean="0">
                <a:solidFill>
                  <a:schemeClr val="bg1"/>
                </a:solidFill>
                <a:latin typeface="微软雅黑" pitchFamily="34" charset="-122"/>
                <a:ea typeface="微软雅黑" pitchFamily="34" charset="-122"/>
              </a:rPr>
              <a:t>E260</a:t>
            </a:r>
            <a:r>
              <a:rPr lang="zh-CN" altLang="en-US" dirty="0" smtClean="0">
                <a:solidFill>
                  <a:schemeClr val="bg1"/>
                </a:solidFill>
                <a:latin typeface="微软雅黑" pitchFamily="34" charset="-122"/>
                <a:ea typeface="微软雅黑" pitchFamily="34" charset="-122"/>
              </a:rPr>
              <a:t>等车型。</a:t>
            </a:r>
            <a:endParaRPr lang="zh-CN" altLang="en-US" dirty="0">
              <a:solidFill>
                <a:schemeClr val="bg1"/>
              </a:solidFill>
              <a:latin typeface="微软雅黑" pitchFamily="34" charset="-122"/>
              <a:ea typeface="微软雅黑" pitchFamily="34"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xit" presetSubtype="10" fill="hold" nodeType="clickEffect">
                                  <p:stCondLst>
                                    <p:cond delay="0"/>
                                  </p:stCondLst>
                                  <p:childTnLst>
                                    <p:animEffect transition="out" filter="randombar(horizontal)">
                                      <p:cBhvr>
                                        <p:cTn id="6" dur="500"/>
                                        <p:tgtEl>
                                          <p:spTgt spid="11">
                                            <p:txEl>
                                              <p:pRg st="0" end="0"/>
                                            </p:txEl>
                                          </p:spTgt>
                                        </p:tgtEl>
                                      </p:cBhvr>
                                    </p:animEffect>
                                    <p:set>
                                      <p:cBhvr>
                                        <p:cTn id="7" dur="1" fill="hold">
                                          <p:stCondLst>
                                            <p:cond delay="499"/>
                                          </p:stCondLst>
                                        </p:cTn>
                                        <p:tgtEl>
                                          <p:spTgt spid="11">
                                            <p:txEl>
                                              <p:pRg st="0" end="0"/>
                                            </p:txEl>
                                          </p:spTgt>
                                        </p:tgtEl>
                                        <p:attrNameLst>
                                          <p:attrName>style.visibility</p:attrName>
                                        </p:attrNameLst>
                                      </p:cBhvr>
                                      <p:to>
                                        <p:strVal val="hidden"/>
                                      </p:to>
                                    </p:set>
                                  </p:childTnLst>
                                </p:cTn>
                              </p:par>
                              <p:par>
                                <p:cTn id="8" presetID="14" presetClass="exit" presetSubtype="10" fill="hold" nodeType="withEffect">
                                  <p:stCondLst>
                                    <p:cond delay="0"/>
                                  </p:stCondLst>
                                  <p:childTnLst>
                                    <p:animEffect transition="out" filter="randombar(horizontal)">
                                      <p:cBhvr>
                                        <p:cTn id="9" dur="500"/>
                                        <p:tgtEl>
                                          <p:spTgt spid="12">
                                            <p:txEl>
                                              <p:pRg st="0" end="0"/>
                                            </p:txEl>
                                          </p:spTgt>
                                        </p:tgtEl>
                                      </p:cBhvr>
                                    </p:animEffect>
                                    <p:set>
                                      <p:cBhvr>
                                        <p:cTn id="10" dur="1" fill="hold">
                                          <p:stCondLst>
                                            <p:cond delay="499"/>
                                          </p:stCondLst>
                                        </p:cTn>
                                        <p:tgtEl>
                                          <p:spTgt spid="12">
                                            <p:txEl>
                                              <p:pRg st="0" end="0"/>
                                            </p:txEl>
                                          </p:spTgt>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13">
                                            <p:txEl>
                                              <p:pRg st="0" end="0"/>
                                            </p:txEl>
                                          </p:spTgt>
                                        </p:tgtEl>
                                        <p:attrNameLst>
                                          <p:attrName>style.visibility</p:attrName>
                                        </p:attrNameLst>
                                      </p:cBhvr>
                                      <p:to>
                                        <p:strVal val="visible"/>
                                      </p:to>
                                    </p:set>
                                    <p:anim to="" calcmode="lin" valueType="num">
                                      <p:cBhvr>
                                        <p:cTn id="15" dur="1" fill="hold"/>
                                        <p:tgtEl>
                                          <p:spTgt spid="13">
                                            <p:txEl>
                                              <p:pRg st="0" end="0"/>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14" presetClass="exit" presetSubtype="10" fill="hold" nodeType="clickEffect">
                                  <p:stCondLst>
                                    <p:cond delay="0"/>
                                  </p:stCondLst>
                                  <p:childTnLst>
                                    <p:animEffect transition="out" filter="randombar(horizontal)">
                                      <p:cBhvr>
                                        <p:cTn id="19" dur="500"/>
                                        <p:tgtEl>
                                          <p:spTgt spid="13">
                                            <p:txEl>
                                              <p:pRg st="0" end="0"/>
                                            </p:txEl>
                                          </p:spTgt>
                                        </p:tgtEl>
                                      </p:cBhvr>
                                    </p:animEffect>
                                    <p:set>
                                      <p:cBhvr>
                                        <p:cTn id="20" dur="1" fill="hold">
                                          <p:stCondLst>
                                            <p:cond delay="499"/>
                                          </p:stCondLst>
                                        </p:cTn>
                                        <p:tgtEl>
                                          <p:spTgt spid="1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256</TotalTime>
  <Words>2252</Words>
  <Application>Microsoft Office PowerPoint</Application>
  <PresentationFormat>全屏显示(4:3)</PresentationFormat>
  <Paragraphs>94</Paragraphs>
  <Slides>9</Slides>
  <Notes>1</Notes>
  <HiddenSlides>0</HiddenSlides>
  <MMClips>0</MMClips>
  <ScaleCrop>false</ScaleCrop>
  <HeadingPairs>
    <vt:vector size="4" baseType="variant">
      <vt:variant>
        <vt:lpstr>主题</vt:lpstr>
      </vt:variant>
      <vt:variant>
        <vt:i4>1</vt:i4>
      </vt:variant>
      <vt:variant>
        <vt:lpstr>幻灯片标题</vt:lpstr>
      </vt:variant>
      <vt:variant>
        <vt:i4>9</vt:i4>
      </vt:variant>
    </vt:vector>
  </HeadingPairs>
  <TitlesOfParts>
    <vt:vector size="10" baseType="lpstr">
      <vt:lpstr>Office 主题</vt:lpstr>
      <vt:lpstr>幻灯片 1</vt:lpstr>
      <vt:lpstr>幻灯片 2</vt:lpstr>
      <vt:lpstr>幻灯片 3</vt:lpstr>
      <vt:lpstr>幻灯片 4</vt:lpstr>
      <vt:lpstr>幻灯片 5</vt:lpstr>
      <vt:lpstr>幻灯片 6</vt:lpstr>
      <vt:lpstr>幻灯片 7</vt:lpstr>
      <vt:lpstr>幻灯片 8</vt:lpstr>
      <vt:lpstr>幻灯片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峰峰</dc:creator>
  <cp:lastModifiedBy>HF</cp:lastModifiedBy>
  <cp:revision>30</cp:revision>
  <dcterms:created xsi:type="dcterms:W3CDTF">2013-04-08T06:48:35Z</dcterms:created>
  <dcterms:modified xsi:type="dcterms:W3CDTF">2014-01-01T16:53:46Z</dcterms:modified>
</cp:coreProperties>
</file>