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</p:sldIdLst>
  <p:sldSz cx="9144000" cy="6858000" type="screen4x3"/>
  <p:notesSz cx="6858000" cy="9144000"/>
  <p:embeddedFontLst>
    <p:embeddedFont>
      <p:font typeface="Calibri" pitchFamily="34" charset="0"/>
      <p:regular r:id="rId80"/>
      <p:bold r:id="rId81"/>
      <p:italic r:id="rId82"/>
      <p:boldItalic r:id="rId83"/>
    </p:embeddedFont>
    <p:embeddedFont>
      <p:font typeface="微软雅黑" pitchFamily="34" charset="-122"/>
      <p:regular r:id="rId84"/>
      <p:bold r:id="rId8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28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5.fntdata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3.fntdata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1.fntdata"/><Relationship Id="rId85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4.fntdata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font" Target="fonts/font2.fntdata"/><Relationship Id="rId8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778251" y="467868"/>
            <a:ext cx="3448811" cy="3419855"/>
          </a:xfrm>
          <a:custGeom>
            <a:avLst/>
            <a:gdLst>
              <a:gd name="connsiteX0" fmla="*/ 0 w 3448811"/>
              <a:gd name="connsiteY0" fmla="*/ 1709927 h 3419855"/>
              <a:gd name="connsiteX1" fmla="*/ 1724406 w 3448811"/>
              <a:gd name="connsiteY1" fmla="*/ 0 h 3419855"/>
              <a:gd name="connsiteX2" fmla="*/ 3448812 w 3448811"/>
              <a:gd name="connsiteY2" fmla="*/ 1709927 h 3419855"/>
              <a:gd name="connsiteX3" fmla="*/ 1724406 w 3448811"/>
              <a:gd name="connsiteY3" fmla="*/ 3419855 h 3419855"/>
              <a:gd name="connsiteX4" fmla="*/ 0 w 3448811"/>
              <a:gd name="connsiteY4" fmla="*/ 1709927 h 34198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448811" h="3419855">
                <a:moveTo>
                  <a:pt x="0" y="1709927"/>
                </a:moveTo>
                <a:cubicBezTo>
                  <a:pt x="0" y="765556"/>
                  <a:pt x="772032" y="0"/>
                  <a:pt x="1724406" y="0"/>
                </a:cubicBezTo>
                <a:cubicBezTo>
                  <a:pt x="2676779" y="0"/>
                  <a:pt x="3448812" y="765556"/>
                  <a:pt x="3448812" y="1709927"/>
                </a:cubicBezTo>
                <a:cubicBezTo>
                  <a:pt x="3448812" y="2654299"/>
                  <a:pt x="2676779" y="3419855"/>
                  <a:pt x="1724406" y="3419855"/>
                </a:cubicBezTo>
                <a:cubicBezTo>
                  <a:pt x="772032" y="3419855"/>
                  <a:pt x="0" y="2654299"/>
                  <a:pt x="0" y="1709927"/>
                </a:cubicBezTo>
              </a:path>
            </a:pathLst>
          </a:custGeom>
          <a:solidFill>
            <a:srgbClr val="FC6FA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4221479" y="2540507"/>
            <a:ext cx="3366515" cy="3342132"/>
          </a:xfrm>
          <a:custGeom>
            <a:avLst/>
            <a:gdLst>
              <a:gd name="connsiteX0" fmla="*/ 0 w 3366515"/>
              <a:gd name="connsiteY0" fmla="*/ 1671066 h 3342132"/>
              <a:gd name="connsiteX1" fmla="*/ 1683258 w 3366515"/>
              <a:gd name="connsiteY1" fmla="*/ 0 h 3342132"/>
              <a:gd name="connsiteX2" fmla="*/ 3366515 w 3366515"/>
              <a:gd name="connsiteY2" fmla="*/ 1671066 h 3342132"/>
              <a:gd name="connsiteX3" fmla="*/ 1683258 w 3366515"/>
              <a:gd name="connsiteY3" fmla="*/ 3342132 h 3342132"/>
              <a:gd name="connsiteX4" fmla="*/ 0 w 3366515"/>
              <a:gd name="connsiteY4" fmla="*/ 1671066 h 33421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366515" h="3342132">
                <a:moveTo>
                  <a:pt x="0" y="1671066"/>
                </a:moveTo>
                <a:cubicBezTo>
                  <a:pt x="0" y="748157"/>
                  <a:pt x="753617" y="0"/>
                  <a:pt x="1683258" y="0"/>
                </a:cubicBezTo>
                <a:cubicBezTo>
                  <a:pt x="2612898" y="0"/>
                  <a:pt x="3366515" y="748157"/>
                  <a:pt x="3366515" y="1671066"/>
                </a:cubicBezTo>
                <a:cubicBezTo>
                  <a:pt x="3366515" y="2593975"/>
                  <a:pt x="2612898" y="3342132"/>
                  <a:pt x="1683258" y="3342132"/>
                </a:cubicBezTo>
                <a:cubicBezTo>
                  <a:pt x="753617" y="3342132"/>
                  <a:pt x="0" y="2593975"/>
                  <a:pt x="0" y="1671066"/>
                </a:cubicBezTo>
              </a:path>
            </a:pathLst>
          </a:custGeom>
          <a:solidFill>
            <a:srgbClr val="67D6B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548383" y="2540507"/>
            <a:ext cx="3351276" cy="3342132"/>
          </a:xfrm>
          <a:custGeom>
            <a:avLst/>
            <a:gdLst>
              <a:gd name="connsiteX0" fmla="*/ 0 w 3351276"/>
              <a:gd name="connsiteY0" fmla="*/ 1671066 h 3342132"/>
              <a:gd name="connsiteX1" fmla="*/ 1675638 w 3351276"/>
              <a:gd name="connsiteY1" fmla="*/ 0 h 3342132"/>
              <a:gd name="connsiteX2" fmla="*/ 3351275 w 3351276"/>
              <a:gd name="connsiteY2" fmla="*/ 1671066 h 3342132"/>
              <a:gd name="connsiteX3" fmla="*/ 1675638 w 3351276"/>
              <a:gd name="connsiteY3" fmla="*/ 3342132 h 3342132"/>
              <a:gd name="connsiteX4" fmla="*/ 0 w 3351276"/>
              <a:gd name="connsiteY4" fmla="*/ 1671066 h 33421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351276" h="3342132">
                <a:moveTo>
                  <a:pt x="0" y="1671066"/>
                </a:moveTo>
                <a:cubicBezTo>
                  <a:pt x="0" y="748157"/>
                  <a:pt x="750189" y="0"/>
                  <a:pt x="1675638" y="0"/>
                </a:cubicBezTo>
                <a:cubicBezTo>
                  <a:pt x="2601087" y="0"/>
                  <a:pt x="3351275" y="748157"/>
                  <a:pt x="3351275" y="1671066"/>
                </a:cubicBezTo>
                <a:cubicBezTo>
                  <a:pt x="3351275" y="2593975"/>
                  <a:pt x="2601087" y="3342132"/>
                  <a:pt x="1675638" y="3342132"/>
                </a:cubicBezTo>
                <a:cubicBezTo>
                  <a:pt x="750189" y="3342132"/>
                  <a:pt x="0" y="2593975"/>
                  <a:pt x="0" y="1671066"/>
                </a:cubicBezTo>
              </a:path>
            </a:pathLst>
          </a:custGeom>
          <a:solidFill>
            <a:srgbClr val="FDE12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4251959" y="3208020"/>
            <a:ext cx="601979" cy="679704"/>
          </a:xfrm>
          <a:custGeom>
            <a:avLst/>
            <a:gdLst>
              <a:gd name="connsiteX0" fmla="*/ 304800 w 601979"/>
              <a:gd name="connsiteY0" fmla="*/ 0 h 679704"/>
              <a:gd name="connsiteX1" fmla="*/ 356361 w 601979"/>
              <a:gd name="connsiteY1" fmla="*/ 68833 h 679704"/>
              <a:gd name="connsiteX2" fmla="*/ 567182 w 601979"/>
              <a:gd name="connsiteY2" fmla="*/ 506602 h 679704"/>
              <a:gd name="connsiteX3" fmla="*/ 601980 w 601979"/>
              <a:gd name="connsiteY3" fmla="*/ 641730 h 679704"/>
              <a:gd name="connsiteX4" fmla="*/ 529844 w 601979"/>
              <a:gd name="connsiteY4" fmla="*/ 656589 h 679704"/>
              <a:gd name="connsiteX5" fmla="*/ 245999 w 601979"/>
              <a:gd name="connsiteY5" fmla="*/ 679703 h 679704"/>
              <a:gd name="connsiteX6" fmla="*/ 69723 w 601979"/>
              <a:gd name="connsiteY6" fmla="*/ 670814 h 679704"/>
              <a:gd name="connsiteX7" fmla="*/ 0 w 601979"/>
              <a:gd name="connsiteY7" fmla="*/ 660272 h 679704"/>
              <a:gd name="connsiteX8" fmla="*/ 39751 w 601979"/>
              <a:gd name="connsiteY8" fmla="*/ 506602 h 679704"/>
              <a:gd name="connsiteX9" fmla="*/ 274701 w 601979"/>
              <a:gd name="connsiteY9" fmla="*/ 35813 h 679704"/>
              <a:gd name="connsiteX10" fmla="*/ 304800 w 601979"/>
              <a:gd name="connsiteY10" fmla="*/ 0 h 6797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01979" h="679704">
                <a:moveTo>
                  <a:pt x="304800" y="0"/>
                </a:moveTo>
                <a:lnTo>
                  <a:pt x="356361" y="68833"/>
                </a:lnTo>
                <a:cubicBezTo>
                  <a:pt x="446659" y="202310"/>
                  <a:pt x="518160" y="349503"/>
                  <a:pt x="567182" y="506602"/>
                </a:cubicBezTo>
                <a:lnTo>
                  <a:pt x="601980" y="641730"/>
                </a:lnTo>
                <a:lnTo>
                  <a:pt x="529844" y="656589"/>
                </a:lnTo>
                <a:cubicBezTo>
                  <a:pt x="437515" y="671829"/>
                  <a:pt x="342646" y="679703"/>
                  <a:pt x="245999" y="679703"/>
                </a:cubicBezTo>
                <a:cubicBezTo>
                  <a:pt x="186436" y="679703"/>
                  <a:pt x="127635" y="676655"/>
                  <a:pt x="69723" y="670814"/>
                </a:cubicBezTo>
                <a:lnTo>
                  <a:pt x="0" y="660272"/>
                </a:lnTo>
                <a:lnTo>
                  <a:pt x="39751" y="506602"/>
                </a:lnTo>
                <a:cubicBezTo>
                  <a:pt x="93091" y="336422"/>
                  <a:pt x="172974" y="177926"/>
                  <a:pt x="274701" y="35813"/>
                </a:cubicBezTo>
                <a:lnTo>
                  <a:pt x="30480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257800" y="3949700"/>
            <a:ext cx="1846659" cy="6617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/>
            </a:pPr>
            <a:r>
              <a:rPr lang="en-US" altLang="zh-CN" sz="4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马加加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032000" y="3949700"/>
            <a:ext cx="1846659" cy="6617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/>
            </a:pPr>
            <a:r>
              <a:rPr lang="en-US" altLang="zh-CN" sz="4802" dirty="0" smtClean="0">
                <a:solidFill>
                  <a:srgbClr val="59595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牛橙橙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581400" y="1473200"/>
            <a:ext cx="1846659" cy="239296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>
                <a:tab pos="723900" algn="l"/>
              </a:tabLst>
            </a:pPr>
            <a:r>
              <a:rPr lang="en-US" altLang="zh-CN" sz="4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羊剪剪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2500"/>
              </a:lnSpc>
              <a:tabLst>
                <a:tab pos="723900" algn="l"/>
              </a:tabLst>
            </a:pPr>
            <a:r>
              <a:rPr lang="en-US" altLang="zh-CN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	</a:t>
            </a:r>
            <a:r>
              <a:rPr lang="en-US" altLang="zh-CN" sz="2006" dirty="0" smtClean="0">
                <a:solidFill>
                  <a:srgbClr val="59595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6223000"/>
            <a:ext cx="6161943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59595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90后是一个有限的交集，不见得是合理的标签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393947" y="5338571"/>
            <a:ext cx="124968" cy="126491"/>
          </a:xfrm>
          <a:custGeom>
            <a:avLst/>
            <a:gdLst>
              <a:gd name="connsiteX0" fmla="*/ 0 w 124968"/>
              <a:gd name="connsiteY0" fmla="*/ 0 h 126491"/>
              <a:gd name="connsiteX1" fmla="*/ 124967 w 124968"/>
              <a:gd name="connsiteY1" fmla="*/ 0 h 126491"/>
              <a:gd name="connsiteX2" fmla="*/ 105791 w 124968"/>
              <a:gd name="connsiteY2" fmla="*/ 19431 h 126491"/>
              <a:gd name="connsiteX3" fmla="*/ 19430 w 124968"/>
              <a:gd name="connsiteY3" fmla="*/ 19431 h 126491"/>
              <a:gd name="connsiteX4" fmla="*/ 19430 w 124968"/>
              <a:gd name="connsiteY4" fmla="*/ 106807 h 126491"/>
              <a:gd name="connsiteX5" fmla="*/ 0 w 124968"/>
              <a:gd name="connsiteY5" fmla="*/ 126492 h 126491"/>
              <a:gd name="connsiteX6" fmla="*/ 0 w 124968"/>
              <a:gd name="connsiteY6" fmla="*/ 0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4968" h="126491">
                <a:moveTo>
                  <a:pt x="0" y="0"/>
                </a:moveTo>
                <a:lnTo>
                  <a:pt x="124967" y="0"/>
                </a:lnTo>
                <a:lnTo>
                  <a:pt x="105791" y="19431"/>
                </a:lnTo>
                <a:lnTo>
                  <a:pt x="19430" y="19431"/>
                </a:lnTo>
                <a:lnTo>
                  <a:pt x="19430" y="106807"/>
                </a:lnTo>
                <a:lnTo>
                  <a:pt x="0" y="126492"/>
                </a:lnTo>
                <a:lnTo>
                  <a:pt x="0" y="0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603747" y="5725667"/>
            <a:ext cx="124967" cy="126492"/>
          </a:xfrm>
          <a:custGeom>
            <a:avLst/>
            <a:gdLst>
              <a:gd name="connsiteX0" fmla="*/ 124967 w 124967"/>
              <a:gd name="connsiteY0" fmla="*/ 126491 h 126492"/>
              <a:gd name="connsiteX1" fmla="*/ 0 w 124967"/>
              <a:gd name="connsiteY1" fmla="*/ 126491 h 126492"/>
              <a:gd name="connsiteX2" fmla="*/ 19177 w 124967"/>
              <a:gd name="connsiteY2" fmla="*/ 107086 h 126492"/>
              <a:gd name="connsiteX3" fmla="*/ 105536 w 124967"/>
              <a:gd name="connsiteY3" fmla="*/ 107086 h 126492"/>
              <a:gd name="connsiteX4" fmla="*/ 105536 w 124967"/>
              <a:gd name="connsiteY4" fmla="*/ 19634 h 126492"/>
              <a:gd name="connsiteX5" fmla="*/ 124967 w 124967"/>
              <a:gd name="connsiteY5" fmla="*/ 0 h 126492"/>
              <a:gd name="connsiteX6" fmla="*/ 124967 w 124967"/>
              <a:gd name="connsiteY6" fmla="*/ 126491 h 1264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4967" h="126492">
                <a:moveTo>
                  <a:pt x="124967" y="126491"/>
                </a:moveTo>
                <a:lnTo>
                  <a:pt x="0" y="126491"/>
                </a:lnTo>
                <a:lnTo>
                  <a:pt x="19177" y="107086"/>
                </a:lnTo>
                <a:lnTo>
                  <a:pt x="105536" y="107086"/>
                </a:lnTo>
                <a:lnTo>
                  <a:pt x="105536" y="19634"/>
                </a:lnTo>
                <a:lnTo>
                  <a:pt x="124967" y="0"/>
                </a:lnTo>
                <a:lnTo>
                  <a:pt x="124967" y="126491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876300"/>
            <a:ext cx="2946400" cy="38608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92500" y="5448300"/>
            <a:ext cx="215443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提出四个现代化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545082" y="260350"/>
            <a:ext cx="5870955" cy="6328156"/>
          </a:xfrm>
          <a:custGeom>
            <a:avLst/>
            <a:gdLst>
              <a:gd name="connsiteX0" fmla="*/ 6350 w 5870955"/>
              <a:gd name="connsiteY0" fmla="*/ 6321806 h 6328156"/>
              <a:gd name="connsiteX1" fmla="*/ 5864605 w 5870955"/>
              <a:gd name="connsiteY1" fmla="*/ 6321806 h 6328156"/>
              <a:gd name="connsiteX2" fmla="*/ 5864605 w 5870955"/>
              <a:gd name="connsiteY2" fmla="*/ 6350 h 6328156"/>
              <a:gd name="connsiteX3" fmla="*/ 6350 w 5870955"/>
              <a:gd name="connsiteY3" fmla="*/ 6350 h 6328156"/>
              <a:gd name="connsiteX4" fmla="*/ 6350 w 5870955"/>
              <a:gd name="connsiteY4" fmla="*/ 6321806 h 632815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870955" h="6328156">
                <a:moveTo>
                  <a:pt x="6350" y="6321806"/>
                </a:moveTo>
                <a:lnTo>
                  <a:pt x="5864605" y="6321806"/>
                </a:lnTo>
                <a:lnTo>
                  <a:pt x="5864605" y="6350"/>
                </a:lnTo>
                <a:lnTo>
                  <a:pt x="6350" y="6350"/>
                </a:lnTo>
                <a:lnTo>
                  <a:pt x="6350" y="6321806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Freeform 3"/>
          <p:cNvSpPr/>
          <p:nvPr/>
        </p:nvSpPr>
        <p:spPr>
          <a:xfrm>
            <a:off x="1668526" y="365506"/>
            <a:ext cx="5624067" cy="6093459"/>
          </a:xfrm>
          <a:custGeom>
            <a:avLst/>
            <a:gdLst>
              <a:gd name="connsiteX0" fmla="*/ 6350 w 5624067"/>
              <a:gd name="connsiteY0" fmla="*/ 6087109 h 6093459"/>
              <a:gd name="connsiteX1" fmla="*/ 5617717 w 5624067"/>
              <a:gd name="connsiteY1" fmla="*/ 6087109 h 6093459"/>
              <a:gd name="connsiteX2" fmla="*/ 5617717 w 5624067"/>
              <a:gd name="connsiteY2" fmla="*/ 6350 h 6093459"/>
              <a:gd name="connsiteX3" fmla="*/ 6350 w 5624067"/>
              <a:gd name="connsiteY3" fmla="*/ 6350 h 6093459"/>
              <a:gd name="connsiteX4" fmla="*/ 6350 w 5624067"/>
              <a:gd name="connsiteY4" fmla="*/ 6087109 h 60934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24067" h="6093459">
                <a:moveTo>
                  <a:pt x="6350" y="6087109"/>
                </a:moveTo>
                <a:lnTo>
                  <a:pt x="5617717" y="6087109"/>
                </a:lnTo>
                <a:lnTo>
                  <a:pt x="5617717" y="6350"/>
                </a:lnTo>
                <a:lnTo>
                  <a:pt x="6350" y="6350"/>
                </a:lnTo>
                <a:lnTo>
                  <a:pt x="6350" y="608710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6021070" y="365506"/>
            <a:ext cx="32257" cy="6093523"/>
          </a:xfrm>
          <a:custGeom>
            <a:avLst/>
            <a:gdLst>
              <a:gd name="connsiteX0" fmla="*/ 25908 w 32257"/>
              <a:gd name="connsiteY0" fmla="*/ 6350 h 6093523"/>
              <a:gd name="connsiteX1" fmla="*/ 6350 w 32257"/>
              <a:gd name="connsiteY1" fmla="*/ 6087173 h 60935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2257" h="6093523">
                <a:moveTo>
                  <a:pt x="25908" y="6350"/>
                </a:moveTo>
                <a:lnTo>
                  <a:pt x="6350" y="6087173"/>
                </a:lnTo>
              </a:path>
            </a:pathLst>
          </a:custGeom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2244598" y="1563369"/>
            <a:ext cx="5047107" cy="28828"/>
          </a:xfrm>
          <a:custGeom>
            <a:avLst/>
            <a:gdLst>
              <a:gd name="connsiteX0" fmla="*/ 6350 w 5047107"/>
              <a:gd name="connsiteY0" fmla="*/ 6350 h 28828"/>
              <a:gd name="connsiteX1" fmla="*/ 5040757 w 5047107"/>
              <a:gd name="connsiteY1" fmla="*/ 22479 h 28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047107" h="28828">
                <a:moveTo>
                  <a:pt x="6350" y="6350"/>
                </a:moveTo>
                <a:lnTo>
                  <a:pt x="5040757" y="22479"/>
                </a:lnTo>
              </a:path>
            </a:pathLst>
          </a:custGeom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2264410" y="2781045"/>
            <a:ext cx="5027548" cy="28828"/>
          </a:xfrm>
          <a:custGeom>
            <a:avLst/>
            <a:gdLst>
              <a:gd name="connsiteX0" fmla="*/ 6350 w 5027548"/>
              <a:gd name="connsiteY0" fmla="*/ 6350 h 28828"/>
              <a:gd name="connsiteX1" fmla="*/ 5021198 w 5027548"/>
              <a:gd name="connsiteY1" fmla="*/ 22479 h 28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027548" h="28828">
                <a:moveTo>
                  <a:pt x="6350" y="6350"/>
                </a:moveTo>
                <a:lnTo>
                  <a:pt x="5021198" y="22479"/>
                </a:lnTo>
              </a:path>
            </a:pathLst>
          </a:custGeom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2244598" y="3995673"/>
            <a:ext cx="5047107" cy="28828"/>
          </a:xfrm>
          <a:custGeom>
            <a:avLst/>
            <a:gdLst>
              <a:gd name="connsiteX0" fmla="*/ 6350 w 5047107"/>
              <a:gd name="connsiteY0" fmla="*/ 6350 h 28828"/>
              <a:gd name="connsiteX1" fmla="*/ 5040757 w 5047107"/>
              <a:gd name="connsiteY1" fmla="*/ 22479 h 28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047107" h="28828">
                <a:moveTo>
                  <a:pt x="6350" y="6350"/>
                </a:moveTo>
                <a:lnTo>
                  <a:pt x="5040757" y="22479"/>
                </a:lnTo>
              </a:path>
            </a:pathLst>
          </a:custGeom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2244598" y="5208778"/>
            <a:ext cx="5039105" cy="28828"/>
          </a:xfrm>
          <a:custGeom>
            <a:avLst/>
            <a:gdLst>
              <a:gd name="connsiteX0" fmla="*/ 6350 w 5039105"/>
              <a:gd name="connsiteY0" fmla="*/ 6350 h 28828"/>
              <a:gd name="connsiteX1" fmla="*/ 5032756 w 5039105"/>
              <a:gd name="connsiteY1" fmla="*/ 22478 h 28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039105" h="28828">
                <a:moveTo>
                  <a:pt x="6350" y="6350"/>
                </a:moveTo>
                <a:lnTo>
                  <a:pt x="5032756" y="22478"/>
                </a:lnTo>
              </a:path>
            </a:pathLst>
          </a:custGeom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9" name="Freeform 3"/>
          <p:cNvSpPr/>
          <p:nvPr/>
        </p:nvSpPr>
        <p:spPr>
          <a:xfrm>
            <a:off x="4763770" y="365506"/>
            <a:ext cx="32257" cy="6093523"/>
          </a:xfrm>
          <a:custGeom>
            <a:avLst/>
            <a:gdLst>
              <a:gd name="connsiteX0" fmla="*/ 25908 w 32257"/>
              <a:gd name="connsiteY0" fmla="*/ 6350 h 6093523"/>
              <a:gd name="connsiteX1" fmla="*/ 6350 w 32257"/>
              <a:gd name="connsiteY1" fmla="*/ 6087173 h 60935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2257" h="6093523">
                <a:moveTo>
                  <a:pt x="25908" y="6350"/>
                </a:moveTo>
                <a:lnTo>
                  <a:pt x="6350" y="6087173"/>
                </a:lnTo>
              </a:path>
            </a:pathLst>
          </a:custGeom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3504946" y="365506"/>
            <a:ext cx="32257" cy="6093523"/>
          </a:xfrm>
          <a:custGeom>
            <a:avLst/>
            <a:gdLst>
              <a:gd name="connsiteX0" fmla="*/ 25907 w 32257"/>
              <a:gd name="connsiteY0" fmla="*/ 6350 h 6093523"/>
              <a:gd name="connsiteX1" fmla="*/ 6350 w 32257"/>
              <a:gd name="connsiteY1" fmla="*/ 6087173 h 60935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2257" h="6093523">
                <a:moveTo>
                  <a:pt x="25907" y="6350"/>
                </a:moveTo>
                <a:lnTo>
                  <a:pt x="6350" y="6087173"/>
                </a:lnTo>
              </a:path>
            </a:pathLst>
          </a:custGeom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1" name="Freeform 3"/>
          <p:cNvSpPr/>
          <p:nvPr/>
        </p:nvSpPr>
        <p:spPr>
          <a:xfrm>
            <a:off x="2244598" y="365506"/>
            <a:ext cx="32257" cy="6093523"/>
          </a:xfrm>
          <a:custGeom>
            <a:avLst/>
            <a:gdLst>
              <a:gd name="connsiteX0" fmla="*/ 25907 w 32257"/>
              <a:gd name="connsiteY0" fmla="*/ 6350 h 6093523"/>
              <a:gd name="connsiteX1" fmla="*/ 6350 w 32257"/>
              <a:gd name="connsiteY1" fmla="*/ 6087173 h 60935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2257" h="6093523">
                <a:moveTo>
                  <a:pt x="25907" y="6350"/>
                </a:moveTo>
                <a:lnTo>
                  <a:pt x="6350" y="6087173"/>
                </a:lnTo>
              </a:path>
            </a:pathLst>
          </a:custGeom>
          <a:ln w="12700">
            <a:solidFill>
              <a:srgbClr val="953735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9900" y="5334000"/>
            <a:ext cx="381000" cy="13970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1400" y="406400"/>
            <a:ext cx="1231900" cy="6451600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8700" y="406400"/>
            <a:ext cx="1219200" cy="6451600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3300" y="406400"/>
            <a:ext cx="1231900" cy="6451600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0600" y="406400"/>
            <a:ext cx="1219200" cy="645160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619500" y="0"/>
            <a:ext cx="1906523" cy="426719"/>
          </a:xfrm>
          <a:custGeom>
            <a:avLst/>
            <a:gdLst>
              <a:gd name="connsiteX0" fmla="*/ 0 w 1906523"/>
              <a:gd name="connsiteY0" fmla="*/ 426719 h 426719"/>
              <a:gd name="connsiteX1" fmla="*/ 1906523 w 1906523"/>
              <a:gd name="connsiteY1" fmla="*/ 426719 h 426719"/>
              <a:gd name="connsiteX2" fmla="*/ 1906523 w 1906523"/>
              <a:gd name="connsiteY2" fmla="*/ 0 h 426719"/>
              <a:gd name="connsiteX3" fmla="*/ 0 w 1906523"/>
              <a:gd name="connsiteY3" fmla="*/ 0 h 426719"/>
              <a:gd name="connsiteX4" fmla="*/ 0 w 1906523"/>
              <a:gd name="connsiteY4" fmla="*/ 426719 h 4267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6523" h="426719">
                <a:moveTo>
                  <a:pt x="0" y="426719"/>
                </a:moveTo>
                <a:lnTo>
                  <a:pt x="1906523" y="426719"/>
                </a:lnTo>
                <a:lnTo>
                  <a:pt x="1906523" y="0"/>
                </a:lnTo>
                <a:lnTo>
                  <a:pt x="0" y="0"/>
                </a:lnTo>
                <a:lnTo>
                  <a:pt x="0" y="426719"/>
                </a:lnTo>
              </a:path>
            </a:pathLst>
          </a:custGeom>
          <a:solidFill>
            <a:srgbClr val="38507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11600" y="101600"/>
            <a:ext cx="1288814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70后关键字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543300" y="990600"/>
            <a:ext cx="2051844" cy="353430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6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激进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8600"/>
              </a:lnSpc>
              <a:tabLst/>
            </a:pPr>
            <a:r>
              <a:rPr lang="en-US" altLang="zh-CN" sz="8006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吃苦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8600"/>
              </a:lnSpc>
              <a:tabLst/>
            </a:pPr>
            <a:r>
              <a:rPr lang="en-US" altLang="zh-CN" sz="8006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成功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048000" y="4648200"/>
            <a:ext cx="3077766" cy="10720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6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责任感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700" y="1689100"/>
            <a:ext cx="2349500" cy="32258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500" y="1689100"/>
            <a:ext cx="2438400" cy="32258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048500" y="1714500"/>
            <a:ext cx="615553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953735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年代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CC3F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8275193" y="1447895"/>
            <a:ext cx="470788" cy="412146"/>
          </a:xfrm>
          <a:custGeom>
            <a:avLst/>
            <a:gdLst>
              <a:gd name="connsiteX0" fmla="*/ 105917 w 470788"/>
              <a:gd name="connsiteY0" fmla="*/ 211105 h 412146"/>
              <a:gd name="connsiteX1" fmla="*/ 52069 w 470788"/>
              <a:gd name="connsiteY1" fmla="*/ 412146 h 412146"/>
              <a:gd name="connsiteX2" fmla="*/ 0 w 470788"/>
              <a:gd name="connsiteY2" fmla="*/ 398176 h 412146"/>
              <a:gd name="connsiteX3" fmla="*/ 45973 w 470788"/>
              <a:gd name="connsiteY3" fmla="*/ 226980 h 412146"/>
              <a:gd name="connsiteX4" fmla="*/ 101726 w 470788"/>
              <a:gd name="connsiteY4" fmla="*/ 18573 h 412146"/>
              <a:gd name="connsiteX5" fmla="*/ 102742 w 470788"/>
              <a:gd name="connsiteY5" fmla="*/ 14763 h 412146"/>
              <a:gd name="connsiteX6" fmla="*/ 470788 w 470788"/>
              <a:gd name="connsiteY6" fmla="*/ 113442 h 412146"/>
              <a:gd name="connsiteX7" fmla="*/ 413892 w 470788"/>
              <a:gd name="connsiteY7" fmla="*/ 325532 h 412146"/>
              <a:gd name="connsiteX8" fmla="*/ 105917 w 470788"/>
              <a:gd name="connsiteY8" fmla="*/ 211105 h 41214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470788" h="412146">
                <a:moveTo>
                  <a:pt x="105917" y="211105"/>
                </a:moveTo>
                <a:cubicBezTo>
                  <a:pt x="52069" y="412146"/>
                  <a:pt x="52069" y="412146"/>
                  <a:pt x="52069" y="412146"/>
                </a:cubicBezTo>
                <a:cubicBezTo>
                  <a:pt x="0" y="398176"/>
                  <a:pt x="0" y="398176"/>
                  <a:pt x="0" y="398176"/>
                </a:cubicBezTo>
                <a:cubicBezTo>
                  <a:pt x="45973" y="226980"/>
                  <a:pt x="45973" y="226980"/>
                  <a:pt x="45973" y="226980"/>
                </a:cubicBezTo>
                <a:cubicBezTo>
                  <a:pt x="101726" y="18573"/>
                  <a:pt x="101726" y="18573"/>
                  <a:pt x="101726" y="18573"/>
                </a:cubicBezTo>
                <a:cubicBezTo>
                  <a:pt x="102742" y="14763"/>
                  <a:pt x="102742" y="14763"/>
                  <a:pt x="102742" y="14763"/>
                </a:cubicBezTo>
                <a:cubicBezTo>
                  <a:pt x="198119" y="-43402"/>
                  <a:pt x="306196" y="73310"/>
                  <a:pt x="470788" y="113442"/>
                </a:cubicBezTo>
                <a:cubicBezTo>
                  <a:pt x="451865" y="184181"/>
                  <a:pt x="432942" y="254920"/>
                  <a:pt x="413892" y="325532"/>
                </a:cubicBezTo>
                <a:cubicBezTo>
                  <a:pt x="264286" y="289464"/>
                  <a:pt x="188975" y="213391"/>
                  <a:pt x="105917" y="211105"/>
                </a:cubicBezTo>
              </a:path>
            </a:pathLst>
          </a:custGeom>
          <a:solidFill>
            <a:srgbClr val="94282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777240" y="1790700"/>
            <a:ext cx="3005327" cy="2929128"/>
          </a:xfrm>
          <a:custGeom>
            <a:avLst/>
            <a:gdLst>
              <a:gd name="connsiteX0" fmla="*/ 0 w 3005327"/>
              <a:gd name="connsiteY0" fmla="*/ 2929128 h 2929128"/>
              <a:gd name="connsiteX1" fmla="*/ 3005327 w 3005327"/>
              <a:gd name="connsiteY1" fmla="*/ 2929128 h 2929128"/>
              <a:gd name="connsiteX2" fmla="*/ 3005327 w 3005327"/>
              <a:gd name="connsiteY2" fmla="*/ 0 h 2929128"/>
              <a:gd name="connsiteX3" fmla="*/ 0 w 3005327"/>
              <a:gd name="connsiteY3" fmla="*/ 0 h 2929128"/>
              <a:gd name="connsiteX4" fmla="*/ 0 w 3005327"/>
              <a:gd name="connsiteY4" fmla="*/ 2929128 h 29291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05327" h="2929128">
                <a:moveTo>
                  <a:pt x="0" y="2929128"/>
                </a:moveTo>
                <a:lnTo>
                  <a:pt x="3005327" y="2929128"/>
                </a:lnTo>
                <a:lnTo>
                  <a:pt x="3005327" y="0"/>
                </a:lnTo>
                <a:lnTo>
                  <a:pt x="0" y="0"/>
                </a:lnTo>
                <a:lnTo>
                  <a:pt x="0" y="2929128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4354067" y="3012948"/>
            <a:ext cx="594359" cy="484631"/>
          </a:xfrm>
          <a:custGeom>
            <a:avLst/>
            <a:gdLst>
              <a:gd name="connsiteX0" fmla="*/ 0 w 594359"/>
              <a:gd name="connsiteY0" fmla="*/ 121157 h 484631"/>
              <a:gd name="connsiteX1" fmla="*/ 221360 w 594359"/>
              <a:gd name="connsiteY1" fmla="*/ 121157 h 484631"/>
              <a:gd name="connsiteX2" fmla="*/ 221360 w 594359"/>
              <a:gd name="connsiteY2" fmla="*/ 0 h 484631"/>
              <a:gd name="connsiteX3" fmla="*/ 594360 w 594359"/>
              <a:gd name="connsiteY3" fmla="*/ 242316 h 484631"/>
              <a:gd name="connsiteX4" fmla="*/ 221360 w 594359"/>
              <a:gd name="connsiteY4" fmla="*/ 484631 h 484631"/>
              <a:gd name="connsiteX5" fmla="*/ 221360 w 594359"/>
              <a:gd name="connsiteY5" fmla="*/ 363473 h 484631"/>
              <a:gd name="connsiteX6" fmla="*/ 0 w 594359"/>
              <a:gd name="connsiteY6" fmla="*/ 363473 h 484631"/>
              <a:gd name="connsiteX7" fmla="*/ 0 w 594359"/>
              <a:gd name="connsiteY7" fmla="*/ 121157 h 4846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94359" h="484631">
                <a:moveTo>
                  <a:pt x="0" y="121157"/>
                </a:moveTo>
                <a:lnTo>
                  <a:pt x="221360" y="121157"/>
                </a:lnTo>
                <a:lnTo>
                  <a:pt x="221360" y="0"/>
                </a:lnTo>
                <a:lnTo>
                  <a:pt x="594360" y="242316"/>
                </a:lnTo>
                <a:lnTo>
                  <a:pt x="221360" y="484631"/>
                </a:lnTo>
                <a:lnTo>
                  <a:pt x="221360" y="363473"/>
                </a:lnTo>
                <a:lnTo>
                  <a:pt x="0" y="363473"/>
                </a:lnTo>
                <a:lnTo>
                  <a:pt x="0" y="12115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5337047" y="1790700"/>
            <a:ext cx="3005328" cy="2929128"/>
          </a:xfrm>
          <a:custGeom>
            <a:avLst/>
            <a:gdLst>
              <a:gd name="connsiteX0" fmla="*/ 0 w 3005328"/>
              <a:gd name="connsiteY0" fmla="*/ 2929128 h 2929128"/>
              <a:gd name="connsiteX1" fmla="*/ 3005328 w 3005328"/>
              <a:gd name="connsiteY1" fmla="*/ 2929128 h 2929128"/>
              <a:gd name="connsiteX2" fmla="*/ 3005328 w 3005328"/>
              <a:gd name="connsiteY2" fmla="*/ 0 h 2929128"/>
              <a:gd name="connsiteX3" fmla="*/ 0 w 3005328"/>
              <a:gd name="connsiteY3" fmla="*/ 0 h 2929128"/>
              <a:gd name="connsiteX4" fmla="*/ 0 w 3005328"/>
              <a:gd name="connsiteY4" fmla="*/ 2929128 h 29291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05328" h="2929128">
                <a:moveTo>
                  <a:pt x="0" y="2929128"/>
                </a:moveTo>
                <a:lnTo>
                  <a:pt x="3005328" y="2929128"/>
                </a:lnTo>
                <a:lnTo>
                  <a:pt x="3005328" y="0"/>
                </a:lnTo>
                <a:lnTo>
                  <a:pt x="0" y="0"/>
                </a:lnTo>
                <a:lnTo>
                  <a:pt x="0" y="2929128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7300" y="2209800"/>
            <a:ext cx="2051844" cy="230319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6" dirty="0" smtClean="0">
                <a:solidFill>
                  <a:srgbClr val="2CC3F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计划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8600"/>
              </a:lnSpc>
              <a:tabLst/>
            </a:pPr>
            <a:r>
              <a:rPr lang="en-US" altLang="zh-CN" sz="8006" dirty="0" smtClean="0">
                <a:solidFill>
                  <a:srgbClr val="2CC3F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经济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816600" y="2209800"/>
            <a:ext cx="2051844" cy="230319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6" dirty="0" smtClean="0">
                <a:solidFill>
                  <a:srgbClr val="2CC3F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市场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8600"/>
              </a:lnSpc>
              <a:tabLst/>
            </a:pPr>
            <a:r>
              <a:rPr lang="en-US" altLang="zh-CN" sz="8006" dirty="0" smtClean="0">
                <a:solidFill>
                  <a:srgbClr val="2CC3F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经济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CC3F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6108191" y="-13717"/>
            <a:ext cx="3035808" cy="6858000"/>
          </a:xfrm>
          <a:custGeom>
            <a:avLst/>
            <a:gdLst>
              <a:gd name="connsiteX0" fmla="*/ 0 w 3035808"/>
              <a:gd name="connsiteY0" fmla="*/ 6858000 h 6858000"/>
              <a:gd name="connsiteX1" fmla="*/ 3035808 w 3035808"/>
              <a:gd name="connsiteY1" fmla="*/ 6858000 h 6858000"/>
              <a:gd name="connsiteX2" fmla="*/ 3035808 w 3035808"/>
              <a:gd name="connsiteY2" fmla="*/ 0 h 6858000"/>
              <a:gd name="connsiteX3" fmla="*/ 0 w 3035808"/>
              <a:gd name="connsiteY3" fmla="*/ 0 h 6858000"/>
              <a:gd name="connsiteX4" fmla="*/ 0 w 3035808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35808" h="6858000">
                <a:moveTo>
                  <a:pt x="0" y="6858000"/>
                </a:moveTo>
                <a:lnTo>
                  <a:pt x="3035808" y="6858000"/>
                </a:lnTo>
                <a:lnTo>
                  <a:pt x="3035808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0" y="0"/>
            <a:ext cx="3019044" cy="6858000"/>
          </a:xfrm>
          <a:custGeom>
            <a:avLst/>
            <a:gdLst>
              <a:gd name="connsiteX0" fmla="*/ 0 w 3019044"/>
              <a:gd name="connsiteY0" fmla="*/ 6857999 h 6858000"/>
              <a:gd name="connsiteX1" fmla="*/ 3019044 w 3019044"/>
              <a:gd name="connsiteY1" fmla="*/ 6857999 h 6858000"/>
              <a:gd name="connsiteX2" fmla="*/ 3019044 w 3019044"/>
              <a:gd name="connsiteY2" fmla="*/ 0 h 6858000"/>
              <a:gd name="connsiteX3" fmla="*/ 0 w 3019044"/>
              <a:gd name="connsiteY3" fmla="*/ 0 h 6858000"/>
              <a:gd name="connsiteX4" fmla="*/ 0 w 3019044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19044" h="6858000">
                <a:moveTo>
                  <a:pt x="0" y="6857999"/>
                </a:moveTo>
                <a:lnTo>
                  <a:pt x="3019044" y="6857999"/>
                </a:lnTo>
                <a:lnTo>
                  <a:pt x="3019044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3019044" y="0"/>
            <a:ext cx="3105911" cy="6858000"/>
          </a:xfrm>
          <a:custGeom>
            <a:avLst/>
            <a:gdLst>
              <a:gd name="connsiteX0" fmla="*/ 0 w 3105911"/>
              <a:gd name="connsiteY0" fmla="*/ 6857999 h 6858000"/>
              <a:gd name="connsiteX1" fmla="*/ 3105911 w 3105911"/>
              <a:gd name="connsiteY1" fmla="*/ 6857999 h 6858000"/>
              <a:gd name="connsiteX2" fmla="*/ 3105911 w 3105911"/>
              <a:gd name="connsiteY2" fmla="*/ 0 h 6858000"/>
              <a:gd name="connsiteX3" fmla="*/ 0 w 3105911"/>
              <a:gd name="connsiteY3" fmla="*/ 0 h 6858000"/>
              <a:gd name="connsiteX4" fmla="*/ 0 w 3105911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105911" h="6858000">
                <a:moveTo>
                  <a:pt x="0" y="6857999"/>
                </a:moveTo>
                <a:lnTo>
                  <a:pt x="3105911" y="6857999"/>
                </a:lnTo>
                <a:lnTo>
                  <a:pt x="3105911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7347" y="2527970"/>
            <a:ext cx="2051844" cy="6227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100"/>
              </a:lnSpc>
              <a:tabLst/>
            </a:pP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物资短缺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3136900" y="3695700"/>
            <a:ext cx="2778005" cy="23852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6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整个80年代的GDP增长速度很低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657600" y="4064000"/>
            <a:ext cx="1846659" cy="23852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6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（有部分汇率原因）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483600" y="2527970"/>
            <a:ext cx="2051844" cy="6227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100"/>
              </a:lnSpc>
              <a:tabLst/>
            </a:pPr>
            <a:r>
              <a:rPr lang="en-US" altLang="zh-CN" sz="3995" dirty="0" err="1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价格改革</a:t>
            </a:r>
            <a:endParaRPr lang="en-US" altLang="zh-CN" sz="3995" dirty="0" smtClean="0">
              <a:solidFill>
                <a:srgbClr val="2E2E2E"/>
              </a:solidFill>
              <a:latin typeface="华康俪金黑W8" panose="020B0809000000000000" pitchFamily="49" charset="-122"/>
              <a:ea typeface="华康俪金黑W8" panose="020B0809000000000000" pitchFamily="49" charset="-122"/>
              <a:cs typeface="微软雅黑" pitchFamily="18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6600173" y="2527970"/>
            <a:ext cx="2051844" cy="6227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100"/>
              </a:lnSpc>
              <a:tabLst/>
            </a:pPr>
            <a:r>
              <a:rPr lang="zh-CN" altLang="en-US" sz="3995" dirty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通货膨胀</a:t>
            </a:r>
            <a:endParaRPr lang="en-US" altLang="zh-CN" sz="3995" dirty="0" smtClean="0">
              <a:solidFill>
                <a:srgbClr val="2E2E2E"/>
              </a:solidFill>
              <a:latin typeface="华康俪金黑W8" panose="020B0809000000000000" pitchFamily="49" charset="-122"/>
              <a:ea typeface="华康俪金黑W8" panose="020B0809000000000000" pitchFamily="49" charset="-122"/>
              <a:cs typeface="微软雅黑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CC3F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1368552" y="2822448"/>
            <a:ext cx="181355" cy="181355"/>
          </a:xfrm>
          <a:custGeom>
            <a:avLst/>
            <a:gdLst>
              <a:gd name="connsiteX0" fmla="*/ 0 w 181355"/>
              <a:gd name="connsiteY0" fmla="*/ 90677 h 181355"/>
              <a:gd name="connsiteX1" fmla="*/ 90677 w 181355"/>
              <a:gd name="connsiteY1" fmla="*/ 0 h 181355"/>
              <a:gd name="connsiteX2" fmla="*/ 181355 w 181355"/>
              <a:gd name="connsiteY2" fmla="*/ 90677 h 181355"/>
              <a:gd name="connsiteX3" fmla="*/ 90677 w 181355"/>
              <a:gd name="connsiteY3" fmla="*/ 181355 h 181355"/>
              <a:gd name="connsiteX4" fmla="*/ 0 w 181355"/>
              <a:gd name="connsiteY4" fmla="*/ 90677 h 1813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1355" h="181355">
                <a:moveTo>
                  <a:pt x="0" y="90677"/>
                </a:moveTo>
                <a:cubicBezTo>
                  <a:pt x="0" y="40639"/>
                  <a:pt x="40639" y="0"/>
                  <a:pt x="90677" y="0"/>
                </a:cubicBezTo>
                <a:cubicBezTo>
                  <a:pt x="140715" y="0"/>
                  <a:pt x="181355" y="40639"/>
                  <a:pt x="181355" y="90677"/>
                </a:cubicBezTo>
                <a:cubicBezTo>
                  <a:pt x="181355" y="140716"/>
                  <a:pt x="140715" y="181355"/>
                  <a:pt x="90677" y="181355"/>
                </a:cubicBezTo>
                <a:cubicBezTo>
                  <a:pt x="40639" y="181355"/>
                  <a:pt x="0" y="140716"/>
                  <a:pt x="0" y="9067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972055" y="2822448"/>
            <a:ext cx="181355" cy="181355"/>
          </a:xfrm>
          <a:custGeom>
            <a:avLst/>
            <a:gdLst>
              <a:gd name="connsiteX0" fmla="*/ 0 w 181355"/>
              <a:gd name="connsiteY0" fmla="*/ 90677 h 181355"/>
              <a:gd name="connsiteX1" fmla="*/ 90677 w 181355"/>
              <a:gd name="connsiteY1" fmla="*/ 0 h 181355"/>
              <a:gd name="connsiteX2" fmla="*/ 181355 w 181355"/>
              <a:gd name="connsiteY2" fmla="*/ 90677 h 181355"/>
              <a:gd name="connsiteX3" fmla="*/ 90677 w 181355"/>
              <a:gd name="connsiteY3" fmla="*/ 181355 h 181355"/>
              <a:gd name="connsiteX4" fmla="*/ 0 w 181355"/>
              <a:gd name="connsiteY4" fmla="*/ 90677 h 1813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1355" h="181355">
                <a:moveTo>
                  <a:pt x="0" y="90677"/>
                </a:moveTo>
                <a:cubicBezTo>
                  <a:pt x="0" y="40639"/>
                  <a:pt x="40639" y="0"/>
                  <a:pt x="90677" y="0"/>
                </a:cubicBezTo>
                <a:cubicBezTo>
                  <a:pt x="140716" y="0"/>
                  <a:pt x="181355" y="40639"/>
                  <a:pt x="181355" y="90677"/>
                </a:cubicBezTo>
                <a:cubicBezTo>
                  <a:pt x="181355" y="140716"/>
                  <a:pt x="140716" y="181355"/>
                  <a:pt x="90677" y="181355"/>
                </a:cubicBezTo>
                <a:cubicBezTo>
                  <a:pt x="40639" y="181355"/>
                  <a:pt x="0" y="140716"/>
                  <a:pt x="0" y="9067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2570988" y="2822448"/>
            <a:ext cx="181355" cy="181355"/>
          </a:xfrm>
          <a:custGeom>
            <a:avLst/>
            <a:gdLst>
              <a:gd name="connsiteX0" fmla="*/ 0 w 181355"/>
              <a:gd name="connsiteY0" fmla="*/ 90677 h 181355"/>
              <a:gd name="connsiteX1" fmla="*/ 90677 w 181355"/>
              <a:gd name="connsiteY1" fmla="*/ 0 h 181355"/>
              <a:gd name="connsiteX2" fmla="*/ 181355 w 181355"/>
              <a:gd name="connsiteY2" fmla="*/ 90677 h 181355"/>
              <a:gd name="connsiteX3" fmla="*/ 90677 w 181355"/>
              <a:gd name="connsiteY3" fmla="*/ 181355 h 181355"/>
              <a:gd name="connsiteX4" fmla="*/ 0 w 181355"/>
              <a:gd name="connsiteY4" fmla="*/ 90677 h 1813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1355" h="181355">
                <a:moveTo>
                  <a:pt x="0" y="90677"/>
                </a:moveTo>
                <a:cubicBezTo>
                  <a:pt x="0" y="40639"/>
                  <a:pt x="40639" y="0"/>
                  <a:pt x="90677" y="0"/>
                </a:cubicBezTo>
                <a:cubicBezTo>
                  <a:pt x="140716" y="0"/>
                  <a:pt x="181355" y="40639"/>
                  <a:pt x="181355" y="90677"/>
                </a:cubicBezTo>
                <a:cubicBezTo>
                  <a:pt x="181355" y="140716"/>
                  <a:pt x="140716" y="181355"/>
                  <a:pt x="90677" y="181355"/>
                </a:cubicBezTo>
                <a:cubicBezTo>
                  <a:pt x="40639" y="181355"/>
                  <a:pt x="0" y="140716"/>
                  <a:pt x="0" y="9067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1445133" y="2344166"/>
            <a:ext cx="362584" cy="535304"/>
          </a:xfrm>
          <a:custGeom>
            <a:avLst/>
            <a:gdLst>
              <a:gd name="connsiteX0" fmla="*/ 316102 w 362584"/>
              <a:gd name="connsiteY0" fmla="*/ 0 h 535304"/>
              <a:gd name="connsiteX1" fmla="*/ 362584 w 362584"/>
              <a:gd name="connsiteY1" fmla="*/ 29082 h 535304"/>
              <a:gd name="connsiteX2" fmla="*/ 46481 w 362584"/>
              <a:gd name="connsiteY2" fmla="*/ 535304 h 535304"/>
              <a:gd name="connsiteX3" fmla="*/ 0 w 362584"/>
              <a:gd name="connsiteY3" fmla="*/ 506222 h 535304"/>
              <a:gd name="connsiteX4" fmla="*/ 316102 w 362584"/>
              <a:gd name="connsiteY4" fmla="*/ 0 h 5353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62584" h="535304">
                <a:moveTo>
                  <a:pt x="316102" y="0"/>
                </a:moveTo>
                <a:lnTo>
                  <a:pt x="362584" y="29082"/>
                </a:lnTo>
                <a:lnTo>
                  <a:pt x="46481" y="535304"/>
                </a:lnTo>
                <a:lnTo>
                  <a:pt x="0" y="506222"/>
                </a:lnTo>
                <a:lnTo>
                  <a:pt x="316102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2056510" y="2377694"/>
            <a:ext cx="362585" cy="535304"/>
          </a:xfrm>
          <a:custGeom>
            <a:avLst/>
            <a:gdLst>
              <a:gd name="connsiteX0" fmla="*/ 316103 w 362585"/>
              <a:gd name="connsiteY0" fmla="*/ 0 h 535304"/>
              <a:gd name="connsiteX1" fmla="*/ 362585 w 362585"/>
              <a:gd name="connsiteY1" fmla="*/ 29082 h 535304"/>
              <a:gd name="connsiteX2" fmla="*/ 46482 w 362585"/>
              <a:gd name="connsiteY2" fmla="*/ 535304 h 535304"/>
              <a:gd name="connsiteX3" fmla="*/ 0 w 362585"/>
              <a:gd name="connsiteY3" fmla="*/ 506348 h 535304"/>
              <a:gd name="connsiteX4" fmla="*/ 316103 w 362585"/>
              <a:gd name="connsiteY4" fmla="*/ 0 h 5353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62585" h="535304">
                <a:moveTo>
                  <a:pt x="316103" y="0"/>
                </a:moveTo>
                <a:lnTo>
                  <a:pt x="362585" y="29082"/>
                </a:lnTo>
                <a:lnTo>
                  <a:pt x="46482" y="535304"/>
                </a:lnTo>
                <a:lnTo>
                  <a:pt x="0" y="506348"/>
                </a:lnTo>
                <a:lnTo>
                  <a:pt x="316103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9" name="Freeform 3"/>
          <p:cNvSpPr/>
          <p:nvPr/>
        </p:nvSpPr>
        <p:spPr>
          <a:xfrm>
            <a:off x="2331720" y="2149220"/>
            <a:ext cx="358775" cy="775335"/>
          </a:xfrm>
          <a:custGeom>
            <a:avLst/>
            <a:gdLst>
              <a:gd name="connsiteX0" fmla="*/ 0 w 358775"/>
              <a:gd name="connsiteY0" fmla="*/ 20827 h 775335"/>
              <a:gd name="connsiteX1" fmla="*/ 50800 w 358775"/>
              <a:gd name="connsiteY1" fmla="*/ 0 h 775335"/>
              <a:gd name="connsiteX2" fmla="*/ 358775 w 358775"/>
              <a:gd name="connsiteY2" fmla="*/ 754507 h 775335"/>
              <a:gd name="connsiteX3" fmla="*/ 308101 w 358775"/>
              <a:gd name="connsiteY3" fmla="*/ 775335 h 775335"/>
              <a:gd name="connsiteX4" fmla="*/ 0 w 358775"/>
              <a:gd name="connsiteY4" fmla="*/ 20827 h 7753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8775" h="775335">
                <a:moveTo>
                  <a:pt x="0" y="20827"/>
                </a:moveTo>
                <a:lnTo>
                  <a:pt x="50800" y="0"/>
                </a:lnTo>
                <a:lnTo>
                  <a:pt x="358775" y="754507"/>
                </a:lnTo>
                <a:lnTo>
                  <a:pt x="308101" y="775335"/>
                </a:lnTo>
                <a:lnTo>
                  <a:pt x="0" y="2082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1664080" y="2210180"/>
            <a:ext cx="417957" cy="695833"/>
          </a:xfrm>
          <a:custGeom>
            <a:avLst/>
            <a:gdLst>
              <a:gd name="connsiteX0" fmla="*/ 0 w 417957"/>
              <a:gd name="connsiteY0" fmla="*/ 26416 h 695833"/>
              <a:gd name="connsiteX1" fmla="*/ 48005 w 417957"/>
              <a:gd name="connsiteY1" fmla="*/ 0 h 695833"/>
              <a:gd name="connsiteX2" fmla="*/ 417957 w 417957"/>
              <a:gd name="connsiteY2" fmla="*/ 669289 h 695833"/>
              <a:gd name="connsiteX3" fmla="*/ 369951 w 417957"/>
              <a:gd name="connsiteY3" fmla="*/ 695833 h 695833"/>
              <a:gd name="connsiteX4" fmla="*/ 0 w 417957"/>
              <a:gd name="connsiteY4" fmla="*/ 26416 h 6958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17957" h="695833">
                <a:moveTo>
                  <a:pt x="0" y="26416"/>
                </a:moveTo>
                <a:lnTo>
                  <a:pt x="48005" y="0"/>
                </a:lnTo>
                <a:lnTo>
                  <a:pt x="417957" y="669289"/>
                </a:lnTo>
                <a:lnTo>
                  <a:pt x="369951" y="695833"/>
                </a:lnTo>
                <a:lnTo>
                  <a:pt x="0" y="2641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1" name="Freeform 3"/>
          <p:cNvSpPr/>
          <p:nvPr/>
        </p:nvSpPr>
        <p:spPr>
          <a:xfrm>
            <a:off x="1740407" y="2333244"/>
            <a:ext cx="697992" cy="83820"/>
          </a:xfrm>
          <a:custGeom>
            <a:avLst/>
            <a:gdLst>
              <a:gd name="connsiteX0" fmla="*/ 0 w 697992"/>
              <a:gd name="connsiteY0" fmla="*/ 83820 h 83820"/>
              <a:gd name="connsiteX1" fmla="*/ 697992 w 697992"/>
              <a:gd name="connsiteY1" fmla="*/ 83820 h 83820"/>
              <a:gd name="connsiteX2" fmla="*/ 697992 w 697992"/>
              <a:gd name="connsiteY2" fmla="*/ 0 h 83820"/>
              <a:gd name="connsiteX3" fmla="*/ 0 w 697992"/>
              <a:gd name="connsiteY3" fmla="*/ 0 h 83820"/>
              <a:gd name="connsiteX4" fmla="*/ 0 w 697992"/>
              <a:gd name="connsiteY4" fmla="*/ 83820 h 838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97992" h="83820">
                <a:moveTo>
                  <a:pt x="0" y="83820"/>
                </a:moveTo>
                <a:lnTo>
                  <a:pt x="697992" y="83820"/>
                </a:lnTo>
                <a:lnTo>
                  <a:pt x="697992" y="0"/>
                </a:lnTo>
                <a:lnTo>
                  <a:pt x="0" y="0"/>
                </a:lnTo>
                <a:lnTo>
                  <a:pt x="0" y="8382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2" name="Freeform 3"/>
          <p:cNvSpPr/>
          <p:nvPr/>
        </p:nvSpPr>
        <p:spPr>
          <a:xfrm>
            <a:off x="2117725" y="2079498"/>
            <a:ext cx="267842" cy="124460"/>
          </a:xfrm>
          <a:custGeom>
            <a:avLst/>
            <a:gdLst>
              <a:gd name="connsiteX0" fmla="*/ 0 w 267842"/>
              <a:gd name="connsiteY0" fmla="*/ 56769 h 124460"/>
              <a:gd name="connsiteX1" fmla="*/ 15239 w 267842"/>
              <a:gd name="connsiteY1" fmla="*/ 0 h 124460"/>
              <a:gd name="connsiteX2" fmla="*/ 267842 w 267842"/>
              <a:gd name="connsiteY2" fmla="*/ 67691 h 124460"/>
              <a:gd name="connsiteX3" fmla="*/ 252729 w 267842"/>
              <a:gd name="connsiteY3" fmla="*/ 124459 h 124460"/>
              <a:gd name="connsiteX4" fmla="*/ 0 w 267842"/>
              <a:gd name="connsiteY4" fmla="*/ 56769 h 1244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67842" h="124460">
                <a:moveTo>
                  <a:pt x="0" y="56769"/>
                </a:moveTo>
                <a:lnTo>
                  <a:pt x="15239" y="0"/>
                </a:lnTo>
                <a:lnTo>
                  <a:pt x="267842" y="67691"/>
                </a:lnTo>
                <a:lnTo>
                  <a:pt x="252729" y="124459"/>
                </a:lnTo>
                <a:lnTo>
                  <a:pt x="0" y="5676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3" name="Freeform 3"/>
          <p:cNvSpPr/>
          <p:nvPr/>
        </p:nvSpPr>
        <p:spPr>
          <a:xfrm>
            <a:off x="1534667" y="2130551"/>
            <a:ext cx="338327" cy="123444"/>
          </a:xfrm>
          <a:custGeom>
            <a:avLst/>
            <a:gdLst>
              <a:gd name="connsiteX0" fmla="*/ 61722 w 338327"/>
              <a:gd name="connsiteY0" fmla="*/ 0 h 123444"/>
              <a:gd name="connsiteX1" fmla="*/ 276605 w 338327"/>
              <a:gd name="connsiteY1" fmla="*/ 0 h 123444"/>
              <a:gd name="connsiteX2" fmla="*/ 338327 w 338327"/>
              <a:gd name="connsiteY2" fmla="*/ 61722 h 123444"/>
              <a:gd name="connsiteX3" fmla="*/ 338327 w 338327"/>
              <a:gd name="connsiteY3" fmla="*/ 123444 h 123444"/>
              <a:gd name="connsiteX4" fmla="*/ 0 w 338327"/>
              <a:gd name="connsiteY4" fmla="*/ 123444 h 123444"/>
              <a:gd name="connsiteX5" fmla="*/ 0 w 338327"/>
              <a:gd name="connsiteY5" fmla="*/ 61722 h 123444"/>
              <a:gd name="connsiteX6" fmla="*/ 61722 w 338327"/>
              <a:gd name="connsiteY6" fmla="*/ 0 h 1234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38327" h="123444">
                <a:moveTo>
                  <a:pt x="61722" y="0"/>
                </a:moveTo>
                <a:lnTo>
                  <a:pt x="276605" y="0"/>
                </a:lnTo>
                <a:cubicBezTo>
                  <a:pt x="310642" y="0"/>
                  <a:pt x="338327" y="27686"/>
                  <a:pt x="338327" y="61722"/>
                </a:cubicBezTo>
                <a:lnTo>
                  <a:pt x="338327" y="123444"/>
                </a:lnTo>
                <a:lnTo>
                  <a:pt x="0" y="123444"/>
                </a:lnTo>
                <a:lnTo>
                  <a:pt x="0" y="61722"/>
                </a:lnTo>
                <a:cubicBezTo>
                  <a:pt x="0" y="27686"/>
                  <a:pt x="27686" y="0"/>
                  <a:pt x="61722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100" y="2540000"/>
            <a:ext cx="749300" cy="736600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540000"/>
            <a:ext cx="736600" cy="736600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8000" y="1968500"/>
            <a:ext cx="660400" cy="135890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91300" y="2019300"/>
            <a:ext cx="1041400" cy="1257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644900" y="4826000"/>
            <a:ext cx="1718419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1986年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1600200" y="5689600"/>
            <a:ext cx="5899051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放开了名牌自行车、电冰箱、洗衣机等消费品的价格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CC3F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2433588" y="1921913"/>
            <a:ext cx="1142214" cy="1147842"/>
          </a:xfrm>
          <a:custGeom>
            <a:avLst/>
            <a:gdLst>
              <a:gd name="connsiteX0" fmla="*/ 1142214 w 1142214"/>
              <a:gd name="connsiteY0" fmla="*/ 169822 h 1147842"/>
              <a:gd name="connsiteX1" fmla="*/ 169855 w 1142214"/>
              <a:gd name="connsiteY1" fmla="*/ 1147842 h 1147842"/>
              <a:gd name="connsiteX2" fmla="*/ 0 w 1142214"/>
              <a:gd name="connsiteY2" fmla="*/ 983872 h 1147842"/>
              <a:gd name="connsiteX3" fmla="*/ 972339 w 1142214"/>
              <a:gd name="connsiteY3" fmla="*/ 0 h 1147842"/>
              <a:gd name="connsiteX4" fmla="*/ 1142214 w 1142214"/>
              <a:gd name="connsiteY4" fmla="*/ 169822 h 114784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2214" h="1147842">
                <a:moveTo>
                  <a:pt x="1142214" y="169822"/>
                </a:moveTo>
                <a:lnTo>
                  <a:pt x="169855" y="1147842"/>
                </a:lnTo>
                <a:lnTo>
                  <a:pt x="0" y="983872"/>
                </a:lnTo>
                <a:lnTo>
                  <a:pt x="972339" y="0"/>
                </a:lnTo>
                <a:lnTo>
                  <a:pt x="1142214" y="16982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2363289" y="2946779"/>
            <a:ext cx="199153" cy="199110"/>
          </a:xfrm>
          <a:custGeom>
            <a:avLst/>
            <a:gdLst>
              <a:gd name="connsiteX0" fmla="*/ 199153 w 199153"/>
              <a:gd name="connsiteY0" fmla="*/ 163972 h 199110"/>
              <a:gd name="connsiteX1" fmla="*/ 164023 w 199153"/>
              <a:gd name="connsiteY1" fmla="*/ 199110 h 199110"/>
              <a:gd name="connsiteX2" fmla="*/ 0 w 199153"/>
              <a:gd name="connsiteY2" fmla="*/ 35122 h 199110"/>
              <a:gd name="connsiteX3" fmla="*/ 35149 w 199153"/>
              <a:gd name="connsiteY3" fmla="*/ 0 h 199110"/>
              <a:gd name="connsiteX4" fmla="*/ 199153 w 199153"/>
              <a:gd name="connsiteY4" fmla="*/ 163972 h 1991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9153" h="199110">
                <a:moveTo>
                  <a:pt x="199153" y="163972"/>
                </a:moveTo>
                <a:lnTo>
                  <a:pt x="164023" y="199110"/>
                </a:lnTo>
                <a:lnTo>
                  <a:pt x="0" y="35122"/>
                </a:lnTo>
                <a:lnTo>
                  <a:pt x="35149" y="0"/>
                </a:lnTo>
                <a:lnTo>
                  <a:pt x="199153" y="16397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2293010" y="3017044"/>
            <a:ext cx="199153" cy="199121"/>
          </a:xfrm>
          <a:custGeom>
            <a:avLst/>
            <a:gdLst>
              <a:gd name="connsiteX0" fmla="*/ 199153 w 199153"/>
              <a:gd name="connsiteY0" fmla="*/ 163983 h 199121"/>
              <a:gd name="connsiteX1" fmla="*/ 164003 w 199153"/>
              <a:gd name="connsiteY1" fmla="*/ 199121 h 199121"/>
              <a:gd name="connsiteX2" fmla="*/ 0 w 199153"/>
              <a:gd name="connsiteY2" fmla="*/ 35144 h 199121"/>
              <a:gd name="connsiteX3" fmla="*/ 35149 w 199153"/>
              <a:gd name="connsiteY3" fmla="*/ 0 h 199121"/>
              <a:gd name="connsiteX4" fmla="*/ 199153 w 199153"/>
              <a:gd name="connsiteY4" fmla="*/ 163983 h 19912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9153" h="199121">
                <a:moveTo>
                  <a:pt x="199153" y="163983"/>
                </a:moveTo>
                <a:lnTo>
                  <a:pt x="164003" y="199121"/>
                </a:lnTo>
                <a:lnTo>
                  <a:pt x="0" y="35144"/>
                </a:lnTo>
                <a:lnTo>
                  <a:pt x="35149" y="0"/>
                </a:lnTo>
                <a:lnTo>
                  <a:pt x="199153" y="163983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2111423" y="1986328"/>
            <a:ext cx="369017" cy="480215"/>
          </a:xfrm>
          <a:custGeom>
            <a:avLst/>
            <a:gdLst>
              <a:gd name="connsiteX0" fmla="*/ 5857 w 369017"/>
              <a:gd name="connsiteY0" fmla="*/ 0 h 480215"/>
              <a:gd name="connsiteX1" fmla="*/ 369017 w 369017"/>
              <a:gd name="connsiteY1" fmla="*/ 433371 h 480215"/>
              <a:gd name="connsiteX2" fmla="*/ 322164 w 369017"/>
              <a:gd name="connsiteY2" fmla="*/ 480215 h 480215"/>
              <a:gd name="connsiteX3" fmla="*/ 0 w 369017"/>
              <a:gd name="connsiteY3" fmla="*/ 40993 h 480215"/>
              <a:gd name="connsiteX4" fmla="*/ 5857 w 369017"/>
              <a:gd name="connsiteY4" fmla="*/ 0 h 4802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69017" h="480215">
                <a:moveTo>
                  <a:pt x="5857" y="0"/>
                </a:moveTo>
                <a:cubicBezTo>
                  <a:pt x="210864" y="35142"/>
                  <a:pt x="374888" y="228406"/>
                  <a:pt x="369017" y="433371"/>
                </a:cubicBezTo>
                <a:cubicBezTo>
                  <a:pt x="322164" y="480215"/>
                  <a:pt x="322164" y="480215"/>
                  <a:pt x="322164" y="480215"/>
                </a:cubicBezTo>
                <a:cubicBezTo>
                  <a:pt x="351442" y="275250"/>
                  <a:pt x="205013" y="76135"/>
                  <a:pt x="0" y="40993"/>
                </a:cubicBezTo>
                <a:lnTo>
                  <a:pt x="585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2152426" y="2126879"/>
            <a:ext cx="218157" cy="814029"/>
          </a:xfrm>
          <a:custGeom>
            <a:avLst/>
            <a:gdLst>
              <a:gd name="connsiteX0" fmla="*/ 205010 w 218157"/>
              <a:gd name="connsiteY0" fmla="*/ 784757 h 814029"/>
              <a:gd name="connsiteX1" fmla="*/ 169861 w 218157"/>
              <a:gd name="connsiteY1" fmla="*/ 814029 h 814029"/>
              <a:gd name="connsiteX2" fmla="*/ 152286 w 218157"/>
              <a:gd name="connsiteY2" fmla="*/ 802328 h 814029"/>
              <a:gd name="connsiteX3" fmla="*/ 82003 w 218157"/>
              <a:gd name="connsiteY3" fmla="*/ 521228 h 814029"/>
              <a:gd name="connsiteX4" fmla="*/ 134722 w 218157"/>
              <a:gd name="connsiteY4" fmla="*/ 439222 h 814029"/>
              <a:gd name="connsiteX5" fmla="*/ 46858 w 218157"/>
              <a:gd name="connsiteY5" fmla="*/ 58564 h 814029"/>
              <a:gd name="connsiteX6" fmla="*/ 0 w 218157"/>
              <a:gd name="connsiteY6" fmla="*/ 40993 h 814029"/>
              <a:gd name="connsiteX7" fmla="*/ 17572 w 218157"/>
              <a:gd name="connsiteY7" fmla="*/ 0 h 814029"/>
              <a:gd name="connsiteX8" fmla="*/ 70288 w 218157"/>
              <a:gd name="connsiteY8" fmla="*/ 23421 h 814029"/>
              <a:gd name="connsiteX9" fmla="*/ 169861 w 218157"/>
              <a:gd name="connsiteY9" fmla="*/ 462663 h 814029"/>
              <a:gd name="connsiteX10" fmla="*/ 123006 w 218157"/>
              <a:gd name="connsiteY10" fmla="*/ 538779 h 814029"/>
              <a:gd name="connsiteX11" fmla="*/ 175732 w 218157"/>
              <a:gd name="connsiteY11" fmla="*/ 767186 h 814029"/>
              <a:gd name="connsiteX12" fmla="*/ 205010 w 218157"/>
              <a:gd name="connsiteY12" fmla="*/ 784757 h 8140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218157" h="814029">
                <a:moveTo>
                  <a:pt x="205010" y="784757"/>
                </a:moveTo>
                <a:cubicBezTo>
                  <a:pt x="169861" y="814029"/>
                  <a:pt x="169861" y="814029"/>
                  <a:pt x="169861" y="814029"/>
                </a:cubicBezTo>
                <a:cubicBezTo>
                  <a:pt x="164009" y="814029"/>
                  <a:pt x="158158" y="808179"/>
                  <a:pt x="152286" y="802328"/>
                </a:cubicBezTo>
                <a:cubicBezTo>
                  <a:pt x="52716" y="743764"/>
                  <a:pt x="23428" y="614915"/>
                  <a:pt x="82003" y="521228"/>
                </a:cubicBezTo>
                <a:cubicBezTo>
                  <a:pt x="134722" y="439222"/>
                  <a:pt x="134722" y="439222"/>
                  <a:pt x="134722" y="439222"/>
                </a:cubicBezTo>
                <a:cubicBezTo>
                  <a:pt x="216733" y="310392"/>
                  <a:pt x="175732" y="140550"/>
                  <a:pt x="46858" y="58564"/>
                </a:cubicBezTo>
                <a:cubicBezTo>
                  <a:pt x="35145" y="52713"/>
                  <a:pt x="11715" y="40993"/>
                  <a:pt x="0" y="40993"/>
                </a:cubicBezTo>
                <a:cubicBezTo>
                  <a:pt x="17572" y="0"/>
                  <a:pt x="17572" y="0"/>
                  <a:pt x="17572" y="0"/>
                </a:cubicBezTo>
                <a:cubicBezTo>
                  <a:pt x="29285" y="5850"/>
                  <a:pt x="52716" y="17571"/>
                  <a:pt x="70288" y="23421"/>
                </a:cubicBezTo>
                <a:cubicBezTo>
                  <a:pt x="216733" y="117128"/>
                  <a:pt x="263586" y="316243"/>
                  <a:pt x="169861" y="462663"/>
                </a:cubicBezTo>
                <a:cubicBezTo>
                  <a:pt x="123006" y="538779"/>
                  <a:pt x="123006" y="538779"/>
                  <a:pt x="123006" y="538779"/>
                </a:cubicBezTo>
                <a:cubicBezTo>
                  <a:pt x="70288" y="620785"/>
                  <a:pt x="93719" y="720342"/>
                  <a:pt x="175732" y="767186"/>
                </a:cubicBezTo>
                <a:cubicBezTo>
                  <a:pt x="181584" y="773036"/>
                  <a:pt x="193287" y="778907"/>
                  <a:pt x="205010" y="78475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9" name="Freeform 3"/>
          <p:cNvSpPr/>
          <p:nvPr/>
        </p:nvSpPr>
        <p:spPr>
          <a:xfrm>
            <a:off x="2091997" y="2226436"/>
            <a:ext cx="177578" cy="796478"/>
          </a:xfrm>
          <a:custGeom>
            <a:avLst/>
            <a:gdLst>
              <a:gd name="connsiteX0" fmla="*/ 177578 w 177578"/>
              <a:gd name="connsiteY0" fmla="*/ 767186 h 796478"/>
              <a:gd name="connsiteX1" fmla="*/ 148290 w 177578"/>
              <a:gd name="connsiteY1" fmla="*/ 796478 h 796478"/>
              <a:gd name="connsiteX2" fmla="*/ 142433 w 177578"/>
              <a:gd name="connsiteY2" fmla="*/ 796478 h 796478"/>
              <a:gd name="connsiteX3" fmla="*/ 54571 w 177578"/>
              <a:gd name="connsiteY3" fmla="*/ 351385 h 796478"/>
              <a:gd name="connsiteX4" fmla="*/ 95574 w 177578"/>
              <a:gd name="connsiteY4" fmla="*/ 286970 h 796478"/>
              <a:gd name="connsiteX5" fmla="*/ 48713 w 177578"/>
              <a:gd name="connsiteY5" fmla="*/ 58564 h 796478"/>
              <a:gd name="connsiteX6" fmla="*/ 19425 w 177578"/>
              <a:gd name="connsiteY6" fmla="*/ 40993 h 796478"/>
              <a:gd name="connsiteX7" fmla="*/ 36998 w 177578"/>
              <a:gd name="connsiteY7" fmla="*/ 0 h 796478"/>
              <a:gd name="connsiteX8" fmla="*/ 72144 w 177578"/>
              <a:gd name="connsiteY8" fmla="*/ 23421 h 796478"/>
              <a:gd name="connsiteX9" fmla="*/ 130717 w 177578"/>
              <a:gd name="connsiteY9" fmla="*/ 310392 h 796478"/>
              <a:gd name="connsiteX10" fmla="*/ 89714 w 177578"/>
              <a:gd name="connsiteY10" fmla="*/ 374807 h 796478"/>
              <a:gd name="connsiteX11" fmla="*/ 165863 w 177578"/>
              <a:gd name="connsiteY11" fmla="*/ 761335 h 796478"/>
              <a:gd name="connsiteX12" fmla="*/ 177578 w 177578"/>
              <a:gd name="connsiteY12" fmla="*/ 767186 h 79647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177578" h="796478">
                <a:moveTo>
                  <a:pt x="177578" y="767186"/>
                </a:moveTo>
                <a:cubicBezTo>
                  <a:pt x="148290" y="796478"/>
                  <a:pt x="148290" y="796478"/>
                  <a:pt x="148290" y="796478"/>
                </a:cubicBezTo>
                <a:cubicBezTo>
                  <a:pt x="148290" y="796478"/>
                  <a:pt x="148290" y="796478"/>
                  <a:pt x="142433" y="796478"/>
                </a:cubicBezTo>
                <a:cubicBezTo>
                  <a:pt x="-4004" y="696901"/>
                  <a:pt x="-45006" y="503656"/>
                  <a:pt x="54571" y="351385"/>
                </a:cubicBezTo>
                <a:cubicBezTo>
                  <a:pt x="95574" y="286970"/>
                  <a:pt x="95574" y="286970"/>
                  <a:pt x="95574" y="286970"/>
                </a:cubicBezTo>
                <a:cubicBezTo>
                  <a:pt x="148290" y="210835"/>
                  <a:pt x="124860" y="105427"/>
                  <a:pt x="48713" y="58564"/>
                </a:cubicBezTo>
                <a:cubicBezTo>
                  <a:pt x="42856" y="52713"/>
                  <a:pt x="31141" y="46863"/>
                  <a:pt x="19425" y="40993"/>
                </a:cubicBezTo>
                <a:cubicBezTo>
                  <a:pt x="36998" y="0"/>
                  <a:pt x="36998" y="0"/>
                  <a:pt x="36998" y="0"/>
                </a:cubicBezTo>
                <a:cubicBezTo>
                  <a:pt x="48713" y="5870"/>
                  <a:pt x="66284" y="17571"/>
                  <a:pt x="72144" y="23421"/>
                </a:cubicBezTo>
                <a:cubicBezTo>
                  <a:pt x="171720" y="81986"/>
                  <a:pt x="195151" y="210835"/>
                  <a:pt x="130717" y="310392"/>
                </a:cubicBezTo>
                <a:cubicBezTo>
                  <a:pt x="89714" y="374807"/>
                  <a:pt x="89714" y="374807"/>
                  <a:pt x="89714" y="374807"/>
                </a:cubicBezTo>
                <a:cubicBezTo>
                  <a:pt x="1853" y="503656"/>
                  <a:pt x="42856" y="679349"/>
                  <a:pt x="165863" y="761335"/>
                </a:cubicBezTo>
                <a:cubicBezTo>
                  <a:pt x="171720" y="761335"/>
                  <a:pt x="177578" y="767186"/>
                  <a:pt x="177578" y="76718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6448044" y="1920239"/>
            <a:ext cx="487679" cy="1359408"/>
          </a:xfrm>
          <a:custGeom>
            <a:avLst/>
            <a:gdLst>
              <a:gd name="connsiteX0" fmla="*/ 365760 w 487679"/>
              <a:gd name="connsiteY0" fmla="*/ 24764 h 1359408"/>
              <a:gd name="connsiteX1" fmla="*/ 341375 w 487679"/>
              <a:gd name="connsiteY1" fmla="*/ 284226 h 1359408"/>
              <a:gd name="connsiteX2" fmla="*/ 402336 w 487679"/>
              <a:gd name="connsiteY2" fmla="*/ 420242 h 1359408"/>
              <a:gd name="connsiteX3" fmla="*/ 487679 w 487679"/>
              <a:gd name="connsiteY3" fmla="*/ 605536 h 1359408"/>
              <a:gd name="connsiteX4" fmla="*/ 487679 w 487679"/>
              <a:gd name="connsiteY4" fmla="*/ 605536 h 1359408"/>
              <a:gd name="connsiteX5" fmla="*/ 487679 w 487679"/>
              <a:gd name="connsiteY5" fmla="*/ 1272920 h 1359408"/>
              <a:gd name="connsiteX6" fmla="*/ 487679 w 487679"/>
              <a:gd name="connsiteY6" fmla="*/ 1272920 h 1359408"/>
              <a:gd name="connsiteX7" fmla="*/ 463296 w 487679"/>
              <a:gd name="connsiteY7" fmla="*/ 1334643 h 1359408"/>
              <a:gd name="connsiteX8" fmla="*/ 426720 w 487679"/>
              <a:gd name="connsiteY8" fmla="*/ 1359407 h 1359408"/>
              <a:gd name="connsiteX9" fmla="*/ 426720 w 487679"/>
              <a:gd name="connsiteY9" fmla="*/ 1359407 h 1359408"/>
              <a:gd name="connsiteX10" fmla="*/ 414527 w 487679"/>
              <a:gd name="connsiteY10" fmla="*/ 1359407 h 1359408"/>
              <a:gd name="connsiteX11" fmla="*/ 207263 w 487679"/>
              <a:gd name="connsiteY11" fmla="*/ 1359407 h 1359408"/>
              <a:gd name="connsiteX12" fmla="*/ 182879 w 487679"/>
              <a:gd name="connsiteY12" fmla="*/ 1359407 h 1359408"/>
              <a:gd name="connsiteX13" fmla="*/ 182879 w 487679"/>
              <a:gd name="connsiteY13" fmla="*/ 1359407 h 1359408"/>
              <a:gd name="connsiteX14" fmla="*/ 60960 w 487679"/>
              <a:gd name="connsiteY14" fmla="*/ 1359407 h 1359408"/>
              <a:gd name="connsiteX15" fmla="*/ 60960 w 487679"/>
              <a:gd name="connsiteY15" fmla="*/ 1359407 h 1359408"/>
              <a:gd name="connsiteX16" fmla="*/ 60960 w 487679"/>
              <a:gd name="connsiteY16" fmla="*/ 1359407 h 1359408"/>
              <a:gd name="connsiteX17" fmla="*/ 12191 w 487679"/>
              <a:gd name="connsiteY17" fmla="*/ 1334643 h 1359408"/>
              <a:gd name="connsiteX18" fmla="*/ 0 w 487679"/>
              <a:gd name="connsiteY18" fmla="*/ 1272920 h 1359408"/>
              <a:gd name="connsiteX19" fmla="*/ 0 w 487679"/>
              <a:gd name="connsiteY19" fmla="*/ 1272920 h 1359408"/>
              <a:gd name="connsiteX20" fmla="*/ 0 w 487679"/>
              <a:gd name="connsiteY20" fmla="*/ 605536 h 1359408"/>
              <a:gd name="connsiteX21" fmla="*/ 0 w 487679"/>
              <a:gd name="connsiteY21" fmla="*/ 605536 h 1359408"/>
              <a:gd name="connsiteX22" fmla="*/ 73151 w 487679"/>
              <a:gd name="connsiteY22" fmla="*/ 432561 h 1359408"/>
              <a:gd name="connsiteX23" fmla="*/ 134112 w 487679"/>
              <a:gd name="connsiteY23" fmla="*/ 284226 h 1359408"/>
              <a:gd name="connsiteX24" fmla="*/ 158496 w 487679"/>
              <a:gd name="connsiteY24" fmla="*/ 12319 h 1359408"/>
              <a:gd name="connsiteX25" fmla="*/ 207263 w 487679"/>
              <a:gd name="connsiteY25" fmla="*/ 12319 h 1359408"/>
              <a:gd name="connsiteX26" fmla="*/ 182879 w 487679"/>
              <a:gd name="connsiteY26" fmla="*/ 284226 h 1359408"/>
              <a:gd name="connsiteX27" fmla="*/ 182879 w 487679"/>
              <a:gd name="connsiteY27" fmla="*/ 284226 h 1359408"/>
              <a:gd name="connsiteX28" fmla="*/ 109727 w 487679"/>
              <a:gd name="connsiteY28" fmla="*/ 457200 h 1359408"/>
              <a:gd name="connsiteX29" fmla="*/ 48767 w 487679"/>
              <a:gd name="connsiteY29" fmla="*/ 605536 h 1359408"/>
              <a:gd name="connsiteX30" fmla="*/ 48767 w 487679"/>
              <a:gd name="connsiteY30" fmla="*/ 605536 h 1359408"/>
              <a:gd name="connsiteX31" fmla="*/ 48767 w 487679"/>
              <a:gd name="connsiteY31" fmla="*/ 679704 h 1359408"/>
              <a:gd name="connsiteX32" fmla="*/ 341375 w 487679"/>
              <a:gd name="connsiteY32" fmla="*/ 679704 h 1359408"/>
              <a:gd name="connsiteX33" fmla="*/ 341375 w 487679"/>
              <a:gd name="connsiteY33" fmla="*/ 1112266 h 1359408"/>
              <a:gd name="connsiteX34" fmla="*/ 48767 w 487679"/>
              <a:gd name="connsiteY34" fmla="*/ 1112266 h 1359408"/>
              <a:gd name="connsiteX35" fmla="*/ 48767 w 487679"/>
              <a:gd name="connsiteY35" fmla="*/ 1272920 h 1359408"/>
              <a:gd name="connsiteX36" fmla="*/ 48767 w 487679"/>
              <a:gd name="connsiteY36" fmla="*/ 1272920 h 1359408"/>
              <a:gd name="connsiteX37" fmla="*/ 60960 w 487679"/>
              <a:gd name="connsiteY37" fmla="*/ 1297558 h 1359408"/>
              <a:gd name="connsiteX38" fmla="*/ 73151 w 487679"/>
              <a:gd name="connsiteY38" fmla="*/ 1310005 h 1359408"/>
              <a:gd name="connsiteX39" fmla="*/ 207263 w 487679"/>
              <a:gd name="connsiteY39" fmla="*/ 1310005 h 1359408"/>
              <a:gd name="connsiteX40" fmla="*/ 231648 w 487679"/>
              <a:gd name="connsiteY40" fmla="*/ 1310005 h 1359408"/>
              <a:gd name="connsiteX41" fmla="*/ 231648 w 487679"/>
              <a:gd name="connsiteY41" fmla="*/ 1310005 h 1359408"/>
              <a:gd name="connsiteX42" fmla="*/ 353567 w 487679"/>
              <a:gd name="connsiteY42" fmla="*/ 1310005 h 1359408"/>
              <a:gd name="connsiteX43" fmla="*/ 365760 w 487679"/>
              <a:gd name="connsiteY43" fmla="*/ 1297558 h 1359408"/>
              <a:gd name="connsiteX44" fmla="*/ 377951 w 487679"/>
              <a:gd name="connsiteY44" fmla="*/ 1272920 h 1359408"/>
              <a:gd name="connsiteX45" fmla="*/ 377951 w 487679"/>
              <a:gd name="connsiteY45" fmla="*/ 1272920 h 1359408"/>
              <a:gd name="connsiteX46" fmla="*/ 377951 w 487679"/>
              <a:gd name="connsiteY46" fmla="*/ 605536 h 1359408"/>
              <a:gd name="connsiteX47" fmla="*/ 377951 w 487679"/>
              <a:gd name="connsiteY47" fmla="*/ 605536 h 1359408"/>
              <a:gd name="connsiteX48" fmla="*/ 292608 w 487679"/>
              <a:gd name="connsiteY48" fmla="*/ 284226 h 1359408"/>
              <a:gd name="connsiteX49" fmla="*/ 292608 w 487679"/>
              <a:gd name="connsiteY49" fmla="*/ 284226 h 1359408"/>
              <a:gd name="connsiteX50" fmla="*/ 316991 w 487679"/>
              <a:gd name="connsiteY50" fmla="*/ 0 h 1359408"/>
              <a:gd name="connsiteX51" fmla="*/ 365760 w 487679"/>
              <a:gd name="connsiteY51" fmla="*/ 24764 h 135940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</a:cxnLst>
            <a:rect l="l" t="t" r="r" b="b"/>
            <a:pathLst>
              <a:path w="487679" h="1359408">
                <a:moveTo>
                  <a:pt x="365760" y="24764"/>
                </a:moveTo>
                <a:cubicBezTo>
                  <a:pt x="341375" y="284226"/>
                  <a:pt x="341375" y="284226"/>
                  <a:pt x="341375" y="284226"/>
                </a:cubicBezTo>
                <a:cubicBezTo>
                  <a:pt x="353567" y="333629"/>
                  <a:pt x="377951" y="370713"/>
                  <a:pt x="402336" y="420242"/>
                </a:cubicBezTo>
                <a:cubicBezTo>
                  <a:pt x="451103" y="469645"/>
                  <a:pt x="487679" y="531367"/>
                  <a:pt x="487679" y="605536"/>
                </a:cubicBezTo>
                <a:cubicBezTo>
                  <a:pt x="487679" y="605536"/>
                  <a:pt x="487679" y="605536"/>
                  <a:pt x="487679" y="605536"/>
                </a:cubicBezTo>
                <a:cubicBezTo>
                  <a:pt x="487679" y="1272920"/>
                  <a:pt x="487679" y="1272920"/>
                  <a:pt x="487679" y="1272920"/>
                </a:cubicBezTo>
                <a:cubicBezTo>
                  <a:pt x="487679" y="1272920"/>
                  <a:pt x="487679" y="1272920"/>
                  <a:pt x="487679" y="1272920"/>
                </a:cubicBezTo>
                <a:cubicBezTo>
                  <a:pt x="487679" y="1297558"/>
                  <a:pt x="475487" y="1322324"/>
                  <a:pt x="463296" y="1334643"/>
                </a:cubicBezTo>
                <a:cubicBezTo>
                  <a:pt x="463296" y="1347088"/>
                  <a:pt x="438912" y="1359407"/>
                  <a:pt x="426720" y="1359407"/>
                </a:cubicBezTo>
                <a:cubicBezTo>
                  <a:pt x="426720" y="1359407"/>
                  <a:pt x="426720" y="1359407"/>
                  <a:pt x="426720" y="1359407"/>
                </a:cubicBezTo>
                <a:cubicBezTo>
                  <a:pt x="414527" y="1359407"/>
                  <a:pt x="414527" y="1359407"/>
                  <a:pt x="414527" y="1359407"/>
                </a:cubicBezTo>
                <a:cubicBezTo>
                  <a:pt x="207263" y="1359407"/>
                  <a:pt x="207263" y="1359407"/>
                  <a:pt x="207263" y="1359407"/>
                </a:cubicBezTo>
                <a:cubicBezTo>
                  <a:pt x="182879" y="1359407"/>
                  <a:pt x="182879" y="1359407"/>
                  <a:pt x="182879" y="1359407"/>
                </a:cubicBezTo>
                <a:cubicBezTo>
                  <a:pt x="182879" y="1359407"/>
                  <a:pt x="182879" y="1359407"/>
                  <a:pt x="182879" y="1359407"/>
                </a:cubicBezTo>
                <a:cubicBezTo>
                  <a:pt x="60960" y="1359407"/>
                  <a:pt x="60960" y="1359407"/>
                  <a:pt x="60960" y="1359407"/>
                </a:cubicBezTo>
                <a:cubicBezTo>
                  <a:pt x="60960" y="1359407"/>
                  <a:pt x="60960" y="1359407"/>
                  <a:pt x="60960" y="1359407"/>
                </a:cubicBezTo>
                <a:cubicBezTo>
                  <a:pt x="60960" y="1359407"/>
                  <a:pt x="60960" y="1359407"/>
                  <a:pt x="60960" y="1359407"/>
                </a:cubicBezTo>
                <a:cubicBezTo>
                  <a:pt x="48767" y="1359407"/>
                  <a:pt x="24384" y="1347088"/>
                  <a:pt x="12191" y="1334643"/>
                </a:cubicBezTo>
                <a:cubicBezTo>
                  <a:pt x="12191" y="1322324"/>
                  <a:pt x="0" y="1297558"/>
                  <a:pt x="0" y="1272920"/>
                </a:cubicBezTo>
                <a:cubicBezTo>
                  <a:pt x="0" y="1272920"/>
                  <a:pt x="0" y="1272920"/>
                  <a:pt x="0" y="1272920"/>
                </a:cubicBezTo>
                <a:cubicBezTo>
                  <a:pt x="0" y="605536"/>
                  <a:pt x="0" y="605536"/>
                  <a:pt x="0" y="605536"/>
                </a:cubicBezTo>
                <a:cubicBezTo>
                  <a:pt x="0" y="605536"/>
                  <a:pt x="0" y="605536"/>
                  <a:pt x="0" y="605536"/>
                </a:cubicBezTo>
                <a:cubicBezTo>
                  <a:pt x="0" y="543814"/>
                  <a:pt x="36576" y="494283"/>
                  <a:pt x="73151" y="432561"/>
                </a:cubicBezTo>
                <a:cubicBezTo>
                  <a:pt x="97536" y="383158"/>
                  <a:pt x="134112" y="333629"/>
                  <a:pt x="134112" y="284226"/>
                </a:cubicBezTo>
                <a:cubicBezTo>
                  <a:pt x="158496" y="12319"/>
                  <a:pt x="158496" y="12319"/>
                  <a:pt x="158496" y="12319"/>
                </a:cubicBezTo>
                <a:cubicBezTo>
                  <a:pt x="207263" y="12319"/>
                  <a:pt x="207263" y="12319"/>
                  <a:pt x="207263" y="12319"/>
                </a:cubicBezTo>
                <a:cubicBezTo>
                  <a:pt x="182879" y="284226"/>
                  <a:pt x="182879" y="284226"/>
                  <a:pt x="182879" y="284226"/>
                </a:cubicBezTo>
                <a:cubicBezTo>
                  <a:pt x="182879" y="284226"/>
                  <a:pt x="182879" y="284226"/>
                  <a:pt x="182879" y="284226"/>
                </a:cubicBezTo>
                <a:cubicBezTo>
                  <a:pt x="182879" y="346075"/>
                  <a:pt x="146303" y="407797"/>
                  <a:pt x="109727" y="457200"/>
                </a:cubicBezTo>
                <a:cubicBezTo>
                  <a:pt x="85344" y="506730"/>
                  <a:pt x="48767" y="568452"/>
                  <a:pt x="48767" y="605536"/>
                </a:cubicBezTo>
                <a:cubicBezTo>
                  <a:pt x="48767" y="605536"/>
                  <a:pt x="48767" y="605536"/>
                  <a:pt x="48767" y="605536"/>
                </a:cubicBezTo>
                <a:cubicBezTo>
                  <a:pt x="48767" y="679704"/>
                  <a:pt x="48767" y="679704"/>
                  <a:pt x="48767" y="679704"/>
                </a:cubicBezTo>
                <a:cubicBezTo>
                  <a:pt x="341375" y="679704"/>
                  <a:pt x="341375" y="679704"/>
                  <a:pt x="341375" y="679704"/>
                </a:cubicBezTo>
                <a:cubicBezTo>
                  <a:pt x="341375" y="1112266"/>
                  <a:pt x="341375" y="1112266"/>
                  <a:pt x="341375" y="1112266"/>
                </a:cubicBezTo>
                <a:cubicBezTo>
                  <a:pt x="48767" y="1112266"/>
                  <a:pt x="48767" y="1112266"/>
                  <a:pt x="48767" y="1112266"/>
                </a:cubicBezTo>
                <a:cubicBezTo>
                  <a:pt x="48767" y="1272920"/>
                  <a:pt x="48767" y="1272920"/>
                  <a:pt x="48767" y="1272920"/>
                </a:cubicBezTo>
                <a:cubicBezTo>
                  <a:pt x="48767" y="1272920"/>
                  <a:pt x="48767" y="1272920"/>
                  <a:pt x="48767" y="1272920"/>
                </a:cubicBezTo>
                <a:cubicBezTo>
                  <a:pt x="48767" y="1285239"/>
                  <a:pt x="48767" y="1297558"/>
                  <a:pt x="60960" y="1297558"/>
                </a:cubicBezTo>
                <a:cubicBezTo>
                  <a:pt x="60960" y="1310005"/>
                  <a:pt x="60960" y="1310005"/>
                  <a:pt x="73151" y="1310005"/>
                </a:cubicBezTo>
                <a:cubicBezTo>
                  <a:pt x="207263" y="1310005"/>
                  <a:pt x="207263" y="1310005"/>
                  <a:pt x="207263" y="1310005"/>
                </a:cubicBezTo>
                <a:cubicBezTo>
                  <a:pt x="231648" y="1310005"/>
                  <a:pt x="231648" y="1310005"/>
                  <a:pt x="231648" y="1310005"/>
                </a:cubicBezTo>
                <a:cubicBezTo>
                  <a:pt x="231648" y="1310005"/>
                  <a:pt x="231648" y="1310005"/>
                  <a:pt x="231648" y="1310005"/>
                </a:cubicBezTo>
                <a:cubicBezTo>
                  <a:pt x="353567" y="1310005"/>
                  <a:pt x="353567" y="1310005"/>
                  <a:pt x="353567" y="1310005"/>
                </a:cubicBezTo>
                <a:cubicBezTo>
                  <a:pt x="365760" y="1310005"/>
                  <a:pt x="365760" y="1310005"/>
                  <a:pt x="365760" y="1297558"/>
                </a:cubicBezTo>
                <a:cubicBezTo>
                  <a:pt x="365760" y="1297558"/>
                  <a:pt x="377951" y="1285239"/>
                  <a:pt x="377951" y="1272920"/>
                </a:cubicBezTo>
                <a:cubicBezTo>
                  <a:pt x="377951" y="1272920"/>
                  <a:pt x="377951" y="1272920"/>
                  <a:pt x="377951" y="1272920"/>
                </a:cubicBezTo>
                <a:cubicBezTo>
                  <a:pt x="377951" y="605536"/>
                  <a:pt x="377951" y="605536"/>
                  <a:pt x="377951" y="605536"/>
                </a:cubicBezTo>
                <a:cubicBezTo>
                  <a:pt x="377951" y="605536"/>
                  <a:pt x="377951" y="605536"/>
                  <a:pt x="377951" y="605536"/>
                </a:cubicBezTo>
                <a:cubicBezTo>
                  <a:pt x="365760" y="531367"/>
                  <a:pt x="304799" y="469645"/>
                  <a:pt x="292608" y="284226"/>
                </a:cubicBezTo>
                <a:cubicBezTo>
                  <a:pt x="292608" y="284226"/>
                  <a:pt x="292608" y="284226"/>
                  <a:pt x="292608" y="284226"/>
                </a:cubicBezTo>
                <a:cubicBezTo>
                  <a:pt x="316991" y="0"/>
                  <a:pt x="316991" y="0"/>
                  <a:pt x="316991" y="0"/>
                </a:cubicBezTo>
                <a:lnTo>
                  <a:pt x="365760" y="2476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1" name="Freeform 3"/>
          <p:cNvSpPr/>
          <p:nvPr/>
        </p:nvSpPr>
        <p:spPr>
          <a:xfrm>
            <a:off x="6579107" y="1783079"/>
            <a:ext cx="260604" cy="163068"/>
          </a:xfrm>
          <a:custGeom>
            <a:avLst/>
            <a:gdLst>
              <a:gd name="connsiteX0" fmla="*/ 235839 w 260604"/>
              <a:gd name="connsiteY0" fmla="*/ 163068 h 163068"/>
              <a:gd name="connsiteX1" fmla="*/ 235839 w 260604"/>
              <a:gd name="connsiteY1" fmla="*/ 163068 h 163068"/>
              <a:gd name="connsiteX2" fmla="*/ 186182 w 260604"/>
              <a:gd name="connsiteY2" fmla="*/ 163068 h 163068"/>
              <a:gd name="connsiteX3" fmla="*/ 186182 w 260604"/>
              <a:gd name="connsiteY3" fmla="*/ 137922 h 163068"/>
              <a:gd name="connsiteX4" fmla="*/ 186182 w 260604"/>
              <a:gd name="connsiteY4" fmla="*/ 112902 h 163068"/>
              <a:gd name="connsiteX5" fmla="*/ 210947 w 260604"/>
              <a:gd name="connsiteY5" fmla="*/ 112902 h 163068"/>
              <a:gd name="connsiteX6" fmla="*/ 210947 w 260604"/>
              <a:gd name="connsiteY6" fmla="*/ 62738 h 163068"/>
              <a:gd name="connsiteX7" fmla="*/ 49657 w 260604"/>
              <a:gd name="connsiteY7" fmla="*/ 50165 h 163068"/>
              <a:gd name="connsiteX8" fmla="*/ 49657 w 260604"/>
              <a:gd name="connsiteY8" fmla="*/ 112902 h 163068"/>
              <a:gd name="connsiteX9" fmla="*/ 49657 w 260604"/>
              <a:gd name="connsiteY9" fmla="*/ 112902 h 163068"/>
              <a:gd name="connsiteX10" fmla="*/ 74422 w 260604"/>
              <a:gd name="connsiteY10" fmla="*/ 112902 h 163068"/>
              <a:gd name="connsiteX11" fmla="*/ 74422 w 260604"/>
              <a:gd name="connsiteY11" fmla="*/ 137922 h 163068"/>
              <a:gd name="connsiteX12" fmla="*/ 74422 w 260604"/>
              <a:gd name="connsiteY12" fmla="*/ 163068 h 163068"/>
              <a:gd name="connsiteX13" fmla="*/ 24765 w 260604"/>
              <a:gd name="connsiteY13" fmla="*/ 150495 h 163068"/>
              <a:gd name="connsiteX14" fmla="*/ 24765 w 260604"/>
              <a:gd name="connsiteY14" fmla="*/ 150495 h 163068"/>
              <a:gd name="connsiteX15" fmla="*/ 12446 w 260604"/>
              <a:gd name="connsiteY15" fmla="*/ 137922 h 163068"/>
              <a:gd name="connsiteX16" fmla="*/ 12446 w 260604"/>
              <a:gd name="connsiteY16" fmla="*/ 137922 h 163068"/>
              <a:gd name="connsiteX17" fmla="*/ 0 w 260604"/>
              <a:gd name="connsiteY17" fmla="*/ 112902 h 163068"/>
              <a:gd name="connsiteX18" fmla="*/ 0 w 260604"/>
              <a:gd name="connsiteY18" fmla="*/ 50165 h 163068"/>
              <a:gd name="connsiteX19" fmla="*/ 12446 w 260604"/>
              <a:gd name="connsiteY19" fmla="*/ 12573 h 163068"/>
              <a:gd name="connsiteX20" fmla="*/ 12446 w 260604"/>
              <a:gd name="connsiteY20" fmla="*/ 12573 h 163068"/>
              <a:gd name="connsiteX21" fmla="*/ 12446 w 260604"/>
              <a:gd name="connsiteY21" fmla="*/ 12573 h 163068"/>
              <a:gd name="connsiteX22" fmla="*/ 49657 w 260604"/>
              <a:gd name="connsiteY22" fmla="*/ 0 h 163068"/>
              <a:gd name="connsiteX23" fmla="*/ 210947 w 260604"/>
              <a:gd name="connsiteY23" fmla="*/ 12573 h 163068"/>
              <a:gd name="connsiteX24" fmla="*/ 248158 w 260604"/>
              <a:gd name="connsiteY24" fmla="*/ 25146 h 163068"/>
              <a:gd name="connsiteX25" fmla="*/ 248158 w 260604"/>
              <a:gd name="connsiteY25" fmla="*/ 25146 h 163068"/>
              <a:gd name="connsiteX26" fmla="*/ 260604 w 260604"/>
              <a:gd name="connsiteY26" fmla="*/ 62738 h 163068"/>
              <a:gd name="connsiteX27" fmla="*/ 260604 w 260604"/>
              <a:gd name="connsiteY27" fmla="*/ 112902 h 163068"/>
              <a:gd name="connsiteX28" fmla="*/ 248158 w 260604"/>
              <a:gd name="connsiteY28" fmla="*/ 150495 h 163068"/>
              <a:gd name="connsiteX29" fmla="*/ 235839 w 260604"/>
              <a:gd name="connsiteY29" fmla="*/ 163068 h 1630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</a:cxnLst>
            <a:rect l="l" t="t" r="r" b="b"/>
            <a:pathLst>
              <a:path w="260604" h="163068">
                <a:moveTo>
                  <a:pt x="235839" y="163068"/>
                </a:moveTo>
                <a:cubicBezTo>
                  <a:pt x="235839" y="163068"/>
                  <a:pt x="235839" y="163068"/>
                  <a:pt x="235839" y="163068"/>
                </a:cubicBezTo>
                <a:cubicBezTo>
                  <a:pt x="186182" y="163068"/>
                  <a:pt x="186182" y="163068"/>
                  <a:pt x="186182" y="163068"/>
                </a:cubicBezTo>
                <a:cubicBezTo>
                  <a:pt x="186182" y="137922"/>
                  <a:pt x="186182" y="137922"/>
                  <a:pt x="186182" y="137922"/>
                </a:cubicBezTo>
                <a:cubicBezTo>
                  <a:pt x="186182" y="112902"/>
                  <a:pt x="186182" y="112902"/>
                  <a:pt x="186182" y="112902"/>
                </a:cubicBezTo>
                <a:cubicBezTo>
                  <a:pt x="210947" y="112902"/>
                  <a:pt x="210947" y="112902"/>
                  <a:pt x="210947" y="112902"/>
                </a:cubicBezTo>
                <a:cubicBezTo>
                  <a:pt x="210947" y="62738"/>
                  <a:pt x="210947" y="62738"/>
                  <a:pt x="210947" y="62738"/>
                </a:cubicBezTo>
                <a:cubicBezTo>
                  <a:pt x="49657" y="50165"/>
                  <a:pt x="49657" y="50165"/>
                  <a:pt x="49657" y="50165"/>
                </a:cubicBezTo>
                <a:cubicBezTo>
                  <a:pt x="49657" y="112902"/>
                  <a:pt x="49657" y="112902"/>
                  <a:pt x="49657" y="112902"/>
                </a:cubicBezTo>
                <a:cubicBezTo>
                  <a:pt x="49657" y="112902"/>
                  <a:pt x="49657" y="112902"/>
                  <a:pt x="49657" y="112902"/>
                </a:cubicBezTo>
                <a:cubicBezTo>
                  <a:pt x="74422" y="112902"/>
                  <a:pt x="74422" y="112902"/>
                  <a:pt x="74422" y="112902"/>
                </a:cubicBezTo>
                <a:cubicBezTo>
                  <a:pt x="74422" y="137922"/>
                  <a:pt x="74422" y="137922"/>
                  <a:pt x="74422" y="137922"/>
                </a:cubicBezTo>
                <a:cubicBezTo>
                  <a:pt x="74422" y="163068"/>
                  <a:pt x="74422" y="163068"/>
                  <a:pt x="74422" y="163068"/>
                </a:cubicBezTo>
                <a:cubicBezTo>
                  <a:pt x="24765" y="150495"/>
                  <a:pt x="24765" y="150495"/>
                  <a:pt x="24765" y="150495"/>
                </a:cubicBezTo>
                <a:cubicBezTo>
                  <a:pt x="24765" y="150495"/>
                  <a:pt x="24765" y="150495"/>
                  <a:pt x="24765" y="150495"/>
                </a:cubicBezTo>
                <a:cubicBezTo>
                  <a:pt x="12446" y="150495"/>
                  <a:pt x="12446" y="150495"/>
                  <a:pt x="12446" y="137922"/>
                </a:cubicBezTo>
                <a:cubicBezTo>
                  <a:pt x="12446" y="137922"/>
                  <a:pt x="12446" y="137922"/>
                  <a:pt x="12446" y="137922"/>
                </a:cubicBezTo>
                <a:cubicBezTo>
                  <a:pt x="0" y="137922"/>
                  <a:pt x="0" y="125476"/>
                  <a:pt x="0" y="112902"/>
                </a:cubicBezTo>
                <a:cubicBezTo>
                  <a:pt x="0" y="50165"/>
                  <a:pt x="0" y="50165"/>
                  <a:pt x="0" y="50165"/>
                </a:cubicBezTo>
                <a:cubicBezTo>
                  <a:pt x="0" y="37592"/>
                  <a:pt x="0" y="25146"/>
                  <a:pt x="12446" y="12573"/>
                </a:cubicBezTo>
                <a:cubicBezTo>
                  <a:pt x="12446" y="12573"/>
                  <a:pt x="12446" y="12573"/>
                  <a:pt x="12446" y="12573"/>
                </a:cubicBezTo>
                <a:cubicBezTo>
                  <a:pt x="12446" y="12573"/>
                  <a:pt x="12446" y="12573"/>
                  <a:pt x="12446" y="12573"/>
                </a:cubicBezTo>
                <a:cubicBezTo>
                  <a:pt x="24765" y="12573"/>
                  <a:pt x="37210" y="0"/>
                  <a:pt x="49657" y="0"/>
                </a:cubicBezTo>
                <a:cubicBezTo>
                  <a:pt x="210947" y="12573"/>
                  <a:pt x="210947" y="12573"/>
                  <a:pt x="210947" y="12573"/>
                </a:cubicBezTo>
                <a:cubicBezTo>
                  <a:pt x="223393" y="12573"/>
                  <a:pt x="235839" y="12573"/>
                  <a:pt x="248158" y="25146"/>
                </a:cubicBezTo>
                <a:cubicBezTo>
                  <a:pt x="248158" y="25146"/>
                  <a:pt x="248158" y="25146"/>
                  <a:pt x="248158" y="25146"/>
                </a:cubicBezTo>
                <a:cubicBezTo>
                  <a:pt x="260604" y="37592"/>
                  <a:pt x="260604" y="50165"/>
                  <a:pt x="260604" y="62738"/>
                </a:cubicBezTo>
                <a:cubicBezTo>
                  <a:pt x="260604" y="112902"/>
                  <a:pt x="260604" y="112902"/>
                  <a:pt x="260604" y="112902"/>
                </a:cubicBezTo>
                <a:cubicBezTo>
                  <a:pt x="260604" y="125476"/>
                  <a:pt x="248158" y="137922"/>
                  <a:pt x="248158" y="150495"/>
                </a:cubicBezTo>
                <a:cubicBezTo>
                  <a:pt x="235839" y="150495"/>
                  <a:pt x="235839" y="150495"/>
                  <a:pt x="235839" y="16306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9100" y="1816100"/>
            <a:ext cx="889000" cy="14732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100" y="2616200"/>
            <a:ext cx="241300" cy="381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644900" y="4826000"/>
            <a:ext cx="1718419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1988年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3009900" y="5689600"/>
            <a:ext cx="3084178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放开13种名烟和名酒的价格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CC3F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5300" y="2247900"/>
            <a:ext cx="2527300" cy="1752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24200" y="5207000"/>
            <a:ext cx="2872581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居民消费价格上涨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575300" y="2235200"/>
            <a:ext cx="753411" cy="7899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800"/>
              </a:lnSpc>
              <a:tabLst/>
            </a:pPr>
            <a:r>
              <a:rPr lang="en-US" altLang="zh-CN" sz="587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E7616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2832100"/>
            <a:ext cx="6155531" cy="54630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消费者见货就抢，消费乱象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E7616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6617207"/>
            <a:ext cx="9144000" cy="240792"/>
          </a:xfrm>
          <a:custGeom>
            <a:avLst/>
            <a:gdLst>
              <a:gd name="connsiteX0" fmla="*/ 0 w 9144000"/>
              <a:gd name="connsiteY0" fmla="*/ 240792 h 240792"/>
              <a:gd name="connsiteX1" fmla="*/ 9144000 w 9144000"/>
              <a:gd name="connsiteY1" fmla="*/ 240792 h 240792"/>
              <a:gd name="connsiteX2" fmla="*/ 9144000 w 9144000"/>
              <a:gd name="connsiteY2" fmla="*/ 0 h 240792"/>
              <a:gd name="connsiteX3" fmla="*/ 0 w 9144000"/>
              <a:gd name="connsiteY3" fmla="*/ 0 h 240792"/>
              <a:gd name="connsiteX4" fmla="*/ 0 w 9144000"/>
              <a:gd name="connsiteY4" fmla="*/ 240792 h 2407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240792">
                <a:moveTo>
                  <a:pt x="0" y="240792"/>
                </a:moveTo>
                <a:lnTo>
                  <a:pt x="9144000" y="240792"/>
                </a:lnTo>
                <a:lnTo>
                  <a:pt x="9144000" y="0"/>
                </a:lnTo>
                <a:lnTo>
                  <a:pt x="0" y="0"/>
                </a:lnTo>
                <a:lnTo>
                  <a:pt x="0" y="240792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7900" y="3721100"/>
            <a:ext cx="4667945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新生代的时代矛盾与时代机遇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87400" y="1943100"/>
            <a:ext cx="7409080" cy="15081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400"/>
              </a:lnSpc>
              <a:tabLst/>
            </a:pPr>
            <a:r>
              <a:rPr lang="en-US" altLang="zh-CN" sz="114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90后什么样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619500" y="0"/>
            <a:ext cx="1906523" cy="426719"/>
          </a:xfrm>
          <a:custGeom>
            <a:avLst/>
            <a:gdLst>
              <a:gd name="connsiteX0" fmla="*/ 0 w 1906523"/>
              <a:gd name="connsiteY0" fmla="*/ 426719 h 426719"/>
              <a:gd name="connsiteX1" fmla="*/ 1906523 w 1906523"/>
              <a:gd name="connsiteY1" fmla="*/ 426719 h 426719"/>
              <a:gd name="connsiteX2" fmla="*/ 1906523 w 1906523"/>
              <a:gd name="connsiteY2" fmla="*/ 0 h 426719"/>
              <a:gd name="connsiteX3" fmla="*/ 0 w 1906523"/>
              <a:gd name="connsiteY3" fmla="*/ 0 h 426719"/>
              <a:gd name="connsiteX4" fmla="*/ 0 w 1906523"/>
              <a:gd name="connsiteY4" fmla="*/ 426719 h 4267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6523" h="426719">
                <a:moveTo>
                  <a:pt x="0" y="426719"/>
                </a:moveTo>
                <a:lnTo>
                  <a:pt x="1906523" y="426719"/>
                </a:lnTo>
                <a:lnTo>
                  <a:pt x="1906523" y="0"/>
                </a:lnTo>
                <a:lnTo>
                  <a:pt x="0" y="0"/>
                </a:lnTo>
                <a:lnTo>
                  <a:pt x="0" y="426719"/>
                </a:lnTo>
              </a:path>
            </a:pathLst>
          </a:custGeom>
          <a:solidFill>
            <a:srgbClr val="38507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11600" y="101600"/>
            <a:ext cx="1288814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80后关键字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810000" y="977900"/>
            <a:ext cx="153888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变革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/>
            </a:pPr>
            <a:r>
              <a:rPr lang="en-US" altLang="zh-CN" sz="60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过渡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429000" y="2806700"/>
            <a:ext cx="2308324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不确定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048000" y="3721100"/>
            <a:ext cx="3077766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不安全感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810000" y="4635500"/>
            <a:ext cx="1538883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焦虑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3048000" y="5549900"/>
            <a:ext cx="3077766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物质主义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4200" y="1689100"/>
            <a:ext cx="5092700" cy="32258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048500" y="1714500"/>
            <a:ext cx="615553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953735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年代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CC3F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0" y="2400300"/>
            <a:ext cx="4616648" cy="54630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经济发展实现软着陆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524000" y="3009900"/>
            <a:ext cx="6155531" cy="54630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全面解决温饱，全民奔小康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251200" y="3759200"/>
            <a:ext cx="2667397" cy="23852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6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人民开始化妆、跳舞、下馆子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CC3F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807719" y="2599944"/>
            <a:ext cx="1184147" cy="1040891"/>
          </a:xfrm>
          <a:custGeom>
            <a:avLst/>
            <a:gdLst>
              <a:gd name="connsiteX0" fmla="*/ 851281 w 1184147"/>
              <a:gd name="connsiteY0" fmla="*/ 75945 h 1040891"/>
              <a:gd name="connsiteX1" fmla="*/ 1036574 w 1184147"/>
              <a:gd name="connsiteY1" fmla="*/ 1040891 h 1040891"/>
              <a:gd name="connsiteX2" fmla="*/ 1184147 w 1184147"/>
              <a:gd name="connsiteY2" fmla="*/ 1040891 h 1040891"/>
              <a:gd name="connsiteX3" fmla="*/ 851281 w 1184147"/>
              <a:gd name="connsiteY3" fmla="*/ 0 h 1040891"/>
              <a:gd name="connsiteX4" fmla="*/ 593979 w 1184147"/>
              <a:gd name="connsiteY4" fmla="*/ 360933 h 1040891"/>
              <a:gd name="connsiteX5" fmla="*/ 332917 w 1184147"/>
              <a:gd name="connsiteY5" fmla="*/ 0 h 1040891"/>
              <a:gd name="connsiteX6" fmla="*/ 0 w 1184147"/>
              <a:gd name="connsiteY6" fmla="*/ 1040891 h 1040891"/>
              <a:gd name="connsiteX7" fmla="*/ 147548 w 1184147"/>
              <a:gd name="connsiteY7" fmla="*/ 1040891 h 1040891"/>
              <a:gd name="connsiteX8" fmla="*/ 332917 w 1184147"/>
              <a:gd name="connsiteY8" fmla="*/ 75945 h 1040891"/>
              <a:gd name="connsiteX9" fmla="*/ 518287 w 1184147"/>
              <a:gd name="connsiteY9" fmla="*/ 968755 h 1040891"/>
              <a:gd name="connsiteX10" fmla="*/ 665861 w 1184147"/>
              <a:gd name="connsiteY10" fmla="*/ 968755 h 1040891"/>
              <a:gd name="connsiteX11" fmla="*/ 851281 w 1184147"/>
              <a:gd name="connsiteY11" fmla="*/ 75945 h 10408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184147" h="1040891">
                <a:moveTo>
                  <a:pt x="851281" y="75945"/>
                </a:moveTo>
                <a:cubicBezTo>
                  <a:pt x="953388" y="75945"/>
                  <a:pt x="1036574" y="509016"/>
                  <a:pt x="1036574" y="1040891"/>
                </a:cubicBezTo>
                <a:cubicBezTo>
                  <a:pt x="1184147" y="1040891"/>
                  <a:pt x="1184147" y="1040891"/>
                  <a:pt x="1184147" y="1040891"/>
                </a:cubicBezTo>
                <a:cubicBezTo>
                  <a:pt x="1184147" y="467232"/>
                  <a:pt x="1036574" y="0"/>
                  <a:pt x="851281" y="0"/>
                </a:cubicBezTo>
                <a:cubicBezTo>
                  <a:pt x="749046" y="0"/>
                  <a:pt x="654558" y="140588"/>
                  <a:pt x="593979" y="360933"/>
                </a:cubicBezTo>
                <a:cubicBezTo>
                  <a:pt x="533400" y="140588"/>
                  <a:pt x="438848" y="0"/>
                  <a:pt x="332917" y="0"/>
                </a:cubicBezTo>
                <a:cubicBezTo>
                  <a:pt x="147548" y="0"/>
                  <a:pt x="0" y="467232"/>
                  <a:pt x="0" y="1040891"/>
                </a:cubicBezTo>
                <a:cubicBezTo>
                  <a:pt x="147548" y="1040891"/>
                  <a:pt x="147548" y="1040891"/>
                  <a:pt x="147548" y="1040891"/>
                </a:cubicBezTo>
                <a:cubicBezTo>
                  <a:pt x="147548" y="509016"/>
                  <a:pt x="230771" y="75945"/>
                  <a:pt x="332917" y="75945"/>
                </a:cubicBezTo>
                <a:cubicBezTo>
                  <a:pt x="435076" y="75945"/>
                  <a:pt x="518287" y="474852"/>
                  <a:pt x="518287" y="968755"/>
                </a:cubicBezTo>
                <a:cubicBezTo>
                  <a:pt x="665861" y="968755"/>
                  <a:pt x="665861" y="968755"/>
                  <a:pt x="665861" y="968755"/>
                </a:cubicBezTo>
                <a:cubicBezTo>
                  <a:pt x="665861" y="474852"/>
                  <a:pt x="749046" y="75945"/>
                  <a:pt x="851281" y="75945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3372992" y="3872357"/>
            <a:ext cx="128396" cy="171830"/>
          </a:xfrm>
          <a:custGeom>
            <a:avLst/>
            <a:gdLst>
              <a:gd name="connsiteX0" fmla="*/ 0 w 128396"/>
              <a:gd name="connsiteY0" fmla="*/ 146430 h 171830"/>
              <a:gd name="connsiteX1" fmla="*/ 84454 w 128396"/>
              <a:gd name="connsiteY1" fmla="*/ 0 h 171830"/>
              <a:gd name="connsiteX2" fmla="*/ 128397 w 128396"/>
              <a:gd name="connsiteY2" fmla="*/ 25400 h 171830"/>
              <a:gd name="connsiteX3" fmla="*/ 43941 w 128396"/>
              <a:gd name="connsiteY3" fmla="*/ 171830 h 171830"/>
              <a:gd name="connsiteX4" fmla="*/ 0 w 128396"/>
              <a:gd name="connsiteY4" fmla="*/ 146430 h 17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8396" h="171830">
                <a:moveTo>
                  <a:pt x="0" y="146430"/>
                </a:moveTo>
                <a:lnTo>
                  <a:pt x="84454" y="0"/>
                </a:lnTo>
                <a:lnTo>
                  <a:pt x="128397" y="25400"/>
                </a:lnTo>
                <a:lnTo>
                  <a:pt x="43941" y="171830"/>
                </a:lnTo>
                <a:lnTo>
                  <a:pt x="0" y="14643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3864736" y="3872357"/>
            <a:ext cx="128523" cy="171830"/>
          </a:xfrm>
          <a:custGeom>
            <a:avLst/>
            <a:gdLst>
              <a:gd name="connsiteX0" fmla="*/ 0 w 128523"/>
              <a:gd name="connsiteY0" fmla="*/ 25400 h 171830"/>
              <a:gd name="connsiteX1" fmla="*/ 84582 w 128523"/>
              <a:gd name="connsiteY1" fmla="*/ 171830 h 171830"/>
              <a:gd name="connsiteX2" fmla="*/ 128523 w 128523"/>
              <a:gd name="connsiteY2" fmla="*/ 146430 h 171830"/>
              <a:gd name="connsiteX3" fmla="*/ 44069 w 128523"/>
              <a:gd name="connsiteY3" fmla="*/ 0 h 171830"/>
              <a:gd name="connsiteX4" fmla="*/ 0 w 128523"/>
              <a:gd name="connsiteY4" fmla="*/ 25400 h 17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8523" h="171830">
                <a:moveTo>
                  <a:pt x="0" y="25400"/>
                </a:moveTo>
                <a:lnTo>
                  <a:pt x="84582" y="171830"/>
                </a:lnTo>
                <a:lnTo>
                  <a:pt x="128523" y="146430"/>
                </a:lnTo>
                <a:lnTo>
                  <a:pt x="44069" y="0"/>
                </a:lnTo>
                <a:lnTo>
                  <a:pt x="0" y="254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7455407" y="2659379"/>
            <a:ext cx="966216" cy="964692"/>
          </a:xfrm>
          <a:custGeom>
            <a:avLst/>
            <a:gdLst>
              <a:gd name="connsiteX0" fmla="*/ 0 w 966216"/>
              <a:gd name="connsiteY0" fmla="*/ 368427 h 964692"/>
              <a:gd name="connsiteX1" fmla="*/ 364109 w 966216"/>
              <a:gd name="connsiteY1" fmla="*/ 361315 h 964692"/>
              <a:gd name="connsiteX2" fmla="*/ 483108 w 966216"/>
              <a:gd name="connsiteY2" fmla="*/ 0 h 964692"/>
              <a:gd name="connsiteX3" fmla="*/ 602107 w 966216"/>
              <a:gd name="connsiteY3" fmla="*/ 361315 h 964692"/>
              <a:gd name="connsiteX4" fmla="*/ 966216 w 966216"/>
              <a:gd name="connsiteY4" fmla="*/ 368427 h 964692"/>
              <a:gd name="connsiteX5" fmla="*/ 675640 w 966216"/>
              <a:gd name="connsiteY5" fmla="*/ 598932 h 964692"/>
              <a:gd name="connsiteX6" fmla="*/ 781685 w 966216"/>
              <a:gd name="connsiteY6" fmla="*/ 964691 h 964692"/>
              <a:gd name="connsiteX7" fmla="*/ 483108 w 966216"/>
              <a:gd name="connsiteY7" fmla="*/ 745871 h 964692"/>
              <a:gd name="connsiteX8" fmla="*/ 184531 w 966216"/>
              <a:gd name="connsiteY8" fmla="*/ 964691 h 964692"/>
              <a:gd name="connsiteX9" fmla="*/ 290576 w 966216"/>
              <a:gd name="connsiteY9" fmla="*/ 598932 h 964692"/>
              <a:gd name="connsiteX10" fmla="*/ 0 w 966216"/>
              <a:gd name="connsiteY10" fmla="*/ 368427 h 9646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966216" h="964692">
                <a:moveTo>
                  <a:pt x="0" y="368427"/>
                </a:moveTo>
                <a:lnTo>
                  <a:pt x="364109" y="361315"/>
                </a:lnTo>
                <a:lnTo>
                  <a:pt x="483108" y="0"/>
                </a:lnTo>
                <a:lnTo>
                  <a:pt x="602107" y="361315"/>
                </a:lnTo>
                <a:lnTo>
                  <a:pt x="966216" y="368427"/>
                </a:lnTo>
                <a:lnTo>
                  <a:pt x="675640" y="598932"/>
                </a:lnTo>
                <a:lnTo>
                  <a:pt x="781685" y="964691"/>
                </a:lnTo>
                <a:lnTo>
                  <a:pt x="483108" y="745871"/>
                </a:lnTo>
                <a:lnTo>
                  <a:pt x="184531" y="964691"/>
                </a:lnTo>
                <a:lnTo>
                  <a:pt x="290576" y="598932"/>
                </a:lnTo>
                <a:lnTo>
                  <a:pt x="0" y="368427"/>
                </a:lnTo>
              </a:path>
            </a:pathLst>
          </a:custGeom>
          <a:solidFill>
            <a:srgbClr val="C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300" y="3594100"/>
            <a:ext cx="63500" cy="635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5500" y="2108200"/>
            <a:ext cx="673100" cy="18161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171700"/>
            <a:ext cx="736600" cy="1828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16000" y="4813300"/>
            <a:ext cx="705321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1997年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302000" y="4813300"/>
            <a:ext cx="705321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1998年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600700" y="4813300"/>
            <a:ext cx="593111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DISCO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7696200" y="4813300"/>
            <a:ext cx="474489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Rock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E7616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5900" y="2489200"/>
            <a:ext cx="6206827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实现温饱、全民奔小康，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882900" y="3162300"/>
            <a:ext cx="3385542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文化消费兴起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607308" y="0"/>
            <a:ext cx="1906523" cy="426719"/>
          </a:xfrm>
          <a:custGeom>
            <a:avLst/>
            <a:gdLst>
              <a:gd name="connsiteX0" fmla="*/ 0 w 1906523"/>
              <a:gd name="connsiteY0" fmla="*/ 426719 h 426719"/>
              <a:gd name="connsiteX1" fmla="*/ 1906523 w 1906523"/>
              <a:gd name="connsiteY1" fmla="*/ 426719 h 426719"/>
              <a:gd name="connsiteX2" fmla="*/ 1906523 w 1906523"/>
              <a:gd name="connsiteY2" fmla="*/ 0 h 426719"/>
              <a:gd name="connsiteX3" fmla="*/ 0 w 1906523"/>
              <a:gd name="connsiteY3" fmla="*/ 0 h 426719"/>
              <a:gd name="connsiteX4" fmla="*/ 0 w 1906523"/>
              <a:gd name="connsiteY4" fmla="*/ 426719 h 4267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6523" h="426719">
                <a:moveTo>
                  <a:pt x="0" y="426719"/>
                </a:moveTo>
                <a:lnTo>
                  <a:pt x="1906523" y="426719"/>
                </a:lnTo>
                <a:lnTo>
                  <a:pt x="1906523" y="0"/>
                </a:lnTo>
                <a:lnTo>
                  <a:pt x="0" y="0"/>
                </a:lnTo>
                <a:lnTo>
                  <a:pt x="0" y="426719"/>
                </a:lnTo>
              </a:path>
            </a:pathLst>
          </a:custGeom>
          <a:solidFill>
            <a:srgbClr val="38507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98900" y="101600"/>
            <a:ext cx="1288814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90后关键字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314700" y="1549400"/>
            <a:ext cx="2539157" cy="89255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600"/>
              </a:lnSpc>
              <a:tabLst/>
            </a:pPr>
            <a:r>
              <a:rPr lang="en-US" altLang="zh-CN" sz="66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理想化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733800" y="2565400"/>
            <a:ext cx="1692771" cy="89255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600"/>
              </a:lnSpc>
              <a:tabLst/>
            </a:pPr>
            <a:r>
              <a:rPr lang="en-US" altLang="zh-CN" sz="66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自我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895600" y="3568700"/>
            <a:ext cx="3385542" cy="89255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600"/>
              </a:lnSpc>
              <a:tabLst/>
            </a:pPr>
            <a:r>
              <a:rPr lang="en-US" altLang="zh-CN" sz="66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自由主义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219200" y="4572000"/>
            <a:ext cx="6771084" cy="89255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600"/>
              </a:lnSpc>
              <a:tabLst/>
            </a:pPr>
            <a:r>
              <a:rPr lang="en-US" altLang="zh-CN" sz="66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高马斯洛需求层次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603247" y="1327403"/>
            <a:ext cx="5937504" cy="4203192"/>
          </a:xfrm>
          <a:custGeom>
            <a:avLst/>
            <a:gdLst>
              <a:gd name="connsiteX0" fmla="*/ 0 w 5937504"/>
              <a:gd name="connsiteY0" fmla="*/ 4203192 h 4203192"/>
              <a:gd name="connsiteX1" fmla="*/ 2968752 w 5937504"/>
              <a:gd name="connsiteY1" fmla="*/ 0 h 4203192"/>
              <a:gd name="connsiteX2" fmla="*/ 5937504 w 5937504"/>
              <a:gd name="connsiteY2" fmla="*/ 4203192 h 4203192"/>
              <a:gd name="connsiteX3" fmla="*/ 0 w 5937504"/>
              <a:gd name="connsiteY3" fmla="*/ 4203192 h 42031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937504" h="4203192">
                <a:moveTo>
                  <a:pt x="0" y="4203192"/>
                </a:moveTo>
                <a:lnTo>
                  <a:pt x="2968752" y="0"/>
                </a:lnTo>
                <a:lnTo>
                  <a:pt x="5937504" y="4203192"/>
                </a:lnTo>
                <a:lnTo>
                  <a:pt x="0" y="4203192"/>
                </a:lnTo>
              </a:path>
            </a:pathLst>
          </a:custGeom>
          <a:solidFill>
            <a:srgbClr val="12438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2097023" y="1327403"/>
            <a:ext cx="4949952" cy="3505200"/>
          </a:xfrm>
          <a:custGeom>
            <a:avLst/>
            <a:gdLst>
              <a:gd name="connsiteX0" fmla="*/ 0 w 4949952"/>
              <a:gd name="connsiteY0" fmla="*/ 3505199 h 3505200"/>
              <a:gd name="connsiteX1" fmla="*/ 2474976 w 4949952"/>
              <a:gd name="connsiteY1" fmla="*/ 0 h 3505200"/>
              <a:gd name="connsiteX2" fmla="*/ 4949952 w 4949952"/>
              <a:gd name="connsiteY2" fmla="*/ 3505199 h 3505200"/>
              <a:gd name="connsiteX3" fmla="*/ 0 w 4949952"/>
              <a:gd name="connsiteY3" fmla="*/ 3505199 h 3505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4949952" h="3505200">
                <a:moveTo>
                  <a:pt x="0" y="3505199"/>
                </a:moveTo>
                <a:lnTo>
                  <a:pt x="2474976" y="0"/>
                </a:lnTo>
                <a:lnTo>
                  <a:pt x="4949952" y="3505199"/>
                </a:lnTo>
                <a:lnTo>
                  <a:pt x="0" y="3505199"/>
                </a:lnTo>
              </a:path>
            </a:pathLst>
          </a:custGeom>
          <a:solidFill>
            <a:srgbClr val="4EC0E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2621279" y="1327403"/>
            <a:ext cx="3901439" cy="2763011"/>
          </a:xfrm>
          <a:custGeom>
            <a:avLst/>
            <a:gdLst>
              <a:gd name="connsiteX0" fmla="*/ 0 w 3901439"/>
              <a:gd name="connsiteY0" fmla="*/ 2763011 h 2763011"/>
              <a:gd name="connsiteX1" fmla="*/ 1950720 w 3901439"/>
              <a:gd name="connsiteY1" fmla="*/ 0 h 2763011"/>
              <a:gd name="connsiteX2" fmla="*/ 3901439 w 3901439"/>
              <a:gd name="connsiteY2" fmla="*/ 2763011 h 2763011"/>
              <a:gd name="connsiteX3" fmla="*/ 0 w 3901439"/>
              <a:gd name="connsiteY3" fmla="*/ 2763011 h 27630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3901439" h="2763011">
                <a:moveTo>
                  <a:pt x="0" y="2763011"/>
                </a:moveTo>
                <a:lnTo>
                  <a:pt x="1950720" y="0"/>
                </a:lnTo>
                <a:lnTo>
                  <a:pt x="3901439" y="2763011"/>
                </a:lnTo>
                <a:lnTo>
                  <a:pt x="0" y="2763011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3162300" y="1327403"/>
            <a:ext cx="2819400" cy="1996440"/>
          </a:xfrm>
          <a:custGeom>
            <a:avLst/>
            <a:gdLst>
              <a:gd name="connsiteX0" fmla="*/ 0 w 2819400"/>
              <a:gd name="connsiteY0" fmla="*/ 1996440 h 1996440"/>
              <a:gd name="connsiteX1" fmla="*/ 1409700 w 2819400"/>
              <a:gd name="connsiteY1" fmla="*/ 0 h 1996440"/>
              <a:gd name="connsiteX2" fmla="*/ 2819400 w 2819400"/>
              <a:gd name="connsiteY2" fmla="*/ 1996440 h 1996440"/>
              <a:gd name="connsiteX3" fmla="*/ 0 w 2819400"/>
              <a:gd name="connsiteY3" fmla="*/ 1996440 h 19964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819400" h="1996440">
                <a:moveTo>
                  <a:pt x="0" y="1996440"/>
                </a:moveTo>
                <a:lnTo>
                  <a:pt x="1409700" y="0"/>
                </a:lnTo>
                <a:lnTo>
                  <a:pt x="2819400" y="1996440"/>
                </a:lnTo>
                <a:lnTo>
                  <a:pt x="0" y="1996440"/>
                </a:lnTo>
              </a:path>
            </a:pathLst>
          </a:custGeom>
          <a:solidFill>
            <a:srgbClr val="9FCB7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3730752" y="1327403"/>
            <a:ext cx="1682495" cy="1191768"/>
          </a:xfrm>
          <a:custGeom>
            <a:avLst/>
            <a:gdLst>
              <a:gd name="connsiteX0" fmla="*/ 0 w 1682495"/>
              <a:gd name="connsiteY0" fmla="*/ 1191768 h 1191768"/>
              <a:gd name="connsiteX1" fmla="*/ 841247 w 1682495"/>
              <a:gd name="connsiteY1" fmla="*/ 0 h 1191768"/>
              <a:gd name="connsiteX2" fmla="*/ 1682495 w 1682495"/>
              <a:gd name="connsiteY2" fmla="*/ 1191768 h 1191768"/>
              <a:gd name="connsiteX3" fmla="*/ 0 w 1682495"/>
              <a:gd name="connsiteY3" fmla="*/ 1191768 h 11917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82495" h="1191768">
                <a:moveTo>
                  <a:pt x="0" y="1191768"/>
                </a:moveTo>
                <a:lnTo>
                  <a:pt x="841247" y="0"/>
                </a:lnTo>
                <a:lnTo>
                  <a:pt x="1682495" y="1191768"/>
                </a:lnTo>
                <a:lnTo>
                  <a:pt x="0" y="1191768"/>
                </a:lnTo>
              </a:path>
            </a:pathLst>
          </a:custGeom>
          <a:solidFill>
            <a:srgbClr val="C8D83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5079238" y="1191817"/>
            <a:ext cx="1152347" cy="766480"/>
          </a:xfrm>
          <a:custGeom>
            <a:avLst/>
            <a:gdLst>
              <a:gd name="connsiteX0" fmla="*/ 0 w 1152347"/>
              <a:gd name="connsiteY0" fmla="*/ 719405 h 766480"/>
              <a:gd name="connsiteX1" fmla="*/ 84963 w 1152347"/>
              <a:gd name="connsiteY1" fmla="*/ 573736 h 766480"/>
              <a:gd name="connsiteX2" fmla="*/ 296926 w 1152347"/>
              <a:gd name="connsiteY2" fmla="*/ 50623 h 766480"/>
              <a:gd name="connsiteX3" fmla="*/ 1076833 w 1152347"/>
              <a:gd name="connsiteY3" fmla="*/ 192736 h 766480"/>
              <a:gd name="connsiteX4" fmla="*/ 864870 w 1152347"/>
              <a:gd name="connsiteY4" fmla="*/ 715850 h 766480"/>
              <a:gd name="connsiteX5" fmla="*/ 227457 w 1152347"/>
              <a:gd name="connsiteY5" fmla="*/ 684353 h 766480"/>
              <a:gd name="connsiteX6" fmla="*/ 0 w 1152347"/>
              <a:gd name="connsiteY6" fmla="*/ 719405 h 7664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152347" h="766480">
                <a:moveTo>
                  <a:pt x="0" y="719405"/>
                </a:moveTo>
                <a:lnTo>
                  <a:pt x="84963" y="573736"/>
                </a:lnTo>
                <a:cubicBezTo>
                  <a:pt x="-71882" y="389967"/>
                  <a:pt x="22986" y="155779"/>
                  <a:pt x="296926" y="50623"/>
                </a:cubicBezTo>
                <a:cubicBezTo>
                  <a:pt x="570865" y="-54532"/>
                  <a:pt x="919988" y="9094"/>
                  <a:pt x="1076833" y="192736"/>
                </a:cubicBezTo>
                <a:cubicBezTo>
                  <a:pt x="1233677" y="376505"/>
                  <a:pt x="1138808" y="610693"/>
                  <a:pt x="864870" y="715850"/>
                </a:cubicBezTo>
                <a:cubicBezTo>
                  <a:pt x="662685" y="793447"/>
                  <a:pt x="410464" y="781000"/>
                  <a:pt x="227457" y="684353"/>
                </a:cubicBezTo>
                <a:lnTo>
                  <a:pt x="0" y="719405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102100" y="5054600"/>
            <a:ext cx="92333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生理需求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4102100" y="4343400"/>
            <a:ext cx="92333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安全需求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4102100" y="3581400"/>
            <a:ext cx="92333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社交需求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4102100" y="2806700"/>
            <a:ext cx="92333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尊重需求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4102100" y="2019300"/>
            <a:ext cx="92333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自我需求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5321300" y="1409700"/>
            <a:ext cx="621965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166872" y="559308"/>
            <a:ext cx="2810256" cy="2808732"/>
          </a:xfrm>
          <a:custGeom>
            <a:avLst/>
            <a:gdLst>
              <a:gd name="connsiteX0" fmla="*/ 0 w 2810256"/>
              <a:gd name="connsiteY0" fmla="*/ 1404365 h 2808732"/>
              <a:gd name="connsiteX1" fmla="*/ 1405127 w 2810256"/>
              <a:gd name="connsiteY1" fmla="*/ 0 h 2808732"/>
              <a:gd name="connsiteX2" fmla="*/ 2810256 w 2810256"/>
              <a:gd name="connsiteY2" fmla="*/ 1404365 h 2808732"/>
              <a:gd name="connsiteX3" fmla="*/ 1405127 w 2810256"/>
              <a:gd name="connsiteY3" fmla="*/ 2808732 h 2808732"/>
              <a:gd name="connsiteX4" fmla="*/ 0 w 2810256"/>
              <a:gd name="connsiteY4" fmla="*/ 1404365 h 28087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10256" h="2808732">
                <a:moveTo>
                  <a:pt x="0" y="1404365"/>
                </a:moveTo>
                <a:cubicBezTo>
                  <a:pt x="0" y="628777"/>
                  <a:pt x="629157" y="0"/>
                  <a:pt x="1405127" y="0"/>
                </a:cubicBezTo>
                <a:cubicBezTo>
                  <a:pt x="2181098" y="0"/>
                  <a:pt x="2810256" y="628777"/>
                  <a:pt x="2810256" y="1404365"/>
                </a:cubicBezTo>
                <a:cubicBezTo>
                  <a:pt x="2810256" y="2179955"/>
                  <a:pt x="2181098" y="2808732"/>
                  <a:pt x="1405127" y="2808732"/>
                </a:cubicBezTo>
                <a:cubicBezTo>
                  <a:pt x="629157" y="2808732"/>
                  <a:pt x="0" y="2179955"/>
                  <a:pt x="0" y="1404365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735835" y="3819144"/>
            <a:ext cx="5672328" cy="457200"/>
          </a:xfrm>
          <a:custGeom>
            <a:avLst/>
            <a:gdLst>
              <a:gd name="connsiteX0" fmla="*/ 0 w 5672328"/>
              <a:gd name="connsiteY0" fmla="*/ 228600 h 457200"/>
              <a:gd name="connsiteX1" fmla="*/ 228600 w 5672328"/>
              <a:gd name="connsiteY1" fmla="*/ 0 h 457200"/>
              <a:gd name="connsiteX2" fmla="*/ 5443728 w 5672328"/>
              <a:gd name="connsiteY2" fmla="*/ 0 h 457200"/>
              <a:gd name="connsiteX3" fmla="*/ 5672328 w 5672328"/>
              <a:gd name="connsiteY3" fmla="*/ 228600 h 457200"/>
              <a:gd name="connsiteX4" fmla="*/ 5672328 w 5672328"/>
              <a:gd name="connsiteY4" fmla="*/ 228600 h 457200"/>
              <a:gd name="connsiteX5" fmla="*/ 5443728 w 5672328"/>
              <a:gd name="connsiteY5" fmla="*/ 457200 h 457200"/>
              <a:gd name="connsiteX6" fmla="*/ 228600 w 5672328"/>
              <a:gd name="connsiteY6" fmla="*/ 457200 h 457200"/>
              <a:gd name="connsiteX7" fmla="*/ 0 w 5672328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672328" h="457200">
                <a:moveTo>
                  <a:pt x="0" y="228600"/>
                </a:moveTo>
                <a:cubicBezTo>
                  <a:pt x="0" y="102361"/>
                  <a:pt x="102362" y="0"/>
                  <a:pt x="228600" y="0"/>
                </a:cubicBezTo>
                <a:lnTo>
                  <a:pt x="5443728" y="0"/>
                </a:lnTo>
                <a:cubicBezTo>
                  <a:pt x="5569966" y="0"/>
                  <a:pt x="5672328" y="102361"/>
                  <a:pt x="5672328" y="228600"/>
                </a:cubicBezTo>
                <a:lnTo>
                  <a:pt x="5672328" y="228600"/>
                </a:lnTo>
                <a:cubicBezTo>
                  <a:pt x="5672328" y="354838"/>
                  <a:pt x="5569966" y="457200"/>
                  <a:pt x="5443728" y="457200"/>
                </a:cubicBezTo>
                <a:lnTo>
                  <a:pt x="228600" y="457200"/>
                </a:lnTo>
                <a:cubicBezTo>
                  <a:pt x="102362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1735835" y="4442459"/>
            <a:ext cx="5672328" cy="457200"/>
          </a:xfrm>
          <a:custGeom>
            <a:avLst/>
            <a:gdLst>
              <a:gd name="connsiteX0" fmla="*/ 0 w 5672328"/>
              <a:gd name="connsiteY0" fmla="*/ 228600 h 457200"/>
              <a:gd name="connsiteX1" fmla="*/ 228600 w 5672328"/>
              <a:gd name="connsiteY1" fmla="*/ 0 h 457200"/>
              <a:gd name="connsiteX2" fmla="*/ 5443728 w 5672328"/>
              <a:gd name="connsiteY2" fmla="*/ 0 h 457200"/>
              <a:gd name="connsiteX3" fmla="*/ 5672328 w 5672328"/>
              <a:gd name="connsiteY3" fmla="*/ 228600 h 457200"/>
              <a:gd name="connsiteX4" fmla="*/ 5672328 w 5672328"/>
              <a:gd name="connsiteY4" fmla="*/ 228600 h 457200"/>
              <a:gd name="connsiteX5" fmla="*/ 5443728 w 5672328"/>
              <a:gd name="connsiteY5" fmla="*/ 457200 h 457200"/>
              <a:gd name="connsiteX6" fmla="*/ 228600 w 5672328"/>
              <a:gd name="connsiteY6" fmla="*/ 457200 h 457200"/>
              <a:gd name="connsiteX7" fmla="*/ 0 w 5672328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672328" h="457200">
                <a:moveTo>
                  <a:pt x="0" y="228600"/>
                </a:moveTo>
                <a:cubicBezTo>
                  <a:pt x="0" y="102361"/>
                  <a:pt x="102362" y="0"/>
                  <a:pt x="228600" y="0"/>
                </a:cubicBezTo>
                <a:lnTo>
                  <a:pt x="5443728" y="0"/>
                </a:lnTo>
                <a:cubicBezTo>
                  <a:pt x="5569966" y="0"/>
                  <a:pt x="5672328" y="102361"/>
                  <a:pt x="5672328" y="228600"/>
                </a:cubicBezTo>
                <a:lnTo>
                  <a:pt x="5672328" y="228600"/>
                </a:lnTo>
                <a:cubicBezTo>
                  <a:pt x="5672328" y="354838"/>
                  <a:pt x="5569966" y="457200"/>
                  <a:pt x="5443728" y="457200"/>
                </a:cubicBezTo>
                <a:lnTo>
                  <a:pt x="228600" y="457200"/>
                </a:lnTo>
                <a:cubicBezTo>
                  <a:pt x="102362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1735835" y="5064252"/>
            <a:ext cx="5672328" cy="457200"/>
          </a:xfrm>
          <a:custGeom>
            <a:avLst/>
            <a:gdLst>
              <a:gd name="connsiteX0" fmla="*/ 0 w 5672328"/>
              <a:gd name="connsiteY0" fmla="*/ 228600 h 457200"/>
              <a:gd name="connsiteX1" fmla="*/ 228600 w 5672328"/>
              <a:gd name="connsiteY1" fmla="*/ 0 h 457200"/>
              <a:gd name="connsiteX2" fmla="*/ 5443728 w 5672328"/>
              <a:gd name="connsiteY2" fmla="*/ 0 h 457200"/>
              <a:gd name="connsiteX3" fmla="*/ 5672328 w 5672328"/>
              <a:gd name="connsiteY3" fmla="*/ 228600 h 457200"/>
              <a:gd name="connsiteX4" fmla="*/ 5672328 w 5672328"/>
              <a:gd name="connsiteY4" fmla="*/ 228600 h 457200"/>
              <a:gd name="connsiteX5" fmla="*/ 5443728 w 5672328"/>
              <a:gd name="connsiteY5" fmla="*/ 457200 h 457200"/>
              <a:gd name="connsiteX6" fmla="*/ 228600 w 5672328"/>
              <a:gd name="connsiteY6" fmla="*/ 457200 h 457200"/>
              <a:gd name="connsiteX7" fmla="*/ 0 w 5672328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672328" h="457200">
                <a:moveTo>
                  <a:pt x="0" y="228600"/>
                </a:moveTo>
                <a:cubicBezTo>
                  <a:pt x="0" y="102361"/>
                  <a:pt x="102362" y="0"/>
                  <a:pt x="228600" y="0"/>
                </a:cubicBezTo>
                <a:lnTo>
                  <a:pt x="5443728" y="0"/>
                </a:lnTo>
                <a:cubicBezTo>
                  <a:pt x="5569966" y="0"/>
                  <a:pt x="5672328" y="102361"/>
                  <a:pt x="5672328" y="228600"/>
                </a:cubicBezTo>
                <a:lnTo>
                  <a:pt x="5672328" y="228600"/>
                </a:lnTo>
                <a:cubicBezTo>
                  <a:pt x="5672328" y="354838"/>
                  <a:pt x="5569966" y="457200"/>
                  <a:pt x="5443728" y="457200"/>
                </a:cubicBezTo>
                <a:lnTo>
                  <a:pt x="228600" y="457200"/>
                </a:lnTo>
                <a:cubicBezTo>
                  <a:pt x="102362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1735835" y="5686044"/>
            <a:ext cx="5672328" cy="457200"/>
          </a:xfrm>
          <a:custGeom>
            <a:avLst/>
            <a:gdLst>
              <a:gd name="connsiteX0" fmla="*/ 0 w 5672328"/>
              <a:gd name="connsiteY0" fmla="*/ 228600 h 457200"/>
              <a:gd name="connsiteX1" fmla="*/ 228600 w 5672328"/>
              <a:gd name="connsiteY1" fmla="*/ 0 h 457200"/>
              <a:gd name="connsiteX2" fmla="*/ 5443728 w 5672328"/>
              <a:gd name="connsiteY2" fmla="*/ 0 h 457200"/>
              <a:gd name="connsiteX3" fmla="*/ 5672328 w 5672328"/>
              <a:gd name="connsiteY3" fmla="*/ 228600 h 457200"/>
              <a:gd name="connsiteX4" fmla="*/ 5672328 w 5672328"/>
              <a:gd name="connsiteY4" fmla="*/ 228600 h 457200"/>
              <a:gd name="connsiteX5" fmla="*/ 5443728 w 5672328"/>
              <a:gd name="connsiteY5" fmla="*/ 457200 h 457200"/>
              <a:gd name="connsiteX6" fmla="*/ 228600 w 5672328"/>
              <a:gd name="connsiteY6" fmla="*/ 457200 h 457200"/>
              <a:gd name="connsiteX7" fmla="*/ 0 w 5672328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672328" h="457200">
                <a:moveTo>
                  <a:pt x="0" y="228600"/>
                </a:moveTo>
                <a:cubicBezTo>
                  <a:pt x="0" y="102349"/>
                  <a:pt x="102362" y="0"/>
                  <a:pt x="228600" y="0"/>
                </a:cubicBezTo>
                <a:lnTo>
                  <a:pt x="5443728" y="0"/>
                </a:lnTo>
                <a:cubicBezTo>
                  <a:pt x="5569966" y="0"/>
                  <a:pt x="5672328" y="102349"/>
                  <a:pt x="5672328" y="228600"/>
                </a:cubicBezTo>
                <a:lnTo>
                  <a:pt x="5672328" y="228600"/>
                </a:lnTo>
                <a:cubicBezTo>
                  <a:pt x="5672328" y="354850"/>
                  <a:pt x="5569966" y="457200"/>
                  <a:pt x="5443728" y="457200"/>
                </a:cubicBezTo>
                <a:lnTo>
                  <a:pt x="228600" y="457200"/>
                </a:lnTo>
                <a:cubicBezTo>
                  <a:pt x="102362" y="457200"/>
                  <a:pt x="0" y="354850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9" name="Freeform 3"/>
          <p:cNvSpPr/>
          <p:nvPr/>
        </p:nvSpPr>
        <p:spPr>
          <a:xfrm>
            <a:off x="0" y="0"/>
            <a:ext cx="1906523" cy="426719"/>
          </a:xfrm>
          <a:custGeom>
            <a:avLst/>
            <a:gdLst>
              <a:gd name="connsiteX0" fmla="*/ 0 w 1906523"/>
              <a:gd name="connsiteY0" fmla="*/ 426719 h 426719"/>
              <a:gd name="connsiteX1" fmla="*/ 1906523 w 1906523"/>
              <a:gd name="connsiteY1" fmla="*/ 426719 h 426719"/>
              <a:gd name="connsiteX2" fmla="*/ 1906523 w 1906523"/>
              <a:gd name="connsiteY2" fmla="*/ 0 h 426719"/>
              <a:gd name="connsiteX3" fmla="*/ 0 w 1906523"/>
              <a:gd name="connsiteY3" fmla="*/ 0 h 426719"/>
              <a:gd name="connsiteX4" fmla="*/ 0 w 1906523"/>
              <a:gd name="connsiteY4" fmla="*/ 426719 h 4267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6523" h="426719">
                <a:moveTo>
                  <a:pt x="0" y="426719"/>
                </a:moveTo>
                <a:lnTo>
                  <a:pt x="1906523" y="426719"/>
                </a:lnTo>
                <a:lnTo>
                  <a:pt x="1906523" y="0"/>
                </a:lnTo>
                <a:lnTo>
                  <a:pt x="0" y="0"/>
                </a:lnTo>
                <a:lnTo>
                  <a:pt x="0" y="42671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97300" y="1447800"/>
            <a:ext cx="1538883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7BC4A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富足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949700" y="22860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理想主义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943100" y="3949700"/>
            <a:ext cx="5309146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工作是为了个人实现而服务，不会为了岗位委屈自我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314700" y="4572000"/>
            <a:ext cx="2539157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关注当下，在乎个人享受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2971800" y="5194300"/>
            <a:ext cx="3231654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兴趣驱动，而非毅力、责任驱动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1892300" y="5816600"/>
            <a:ext cx="5309146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原动力来自自由，而非权威，努力成功也是为了自由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65100" y="101600"/>
            <a:ext cx="1545295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90后三大特征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166872" y="330708"/>
            <a:ext cx="2810256" cy="2808732"/>
          </a:xfrm>
          <a:custGeom>
            <a:avLst/>
            <a:gdLst>
              <a:gd name="connsiteX0" fmla="*/ 0 w 2810256"/>
              <a:gd name="connsiteY0" fmla="*/ 1404365 h 2808732"/>
              <a:gd name="connsiteX1" fmla="*/ 1405127 w 2810256"/>
              <a:gd name="connsiteY1" fmla="*/ 0 h 2808732"/>
              <a:gd name="connsiteX2" fmla="*/ 2810256 w 2810256"/>
              <a:gd name="connsiteY2" fmla="*/ 1404365 h 2808732"/>
              <a:gd name="connsiteX3" fmla="*/ 1405127 w 2810256"/>
              <a:gd name="connsiteY3" fmla="*/ 2808731 h 2808732"/>
              <a:gd name="connsiteX4" fmla="*/ 0 w 2810256"/>
              <a:gd name="connsiteY4" fmla="*/ 1404365 h 28087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10256" h="2808732">
                <a:moveTo>
                  <a:pt x="0" y="1404365"/>
                </a:moveTo>
                <a:cubicBezTo>
                  <a:pt x="0" y="628777"/>
                  <a:pt x="629157" y="0"/>
                  <a:pt x="1405127" y="0"/>
                </a:cubicBezTo>
                <a:cubicBezTo>
                  <a:pt x="2181098" y="0"/>
                  <a:pt x="2810256" y="628777"/>
                  <a:pt x="2810256" y="1404365"/>
                </a:cubicBezTo>
                <a:cubicBezTo>
                  <a:pt x="2810256" y="2179955"/>
                  <a:pt x="2181098" y="2808731"/>
                  <a:pt x="1405127" y="2808731"/>
                </a:cubicBezTo>
                <a:cubicBezTo>
                  <a:pt x="629157" y="2808731"/>
                  <a:pt x="0" y="2179955"/>
                  <a:pt x="0" y="1404365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735835" y="3525011"/>
            <a:ext cx="5672328" cy="457200"/>
          </a:xfrm>
          <a:custGeom>
            <a:avLst/>
            <a:gdLst>
              <a:gd name="connsiteX0" fmla="*/ 0 w 5672328"/>
              <a:gd name="connsiteY0" fmla="*/ 228600 h 457200"/>
              <a:gd name="connsiteX1" fmla="*/ 228600 w 5672328"/>
              <a:gd name="connsiteY1" fmla="*/ 0 h 457200"/>
              <a:gd name="connsiteX2" fmla="*/ 5443728 w 5672328"/>
              <a:gd name="connsiteY2" fmla="*/ 0 h 457200"/>
              <a:gd name="connsiteX3" fmla="*/ 5672328 w 5672328"/>
              <a:gd name="connsiteY3" fmla="*/ 228600 h 457200"/>
              <a:gd name="connsiteX4" fmla="*/ 5672328 w 5672328"/>
              <a:gd name="connsiteY4" fmla="*/ 228600 h 457200"/>
              <a:gd name="connsiteX5" fmla="*/ 5443728 w 5672328"/>
              <a:gd name="connsiteY5" fmla="*/ 457200 h 457200"/>
              <a:gd name="connsiteX6" fmla="*/ 228600 w 5672328"/>
              <a:gd name="connsiteY6" fmla="*/ 457200 h 457200"/>
              <a:gd name="connsiteX7" fmla="*/ 0 w 5672328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672328" h="457200">
                <a:moveTo>
                  <a:pt x="0" y="228600"/>
                </a:moveTo>
                <a:cubicBezTo>
                  <a:pt x="0" y="102361"/>
                  <a:pt x="102362" y="0"/>
                  <a:pt x="228600" y="0"/>
                </a:cubicBezTo>
                <a:lnTo>
                  <a:pt x="5443728" y="0"/>
                </a:lnTo>
                <a:cubicBezTo>
                  <a:pt x="5569966" y="0"/>
                  <a:pt x="5672328" y="102361"/>
                  <a:pt x="5672328" y="228600"/>
                </a:cubicBezTo>
                <a:lnTo>
                  <a:pt x="5672328" y="228600"/>
                </a:lnTo>
                <a:cubicBezTo>
                  <a:pt x="5672328" y="354838"/>
                  <a:pt x="5569966" y="457200"/>
                  <a:pt x="5443728" y="457200"/>
                </a:cubicBezTo>
                <a:lnTo>
                  <a:pt x="228600" y="457200"/>
                </a:lnTo>
                <a:cubicBezTo>
                  <a:pt x="102362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1735835" y="4146803"/>
            <a:ext cx="2836164" cy="457200"/>
          </a:xfrm>
          <a:custGeom>
            <a:avLst/>
            <a:gdLst>
              <a:gd name="connsiteX0" fmla="*/ 0 w 2836164"/>
              <a:gd name="connsiteY0" fmla="*/ 228600 h 457200"/>
              <a:gd name="connsiteX1" fmla="*/ 228600 w 2836164"/>
              <a:gd name="connsiteY1" fmla="*/ 0 h 457200"/>
              <a:gd name="connsiteX2" fmla="*/ 2607564 w 2836164"/>
              <a:gd name="connsiteY2" fmla="*/ 0 h 457200"/>
              <a:gd name="connsiteX3" fmla="*/ 2836164 w 2836164"/>
              <a:gd name="connsiteY3" fmla="*/ 228600 h 457200"/>
              <a:gd name="connsiteX4" fmla="*/ 2836164 w 2836164"/>
              <a:gd name="connsiteY4" fmla="*/ 228600 h 457200"/>
              <a:gd name="connsiteX5" fmla="*/ 2607564 w 2836164"/>
              <a:gd name="connsiteY5" fmla="*/ 457200 h 457200"/>
              <a:gd name="connsiteX6" fmla="*/ 228600 w 2836164"/>
              <a:gd name="connsiteY6" fmla="*/ 457200 h 457200"/>
              <a:gd name="connsiteX7" fmla="*/ 0 w 2836164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2836164" h="457200">
                <a:moveTo>
                  <a:pt x="0" y="228600"/>
                </a:moveTo>
                <a:cubicBezTo>
                  <a:pt x="0" y="102361"/>
                  <a:pt x="102362" y="0"/>
                  <a:pt x="228600" y="0"/>
                </a:cubicBezTo>
                <a:lnTo>
                  <a:pt x="2607564" y="0"/>
                </a:lnTo>
                <a:cubicBezTo>
                  <a:pt x="2733802" y="0"/>
                  <a:pt x="2836164" y="102361"/>
                  <a:pt x="2836164" y="228600"/>
                </a:cubicBezTo>
                <a:lnTo>
                  <a:pt x="2836164" y="228600"/>
                </a:lnTo>
                <a:cubicBezTo>
                  <a:pt x="2836164" y="354838"/>
                  <a:pt x="2733802" y="457200"/>
                  <a:pt x="2607564" y="457200"/>
                </a:cubicBezTo>
                <a:lnTo>
                  <a:pt x="228600" y="457200"/>
                </a:lnTo>
                <a:cubicBezTo>
                  <a:pt x="102362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1735835" y="4768596"/>
            <a:ext cx="5672328" cy="457200"/>
          </a:xfrm>
          <a:custGeom>
            <a:avLst/>
            <a:gdLst>
              <a:gd name="connsiteX0" fmla="*/ 0 w 5672328"/>
              <a:gd name="connsiteY0" fmla="*/ 228600 h 457200"/>
              <a:gd name="connsiteX1" fmla="*/ 228600 w 5672328"/>
              <a:gd name="connsiteY1" fmla="*/ 0 h 457200"/>
              <a:gd name="connsiteX2" fmla="*/ 5443728 w 5672328"/>
              <a:gd name="connsiteY2" fmla="*/ 0 h 457200"/>
              <a:gd name="connsiteX3" fmla="*/ 5672328 w 5672328"/>
              <a:gd name="connsiteY3" fmla="*/ 228600 h 457200"/>
              <a:gd name="connsiteX4" fmla="*/ 5672328 w 5672328"/>
              <a:gd name="connsiteY4" fmla="*/ 228600 h 457200"/>
              <a:gd name="connsiteX5" fmla="*/ 5443728 w 5672328"/>
              <a:gd name="connsiteY5" fmla="*/ 457200 h 457200"/>
              <a:gd name="connsiteX6" fmla="*/ 228600 w 5672328"/>
              <a:gd name="connsiteY6" fmla="*/ 457200 h 457200"/>
              <a:gd name="connsiteX7" fmla="*/ 0 w 5672328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672328" h="457200">
                <a:moveTo>
                  <a:pt x="0" y="228600"/>
                </a:moveTo>
                <a:cubicBezTo>
                  <a:pt x="0" y="102361"/>
                  <a:pt x="102362" y="0"/>
                  <a:pt x="228600" y="0"/>
                </a:cubicBezTo>
                <a:lnTo>
                  <a:pt x="5443728" y="0"/>
                </a:lnTo>
                <a:cubicBezTo>
                  <a:pt x="5569966" y="0"/>
                  <a:pt x="5672328" y="102361"/>
                  <a:pt x="5672328" y="228600"/>
                </a:cubicBezTo>
                <a:lnTo>
                  <a:pt x="5672328" y="228600"/>
                </a:lnTo>
                <a:cubicBezTo>
                  <a:pt x="5672328" y="354838"/>
                  <a:pt x="5569966" y="457200"/>
                  <a:pt x="5443728" y="457200"/>
                </a:cubicBezTo>
                <a:lnTo>
                  <a:pt x="228600" y="457200"/>
                </a:lnTo>
                <a:cubicBezTo>
                  <a:pt x="102362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1723644" y="5391911"/>
            <a:ext cx="5672327" cy="457200"/>
          </a:xfrm>
          <a:custGeom>
            <a:avLst/>
            <a:gdLst>
              <a:gd name="connsiteX0" fmla="*/ 0 w 5672327"/>
              <a:gd name="connsiteY0" fmla="*/ 228600 h 457200"/>
              <a:gd name="connsiteX1" fmla="*/ 228600 w 5672327"/>
              <a:gd name="connsiteY1" fmla="*/ 0 h 457200"/>
              <a:gd name="connsiteX2" fmla="*/ 5443727 w 5672327"/>
              <a:gd name="connsiteY2" fmla="*/ 0 h 457200"/>
              <a:gd name="connsiteX3" fmla="*/ 5672327 w 5672327"/>
              <a:gd name="connsiteY3" fmla="*/ 228600 h 457200"/>
              <a:gd name="connsiteX4" fmla="*/ 5672327 w 5672327"/>
              <a:gd name="connsiteY4" fmla="*/ 228600 h 457200"/>
              <a:gd name="connsiteX5" fmla="*/ 5443727 w 5672327"/>
              <a:gd name="connsiteY5" fmla="*/ 457200 h 457200"/>
              <a:gd name="connsiteX6" fmla="*/ 228600 w 5672327"/>
              <a:gd name="connsiteY6" fmla="*/ 457200 h 457200"/>
              <a:gd name="connsiteX7" fmla="*/ 0 w 5672327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672327" h="457200">
                <a:moveTo>
                  <a:pt x="0" y="228600"/>
                </a:moveTo>
                <a:cubicBezTo>
                  <a:pt x="0" y="102361"/>
                  <a:pt x="102361" y="0"/>
                  <a:pt x="228600" y="0"/>
                </a:cubicBezTo>
                <a:lnTo>
                  <a:pt x="5443727" y="0"/>
                </a:lnTo>
                <a:cubicBezTo>
                  <a:pt x="5569965" y="0"/>
                  <a:pt x="5672327" y="102361"/>
                  <a:pt x="5672327" y="228600"/>
                </a:cubicBezTo>
                <a:lnTo>
                  <a:pt x="5672327" y="228600"/>
                </a:lnTo>
                <a:cubicBezTo>
                  <a:pt x="5672327" y="354850"/>
                  <a:pt x="5569965" y="457200"/>
                  <a:pt x="5443727" y="457200"/>
                </a:cubicBezTo>
                <a:lnTo>
                  <a:pt x="228600" y="457200"/>
                </a:lnTo>
                <a:cubicBezTo>
                  <a:pt x="102361" y="457200"/>
                  <a:pt x="0" y="354850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9" name="Freeform 3"/>
          <p:cNvSpPr/>
          <p:nvPr/>
        </p:nvSpPr>
        <p:spPr>
          <a:xfrm>
            <a:off x="4572000" y="4137659"/>
            <a:ext cx="2836164" cy="457200"/>
          </a:xfrm>
          <a:custGeom>
            <a:avLst/>
            <a:gdLst>
              <a:gd name="connsiteX0" fmla="*/ 0 w 2836164"/>
              <a:gd name="connsiteY0" fmla="*/ 228600 h 457200"/>
              <a:gd name="connsiteX1" fmla="*/ 228600 w 2836164"/>
              <a:gd name="connsiteY1" fmla="*/ 0 h 457200"/>
              <a:gd name="connsiteX2" fmla="*/ 2607564 w 2836164"/>
              <a:gd name="connsiteY2" fmla="*/ 0 h 457200"/>
              <a:gd name="connsiteX3" fmla="*/ 2836164 w 2836164"/>
              <a:gd name="connsiteY3" fmla="*/ 228600 h 457200"/>
              <a:gd name="connsiteX4" fmla="*/ 2836164 w 2836164"/>
              <a:gd name="connsiteY4" fmla="*/ 228600 h 457200"/>
              <a:gd name="connsiteX5" fmla="*/ 2607564 w 2836164"/>
              <a:gd name="connsiteY5" fmla="*/ 457200 h 457200"/>
              <a:gd name="connsiteX6" fmla="*/ 228600 w 2836164"/>
              <a:gd name="connsiteY6" fmla="*/ 457200 h 457200"/>
              <a:gd name="connsiteX7" fmla="*/ 0 w 2836164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2836164" h="457200">
                <a:moveTo>
                  <a:pt x="0" y="228600"/>
                </a:moveTo>
                <a:cubicBezTo>
                  <a:pt x="0" y="102361"/>
                  <a:pt x="102361" y="0"/>
                  <a:pt x="228600" y="0"/>
                </a:cubicBezTo>
                <a:lnTo>
                  <a:pt x="2607564" y="0"/>
                </a:lnTo>
                <a:cubicBezTo>
                  <a:pt x="2733802" y="0"/>
                  <a:pt x="2836164" y="102361"/>
                  <a:pt x="2836164" y="228600"/>
                </a:cubicBezTo>
                <a:lnTo>
                  <a:pt x="2836164" y="228600"/>
                </a:lnTo>
                <a:cubicBezTo>
                  <a:pt x="2836164" y="354838"/>
                  <a:pt x="2733802" y="457200"/>
                  <a:pt x="2607564" y="457200"/>
                </a:cubicBezTo>
                <a:lnTo>
                  <a:pt x="228600" y="457200"/>
                </a:lnTo>
                <a:cubicBezTo>
                  <a:pt x="102361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0" y="0"/>
            <a:ext cx="1906523" cy="426719"/>
          </a:xfrm>
          <a:custGeom>
            <a:avLst/>
            <a:gdLst>
              <a:gd name="connsiteX0" fmla="*/ 0 w 1906523"/>
              <a:gd name="connsiteY0" fmla="*/ 426719 h 426719"/>
              <a:gd name="connsiteX1" fmla="*/ 1906523 w 1906523"/>
              <a:gd name="connsiteY1" fmla="*/ 426719 h 426719"/>
              <a:gd name="connsiteX2" fmla="*/ 1906523 w 1906523"/>
              <a:gd name="connsiteY2" fmla="*/ 0 h 426719"/>
              <a:gd name="connsiteX3" fmla="*/ 0 w 1906523"/>
              <a:gd name="connsiteY3" fmla="*/ 0 h 426719"/>
              <a:gd name="connsiteX4" fmla="*/ 0 w 1906523"/>
              <a:gd name="connsiteY4" fmla="*/ 426719 h 4267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6523" h="426719">
                <a:moveTo>
                  <a:pt x="0" y="426719"/>
                </a:moveTo>
                <a:lnTo>
                  <a:pt x="1906523" y="426719"/>
                </a:lnTo>
                <a:lnTo>
                  <a:pt x="1906523" y="0"/>
                </a:lnTo>
                <a:lnTo>
                  <a:pt x="0" y="0"/>
                </a:lnTo>
                <a:lnTo>
                  <a:pt x="0" y="42671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35200" y="4267200"/>
            <a:ext cx="1846659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婚姻传统受到冲击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032000" y="4902200"/>
            <a:ext cx="5129609" cy="87972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眼中无权威，但信奉契约精神。强硬的甲方态度容易碰壁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不再具备非此即彼的二元世界观，人生拥有多维度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295900" y="4267200"/>
            <a:ext cx="1384995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地域观念淡漠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65100" y="101600"/>
            <a:ext cx="5834931" cy="382925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3035300" algn="l"/>
                <a:tab pos="3594100" algn="l"/>
                <a:tab pos="3784600" algn="l"/>
                <a:tab pos="3822700" algn="l"/>
              </a:tabLst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90后三大特征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3900"/>
              </a:lnSpc>
              <a:tabLst>
                <a:tab pos="3035300" algn="l"/>
                <a:tab pos="3594100" algn="l"/>
                <a:tab pos="3784600" algn="l"/>
                <a:tab pos="3822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	</a:t>
            </a:r>
            <a:r>
              <a:rPr lang="en-US" altLang="zh-CN" sz="3204" dirty="0" smtClean="0">
                <a:solidFill>
                  <a:srgbClr val="7BC4A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全球化</a:t>
            </a:r>
          </a:p>
          <a:p>
            <a:pPr>
              <a:lnSpc>
                <a:spcPts val="3800"/>
              </a:lnSpc>
              <a:tabLst>
                <a:tab pos="3035300" algn="l"/>
                <a:tab pos="3594100" algn="l"/>
                <a:tab pos="3784600" algn="l"/>
                <a:tab pos="3822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	</a:t>
            </a:r>
            <a:r>
              <a:rPr lang="en-US" altLang="zh-CN" sz="3204" dirty="0" smtClean="0">
                <a:solidFill>
                  <a:srgbClr val="7BC4A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美国化</a:t>
            </a:r>
          </a:p>
          <a:p>
            <a:pPr>
              <a:lnSpc>
                <a:spcPts val="3800"/>
              </a:lnSpc>
              <a:tabLst>
                <a:tab pos="3035300" algn="l"/>
                <a:tab pos="3594100" algn="l"/>
                <a:tab pos="3784600" algn="l"/>
                <a:tab pos="3822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3206" dirty="0" smtClean="0">
                <a:solidFill>
                  <a:srgbClr val="7BC4A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互联网化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700"/>
              </a:lnSpc>
              <a:tabLst>
                <a:tab pos="3035300" algn="l"/>
                <a:tab pos="3594100" algn="l"/>
                <a:tab pos="3784600" algn="l"/>
                <a:tab pos="3822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		</a:t>
            </a:r>
            <a:r>
              <a:rPr lang="en-US" altLang="zh-CN" sz="1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世界是平的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300"/>
              </a:lnSpc>
              <a:tabLst>
                <a:tab pos="3035300" algn="l"/>
                <a:tab pos="3594100" algn="l"/>
                <a:tab pos="3784600" algn="l"/>
                <a:tab pos="3822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大多数“约定俗成”的瓦解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166872" y="949452"/>
            <a:ext cx="2810256" cy="2810255"/>
          </a:xfrm>
          <a:custGeom>
            <a:avLst/>
            <a:gdLst>
              <a:gd name="connsiteX0" fmla="*/ 0 w 2810256"/>
              <a:gd name="connsiteY0" fmla="*/ 1405127 h 2810255"/>
              <a:gd name="connsiteX1" fmla="*/ 1405127 w 2810256"/>
              <a:gd name="connsiteY1" fmla="*/ 0 h 2810255"/>
              <a:gd name="connsiteX2" fmla="*/ 2810256 w 2810256"/>
              <a:gd name="connsiteY2" fmla="*/ 1405127 h 2810255"/>
              <a:gd name="connsiteX3" fmla="*/ 1405127 w 2810256"/>
              <a:gd name="connsiteY3" fmla="*/ 2810256 h 2810255"/>
              <a:gd name="connsiteX4" fmla="*/ 0 w 2810256"/>
              <a:gd name="connsiteY4" fmla="*/ 1405127 h 28102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10256" h="2810255">
                <a:moveTo>
                  <a:pt x="0" y="1405127"/>
                </a:moveTo>
                <a:cubicBezTo>
                  <a:pt x="0" y="629158"/>
                  <a:pt x="629157" y="0"/>
                  <a:pt x="1405127" y="0"/>
                </a:cubicBezTo>
                <a:cubicBezTo>
                  <a:pt x="2181098" y="0"/>
                  <a:pt x="2810256" y="629158"/>
                  <a:pt x="2810256" y="1405127"/>
                </a:cubicBezTo>
                <a:cubicBezTo>
                  <a:pt x="2810256" y="2181097"/>
                  <a:pt x="2181098" y="2810256"/>
                  <a:pt x="1405127" y="2810256"/>
                </a:cubicBezTo>
                <a:cubicBezTo>
                  <a:pt x="629157" y="2810256"/>
                  <a:pt x="0" y="2181097"/>
                  <a:pt x="0" y="1405127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3096767" y="4210811"/>
            <a:ext cx="2950464" cy="457200"/>
          </a:xfrm>
          <a:custGeom>
            <a:avLst/>
            <a:gdLst>
              <a:gd name="connsiteX0" fmla="*/ 0 w 2950464"/>
              <a:gd name="connsiteY0" fmla="*/ 228600 h 457200"/>
              <a:gd name="connsiteX1" fmla="*/ 228600 w 2950464"/>
              <a:gd name="connsiteY1" fmla="*/ 0 h 457200"/>
              <a:gd name="connsiteX2" fmla="*/ 2721864 w 2950464"/>
              <a:gd name="connsiteY2" fmla="*/ 0 h 457200"/>
              <a:gd name="connsiteX3" fmla="*/ 2950464 w 2950464"/>
              <a:gd name="connsiteY3" fmla="*/ 228600 h 457200"/>
              <a:gd name="connsiteX4" fmla="*/ 2950464 w 2950464"/>
              <a:gd name="connsiteY4" fmla="*/ 228600 h 457200"/>
              <a:gd name="connsiteX5" fmla="*/ 2721864 w 2950464"/>
              <a:gd name="connsiteY5" fmla="*/ 457200 h 457200"/>
              <a:gd name="connsiteX6" fmla="*/ 228600 w 2950464"/>
              <a:gd name="connsiteY6" fmla="*/ 457200 h 457200"/>
              <a:gd name="connsiteX7" fmla="*/ 0 w 2950464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2950464" h="457200">
                <a:moveTo>
                  <a:pt x="0" y="228600"/>
                </a:moveTo>
                <a:cubicBezTo>
                  <a:pt x="0" y="102361"/>
                  <a:pt x="102361" y="0"/>
                  <a:pt x="228600" y="0"/>
                </a:cubicBezTo>
                <a:lnTo>
                  <a:pt x="2721864" y="0"/>
                </a:lnTo>
                <a:cubicBezTo>
                  <a:pt x="2848102" y="0"/>
                  <a:pt x="2950464" y="102361"/>
                  <a:pt x="2950464" y="228600"/>
                </a:cubicBezTo>
                <a:lnTo>
                  <a:pt x="2950464" y="228600"/>
                </a:lnTo>
                <a:cubicBezTo>
                  <a:pt x="2950464" y="354838"/>
                  <a:pt x="2848102" y="457200"/>
                  <a:pt x="2721864" y="457200"/>
                </a:cubicBezTo>
                <a:lnTo>
                  <a:pt x="228600" y="457200"/>
                </a:lnTo>
                <a:cubicBezTo>
                  <a:pt x="102361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3096767" y="4956047"/>
            <a:ext cx="2950464" cy="457200"/>
          </a:xfrm>
          <a:custGeom>
            <a:avLst/>
            <a:gdLst>
              <a:gd name="connsiteX0" fmla="*/ 0 w 2950464"/>
              <a:gd name="connsiteY0" fmla="*/ 228600 h 457200"/>
              <a:gd name="connsiteX1" fmla="*/ 228600 w 2950464"/>
              <a:gd name="connsiteY1" fmla="*/ 0 h 457200"/>
              <a:gd name="connsiteX2" fmla="*/ 2721864 w 2950464"/>
              <a:gd name="connsiteY2" fmla="*/ 0 h 457200"/>
              <a:gd name="connsiteX3" fmla="*/ 2950464 w 2950464"/>
              <a:gd name="connsiteY3" fmla="*/ 228600 h 457200"/>
              <a:gd name="connsiteX4" fmla="*/ 2950464 w 2950464"/>
              <a:gd name="connsiteY4" fmla="*/ 228600 h 457200"/>
              <a:gd name="connsiteX5" fmla="*/ 2721864 w 2950464"/>
              <a:gd name="connsiteY5" fmla="*/ 457200 h 457200"/>
              <a:gd name="connsiteX6" fmla="*/ 228600 w 2950464"/>
              <a:gd name="connsiteY6" fmla="*/ 457200 h 457200"/>
              <a:gd name="connsiteX7" fmla="*/ 0 w 2950464"/>
              <a:gd name="connsiteY7" fmla="*/ 22860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2950464" h="457200">
                <a:moveTo>
                  <a:pt x="0" y="228600"/>
                </a:moveTo>
                <a:cubicBezTo>
                  <a:pt x="0" y="102361"/>
                  <a:pt x="102361" y="0"/>
                  <a:pt x="228600" y="0"/>
                </a:cubicBezTo>
                <a:lnTo>
                  <a:pt x="2721864" y="0"/>
                </a:lnTo>
                <a:cubicBezTo>
                  <a:pt x="2848102" y="0"/>
                  <a:pt x="2950464" y="102361"/>
                  <a:pt x="2950464" y="228600"/>
                </a:cubicBezTo>
                <a:lnTo>
                  <a:pt x="2950464" y="228600"/>
                </a:lnTo>
                <a:cubicBezTo>
                  <a:pt x="2950464" y="354838"/>
                  <a:pt x="2848102" y="457200"/>
                  <a:pt x="2721864" y="457200"/>
                </a:cubicBezTo>
                <a:lnTo>
                  <a:pt x="228600" y="457200"/>
                </a:lnTo>
                <a:cubicBezTo>
                  <a:pt x="102361" y="457200"/>
                  <a:pt x="0" y="354838"/>
                  <a:pt x="0" y="228600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0" y="0"/>
            <a:ext cx="1906523" cy="426719"/>
          </a:xfrm>
          <a:custGeom>
            <a:avLst/>
            <a:gdLst>
              <a:gd name="connsiteX0" fmla="*/ 0 w 1906523"/>
              <a:gd name="connsiteY0" fmla="*/ 426719 h 426719"/>
              <a:gd name="connsiteX1" fmla="*/ 1906523 w 1906523"/>
              <a:gd name="connsiteY1" fmla="*/ 426719 h 426719"/>
              <a:gd name="connsiteX2" fmla="*/ 1906523 w 1906523"/>
              <a:gd name="connsiteY2" fmla="*/ 0 h 426719"/>
              <a:gd name="connsiteX3" fmla="*/ 0 w 1906523"/>
              <a:gd name="connsiteY3" fmla="*/ 0 h 426719"/>
              <a:gd name="connsiteX4" fmla="*/ 0 w 1906523"/>
              <a:gd name="connsiteY4" fmla="*/ 426719 h 4267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6523" h="426719">
                <a:moveTo>
                  <a:pt x="0" y="426719"/>
                </a:moveTo>
                <a:lnTo>
                  <a:pt x="1906523" y="426719"/>
                </a:lnTo>
                <a:lnTo>
                  <a:pt x="1906523" y="0"/>
                </a:lnTo>
                <a:lnTo>
                  <a:pt x="0" y="0"/>
                </a:lnTo>
                <a:lnTo>
                  <a:pt x="0" y="42671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97300" y="1841500"/>
            <a:ext cx="1538883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0" dirty="0" smtClean="0">
                <a:solidFill>
                  <a:srgbClr val="7BC4A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孤独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949700" y="26797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认同需求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3759200" y="4330700"/>
            <a:ext cx="1615827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在意价值观契合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759200" y="5080000"/>
            <a:ext cx="1615827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为精神消费付费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65100" y="101600"/>
            <a:ext cx="1545295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90后三大特征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74800" y="1993900"/>
            <a:ext cx="6052939" cy="154657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700"/>
              </a:lnSpc>
              <a:tabLst/>
            </a:pPr>
            <a:r>
              <a:rPr lang="en-US" altLang="zh-CN" sz="11798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时代背景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625600" y="3670300"/>
            <a:ext cx="5386090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决定的心理特征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62300" y="1778000"/>
            <a:ext cx="2776401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90后面临的最大危机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651000" y="2387600"/>
            <a:ext cx="5899051" cy="15081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400"/>
              </a:lnSpc>
              <a:tabLst/>
            </a:pPr>
            <a:r>
              <a:rPr lang="en-US" altLang="zh-CN" sz="114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阶层板结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730500" y="4051300"/>
            <a:ext cx="3706143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在2010后开始被广泛提及，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16100" y="4419600"/>
            <a:ext cx="5546390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恰逢第一代90后即将大学毕业，走向社会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0400" y="1752600"/>
            <a:ext cx="2769989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精神上极具理想主义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025900" y="2159000"/>
            <a:ext cx="865622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BUT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08000" y="2908300"/>
            <a:ext cx="8207375" cy="10720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无法完成自我实现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-342900"/>
            <a:ext cx="9144000" cy="3771900"/>
          </a:xfrm>
          <a:custGeom>
            <a:avLst/>
            <a:gdLst>
              <a:gd name="connsiteX0" fmla="*/ 0 w 9144000"/>
              <a:gd name="connsiteY0" fmla="*/ 3771900 h 3771900"/>
              <a:gd name="connsiteX1" fmla="*/ 9144000 w 9144000"/>
              <a:gd name="connsiteY1" fmla="*/ 3771900 h 3771900"/>
              <a:gd name="connsiteX2" fmla="*/ 9144000 w 9144000"/>
              <a:gd name="connsiteY2" fmla="*/ 0 h 3771900"/>
              <a:gd name="connsiteX3" fmla="*/ 0 w 9144000"/>
              <a:gd name="connsiteY3" fmla="*/ 0 h 3771900"/>
              <a:gd name="connsiteX4" fmla="*/ 0 w 9144000"/>
              <a:gd name="connsiteY4" fmla="*/ 3771900 h 3771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3771900">
                <a:moveTo>
                  <a:pt x="0" y="3771900"/>
                </a:moveTo>
                <a:lnTo>
                  <a:pt x="9144000" y="3771900"/>
                </a:lnTo>
                <a:lnTo>
                  <a:pt x="9144000" y="0"/>
                </a:lnTo>
                <a:lnTo>
                  <a:pt x="0" y="0"/>
                </a:lnTo>
                <a:lnTo>
                  <a:pt x="0" y="37719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52600" y="1574800"/>
            <a:ext cx="621965" cy="363689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70后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924300" y="457200"/>
            <a:ext cx="3436838" cy="5201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700"/>
              </a:lnSpc>
              <a:tabLst>
                <a:tab pos="50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8798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拼胆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9500"/>
              </a:lnSpc>
              <a:tabLst>
                <a:tab pos="50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8798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拼能力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9000"/>
              </a:lnSpc>
              <a:tabLst>
                <a:tab pos="50800" algn="l"/>
              </a:tabLst>
            </a:pPr>
            <a:r>
              <a:rPr lang="en-US" altLang="zh-CN" sz="87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拼爹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4200" y="2336800"/>
            <a:ext cx="7925246" cy="1161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700"/>
              </a:lnSpc>
              <a:tabLst/>
            </a:pPr>
            <a:r>
              <a:rPr lang="en-US" altLang="zh-CN" sz="87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90后的时代机遇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743200" y="3657600"/>
            <a:ext cx="3693319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迎来了互联网和媒体时代，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981200" y="4025900"/>
            <a:ext cx="5232202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中国历史上真正意义上的第三科技革命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1513332" y="1866900"/>
            <a:ext cx="190500" cy="286511"/>
          </a:xfrm>
          <a:custGeom>
            <a:avLst/>
            <a:gdLst>
              <a:gd name="connsiteX0" fmla="*/ 0 w 190500"/>
              <a:gd name="connsiteY0" fmla="*/ 0 h 286511"/>
              <a:gd name="connsiteX1" fmla="*/ 190500 w 190500"/>
              <a:gd name="connsiteY1" fmla="*/ 143255 h 286511"/>
              <a:gd name="connsiteX2" fmla="*/ 0 w 190500"/>
              <a:gd name="connsiteY2" fmla="*/ 286511 h 286511"/>
              <a:gd name="connsiteX3" fmla="*/ 0 w 190500"/>
              <a:gd name="connsiteY3" fmla="*/ 0 h 2865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90500" h="286511">
                <a:moveTo>
                  <a:pt x="0" y="0"/>
                </a:moveTo>
                <a:lnTo>
                  <a:pt x="190500" y="143255"/>
                </a:lnTo>
                <a:lnTo>
                  <a:pt x="0" y="286511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513332" y="2770632"/>
            <a:ext cx="190500" cy="288035"/>
          </a:xfrm>
          <a:custGeom>
            <a:avLst/>
            <a:gdLst>
              <a:gd name="connsiteX0" fmla="*/ 0 w 190500"/>
              <a:gd name="connsiteY0" fmla="*/ 0 h 288035"/>
              <a:gd name="connsiteX1" fmla="*/ 190500 w 190500"/>
              <a:gd name="connsiteY1" fmla="*/ 144017 h 288035"/>
              <a:gd name="connsiteX2" fmla="*/ 0 w 190500"/>
              <a:gd name="connsiteY2" fmla="*/ 288035 h 288035"/>
              <a:gd name="connsiteX3" fmla="*/ 0 w 190500"/>
              <a:gd name="connsiteY3" fmla="*/ 0 h 288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90500" h="288035">
                <a:moveTo>
                  <a:pt x="0" y="0"/>
                </a:moveTo>
                <a:lnTo>
                  <a:pt x="190500" y="144017"/>
                </a:lnTo>
                <a:lnTo>
                  <a:pt x="0" y="288035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1513332" y="3685032"/>
            <a:ext cx="190500" cy="286511"/>
          </a:xfrm>
          <a:custGeom>
            <a:avLst/>
            <a:gdLst>
              <a:gd name="connsiteX0" fmla="*/ 0 w 190500"/>
              <a:gd name="connsiteY0" fmla="*/ 0 h 286511"/>
              <a:gd name="connsiteX1" fmla="*/ 190500 w 190500"/>
              <a:gd name="connsiteY1" fmla="*/ 143255 h 286511"/>
              <a:gd name="connsiteX2" fmla="*/ 0 w 190500"/>
              <a:gd name="connsiteY2" fmla="*/ 286511 h 286511"/>
              <a:gd name="connsiteX3" fmla="*/ 0 w 190500"/>
              <a:gd name="connsiteY3" fmla="*/ 0 h 2865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90500" h="286511">
                <a:moveTo>
                  <a:pt x="0" y="0"/>
                </a:moveTo>
                <a:lnTo>
                  <a:pt x="190500" y="143255"/>
                </a:lnTo>
                <a:lnTo>
                  <a:pt x="0" y="286511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1513332" y="4588764"/>
            <a:ext cx="190500" cy="288035"/>
          </a:xfrm>
          <a:custGeom>
            <a:avLst/>
            <a:gdLst>
              <a:gd name="connsiteX0" fmla="*/ 0 w 190500"/>
              <a:gd name="connsiteY0" fmla="*/ 0 h 288035"/>
              <a:gd name="connsiteX1" fmla="*/ 190500 w 190500"/>
              <a:gd name="connsiteY1" fmla="*/ 144017 h 288035"/>
              <a:gd name="connsiteX2" fmla="*/ 0 w 190500"/>
              <a:gd name="connsiteY2" fmla="*/ 288035 h 288035"/>
              <a:gd name="connsiteX3" fmla="*/ 0 w 190500"/>
              <a:gd name="connsiteY3" fmla="*/ 0 h 288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90500" h="288035">
                <a:moveTo>
                  <a:pt x="0" y="0"/>
                </a:moveTo>
                <a:lnTo>
                  <a:pt x="190500" y="144017"/>
                </a:lnTo>
                <a:lnTo>
                  <a:pt x="0" y="288035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3100" y="1739900"/>
            <a:ext cx="4103688" cy="146963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新的评价体系建立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4200"/>
              </a:lnSpc>
              <a:tabLst/>
            </a:pPr>
            <a:r>
              <a:rPr lang="en-US" altLang="zh-CN" sz="39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互联网原著民优势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943100" y="3568700"/>
            <a:ext cx="6155531" cy="146963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智力、创意的价值受到认同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4200"/>
              </a:lnSpc>
              <a:tabLst/>
            </a:pP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亚文化的力量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2705100"/>
            <a:ext cx="6181179" cy="10720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如何对待90后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1200911" y="2075688"/>
            <a:ext cx="545592" cy="545591"/>
          </a:xfrm>
          <a:custGeom>
            <a:avLst/>
            <a:gdLst>
              <a:gd name="connsiteX0" fmla="*/ 0 w 545592"/>
              <a:gd name="connsiteY0" fmla="*/ 272795 h 545591"/>
              <a:gd name="connsiteX1" fmla="*/ 272796 w 545592"/>
              <a:gd name="connsiteY1" fmla="*/ 0 h 545591"/>
              <a:gd name="connsiteX2" fmla="*/ 545592 w 545592"/>
              <a:gd name="connsiteY2" fmla="*/ 272795 h 545591"/>
              <a:gd name="connsiteX3" fmla="*/ 272796 w 545592"/>
              <a:gd name="connsiteY3" fmla="*/ 545591 h 545591"/>
              <a:gd name="connsiteX4" fmla="*/ 0 w 545592"/>
              <a:gd name="connsiteY4" fmla="*/ 272795 h 5455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45592" h="545591">
                <a:moveTo>
                  <a:pt x="0" y="272795"/>
                </a:moveTo>
                <a:cubicBezTo>
                  <a:pt x="0" y="122173"/>
                  <a:pt x="122174" y="0"/>
                  <a:pt x="272796" y="0"/>
                </a:cubicBezTo>
                <a:cubicBezTo>
                  <a:pt x="423418" y="0"/>
                  <a:pt x="545592" y="122173"/>
                  <a:pt x="545592" y="272795"/>
                </a:cubicBezTo>
                <a:cubicBezTo>
                  <a:pt x="545592" y="423417"/>
                  <a:pt x="423418" y="545591"/>
                  <a:pt x="272796" y="545591"/>
                </a:cubicBezTo>
                <a:cubicBezTo>
                  <a:pt x="122174" y="545591"/>
                  <a:pt x="0" y="423417"/>
                  <a:pt x="0" y="272795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200911" y="3008376"/>
            <a:ext cx="545592" cy="547116"/>
          </a:xfrm>
          <a:custGeom>
            <a:avLst/>
            <a:gdLst>
              <a:gd name="connsiteX0" fmla="*/ 0 w 545592"/>
              <a:gd name="connsiteY0" fmla="*/ 273558 h 547116"/>
              <a:gd name="connsiteX1" fmla="*/ 272796 w 545592"/>
              <a:gd name="connsiteY1" fmla="*/ 0 h 547116"/>
              <a:gd name="connsiteX2" fmla="*/ 545592 w 545592"/>
              <a:gd name="connsiteY2" fmla="*/ 273558 h 547116"/>
              <a:gd name="connsiteX3" fmla="*/ 272796 w 545592"/>
              <a:gd name="connsiteY3" fmla="*/ 547115 h 547116"/>
              <a:gd name="connsiteX4" fmla="*/ 0 w 545592"/>
              <a:gd name="connsiteY4" fmla="*/ 273558 h 5471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45592" h="547116">
                <a:moveTo>
                  <a:pt x="0" y="273558"/>
                </a:moveTo>
                <a:cubicBezTo>
                  <a:pt x="0" y="122427"/>
                  <a:pt x="122174" y="0"/>
                  <a:pt x="272796" y="0"/>
                </a:cubicBezTo>
                <a:cubicBezTo>
                  <a:pt x="423418" y="0"/>
                  <a:pt x="545592" y="122427"/>
                  <a:pt x="545592" y="273558"/>
                </a:cubicBezTo>
                <a:cubicBezTo>
                  <a:pt x="545592" y="424688"/>
                  <a:pt x="423418" y="547115"/>
                  <a:pt x="272796" y="547115"/>
                </a:cubicBezTo>
                <a:cubicBezTo>
                  <a:pt x="122174" y="547115"/>
                  <a:pt x="0" y="424688"/>
                  <a:pt x="0" y="273558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1200" y="2108200"/>
            <a:ext cx="6155531" cy="239296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尊重</a:t>
            </a: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甚至鼓励个体</a:t>
            </a:r>
            <a:r>
              <a:rPr lang="en-US" altLang="zh-CN" sz="39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差异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4200"/>
              </a:lnSpc>
              <a:tabLst/>
            </a:pPr>
            <a:r>
              <a:rPr lang="en-US" altLang="zh-CN" sz="39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放弃征服、权威、控制，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4200"/>
              </a:lnSpc>
              <a:tabLst/>
            </a:pP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用平等的</a:t>
            </a:r>
            <a:r>
              <a:rPr lang="en-US" altLang="zh-CN" sz="39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契约精神</a:t>
            </a: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取而代之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46200" y="2133600"/>
            <a:ext cx="209994" cy="139268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1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3300"/>
              </a:lnSpc>
              <a:tabLst/>
            </a:pPr>
            <a:r>
              <a:rPr lang="en-US" altLang="zh-CN" sz="32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2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32100" y="749300"/>
            <a:ext cx="5129609" cy="535531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4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劳累、辛苦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8700"/>
              </a:lnSpc>
              <a:tabLst/>
            </a:pPr>
            <a:r>
              <a:rPr lang="en-US" altLang="zh-CN" sz="800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不确定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8700"/>
              </a:lnSpc>
              <a:tabLst/>
            </a:pPr>
            <a:r>
              <a:rPr lang="en-US" altLang="zh-CN" sz="8004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没希望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308100" y="1117600"/>
            <a:ext cx="468077" cy="456022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70后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700"/>
              </a:lnSpc>
              <a:tabLst/>
            </a:pP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80后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700"/>
              </a:lnSpc>
              <a:tabLst/>
            </a:pP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300" y="1993900"/>
            <a:ext cx="7906010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90年代人在社会转型期间承载着史上最大的心理压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120900" y="2425700"/>
            <a:ext cx="4924425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力，需要的恰恰不是批判，</a:t>
            </a:r>
            <a:r>
              <a:rPr lang="en-US" altLang="zh-CN" sz="24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而是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098800" y="3035300"/>
            <a:ext cx="2949525" cy="152092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500"/>
              </a:lnSpc>
              <a:tabLst/>
            </a:pPr>
            <a:r>
              <a:rPr lang="en-US" altLang="zh-CN" sz="11501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鼓励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E7616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6617207"/>
            <a:ext cx="9144000" cy="240792"/>
          </a:xfrm>
          <a:custGeom>
            <a:avLst/>
            <a:gdLst>
              <a:gd name="connsiteX0" fmla="*/ 0 w 9144000"/>
              <a:gd name="connsiteY0" fmla="*/ 240792 h 240792"/>
              <a:gd name="connsiteX1" fmla="*/ 9144000 w 9144000"/>
              <a:gd name="connsiteY1" fmla="*/ 240792 h 240792"/>
              <a:gd name="connsiteX2" fmla="*/ 9144000 w 9144000"/>
              <a:gd name="connsiteY2" fmla="*/ 0 h 240792"/>
              <a:gd name="connsiteX3" fmla="*/ 0 w 9144000"/>
              <a:gd name="connsiteY3" fmla="*/ 0 h 240792"/>
              <a:gd name="connsiteX4" fmla="*/ 0 w 9144000"/>
              <a:gd name="connsiteY4" fmla="*/ 240792 h 2407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240792">
                <a:moveTo>
                  <a:pt x="0" y="240792"/>
                </a:moveTo>
                <a:lnTo>
                  <a:pt x="9144000" y="240792"/>
                </a:lnTo>
                <a:lnTo>
                  <a:pt x="9144000" y="0"/>
                </a:lnTo>
                <a:lnTo>
                  <a:pt x="0" y="0"/>
                </a:lnTo>
                <a:lnTo>
                  <a:pt x="0" y="240792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100" y="2794000"/>
            <a:ext cx="7848302" cy="50783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3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新生代价值观有可能对房市产生的影响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89100"/>
            <a:ext cx="4965700" cy="32258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048500" y="1714500"/>
            <a:ext cx="615553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953735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年代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71600" y="2628900"/>
            <a:ext cx="6463308" cy="96949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200"/>
              </a:lnSpc>
              <a:tabLst/>
            </a:pPr>
            <a:r>
              <a:rPr lang="en-US" altLang="zh-CN" sz="72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人为什么要买房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75100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9624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330700" y="2387600"/>
            <a:ext cx="461665" cy="10592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36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传</a:t>
            </a:r>
          </a:p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统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330700" y="3492500"/>
            <a:ext cx="461665" cy="10592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36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观</a:t>
            </a:r>
          </a:p>
          <a:p>
            <a:pPr>
              <a:lnSpc>
                <a:spcPts val="4300"/>
              </a:lnSpc>
              <a:tabLst/>
            </a:pPr>
            <a:r>
              <a:rPr lang="en-US" altLang="zh-CN" sz="3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念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87400" y="2755900"/>
            <a:ext cx="2769989" cy="7386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5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恋土情结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77800" y="3517900"/>
            <a:ext cx="3385542" cy="71301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1524000" algn="l"/>
              </a:tabLst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土地是最重要的生产资源</a:t>
            </a:r>
          </a:p>
          <a:p>
            <a:pPr>
              <a:lnSpc>
                <a:spcPts val="2800"/>
              </a:lnSpc>
              <a:tabLst>
                <a:tab pos="15240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“居有定所”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600700" y="2755900"/>
            <a:ext cx="1384995" cy="7386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5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婚姻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5600700" y="3517900"/>
            <a:ext cx="3693319" cy="10720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房子＝家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强大的家族观念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买房是组建家庭的必要条件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816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84900" y="3175000"/>
            <a:ext cx="1846659" cy="50783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36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资源分配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96900" y="2755900"/>
            <a:ext cx="3693319" cy="146963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>
                <a:tab pos="304800" algn="l"/>
                <a:tab pos="9144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5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投资增值</a:t>
            </a:r>
          </a:p>
          <a:p>
            <a:pPr>
              <a:lnSpc>
                <a:spcPts val="2900"/>
              </a:lnSpc>
              <a:tabLst>
                <a:tab pos="304800" algn="l"/>
                <a:tab pos="914400" algn="l"/>
              </a:tabLst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买房是普通百姓参与</a:t>
            </a:r>
            <a:r>
              <a:rPr lang="en-US" altLang="zh-CN" sz="2402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城市化</a:t>
            </a:r>
          </a:p>
          <a:p>
            <a:pPr>
              <a:lnSpc>
                <a:spcPts val="2800"/>
              </a:lnSpc>
              <a:tabLst>
                <a:tab pos="304800" algn="l"/>
                <a:tab pos="9144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400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红利分配</a:t>
            </a: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的最主要的方式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354323" y="1792223"/>
            <a:ext cx="2420111" cy="2420111"/>
          </a:xfrm>
          <a:custGeom>
            <a:avLst/>
            <a:gdLst>
              <a:gd name="connsiteX0" fmla="*/ 0 w 2420111"/>
              <a:gd name="connsiteY0" fmla="*/ 2420111 h 2420111"/>
              <a:gd name="connsiteX1" fmla="*/ 2420111 w 2420111"/>
              <a:gd name="connsiteY1" fmla="*/ 2420111 h 2420111"/>
              <a:gd name="connsiteX2" fmla="*/ 2420111 w 2420111"/>
              <a:gd name="connsiteY2" fmla="*/ 0 h 2420111"/>
              <a:gd name="connsiteX3" fmla="*/ 0 w 2420111"/>
              <a:gd name="connsiteY3" fmla="*/ 0 h 2420111"/>
              <a:gd name="connsiteX4" fmla="*/ 0 w 2420111"/>
              <a:gd name="connsiteY4" fmla="*/ 2420111 h 24201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20111" h="2420111">
                <a:moveTo>
                  <a:pt x="0" y="2420111"/>
                </a:moveTo>
                <a:lnTo>
                  <a:pt x="2420111" y="2420111"/>
                </a:lnTo>
                <a:lnTo>
                  <a:pt x="2420111" y="0"/>
                </a:lnTo>
                <a:lnTo>
                  <a:pt x="0" y="0"/>
                </a:lnTo>
                <a:lnTo>
                  <a:pt x="0" y="2420111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0" y="0"/>
            <a:ext cx="9144000" cy="435863"/>
          </a:xfrm>
          <a:custGeom>
            <a:avLst/>
            <a:gdLst>
              <a:gd name="connsiteX0" fmla="*/ 0 w 9144000"/>
              <a:gd name="connsiteY0" fmla="*/ 435863 h 435863"/>
              <a:gd name="connsiteX1" fmla="*/ 9144000 w 9144000"/>
              <a:gd name="connsiteY1" fmla="*/ 435863 h 435863"/>
              <a:gd name="connsiteX2" fmla="*/ 9144000 w 9144000"/>
              <a:gd name="connsiteY2" fmla="*/ 0 h 435863"/>
              <a:gd name="connsiteX3" fmla="*/ 0 w 9144000"/>
              <a:gd name="connsiteY3" fmla="*/ 0 h 435863"/>
              <a:gd name="connsiteX4" fmla="*/ 0 w 9144000"/>
              <a:gd name="connsiteY4" fmla="*/ 435863 h 4358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435863">
                <a:moveTo>
                  <a:pt x="0" y="435863"/>
                </a:moveTo>
                <a:lnTo>
                  <a:pt x="9144000" y="435863"/>
                </a:lnTo>
                <a:lnTo>
                  <a:pt x="9144000" y="0"/>
                </a:lnTo>
                <a:lnTo>
                  <a:pt x="0" y="0"/>
                </a:lnTo>
                <a:lnTo>
                  <a:pt x="0" y="435863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6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52800" y="4635500"/>
            <a:ext cx="2353208" cy="9053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地域观念淡漠，土地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不再是90后希望去获</a:t>
            </a:r>
          </a:p>
          <a:p>
            <a:pPr>
              <a:lnSpc>
                <a:spcPts val="23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得和瓜分的生产资料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543300" y="2400300"/>
            <a:ext cx="2051844" cy="54630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恋土情节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797300" y="3009900"/>
            <a:ext cx="1538883" cy="54630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的瓦解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4051300" y="3568700"/>
            <a:ext cx="1025922" cy="23852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全球化思维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959100" y="114300"/>
            <a:ext cx="3231654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新生代有可能对房市产生的影响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9144000" cy="435863"/>
          </a:xfrm>
          <a:custGeom>
            <a:avLst/>
            <a:gdLst>
              <a:gd name="connsiteX0" fmla="*/ 0 w 9144000"/>
              <a:gd name="connsiteY0" fmla="*/ 435863 h 435863"/>
              <a:gd name="connsiteX1" fmla="*/ 9144000 w 9144000"/>
              <a:gd name="connsiteY1" fmla="*/ 435863 h 435863"/>
              <a:gd name="connsiteX2" fmla="*/ 9144000 w 9144000"/>
              <a:gd name="connsiteY2" fmla="*/ 0 h 435863"/>
              <a:gd name="connsiteX3" fmla="*/ 0 w 9144000"/>
              <a:gd name="connsiteY3" fmla="*/ 0 h 435863"/>
              <a:gd name="connsiteX4" fmla="*/ 0 w 9144000"/>
              <a:gd name="connsiteY4" fmla="*/ 435863 h 4358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435863">
                <a:moveTo>
                  <a:pt x="0" y="435863"/>
                </a:moveTo>
                <a:lnTo>
                  <a:pt x="9144000" y="435863"/>
                </a:lnTo>
                <a:lnTo>
                  <a:pt x="9144000" y="0"/>
                </a:lnTo>
                <a:lnTo>
                  <a:pt x="0" y="0"/>
                </a:lnTo>
                <a:lnTo>
                  <a:pt x="0" y="435863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3648455" y="2784348"/>
            <a:ext cx="1847088" cy="1845563"/>
          </a:xfrm>
          <a:custGeom>
            <a:avLst/>
            <a:gdLst>
              <a:gd name="connsiteX0" fmla="*/ 0 w 1847088"/>
              <a:gd name="connsiteY0" fmla="*/ 922781 h 1845563"/>
              <a:gd name="connsiteX1" fmla="*/ 923544 w 1847088"/>
              <a:gd name="connsiteY1" fmla="*/ 0 h 1845563"/>
              <a:gd name="connsiteX2" fmla="*/ 1847088 w 1847088"/>
              <a:gd name="connsiteY2" fmla="*/ 922781 h 1845563"/>
              <a:gd name="connsiteX3" fmla="*/ 923544 w 1847088"/>
              <a:gd name="connsiteY3" fmla="*/ 1845563 h 1845563"/>
              <a:gd name="connsiteX4" fmla="*/ 0 w 1847088"/>
              <a:gd name="connsiteY4" fmla="*/ 922781 h 18455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47088" h="1845563">
                <a:moveTo>
                  <a:pt x="0" y="922781"/>
                </a:moveTo>
                <a:cubicBezTo>
                  <a:pt x="0" y="413130"/>
                  <a:pt x="413511" y="0"/>
                  <a:pt x="923544" y="0"/>
                </a:cubicBezTo>
                <a:cubicBezTo>
                  <a:pt x="1433576" y="0"/>
                  <a:pt x="1847088" y="413130"/>
                  <a:pt x="1847088" y="922781"/>
                </a:cubicBezTo>
                <a:cubicBezTo>
                  <a:pt x="1847088" y="1432432"/>
                  <a:pt x="1433576" y="1845563"/>
                  <a:pt x="923544" y="1845563"/>
                </a:cubicBezTo>
                <a:cubicBezTo>
                  <a:pt x="413511" y="1845563"/>
                  <a:pt x="0" y="1432432"/>
                  <a:pt x="0" y="92278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4482084" y="2628900"/>
            <a:ext cx="179832" cy="155448"/>
          </a:xfrm>
          <a:custGeom>
            <a:avLst/>
            <a:gdLst>
              <a:gd name="connsiteX0" fmla="*/ 0 w 179832"/>
              <a:gd name="connsiteY0" fmla="*/ 155448 h 155448"/>
              <a:gd name="connsiteX1" fmla="*/ 89915 w 179832"/>
              <a:gd name="connsiteY1" fmla="*/ 0 h 155448"/>
              <a:gd name="connsiteX2" fmla="*/ 179831 w 179832"/>
              <a:gd name="connsiteY2" fmla="*/ 155448 h 155448"/>
              <a:gd name="connsiteX3" fmla="*/ 0 w 179832"/>
              <a:gd name="connsiteY3" fmla="*/ 155448 h 1554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79832" h="155448">
                <a:moveTo>
                  <a:pt x="0" y="155448"/>
                </a:moveTo>
                <a:lnTo>
                  <a:pt x="89915" y="0"/>
                </a:lnTo>
                <a:lnTo>
                  <a:pt x="179831" y="155448"/>
                </a:lnTo>
                <a:lnTo>
                  <a:pt x="0" y="155448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4069079" y="1621536"/>
            <a:ext cx="935735" cy="935736"/>
          </a:xfrm>
          <a:custGeom>
            <a:avLst/>
            <a:gdLst>
              <a:gd name="connsiteX0" fmla="*/ 0 w 935735"/>
              <a:gd name="connsiteY0" fmla="*/ 467868 h 935736"/>
              <a:gd name="connsiteX1" fmla="*/ 467867 w 935735"/>
              <a:gd name="connsiteY1" fmla="*/ 0 h 935736"/>
              <a:gd name="connsiteX2" fmla="*/ 935735 w 935735"/>
              <a:gd name="connsiteY2" fmla="*/ 467868 h 935736"/>
              <a:gd name="connsiteX3" fmla="*/ 467867 w 935735"/>
              <a:gd name="connsiteY3" fmla="*/ 935736 h 935736"/>
              <a:gd name="connsiteX4" fmla="*/ 0 w 935735"/>
              <a:gd name="connsiteY4" fmla="*/ 467868 h 935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35735" h="935736">
                <a:moveTo>
                  <a:pt x="0" y="467868"/>
                </a:moveTo>
                <a:cubicBezTo>
                  <a:pt x="0" y="209422"/>
                  <a:pt x="209423" y="0"/>
                  <a:pt x="467867" y="0"/>
                </a:cubicBezTo>
                <a:cubicBezTo>
                  <a:pt x="726313" y="0"/>
                  <a:pt x="935735" y="209422"/>
                  <a:pt x="935735" y="467868"/>
                </a:cubicBezTo>
                <a:cubicBezTo>
                  <a:pt x="935735" y="726312"/>
                  <a:pt x="726313" y="935736"/>
                  <a:pt x="467867" y="935736"/>
                </a:cubicBezTo>
                <a:cubicBezTo>
                  <a:pt x="209423" y="935736"/>
                  <a:pt x="0" y="726312"/>
                  <a:pt x="0" y="467868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2813304" y="2151888"/>
            <a:ext cx="935735" cy="935735"/>
          </a:xfrm>
          <a:custGeom>
            <a:avLst/>
            <a:gdLst>
              <a:gd name="connsiteX0" fmla="*/ 0 w 935735"/>
              <a:gd name="connsiteY0" fmla="*/ 467867 h 935735"/>
              <a:gd name="connsiteX1" fmla="*/ 467867 w 935735"/>
              <a:gd name="connsiteY1" fmla="*/ 0 h 935735"/>
              <a:gd name="connsiteX2" fmla="*/ 935736 w 935735"/>
              <a:gd name="connsiteY2" fmla="*/ 467867 h 935735"/>
              <a:gd name="connsiteX3" fmla="*/ 467867 w 935735"/>
              <a:gd name="connsiteY3" fmla="*/ 935735 h 935735"/>
              <a:gd name="connsiteX4" fmla="*/ 0 w 935735"/>
              <a:gd name="connsiteY4" fmla="*/ 467867 h 9357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35735" h="935735">
                <a:moveTo>
                  <a:pt x="0" y="467867"/>
                </a:moveTo>
                <a:cubicBezTo>
                  <a:pt x="0" y="209422"/>
                  <a:pt x="209422" y="0"/>
                  <a:pt x="467867" y="0"/>
                </a:cubicBezTo>
                <a:cubicBezTo>
                  <a:pt x="726312" y="0"/>
                  <a:pt x="935736" y="209422"/>
                  <a:pt x="935736" y="467867"/>
                </a:cubicBezTo>
                <a:cubicBezTo>
                  <a:pt x="935736" y="726313"/>
                  <a:pt x="726312" y="935735"/>
                  <a:pt x="467867" y="935735"/>
                </a:cubicBezTo>
                <a:cubicBezTo>
                  <a:pt x="209422" y="935735"/>
                  <a:pt x="0" y="726313"/>
                  <a:pt x="0" y="467867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9" name="Freeform 3"/>
          <p:cNvSpPr/>
          <p:nvPr/>
        </p:nvSpPr>
        <p:spPr>
          <a:xfrm>
            <a:off x="2446020" y="3493008"/>
            <a:ext cx="935735" cy="935735"/>
          </a:xfrm>
          <a:custGeom>
            <a:avLst/>
            <a:gdLst>
              <a:gd name="connsiteX0" fmla="*/ 0 w 935735"/>
              <a:gd name="connsiteY0" fmla="*/ 467867 h 935735"/>
              <a:gd name="connsiteX1" fmla="*/ 467867 w 935735"/>
              <a:gd name="connsiteY1" fmla="*/ 0 h 935735"/>
              <a:gd name="connsiteX2" fmla="*/ 935735 w 935735"/>
              <a:gd name="connsiteY2" fmla="*/ 467867 h 935735"/>
              <a:gd name="connsiteX3" fmla="*/ 467867 w 935735"/>
              <a:gd name="connsiteY3" fmla="*/ 935735 h 935735"/>
              <a:gd name="connsiteX4" fmla="*/ 0 w 935735"/>
              <a:gd name="connsiteY4" fmla="*/ 467867 h 9357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35735" h="935735">
                <a:moveTo>
                  <a:pt x="0" y="467867"/>
                </a:moveTo>
                <a:cubicBezTo>
                  <a:pt x="0" y="209422"/>
                  <a:pt x="209422" y="0"/>
                  <a:pt x="467867" y="0"/>
                </a:cubicBezTo>
                <a:cubicBezTo>
                  <a:pt x="726312" y="0"/>
                  <a:pt x="935735" y="209422"/>
                  <a:pt x="935735" y="467867"/>
                </a:cubicBezTo>
                <a:cubicBezTo>
                  <a:pt x="935735" y="726313"/>
                  <a:pt x="726312" y="935735"/>
                  <a:pt x="467867" y="935735"/>
                </a:cubicBezTo>
                <a:cubicBezTo>
                  <a:pt x="209422" y="935735"/>
                  <a:pt x="0" y="726313"/>
                  <a:pt x="0" y="467867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3195827" y="4687823"/>
            <a:ext cx="935736" cy="934211"/>
          </a:xfrm>
          <a:custGeom>
            <a:avLst/>
            <a:gdLst>
              <a:gd name="connsiteX0" fmla="*/ 0 w 935736"/>
              <a:gd name="connsiteY0" fmla="*/ 467105 h 934211"/>
              <a:gd name="connsiteX1" fmla="*/ 467868 w 935736"/>
              <a:gd name="connsiteY1" fmla="*/ 0 h 934211"/>
              <a:gd name="connsiteX2" fmla="*/ 935736 w 935736"/>
              <a:gd name="connsiteY2" fmla="*/ 467105 h 934211"/>
              <a:gd name="connsiteX3" fmla="*/ 467868 w 935736"/>
              <a:gd name="connsiteY3" fmla="*/ 934211 h 934211"/>
              <a:gd name="connsiteX4" fmla="*/ 0 w 935736"/>
              <a:gd name="connsiteY4" fmla="*/ 467105 h 9342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35736" h="934211">
                <a:moveTo>
                  <a:pt x="0" y="467105"/>
                </a:moveTo>
                <a:cubicBezTo>
                  <a:pt x="0" y="209169"/>
                  <a:pt x="209423" y="0"/>
                  <a:pt x="467868" y="0"/>
                </a:cubicBezTo>
                <a:cubicBezTo>
                  <a:pt x="726312" y="0"/>
                  <a:pt x="935736" y="209169"/>
                  <a:pt x="935736" y="467105"/>
                </a:cubicBezTo>
                <a:cubicBezTo>
                  <a:pt x="935736" y="725042"/>
                  <a:pt x="726312" y="934211"/>
                  <a:pt x="467868" y="934211"/>
                </a:cubicBezTo>
                <a:cubicBezTo>
                  <a:pt x="209423" y="934211"/>
                  <a:pt x="0" y="725042"/>
                  <a:pt x="0" y="467105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1" name="Freeform 3"/>
          <p:cNvSpPr/>
          <p:nvPr/>
        </p:nvSpPr>
        <p:spPr>
          <a:xfrm>
            <a:off x="4823459" y="4687823"/>
            <a:ext cx="935736" cy="934211"/>
          </a:xfrm>
          <a:custGeom>
            <a:avLst/>
            <a:gdLst>
              <a:gd name="connsiteX0" fmla="*/ 0 w 935736"/>
              <a:gd name="connsiteY0" fmla="*/ 467105 h 934211"/>
              <a:gd name="connsiteX1" fmla="*/ 467868 w 935736"/>
              <a:gd name="connsiteY1" fmla="*/ 0 h 934211"/>
              <a:gd name="connsiteX2" fmla="*/ 935736 w 935736"/>
              <a:gd name="connsiteY2" fmla="*/ 467105 h 934211"/>
              <a:gd name="connsiteX3" fmla="*/ 467868 w 935736"/>
              <a:gd name="connsiteY3" fmla="*/ 934211 h 934211"/>
              <a:gd name="connsiteX4" fmla="*/ 0 w 935736"/>
              <a:gd name="connsiteY4" fmla="*/ 467105 h 9342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35736" h="934211">
                <a:moveTo>
                  <a:pt x="0" y="467105"/>
                </a:moveTo>
                <a:cubicBezTo>
                  <a:pt x="0" y="209169"/>
                  <a:pt x="209423" y="0"/>
                  <a:pt x="467868" y="0"/>
                </a:cubicBezTo>
                <a:cubicBezTo>
                  <a:pt x="726313" y="0"/>
                  <a:pt x="935736" y="209169"/>
                  <a:pt x="935736" y="467105"/>
                </a:cubicBezTo>
                <a:cubicBezTo>
                  <a:pt x="935736" y="725042"/>
                  <a:pt x="726313" y="934211"/>
                  <a:pt x="467868" y="934211"/>
                </a:cubicBezTo>
                <a:cubicBezTo>
                  <a:pt x="209423" y="934211"/>
                  <a:pt x="0" y="725042"/>
                  <a:pt x="0" y="467105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2" name="Freeform 3"/>
          <p:cNvSpPr/>
          <p:nvPr/>
        </p:nvSpPr>
        <p:spPr>
          <a:xfrm>
            <a:off x="5699759" y="3525011"/>
            <a:ext cx="935736" cy="934211"/>
          </a:xfrm>
          <a:custGeom>
            <a:avLst/>
            <a:gdLst>
              <a:gd name="connsiteX0" fmla="*/ 0 w 935736"/>
              <a:gd name="connsiteY0" fmla="*/ 467105 h 934211"/>
              <a:gd name="connsiteX1" fmla="*/ 467868 w 935736"/>
              <a:gd name="connsiteY1" fmla="*/ 0 h 934211"/>
              <a:gd name="connsiteX2" fmla="*/ 935735 w 935736"/>
              <a:gd name="connsiteY2" fmla="*/ 467105 h 934211"/>
              <a:gd name="connsiteX3" fmla="*/ 467868 w 935736"/>
              <a:gd name="connsiteY3" fmla="*/ 934211 h 934211"/>
              <a:gd name="connsiteX4" fmla="*/ 0 w 935736"/>
              <a:gd name="connsiteY4" fmla="*/ 467105 h 9342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35736" h="934211">
                <a:moveTo>
                  <a:pt x="0" y="467105"/>
                </a:moveTo>
                <a:cubicBezTo>
                  <a:pt x="0" y="209169"/>
                  <a:pt x="209423" y="0"/>
                  <a:pt x="467868" y="0"/>
                </a:cubicBezTo>
                <a:cubicBezTo>
                  <a:pt x="726313" y="0"/>
                  <a:pt x="935735" y="209169"/>
                  <a:pt x="935735" y="467105"/>
                </a:cubicBezTo>
                <a:cubicBezTo>
                  <a:pt x="935735" y="725042"/>
                  <a:pt x="726313" y="934211"/>
                  <a:pt x="467868" y="934211"/>
                </a:cubicBezTo>
                <a:cubicBezTo>
                  <a:pt x="209423" y="934211"/>
                  <a:pt x="0" y="725042"/>
                  <a:pt x="0" y="467105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3" name="Freeform 3"/>
          <p:cNvSpPr/>
          <p:nvPr/>
        </p:nvSpPr>
        <p:spPr>
          <a:xfrm>
            <a:off x="5401055" y="2173223"/>
            <a:ext cx="935735" cy="935736"/>
          </a:xfrm>
          <a:custGeom>
            <a:avLst/>
            <a:gdLst>
              <a:gd name="connsiteX0" fmla="*/ 0 w 935735"/>
              <a:gd name="connsiteY0" fmla="*/ 467868 h 935736"/>
              <a:gd name="connsiteX1" fmla="*/ 467867 w 935735"/>
              <a:gd name="connsiteY1" fmla="*/ 0 h 935736"/>
              <a:gd name="connsiteX2" fmla="*/ 935735 w 935735"/>
              <a:gd name="connsiteY2" fmla="*/ 467868 h 935736"/>
              <a:gd name="connsiteX3" fmla="*/ 467867 w 935735"/>
              <a:gd name="connsiteY3" fmla="*/ 935736 h 935736"/>
              <a:gd name="connsiteX4" fmla="*/ 0 w 935735"/>
              <a:gd name="connsiteY4" fmla="*/ 467868 h 935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35735" h="935736">
                <a:moveTo>
                  <a:pt x="0" y="467868"/>
                </a:moveTo>
                <a:cubicBezTo>
                  <a:pt x="0" y="209423"/>
                  <a:pt x="209422" y="0"/>
                  <a:pt x="467867" y="0"/>
                </a:cubicBezTo>
                <a:cubicBezTo>
                  <a:pt x="726313" y="0"/>
                  <a:pt x="935735" y="209423"/>
                  <a:pt x="935735" y="467868"/>
                </a:cubicBezTo>
                <a:cubicBezTo>
                  <a:pt x="935735" y="726313"/>
                  <a:pt x="726313" y="935736"/>
                  <a:pt x="467867" y="935736"/>
                </a:cubicBezTo>
                <a:cubicBezTo>
                  <a:pt x="209422" y="935736"/>
                  <a:pt x="0" y="726313"/>
                  <a:pt x="0" y="467868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6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59100" y="114300"/>
            <a:ext cx="3231654" cy="22775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1270000" algn="l"/>
              </a:tabLst>
            </a:pP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新生代有可能对房市产生的影响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4600"/>
              </a:lnSpc>
              <a:tabLst>
                <a:tab pos="12700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北京</a:t>
            </a: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?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971800" y="2387600"/>
            <a:ext cx="734175" cy="4538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700"/>
              </a:lnSpc>
              <a:tabLst/>
            </a:pPr>
            <a:r>
              <a:rPr lang="en-US" altLang="zh-CN" sz="24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上海</a:t>
            </a: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?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2603500" y="3733800"/>
            <a:ext cx="734175" cy="4538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700"/>
              </a:lnSpc>
              <a:tabLst/>
            </a:pPr>
            <a:r>
              <a:rPr lang="en-US" altLang="zh-CN" sz="24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纽约</a:t>
            </a: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?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3352800" y="3568700"/>
            <a:ext cx="2369238" cy="188006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609600" algn="l"/>
                <a:tab pos="16256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都差不多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3900"/>
              </a:lnSpc>
              <a:tabLst>
                <a:tab pos="609600" algn="l"/>
                <a:tab pos="1625600" algn="l"/>
              </a:tabLst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里昂</a:t>
            </a:r>
            <a:r>
              <a:rPr lang="en-US" altLang="zh-CN" sz="18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?</a:t>
            </a:r>
          </a:p>
          <a:p>
            <a:pPr>
              <a:lnSpc>
                <a:spcPts val="0"/>
              </a:lnSpc>
              <a:tabLst>
                <a:tab pos="609600" algn="l"/>
                <a:tab pos="16256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河内</a:t>
            </a:r>
            <a:r>
              <a:rPr lang="en-US" altLang="zh-CN" sz="18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?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5854700" y="3759200"/>
            <a:ext cx="734175" cy="45371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7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首尔</a:t>
            </a: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?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562600" y="2413000"/>
            <a:ext cx="734175" cy="45371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7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平壤</a:t>
            </a: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?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9144000" cy="435863"/>
          </a:xfrm>
          <a:custGeom>
            <a:avLst/>
            <a:gdLst>
              <a:gd name="connsiteX0" fmla="*/ 0 w 9144000"/>
              <a:gd name="connsiteY0" fmla="*/ 435863 h 435863"/>
              <a:gd name="connsiteX1" fmla="*/ 9144000 w 9144000"/>
              <a:gd name="connsiteY1" fmla="*/ 435863 h 435863"/>
              <a:gd name="connsiteX2" fmla="*/ 9144000 w 9144000"/>
              <a:gd name="connsiteY2" fmla="*/ 0 h 435863"/>
              <a:gd name="connsiteX3" fmla="*/ 0 w 9144000"/>
              <a:gd name="connsiteY3" fmla="*/ 0 h 435863"/>
              <a:gd name="connsiteX4" fmla="*/ 0 w 9144000"/>
              <a:gd name="connsiteY4" fmla="*/ 435863 h 4358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435863">
                <a:moveTo>
                  <a:pt x="0" y="435863"/>
                </a:moveTo>
                <a:lnTo>
                  <a:pt x="9144000" y="435863"/>
                </a:lnTo>
                <a:lnTo>
                  <a:pt x="9144000" y="0"/>
                </a:lnTo>
                <a:lnTo>
                  <a:pt x="0" y="0"/>
                </a:lnTo>
                <a:lnTo>
                  <a:pt x="0" y="435863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072896" y="1792223"/>
            <a:ext cx="2420111" cy="2420111"/>
          </a:xfrm>
          <a:custGeom>
            <a:avLst/>
            <a:gdLst>
              <a:gd name="connsiteX0" fmla="*/ 0 w 2420111"/>
              <a:gd name="connsiteY0" fmla="*/ 2420111 h 2420111"/>
              <a:gd name="connsiteX1" fmla="*/ 2420112 w 2420111"/>
              <a:gd name="connsiteY1" fmla="*/ 2420111 h 2420111"/>
              <a:gd name="connsiteX2" fmla="*/ 2420112 w 2420111"/>
              <a:gd name="connsiteY2" fmla="*/ 0 h 2420111"/>
              <a:gd name="connsiteX3" fmla="*/ 0 w 2420111"/>
              <a:gd name="connsiteY3" fmla="*/ 0 h 2420111"/>
              <a:gd name="connsiteX4" fmla="*/ 0 w 2420111"/>
              <a:gd name="connsiteY4" fmla="*/ 2420111 h 24201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20111" h="2420111">
                <a:moveTo>
                  <a:pt x="0" y="2420111"/>
                </a:moveTo>
                <a:lnTo>
                  <a:pt x="2420112" y="2420111"/>
                </a:lnTo>
                <a:lnTo>
                  <a:pt x="2420112" y="0"/>
                </a:lnTo>
                <a:lnTo>
                  <a:pt x="0" y="0"/>
                </a:lnTo>
                <a:lnTo>
                  <a:pt x="0" y="2420111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515112" y="4567428"/>
            <a:ext cx="384048" cy="384047"/>
          </a:xfrm>
          <a:custGeom>
            <a:avLst/>
            <a:gdLst>
              <a:gd name="connsiteX0" fmla="*/ 0 w 384048"/>
              <a:gd name="connsiteY0" fmla="*/ 192023 h 384047"/>
              <a:gd name="connsiteX1" fmla="*/ 192023 w 384048"/>
              <a:gd name="connsiteY1" fmla="*/ 0 h 384047"/>
              <a:gd name="connsiteX2" fmla="*/ 384048 w 384048"/>
              <a:gd name="connsiteY2" fmla="*/ 192023 h 384047"/>
              <a:gd name="connsiteX3" fmla="*/ 192023 w 384048"/>
              <a:gd name="connsiteY3" fmla="*/ 384047 h 384047"/>
              <a:gd name="connsiteX4" fmla="*/ 0 w 384048"/>
              <a:gd name="connsiteY4" fmla="*/ 192023 h 3840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84048" h="384047">
                <a:moveTo>
                  <a:pt x="0" y="192023"/>
                </a:moveTo>
                <a:cubicBezTo>
                  <a:pt x="0" y="85978"/>
                  <a:pt x="85966" y="0"/>
                  <a:pt x="192023" y="0"/>
                </a:cubicBezTo>
                <a:cubicBezTo>
                  <a:pt x="298081" y="0"/>
                  <a:pt x="384048" y="85978"/>
                  <a:pt x="384048" y="192023"/>
                </a:cubicBezTo>
                <a:cubicBezTo>
                  <a:pt x="384048" y="298068"/>
                  <a:pt x="298081" y="384047"/>
                  <a:pt x="192023" y="384047"/>
                </a:cubicBezTo>
                <a:cubicBezTo>
                  <a:pt x="85966" y="384047"/>
                  <a:pt x="0" y="298068"/>
                  <a:pt x="0" y="192023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4547616" y="1780031"/>
            <a:ext cx="51815" cy="2445257"/>
          </a:xfrm>
          <a:custGeom>
            <a:avLst/>
            <a:gdLst>
              <a:gd name="connsiteX0" fmla="*/ 12953 w 51815"/>
              <a:gd name="connsiteY0" fmla="*/ 12954 h 2445257"/>
              <a:gd name="connsiteX1" fmla="*/ 12953 w 51815"/>
              <a:gd name="connsiteY1" fmla="*/ 2432304 h 24452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1815" h="2445257">
                <a:moveTo>
                  <a:pt x="12953" y="12954"/>
                </a:moveTo>
                <a:lnTo>
                  <a:pt x="12953" y="2432304"/>
                </a:lnTo>
              </a:path>
            </a:pathLst>
          </a:custGeom>
          <a:ln w="25400">
            <a:solidFill>
              <a:srgbClr val="FDDD0A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5611114" y="3122822"/>
            <a:ext cx="255397" cy="282936"/>
          </a:xfrm>
          <a:custGeom>
            <a:avLst/>
            <a:gdLst>
              <a:gd name="connsiteX0" fmla="*/ 255396 w 255397"/>
              <a:gd name="connsiteY0" fmla="*/ 58781 h 282936"/>
              <a:gd name="connsiteX1" fmla="*/ 189357 w 255397"/>
              <a:gd name="connsiteY1" fmla="*/ 3028 h 282936"/>
              <a:gd name="connsiteX2" fmla="*/ 74421 w 255397"/>
              <a:gd name="connsiteY2" fmla="*/ 131552 h 282936"/>
              <a:gd name="connsiteX3" fmla="*/ 0 w 255397"/>
              <a:gd name="connsiteY3" fmla="*/ 258298 h 282936"/>
              <a:gd name="connsiteX4" fmla="*/ 49276 w 255397"/>
              <a:gd name="connsiteY4" fmla="*/ 261092 h 282936"/>
              <a:gd name="connsiteX5" fmla="*/ 67055 w 255397"/>
              <a:gd name="connsiteY5" fmla="*/ 254869 h 282936"/>
              <a:gd name="connsiteX6" fmla="*/ 56007 w 255397"/>
              <a:gd name="connsiteY6" fmla="*/ 272141 h 282936"/>
              <a:gd name="connsiteX7" fmla="*/ 76834 w 255397"/>
              <a:gd name="connsiteY7" fmla="*/ 266934 h 282936"/>
              <a:gd name="connsiteX8" fmla="*/ 107822 w 255397"/>
              <a:gd name="connsiteY8" fmla="*/ 282809 h 282936"/>
              <a:gd name="connsiteX9" fmla="*/ 128651 w 255397"/>
              <a:gd name="connsiteY9" fmla="*/ 282936 h 282936"/>
              <a:gd name="connsiteX10" fmla="*/ 112395 w 255397"/>
              <a:gd name="connsiteY10" fmla="*/ 233660 h 282936"/>
              <a:gd name="connsiteX11" fmla="*/ 139572 w 255397"/>
              <a:gd name="connsiteY11" fmla="*/ 103104 h 282936"/>
              <a:gd name="connsiteX12" fmla="*/ 255396 w 255397"/>
              <a:gd name="connsiteY12" fmla="*/ 58781 h 2829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255397" h="282936">
                <a:moveTo>
                  <a:pt x="255396" y="58781"/>
                </a:moveTo>
                <a:cubicBezTo>
                  <a:pt x="255396" y="58781"/>
                  <a:pt x="249427" y="25253"/>
                  <a:pt x="189357" y="3028"/>
                </a:cubicBezTo>
                <a:cubicBezTo>
                  <a:pt x="129285" y="-19196"/>
                  <a:pt x="80009" y="33889"/>
                  <a:pt x="74421" y="131552"/>
                </a:cubicBezTo>
                <a:cubicBezTo>
                  <a:pt x="71501" y="165588"/>
                  <a:pt x="48895" y="252202"/>
                  <a:pt x="0" y="258298"/>
                </a:cubicBezTo>
                <a:cubicBezTo>
                  <a:pt x="0" y="258298"/>
                  <a:pt x="34670" y="268331"/>
                  <a:pt x="49276" y="261092"/>
                </a:cubicBezTo>
                <a:cubicBezTo>
                  <a:pt x="64896" y="256012"/>
                  <a:pt x="67055" y="254869"/>
                  <a:pt x="67055" y="254869"/>
                </a:cubicBezTo>
                <a:cubicBezTo>
                  <a:pt x="56007" y="272141"/>
                  <a:pt x="56007" y="272141"/>
                  <a:pt x="56007" y="272141"/>
                </a:cubicBezTo>
                <a:cubicBezTo>
                  <a:pt x="56007" y="272141"/>
                  <a:pt x="72516" y="274300"/>
                  <a:pt x="76834" y="266934"/>
                </a:cubicBezTo>
                <a:cubicBezTo>
                  <a:pt x="82041" y="261854"/>
                  <a:pt x="90677" y="276967"/>
                  <a:pt x="107822" y="282809"/>
                </a:cubicBezTo>
                <a:cubicBezTo>
                  <a:pt x="124967" y="288651"/>
                  <a:pt x="128651" y="282936"/>
                  <a:pt x="128651" y="282936"/>
                </a:cubicBezTo>
                <a:cubicBezTo>
                  <a:pt x="128651" y="282936"/>
                  <a:pt x="115442" y="250424"/>
                  <a:pt x="112395" y="233660"/>
                </a:cubicBezTo>
                <a:cubicBezTo>
                  <a:pt x="108457" y="214864"/>
                  <a:pt x="115315" y="143871"/>
                  <a:pt x="139572" y="103104"/>
                </a:cubicBezTo>
                <a:cubicBezTo>
                  <a:pt x="162305" y="61956"/>
                  <a:pt x="240157" y="128758"/>
                  <a:pt x="255396" y="58781"/>
                </a:cubicBez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9" name="Freeform 3"/>
          <p:cNvSpPr/>
          <p:nvPr/>
        </p:nvSpPr>
        <p:spPr>
          <a:xfrm>
            <a:off x="5839078" y="3173454"/>
            <a:ext cx="173164" cy="325395"/>
          </a:xfrm>
          <a:custGeom>
            <a:avLst/>
            <a:gdLst>
              <a:gd name="connsiteX0" fmla="*/ 36449 w 173164"/>
              <a:gd name="connsiteY0" fmla="*/ 11197 h 325395"/>
              <a:gd name="connsiteX1" fmla="*/ 123063 w 173164"/>
              <a:gd name="connsiteY1" fmla="*/ 7514 h 325395"/>
              <a:gd name="connsiteX2" fmla="*/ 135636 w 173164"/>
              <a:gd name="connsiteY2" fmla="*/ 179599 h 325395"/>
              <a:gd name="connsiteX3" fmla="*/ 117348 w 173164"/>
              <a:gd name="connsiteY3" fmla="*/ 325395 h 325395"/>
              <a:gd name="connsiteX4" fmla="*/ 76327 w 173164"/>
              <a:gd name="connsiteY4" fmla="*/ 297455 h 325395"/>
              <a:gd name="connsiteX5" fmla="*/ 66040 w 173164"/>
              <a:gd name="connsiteY5" fmla="*/ 281707 h 325395"/>
              <a:gd name="connsiteX6" fmla="*/ 64389 w 173164"/>
              <a:gd name="connsiteY6" fmla="*/ 302027 h 325395"/>
              <a:gd name="connsiteX7" fmla="*/ 50927 w 173164"/>
              <a:gd name="connsiteY7" fmla="*/ 285263 h 325395"/>
              <a:gd name="connsiteX8" fmla="*/ 16510 w 173164"/>
              <a:gd name="connsiteY8" fmla="*/ 278786 h 325395"/>
              <a:gd name="connsiteX9" fmla="*/ 0 w 173164"/>
              <a:gd name="connsiteY9" fmla="*/ 266213 h 325395"/>
              <a:gd name="connsiteX10" fmla="*/ 42926 w 173164"/>
              <a:gd name="connsiteY10" fmla="*/ 237130 h 325395"/>
              <a:gd name="connsiteX11" fmla="*/ 101219 w 173164"/>
              <a:gd name="connsiteY11" fmla="*/ 117242 h 325395"/>
              <a:gd name="connsiteX12" fmla="*/ 36449 w 173164"/>
              <a:gd name="connsiteY12" fmla="*/ 11197 h 3253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173164" h="325395">
                <a:moveTo>
                  <a:pt x="36449" y="11197"/>
                </a:moveTo>
                <a:cubicBezTo>
                  <a:pt x="36449" y="11197"/>
                  <a:pt x="61595" y="-11662"/>
                  <a:pt x="123063" y="7514"/>
                </a:cubicBezTo>
                <a:cubicBezTo>
                  <a:pt x="184404" y="26691"/>
                  <a:pt x="191135" y="98827"/>
                  <a:pt x="135636" y="179599"/>
                </a:cubicBezTo>
                <a:cubicBezTo>
                  <a:pt x="117221" y="208301"/>
                  <a:pt x="82169" y="290724"/>
                  <a:pt x="117348" y="325395"/>
                </a:cubicBezTo>
                <a:cubicBezTo>
                  <a:pt x="117348" y="325395"/>
                  <a:pt x="83566" y="312187"/>
                  <a:pt x="76327" y="297455"/>
                </a:cubicBezTo>
                <a:cubicBezTo>
                  <a:pt x="67055" y="283739"/>
                  <a:pt x="66040" y="281707"/>
                  <a:pt x="66040" y="281707"/>
                </a:cubicBezTo>
                <a:cubicBezTo>
                  <a:pt x="64389" y="302027"/>
                  <a:pt x="64389" y="302027"/>
                  <a:pt x="64389" y="302027"/>
                </a:cubicBezTo>
                <a:cubicBezTo>
                  <a:pt x="64389" y="302027"/>
                  <a:pt x="49784" y="293645"/>
                  <a:pt x="50927" y="285263"/>
                </a:cubicBezTo>
                <a:cubicBezTo>
                  <a:pt x="49911" y="277897"/>
                  <a:pt x="33782" y="284628"/>
                  <a:pt x="16510" y="278786"/>
                </a:cubicBezTo>
                <a:cubicBezTo>
                  <a:pt x="-634" y="272944"/>
                  <a:pt x="0" y="266213"/>
                  <a:pt x="0" y="266213"/>
                </a:cubicBezTo>
                <a:cubicBezTo>
                  <a:pt x="0" y="266213"/>
                  <a:pt x="30353" y="248560"/>
                  <a:pt x="42926" y="237130"/>
                </a:cubicBezTo>
                <a:cubicBezTo>
                  <a:pt x="57658" y="224684"/>
                  <a:pt x="95630" y="164232"/>
                  <a:pt x="101219" y="117242"/>
                </a:cubicBezTo>
                <a:cubicBezTo>
                  <a:pt x="108458" y="70633"/>
                  <a:pt x="5715" y="75840"/>
                  <a:pt x="36449" y="11197"/>
                </a:cubicBez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5738945" y="3233656"/>
            <a:ext cx="171565" cy="168529"/>
          </a:xfrm>
          <a:custGeom>
            <a:avLst/>
            <a:gdLst>
              <a:gd name="connsiteX0" fmla="*/ 165792 w 171565"/>
              <a:gd name="connsiteY0" fmla="*/ 113682 h 168529"/>
              <a:gd name="connsiteX1" fmla="*/ 58096 w 171565"/>
              <a:gd name="connsiteY1" fmla="*/ 162831 h 168529"/>
              <a:gd name="connsiteX2" fmla="*/ 5772 w 171565"/>
              <a:gd name="connsiteY2" fmla="*/ 56024 h 168529"/>
              <a:gd name="connsiteX3" fmla="*/ 113468 w 171565"/>
              <a:gd name="connsiteY3" fmla="*/ 4081 h 168529"/>
              <a:gd name="connsiteX4" fmla="*/ 165792 w 171565"/>
              <a:gd name="connsiteY4" fmla="*/ 113682 h 1685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71565" h="168529">
                <a:moveTo>
                  <a:pt x="165792" y="113682"/>
                </a:moveTo>
                <a:cubicBezTo>
                  <a:pt x="151314" y="156990"/>
                  <a:pt x="101784" y="180103"/>
                  <a:pt x="58096" y="162831"/>
                </a:cubicBezTo>
                <a:cubicBezTo>
                  <a:pt x="11487" y="148353"/>
                  <a:pt x="-11753" y="99331"/>
                  <a:pt x="5772" y="56024"/>
                </a:cubicBezTo>
                <a:cubicBezTo>
                  <a:pt x="20250" y="12717"/>
                  <a:pt x="69780" y="-10396"/>
                  <a:pt x="113468" y="4081"/>
                </a:cubicBezTo>
                <a:cubicBezTo>
                  <a:pt x="160077" y="18432"/>
                  <a:pt x="183318" y="67581"/>
                  <a:pt x="165792" y="113682"/>
                </a:cubicBez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1" name="Freeform 3"/>
          <p:cNvSpPr/>
          <p:nvPr/>
        </p:nvSpPr>
        <p:spPr>
          <a:xfrm>
            <a:off x="5541264" y="3412235"/>
            <a:ext cx="323087" cy="379476"/>
          </a:xfrm>
          <a:custGeom>
            <a:avLst/>
            <a:gdLst>
              <a:gd name="connsiteX0" fmla="*/ 216915 w 323087"/>
              <a:gd name="connsiteY0" fmla="*/ 379476 h 379476"/>
              <a:gd name="connsiteX1" fmla="*/ 0 w 323087"/>
              <a:gd name="connsiteY1" fmla="*/ 304800 h 379476"/>
              <a:gd name="connsiteX2" fmla="*/ 110870 w 323087"/>
              <a:gd name="connsiteY2" fmla="*/ 0 h 379476"/>
              <a:gd name="connsiteX3" fmla="*/ 323088 w 323087"/>
              <a:gd name="connsiteY3" fmla="*/ 76200 h 379476"/>
              <a:gd name="connsiteX4" fmla="*/ 216915 w 323087"/>
              <a:gd name="connsiteY4" fmla="*/ 379476 h 3794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3087" h="379476">
                <a:moveTo>
                  <a:pt x="216915" y="379476"/>
                </a:moveTo>
                <a:lnTo>
                  <a:pt x="0" y="304800"/>
                </a:lnTo>
                <a:lnTo>
                  <a:pt x="110870" y="0"/>
                </a:lnTo>
                <a:lnTo>
                  <a:pt x="323088" y="76200"/>
                </a:lnTo>
                <a:lnTo>
                  <a:pt x="216915" y="379476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2" name="Freeform 3"/>
          <p:cNvSpPr/>
          <p:nvPr/>
        </p:nvSpPr>
        <p:spPr>
          <a:xfrm>
            <a:off x="5853684" y="3499103"/>
            <a:ext cx="332232" cy="179832"/>
          </a:xfrm>
          <a:custGeom>
            <a:avLst/>
            <a:gdLst>
              <a:gd name="connsiteX0" fmla="*/ 332231 w 332232"/>
              <a:gd name="connsiteY0" fmla="*/ 103505 h 179832"/>
              <a:gd name="connsiteX1" fmla="*/ 308355 w 332232"/>
              <a:gd name="connsiteY1" fmla="*/ 179832 h 179832"/>
              <a:gd name="connsiteX2" fmla="*/ 0 w 332232"/>
              <a:gd name="connsiteY2" fmla="*/ 76327 h 179832"/>
              <a:gd name="connsiteX3" fmla="*/ 27050 w 332232"/>
              <a:gd name="connsiteY3" fmla="*/ 0 h 179832"/>
              <a:gd name="connsiteX4" fmla="*/ 332231 w 332232"/>
              <a:gd name="connsiteY4" fmla="*/ 103505 h 1798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32232" h="179832">
                <a:moveTo>
                  <a:pt x="332231" y="103505"/>
                </a:moveTo>
                <a:lnTo>
                  <a:pt x="308355" y="179832"/>
                </a:lnTo>
                <a:lnTo>
                  <a:pt x="0" y="76327"/>
                </a:lnTo>
                <a:lnTo>
                  <a:pt x="27050" y="0"/>
                </a:lnTo>
                <a:lnTo>
                  <a:pt x="332231" y="103505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3" name="Freeform 3"/>
          <p:cNvSpPr/>
          <p:nvPr/>
        </p:nvSpPr>
        <p:spPr>
          <a:xfrm>
            <a:off x="5439155" y="3369564"/>
            <a:ext cx="185928" cy="330708"/>
          </a:xfrm>
          <a:custGeom>
            <a:avLst/>
            <a:gdLst>
              <a:gd name="connsiteX0" fmla="*/ 79502 w 185928"/>
              <a:gd name="connsiteY0" fmla="*/ 330707 h 330708"/>
              <a:gd name="connsiteX1" fmla="*/ 0 w 185928"/>
              <a:gd name="connsiteY1" fmla="*/ 303657 h 330708"/>
              <a:gd name="connsiteX2" fmla="*/ 109601 w 185928"/>
              <a:gd name="connsiteY2" fmla="*/ 0 h 330708"/>
              <a:gd name="connsiteX3" fmla="*/ 185928 w 185928"/>
              <a:gd name="connsiteY3" fmla="*/ 27051 h 330708"/>
              <a:gd name="connsiteX4" fmla="*/ 79502 w 185928"/>
              <a:gd name="connsiteY4" fmla="*/ 330707 h 33070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5928" h="330708">
                <a:moveTo>
                  <a:pt x="79502" y="330707"/>
                </a:moveTo>
                <a:lnTo>
                  <a:pt x="0" y="303657"/>
                </a:lnTo>
                <a:lnTo>
                  <a:pt x="109601" y="0"/>
                </a:lnTo>
                <a:lnTo>
                  <a:pt x="185928" y="27051"/>
                </a:lnTo>
                <a:lnTo>
                  <a:pt x="79502" y="330707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4" name="Freeform 3"/>
          <p:cNvSpPr/>
          <p:nvPr/>
        </p:nvSpPr>
        <p:spPr>
          <a:xfrm>
            <a:off x="5548884" y="3784091"/>
            <a:ext cx="97535" cy="437388"/>
          </a:xfrm>
          <a:custGeom>
            <a:avLst/>
            <a:gdLst>
              <a:gd name="connsiteX0" fmla="*/ 0 w 97535"/>
              <a:gd name="connsiteY0" fmla="*/ 437388 h 437388"/>
              <a:gd name="connsiteX1" fmla="*/ 97535 w 97535"/>
              <a:gd name="connsiteY1" fmla="*/ 437388 h 437388"/>
              <a:gd name="connsiteX2" fmla="*/ 97535 w 97535"/>
              <a:gd name="connsiteY2" fmla="*/ 0 h 437388"/>
              <a:gd name="connsiteX3" fmla="*/ 0 w 97535"/>
              <a:gd name="connsiteY3" fmla="*/ 0 h 437388"/>
              <a:gd name="connsiteX4" fmla="*/ 0 w 97535"/>
              <a:gd name="connsiteY4" fmla="*/ 437388 h 4373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535" h="437388">
                <a:moveTo>
                  <a:pt x="0" y="437388"/>
                </a:moveTo>
                <a:lnTo>
                  <a:pt x="97535" y="437388"/>
                </a:lnTo>
                <a:lnTo>
                  <a:pt x="97535" y="0"/>
                </a:lnTo>
                <a:lnTo>
                  <a:pt x="0" y="0"/>
                </a:lnTo>
                <a:lnTo>
                  <a:pt x="0" y="437388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5" name="Freeform 3"/>
          <p:cNvSpPr/>
          <p:nvPr/>
        </p:nvSpPr>
        <p:spPr>
          <a:xfrm>
            <a:off x="5678423" y="3784091"/>
            <a:ext cx="96011" cy="437388"/>
          </a:xfrm>
          <a:custGeom>
            <a:avLst/>
            <a:gdLst>
              <a:gd name="connsiteX0" fmla="*/ 0 w 96011"/>
              <a:gd name="connsiteY0" fmla="*/ 437388 h 437388"/>
              <a:gd name="connsiteX1" fmla="*/ 96011 w 96011"/>
              <a:gd name="connsiteY1" fmla="*/ 437388 h 437388"/>
              <a:gd name="connsiteX2" fmla="*/ 96011 w 96011"/>
              <a:gd name="connsiteY2" fmla="*/ 0 h 437388"/>
              <a:gd name="connsiteX3" fmla="*/ 0 w 96011"/>
              <a:gd name="connsiteY3" fmla="*/ 0 h 437388"/>
              <a:gd name="connsiteX4" fmla="*/ 0 w 96011"/>
              <a:gd name="connsiteY4" fmla="*/ 437388 h 4373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6011" h="437388">
                <a:moveTo>
                  <a:pt x="0" y="437388"/>
                </a:moveTo>
                <a:lnTo>
                  <a:pt x="96011" y="437388"/>
                </a:lnTo>
                <a:lnTo>
                  <a:pt x="96011" y="0"/>
                </a:lnTo>
                <a:lnTo>
                  <a:pt x="0" y="0"/>
                </a:lnTo>
                <a:lnTo>
                  <a:pt x="0" y="437388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6" name="Freeform 3"/>
          <p:cNvSpPr/>
          <p:nvPr/>
        </p:nvSpPr>
        <p:spPr>
          <a:xfrm>
            <a:off x="5404103" y="3713988"/>
            <a:ext cx="515111" cy="265176"/>
          </a:xfrm>
          <a:custGeom>
            <a:avLst/>
            <a:gdLst>
              <a:gd name="connsiteX0" fmla="*/ 0 w 515111"/>
              <a:gd name="connsiteY0" fmla="*/ 265176 h 265176"/>
              <a:gd name="connsiteX1" fmla="*/ 136398 w 515111"/>
              <a:gd name="connsiteY1" fmla="*/ 0 h 265176"/>
              <a:gd name="connsiteX2" fmla="*/ 378714 w 515111"/>
              <a:gd name="connsiteY2" fmla="*/ 0 h 265176"/>
              <a:gd name="connsiteX3" fmla="*/ 515111 w 515111"/>
              <a:gd name="connsiteY3" fmla="*/ 265176 h 265176"/>
              <a:gd name="connsiteX4" fmla="*/ 0 w 515111"/>
              <a:gd name="connsiteY4" fmla="*/ 265176 h 2651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15111" h="265176">
                <a:moveTo>
                  <a:pt x="0" y="265176"/>
                </a:moveTo>
                <a:lnTo>
                  <a:pt x="136398" y="0"/>
                </a:lnTo>
                <a:lnTo>
                  <a:pt x="378714" y="0"/>
                </a:lnTo>
                <a:lnTo>
                  <a:pt x="515111" y="265176"/>
                </a:lnTo>
                <a:lnTo>
                  <a:pt x="0" y="265176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7" name="Freeform 3"/>
          <p:cNvSpPr/>
          <p:nvPr/>
        </p:nvSpPr>
        <p:spPr>
          <a:xfrm>
            <a:off x="8490247" y="3540311"/>
            <a:ext cx="223940" cy="222468"/>
          </a:xfrm>
          <a:custGeom>
            <a:avLst/>
            <a:gdLst>
              <a:gd name="connsiteX0" fmla="*/ 216491 w 223940"/>
              <a:gd name="connsiteY0" fmla="*/ 148530 h 222468"/>
              <a:gd name="connsiteX1" fmla="*/ 75902 w 223940"/>
              <a:gd name="connsiteY1" fmla="*/ 217110 h 222468"/>
              <a:gd name="connsiteX2" fmla="*/ 7449 w 223940"/>
              <a:gd name="connsiteY2" fmla="*/ 72330 h 222468"/>
              <a:gd name="connsiteX3" fmla="*/ 148038 w 223940"/>
              <a:gd name="connsiteY3" fmla="*/ 7560 h 222468"/>
              <a:gd name="connsiteX4" fmla="*/ 216491 w 223940"/>
              <a:gd name="connsiteY4" fmla="*/ 148530 h 2224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940" h="222468">
                <a:moveTo>
                  <a:pt x="216491" y="148530"/>
                </a:moveTo>
                <a:cubicBezTo>
                  <a:pt x="197441" y="205680"/>
                  <a:pt x="132925" y="236160"/>
                  <a:pt x="75902" y="217110"/>
                </a:cubicBezTo>
                <a:cubicBezTo>
                  <a:pt x="15069" y="198060"/>
                  <a:pt x="-15283" y="133290"/>
                  <a:pt x="7449" y="72330"/>
                </a:cubicBezTo>
                <a:cubicBezTo>
                  <a:pt x="26499" y="15180"/>
                  <a:pt x="91015" y="-15299"/>
                  <a:pt x="148038" y="7560"/>
                </a:cubicBezTo>
                <a:cubicBezTo>
                  <a:pt x="208870" y="26610"/>
                  <a:pt x="239224" y="91380"/>
                  <a:pt x="216491" y="148530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8" name="Freeform 3"/>
          <p:cNvSpPr/>
          <p:nvPr/>
        </p:nvSpPr>
        <p:spPr>
          <a:xfrm>
            <a:off x="8353043" y="3720084"/>
            <a:ext cx="320040" cy="381000"/>
          </a:xfrm>
          <a:custGeom>
            <a:avLst/>
            <a:gdLst>
              <a:gd name="connsiteX0" fmla="*/ 213360 w 320040"/>
              <a:gd name="connsiteY0" fmla="*/ 381000 h 381000"/>
              <a:gd name="connsiteX1" fmla="*/ 0 w 320040"/>
              <a:gd name="connsiteY1" fmla="*/ 304800 h 381000"/>
              <a:gd name="connsiteX2" fmla="*/ 106680 w 320040"/>
              <a:gd name="connsiteY2" fmla="*/ 0 h 381000"/>
              <a:gd name="connsiteX3" fmla="*/ 320040 w 320040"/>
              <a:gd name="connsiteY3" fmla="*/ 76200 h 381000"/>
              <a:gd name="connsiteX4" fmla="*/ 213360 w 320040"/>
              <a:gd name="connsiteY4" fmla="*/ 381000 h 381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0040" h="381000">
                <a:moveTo>
                  <a:pt x="213360" y="381000"/>
                </a:moveTo>
                <a:lnTo>
                  <a:pt x="0" y="304800"/>
                </a:lnTo>
                <a:lnTo>
                  <a:pt x="106680" y="0"/>
                </a:lnTo>
                <a:lnTo>
                  <a:pt x="320040" y="76200"/>
                </a:lnTo>
                <a:lnTo>
                  <a:pt x="213360" y="381000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9" name="Freeform 3"/>
          <p:cNvSpPr/>
          <p:nvPr/>
        </p:nvSpPr>
        <p:spPr>
          <a:xfrm>
            <a:off x="8647176" y="3799332"/>
            <a:ext cx="117347" cy="329184"/>
          </a:xfrm>
          <a:custGeom>
            <a:avLst/>
            <a:gdLst>
              <a:gd name="connsiteX0" fmla="*/ 38100 w 117347"/>
              <a:gd name="connsiteY0" fmla="*/ 0 h 329184"/>
              <a:gd name="connsiteX1" fmla="*/ 117347 w 117347"/>
              <a:gd name="connsiteY1" fmla="*/ 8001 h 329184"/>
              <a:gd name="connsiteX2" fmla="*/ 79247 w 117347"/>
              <a:gd name="connsiteY2" fmla="*/ 329183 h 329184"/>
              <a:gd name="connsiteX3" fmla="*/ 0 w 117347"/>
              <a:gd name="connsiteY3" fmla="*/ 321183 h 329184"/>
              <a:gd name="connsiteX4" fmla="*/ 38100 w 117347"/>
              <a:gd name="connsiteY4" fmla="*/ 0 h 3291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347" h="329184">
                <a:moveTo>
                  <a:pt x="38100" y="0"/>
                </a:moveTo>
                <a:lnTo>
                  <a:pt x="117347" y="8001"/>
                </a:lnTo>
                <a:lnTo>
                  <a:pt x="79247" y="329183"/>
                </a:lnTo>
                <a:lnTo>
                  <a:pt x="0" y="321183"/>
                </a:lnTo>
                <a:lnTo>
                  <a:pt x="38100" y="0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0" name="Freeform 3"/>
          <p:cNvSpPr/>
          <p:nvPr/>
        </p:nvSpPr>
        <p:spPr>
          <a:xfrm>
            <a:off x="8093964" y="3669791"/>
            <a:ext cx="335280" cy="129540"/>
          </a:xfrm>
          <a:custGeom>
            <a:avLst/>
            <a:gdLst>
              <a:gd name="connsiteX0" fmla="*/ 0 w 335280"/>
              <a:gd name="connsiteY0" fmla="*/ 80517 h 129540"/>
              <a:gd name="connsiteX1" fmla="*/ 15875 w 335280"/>
              <a:gd name="connsiteY1" fmla="*/ 0 h 129540"/>
              <a:gd name="connsiteX2" fmla="*/ 335279 w 335280"/>
              <a:gd name="connsiteY2" fmla="*/ 50546 h 129540"/>
              <a:gd name="connsiteX3" fmla="*/ 319404 w 335280"/>
              <a:gd name="connsiteY3" fmla="*/ 129540 h 129540"/>
              <a:gd name="connsiteX4" fmla="*/ 0 w 335280"/>
              <a:gd name="connsiteY4" fmla="*/ 80517 h 1295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35280" h="129540">
                <a:moveTo>
                  <a:pt x="0" y="80517"/>
                </a:moveTo>
                <a:lnTo>
                  <a:pt x="15875" y="0"/>
                </a:lnTo>
                <a:lnTo>
                  <a:pt x="335279" y="50546"/>
                </a:lnTo>
                <a:lnTo>
                  <a:pt x="319404" y="129540"/>
                </a:lnTo>
                <a:lnTo>
                  <a:pt x="0" y="80517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1" name="Freeform 3"/>
          <p:cNvSpPr/>
          <p:nvPr/>
        </p:nvSpPr>
        <p:spPr>
          <a:xfrm>
            <a:off x="8036052" y="4073652"/>
            <a:ext cx="443483" cy="100584"/>
          </a:xfrm>
          <a:custGeom>
            <a:avLst/>
            <a:gdLst>
              <a:gd name="connsiteX0" fmla="*/ 0 w 443483"/>
              <a:gd name="connsiteY0" fmla="*/ 100583 h 100584"/>
              <a:gd name="connsiteX1" fmla="*/ 443483 w 443483"/>
              <a:gd name="connsiteY1" fmla="*/ 100583 h 100584"/>
              <a:gd name="connsiteX2" fmla="*/ 443483 w 443483"/>
              <a:gd name="connsiteY2" fmla="*/ 0 h 100584"/>
              <a:gd name="connsiteX3" fmla="*/ 0 w 443483"/>
              <a:gd name="connsiteY3" fmla="*/ 0 h 100584"/>
              <a:gd name="connsiteX4" fmla="*/ 0 w 443483"/>
              <a:gd name="connsiteY4" fmla="*/ 100583 h 1005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43483" h="100584">
                <a:moveTo>
                  <a:pt x="0" y="100583"/>
                </a:moveTo>
                <a:lnTo>
                  <a:pt x="443483" y="100583"/>
                </a:lnTo>
                <a:lnTo>
                  <a:pt x="443483" y="0"/>
                </a:lnTo>
                <a:lnTo>
                  <a:pt x="0" y="0"/>
                </a:lnTo>
                <a:lnTo>
                  <a:pt x="0" y="100583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2" name="Freeform 3"/>
          <p:cNvSpPr/>
          <p:nvPr/>
        </p:nvSpPr>
        <p:spPr>
          <a:xfrm>
            <a:off x="8040623" y="3855720"/>
            <a:ext cx="239267" cy="252984"/>
          </a:xfrm>
          <a:custGeom>
            <a:avLst/>
            <a:gdLst>
              <a:gd name="connsiteX0" fmla="*/ 166369 w 239267"/>
              <a:gd name="connsiteY0" fmla="*/ 0 h 252984"/>
              <a:gd name="connsiteX1" fmla="*/ 239268 w 239267"/>
              <a:gd name="connsiteY1" fmla="*/ 65277 h 252984"/>
              <a:gd name="connsiteX2" fmla="*/ 71246 w 239267"/>
              <a:gd name="connsiteY2" fmla="*/ 252983 h 252984"/>
              <a:gd name="connsiteX3" fmla="*/ 0 w 239267"/>
              <a:gd name="connsiteY3" fmla="*/ 187705 h 252984"/>
              <a:gd name="connsiteX4" fmla="*/ 166369 w 239267"/>
              <a:gd name="connsiteY4" fmla="*/ 0 h 2529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9267" h="252984">
                <a:moveTo>
                  <a:pt x="166369" y="0"/>
                </a:moveTo>
                <a:lnTo>
                  <a:pt x="239268" y="65277"/>
                </a:lnTo>
                <a:lnTo>
                  <a:pt x="71246" y="252983"/>
                </a:lnTo>
                <a:lnTo>
                  <a:pt x="0" y="187705"/>
                </a:lnTo>
                <a:lnTo>
                  <a:pt x="166369" y="0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3" name="Freeform 3"/>
          <p:cNvSpPr/>
          <p:nvPr/>
        </p:nvSpPr>
        <p:spPr>
          <a:xfrm>
            <a:off x="8144256" y="3855720"/>
            <a:ext cx="249935" cy="242315"/>
          </a:xfrm>
          <a:custGeom>
            <a:avLst/>
            <a:gdLst>
              <a:gd name="connsiteX0" fmla="*/ 249935 w 249935"/>
              <a:gd name="connsiteY0" fmla="*/ 169036 h 242315"/>
              <a:gd name="connsiteX1" fmla="*/ 181863 w 249935"/>
              <a:gd name="connsiteY1" fmla="*/ 242315 h 242315"/>
              <a:gd name="connsiteX2" fmla="*/ 0 w 249935"/>
              <a:gd name="connsiteY2" fmla="*/ 73278 h 242315"/>
              <a:gd name="connsiteX3" fmla="*/ 63245 w 249935"/>
              <a:gd name="connsiteY3" fmla="*/ 0 h 242315"/>
              <a:gd name="connsiteX4" fmla="*/ 249935 w 249935"/>
              <a:gd name="connsiteY4" fmla="*/ 169036 h 2423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9935" h="242315">
                <a:moveTo>
                  <a:pt x="249935" y="169036"/>
                </a:moveTo>
                <a:lnTo>
                  <a:pt x="181863" y="242315"/>
                </a:lnTo>
                <a:lnTo>
                  <a:pt x="0" y="73278"/>
                </a:lnTo>
                <a:lnTo>
                  <a:pt x="63245" y="0"/>
                </a:lnTo>
                <a:lnTo>
                  <a:pt x="249935" y="169036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4" name="Freeform 3"/>
          <p:cNvSpPr/>
          <p:nvPr/>
        </p:nvSpPr>
        <p:spPr>
          <a:xfrm>
            <a:off x="6155435" y="2685288"/>
            <a:ext cx="207264" cy="207264"/>
          </a:xfrm>
          <a:custGeom>
            <a:avLst/>
            <a:gdLst>
              <a:gd name="connsiteX0" fmla="*/ 0 w 207264"/>
              <a:gd name="connsiteY0" fmla="*/ 0 h 207264"/>
              <a:gd name="connsiteX1" fmla="*/ 207264 w 207264"/>
              <a:gd name="connsiteY1" fmla="*/ 0 h 207264"/>
              <a:gd name="connsiteX2" fmla="*/ 0 w 207264"/>
              <a:gd name="connsiteY2" fmla="*/ 207263 h 207264"/>
              <a:gd name="connsiteX3" fmla="*/ 0 w 207264"/>
              <a:gd name="connsiteY3" fmla="*/ 0 h 2072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07264" h="207264">
                <a:moveTo>
                  <a:pt x="0" y="0"/>
                </a:moveTo>
                <a:lnTo>
                  <a:pt x="207264" y="0"/>
                </a:lnTo>
                <a:lnTo>
                  <a:pt x="0" y="207263"/>
                </a:lnTo>
                <a:lnTo>
                  <a:pt x="0" y="0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5" name="Freeform 3"/>
          <p:cNvSpPr/>
          <p:nvPr/>
        </p:nvSpPr>
        <p:spPr>
          <a:xfrm>
            <a:off x="5960364" y="2293620"/>
            <a:ext cx="2372867" cy="461772"/>
          </a:xfrm>
          <a:custGeom>
            <a:avLst/>
            <a:gdLst>
              <a:gd name="connsiteX0" fmla="*/ 0 w 2372867"/>
              <a:gd name="connsiteY0" fmla="*/ 148335 h 461772"/>
              <a:gd name="connsiteX1" fmla="*/ 148335 w 2372867"/>
              <a:gd name="connsiteY1" fmla="*/ 0 h 461772"/>
              <a:gd name="connsiteX2" fmla="*/ 2224531 w 2372867"/>
              <a:gd name="connsiteY2" fmla="*/ 0 h 461772"/>
              <a:gd name="connsiteX3" fmla="*/ 2372867 w 2372867"/>
              <a:gd name="connsiteY3" fmla="*/ 148335 h 461772"/>
              <a:gd name="connsiteX4" fmla="*/ 2372867 w 2372867"/>
              <a:gd name="connsiteY4" fmla="*/ 313435 h 461772"/>
              <a:gd name="connsiteX5" fmla="*/ 2224531 w 2372867"/>
              <a:gd name="connsiteY5" fmla="*/ 461772 h 461772"/>
              <a:gd name="connsiteX6" fmla="*/ 148335 w 2372867"/>
              <a:gd name="connsiteY6" fmla="*/ 461772 h 461772"/>
              <a:gd name="connsiteX7" fmla="*/ 0 w 2372867"/>
              <a:gd name="connsiteY7" fmla="*/ 313435 h 461772"/>
              <a:gd name="connsiteX8" fmla="*/ 0 w 2372867"/>
              <a:gd name="connsiteY8" fmla="*/ 148335 h 4617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372867" h="461772">
                <a:moveTo>
                  <a:pt x="0" y="148335"/>
                </a:moveTo>
                <a:cubicBezTo>
                  <a:pt x="0" y="66420"/>
                  <a:pt x="66420" y="0"/>
                  <a:pt x="148335" y="0"/>
                </a:cubicBezTo>
                <a:lnTo>
                  <a:pt x="2224531" y="0"/>
                </a:lnTo>
                <a:cubicBezTo>
                  <a:pt x="2306446" y="0"/>
                  <a:pt x="2372867" y="66420"/>
                  <a:pt x="2372867" y="148335"/>
                </a:cubicBezTo>
                <a:lnTo>
                  <a:pt x="2372867" y="313435"/>
                </a:lnTo>
                <a:cubicBezTo>
                  <a:pt x="2372867" y="395350"/>
                  <a:pt x="2306446" y="461772"/>
                  <a:pt x="2224531" y="461772"/>
                </a:cubicBezTo>
                <a:lnTo>
                  <a:pt x="148335" y="461772"/>
                </a:lnTo>
                <a:cubicBezTo>
                  <a:pt x="66420" y="461772"/>
                  <a:pt x="0" y="395350"/>
                  <a:pt x="0" y="313435"/>
                </a:cubicBezTo>
                <a:lnTo>
                  <a:pt x="0" y="148335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6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57300" y="2743200"/>
            <a:ext cx="2051844" cy="54630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婚恋模式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1841500" y="2120900"/>
            <a:ext cx="1025922" cy="54630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/>
            </a:pP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的瓦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1587500" y="114300"/>
            <a:ext cx="4616648" cy="195694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13716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新生代有可能对房市产生的影响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4100"/>
              </a:lnSpc>
              <a:tabLst>
                <a:tab pos="1371600" algn="l"/>
              </a:tabLst>
            </a:pP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恋土情节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609600" y="2120900"/>
            <a:ext cx="2810065" cy="371383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100"/>
              </a:lnSpc>
              <a:tabLst>
                <a:tab pos="457200" algn="l"/>
                <a:tab pos="901700" algn="l"/>
                <a:tab pos="1155700" algn="l"/>
                <a:tab pos="1485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	</a:t>
            </a: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传统解</a:t>
            </a:r>
          </a:p>
          <a:p>
            <a:pPr>
              <a:lnSpc>
                <a:spcPts val="1800"/>
              </a:lnSpc>
              <a:tabLst>
                <a:tab pos="457200" algn="l"/>
                <a:tab pos="901700" algn="l"/>
                <a:tab pos="1155700" algn="l"/>
                <a:tab pos="1485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		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全球化思维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4700"/>
              </a:lnSpc>
              <a:tabLst>
                <a:tab pos="457200" algn="l"/>
                <a:tab pos="901700" algn="l"/>
                <a:tab pos="1155700" algn="l"/>
                <a:tab pos="1485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39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的瓦解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3000"/>
              </a:lnSpc>
              <a:tabLst>
                <a:tab pos="457200" algn="l"/>
                <a:tab pos="901700" algn="l"/>
                <a:tab pos="1155700" algn="l"/>
                <a:tab pos="1485900" algn="l"/>
              </a:tabLst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1</a:t>
            </a:r>
            <a:r>
              <a:rPr lang="en-US" altLang="zh-CN" sz="2004" dirty="0" smtClean="0">
                <a:latin typeface="Times New Roman" pitchFamily="18" charset="0"/>
                <a:ea typeface="华康俪金黑W8" panose="020B0809000000000000" pitchFamily="49" charset="-122"/>
                <a:cs typeface="Times New Roman" pitchFamily="18" charset="0"/>
              </a:rPr>
              <a:t>     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随着生产力的发展，</a:t>
            </a:r>
          </a:p>
          <a:p>
            <a:pPr>
              <a:lnSpc>
                <a:spcPts val="2300"/>
              </a:lnSpc>
              <a:tabLst>
                <a:tab pos="457200" algn="l"/>
                <a:tab pos="901700" algn="l"/>
                <a:tab pos="1155700" algn="l"/>
                <a:tab pos="1485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女性提供繁殖力，男</a:t>
            </a:r>
          </a:p>
          <a:p>
            <a:pPr>
              <a:lnSpc>
                <a:spcPts val="2300"/>
              </a:lnSpc>
              <a:tabLst>
                <a:tab pos="457200" algn="l"/>
                <a:tab pos="901700" algn="l"/>
                <a:tab pos="1155700" algn="l"/>
                <a:tab pos="1485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性提供生产力的组合</a:t>
            </a:r>
          </a:p>
          <a:p>
            <a:pPr>
              <a:lnSpc>
                <a:spcPts val="2400"/>
              </a:lnSpc>
              <a:tabLst>
                <a:tab pos="457200" algn="l"/>
                <a:tab pos="901700" algn="l"/>
                <a:tab pos="1155700" algn="l"/>
                <a:tab pos="1485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方式走向瓦解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6248400" y="2286000"/>
            <a:ext cx="1795363" cy="48218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266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140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老娘自己有钱，</a:t>
            </a:r>
          </a:p>
          <a:p>
            <a:pPr>
              <a:lnSpc>
                <a:spcPts val="1600"/>
              </a:lnSpc>
              <a:tabLst>
                <a:tab pos="266700" algn="l"/>
              </a:tabLst>
            </a:pPr>
            <a:r>
              <a:rPr lang="en-US" altLang="zh-CN" sz="1403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为什么要帮你生孩子？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9144000" cy="435863"/>
          </a:xfrm>
          <a:custGeom>
            <a:avLst/>
            <a:gdLst>
              <a:gd name="connsiteX0" fmla="*/ 0 w 9144000"/>
              <a:gd name="connsiteY0" fmla="*/ 435863 h 435863"/>
              <a:gd name="connsiteX1" fmla="*/ 9144000 w 9144000"/>
              <a:gd name="connsiteY1" fmla="*/ 435863 h 435863"/>
              <a:gd name="connsiteX2" fmla="*/ 9144000 w 9144000"/>
              <a:gd name="connsiteY2" fmla="*/ 0 h 435863"/>
              <a:gd name="connsiteX3" fmla="*/ 0 w 9144000"/>
              <a:gd name="connsiteY3" fmla="*/ 0 h 435863"/>
              <a:gd name="connsiteX4" fmla="*/ 0 w 9144000"/>
              <a:gd name="connsiteY4" fmla="*/ 435863 h 4358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435863">
                <a:moveTo>
                  <a:pt x="0" y="435863"/>
                </a:moveTo>
                <a:lnTo>
                  <a:pt x="9144000" y="435863"/>
                </a:lnTo>
                <a:lnTo>
                  <a:pt x="9144000" y="0"/>
                </a:lnTo>
                <a:lnTo>
                  <a:pt x="0" y="0"/>
                </a:lnTo>
                <a:lnTo>
                  <a:pt x="0" y="435863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717548" y="5256276"/>
            <a:ext cx="384047" cy="384047"/>
          </a:xfrm>
          <a:custGeom>
            <a:avLst/>
            <a:gdLst>
              <a:gd name="connsiteX0" fmla="*/ 0 w 384047"/>
              <a:gd name="connsiteY0" fmla="*/ 192023 h 384047"/>
              <a:gd name="connsiteX1" fmla="*/ 192023 w 384047"/>
              <a:gd name="connsiteY1" fmla="*/ 0 h 384047"/>
              <a:gd name="connsiteX2" fmla="*/ 384047 w 384047"/>
              <a:gd name="connsiteY2" fmla="*/ 192023 h 384047"/>
              <a:gd name="connsiteX3" fmla="*/ 192023 w 384047"/>
              <a:gd name="connsiteY3" fmla="*/ 384047 h 384047"/>
              <a:gd name="connsiteX4" fmla="*/ 0 w 384047"/>
              <a:gd name="connsiteY4" fmla="*/ 192023 h 3840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84047" h="384047">
                <a:moveTo>
                  <a:pt x="0" y="192023"/>
                </a:moveTo>
                <a:cubicBezTo>
                  <a:pt x="0" y="85978"/>
                  <a:pt x="85978" y="0"/>
                  <a:pt x="192023" y="0"/>
                </a:cubicBezTo>
                <a:cubicBezTo>
                  <a:pt x="298069" y="0"/>
                  <a:pt x="384047" y="85978"/>
                  <a:pt x="384047" y="192023"/>
                </a:cubicBezTo>
                <a:cubicBezTo>
                  <a:pt x="384047" y="298069"/>
                  <a:pt x="298069" y="384047"/>
                  <a:pt x="192023" y="384047"/>
                </a:cubicBezTo>
                <a:cubicBezTo>
                  <a:pt x="85978" y="384047"/>
                  <a:pt x="0" y="298069"/>
                  <a:pt x="0" y="192023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3191255" y="2712720"/>
            <a:ext cx="205740" cy="205739"/>
          </a:xfrm>
          <a:custGeom>
            <a:avLst/>
            <a:gdLst>
              <a:gd name="connsiteX0" fmla="*/ 0 w 205740"/>
              <a:gd name="connsiteY0" fmla="*/ 0 h 205739"/>
              <a:gd name="connsiteX1" fmla="*/ 205740 w 205740"/>
              <a:gd name="connsiteY1" fmla="*/ 0 h 205739"/>
              <a:gd name="connsiteX2" fmla="*/ 0 w 205740"/>
              <a:gd name="connsiteY2" fmla="*/ 205739 h 205739"/>
              <a:gd name="connsiteX3" fmla="*/ 0 w 205740"/>
              <a:gd name="connsiteY3" fmla="*/ 0 h 2057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05740" h="205739">
                <a:moveTo>
                  <a:pt x="0" y="0"/>
                </a:moveTo>
                <a:lnTo>
                  <a:pt x="205740" y="0"/>
                </a:lnTo>
                <a:lnTo>
                  <a:pt x="0" y="205739"/>
                </a:lnTo>
                <a:lnTo>
                  <a:pt x="0" y="0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2994660" y="2321051"/>
            <a:ext cx="3168395" cy="461772"/>
          </a:xfrm>
          <a:custGeom>
            <a:avLst/>
            <a:gdLst>
              <a:gd name="connsiteX0" fmla="*/ 0 w 3168395"/>
              <a:gd name="connsiteY0" fmla="*/ 148336 h 461772"/>
              <a:gd name="connsiteX1" fmla="*/ 148335 w 3168395"/>
              <a:gd name="connsiteY1" fmla="*/ 0 h 461772"/>
              <a:gd name="connsiteX2" fmla="*/ 3020060 w 3168395"/>
              <a:gd name="connsiteY2" fmla="*/ 0 h 461772"/>
              <a:gd name="connsiteX3" fmla="*/ 3168395 w 3168395"/>
              <a:gd name="connsiteY3" fmla="*/ 148336 h 461772"/>
              <a:gd name="connsiteX4" fmla="*/ 3168395 w 3168395"/>
              <a:gd name="connsiteY4" fmla="*/ 313436 h 461772"/>
              <a:gd name="connsiteX5" fmla="*/ 3020060 w 3168395"/>
              <a:gd name="connsiteY5" fmla="*/ 461772 h 461772"/>
              <a:gd name="connsiteX6" fmla="*/ 148335 w 3168395"/>
              <a:gd name="connsiteY6" fmla="*/ 461772 h 461772"/>
              <a:gd name="connsiteX7" fmla="*/ 0 w 3168395"/>
              <a:gd name="connsiteY7" fmla="*/ 313436 h 461772"/>
              <a:gd name="connsiteX8" fmla="*/ 0 w 3168395"/>
              <a:gd name="connsiteY8" fmla="*/ 148336 h 4617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168395" h="461772">
                <a:moveTo>
                  <a:pt x="0" y="148336"/>
                </a:moveTo>
                <a:cubicBezTo>
                  <a:pt x="0" y="66421"/>
                  <a:pt x="66420" y="0"/>
                  <a:pt x="148335" y="0"/>
                </a:cubicBezTo>
                <a:lnTo>
                  <a:pt x="3020060" y="0"/>
                </a:lnTo>
                <a:cubicBezTo>
                  <a:pt x="3101974" y="0"/>
                  <a:pt x="3168395" y="66421"/>
                  <a:pt x="3168395" y="148336"/>
                </a:cubicBezTo>
                <a:lnTo>
                  <a:pt x="3168395" y="313436"/>
                </a:lnTo>
                <a:cubicBezTo>
                  <a:pt x="3168395" y="395351"/>
                  <a:pt x="3101974" y="461772"/>
                  <a:pt x="3020060" y="461772"/>
                </a:cubicBezTo>
                <a:lnTo>
                  <a:pt x="148335" y="461772"/>
                </a:lnTo>
                <a:cubicBezTo>
                  <a:pt x="66420" y="461772"/>
                  <a:pt x="0" y="395351"/>
                  <a:pt x="0" y="313436"/>
                </a:cubicBezTo>
                <a:lnTo>
                  <a:pt x="0" y="148336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3034283" y="3398520"/>
            <a:ext cx="222504" cy="224028"/>
          </a:xfrm>
          <a:custGeom>
            <a:avLst/>
            <a:gdLst>
              <a:gd name="connsiteX0" fmla="*/ 222504 w 222504"/>
              <a:gd name="connsiteY0" fmla="*/ 113919 h 224028"/>
              <a:gd name="connsiteX1" fmla="*/ 113157 w 222504"/>
              <a:gd name="connsiteY1" fmla="*/ 224027 h 224028"/>
              <a:gd name="connsiteX2" fmla="*/ 0 w 222504"/>
              <a:gd name="connsiteY2" fmla="*/ 113919 h 224028"/>
              <a:gd name="connsiteX3" fmla="*/ 109347 w 222504"/>
              <a:gd name="connsiteY3" fmla="*/ 0 h 224028"/>
              <a:gd name="connsiteX4" fmla="*/ 222504 w 222504"/>
              <a:gd name="connsiteY4" fmla="*/ 113919 h 2240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2504" h="224028">
                <a:moveTo>
                  <a:pt x="222504" y="113919"/>
                </a:moveTo>
                <a:cubicBezTo>
                  <a:pt x="222504" y="174625"/>
                  <a:pt x="173482" y="224027"/>
                  <a:pt x="113157" y="224027"/>
                </a:cubicBezTo>
                <a:cubicBezTo>
                  <a:pt x="49022" y="224027"/>
                  <a:pt x="0" y="174625"/>
                  <a:pt x="0" y="113919"/>
                </a:cubicBezTo>
                <a:cubicBezTo>
                  <a:pt x="0" y="53213"/>
                  <a:pt x="49022" y="0"/>
                  <a:pt x="109347" y="0"/>
                </a:cubicBezTo>
                <a:cubicBezTo>
                  <a:pt x="173482" y="0"/>
                  <a:pt x="222504" y="53213"/>
                  <a:pt x="222504" y="113919"/>
                </a:cubicBez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9" name="Freeform 3"/>
          <p:cNvSpPr/>
          <p:nvPr/>
        </p:nvSpPr>
        <p:spPr>
          <a:xfrm>
            <a:off x="3034283" y="3622547"/>
            <a:ext cx="228600" cy="326136"/>
          </a:xfrm>
          <a:custGeom>
            <a:avLst/>
            <a:gdLst>
              <a:gd name="connsiteX0" fmla="*/ 0 w 228600"/>
              <a:gd name="connsiteY0" fmla="*/ 326136 h 326136"/>
              <a:gd name="connsiteX1" fmla="*/ 228600 w 228600"/>
              <a:gd name="connsiteY1" fmla="*/ 326136 h 326136"/>
              <a:gd name="connsiteX2" fmla="*/ 228600 w 228600"/>
              <a:gd name="connsiteY2" fmla="*/ 0 h 326136"/>
              <a:gd name="connsiteX3" fmla="*/ 0 w 228600"/>
              <a:gd name="connsiteY3" fmla="*/ 0 h 326136"/>
              <a:gd name="connsiteX4" fmla="*/ 0 w 228600"/>
              <a:gd name="connsiteY4" fmla="*/ 326136 h 3261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8600" h="326136">
                <a:moveTo>
                  <a:pt x="0" y="326136"/>
                </a:moveTo>
                <a:lnTo>
                  <a:pt x="228600" y="326136"/>
                </a:lnTo>
                <a:lnTo>
                  <a:pt x="228600" y="0"/>
                </a:lnTo>
                <a:lnTo>
                  <a:pt x="0" y="0"/>
                </a:lnTo>
                <a:lnTo>
                  <a:pt x="0" y="326136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2682239" y="3864864"/>
            <a:ext cx="419100" cy="326135"/>
          </a:xfrm>
          <a:custGeom>
            <a:avLst/>
            <a:gdLst>
              <a:gd name="connsiteX0" fmla="*/ 52324 w 419100"/>
              <a:gd name="connsiteY0" fmla="*/ 326135 h 326135"/>
              <a:gd name="connsiteX1" fmla="*/ 0 w 419100"/>
              <a:gd name="connsiteY1" fmla="*/ 242189 h 326135"/>
              <a:gd name="connsiteX2" fmla="*/ 365125 w 419100"/>
              <a:gd name="connsiteY2" fmla="*/ 0 h 326135"/>
              <a:gd name="connsiteX3" fmla="*/ 419100 w 419100"/>
              <a:gd name="connsiteY3" fmla="*/ 83946 h 326135"/>
              <a:gd name="connsiteX4" fmla="*/ 52324 w 419100"/>
              <a:gd name="connsiteY4" fmla="*/ 326135 h 3261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19100" h="326135">
                <a:moveTo>
                  <a:pt x="52324" y="326135"/>
                </a:moveTo>
                <a:lnTo>
                  <a:pt x="0" y="242189"/>
                </a:lnTo>
                <a:lnTo>
                  <a:pt x="365125" y="0"/>
                </a:lnTo>
                <a:lnTo>
                  <a:pt x="419100" y="83946"/>
                </a:lnTo>
                <a:lnTo>
                  <a:pt x="52324" y="326135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1" name="Freeform 3"/>
          <p:cNvSpPr/>
          <p:nvPr/>
        </p:nvSpPr>
        <p:spPr>
          <a:xfrm>
            <a:off x="3208020" y="3755135"/>
            <a:ext cx="213360" cy="175259"/>
          </a:xfrm>
          <a:custGeom>
            <a:avLst/>
            <a:gdLst>
              <a:gd name="connsiteX0" fmla="*/ 46227 w 213360"/>
              <a:gd name="connsiteY0" fmla="*/ 175260 h 175259"/>
              <a:gd name="connsiteX1" fmla="*/ 0 w 213360"/>
              <a:gd name="connsiteY1" fmla="*/ 101980 h 175259"/>
              <a:gd name="connsiteX2" fmla="*/ 171958 w 213360"/>
              <a:gd name="connsiteY2" fmla="*/ 0 h 175259"/>
              <a:gd name="connsiteX3" fmla="*/ 213359 w 213360"/>
              <a:gd name="connsiteY3" fmla="*/ 71754 h 175259"/>
              <a:gd name="connsiteX4" fmla="*/ 46227 w 213360"/>
              <a:gd name="connsiteY4" fmla="*/ 175260 h 1752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3360" h="175259">
                <a:moveTo>
                  <a:pt x="46227" y="175260"/>
                </a:moveTo>
                <a:lnTo>
                  <a:pt x="0" y="101980"/>
                </a:lnTo>
                <a:lnTo>
                  <a:pt x="171958" y="0"/>
                </a:lnTo>
                <a:lnTo>
                  <a:pt x="213359" y="71754"/>
                </a:lnTo>
                <a:lnTo>
                  <a:pt x="46227" y="175260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2" name="Freeform 3"/>
          <p:cNvSpPr/>
          <p:nvPr/>
        </p:nvSpPr>
        <p:spPr>
          <a:xfrm>
            <a:off x="3246120" y="3654552"/>
            <a:ext cx="163067" cy="193547"/>
          </a:xfrm>
          <a:custGeom>
            <a:avLst/>
            <a:gdLst>
              <a:gd name="connsiteX0" fmla="*/ 0 w 163067"/>
              <a:gd name="connsiteY0" fmla="*/ 42798 h 193547"/>
              <a:gd name="connsiteX1" fmla="*/ 68071 w 163067"/>
              <a:gd name="connsiteY1" fmla="*/ 0 h 193547"/>
              <a:gd name="connsiteX2" fmla="*/ 163067 w 163067"/>
              <a:gd name="connsiteY2" fmla="*/ 152272 h 193547"/>
              <a:gd name="connsiteX3" fmla="*/ 91820 w 163067"/>
              <a:gd name="connsiteY3" fmla="*/ 193547 h 193547"/>
              <a:gd name="connsiteX4" fmla="*/ 0 w 163067"/>
              <a:gd name="connsiteY4" fmla="*/ 42798 h 1935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3067" h="193547">
                <a:moveTo>
                  <a:pt x="0" y="42798"/>
                </a:moveTo>
                <a:lnTo>
                  <a:pt x="68071" y="0"/>
                </a:lnTo>
                <a:lnTo>
                  <a:pt x="163067" y="152272"/>
                </a:lnTo>
                <a:lnTo>
                  <a:pt x="91820" y="193547"/>
                </a:lnTo>
                <a:lnTo>
                  <a:pt x="0" y="42798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3" name="Freeform 3"/>
          <p:cNvSpPr/>
          <p:nvPr/>
        </p:nvSpPr>
        <p:spPr>
          <a:xfrm>
            <a:off x="2834639" y="3640835"/>
            <a:ext cx="210312" cy="169164"/>
          </a:xfrm>
          <a:custGeom>
            <a:avLst/>
            <a:gdLst>
              <a:gd name="connsiteX0" fmla="*/ 172085 w 210312"/>
              <a:gd name="connsiteY0" fmla="*/ 0 h 169164"/>
              <a:gd name="connsiteX1" fmla="*/ 210311 w 210312"/>
              <a:gd name="connsiteY1" fmla="*/ 71120 h 169164"/>
              <a:gd name="connsiteX2" fmla="*/ 41402 w 210312"/>
              <a:gd name="connsiteY2" fmla="*/ 169164 h 169164"/>
              <a:gd name="connsiteX3" fmla="*/ 0 w 210312"/>
              <a:gd name="connsiteY3" fmla="*/ 98044 h 169164"/>
              <a:gd name="connsiteX4" fmla="*/ 172085 w 210312"/>
              <a:gd name="connsiteY4" fmla="*/ 0 h 169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0312" h="169164">
                <a:moveTo>
                  <a:pt x="172085" y="0"/>
                </a:moveTo>
                <a:lnTo>
                  <a:pt x="210311" y="71120"/>
                </a:lnTo>
                <a:lnTo>
                  <a:pt x="41402" y="169164"/>
                </a:lnTo>
                <a:lnTo>
                  <a:pt x="0" y="98044"/>
                </a:lnTo>
                <a:lnTo>
                  <a:pt x="172085" y="0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4" name="Freeform 3"/>
          <p:cNvSpPr/>
          <p:nvPr/>
        </p:nvSpPr>
        <p:spPr>
          <a:xfrm>
            <a:off x="2846832" y="3720084"/>
            <a:ext cx="160020" cy="190500"/>
          </a:xfrm>
          <a:custGeom>
            <a:avLst/>
            <a:gdLst>
              <a:gd name="connsiteX0" fmla="*/ 160019 w 160020"/>
              <a:gd name="connsiteY0" fmla="*/ 152400 h 190500"/>
              <a:gd name="connsiteX1" fmla="*/ 91947 w 160020"/>
              <a:gd name="connsiteY1" fmla="*/ 190500 h 190500"/>
              <a:gd name="connsiteX2" fmla="*/ 0 w 160020"/>
              <a:gd name="connsiteY2" fmla="*/ 38100 h 190500"/>
              <a:gd name="connsiteX3" fmla="*/ 68072 w 160020"/>
              <a:gd name="connsiteY3" fmla="*/ 0 h 190500"/>
              <a:gd name="connsiteX4" fmla="*/ 160019 w 160020"/>
              <a:gd name="connsiteY4" fmla="*/ 152400 h 190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020" h="190500">
                <a:moveTo>
                  <a:pt x="160019" y="152400"/>
                </a:moveTo>
                <a:lnTo>
                  <a:pt x="91947" y="190500"/>
                </a:lnTo>
                <a:lnTo>
                  <a:pt x="0" y="38100"/>
                </a:lnTo>
                <a:lnTo>
                  <a:pt x="68072" y="0"/>
                </a:lnTo>
                <a:lnTo>
                  <a:pt x="160019" y="152400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5" name="Freeform 3"/>
          <p:cNvSpPr/>
          <p:nvPr/>
        </p:nvSpPr>
        <p:spPr>
          <a:xfrm>
            <a:off x="3177539" y="3872484"/>
            <a:ext cx="266700" cy="333755"/>
          </a:xfrm>
          <a:custGeom>
            <a:avLst/>
            <a:gdLst>
              <a:gd name="connsiteX0" fmla="*/ 266700 w 266700"/>
              <a:gd name="connsiteY0" fmla="*/ 68325 h 333755"/>
              <a:gd name="connsiteX1" fmla="*/ 26924 w 266700"/>
              <a:gd name="connsiteY1" fmla="*/ 0 h 333755"/>
              <a:gd name="connsiteX2" fmla="*/ 0 w 266700"/>
              <a:gd name="connsiteY2" fmla="*/ 90550 h 333755"/>
              <a:gd name="connsiteX3" fmla="*/ 144399 w 266700"/>
              <a:gd name="connsiteY3" fmla="*/ 133476 h 333755"/>
              <a:gd name="connsiteX4" fmla="*/ 95250 w 266700"/>
              <a:gd name="connsiteY4" fmla="*/ 308355 h 333755"/>
              <a:gd name="connsiteX5" fmla="*/ 190500 w 266700"/>
              <a:gd name="connsiteY5" fmla="*/ 333755 h 333755"/>
              <a:gd name="connsiteX6" fmla="*/ 239649 w 266700"/>
              <a:gd name="connsiteY6" fmla="*/ 158876 h 333755"/>
              <a:gd name="connsiteX7" fmla="*/ 239649 w 266700"/>
              <a:gd name="connsiteY7" fmla="*/ 158876 h 333755"/>
              <a:gd name="connsiteX8" fmla="*/ 266700 w 266700"/>
              <a:gd name="connsiteY8" fmla="*/ 68325 h 3337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66700" h="333755">
                <a:moveTo>
                  <a:pt x="266700" y="68325"/>
                </a:moveTo>
                <a:lnTo>
                  <a:pt x="26924" y="0"/>
                </a:lnTo>
                <a:lnTo>
                  <a:pt x="0" y="90550"/>
                </a:lnTo>
                <a:lnTo>
                  <a:pt x="144399" y="133476"/>
                </a:lnTo>
                <a:lnTo>
                  <a:pt x="95250" y="308355"/>
                </a:lnTo>
                <a:lnTo>
                  <a:pt x="190500" y="333755"/>
                </a:lnTo>
                <a:lnTo>
                  <a:pt x="239649" y="158876"/>
                </a:lnTo>
                <a:lnTo>
                  <a:pt x="239649" y="158876"/>
                </a:lnTo>
                <a:lnTo>
                  <a:pt x="266700" y="68325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6" name="Freeform 3"/>
          <p:cNvSpPr/>
          <p:nvPr/>
        </p:nvSpPr>
        <p:spPr>
          <a:xfrm>
            <a:off x="6024371" y="3250692"/>
            <a:ext cx="155448" cy="155447"/>
          </a:xfrm>
          <a:custGeom>
            <a:avLst/>
            <a:gdLst>
              <a:gd name="connsiteX0" fmla="*/ 0 w 155448"/>
              <a:gd name="connsiteY0" fmla="*/ 77723 h 155447"/>
              <a:gd name="connsiteX1" fmla="*/ 77724 w 155448"/>
              <a:gd name="connsiteY1" fmla="*/ 0 h 155447"/>
              <a:gd name="connsiteX2" fmla="*/ 155448 w 155448"/>
              <a:gd name="connsiteY2" fmla="*/ 77723 h 155447"/>
              <a:gd name="connsiteX3" fmla="*/ 77724 w 155448"/>
              <a:gd name="connsiteY3" fmla="*/ 155448 h 155447"/>
              <a:gd name="connsiteX4" fmla="*/ 0 w 155448"/>
              <a:gd name="connsiteY4" fmla="*/ 77723 h 1554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55448" h="155447">
                <a:moveTo>
                  <a:pt x="0" y="77723"/>
                </a:moveTo>
                <a:cubicBezTo>
                  <a:pt x="0" y="34798"/>
                  <a:pt x="34798" y="0"/>
                  <a:pt x="77724" y="0"/>
                </a:cubicBezTo>
                <a:cubicBezTo>
                  <a:pt x="120650" y="0"/>
                  <a:pt x="155448" y="34798"/>
                  <a:pt x="155448" y="77723"/>
                </a:cubicBezTo>
                <a:cubicBezTo>
                  <a:pt x="155448" y="120649"/>
                  <a:pt x="120650" y="155448"/>
                  <a:pt x="77724" y="155448"/>
                </a:cubicBezTo>
                <a:cubicBezTo>
                  <a:pt x="34798" y="155448"/>
                  <a:pt x="0" y="120649"/>
                  <a:pt x="0" y="77723"/>
                </a:cubicBez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7" name="Freeform 3"/>
          <p:cNvSpPr/>
          <p:nvPr/>
        </p:nvSpPr>
        <p:spPr>
          <a:xfrm>
            <a:off x="5986271" y="3461003"/>
            <a:ext cx="228600" cy="321564"/>
          </a:xfrm>
          <a:custGeom>
            <a:avLst/>
            <a:gdLst>
              <a:gd name="connsiteX0" fmla="*/ 0 w 228600"/>
              <a:gd name="connsiteY0" fmla="*/ 321564 h 321564"/>
              <a:gd name="connsiteX1" fmla="*/ 228600 w 228600"/>
              <a:gd name="connsiteY1" fmla="*/ 321564 h 321564"/>
              <a:gd name="connsiteX2" fmla="*/ 228600 w 228600"/>
              <a:gd name="connsiteY2" fmla="*/ 0 h 321564"/>
              <a:gd name="connsiteX3" fmla="*/ 0 w 228600"/>
              <a:gd name="connsiteY3" fmla="*/ 0 h 321564"/>
              <a:gd name="connsiteX4" fmla="*/ 0 w 228600"/>
              <a:gd name="connsiteY4" fmla="*/ 321564 h 3215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8600" h="321564">
                <a:moveTo>
                  <a:pt x="0" y="321564"/>
                </a:moveTo>
                <a:lnTo>
                  <a:pt x="228600" y="321564"/>
                </a:lnTo>
                <a:lnTo>
                  <a:pt x="228600" y="0"/>
                </a:lnTo>
                <a:lnTo>
                  <a:pt x="0" y="0"/>
                </a:lnTo>
                <a:lnTo>
                  <a:pt x="0" y="321564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8" name="Freeform 3"/>
          <p:cNvSpPr/>
          <p:nvPr/>
        </p:nvSpPr>
        <p:spPr>
          <a:xfrm>
            <a:off x="5628132" y="3464052"/>
            <a:ext cx="323088" cy="79247"/>
          </a:xfrm>
          <a:custGeom>
            <a:avLst/>
            <a:gdLst>
              <a:gd name="connsiteX0" fmla="*/ 0 w 323088"/>
              <a:gd name="connsiteY0" fmla="*/ 79247 h 79247"/>
              <a:gd name="connsiteX1" fmla="*/ 323088 w 323088"/>
              <a:gd name="connsiteY1" fmla="*/ 79247 h 79247"/>
              <a:gd name="connsiteX2" fmla="*/ 323088 w 323088"/>
              <a:gd name="connsiteY2" fmla="*/ 0 h 79247"/>
              <a:gd name="connsiteX3" fmla="*/ 0 w 323088"/>
              <a:gd name="connsiteY3" fmla="*/ 0 h 79247"/>
              <a:gd name="connsiteX4" fmla="*/ 0 w 323088"/>
              <a:gd name="connsiteY4" fmla="*/ 79247 h 792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3088" h="79247">
                <a:moveTo>
                  <a:pt x="0" y="79247"/>
                </a:moveTo>
                <a:lnTo>
                  <a:pt x="323088" y="79247"/>
                </a:lnTo>
                <a:lnTo>
                  <a:pt x="323088" y="0"/>
                </a:lnTo>
                <a:lnTo>
                  <a:pt x="0" y="0"/>
                </a:lnTo>
                <a:lnTo>
                  <a:pt x="0" y="79247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19" name="Freeform 3"/>
          <p:cNvSpPr/>
          <p:nvPr/>
        </p:nvSpPr>
        <p:spPr>
          <a:xfrm>
            <a:off x="6249923" y="3461003"/>
            <a:ext cx="80772" cy="321564"/>
          </a:xfrm>
          <a:custGeom>
            <a:avLst/>
            <a:gdLst>
              <a:gd name="connsiteX0" fmla="*/ 0 w 80772"/>
              <a:gd name="connsiteY0" fmla="*/ 321564 h 321564"/>
              <a:gd name="connsiteX1" fmla="*/ 80772 w 80772"/>
              <a:gd name="connsiteY1" fmla="*/ 321564 h 321564"/>
              <a:gd name="connsiteX2" fmla="*/ 80772 w 80772"/>
              <a:gd name="connsiteY2" fmla="*/ 0 h 321564"/>
              <a:gd name="connsiteX3" fmla="*/ 0 w 80772"/>
              <a:gd name="connsiteY3" fmla="*/ 0 h 321564"/>
              <a:gd name="connsiteX4" fmla="*/ 0 w 80772"/>
              <a:gd name="connsiteY4" fmla="*/ 321564 h 3215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0772" h="321564">
                <a:moveTo>
                  <a:pt x="0" y="321564"/>
                </a:moveTo>
                <a:lnTo>
                  <a:pt x="80772" y="321564"/>
                </a:lnTo>
                <a:lnTo>
                  <a:pt x="80772" y="0"/>
                </a:lnTo>
                <a:lnTo>
                  <a:pt x="0" y="0"/>
                </a:lnTo>
                <a:lnTo>
                  <a:pt x="0" y="321564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0" name="Freeform 3"/>
          <p:cNvSpPr/>
          <p:nvPr/>
        </p:nvSpPr>
        <p:spPr>
          <a:xfrm>
            <a:off x="5986271" y="3808476"/>
            <a:ext cx="100584" cy="437388"/>
          </a:xfrm>
          <a:custGeom>
            <a:avLst/>
            <a:gdLst>
              <a:gd name="connsiteX0" fmla="*/ 0 w 100584"/>
              <a:gd name="connsiteY0" fmla="*/ 437388 h 437388"/>
              <a:gd name="connsiteX1" fmla="*/ 100584 w 100584"/>
              <a:gd name="connsiteY1" fmla="*/ 437388 h 437388"/>
              <a:gd name="connsiteX2" fmla="*/ 100584 w 100584"/>
              <a:gd name="connsiteY2" fmla="*/ 0 h 437388"/>
              <a:gd name="connsiteX3" fmla="*/ 0 w 100584"/>
              <a:gd name="connsiteY3" fmla="*/ 0 h 437388"/>
              <a:gd name="connsiteX4" fmla="*/ 0 w 100584"/>
              <a:gd name="connsiteY4" fmla="*/ 437388 h 4373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584" h="437388">
                <a:moveTo>
                  <a:pt x="0" y="437388"/>
                </a:moveTo>
                <a:lnTo>
                  <a:pt x="100584" y="437388"/>
                </a:lnTo>
                <a:lnTo>
                  <a:pt x="100584" y="0"/>
                </a:lnTo>
                <a:lnTo>
                  <a:pt x="0" y="0"/>
                </a:lnTo>
                <a:lnTo>
                  <a:pt x="0" y="437388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1" name="Freeform 3"/>
          <p:cNvSpPr/>
          <p:nvPr/>
        </p:nvSpPr>
        <p:spPr>
          <a:xfrm>
            <a:off x="6117335" y="3808476"/>
            <a:ext cx="94488" cy="437388"/>
          </a:xfrm>
          <a:custGeom>
            <a:avLst/>
            <a:gdLst>
              <a:gd name="connsiteX0" fmla="*/ 0 w 94488"/>
              <a:gd name="connsiteY0" fmla="*/ 437388 h 437388"/>
              <a:gd name="connsiteX1" fmla="*/ 94488 w 94488"/>
              <a:gd name="connsiteY1" fmla="*/ 437388 h 437388"/>
              <a:gd name="connsiteX2" fmla="*/ 94488 w 94488"/>
              <a:gd name="connsiteY2" fmla="*/ 0 h 437388"/>
              <a:gd name="connsiteX3" fmla="*/ 0 w 94488"/>
              <a:gd name="connsiteY3" fmla="*/ 0 h 437388"/>
              <a:gd name="connsiteX4" fmla="*/ 0 w 94488"/>
              <a:gd name="connsiteY4" fmla="*/ 437388 h 4373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4488" h="437388">
                <a:moveTo>
                  <a:pt x="0" y="437388"/>
                </a:moveTo>
                <a:lnTo>
                  <a:pt x="94488" y="437388"/>
                </a:lnTo>
                <a:lnTo>
                  <a:pt x="94488" y="0"/>
                </a:lnTo>
                <a:lnTo>
                  <a:pt x="0" y="0"/>
                </a:lnTo>
                <a:lnTo>
                  <a:pt x="0" y="437388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2" name="Freeform 3"/>
          <p:cNvSpPr/>
          <p:nvPr/>
        </p:nvSpPr>
        <p:spPr>
          <a:xfrm>
            <a:off x="5916548" y="3140329"/>
            <a:ext cx="182753" cy="300736"/>
          </a:xfrm>
          <a:custGeom>
            <a:avLst/>
            <a:gdLst>
              <a:gd name="connsiteX0" fmla="*/ 182753 w 182753"/>
              <a:gd name="connsiteY0" fmla="*/ 33019 h 300736"/>
              <a:gd name="connsiteX1" fmla="*/ 102997 w 182753"/>
              <a:gd name="connsiteY1" fmla="*/ 0 h 300736"/>
              <a:gd name="connsiteX2" fmla="*/ 32385 w 182753"/>
              <a:gd name="connsiteY2" fmla="*/ 157352 h 300736"/>
              <a:gd name="connsiteX3" fmla="*/ 0 w 182753"/>
              <a:gd name="connsiteY3" fmla="*/ 300736 h 300736"/>
              <a:gd name="connsiteX4" fmla="*/ 47879 w 182753"/>
              <a:gd name="connsiteY4" fmla="*/ 288417 h 300736"/>
              <a:gd name="connsiteX5" fmla="*/ 62865 w 182753"/>
              <a:gd name="connsiteY5" fmla="*/ 277113 h 300736"/>
              <a:gd name="connsiteX6" fmla="*/ 57530 w 182753"/>
              <a:gd name="connsiteY6" fmla="*/ 296925 h 300736"/>
              <a:gd name="connsiteX7" fmla="*/ 75819 w 182753"/>
              <a:gd name="connsiteY7" fmla="*/ 285623 h 300736"/>
              <a:gd name="connsiteX8" fmla="*/ 110235 w 182753"/>
              <a:gd name="connsiteY8" fmla="*/ 291337 h 300736"/>
              <a:gd name="connsiteX9" fmla="*/ 130047 w 182753"/>
              <a:gd name="connsiteY9" fmla="*/ 285114 h 300736"/>
              <a:gd name="connsiteX10" fmla="*/ 99695 w 182753"/>
              <a:gd name="connsiteY10" fmla="*/ 243077 h 300736"/>
              <a:gd name="connsiteX11" fmla="*/ 85979 w 182753"/>
              <a:gd name="connsiteY11" fmla="*/ 110489 h 300736"/>
              <a:gd name="connsiteX12" fmla="*/ 182753 w 182753"/>
              <a:gd name="connsiteY12" fmla="*/ 33019 h 300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182753" h="300736">
                <a:moveTo>
                  <a:pt x="182753" y="33019"/>
                </a:moveTo>
                <a:cubicBezTo>
                  <a:pt x="182753" y="33019"/>
                  <a:pt x="166878" y="2920"/>
                  <a:pt x="102997" y="0"/>
                </a:cubicBezTo>
                <a:cubicBezTo>
                  <a:pt x="38989" y="-2921"/>
                  <a:pt x="8128" y="62610"/>
                  <a:pt x="32385" y="157352"/>
                </a:cubicBezTo>
                <a:cubicBezTo>
                  <a:pt x="40004" y="190626"/>
                  <a:pt x="44704" y="280035"/>
                  <a:pt x="0" y="300736"/>
                </a:cubicBezTo>
                <a:cubicBezTo>
                  <a:pt x="0" y="300736"/>
                  <a:pt x="36067" y="299719"/>
                  <a:pt x="47879" y="288417"/>
                </a:cubicBezTo>
                <a:cubicBezTo>
                  <a:pt x="61214" y="278764"/>
                  <a:pt x="62865" y="277113"/>
                  <a:pt x="62865" y="277113"/>
                </a:cubicBezTo>
                <a:cubicBezTo>
                  <a:pt x="57530" y="296925"/>
                  <a:pt x="57530" y="296925"/>
                  <a:pt x="57530" y="296925"/>
                </a:cubicBezTo>
                <a:cubicBezTo>
                  <a:pt x="57530" y="296925"/>
                  <a:pt x="74041" y="293877"/>
                  <a:pt x="75819" y="285623"/>
                </a:cubicBezTo>
                <a:cubicBezTo>
                  <a:pt x="79247" y="279145"/>
                  <a:pt x="92075" y="290956"/>
                  <a:pt x="110235" y="291337"/>
                </a:cubicBezTo>
                <a:cubicBezTo>
                  <a:pt x="128270" y="291718"/>
                  <a:pt x="130047" y="285114"/>
                  <a:pt x="130047" y="285114"/>
                </a:cubicBezTo>
                <a:cubicBezTo>
                  <a:pt x="130047" y="285114"/>
                  <a:pt x="107569" y="258191"/>
                  <a:pt x="99695" y="243077"/>
                </a:cubicBezTo>
                <a:cubicBezTo>
                  <a:pt x="90170" y="226441"/>
                  <a:pt x="75184" y="156591"/>
                  <a:pt x="85979" y="110489"/>
                </a:cubicBezTo>
                <a:cubicBezTo>
                  <a:pt x="95122" y="64388"/>
                  <a:pt x="189484" y="104266"/>
                  <a:pt x="182753" y="33019"/>
                </a:cubicBez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3" name="Freeform 3"/>
          <p:cNvSpPr/>
          <p:nvPr/>
        </p:nvSpPr>
        <p:spPr>
          <a:xfrm>
            <a:off x="6108827" y="3143757"/>
            <a:ext cx="172465" cy="304673"/>
          </a:xfrm>
          <a:custGeom>
            <a:avLst/>
            <a:gdLst>
              <a:gd name="connsiteX0" fmla="*/ 0 w 172465"/>
              <a:gd name="connsiteY0" fmla="*/ 29845 h 304673"/>
              <a:gd name="connsiteX1" fmla="*/ 81407 w 172465"/>
              <a:gd name="connsiteY1" fmla="*/ 0 h 304673"/>
              <a:gd name="connsiteX2" fmla="*/ 145669 w 172465"/>
              <a:gd name="connsiteY2" fmla="*/ 160147 h 304673"/>
              <a:gd name="connsiteX3" fmla="*/ 172465 w 172465"/>
              <a:gd name="connsiteY3" fmla="*/ 304673 h 304673"/>
              <a:gd name="connsiteX4" fmla="*/ 124967 w 172465"/>
              <a:gd name="connsiteY4" fmla="*/ 290449 h 304673"/>
              <a:gd name="connsiteX5" fmla="*/ 110363 w 172465"/>
              <a:gd name="connsiteY5" fmla="*/ 278511 h 304673"/>
              <a:gd name="connsiteX6" fmla="*/ 114934 w 172465"/>
              <a:gd name="connsiteY6" fmla="*/ 298450 h 304673"/>
              <a:gd name="connsiteX7" fmla="*/ 97027 w 172465"/>
              <a:gd name="connsiteY7" fmla="*/ 286512 h 304673"/>
              <a:gd name="connsiteX8" fmla="*/ 62357 w 172465"/>
              <a:gd name="connsiteY8" fmla="*/ 290830 h 304673"/>
              <a:gd name="connsiteX9" fmla="*/ 42671 w 172465"/>
              <a:gd name="connsiteY9" fmla="*/ 283845 h 304673"/>
              <a:gd name="connsiteX10" fmla="*/ 74802 w 172465"/>
              <a:gd name="connsiteY10" fmla="*/ 243077 h 304673"/>
              <a:gd name="connsiteX11" fmla="*/ 93979 w 172465"/>
              <a:gd name="connsiteY11" fmla="*/ 111125 h 304673"/>
              <a:gd name="connsiteX12" fmla="*/ 0 w 172465"/>
              <a:gd name="connsiteY12" fmla="*/ 29845 h 30467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172465" h="304673">
                <a:moveTo>
                  <a:pt x="0" y="29845"/>
                </a:moveTo>
                <a:cubicBezTo>
                  <a:pt x="0" y="29845"/>
                  <a:pt x="17144" y="381"/>
                  <a:pt x="81407" y="0"/>
                </a:cubicBezTo>
                <a:cubicBezTo>
                  <a:pt x="145669" y="-380"/>
                  <a:pt x="173989" y="66421"/>
                  <a:pt x="145669" y="160147"/>
                </a:cubicBezTo>
                <a:cubicBezTo>
                  <a:pt x="136778" y="193039"/>
                  <a:pt x="128396" y="282194"/>
                  <a:pt x="172465" y="304673"/>
                </a:cubicBezTo>
                <a:cubicBezTo>
                  <a:pt x="172465" y="304673"/>
                  <a:pt x="136270" y="302260"/>
                  <a:pt x="124967" y="290449"/>
                </a:cubicBezTo>
                <a:cubicBezTo>
                  <a:pt x="112013" y="280288"/>
                  <a:pt x="110363" y="278511"/>
                  <a:pt x="110363" y="278511"/>
                </a:cubicBezTo>
                <a:cubicBezTo>
                  <a:pt x="114934" y="298450"/>
                  <a:pt x="114934" y="298450"/>
                  <a:pt x="114934" y="298450"/>
                </a:cubicBezTo>
                <a:cubicBezTo>
                  <a:pt x="114934" y="298450"/>
                  <a:pt x="98551" y="294894"/>
                  <a:pt x="97027" y="286512"/>
                </a:cubicBezTo>
                <a:cubicBezTo>
                  <a:pt x="93852" y="279907"/>
                  <a:pt x="80390" y="291211"/>
                  <a:pt x="62357" y="290830"/>
                </a:cubicBezTo>
                <a:cubicBezTo>
                  <a:pt x="44195" y="290449"/>
                  <a:pt x="42671" y="283845"/>
                  <a:pt x="42671" y="283845"/>
                </a:cubicBezTo>
                <a:cubicBezTo>
                  <a:pt x="42671" y="283845"/>
                  <a:pt x="66294" y="257810"/>
                  <a:pt x="74802" y="243077"/>
                </a:cubicBezTo>
                <a:cubicBezTo>
                  <a:pt x="85089" y="226695"/>
                  <a:pt x="102869" y="157607"/>
                  <a:pt x="93979" y="111125"/>
                </a:cubicBezTo>
                <a:cubicBezTo>
                  <a:pt x="86613" y="64643"/>
                  <a:pt x="-9652" y="100711"/>
                  <a:pt x="0" y="29845"/>
                </a:cubicBez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4" name="Freeform 3"/>
          <p:cNvSpPr/>
          <p:nvPr/>
        </p:nvSpPr>
        <p:spPr>
          <a:xfrm>
            <a:off x="5843015" y="3776471"/>
            <a:ext cx="515111" cy="266700"/>
          </a:xfrm>
          <a:custGeom>
            <a:avLst/>
            <a:gdLst>
              <a:gd name="connsiteX0" fmla="*/ 0 w 515111"/>
              <a:gd name="connsiteY0" fmla="*/ 266700 h 266700"/>
              <a:gd name="connsiteX1" fmla="*/ 137160 w 515111"/>
              <a:gd name="connsiteY1" fmla="*/ 0 h 266700"/>
              <a:gd name="connsiteX2" fmla="*/ 377952 w 515111"/>
              <a:gd name="connsiteY2" fmla="*/ 0 h 266700"/>
              <a:gd name="connsiteX3" fmla="*/ 515112 w 515111"/>
              <a:gd name="connsiteY3" fmla="*/ 266700 h 266700"/>
              <a:gd name="connsiteX4" fmla="*/ 0 w 515111"/>
              <a:gd name="connsiteY4" fmla="*/ 266700 h 266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15111" h="266700">
                <a:moveTo>
                  <a:pt x="0" y="266700"/>
                </a:moveTo>
                <a:lnTo>
                  <a:pt x="137160" y="0"/>
                </a:lnTo>
                <a:lnTo>
                  <a:pt x="377952" y="0"/>
                </a:lnTo>
                <a:lnTo>
                  <a:pt x="515112" y="266700"/>
                </a:lnTo>
                <a:lnTo>
                  <a:pt x="0" y="266700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6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59100" y="114300"/>
            <a:ext cx="3231654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新生代有可能对房市产生的影响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2273300" y="5626100"/>
            <a:ext cx="3590727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不再是社会财富分配的方式之一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1816100" y="5283200"/>
            <a:ext cx="5607304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2</a:t>
            </a:r>
            <a:r>
              <a:rPr lang="en-US" altLang="zh-CN" sz="2006" dirty="0" smtClean="0">
                <a:latin typeface="Times New Roman" pitchFamily="18" charset="0"/>
                <a:ea typeface="华康俪金黑W8" panose="020B0809000000000000" pitchFamily="49" charset="-122"/>
                <a:cs typeface="Times New Roman" pitchFamily="18" charset="0"/>
              </a:rPr>
              <a:t>     </a:t>
            </a:r>
            <a:r>
              <a:rPr lang="en-US" altLang="zh-CN" sz="2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新婚姻法的制定，婚内的经济关系变弱，婚姻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3416300" y="2425700"/>
            <a:ext cx="2333972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3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房子是我买的，凭啥要分你？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59100" y="114300"/>
            <a:ext cx="3231654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新生代有可能对房市产生的影响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35000" y="5270500"/>
            <a:ext cx="157094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3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536700" y="1485900"/>
            <a:ext cx="197490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我们很相爱，但没法结婚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607300" y="5397500"/>
            <a:ext cx="410369" cy="23852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婚姻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549400" y="4800600"/>
            <a:ext cx="820738" cy="14311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                <a:tab pos="101600" algn="l"/>
                <a:tab pos="203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性别</a:t>
            </a:r>
          </a:p>
          <a:p>
            <a:pPr>
              <a:lnSpc>
                <a:spcPts val="1900"/>
              </a:lnSpc>
              <a:tabLst>
                <a:tab pos="101600" algn="l"/>
                <a:tab pos="203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多元化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500"/>
              </a:lnSpc>
              <a:tabLst>
                <a:tab pos="101600" algn="l"/>
                <a:tab pos="203200" algn="l"/>
              </a:tabLst>
            </a:pP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社会属性</a:t>
            </a:r>
          </a:p>
          <a:p>
            <a:pPr>
              <a:lnSpc>
                <a:spcPts val="1900"/>
              </a:lnSpc>
              <a:tabLst>
                <a:tab pos="101600" algn="l"/>
                <a:tab pos="203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加强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501900" y="4927600"/>
            <a:ext cx="820738" cy="120032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                <a:tab pos="88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性解放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500"/>
              </a:lnSpc>
              <a:tabLst>
                <a:tab pos="88900" algn="l"/>
              </a:tabLst>
            </a:pP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男女平等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4508500" y="4800600"/>
            <a:ext cx="1846659" cy="1443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                <a:tab pos="203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爱情</a:t>
            </a:r>
            <a:r>
              <a:rPr lang="en-US" altLang="zh-CN" sz="1596" dirty="0" smtClean="0">
                <a:latin typeface="Times New Roman" pitchFamily="18" charset="0"/>
                <a:ea typeface="华康俪金黑W8" panose="020B0809000000000000" pitchFamily="49" charset="-122"/>
                <a:cs typeface="Times New Roman" pitchFamily="18" charset="0"/>
              </a:rPr>
              <a:t>              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陪伴</a:t>
            </a:r>
          </a:p>
          <a:p>
            <a:pPr>
              <a:lnSpc>
                <a:spcPts val="1900"/>
              </a:lnSpc>
              <a:tabLst>
                <a:tab pos="203200" algn="l"/>
              </a:tabLst>
            </a:pP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（恋人）</a:t>
            </a:r>
            <a:r>
              <a:rPr lang="en-US" altLang="zh-CN" sz="1596" dirty="0" smtClean="0">
                <a:latin typeface="Times New Roman" pitchFamily="18" charset="0"/>
                <a:ea typeface="华康俪金黑W8" panose="020B0809000000000000" pitchFamily="49" charset="-122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（朋友）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600"/>
              </a:lnSpc>
              <a:tabLst>
                <a:tab pos="203200" algn="l"/>
              </a:tabLst>
            </a:pP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财富分配</a:t>
            </a:r>
            <a:r>
              <a:rPr lang="en-US" altLang="zh-CN" sz="1596" dirty="0" smtClean="0">
                <a:latin typeface="Times New Roman" pitchFamily="18" charset="0"/>
                <a:ea typeface="华康俪金黑W8" panose="020B0809000000000000" pitchFamily="49" charset="-122"/>
                <a:cs typeface="Times New Roman" pitchFamily="18" charset="0"/>
              </a:rPr>
              <a:t>           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性</a:t>
            </a:r>
          </a:p>
          <a:p>
            <a:pPr>
              <a:lnSpc>
                <a:spcPts val="1900"/>
              </a:lnSpc>
              <a:tabLst>
                <a:tab pos="203200" algn="l"/>
              </a:tabLst>
            </a:pP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（工作）</a:t>
            </a:r>
            <a:r>
              <a:rPr lang="en-US" altLang="zh-CN" sz="1596" dirty="0" smtClean="0">
                <a:latin typeface="Times New Roman" pitchFamily="18" charset="0"/>
                <a:ea typeface="华康俪金黑W8" panose="020B0809000000000000" pitchFamily="49" charset="-122"/>
                <a:cs typeface="Times New Roman" pitchFamily="18" charset="0"/>
              </a:rPr>
              <a:t>    </a:t>
            </a:r>
            <a:r>
              <a:rPr lang="en-US" altLang="zh-CN" sz="1596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（炮友）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5511800" y="1485900"/>
            <a:ext cx="2154436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3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我们很相爱，但可以不结婚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9144000" cy="435863"/>
          </a:xfrm>
          <a:custGeom>
            <a:avLst/>
            <a:gdLst>
              <a:gd name="connsiteX0" fmla="*/ 0 w 9144000"/>
              <a:gd name="connsiteY0" fmla="*/ 435863 h 435863"/>
              <a:gd name="connsiteX1" fmla="*/ 9144000 w 9144000"/>
              <a:gd name="connsiteY1" fmla="*/ 435863 h 435863"/>
              <a:gd name="connsiteX2" fmla="*/ 9144000 w 9144000"/>
              <a:gd name="connsiteY2" fmla="*/ 0 h 435863"/>
              <a:gd name="connsiteX3" fmla="*/ 0 w 9144000"/>
              <a:gd name="connsiteY3" fmla="*/ 0 h 435863"/>
              <a:gd name="connsiteX4" fmla="*/ 0 w 9144000"/>
              <a:gd name="connsiteY4" fmla="*/ 435863 h 4358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435863">
                <a:moveTo>
                  <a:pt x="0" y="435863"/>
                </a:moveTo>
                <a:lnTo>
                  <a:pt x="9144000" y="435863"/>
                </a:lnTo>
                <a:lnTo>
                  <a:pt x="9144000" y="0"/>
                </a:lnTo>
                <a:lnTo>
                  <a:pt x="0" y="0"/>
                </a:lnTo>
                <a:lnTo>
                  <a:pt x="0" y="435863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0" y="5911596"/>
            <a:ext cx="9144000" cy="946403"/>
          </a:xfrm>
          <a:custGeom>
            <a:avLst/>
            <a:gdLst>
              <a:gd name="connsiteX0" fmla="*/ 0 w 9144000"/>
              <a:gd name="connsiteY0" fmla="*/ 946403 h 946403"/>
              <a:gd name="connsiteX1" fmla="*/ 9144000 w 9144000"/>
              <a:gd name="connsiteY1" fmla="*/ 946403 h 946403"/>
              <a:gd name="connsiteX2" fmla="*/ 9144000 w 9144000"/>
              <a:gd name="connsiteY2" fmla="*/ 0 h 946403"/>
              <a:gd name="connsiteX3" fmla="*/ 0 w 9144000"/>
              <a:gd name="connsiteY3" fmla="*/ 0 h 946403"/>
              <a:gd name="connsiteX4" fmla="*/ 0 w 9144000"/>
              <a:gd name="connsiteY4" fmla="*/ 946403 h 9464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946403">
                <a:moveTo>
                  <a:pt x="0" y="946403"/>
                </a:moveTo>
                <a:lnTo>
                  <a:pt x="9144000" y="946403"/>
                </a:lnTo>
                <a:lnTo>
                  <a:pt x="9144000" y="0"/>
                </a:lnTo>
                <a:lnTo>
                  <a:pt x="0" y="0"/>
                </a:lnTo>
                <a:lnTo>
                  <a:pt x="0" y="946403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690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3900"/>
            <a:ext cx="9144000" cy="1054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59100" y="114300"/>
            <a:ext cx="3231654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新生代有可能对房市产生的影响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371600" y="6223000"/>
            <a:ext cx="6463308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其他快速获得财富增值的投资方式的兴起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689100" y="2133600"/>
            <a:ext cx="2385268" cy="238013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200"/>
              </a:lnSpc>
              <a:tabLst>
                <a:tab pos="5334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7200" dirty="0" smtClean="0">
                <a:solidFill>
                  <a:srgbClr val="FDDD0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创业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4000"/>
              </a:lnSpc>
              <a:tabLst>
                <a:tab pos="533400" algn="l"/>
              </a:tabLst>
            </a:pPr>
            <a:r>
              <a:rPr lang="en-US" altLang="zh-CN" sz="3995" dirty="0" smtClean="0">
                <a:solidFill>
                  <a:srgbClr val="FDDD0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天使投资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4876800" y="1816100"/>
            <a:ext cx="2757165" cy="261097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>
                <a:tab pos="215900" algn="l"/>
              </a:tabLst>
            </a:pPr>
            <a:r>
              <a:rPr lang="en-US" altLang="zh-CN" sz="6000" dirty="0" smtClean="0">
                <a:solidFill>
                  <a:srgbClr val="FDDD0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股票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7000"/>
              </a:lnSpc>
              <a:tabLst>
                <a:tab pos="215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6602" dirty="0" smtClean="0">
                <a:solidFill>
                  <a:srgbClr val="FDDD0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互联网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2590800"/>
            <a:ext cx="7409080" cy="96949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200"/>
              </a:lnSpc>
              <a:tabLst/>
            </a:pPr>
            <a:r>
              <a:rPr lang="en-US" altLang="zh-CN" sz="72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90后买房观念调查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879600" y="3746500"/>
            <a:ext cx="5273880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调查了100名90后朋友，大致分为如下几种情况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869435" y="5338571"/>
            <a:ext cx="126491" cy="126491"/>
          </a:xfrm>
          <a:custGeom>
            <a:avLst/>
            <a:gdLst>
              <a:gd name="connsiteX0" fmla="*/ 0 w 126491"/>
              <a:gd name="connsiteY0" fmla="*/ 0 h 126491"/>
              <a:gd name="connsiteX1" fmla="*/ 126492 w 126491"/>
              <a:gd name="connsiteY1" fmla="*/ 0 h 126491"/>
              <a:gd name="connsiteX2" fmla="*/ 106807 w 126491"/>
              <a:gd name="connsiteY2" fmla="*/ 19685 h 126491"/>
              <a:gd name="connsiteX3" fmla="*/ 19685 w 126491"/>
              <a:gd name="connsiteY3" fmla="*/ 19685 h 126491"/>
              <a:gd name="connsiteX4" fmla="*/ 19685 w 126491"/>
              <a:gd name="connsiteY4" fmla="*/ 106807 h 126491"/>
              <a:gd name="connsiteX5" fmla="*/ 0 w 126491"/>
              <a:gd name="connsiteY5" fmla="*/ 126492 h 126491"/>
              <a:gd name="connsiteX6" fmla="*/ 0 w 126491"/>
              <a:gd name="connsiteY6" fmla="*/ 0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0" y="0"/>
                </a:moveTo>
                <a:lnTo>
                  <a:pt x="126492" y="0"/>
                </a:lnTo>
                <a:lnTo>
                  <a:pt x="106807" y="19685"/>
                </a:lnTo>
                <a:lnTo>
                  <a:pt x="19685" y="19685"/>
                </a:lnTo>
                <a:lnTo>
                  <a:pt x="19685" y="106807"/>
                </a:lnTo>
                <a:lnTo>
                  <a:pt x="0" y="126492"/>
                </a:lnTo>
                <a:lnTo>
                  <a:pt x="0" y="0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173979" y="5725667"/>
            <a:ext cx="126491" cy="126491"/>
          </a:xfrm>
          <a:custGeom>
            <a:avLst/>
            <a:gdLst>
              <a:gd name="connsiteX0" fmla="*/ 126491 w 126491"/>
              <a:gd name="connsiteY0" fmla="*/ 126491 h 126491"/>
              <a:gd name="connsiteX1" fmla="*/ 0 w 126491"/>
              <a:gd name="connsiteY1" fmla="*/ 126491 h 126491"/>
              <a:gd name="connsiteX2" fmla="*/ 19685 w 126491"/>
              <a:gd name="connsiteY2" fmla="*/ 106857 h 126491"/>
              <a:gd name="connsiteX3" fmla="*/ 106807 w 126491"/>
              <a:gd name="connsiteY3" fmla="*/ 106857 h 126491"/>
              <a:gd name="connsiteX4" fmla="*/ 106807 w 126491"/>
              <a:gd name="connsiteY4" fmla="*/ 19634 h 126491"/>
              <a:gd name="connsiteX5" fmla="*/ 126491 w 126491"/>
              <a:gd name="connsiteY5" fmla="*/ 0 h 126491"/>
              <a:gd name="connsiteX6" fmla="*/ 126491 w 126491"/>
              <a:gd name="connsiteY6" fmla="*/ 126491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126491" y="126491"/>
                </a:moveTo>
                <a:lnTo>
                  <a:pt x="0" y="126491"/>
                </a:lnTo>
                <a:lnTo>
                  <a:pt x="19685" y="106857"/>
                </a:lnTo>
                <a:lnTo>
                  <a:pt x="106807" y="106857"/>
                </a:lnTo>
                <a:lnTo>
                  <a:pt x="106807" y="19634"/>
                </a:lnTo>
                <a:lnTo>
                  <a:pt x="126491" y="0"/>
                </a:lnTo>
                <a:lnTo>
                  <a:pt x="126491" y="126491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5224907" y="1580007"/>
            <a:ext cx="735584" cy="730757"/>
          </a:xfrm>
          <a:custGeom>
            <a:avLst/>
            <a:gdLst>
              <a:gd name="connsiteX0" fmla="*/ 610996 w 735584"/>
              <a:gd name="connsiteY0" fmla="*/ 347217 h 730757"/>
              <a:gd name="connsiteX1" fmla="*/ 519429 w 735584"/>
              <a:gd name="connsiteY1" fmla="*/ 385952 h 730757"/>
              <a:gd name="connsiteX2" fmla="*/ 363727 w 735584"/>
              <a:gd name="connsiteY2" fmla="*/ 116204 h 730757"/>
              <a:gd name="connsiteX3" fmla="*/ 280796 w 735584"/>
              <a:gd name="connsiteY3" fmla="*/ 164083 h 730757"/>
              <a:gd name="connsiteX4" fmla="*/ 501777 w 735584"/>
              <a:gd name="connsiteY4" fmla="*/ 546861 h 730757"/>
              <a:gd name="connsiteX5" fmla="*/ 704977 w 735584"/>
              <a:gd name="connsiteY5" fmla="*/ 429513 h 730757"/>
              <a:gd name="connsiteX6" fmla="*/ 735583 w 735584"/>
              <a:gd name="connsiteY6" fmla="*/ 461772 h 730757"/>
              <a:gd name="connsiteX7" fmla="*/ 349122 w 735584"/>
              <a:gd name="connsiteY7" fmla="*/ 684910 h 730757"/>
              <a:gd name="connsiteX8" fmla="*/ 335533 w 735584"/>
              <a:gd name="connsiteY8" fmla="*/ 730757 h 730757"/>
              <a:gd name="connsiteX9" fmla="*/ 260350 w 735584"/>
              <a:gd name="connsiteY9" fmla="*/ 715136 h 730757"/>
              <a:gd name="connsiteX10" fmla="*/ 269494 w 735584"/>
              <a:gd name="connsiteY10" fmla="*/ 680973 h 730757"/>
              <a:gd name="connsiteX11" fmla="*/ 409955 w 735584"/>
              <a:gd name="connsiteY11" fmla="*/ 599820 h 730757"/>
              <a:gd name="connsiteX12" fmla="*/ 330961 w 735584"/>
              <a:gd name="connsiteY12" fmla="*/ 463169 h 730757"/>
              <a:gd name="connsiteX13" fmla="*/ 262382 w 735584"/>
              <a:gd name="connsiteY13" fmla="*/ 502792 h 730757"/>
              <a:gd name="connsiteX14" fmla="*/ 248665 w 735584"/>
              <a:gd name="connsiteY14" fmla="*/ 548639 h 730757"/>
              <a:gd name="connsiteX15" fmla="*/ 172973 w 735584"/>
              <a:gd name="connsiteY15" fmla="*/ 533272 h 730757"/>
              <a:gd name="connsiteX16" fmla="*/ 183641 w 735584"/>
              <a:gd name="connsiteY16" fmla="*/ 498220 h 730757"/>
              <a:gd name="connsiteX17" fmla="*/ 309371 w 735584"/>
              <a:gd name="connsiteY17" fmla="*/ 425703 h 730757"/>
              <a:gd name="connsiteX18" fmla="*/ 188976 w 735584"/>
              <a:gd name="connsiteY18" fmla="*/ 217169 h 730757"/>
              <a:gd name="connsiteX19" fmla="*/ 85978 w 735584"/>
              <a:gd name="connsiteY19" fmla="*/ 276605 h 730757"/>
              <a:gd name="connsiteX20" fmla="*/ 72135 w 735584"/>
              <a:gd name="connsiteY20" fmla="*/ 319785 h 730757"/>
              <a:gd name="connsiteX21" fmla="*/ 0 w 735584"/>
              <a:gd name="connsiteY21" fmla="*/ 304419 h 730757"/>
              <a:gd name="connsiteX22" fmla="*/ 8763 w 735584"/>
              <a:gd name="connsiteY22" fmla="*/ 269747 h 730757"/>
              <a:gd name="connsiteX23" fmla="*/ 475996 w 735584"/>
              <a:gd name="connsiteY23" fmla="*/ 0 h 730757"/>
              <a:gd name="connsiteX24" fmla="*/ 507746 w 735584"/>
              <a:gd name="connsiteY24" fmla="*/ 33019 h 730757"/>
              <a:gd name="connsiteX25" fmla="*/ 449198 w 735584"/>
              <a:gd name="connsiteY25" fmla="*/ 66801 h 730757"/>
              <a:gd name="connsiteX26" fmla="*/ 610996 w 735584"/>
              <a:gd name="connsiteY26" fmla="*/ 347217 h 7307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735584" h="730757">
                <a:moveTo>
                  <a:pt x="610996" y="347217"/>
                </a:moveTo>
                <a:lnTo>
                  <a:pt x="519429" y="385952"/>
                </a:lnTo>
                <a:lnTo>
                  <a:pt x="363727" y="116204"/>
                </a:lnTo>
                <a:lnTo>
                  <a:pt x="280796" y="164083"/>
                </a:lnTo>
                <a:lnTo>
                  <a:pt x="501777" y="546861"/>
                </a:lnTo>
                <a:lnTo>
                  <a:pt x="704977" y="429513"/>
                </a:lnTo>
                <a:lnTo>
                  <a:pt x="735583" y="461772"/>
                </a:lnTo>
                <a:lnTo>
                  <a:pt x="349122" y="684910"/>
                </a:lnTo>
                <a:lnTo>
                  <a:pt x="335533" y="730757"/>
                </a:lnTo>
                <a:lnTo>
                  <a:pt x="260350" y="715136"/>
                </a:lnTo>
                <a:lnTo>
                  <a:pt x="269494" y="680973"/>
                </a:lnTo>
                <a:lnTo>
                  <a:pt x="409955" y="599820"/>
                </a:lnTo>
                <a:lnTo>
                  <a:pt x="330961" y="463169"/>
                </a:lnTo>
                <a:lnTo>
                  <a:pt x="262382" y="502792"/>
                </a:lnTo>
                <a:lnTo>
                  <a:pt x="248665" y="548639"/>
                </a:lnTo>
                <a:lnTo>
                  <a:pt x="172973" y="533272"/>
                </a:lnTo>
                <a:lnTo>
                  <a:pt x="183641" y="498220"/>
                </a:lnTo>
                <a:lnTo>
                  <a:pt x="309371" y="425703"/>
                </a:lnTo>
                <a:lnTo>
                  <a:pt x="188976" y="217169"/>
                </a:lnTo>
                <a:lnTo>
                  <a:pt x="85978" y="276605"/>
                </a:lnTo>
                <a:lnTo>
                  <a:pt x="72135" y="319785"/>
                </a:lnTo>
                <a:lnTo>
                  <a:pt x="0" y="304419"/>
                </a:lnTo>
                <a:lnTo>
                  <a:pt x="8763" y="269747"/>
                </a:lnTo>
                <a:lnTo>
                  <a:pt x="475996" y="0"/>
                </a:lnTo>
                <a:lnTo>
                  <a:pt x="507746" y="33019"/>
                </a:lnTo>
                <a:lnTo>
                  <a:pt x="449198" y="66801"/>
                </a:lnTo>
                <a:lnTo>
                  <a:pt x="610996" y="347217"/>
                </a:lnTo>
              </a:path>
            </a:pathLst>
          </a:custGeom>
          <a:solidFill>
            <a:srgbClr val="94282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1400" y="3530600"/>
            <a:ext cx="749300" cy="85090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62400" y="54483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拨乱反正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429000" y="1841500"/>
            <a:ext cx="1769715" cy="181588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800"/>
              </a:lnSpc>
              <a:tabLst/>
            </a:pPr>
            <a:r>
              <a:rPr lang="en-US" altLang="zh-CN" sz="13802" dirty="0" smtClean="0">
                <a:solidFill>
                  <a:srgbClr val="942825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06700" y="1866900"/>
            <a:ext cx="3539430" cy="181588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800"/>
              </a:lnSpc>
              <a:tabLst/>
            </a:pPr>
            <a:r>
              <a:rPr lang="en-US" altLang="zh-CN" sz="138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继承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162300" y="3911600"/>
            <a:ext cx="2769989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父母有房，直接继承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06700" y="1866900"/>
            <a:ext cx="3539430" cy="181588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800"/>
              </a:lnSpc>
              <a:tabLst/>
            </a:pPr>
            <a:r>
              <a:rPr lang="en-US" altLang="zh-CN" sz="138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放弃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600200" y="3987800"/>
            <a:ext cx="5847755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反正买不起，直接放弃，把钱留着做其他事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4487164" y="4223511"/>
            <a:ext cx="169672" cy="169672"/>
          </a:xfrm>
          <a:custGeom>
            <a:avLst/>
            <a:gdLst>
              <a:gd name="connsiteX0" fmla="*/ 0 w 169672"/>
              <a:gd name="connsiteY0" fmla="*/ 20828 h 169672"/>
              <a:gd name="connsiteX1" fmla="*/ 20827 w 169672"/>
              <a:gd name="connsiteY1" fmla="*/ 0 h 169672"/>
              <a:gd name="connsiteX2" fmla="*/ 84835 w 169672"/>
              <a:gd name="connsiteY2" fmla="*/ 64008 h 169672"/>
              <a:gd name="connsiteX3" fmla="*/ 148844 w 169672"/>
              <a:gd name="connsiteY3" fmla="*/ 0 h 169672"/>
              <a:gd name="connsiteX4" fmla="*/ 169671 w 169672"/>
              <a:gd name="connsiteY4" fmla="*/ 20828 h 169672"/>
              <a:gd name="connsiteX5" fmla="*/ 105664 w 169672"/>
              <a:gd name="connsiteY5" fmla="*/ 84835 h 169672"/>
              <a:gd name="connsiteX6" fmla="*/ 169671 w 169672"/>
              <a:gd name="connsiteY6" fmla="*/ 148844 h 169672"/>
              <a:gd name="connsiteX7" fmla="*/ 148844 w 169672"/>
              <a:gd name="connsiteY7" fmla="*/ 169672 h 169672"/>
              <a:gd name="connsiteX8" fmla="*/ 84835 w 169672"/>
              <a:gd name="connsiteY8" fmla="*/ 105664 h 169672"/>
              <a:gd name="connsiteX9" fmla="*/ 20827 w 169672"/>
              <a:gd name="connsiteY9" fmla="*/ 169672 h 169672"/>
              <a:gd name="connsiteX10" fmla="*/ 0 w 169672"/>
              <a:gd name="connsiteY10" fmla="*/ 148844 h 169672"/>
              <a:gd name="connsiteX11" fmla="*/ 64007 w 169672"/>
              <a:gd name="connsiteY11" fmla="*/ 84835 h 169672"/>
              <a:gd name="connsiteX12" fmla="*/ 0 w 169672"/>
              <a:gd name="connsiteY12" fmla="*/ 20828 h 1696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169672" h="169672">
                <a:moveTo>
                  <a:pt x="0" y="20828"/>
                </a:moveTo>
                <a:lnTo>
                  <a:pt x="20827" y="0"/>
                </a:lnTo>
                <a:lnTo>
                  <a:pt x="84835" y="64008"/>
                </a:lnTo>
                <a:lnTo>
                  <a:pt x="148844" y="0"/>
                </a:lnTo>
                <a:lnTo>
                  <a:pt x="169671" y="20828"/>
                </a:lnTo>
                <a:lnTo>
                  <a:pt x="105664" y="84835"/>
                </a:lnTo>
                <a:lnTo>
                  <a:pt x="169671" y="148844"/>
                </a:lnTo>
                <a:lnTo>
                  <a:pt x="148844" y="169672"/>
                </a:lnTo>
                <a:lnTo>
                  <a:pt x="84835" y="105664"/>
                </a:lnTo>
                <a:lnTo>
                  <a:pt x="20827" y="169672"/>
                </a:lnTo>
                <a:lnTo>
                  <a:pt x="0" y="148844"/>
                </a:lnTo>
                <a:lnTo>
                  <a:pt x="64007" y="84835"/>
                </a:lnTo>
                <a:lnTo>
                  <a:pt x="0" y="20828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05100" y="1397000"/>
            <a:ext cx="3693319" cy="24699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800"/>
              </a:lnSpc>
              <a:tabLst>
                <a:tab pos="1016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13805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新贵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3100"/>
              </a:lnSpc>
              <a:tabLst>
                <a:tab pos="101600" algn="l"/>
              </a:tabLst>
            </a:pPr>
            <a:r>
              <a:rPr lang="en-US" altLang="zh-CN" sz="24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宁愿住遍全世界的牛逼酒店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892300" y="4800600"/>
            <a:ext cx="615553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泡妞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959100" y="48006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环游世界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635500" y="48006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吃喝玩乐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311900" y="4800600"/>
            <a:ext cx="923330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买镜头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298700" y="5410200"/>
            <a:ext cx="923330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买衣服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683000" y="54102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技能学习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499100" y="54102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自我投资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1165860" y="1501139"/>
            <a:ext cx="6812280" cy="880872"/>
          </a:xfrm>
          <a:custGeom>
            <a:avLst/>
            <a:gdLst>
              <a:gd name="connsiteX0" fmla="*/ 0 w 6812280"/>
              <a:gd name="connsiteY0" fmla="*/ 880872 h 880872"/>
              <a:gd name="connsiteX1" fmla="*/ 6812280 w 6812280"/>
              <a:gd name="connsiteY1" fmla="*/ 880872 h 880872"/>
              <a:gd name="connsiteX2" fmla="*/ 6812280 w 6812280"/>
              <a:gd name="connsiteY2" fmla="*/ 0 h 880872"/>
              <a:gd name="connsiteX3" fmla="*/ 0 w 6812280"/>
              <a:gd name="connsiteY3" fmla="*/ 0 h 880872"/>
              <a:gd name="connsiteX4" fmla="*/ 0 w 6812280"/>
              <a:gd name="connsiteY4" fmla="*/ 880872 h 8808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2280" h="880872">
                <a:moveTo>
                  <a:pt x="0" y="880872"/>
                </a:moveTo>
                <a:lnTo>
                  <a:pt x="6812280" y="880872"/>
                </a:lnTo>
                <a:lnTo>
                  <a:pt x="6812280" y="0"/>
                </a:lnTo>
                <a:lnTo>
                  <a:pt x="0" y="0"/>
                </a:lnTo>
                <a:lnTo>
                  <a:pt x="0" y="880872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165860" y="2740151"/>
            <a:ext cx="6812280" cy="879348"/>
          </a:xfrm>
          <a:custGeom>
            <a:avLst/>
            <a:gdLst>
              <a:gd name="connsiteX0" fmla="*/ 0 w 6812280"/>
              <a:gd name="connsiteY0" fmla="*/ 879348 h 879348"/>
              <a:gd name="connsiteX1" fmla="*/ 6812280 w 6812280"/>
              <a:gd name="connsiteY1" fmla="*/ 879348 h 879348"/>
              <a:gd name="connsiteX2" fmla="*/ 6812280 w 6812280"/>
              <a:gd name="connsiteY2" fmla="*/ 0 h 879348"/>
              <a:gd name="connsiteX3" fmla="*/ 0 w 6812280"/>
              <a:gd name="connsiteY3" fmla="*/ 0 h 879348"/>
              <a:gd name="connsiteX4" fmla="*/ 0 w 6812280"/>
              <a:gd name="connsiteY4" fmla="*/ 879348 h 8793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2280" h="879348">
                <a:moveTo>
                  <a:pt x="0" y="879348"/>
                </a:moveTo>
                <a:lnTo>
                  <a:pt x="6812280" y="879348"/>
                </a:lnTo>
                <a:lnTo>
                  <a:pt x="6812280" y="0"/>
                </a:lnTo>
                <a:lnTo>
                  <a:pt x="0" y="0"/>
                </a:lnTo>
                <a:lnTo>
                  <a:pt x="0" y="879348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1165860" y="4011167"/>
            <a:ext cx="6812280" cy="879347"/>
          </a:xfrm>
          <a:custGeom>
            <a:avLst/>
            <a:gdLst>
              <a:gd name="connsiteX0" fmla="*/ 0 w 6812280"/>
              <a:gd name="connsiteY0" fmla="*/ 879347 h 879347"/>
              <a:gd name="connsiteX1" fmla="*/ 6812280 w 6812280"/>
              <a:gd name="connsiteY1" fmla="*/ 879347 h 879347"/>
              <a:gd name="connsiteX2" fmla="*/ 6812280 w 6812280"/>
              <a:gd name="connsiteY2" fmla="*/ 0 h 879347"/>
              <a:gd name="connsiteX3" fmla="*/ 0 w 6812280"/>
              <a:gd name="connsiteY3" fmla="*/ 0 h 879347"/>
              <a:gd name="connsiteX4" fmla="*/ 0 w 6812280"/>
              <a:gd name="connsiteY4" fmla="*/ 879347 h 8793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2280" h="879347">
                <a:moveTo>
                  <a:pt x="0" y="879347"/>
                </a:moveTo>
                <a:lnTo>
                  <a:pt x="6812280" y="879347"/>
                </a:lnTo>
                <a:lnTo>
                  <a:pt x="6812280" y="0"/>
                </a:lnTo>
                <a:lnTo>
                  <a:pt x="0" y="0"/>
                </a:lnTo>
                <a:lnTo>
                  <a:pt x="0" y="879347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1165860" y="5248655"/>
            <a:ext cx="6812280" cy="879347"/>
          </a:xfrm>
          <a:custGeom>
            <a:avLst/>
            <a:gdLst>
              <a:gd name="connsiteX0" fmla="*/ 0 w 6812280"/>
              <a:gd name="connsiteY0" fmla="*/ 879347 h 879347"/>
              <a:gd name="connsiteX1" fmla="*/ 6812280 w 6812280"/>
              <a:gd name="connsiteY1" fmla="*/ 879347 h 879347"/>
              <a:gd name="connsiteX2" fmla="*/ 6812280 w 6812280"/>
              <a:gd name="connsiteY2" fmla="*/ 0 h 879347"/>
              <a:gd name="connsiteX3" fmla="*/ 0 w 6812280"/>
              <a:gd name="connsiteY3" fmla="*/ 0 h 879347"/>
              <a:gd name="connsiteX4" fmla="*/ 0 w 6812280"/>
              <a:gd name="connsiteY4" fmla="*/ 879347 h 8793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2280" h="879347">
                <a:moveTo>
                  <a:pt x="0" y="879347"/>
                </a:moveTo>
                <a:lnTo>
                  <a:pt x="6812280" y="879347"/>
                </a:lnTo>
                <a:lnTo>
                  <a:pt x="6812280" y="0"/>
                </a:lnTo>
                <a:lnTo>
                  <a:pt x="0" y="0"/>
                </a:lnTo>
                <a:lnTo>
                  <a:pt x="0" y="879347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87600" y="533400"/>
            <a:ext cx="4315284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传统买房行为对90后意味着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2616200" y="1778000"/>
            <a:ext cx="3949799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重资本，无闲钱做其他事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3149600" y="3022600"/>
            <a:ext cx="2872581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折旧＋产权无保障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905000" y="4292600"/>
            <a:ext cx="5386090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限制自由，不愿意呆在同一个地方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082800" y="5537200"/>
            <a:ext cx="5027017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5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与婚姻相捆绑的传统观念的束缚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3000" y="2654300"/>
            <a:ext cx="6924973" cy="10592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>
                <a:tab pos="304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3600" dirty="0" smtClean="0">
                <a:solidFill>
                  <a:srgbClr val="FDDD0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不再会为了买房而买房，要买也</a:t>
            </a:r>
          </a:p>
          <a:p>
            <a:pPr>
              <a:lnSpc>
                <a:spcPts val="4300"/>
              </a:lnSpc>
              <a:tabLst>
                <a:tab pos="304800" algn="l"/>
              </a:tabLst>
            </a:pPr>
            <a:r>
              <a:rPr lang="en-US" altLang="zh-CN" sz="3602" dirty="0" smtClean="0">
                <a:solidFill>
                  <a:srgbClr val="FDDD0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会倾向于投资行为，而非个人行为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67100" y="1866900"/>
            <a:ext cx="2077492" cy="10720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90后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03300" y="3086100"/>
            <a:ext cx="7181453" cy="10720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真正的住宿期待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952500" y="1478280"/>
            <a:ext cx="1274064" cy="1274063"/>
          </a:xfrm>
          <a:custGeom>
            <a:avLst/>
            <a:gdLst>
              <a:gd name="connsiteX0" fmla="*/ 0 w 1274064"/>
              <a:gd name="connsiteY0" fmla="*/ 1274063 h 1274063"/>
              <a:gd name="connsiteX1" fmla="*/ 1274064 w 1274064"/>
              <a:gd name="connsiteY1" fmla="*/ 1274063 h 1274063"/>
              <a:gd name="connsiteX2" fmla="*/ 1274064 w 1274064"/>
              <a:gd name="connsiteY2" fmla="*/ 0 h 1274063"/>
              <a:gd name="connsiteX3" fmla="*/ 0 w 1274064"/>
              <a:gd name="connsiteY3" fmla="*/ 0 h 1274063"/>
              <a:gd name="connsiteX4" fmla="*/ 0 w 1274064"/>
              <a:gd name="connsiteY4" fmla="*/ 1274063 h 1274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74064" h="1274063">
                <a:moveTo>
                  <a:pt x="0" y="1274063"/>
                </a:moveTo>
                <a:lnTo>
                  <a:pt x="1274064" y="1274063"/>
                </a:lnTo>
                <a:lnTo>
                  <a:pt x="1274064" y="0"/>
                </a:lnTo>
                <a:lnTo>
                  <a:pt x="0" y="0"/>
                </a:lnTo>
                <a:lnTo>
                  <a:pt x="0" y="1274063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2447544" y="1478280"/>
            <a:ext cx="1274064" cy="1274063"/>
          </a:xfrm>
          <a:custGeom>
            <a:avLst/>
            <a:gdLst>
              <a:gd name="connsiteX0" fmla="*/ 0 w 1274064"/>
              <a:gd name="connsiteY0" fmla="*/ 1274063 h 1274063"/>
              <a:gd name="connsiteX1" fmla="*/ 1274064 w 1274064"/>
              <a:gd name="connsiteY1" fmla="*/ 1274063 h 1274063"/>
              <a:gd name="connsiteX2" fmla="*/ 1274064 w 1274064"/>
              <a:gd name="connsiteY2" fmla="*/ 0 h 1274063"/>
              <a:gd name="connsiteX3" fmla="*/ 0 w 1274064"/>
              <a:gd name="connsiteY3" fmla="*/ 0 h 1274063"/>
              <a:gd name="connsiteX4" fmla="*/ 0 w 1274064"/>
              <a:gd name="connsiteY4" fmla="*/ 1274063 h 1274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74064" h="1274063">
                <a:moveTo>
                  <a:pt x="0" y="1274063"/>
                </a:moveTo>
                <a:lnTo>
                  <a:pt x="1274064" y="1274063"/>
                </a:lnTo>
                <a:lnTo>
                  <a:pt x="1274064" y="0"/>
                </a:lnTo>
                <a:lnTo>
                  <a:pt x="0" y="0"/>
                </a:lnTo>
                <a:lnTo>
                  <a:pt x="0" y="1274063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5439155" y="1478280"/>
            <a:ext cx="1274063" cy="1274063"/>
          </a:xfrm>
          <a:custGeom>
            <a:avLst/>
            <a:gdLst>
              <a:gd name="connsiteX0" fmla="*/ 0 w 1274063"/>
              <a:gd name="connsiteY0" fmla="*/ 1274063 h 1274063"/>
              <a:gd name="connsiteX1" fmla="*/ 1274063 w 1274063"/>
              <a:gd name="connsiteY1" fmla="*/ 1274063 h 1274063"/>
              <a:gd name="connsiteX2" fmla="*/ 1274063 w 1274063"/>
              <a:gd name="connsiteY2" fmla="*/ 0 h 1274063"/>
              <a:gd name="connsiteX3" fmla="*/ 0 w 1274063"/>
              <a:gd name="connsiteY3" fmla="*/ 0 h 1274063"/>
              <a:gd name="connsiteX4" fmla="*/ 0 w 1274063"/>
              <a:gd name="connsiteY4" fmla="*/ 1274063 h 1274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74063" h="1274063">
                <a:moveTo>
                  <a:pt x="0" y="1274063"/>
                </a:moveTo>
                <a:lnTo>
                  <a:pt x="1274063" y="1274063"/>
                </a:lnTo>
                <a:lnTo>
                  <a:pt x="1274063" y="0"/>
                </a:lnTo>
                <a:lnTo>
                  <a:pt x="0" y="0"/>
                </a:lnTo>
                <a:lnTo>
                  <a:pt x="0" y="1274063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6934200" y="1478280"/>
            <a:ext cx="1274064" cy="1274063"/>
          </a:xfrm>
          <a:custGeom>
            <a:avLst/>
            <a:gdLst>
              <a:gd name="connsiteX0" fmla="*/ 0 w 1274064"/>
              <a:gd name="connsiteY0" fmla="*/ 1274063 h 1274063"/>
              <a:gd name="connsiteX1" fmla="*/ 1274064 w 1274064"/>
              <a:gd name="connsiteY1" fmla="*/ 1274063 h 1274063"/>
              <a:gd name="connsiteX2" fmla="*/ 1274064 w 1274064"/>
              <a:gd name="connsiteY2" fmla="*/ 0 h 1274063"/>
              <a:gd name="connsiteX3" fmla="*/ 0 w 1274064"/>
              <a:gd name="connsiteY3" fmla="*/ 0 h 1274063"/>
              <a:gd name="connsiteX4" fmla="*/ 0 w 1274064"/>
              <a:gd name="connsiteY4" fmla="*/ 1274063 h 1274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74064" h="1274063">
                <a:moveTo>
                  <a:pt x="0" y="1274063"/>
                </a:moveTo>
                <a:lnTo>
                  <a:pt x="1274064" y="1274063"/>
                </a:lnTo>
                <a:lnTo>
                  <a:pt x="1274064" y="0"/>
                </a:lnTo>
                <a:lnTo>
                  <a:pt x="0" y="0"/>
                </a:lnTo>
                <a:lnTo>
                  <a:pt x="0" y="1274063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8" name="Freeform 3"/>
          <p:cNvSpPr/>
          <p:nvPr/>
        </p:nvSpPr>
        <p:spPr>
          <a:xfrm>
            <a:off x="3944111" y="1478280"/>
            <a:ext cx="1274064" cy="1274063"/>
          </a:xfrm>
          <a:custGeom>
            <a:avLst/>
            <a:gdLst>
              <a:gd name="connsiteX0" fmla="*/ 0 w 1274064"/>
              <a:gd name="connsiteY0" fmla="*/ 1274063 h 1274063"/>
              <a:gd name="connsiteX1" fmla="*/ 1274064 w 1274064"/>
              <a:gd name="connsiteY1" fmla="*/ 1274063 h 1274063"/>
              <a:gd name="connsiteX2" fmla="*/ 1274064 w 1274064"/>
              <a:gd name="connsiteY2" fmla="*/ 0 h 1274063"/>
              <a:gd name="connsiteX3" fmla="*/ 0 w 1274064"/>
              <a:gd name="connsiteY3" fmla="*/ 0 h 1274063"/>
              <a:gd name="connsiteX4" fmla="*/ 0 w 1274064"/>
              <a:gd name="connsiteY4" fmla="*/ 1274063 h 1274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74064" h="1274063">
                <a:moveTo>
                  <a:pt x="0" y="1274063"/>
                </a:moveTo>
                <a:lnTo>
                  <a:pt x="1274064" y="1274063"/>
                </a:lnTo>
                <a:lnTo>
                  <a:pt x="1274064" y="0"/>
                </a:lnTo>
                <a:lnTo>
                  <a:pt x="0" y="0"/>
                </a:lnTo>
                <a:lnTo>
                  <a:pt x="0" y="1274063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1981200"/>
            <a:ext cx="1025922" cy="184153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635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好服务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>
                <a:tab pos="63500" algn="l"/>
              </a:tabLst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重中之重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565400" y="1981200"/>
            <a:ext cx="1025922" cy="213648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50800" algn="l"/>
                <a:tab pos="1270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设计感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>
                <a:tab pos="50800" algn="l"/>
                <a:tab pos="127000" algn="l"/>
              </a:tabLst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长得好是</a:t>
            </a:r>
          </a:p>
          <a:p>
            <a:pPr>
              <a:lnSpc>
                <a:spcPts val="2300"/>
              </a:lnSpc>
              <a:tabLst>
                <a:tab pos="50800" algn="l"/>
                <a:tab pos="1270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正经事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5461000" y="1790700"/>
            <a:ext cx="1231106" cy="231601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76200" algn="l"/>
                <a:tab pos="304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变化</a:t>
            </a:r>
          </a:p>
          <a:p>
            <a:pPr>
              <a:lnSpc>
                <a:spcPts val="2800"/>
              </a:lnSpc>
              <a:tabLst>
                <a:tab pos="76200" algn="l"/>
                <a:tab pos="304800" algn="l"/>
              </a:tabLst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更新迭代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200"/>
              </a:lnSpc>
              <a:tabLst>
                <a:tab pos="76200" algn="l"/>
                <a:tab pos="304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自由组合</a:t>
            </a:r>
          </a:p>
          <a:p>
            <a:pPr>
              <a:lnSpc>
                <a:spcPts val="2300"/>
              </a:lnSpc>
              <a:tabLst>
                <a:tab pos="76200" algn="l"/>
                <a:tab pos="304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随用随走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997700" y="1981200"/>
            <a:ext cx="1025922" cy="213648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享受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>
                <a:tab pos="266700" algn="l"/>
              </a:tabLst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在乎当下</a:t>
            </a:r>
          </a:p>
          <a:p>
            <a:pPr>
              <a:lnSpc>
                <a:spcPts val="2300"/>
              </a:lnSpc>
              <a:tabLst>
                <a:tab pos="266700" algn="l"/>
              </a:tabLst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并不在乎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7124700" y="4127500"/>
            <a:ext cx="769441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所有权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3962400" y="1981200"/>
            <a:ext cx="1231106" cy="213648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88900" algn="l"/>
              </a:tabLst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极致体验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>
                <a:tab pos="88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极强的可</a:t>
            </a:r>
          </a:p>
          <a:p>
            <a:pPr>
              <a:lnSpc>
                <a:spcPts val="2300"/>
              </a:lnSpc>
              <a:tabLst>
                <a:tab pos="889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居住性、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4051300" y="4127500"/>
            <a:ext cx="1025922" cy="918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54000" algn="l"/>
              </a:tabLst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现代化人</a:t>
            </a:r>
          </a:p>
          <a:p>
            <a:pPr>
              <a:lnSpc>
                <a:spcPts val="2400"/>
              </a:lnSpc>
              <a:tabLst>
                <a:tab pos="254000" algn="l"/>
              </a:tabLst>
            </a:pPr>
            <a:r>
              <a:rPr lang="en-US" altLang="zh-CN" sz="2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性化配套</a:t>
            </a:r>
          </a:p>
          <a:p>
            <a:pPr>
              <a:lnSpc>
                <a:spcPts val="2400"/>
              </a:lnSpc>
              <a:tabLst>
                <a:tab pos="2540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设施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6528181" y="1536271"/>
            <a:ext cx="233592" cy="335581"/>
          </a:xfrm>
          <a:custGeom>
            <a:avLst/>
            <a:gdLst>
              <a:gd name="connsiteX0" fmla="*/ 229615 w 233592"/>
              <a:gd name="connsiteY0" fmla="*/ 210486 h 335581"/>
              <a:gd name="connsiteX1" fmla="*/ 175767 w 233592"/>
              <a:gd name="connsiteY1" fmla="*/ 276526 h 335581"/>
              <a:gd name="connsiteX2" fmla="*/ 82676 w 233592"/>
              <a:gd name="connsiteY2" fmla="*/ 290623 h 335581"/>
              <a:gd name="connsiteX3" fmla="*/ 68579 w 233592"/>
              <a:gd name="connsiteY3" fmla="*/ 305228 h 335581"/>
              <a:gd name="connsiteX4" fmla="*/ 62356 w 233592"/>
              <a:gd name="connsiteY4" fmla="*/ 335581 h 335581"/>
              <a:gd name="connsiteX5" fmla="*/ 24129 w 233592"/>
              <a:gd name="connsiteY5" fmla="*/ 327834 h 335581"/>
              <a:gd name="connsiteX6" fmla="*/ 36575 w 233592"/>
              <a:gd name="connsiteY6" fmla="*/ 203628 h 335581"/>
              <a:gd name="connsiteX7" fmla="*/ 51180 w 233592"/>
              <a:gd name="connsiteY7" fmla="*/ 193341 h 335581"/>
              <a:gd name="connsiteX8" fmla="*/ 127761 w 233592"/>
              <a:gd name="connsiteY8" fmla="*/ 184959 h 335581"/>
              <a:gd name="connsiteX9" fmla="*/ 180720 w 233592"/>
              <a:gd name="connsiteY9" fmla="*/ 144573 h 335581"/>
              <a:gd name="connsiteX10" fmla="*/ 169798 w 233592"/>
              <a:gd name="connsiteY10" fmla="*/ 104695 h 335581"/>
              <a:gd name="connsiteX11" fmla="*/ 132460 w 233592"/>
              <a:gd name="connsiteY11" fmla="*/ 81708 h 335581"/>
              <a:gd name="connsiteX12" fmla="*/ 69722 w 233592"/>
              <a:gd name="connsiteY12" fmla="*/ 84375 h 335581"/>
              <a:gd name="connsiteX13" fmla="*/ 24891 w 233592"/>
              <a:gd name="connsiteY13" fmla="*/ 91487 h 335581"/>
              <a:gd name="connsiteX14" fmla="*/ 2158 w 233592"/>
              <a:gd name="connsiteY14" fmla="*/ 72183 h 335581"/>
              <a:gd name="connsiteX15" fmla="*/ 0 w 233592"/>
              <a:gd name="connsiteY15" fmla="*/ 38147 h 335581"/>
              <a:gd name="connsiteX16" fmla="*/ 30987 w 233592"/>
              <a:gd name="connsiteY16" fmla="*/ 6016 h 335581"/>
              <a:gd name="connsiteX17" fmla="*/ 89788 w 233592"/>
              <a:gd name="connsiteY17" fmla="*/ 2460 h 335581"/>
              <a:gd name="connsiteX18" fmla="*/ 205231 w 233592"/>
              <a:gd name="connsiteY18" fmla="*/ 78152 h 335581"/>
              <a:gd name="connsiteX19" fmla="*/ 229615 w 233592"/>
              <a:gd name="connsiteY19" fmla="*/ 210486 h 3355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33592" h="335581">
                <a:moveTo>
                  <a:pt x="229615" y="210486"/>
                </a:moveTo>
                <a:cubicBezTo>
                  <a:pt x="223392" y="241855"/>
                  <a:pt x="205358" y="263826"/>
                  <a:pt x="175767" y="276526"/>
                </a:cubicBezTo>
                <a:cubicBezTo>
                  <a:pt x="154304" y="285797"/>
                  <a:pt x="123316" y="290496"/>
                  <a:pt x="82676" y="290623"/>
                </a:cubicBezTo>
                <a:cubicBezTo>
                  <a:pt x="75183" y="290496"/>
                  <a:pt x="70484" y="295449"/>
                  <a:pt x="68579" y="305228"/>
                </a:cubicBezTo>
                <a:lnTo>
                  <a:pt x="62356" y="335581"/>
                </a:lnTo>
                <a:lnTo>
                  <a:pt x="24129" y="327834"/>
                </a:lnTo>
                <a:cubicBezTo>
                  <a:pt x="30479" y="254428"/>
                  <a:pt x="34670" y="213153"/>
                  <a:pt x="36575" y="203628"/>
                </a:cubicBezTo>
                <a:cubicBezTo>
                  <a:pt x="37845" y="197405"/>
                  <a:pt x="42671" y="193976"/>
                  <a:pt x="51180" y="193341"/>
                </a:cubicBezTo>
                <a:cubicBezTo>
                  <a:pt x="88010" y="191436"/>
                  <a:pt x="113537" y="188642"/>
                  <a:pt x="127761" y="184959"/>
                </a:cubicBezTo>
                <a:cubicBezTo>
                  <a:pt x="159003" y="177847"/>
                  <a:pt x="176656" y="164385"/>
                  <a:pt x="180720" y="144573"/>
                </a:cubicBezTo>
                <a:cubicBezTo>
                  <a:pt x="183641" y="129841"/>
                  <a:pt x="180085" y="116506"/>
                  <a:pt x="169798" y="104695"/>
                </a:cubicBezTo>
                <a:cubicBezTo>
                  <a:pt x="159765" y="92376"/>
                  <a:pt x="147319" y="84756"/>
                  <a:pt x="132460" y="81708"/>
                </a:cubicBezTo>
                <a:cubicBezTo>
                  <a:pt x="115950" y="78406"/>
                  <a:pt x="94995" y="79295"/>
                  <a:pt x="69722" y="84375"/>
                </a:cubicBezTo>
                <a:cubicBezTo>
                  <a:pt x="44703" y="90090"/>
                  <a:pt x="29844" y="92503"/>
                  <a:pt x="24891" y="91487"/>
                </a:cubicBezTo>
                <a:cubicBezTo>
                  <a:pt x="14096" y="89328"/>
                  <a:pt x="6603" y="82851"/>
                  <a:pt x="2158" y="72183"/>
                </a:cubicBezTo>
                <a:cubicBezTo>
                  <a:pt x="-1778" y="61642"/>
                  <a:pt x="-2540" y="50339"/>
                  <a:pt x="0" y="38147"/>
                </a:cubicBezTo>
                <a:cubicBezTo>
                  <a:pt x="2920" y="23415"/>
                  <a:pt x="13207" y="12620"/>
                  <a:pt x="30987" y="6016"/>
                </a:cubicBezTo>
                <a:cubicBezTo>
                  <a:pt x="48132" y="-841"/>
                  <a:pt x="67817" y="-1984"/>
                  <a:pt x="89788" y="2460"/>
                </a:cubicBezTo>
                <a:cubicBezTo>
                  <a:pt x="140842" y="12747"/>
                  <a:pt x="179323" y="38020"/>
                  <a:pt x="205231" y="78152"/>
                </a:cubicBezTo>
                <a:cubicBezTo>
                  <a:pt x="231266" y="117903"/>
                  <a:pt x="239394" y="162099"/>
                  <a:pt x="229615" y="210486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6490208" y="1915795"/>
            <a:ext cx="119761" cy="119633"/>
          </a:xfrm>
          <a:custGeom>
            <a:avLst/>
            <a:gdLst>
              <a:gd name="connsiteX0" fmla="*/ 119760 w 119761"/>
              <a:gd name="connsiteY0" fmla="*/ 71881 h 119633"/>
              <a:gd name="connsiteX1" fmla="*/ 93725 w 119761"/>
              <a:gd name="connsiteY1" fmla="*/ 110616 h 119633"/>
              <a:gd name="connsiteX2" fmla="*/ 47751 w 119761"/>
              <a:gd name="connsiteY2" fmla="*/ 119633 h 119633"/>
              <a:gd name="connsiteX3" fmla="*/ 9016 w 119761"/>
              <a:gd name="connsiteY3" fmla="*/ 93598 h 119633"/>
              <a:gd name="connsiteX4" fmla="*/ 0 w 119761"/>
              <a:gd name="connsiteY4" fmla="*/ 47751 h 119633"/>
              <a:gd name="connsiteX5" fmla="*/ 26035 w 119761"/>
              <a:gd name="connsiteY5" fmla="*/ 8889 h 119633"/>
              <a:gd name="connsiteX6" fmla="*/ 71882 w 119761"/>
              <a:gd name="connsiteY6" fmla="*/ 0 h 119633"/>
              <a:gd name="connsiteX7" fmla="*/ 110744 w 119761"/>
              <a:gd name="connsiteY7" fmla="*/ 25907 h 119633"/>
              <a:gd name="connsiteX8" fmla="*/ 119760 w 119761"/>
              <a:gd name="connsiteY8" fmla="*/ 71881 h 1196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9761" h="119633">
                <a:moveTo>
                  <a:pt x="119760" y="71881"/>
                </a:moveTo>
                <a:cubicBezTo>
                  <a:pt x="116332" y="88391"/>
                  <a:pt x="107696" y="101345"/>
                  <a:pt x="93725" y="110616"/>
                </a:cubicBezTo>
                <a:cubicBezTo>
                  <a:pt x="79628" y="120014"/>
                  <a:pt x="64388" y="122935"/>
                  <a:pt x="47751" y="119633"/>
                </a:cubicBezTo>
                <a:cubicBezTo>
                  <a:pt x="31241" y="116204"/>
                  <a:pt x="18287" y="107569"/>
                  <a:pt x="9016" y="93598"/>
                </a:cubicBezTo>
                <a:cubicBezTo>
                  <a:pt x="-380" y="79628"/>
                  <a:pt x="-3302" y="64261"/>
                  <a:pt x="0" y="47751"/>
                </a:cubicBezTo>
                <a:cubicBezTo>
                  <a:pt x="3428" y="31114"/>
                  <a:pt x="12064" y="18160"/>
                  <a:pt x="26035" y="8889"/>
                </a:cubicBezTo>
                <a:cubicBezTo>
                  <a:pt x="40004" y="-380"/>
                  <a:pt x="55372" y="-3429"/>
                  <a:pt x="71882" y="0"/>
                </a:cubicBezTo>
                <a:cubicBezTo>
                  <a:pt x="88519" y="3301"/>
                  <a:pt x="101473" y="11937"/>
                  <a:pt x="110744" y="25907"/>
                </a:cubicBezTo>
                <a:cubicBezTo>
                  <a:pt x="120014" y="40004"/>
                  <a:pt x="123062" y="55244"/>
                  <a:pt x="119760" y="71881"/>
                </a:cubicBez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30500" y="1689100"/>
            <a:ext cx="3693319" cy="127727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600"/>
              </a:lnSpc>
              <a:tabLst/>
            </a:pPr>
            <a:r>
              <a:rPr lang="en-US" altLang="zh-CN" sz="96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买不起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340100" y="4089400"/>
            <a:ext cx="2462213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新锐租房派往往是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578100" y="4457700"/>
            <a:ext cx="4001095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消费能力、话语权均强的人群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4038600" y="3086100"/>
            <a:ext cx="788677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NO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DDD0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998219" y="1520952"/>
            <a:ext cx="1965959" cy="1965959"/>
          </a:xfrm>
          <a:custGeom>
            <a:avLst/>
            <a:gdLst>
              <a:gd name="connsiteX0" fmla="*/ 0 w 1965959"/>
              <a:gd name="connsiteY0" fmla="*/ 1965959 h 1965959"/>
              <a:gd name="connsiteX1" fmla="*/ 1965959 w 1965959"/>
              <a:gd name="connsiteY1" fmla="*/ 1965959 h 1965959"/>
              <a:gd name="connsiteX2" fmla="*/ 1965959 w 1965959"/>
              <a:gd name="connsiteY2" fmla="*/ 0 h 1965959"/>
              <a:gd name="connsiteX3" fmla="*/ 0 w 1965959"/>
              <a:gd name="connsiteY3" fmla="*/ 0 h 1965959"/>
              <a:gd name="connsiteX4" fmla="*/ 0 w 1965959"/>
              <a:gd name="connsiteY4" fmla="*/ 1965959 h 19659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65959" h="1965959">
                <a:moveTo>
                  <a:pt x="0" y="1965959"/>
                </a:moveTo>
                <a:lnTo>
                  <a:pt x="1965959" y="1965959"/>
                </a:lnTo>
                <a:lnTo>
                  <a:pt x="1965959" y="0"/>
                </a:lnTo>
                <a:lnTo>
                  <a:pt x="0" y="0"/>
                </a:lnTo>
                <a:lnTo>
                  <a:pt x="0" y="196595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3589020" y="1520952"/>
            <a:ext cx="1965960" cy="1965959"/>
          </a:xfrm>
          <a:custGeom>
            <a:avLst/>
            <a:gdLst>
              <a:gd name="connsiteX0" fmla="*/ 0 w 1965960"/>
              <a:gd name="connsiteY0" fmla="*/ 1965959 h 1965959"/>
              <a:gd name="connsiteX1" fmla="*/ 1965959 w 1965960"/>
              <a:gd name="connsiteY1" fmla="*/ 1965959 h 1965959"/>
              <a:gd name="connsiteX2" fmla="*/ 1965959 w 1965960"/>
              <a:gd name="connsiteY2" fmla="*/ 0 h 1965959"/>
              <a:gd name="connsiteX3" fmla="*/ 0 w 1965960"/>
              <a:gd name="connsiteY3" fmla="*/ 0 h 1965959"/>
              <a:gd name="connsiteX4" fmla="*/ 0 w 1965960"/>
              <a:gd name="connsiteY4" fmla="*/ 1965959 h 19659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65960" h="1965959">
                <a:moveTo>
                  <a:pt x="0" y="1965959"/>
                </a:moveTo>
                <a:lnTo>
                  <a:pt x="1965959" y="1965959"/>
                </a:lnTo>
                <a:lnTo>
                  <a:pt x="1965959" y="0"/>
                </a:lnTo>
                <a:lnTo>
                  <a:pt x="0" y="0"/>
                </a:lnTo>
                <a:lnTo>
                  <a:pt x="0" y="196595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6179820" y="1520952"/>
            <a:ext cx="1965960" cy="1965959"/>
          </a:xfrm>
          <a:custGeom>
            <a:avLst/>
            <a:gdLst>
              <a:gd name="connsiteX0" fmla="*/ 0 w 1965960"/>
              <a:gd name="connsiteY0" fmla="*/ 1965959 h 1965959"/>
              <a:gd name="connsiteX1" fmla="*/ 1965960 w 1965960"/>
              <a:gd name="connsiteY1" fmla="*/ 1965959 h 1965959"/>
              <a:gd name="connsiteX2" fmla="*/ 1965960 w 1965960"/>
              <a:gd name="connsiteY2" fmla="*/ 0 h 1965959"/>
              <a:gd name="connsiteX3" fmla="*/ 0 w 1965960"/>
              <a:gd name="connsiteY3" fmla="*/ 0 h 1965959"/>
              <a:gd name="connsiteX4" fmla="*/ 0 w 1965960"/>
              <a:gd name="connsiteY4" fmla="*/ 1965959 h 19659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65960" h="1965959">
                <a:moveTo>
                  <a:pt x="0" y="1965959"/>
                </a:moveTo>
                <a:lnTo>
                  <a:pt x="1965960" y="1965959"/>
                </a:lnTo>
                <a:lnTo>
                  <a:pt x="1965960" y="0"/>
                </a:lnTo>
                <a:lnTo>
                  <a:pt x="0" y="0"/>
                </a:lnTo>
                <a:lnTo>
                  <a:pt x="0" y="1965959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2032000"/>
            <a:ext cx="1846659" cy="240578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>
                <a:tab pos="215900" algn="l"/>
                <a:tab pos="584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36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相当的</a:t>
            </a:r>
          </a:p>
          <a:p>
            <a:pPr>
              <a:lnSpc>
                <a:spcPts val="4300"/>
              </a:lnSpc>
              <a:tabLst>
                <a:tab pos="215900" algn="l"/>
                <a:tab pos="584200" algn="l"/>
              </a:tabLst>
            </a:pPr>
            <a:r>
              <a:rPr lang="en-US" altLang="zh-CN" sz="3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文化程度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500"/>
              </a:lnSpc>
              <a:tabLst>
                <a:tab pos="215900" algn="l"/>
                <a:tab pos="584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理性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797300" y="1752600"/>
            <a:ext cx="1538883" cy="30341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>
                <a:tab pos="88900" algn="l"/>
                <a:tab pos="317500" algn="l"/>
                <a:tab pos="457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3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开阔的</a:t>
            </a:r>
          </a:p>
          <a:p>
            <a:pPr>
              <a:lnSpc>
                <a:spcPts val="4300"/>
              </a:lnSpc>
              <a:tabLst>
                <a:tab pos="88900" algn="l"/>
                <a:tab pos="317500" algn="l"/>
                <a:tab pos="457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3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国际化</a:t>
            </a:r>
          </a:p>
          <a:p>
            <a:pPr>
              <a:lnSpc>
                <a:spcPts val="4300"/>
              </a:lnSpc>
              <a:tabLst>
                <a:tab pos="88900" algn="l"/>
                <a:tab pos="317500" algn="l"/>
                <a:tab pos="457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3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视野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3300"/>
              </a:lnSpc>
              <a:tabLst>
                <a:tab pos="88900" algn="l"/>
                <a:tab pos="317500" algn="l"/>
                <a:tab pos="457200" algn="l"/>
              </a:tabLst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价值观绑架</a:t>
            </a:r>
          </a:p>
          <a:p>
            <a:pPr>
              <a:lnSpc>
                <a:spcPts val="2800"/>
              </a:lnSpc>
              <a:tabLst>
                <a:tab pos="88900" algn="l"/>
                <a:tab pos="317500" algn="l"/>
                <a:tab pos="4572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	</a:t>
            </a: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失效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248400" y="2032000"/>
            <a:ext cx="1872307" cy="276485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>
                <a:tab pos="25400" algn="l"/>
                <a:tab pos="177800" algn="l"/>
                <a:tab pos="2286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	</a:t>
            </a:r>
            <a:r>
              <a:rPr lang="en-US" altLang="zh-CN" sz="36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相当的</a:t>
            </a:r>
          </a:p>
          <a:p>
            <a:pPr>
              <a:lnSpc>
                <a:spcPts val="4300"/>
              </a:lnSpc>
              <a:tabLst>
                <a:tab pos="25400" algn="l"/>
                <a:tab pos="177800" algn="l"/>
                <a:tab pos="228600" algn="l"/>
              </a:tabLst>
            </a:pPr>
            <a:r>
              <a:rPr lang="en-US" altLang="zh-CN" sz="3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社会地位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500"/>
              </a:lnSpc>
              <a:tabLst>
                <a:tab pos="25400" algn="l"/>
                <a:tab pos="177800" algn="l"/>
                <a:tab pos="2286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足够的底气和</a:t>
            </a:r>
          </a:p>
          <a:p>
            <a:pPr>
              <a:lnSpc>
                <a:spcPts val="2800"/>
              </a:lnSpc>
              <a:tabLst>
                <a:tab pos="25400" algn="l"/>
                <a:tab pos="177800" algn="l"/>
                <a:tab pos="2286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	</a:t>
            </a: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传统做斗争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E7616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6617207"/>
            <a:ext cx="9144000" cy="240792"/>
          </a:xfrm>
          <a:custGeom>
            <a:avLst/>
            <a:gdLst>
              <a:gd name="connsiteX0" fmla="*/ 0 w 9144000"/>
              <a:gd name="connsiteY0" fmla="*/ 240792 h 240792"/>
              <a:gd name="connsiteX1" fmla="*/ 9144000 w 9144000"/>
              <a:gd name="connsiteY1" fmla="*/ 240792 h 240792"/>
              <a:gd name="connsiteX2" fmla="*/ 9144000 w 9144000"/>
              <a:gd name="connsiteY2" fmla="*/ 0 h 240792"/>
              <a:gd name="connsiteX3" fmla="*/ 0 w 9144000"/>
              <a:gd name="connsiteY3" fmla="*/ 0 h 240792"/>
              <a:gd name="connsiteX4" fmla="*/ 0 w 9144000"/>
              <a:gd name="connsiteY4" fmla="*/ 240792 h 2407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240792">
                <a:moveTo>
                  <a:pt x="0" y="240792"/>
                </a:moveTo>
                <a:lnTo>
                  <a:pt x="9144000" y="240792"/>
                </a:lnTo>
                <a:lnTo>
                  <a:pt x="9144000" y="0"/>
                </a:lnTo>
                <a:lnTo>
                  <a:pt x="0" y="0"/>
                </a:lnTo>
                <a:lnTo>
                  <a:pt x="0" y="240792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0" y="2235200"/>
            <a:ext cx="4616648" cy="191847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互联网时代的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600"/>
              </a:lnSpc>
              <a:tabLst/>
            </a:pPr>
            <a:r>
              <a:rPr lang="en-US" altLang="zh-CN" sz="60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地产行业假想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717035" y="5338571"/>
            <a:ext cx="126491" cy="126491"/>
          </a:xfrm>
          <a:custGeom>
            <a:avLst/>
            <a:gdLst>
              <a:gd name="connsiteX0" fmla="*/ 0 w 126491"/>
              <a:gd name="connsiteY0" fmla="*/ 0 h 126491"/>
              <a:gd name="connsiteX1" fmla="*/ 126492 w 126491"/>
              <a:gd name="connsiteY1" fmla="*/ 0 h 126491"/>
              <a:gd name="connsiteX2" fmla="*/ 106807 w 126491"/>
              <a:gd name="connsiteY2" fmla="*/ 19685 h 126491"/>
              <a:gd name="connsiteX3" fmla="*/ 19685 w 126491"/>
              <a:gd name="connsiteY3" fmla="*/ 19685 h 126491"/>
              <a:gd name="connsiteX4" fmla="*/ 19685 w 126491"/>
              <a:gd name="connsiteY4" fmla="*/ 106807 h 126491"/>
              <a:gd name="connsiteX5" fmla="*/ 0 w 126491"/>
              <a:gd name="connsiteY5" fmla="*/ 126492 h 126491"/>
              <a:gd name="connsiteX6" fmla="*/ 0 w 126491"/>
              <a:gd name="connsiteY6" fmla="*/ 0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0" y="0"/>
                </a:moveTo>
                <a:lnTo>
                  <a:pt x="126492" y="0"/>
                </a:lnTo>
                <a:lnTo>
                  <a:pt x="106807" y="19685"/>
                </a:lnTo>
                <a:lnTo>
                  <a:pt x="19685" y="19685"/>
                </a:lnTo>
                <a:lnTo>
                  <a:pt x="19685" y="106807"/>
                </a:lnTo>
                <a:lnTo>
                  <a:pt x="0" y="126492"/>
                </a:lnTo>
                <a:lnTo>
                  <a:pt x="0" y="0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303520" y="5725667"/>
            <a:ext cx="126491" cy="126491"/>
          </a:xfrm>
          <a:custGeom>
            <a:avLst/>
            <a:gdLst>
              <a:gd name="connsiteX0" fmla="*/ 126491 w 126491"/>
              <a:gd name="connsiteY0" fmla="*/ 126491 h 126491"/>
              <a:gd name="connsiteX1" fmla="*/ 0 w 126491"/>
              <a:gd name="connsiteY1" fmla="*/ 126491 h 126491"/>
              <a:gd name="connsiteX2" fmla="*/ 19684 w 126491"/>
              <a:gd name="connsiteY2" fmla="*/ 106857 h 126491"/>
              <a:gd name="connsiteX3" fmla="*/ 106807 w 126491"/>
              <a:gd name="connsiteY3" fmla="*/ 106857 h 126491"/>
              <a:gd name="connsiteX4" fmla="*/ 106807 w 126491"/>
              <a:gd name="connsiteY4" fmla="*/ 19634 h 126491"/>
              <a:gd name="connsiteX5" fmla="*/ 126491 w 126491"/>
              <a:gd name="connsiteY5" fmla="*/ 0 h 126491"/>
              <a:gd name="connsiteX6" fmla="*/ 126491 w 126491"/>
              <a:gd name="connsiteY6" fmla="*/ 126491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126491" y="126491"/>
                </a:moveTo>
                <a:lnTo>
                  <a:pt x="0" y="126491"/>
                </a:lnTo>
                <a:lnTo>
                  <a:pt x="19684" y="106857"/>
                </a:lnTo>
                <a:lnTo>
                  <a:pt x="106807" y="106857"/>
                </a:lnTo>
                <a:lnTo>
                  <a:pt x="106807" y="19634"/>
                </a:lnTo>
                <a:lnTo>
                  <a:pt x="126491" y="0"/>
                </a:lnTo>
                <a:lnTo>
                  <a:pt x="126491" y="126491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0600" y="812800"/>
            <a:ext cx="4406900" cy="36449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642100" y="4000500"/>
            <a:ext cx="512961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张伯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79600" y="3975100"/>
            <a:ext cx="512961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王叔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810000" y="5448300"/>
            <a:ext cx="1538883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粉碎四人帮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4ED0A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0" y="6617207"/>
            <a:ext cx="9144000" cy="240792"/>
          </a:xfrm>
          <a:custGeom>
            <a:avLst/>
            <a:gdLst>
              <a:gd name="connsiteX0" fmla="*/ 0 w 9144000"/>
              <a:gd name="connsiteY0" fmla="*/ 240792 h 240792"/>
              <a:gd name="connsiteX1" fmla="*/ 9144000 w 9144000"/>
              <a:gd name="connsiteY1" fmla="*/ 240792 h 240792"/>
              <a:gd name="connsiteX2" fmla="*/ 9144000 w 9144000"/>
              <a:gd name="connsiteY2" fmla="*/ 0 h 240792"/>
              <a:gd name="connsiteX3" fmla="*/ 0 w 9144000"/>
              <a:gd name="connsiteY3" fmla="*/ 0 h 240792"/>
              <a:gd name="connsiteX4" fmla="*/ 0 w 9144000"/>
              <a:gd name="connsiteY4" fmla="*/ 240792 h 2407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240792">
                <a:moveTo>
                  <a:pt x="0" y="240792"/>
                </a:moveTo>
                <a:lnTo>
                  <a:pt x="9144000" y="240792"/>
                </a:lnTo>
                <a:lnTo>
                  <a:pt x="9144000" y="0"/>
                </a:lnTo>
                <a:lnTo>
                  <a:pt x="0" y="0"/>
                </a:lnTo>
                <a:lnTo>
                  <a:pt x="0" y="240792"/>
                </a:lnTo>
              </a:path>
            </a:pathLst>
          </a:custGeom>
          <a:solidFill>
            <a:srgbClr val="38507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7100" y="2578100"/>
            <a:ext cx="7335341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6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用运营互联网社交产品的思路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882900" y="3238500"/>
            <a:ext cx="3385542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4" dirty="0" smtClean="0">
                <a:solidFill>
                  <a:srgbClr val="385072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运营新式社区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4235196" y="1016508"/>
            <a:ext cx="673608" cy="672084"/>
          </a:xfrm>
          <a:custGeom>
            <a:avLst/>
            <a:gdLst>
              <a:gd name="connsiteX0" fmla="*/ 0 w 673608"/>
              <a:gd name="connsiteY0" fmla="*/ 672084 h 672084"/>
              <a:gd name="connsiteX1" fmla="*/ 673607 w 673608"/>
              <a:gd name="connsiteY1" fmla="*/ 672084 h 672084"/>
              <a:gd name="connsiteX2" fmla="*/ 673607 w 673608"/>
              <a:gd name="connsiteY2" fmla="*/ 0 h 672084"/>
              <a:gd name="connsiteX3" fmla="*/ 0 w 673608"/>
              <a:gd name="connsiteY3" fmla="*/ 0 h 672084"/>
              <a:gd name="connsiteX4" fmla="*/ 0 w 673608"/>
              <a:gd name="connsiteY4" fmla="*/ 672084 h 6720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73608" h="672084">
                <a:moveTo>
                  <a:pt x="0" y="672084"/>
                </a:moveTo>
                <a:lnTo>
                  <a:pt x="673607" y="672084"/>
                </a:lnTo>
                <a:lnTo>
                  <a:pt x="673607" y="0"/>
                </a:lnTo>
                <a:lnTo>
                  <a:pt x="0" y="0"/>
                </a:lnTo>
                <a:lnTo>
                  <a:pt x="0" y="672084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55900" y="2730500"/>
            <a:ext cx="3949799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6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定义垂直人群，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79500" y="3390900"/>
            <a:ext cx="7335341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4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服务于</a:t>
            </a:r>
            <a:r>
              <a:rPr lang="en-US" altLang="zh-CN" sz="44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社会属性</a:t>
            </a:r>
            <a:r>
              <a:rPr lang="en-US" altLang="zh-CN" sz="4404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而非</a:t>
            </a:r>
            <a:r>
              <a:rPr lang="en-US" altLang="zh-CN" sz="44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家庭属性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368800" y="1168400"/>
            <a:ext cx="410369" cy="4565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1328927" y="1524000"/>
            <a:ext cx="2145792" cy="2145792"/>
          </a:xfrm>
          <a:custGeom>
            <a:avLst/>
            <a:gdLst>
              <a:gd name="connsiteX0" fmla="*/ 0 w 2145792"/>
              <a:gd name="connsiteY0" fmla="*/ 2145791 h 2145792"/>
              <a:gd name="connsiteX1" fmla="*/ 2145792 w 2145792"/>
              <a:gd name="connsiteY1" fmla="*/ 2145791 h 2145792"/>
              <a:gd name="connsiteX2" fmla="*/ 2145792 w 2145792"/>
              <a:gd name="connsiteY2" fmla="*/ 0 h 2145792"/>
              <a:gd name="connsiteX3" fmla="*/ 0 w 2145792"/>
              <a:gd name="connsiteY3" fmla="*/ 0 h 2145792"/>
              <a:gd name="connsiteX4" fmla="*/ 0 w 2145792"/>
              <a:gd name="connsiteY4" fmla="*/ 2145791 h 21457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45792" h="2145792">
                <a:moveTo>
                  <a:pt x="0" y="2145791"/>
                </a:moveTo>
                <a:lnTo>
                  <a:pt x="2145792" y="2145791"/>
                </a:lnTo>
                <a:lnTo>
                  <a:pt x="2145792" y="0"/>
                </a:lnTo>
                <a:lnTo>
                  <a:pt x="0" y="0"/>
                </a:lnTo>
                <a:lnTo>
                  <a:pt x="0" y="2145791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5634228" y="1524000"/>
            <a:ext cx="2145792" cy="2145792"/>
          </a:xfrm>
          <a:custGeom>
            <a:avLst/>
            <a:gdLst>
              <a:gd name="connsiteX0" fmla="*/ 0 w 2145792"/>
              <a:gd name="connsiteY0" fmla="*/ 2145791 h 2145792"/>
              <a:gd name="connsiteX1" fmla="*/ 2145791 w 2145792"/>
              <a:gd name="connsiteY1" fmla="*/ 2145791 h 2145792"/>
              <a:gd name="connsiteX2" fmla="*/ 2145791 w 2145792"/>
              <a:gd name="connsiteY2" fmla="*/ 0 h 2145792"/>
              <a:gd name="connsiteX3" fmla="*/ 0 w 2145792"/>
              <a:gd name="connsiteY3" fmla="*/ 0 h 2145792"/>
              <a:gd name="connsiteX4" fmla="*/ 0 w 2145792"/>
              <a:gd name="connsiteY4" fmla="*/ 2145791 h 21457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45792" h="2145792">
                <a:moveTo>
                  <a:pt x="0" y="2145791"/>
                </a:moveTo>
                <a:lnTo>
                  <a:pt x="2145791" y="2145791"/>
                </a:lnTo>
                <a:lnTo>
                  <a:pt x="2145791" y="0"/>
                </a:lnTo>
                <a:lnTo>
                  <a:pt x="0" y="0"/>
                </a:lnTo>
                <a:lnTo>
                  <a:pt x="0" y="2145791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0" y="0"/>
            <a:ext cx="9144000" cy="435863"/>
          </a:xfrm>
          <a:custGeom>
            <a:avLst/>
            <a:gdLst>
              <a:gd name="connsiteX0" fmla="*/ 0 w 9144000"/>
              <a:gd name="connsiteY0" fmla="*/ 435863 h 435863"/>
              <a:gd name="connsiteX1" fmla="*/ 9144000 w 9144000"/>
              <a:gd name="connsiteY1" fmla="*/ 435863 h 435863"/>
              <a:gd name="connsiteX2" fmla="*/ 9144000 w 9144000"/>
              <a:gd name="connsiteY2" fmla="*/ 0 h 435863"/>
              <a:gd name="connsiteX3" fmla="*/ 0 w 9144000"/>
              <a:gd name="connsiteY3" fmla="*/ 0 h 435863"/>
              <a:gd name="connsiteX4" fmla="*/ 0 w 9144000"/>
              <a:gd name="connsiteY4" fmla="*/ 435863 h 4358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435863">
                <a:moveTo>
                  <a:pt x="0" y="435863"/>
                </a:moveTo>
                <a:lnTo>
                  <a:pt x="9144000" y="435863"/>
                </a:lnTo>
                <a:lnTo>
                  <a:pt x="9144000" y="0"/>
                </a:lnTo>
                <a:lnTo>
                  <a:pt x="0" y="0"/>
                </a:lnTo>
                <a:lnTo>
                  <a:pt x="0" y="435863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6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71600" y="1803400"/>
            <a:ext cx="2154436" cy="325217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>
                <a:tab pos="266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60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农耕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>
                <a:tab pos="2667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60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社会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3500"/>
              </a:lnSpc>
              <a:tabLst>
                <a:tab pos="266700" algn="l"/>
              </a:tabLst>
            </a:pP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社会结构以</a:t>
            </a:r>
            <a:r>
              <a:rPr lang="en-US" altLang="zh-CN" sz="2795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家</a:t>
            </a:r>
          </a:p>
          <a:p>
            <a:pPr>
              <a:lnSpc>
                <a:spcPts val="3300"/>
              </a:lnSpc>
              <a:tabLst>
                <a:tab pos="266700" algn="l"/>
              </a:tabLst>
            </a:pPr>
            <a:r>
              <a:rPr lang="en-US" altLang="zh-CN" sz="2795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庭</a:t>
            </a: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为基本元素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626100" y="1803400"/>
            <a:ext cx="2154436" cy="409855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>
                <a:tab pos="3175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60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现代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>
                <a:tab pos="3175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60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社会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3500"/>
              </a:lnSpc>
              <a:tabLst>
                <a:tab pos="317500" algn="l"/>
              </a:tabLst>
            </a:pP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社会结构以</a:t>
            </a:r>
            <a:r>
              <a:rPr lang="en-US" altLang="zh-CN" sz="2795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社</a:t>
            </a:r>
          </a:p>
          <a:p>
            <a:pPr>
              <a:lnSpc>
                <a:spcPts val="3300"/>
              </a:lnSpc>
              <a:tabLst>
                <a:tab pos="317500" algn="l"/>
              </a:tabLst>
            </a:pPr>
            <a:r>
              <a:rPr lang="en-US" altLang="zh-CN" sz="2795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群</a:t>
            </a: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（社会团体</a:t>
            </a:r>
          </a:p>
          <a:p>
            <a:pPr>
              <a:lnSpc>
                <a:spcPts val="3300"/>
              </a:lnSpc>
              <a:tabLst>
                <a:tab pos="317500" algn="l"/>
              </a:tabLst>
            </a:pPr>
            <a:r>
              <a:rPr lang="en-US" altLang="zh-CN" sz="27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和个人）为基</a:t>
            </a:r>
          </a:p>
          <a:p>
            <a:pPr>
              <a:lnSpc>
                <a:spcPts val="3300"/>
              </a:lnSpc>
              <a:tabLst>
                <a:tab pos="317500" algn="l"/>
              </a:tabLst>
            </a:pP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本元素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530600" y="114300"/>
            <a:ext cx="2077492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34495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现代社会的重要特征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943355" y="1435608"/>
            <a:ext cx="7257287" cy="1536191"/>
          </a:xfrm>
          <a:custGeom>
            <a:avLst/>
            <a:gdLst>
              <a:gd name="connsiteX0" fmla="*/ 0 w 7257287"/>
              <a:gd name="connsiteY0" fmla="*/ 1536191 h 1536191"/>
              <a:gd name="connsiteX1" fmla="*/ 7257287 w 7257287"/>
              <a:gd name="connsiteY1" fmla="*/ 1536191 h 1536191"/>
              <a:gd name="connsiteX2" fmla="*/ 7257287 w 7257287"/>
              <a:gd name="connsiteY2" fmla="*/ 0 h 1536191"/>
              <a:gd name="connsiteX3" fmla="*/ 0 w 7257287"/>
              <a:gd name="connsiteY3" fmla="*/ 0 h 1536191"/>
              <a:gd name="connsiteX4" fmla="*/ 0 w 7257287"/>
              <a:gd name="connsiteY4" fmla="*/ 1536191 h 15361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257287" h="1536191">
                <a:moveTo>
                  <a:pt x="0" y="1536191"/>
                </a:moveTo>
                <a:lnTo>
                  <a:pt x="7257287" y="1536191"/>
                </a:lnTo>
                <a:lnTo>
                  <a:pt x="7257287" y="0"/>
                </a:lnTo>
                <a:lnTo>
                  <a:pt x="0" y="0"/>
                </a:lnTo>
                <a:lnTo>
                  <a:pt x="0" y="1536191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943355" y="3747515"/>
            <a:ext cx="7257287" cy="1536192"/>
          </a:xfrm>
          <a:custGeom>
            <a:avLst/>
            <a:gdLst>
              <a:gd name="connsiteX0" fmla="*/ 0 w 7257287"/>
              <a:gd name="connsiteY0" fmla="*/ 1536192 h 1536192"/>
              <a:gd name="connsiteX1" fmla="*/ 7257287 w 7257287"/>
              <a:gd name="connsiteY1" fmla="*/ 1536192 h 1536192"/>
              <a:gd name="connsiteX2" fmla="*/ 7257287 w 7257287"/>
              <a:gd name="connsiteY2" fmla="*/ 0 h 1536192"/>
              <a:gd name="connsiteX3" fmla="*/ 0 w 7257287"/>
              <a:gd name="connsiteY3" fmla="*/ 0 h 1536192"/>
              <a:gd name="connsiteX4" fmla="*/ 0 w 7257287"/>
              <a:gd name="connsiteY4" fmla="*/ 1536192 h 15361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257287" h="1536192">
                <a:moveTo>
                  <a:pt x="0" y="1536192"/>
                </a:moveTo>
                <a:lnTo>
                  <a:pt x="7257287" y="1536192"/>
                </a:lnTo>
                <a:lnTo>
                  <a:pt x="7257287" y="0"/>
                </a:lnTo>
                <a:lnTo>
                  <a:pt x="0" y="0"/>
                </a:lnTo>
                <a:lnTo>
                  <a:pt x="0" y="1536192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93800" y="1828800"/>
            <a:ext cx="6822380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几乎所有传统地产公司，都致力于服务人的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616200" y="2260600"/>
            <a:ext cx="3949799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家庭属性，而非社会属性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193800" y="4140200"/>
            <a:ext cx="6822380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中国人邻居关系极为淡漠的根本原因，在于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795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跟邻居压根不是一个世界观，没有共同语言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1150619" y="3816096"/>
            <a:ext cx="1854708" cy="627888"/>
          </a:xfrm>
          <a:custGeom>
            <a:avLst/>
            <a:gdLst>
              <a:gd name="connsiteX0" fmla="*/ 0 w 1854708"/>
              <a:gd name="connsiteY0" fmla="*/ 627888 h 627888"/>
              <a:gd name="connsiteX1" fmla="*/ 1854708 w 1854708"/>
              <a:gd name="connsiteY1" fmla="*/ 627888 h 627888"/>
              <a:gd name="connsiteX2" fmla="*/ 1854708 w 1854708"/>
              <a:gd name="connsiteY2" fmla="*/ 0 h 627888"/>
              <a:gd name="connsiteX3" fmla="*/ 0 w 1854708"/>
              <a:gd name="connsiteY3" fmla="*/ 0 h 627888"/>
              <a:gd name="connsiteX4" fmla="*/ 0 w 1854708"/>
              <a:gd name="connsiteY4" fmla="*/ 627888 h 6278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54708" h="627888">
                <a:moveTo>
                  <a:pt x="0" y="627888"/>
                </a:moveTo>
                <a:lnTo>
                  <a:pt x="1854708" y="627888"/>
                </a:lnTo>
                <a:lnTo>
                  <a:pt x="1854708" y="0"/>
                </a:lnTo>
                <a:lnTo>
                  <a:pt x="0" y="0"/>
                </a:lnTo>
                <a:lnTo>
                  <a:pt x="0" y="627888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3645408" y="3816096"/>
            <a:ext cx="1853184" cy="627888"/>
          </a:xfrm>
          <a:custGeom>
            <a:avLst/>
            <a:gdLst>
              <a:gd name="connsiteX0" fmla="*/ 0 w 1853184"/>
              <a:gd name="connsiteY0" fmla="*/ 627888 h 627888"/>
              <a:gd name="connsiteX1" fmla="*/ 1853183 w 1853184"/>
              <a:gd name="connsiteY1" fmla="*/ 627888 h 627888"/>
              <a:gd name="connsiteX2" fmla="*/ 1853183 w 1853184"/>
              <a:gd name="connsiteY2" fmla="*/ 0 h 627888"/>
              <a:gd name="connsiteX3" fmla="*/ 0 w 1853184"/>
              <a:gd name="connsiteY3" fmla="*/ 0 h 627888"/>
              <a:gd name="connsiteX4" fmla="*/ 0 w 1853184"/>
              <a:gd name="connsiteY4" fmla="*/ 627888 h 6278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53184" h="627888">
                <a:moveTo>
                  <a:pt x="0" y="627888"/>
                </a:moveTo>
                <a:lnTo>
                  <a:pt x="1853183" y="627888"/>
                </a:lnTo>
                <a:lnTo>
                  <a:pt x="1853183" y="0"/>
                </a:lnTo>
                <a:lnTo>
                  <a:pt x="0" y="0"/>
                </a:lnTo>
                <a:lnTo>
                  <a:pt x="0" y="627888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6138671" y="3816096"/>
            <a:ext cx="1854708" cy="627888"/>
          </a:xfrm>
          <a:custGeom>
            <a:avLst/>
            <a:gdLst>
              <a:gd name="connsiteX0" fmla="*/ 0 w 1854708"/>
              <a:gd name="connsiteY0" fmla="*/ 627888 h 627888"/>
              <a:gd name="connsiteX1" fmla="*/ 1854708 w 1854708"/>
              <a:gd name="connsiteY1" fmla="*/ 627888 h 627888"/>
              <a:gd name="connsiteX2" fmla="*/ 1854708 w 1854708"/>
              <a:gd name="connsiteY2" fmla="*/ 0 h 627888"/>
              <a:gd name="connsiteX3" fmla="*/ 0 w 1854708"/>
              <a:gd name="connsiteY3" fmla="*/ 0 h 627888"/>
              <a:gd name="connsiteX4" fmla="*/ 0 w 1854708"/>
              <a:gd name="connsiteY4" fmla="*/ 627888 h 6278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54708" h="627888">
                <a:moveTo>
                  <a:pt x="0" y="627888"/>
                </a:moveTo>
                <a:lnTo>
                  <a:pt x="1854708" y="627888"/>
                </a:lnTo>
                <a:lnTo>
                  <a:pt x="1854708" y="0"/>
                </a:lnTo>
                <a:lnTo>
                  <a:pt x="0" y="0"/>
                </a:lnTo>
                <a:lnTo>
                  <a:pt x="0" y="627888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86100" y="1511300"/>
            <a:ext cx="2949525" cy="15081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400"/>
              </a:lnSpc>
              <a:tabLst/>
            </a:pPr>
            <a:r>
              <a:rPr lang="en-US" altLang="zh-CN" sz="11498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垂直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460500" y="39878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职业属性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4114800" y="3987800"/>
            <a:ext cx="923330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价值观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451600" y="39878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兴趣爱好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120900"/>
            <a:ext cx="1358900" cy="13716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120900"/>
            <a:ext cx="1371600" cy="14351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3500" y="2120900"/>
            <a:ext cx="1358900" cy="1371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22400" y="4152900"/>
            <a:ext cx="1154162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陌生人社区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140200" y="4152900"/>
            <a:ext cx="92333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女神社区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629400" y="4152900"/>
            <a:ext cx="92333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辣妈社区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99200" y="5537200"/>
            <a:ext cx="92333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（大妈）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035300" y="952500"/>
            <a:ext cx="3077766" cy="397031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>
                <a:tab pos="304800" algn="l"/>
              </a:tabLst>
            </a:pPr>
            <a:r>
              <a:rPr lang="en-US" altLang="zh-CN" sz="4802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广告人社区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5600"/>
              </a:lnSpc>
              <a:tabLst>
                <a:tab pos="304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4802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IT男社区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5600"/>
              </a:lnSpc>
              <a:tabLst>
                <a:tab pos="304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4800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新贵社区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5600"/>
              </a:lnSpc>
              <a:tabLst>
                <a:tab pos="3048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4800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明星社区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035300" y="5346700"/>
            <a:ext cx="3077766" cy="6617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/>
            </a:pPr>
            <a:r>
              <a:rPr lang="en-US" altLang="zh-CN" sz="4802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广场舞社区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4235196" y="1016508"/>
            <a:ext cx="673608" cy="672084"/>
          </a:xfrm>
          <a:custGeom>
            <a:avLst/>
            <a:gdLst>
              <a:gd name="connsiteX0" fmla="*/ 0 w 673608"/>
              <a:gd name="connsiteY0" fmla="*/ 672084 h 672084"/>
              <a:gd name="connsiteX1" fmla="*/ 673607 w 673608"/>
              <a:gd name="connsiteY1" fmla="*/ 672084 h 672084"/>
              <a:gd name="connsiteX2" fmla="*/ 673607 w 673608"/>
              <a:gd name="connsiteY2" fmla="*/ 0 h 672084"/>
              <a:gd name="connsiteX3" fmla="*/ 0 w 673608"/>
              <a:gd name="connsiteY3" fmla="*/ 0 h 672084"/>
              <a:gd name="connsiteX4" fmla="*/ 0 w 673608"/>
              <a:gd name="connsiteY4" fmla="*/ 672084 h 6720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73608" h="672084">
                <a:moveTo>
                  <a:pt x="0" y="672084"/>
                </a:moveTo>
                <a:lnTo>
                  <a:pt x="673607" y="672084"/>
                </a:lnTo>
                <a:lnTo>
                  <a:pt x="673607" y="0"/>
                </a:lnTo>
                <a:lnTo>
                  <a:pt x="0" y="0"/>
                </a:lnTo>
                <a:lnTo>
                  <a:pt x="0" y="67208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87700" y="2476500"/>
            <a:ext cx="2769989" cy="96949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200"/>
              </a:lnSpc>
              <a:tabLst/>
            </a:pPr>
            <a:r>
              <a:rPr lang="en-US" altLang="zh-CN" sz="72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会员制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206500" y="3505200"/>
            <a:ext cx="6771084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制定严格的入会标准与考核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368800" y="1168400"/>
            <a:ext cx="410369" cy="4565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11300" y="2425700"/>
            <a:ext cx="6155531" cy="6617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/>
            </a:pPr>
            <a:r>
              <a:rPr lang="en-US" altLang="zh-CN" sz="4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同等价值观的优质会员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816100" y="3149600"/>
            <a:ext cx="5539978" cy="6617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/>
            </a:pPr>
            <a:r>
              <a:rPr lang="en-US" altLang="zh-CN" sz="48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具有极高的商业价值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943355" y="1435608"/>
            <a:ext cx="7257287" cy="1536191"/>
          </a:xfrm>
          <a:custGeom>
            <a:avLst/>
            <a:gdLst>
              <a:gd name="connsiteX0" fmla="*/ 0 w 7257287"/>
              <a:gd name="connsiteY0" fmla="*/ 1536191 h 1536191"/>
              <a:gd name="connsiteX1" fmla="*/ 7257287 w 7257287"/>
              <a:gd name="connsiteY1" fmla="*/ 1536191 h 1536191"/>
              <a:gd name="connsiteX2" fmla="*/ 7257287 w 7257287"/>
              <a:gd name="connsiteY2" fmla="*/ 0 h 1536191"/>
              <a:gd name="connsiteX3" fmla="*/ 0 w 7257287"/>
              <a:gd name="connsiteY3" fmla="*/ 0 h 1536191"/>
              <a:gd name="connsiteX4" fmla="*/ 0 w 7257287"/>
              <a:gd name="connsiteY4" fmla="*/ 1536191 h 15361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257287" h="1536191">
                <a:moveTo>
                  <a:pt x="0" y="1536191"/>
                </a:moveTo>
                <a:lnTo>
                  <a:pt x="7257287" y="1536191"/>
                </a:lnTo>
                <a:lnTo>
                  <a:pt x="7257287" y="0"/>
                </a:lnTo>
                <a:lnTo>
                  <a:pt x="0" y="0"/>
                </a:lnTo>
                <a:lnTo>
                  <a:pt x="0" y="153619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943355" y="3747515"/>
            <a:ext cx="7257287" cy="1536192"/>
          </a:xfrm>
          <a:custGeom>
            <a:avLst/>
            <a:gdLst>
              <a:gd name="connsiteX0" fmla="*/ 0 w 7257287"/>
              <a:gd name="connsiteY0" fmla="*/ 1536192 h 1536192"/>
              <a:gd name="connsiteX1" fmla="*/ 7257287 w 7257287"/>
              <a:gd name="connsiteY1" fmla="*/ 1536192 h 1536192"/>
              <a:gd name="connsiteX2" fmla="*/ 7257287 w 7257287"/>
              <a:gd name="connsiteY2" fmla="*/ 0 h 1536192"/>
              <a:gd name="connsiteX3" fmla="*/ 0 w 7257287"/>
              <a:gd name="connsiteY3" fmla="*/ 0 h 1536192"/>
              <a:gd name="connsiteX4" fmla="*/ 0 w 7257287"/>
              <a:gd name="connsiteY4" fmla="*/ 1536192 h 15361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257287" h="1536192">
                <a:moveTo>
                  <a:pt x="0" y="1536192"/>
                </a:moveTo>
                <a:lnTo>
                  <a:pt x="7257287" y="1536192"/>
                </a:lnTo>
                <a:lnTo>
                  <a:pt x="7257287" y="0"/>
                </a:lnTo>
                <a:lnTo>
                  <a:pt x="0" y="0"/>
                </a:lnTo>
                <a:lnTo>
                  <a:pt x="0" y="153619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20800" y="2019300"/>
            <a:ext cx="6565900" cy="4565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年轻白领社区不会再有大妈跳广场舞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930400" y="4330700"/>
            <a:ext cx="5334794" cy="4565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女神社区不再有尾随的猥琐男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869435" y="5338571"/>
            <a:ext cx="126491" cy="126491"/>
          </a:xfrm>
          <a:custGeom>
            <a:avLst/>
            <a:gdLst>
              <a:gd name="connsiteX0" fmla="*/ 0 w 126491"/>
              <a:gd name="connsiteY0" fmla="*/ 0 h 126491"/>
              <a:gd name="connsiteX1" fmla="*/ 126492 w 126491"/>
              <a:gd name="connsiteY1" fmla="*/ 0 h 126491"/>
              <a:gd name="connsiteX2" fmla="*/ 106807 w 126491"/>
              <a:gd name="connsiteY2" fmla="*/ 19685 h 126491"/>
              <a:gd name="connsiteX3" fmla="*/ 19685 w 126491"/>
              <a:gd name="connsiteY3" fmla="*/ 19685 h 126491"/>
              <a:gd name="connsiteX4" fmla="*/ 19685 w 126491"/>
              <a:gd name="connsiteY4" fmla="*/ 106807 h 126491"/>
              <a:gd name="connsiteX5" fmla="*/ 0 w 126491"/>
              <a:gd name="connsiteY5" fmla="*/ 126492 h 126491"/>
              <a:gd name="connsiteX6" fmla="*/ 0 w 126491"/>
              <a:gd name="connsiteY6" fmla="*/ 0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0" y="0"/>
                </a:moveTo>
                <a:lnTo>
                  <a:pt x="126492" y="0"/>
                </a:lnTo>
                <a:lnTo>
                  <a:pt x="106807" y="19685"/>
                </a:lnTo>
                <a:lnTo>
                  <a:pt x="19685" y="19685"/>
                </a:lnTo>
                <a:lnTo>
                  <a:pt x="19685" y="106807"/>
                </a:lnTo>
                <a:lnTo>
                  <a:pt x="0" y="126492"/>
                </a:lnTo>
                <a:lnTo>
                  <a:pt x="0" y="0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173979" y="5725667"/>
            <a:ext cx="126491" cy="126491"/>
          </a:xfrm>
          <a:custGeom>
            <a:avLst/>
            <a:gdLst>
              <a:gd name="connsiteX0" fmla="*/ 126491 w 126491"/>
              <a:gd name="connsiteY0" fmla="*/ 126491 h 126491"/>
              <a:gd name="connsiteX1" fmla="*/ 0 w 126491"/>
              <a:gd name="connsiteY1" fmla="*/ 126491 h 126491"/>
              <a:gd name="connsiteX2" fmla="*/ 19685 w 126491"/>
              <a:gd name="connsiteY2" fmla="*/ 106857 h 126491"/>
              <a:gd name="connsiteX3" fmla="*/ 106807 w 126491"/>
              <a:gd name="connsiteY3" fmla="*/ 106857 h 126491"/>
              <a:gd name="connsiteX4" fmla="*/ 106807 w 126491"/>
              <a:gd name="connsiteY4" fmla="*/ 19634 h 126491"/>
              <a:gd name="connsiteX5" fmla="*/ 126491 w 126491"/>
              <a:gd name="connsiteY5" fmla="*/ 0 h 126491"/>
              <a:gd name="connsiteX6" fmla="*/ 126491 w 126491"/>
              <a:gd name="connsiteY6" fmla="*/ 126491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126491" y="126491"/>
                </a:moveTo>
                <a:lnTo>
                  <a:pt x="0" y="126491"/>
                </a:lnTo>
                <a:lnTo>
                  <a:pt x="19685" y="106857"/>
                </a:lnTo>
                <a:lnTo>
                  <a:pt x="106807" y="106857"/>
                </a:lnTo>
                <a:lnTo>
                  <a:pt x="106807" y="19634"/>
                </a:lnTo>
                <a:lnTo>
                  <a:pt x="126491" y="0"/>
                </a:lnTo>
                <a:lnTo>
                  <a:pt x="126491" y="126491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1765300"/>
            <a:ext cx="3886200" cy="21082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62400" y="54483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恢复高考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848100" y="2006600"/>
            <a:ext cx="1231106" cy="23852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200" dirty="0" smtClean="0">
                <a:solidFill>
                  <a:srgbClr val="953735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靠，一九七七年的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933700" y="2362200"/>
            <a:ext cx="3077766" cy="10720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000"/>
              </a:lnSpc>
              <a:tabLst/>
            </a:pPr>
            <a:r>
              <a:rPr lang="en-US" altLang="zh-CN" sz="8004" dirty="0" smtClean="0">
                <a:solidFill>
                  <a:srgbClr val="953735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准考证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4235196" y="1016508"/>
            <a:ext cx="673608" cy="672084"/>
          </a:xfrm>
          <a:custGeom>
            <a:avLst/>
            <a:gdLst>
              <a:gd name="connsiteX0" fmla="*/ 0 w 673608"/>
              <a:gd name="connsiteY0" fmla="*/ 672084 h 672084"/>
              <a:gd name="connsiteX1" fmla="*/ 673607 w 673608"/>
              <a:gd name="connsiteY1" fmla="*/ 672084 h 672084"/>
              <a:gd name="connsiteX2" fmla="*/ 673607 w 673608"/>
              <a:gd name="connsiteY2" fmla="*/ 0 h 672084"/>
              <a:gd name="connsiteX3" fmla="*/ 0 w 673608"/>
              <a:gd name="connsiteY3" fmla="*/ 0 h 672084"/>
              <a:gd name="connsiteX4" fmla="*/ 0 w 673608"/>
              <a:gd name="connsiteY4" fmla="*/ 672084 h 6720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73608" h="672084">
                <a:moveTo>
                  <a:pt x="0" y="672084"/>
                </a:moveTo>
                <a:lnTo>
                  <a:pt x="673607" y="672084"/>
                </a:lnTo>
                <a:lnTo>
                  <a:pt x="673607" y="0"/>
                </a:lnTo>
                <a:lnTo>
                  <a:pt x="0" y="0"/>
                </a:lnTo>
                <a:lnTo>
                  <a:pt x="0" y="67208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4700" y="2654300"/>
            <a:ext cx="7899598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与线上社区和线下商家的绑定，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22400" y="3327400"/>
            <a:ext cx="6206827" cy="61042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4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提供超出预期的增值服务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368800" y="1168400"/>
            <a:ext cx="410369" cy="4565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34495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37972" y="1437132"/>
            <a:ext cx="3764280" cy="3764279"/>
          </a:xfrm>
          <a:custGeom>
            <a:avLst/>
            <a:gdLst>
              <a:gd name="connsiteX0" fmla="*/ 0 w 3764280"/>
              <a:gd name="connsiteY0" fmla="*/ 3764279 h 3764279"/>
              <a:gd name="connsiteX1" fmla="*/ 3764280 w 3764280"/>
              <a:gd name="connsiteY1" fmla="*/ 3764279 h 3764279"/>
              <a:gd name="connsiteX2" fmla="*/ 3764280 w 3764280"/>
              <a:gd name="connsiteY2" fmla="*/ 0 h 3764279"/>
              <a:gd name="connsiteX3" fmla="*/ 0 w 3764280"/>
              <a:gd name="connsiteY3" fmla="*/ 0 h 3764279"/>
              <a:gd name="connsiteX4" fmla="*/ 0 w 3764280"/>
              <a:gd name="connsiteY4" fmla="*/ 3764279 h 37642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764280" h="3764279">
                <a:moveTo>
                  <a:pt x="0" y="3764279"/>
                </a:moveTo>
                <a:lnTo>
                  <a:pt x="3764280" y="3764279"/>
                </a:lnTo>
                <a:lnTo>
                  <a:pt x="3764280" y="0"/>
                </a:lnTo>
                <a:lnTo>
                  <a:pt x="0" y="0"/>
                </a:lnTo>
                <a:lnTo>
                  <a:pt x="0" y="376427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5250179" y="1961388"/>
            <a:ext cx="208788" cy="179832"/>
          </a:xfrm>
          <a:custGeom>
            <a:avLst/>
            <a:gdLst>
              <a:gd name="connsiteX0" fmla="*/ 0 w 208788"/>
              <a:gd name="connsiteY0" fmla="*/ 0 h 179832"/>
              <a:gd name="connsiteX1" fmla="*/ 104394 w 208788"/>
              <a:gd name="connsiteY1" fmla="*/ 179832 h 179832"/>
              <a:gd name="connsiteX2" fmla="*/ 208788 w 208788"/>
              <a:gd name="connsiteY2" fmla="*/ 0 h 179832"/>
              <a:gd name="connsiteX3" fmla="*/ 0 w 208788"/>
              <a:gd name="connsiteY3" fmla="*/ 0 h 1798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08788" h="179832">
                <a:moveTo>
                  <a:pt x="0" y="0"/>
                </a:moveTo>
                <a:lnTo>
                  <a:pt x="104394" y="179832"/>
                </a:lnTo>
                <a:lnTo>
                  <a:pt x="208788" y="0"/>
                </a:lnTo>
                <a:lnTo>
                  <a:pt x="0" y="0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9000" y="2070100"/>
            <a:ext cx="3077766" cy="266226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不同主题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装修，可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/>
            </a:pPr>
            <a:r>
              <a:rPr lang="en-US" altLang="zh-CN" sz="60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按月更换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168900" y="2565400"/>
            <a:ext cx="3494546" cy="14311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一幢楼有100户，20个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款式，每月15日、25日、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35日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户主们可互相协调更换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168900" y="1422400"/>
            <a:ext cx="359073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3449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37972" y="1449324"/>
            <a:ext cx="3764280" cy="3764279"/>
          </a:xfrm>
          <a:custGeom>
            <a:avLst/>
            <a:gdLst>
              <a:gd name="connsiteX0" fmla="*/ 0 w 3764280"/>
              <a:gd name="connsiteY0" fmla="*/ 3764279 h 3764279"/>
              <a:gd name="connsiteX1" fmla="*/ 3764280 w 3764280"/>
              <a:gd name="connsiteY1" fmla="*/ 3764279 h 3764279"/>
              <a:gd name="connsiteX2" fmla="*/ 3764280 w 3764280"/>
              <a:gd name="connsiteY2" fmla="*/ 0 h 3764279"/>
              <a:gd name="connsiteX3" fmla="*/ 0 w 3764280"/>
              <a:gd name="connsiteY3" fmla="*/ 0 h 3764279"/>
              <a:gd name="connsiteX4" fmla="*/ 0 w 3764280"/>
              <a:gd name="connsiteY4" fmla="*/ 3764279 h 37642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764280" h="3764279">
                <a:moveTo>
                  <a:pt x="0" y="3764279"/>
                </a:moveTo>
                <a:lnTo>
                  <a:pt x="3764280" y="3764279"/>
                </a:lnTo>
                <a:lnTo>
                  <a:pt x="3764280" y="0"/>
                </a:lnTo>
                <a:lnTo>
                  <a:pt x="0" y="0"/>
                </a:lnTo>
                <a:lnTo>
                  <a:pt x="0" y="3764279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5250179" y="1770888"/>
            <a:ext cx="208788" cy="179832"/>
          </a:xfrm>
          <a:custGeom>
            <a:avLst/>
            <a:gdLst>
              <a:gd name="connsiteX0" fmla="*/ 0 w 208788"/>
              <a:gd name="connsiteY0" fmla="*/ 0 h 179832"/>
              <a:gd name="connsiteX1" fmla="*/ 104394 w 208788"/>
              <a:gd name="connsiteY1" fmla="*/ 179832 h 179832"/>
              <a:gd name="connsiteX2" fmla="*/ 208788 w 208788"/>
              <a:gd name="connsiteY2" fmla="*/ 0 h 179832"/>
              <a:gd name="connsiteX3" fmla="*/ 0 w 208788"/>
              <a:gd name="connsiteY3" fmla="*/ 0 h 1798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08788" h="179832">
                <a:moveTo>
                  <a:pt x="0" y="0"/>
                </a:moveTo>
                <a:lnTo>
                  <a:pt x="104394" y="179832"/>
                </a:lnTo>
                <a:lnTo>
                  <a:pt x="208788" y="0"/>
                </a:lnTo>
                <a:lnTo>
                  <a:pt x="0" y="0"/>
                </a:lnTo>
              </a:path>
            </a:pathLst>
          </a:custGeom>
          <a:solidFill>
            <a:srgbClr val="FC569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9000" y="2082800"/>
            <a:ext cx="3077766" cy="266226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>
                <a:tab pos="11430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针对性的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>
                <a:tab pos="1143000" algn="l"/>
              </a:tabLst>
            </a:pPr>
            <a:r>
              <a:rPr lang="en-US" altLang="zh-CN" sz="60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定制化服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>
                <a:tab pos="1143000" algn="l"/>
              </a:tabLst>
            </a:pPr>
            <a:r>
              <a:rPr lang="en-US" altLang="zh-CN" dirty="0" smtClean="0">
                <a:ea typeface="华康俪金黑W8" panose="020B0809000000000000" pitchFamily="49" charset="-122"/>
              </a:rPr>
              <a:t>	</a:t>
            </a:r>
            <a:r>
              <a:rPr lang="en-US" altLang="zh-CN" sz="60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务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181600" y="2184400"/>
            <a:ext cx="3699731" cy="30341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小美经过重重考核，入住了万科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女神社区，同时她也是app大姨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2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吗的用户，小区内配置了所有满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足女生日常需要的认证商家，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spa、美容美甲、洗剪吹、零食</a:t>
            </a:r>
          </a:p>
          <a:p>
            <a:pPr>
              <a:lnSpc>
                <a:spcPts val="23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站、瑜伽馆、整型诊所、鸭店，</a:t>
            </a:r>
          </a:p>
          <a:p>
            <a:pPr>
              <a:lnSpc>
                <a:spcPts val="23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有一天小美来例假了，小美在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2006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app上mark一下，10分钟以后，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就会有服务人员把经期需要的整</a:t>
            </a:r>
          </a:p>
          <a:p>
            <a:pPr>
              <a:lnSpc>
                <a:spcPts val="2300"/>
              </a:lnSpc>
              <a:tabLst/>
            </a:pPr>
            <a:r>
              <a:rPr lang="en-US" altLang="zh-CN" sz="2004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套温暖大礼包送上来。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168900" y="1231900"/>
            <a:ext cx="359073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FC569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4235196" y="1016508"/>
            <a:ext cx="673608" cy="672084"/>
          </a:xfrm>
          <a:custGeom>
            <a:avLst/>
            <a:gdLst>
              <a:gd name="connsiteX0" fmla="*/ 0 w 673608"/>
              <a:gd name="connsiteY0" fmla="*/ 672084 h 672084"/>
              <a:gd name="connsiteX1" fmla="*/ 673607 w 673608"/>
              <a:gd name="connsiteY1" fmla="*/ 672084 h 672084"/>
              <a:gd name="connsiteX2" fmla="*/ 673607 w 673608"/>
              <a:gd name="connsiteY2" fmla="*/ 0 h 672084"/>
              <a:gd name="connsiteX3" fmla="*/ 0 w 673608"/>
              <a:gd name="connsiteY3" fmla="*/ 0 h 672084"/>
              <a:gd name="connsiteX4" fmla="*/ 0 w 673608"/>
              <a:gd name="connsiteY4" fmla="*/ 672084 h 6720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73608" h="672084">
                <a:moveTo>
                  <a:pt x="0" y="672084"/>
                </a:moveTo>
                <a:lnTo>
                  <a:pt x="673607" y="672084"/>
                </a:lnTo>
                <a:lnTo>
                  <a:pt x="673607" y="0"/>
                </a:lnTo>
                <a:lnTo>
                  <a:pt x="0" y="0"/>
                </a:lnTo>
                <a:lnTo>
                  <a:pt x="0" y="672084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36800" y="2755900"/>
            <a:ext cx="4514056" cy="1161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700"/>
              </a:lnSpc>
              <a:tabLst/>
            </a:pPr>
            <a:r>
              <a:rPr lang="en-US" altLang="zh-CN" sz="8798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盈利模式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368800" y="1168400"/>
            <a:ext cx="410369" cy="4565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7BC4A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500" y="3822700"/>
            <a:ext cx="8540800" cy="27699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时代性的企业，一定不是卖货企业，而是服务、引领社会转型，促进产业革命的企业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44700" y="2184400"/>
            <a:ext cx="5078313" cy="89255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600"/>
              </a:lnSpc>
              <a:tabLst/>
            </a:pPr>
            <a:r>
              <a:rPr lang="en-US" altLang="zh-CN" sz="66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互联网思维之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01700" y="3124200"/>
            <a:ext cx="7386638" cy="50783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36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醉翁之意不在酒，不见得靠卖房赚钱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943355" y="1435608"/>
            <a:ext cx="7257287" cy="1536191"/>
          </a:xfrm>
          <a:custGeom>
            <a:avLst/>
            <a:gdLst>
              <a:gd name="connsiteX0" fmla="*/ 0 w 7257287"/>
              <a:gd name="connsiteY0" fmla="*/ 1536191 h 1536191"/>
              <a:gd name="connsiteX1" fmla="*/ 7257287 w 7257287"/>
              <a:gd name="connsiteY1" fmla="*/ 1536191 h 1536191"/>
              <a:gd name="connsiteX2" fmla="*/ 7257287 w 7257287"/>
              <a:gd name="connsiteY2" fmla="*/ 0 h 1536191"/>
              <a:gd name="connsiteX3" fmla="*/ 0 w 7257287"/>
              <a:gd name="connsiteY3" fmla="*/ 0 h 1536191"/>
              <a:gd name="connsiteX4" fmla="*/ 0 w 7257287"/>
              <a:gd name="connsiteY4" fmla="*/ 1536191 h 15361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257287" h="1536191">
                <a:moveTo>
                  <a:pt x="0" y="1536191"/>
                </a:moveTo>
                <a:lnTo>
                  <a:pt x="7257287" y="1536191"/>
                </a:lnTo>
                <a:lnTo>
                  <a:pt x="7257287" y="0"/>
                </a:lnTo>
                <a:lnTo>
                  <a:pt x="0" y="0"/>
                </a:lnTo>
                <a:lnTo>
                  <a:pt x="0" y="1536191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943355" y="3747515"/>
            <a:ext cx="7257287" cy="1536192"/>
          </a:xfrm>
          <a:custGeom>
            <a:avLst/>
            <a:gdLst>
              <a:gd name="connsiteX0" fmla="*/ 0 w 7257287"/>
              <a:gd name="connsiteY0" fmla="*/ 1536192 h 1536192"/>
              <a:gd name="connsiteX1" fmla="*/ 7257287 w 7257287"/>
              <a:gd name="connsiteY1" fmla="*/ 1536192 h 1536192"/>
              <a:gd name="connsiteX2" fmla="*/ 7257287 w 7257287"/>
              <a:gd name="connsiteY2" fmla="*/ 0 h 1536192"/>
              <a:gd name="connsiteX3" fmla="*/ 0 w 7257287"/>
              <a:gd name="connsiteY3" fmla="*/ 0 h 1536192"/>
              <a:gd name="connsiteX4" fmla="*/ 0 w 7257287"/>
              <a:gd name="connsiteY4" fmla="*/ 1536192 h 15361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257287" h="1536192">
                <a:moveTo>
                  <a:pt x="0" y="1536192"/>
                </a:moveTo>
                <a:lnTo>
                  <a:pt x="7257287" y="1536192"/>
                </a:lnTo>
                <a:lnTo>
                  <a:pt x="7257287" y="0"/>
                </a:lnTo>
                <a:lnTo>
                  <a:pt x="0" y="0"/>
                </a:lnTo>
                <a:lnTo>
                  <a:pt x="0" y="1536192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40000" y="2019300"/>
            <a:ext cx="4103688" cy="4565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7BC4A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广告投放的超高精准度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133600" y="4330700"/>
            <a:ext cx="4924425" cy="4565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3204" dirty="0" smtClean="0">
                <a:solidFill>
                  <a:srgbClr val="7BC4A9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周边商业圈的高度蓬勃发展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4468367" y="1437132"/>
            <a:ext cx="208788" cy="181355"/>
          </a:xfrm>
          <a:custGeom>
            <a:avLst/>
            <a:gdLst>
              <a:gd name="connsiteX0" fmla="*/ 0 w 208788"/>
              <a:gd name="connsiteY0" fmla="*/ 0 h 181355"/>
              <a:gd name="connsiteX1" fmla="*/ 104394 w 208788"/>
              <a:gd name="connsiteY1" fmla="*/ 181355 h 181355"/>
              <a:gd name="connsiteX2" fmla="*/ 208788 w 208788"/>
              <a:gd name="connsiteY2" fmla="*/ 0 h 181355"/>
              <a:gd name="connsiteX3" fmla="*/ 0 w 208788"/>
              <a:gd name="connsiteY3" fmla="*/ 0 h 1813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08788" h="181355">
                <a:moveTo>
                  <a:pt x="0" y="0"/>
                </a:moveTo>
                <a:lnTo>
                  <a:pt x="104394" y="181355"/>
                </a:lnTo>
                <a:lnTo>
                  <a:pt x="208788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81500" y="901700"/>
            <a:ext cx="359073" cy="392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例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651000" y="2286000"/>
            <a:ext cx="6155531" cy="127727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全城的美容spa都拼死想往女神社区开，竞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争激烈，转化率高，全城的男土豪都会跑来。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所有明星都住一块，恐怕会引起骚动。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651000" y="3657600"/>
            <a:ext cx="5847755" cy="127727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所有广告人住一起，广告公司办公室可以不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复存在，开wifi</a:t>
            </a:r>
            <a:r>
              <a:rPr lang="en-US" altLang="zh-CN" sz="2400" dirty="0" smtClean="0">
                <a:latin typeface="Times New Roman" pitchFamily="18" charset="0"/>
                <a:ea typeface="华康俪金黑W8" panose="020B0809000000000000" pitchFamily="49" charset="-122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soho就好啦。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所有互联网思维住一块，等等。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203194" y="1118361"/>
            <a:ext cx="2728467" cy="4564888"/>
          </a:xfrm>
          <a:custGeom>
            <a:avLst/>
            <a:gdLst>
              <a:gd name="connsiteX0" fmla="*/ 6350 w 2728467"/>
              <a:gd name="connsiteY0" fmla="*/ 325627 h 4564888"/>
              <a:gd name="connsiteX1" fmla="*/ 325627 w 2728467"/>
              <a:gd name="connsiteY1" fmla="*/ 6350 h 4564888"/>
              <a:gd name="connsiteX2" fmla="*/ 2402840 w 2728467"/>
              <a:gd name="connsiteY2" fmla="*/ 6350 h 4564888"/>
              <a:gd name="connsiteX3" fmla="*/ 2722117 w 2728467"/>
              <a:gd name="connsiteY3" fmla="*/ 325627 h 4564888"/>
              <a:gd name="connsiteX4" fmla="*/ 2722117 w 2728467"/>
              <a:gd name="connsiteY4" fmla="*/ 4239259 h 4564888"/>
              <a:gd name="connsiteX5" fmla="*/ 2402840 w 2728467"/>
              <a:gd name="connsiteY5" fmla="*/ 4558538 h 4564888"/>
              <a:gd name="connsiteX6" fmla="*/ 325627 w 2728467"/>
              <a:gd name="connsiteY6" fmla="*/ 4558538 h 4564888"/>
              <a:gd name="connsiteX7" fmla="*/ 6350 w 2728467"/>
              <a:gd name="connsiteY7" fmla="*/ 4239259 h 4564888"/>
              <a:gd name="connsiteX8" fmla="*/ 6350 w 2728467"/>
              <a:gd name="connsiteY8" fmla="*/ 325627 h 45648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728467" h="4564888">
                <a:moveTo>
                  <a:pt x="6350" y="325627"/>
                </a:moveTo>
                <a:cubicBezTo>
                  <a:pt x="6350" y="149225"/>
                  <a:pt x="149225" y="6350"/>
                  <a:pt x="325627" y="6350"/>
                </a:cubicBezTo>
                <a:lnTo>
                  <a:pt x="2402840" y="6350"/>
                </a:lnTo>
                <a:cubicBezTo>
                  <a:pt x="2579242" y="6350"/>
                  <a:pt x="2722117" y="149225"/>
                  <a:pt x="2722117" y="325627"/>
                </a:cubicBezTo>
                <a:lnTo>
                  <a:pt x="2722117" y="4239259"/>
                </a:lnTo>
                <a:cubicBezTo>
                  <a:pt x="2722117" y="4415663"/>
                  <a:pt x="2579242" y="4558538"/>
                  <a:pt x="2402840" y="4558538"/>
                </a:cubicBezTo>
                <a:lnTo>
                  <a:pt x="325627" y="4558538"/>
                </a:lnTo>
                <a:cubicBezTo>
                  <a:pt x="149225" y="4558538"/>
                  <a:pt x="6350" y="4415663"/>
                  <a:pt x="6350" y="4239259"/>
                </a:cubicBezTo>
                <a:lnTo>
                  <a:pt x="6350" y="32562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2E2E2E">
                <a:alpha val="10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4405884" y="6347459"/>
            <a:ext cx="341376" cy="294131"/>
          </a:xfrm>
          <a:custGeom>
            <a:avLst/>
            <a:gdLst>
              <a:gd name="connsiteX0" fmla="*/ 341375 w 341376"/>
              <a:gd name="connsiteY0" fmla="*/ 0 h 294131"/>
              <a:gd name="connsiteX1" fmla="*/ 170687 w 341376"/>
              <a:gd name="connsiteY1" fmla="*/ 294132 h 294131"/>
              <a:gd name="connsiteX2" fmla="*/ 0 w 341376"/>
              <a:gd name="connsiteY2" fmla="*/ 0 h 294131"/>
              <a:gd name="connsiteX3" fmla="*/ 341375 w 341376"/>
              <a:gd name="connsiteY3" fmla="*/ 0 h 2941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341376" h="294131">
                <a:moveTo>
                  <a:pt x="341375" y="0"/>
                </a:moveTo>
                <a:lnTo>
                  <a:pt x="170687" y="294132"/>
                </a:lnTo>
                <a:lnTo>
                  <a:pt x="0" y="0"/>
                </a:lnTo>
                <a:lnTo>
                  <a:pt x="341375" y="0"/>
                </a:lnTo>
              </a:path>
            </a:pathLst>
          </a:custGeom>
          <a:solidFill>
            <a:srgbClr val="2E2E2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75100" y="5715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最终完成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441700" y="1168400"/>
            <a:ext cx="2308324" cy="358559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强社群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/>
            </a:pPr>
            <a:r>
              <a:rPr lang="en-US" altLang="zh-CN" sz="60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强服务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/>
            </a:pPr>
            <a:r>
              <a:rPr lang="en-US" altLang="zh-CN" sz="6000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高垂直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ea typeface="华康俪金黑W8" panose="020B0809000000000000" pitchFamily="49" charset="-122"/>
            </a:endParaRPr>
          </a:p>
          <a:p>
            <a:pPr>
              <a:lnSpc>
                <a:spcPts val="6200"/>
              </a:lnSpc>
              <a:tabLst/>
            </a:pPr>
            <a:r>
              <a:rPr lang="en-US" altLang="zh-CN" sz="60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高精准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860800" y="4826000"/>
            <a:ext cx="1183016" cy="81560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60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O2O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689100" y="5816600"/>
            <a:ext cx="5847755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2E2E2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的超级大闭环，所有行业都逃不出你的魔掌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7999 h 6858000"/>
              <a:gd name="connsiteX1" fmla="*/ 9144000 w 9144000"/>
              <a:gd name="connsiteY1" fmla="*/ 6857999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7999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7999"/>
                </a:moveTo>
                <a:lnTo>
                  <a:pt x="9144000" y="6857999"/>
                </a:lnTo>
                <a:lnTo>
                  <a:pt x="9144000" y="0"/>
                </a:lnTo>
                <a:lnTo>
                  <a:pt x="0" y="0"/>
                </a:lnTo>
                <a:lnTo>
                  <a:pt x="0" y="6857999"/>
                </a:lnTo>
              </a:path>
            </a:pathLst>
          </a:custGeom>
          <a:solidFill>
            <a:srgbClr val="7BC4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667000"/>
            <a:ext cx="1003300" cy="1003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73300" y="2616200"/>
            <a:ext cx="1128514" cy="1161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700"/>
              </a:lnSpc>
              <a:tabLst/>
            </a:pPr>
            <a:r>
              <a:rPr lang="en-US" altLang="zh-CN" sz="8798" dirty="0" smtClean="0">
                <a:solidFill>
                  <a:srgbClr val="3A3A3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比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84700" y="2616200"/>
            <a:ext cx="2257028" cy="11618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700"/>
              </a:lnSpc>
              <a:tabLst/>
            </a:pPr>
            <a:r>
              <a:rPr lang="en-US" altLang="zh-CN" sz="8798" dirty="0" smtClean="0">
                <a:solidFill>
                  <a:srgbClr val="3A3A3A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流弊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869435" y="5338571"/>
            <a:ext cx="126491" cy="126491"/>
          </a:xfrm>
          <a:custGeom>
            <a:avLst/>
            <a:gdLst>
              <a:gd name="connsiteX0" fmla="*/ 0 w 126491"/>
              <a:gd name="connsiteY0" fmla="*/ 0 h 126491"/>
              <a:gd name="connsiteX1" fmla="*/ 126492 w 126491"/>
              <a:gd name="connsiteY1" fmla="*/ 0 h 126491"/>
              <a:gd name="connsiteX2" fmla="*/ 106807 w 126491"/>
              <a:gd name="connsiteY2" fmla="*/ 19685 h 126491"/>
              <a:gd name="connsiteX3" fmla="*/ 19685 w 126491"/>
              <a:gd name="connsiteY3" fmla="*/ 19685 h 126491"/>
              <a:gd name="connsiteX4" fmla="*/ 19685 w 126491"/>
              <a:gd name="connsiteY4" fmla="*/ 106807 h 126491"/>
              <a:gd name="connsiteX5" fmla="*/ 0 w 126491"/>
              <a:gd name="connsiteY5" fmla="*/ 126492 h 126491"/>
              <a:gd name="connsiteX6" fmla="*/ 0 w 126491"/>
              <a:gd name="connsiteY6" fmla="*/ 0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0" y="0"/>
                </a:moveTo>
                <a:lnTo>
                  <a:pt x="126492" y="0"/>
                </a:lnTo>
                <a:lnTo>
                  <a:pt x="106807" y="19685"/>
                </a:lnTo>
                <a:lnTo>
                  <a:pt x="19685" y="19685"/>
                </a:lnTo>
                <a:lnTo>
                  <a:pt x="19685" y="106807"/>
                </a:lnTo>
                <a:lnTo>
                  <a:pt x="0" y="126492"/>
                </a:lnTo>
                <a:lnTo>
                  <a:pt x="0" y="0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173979" y="5725667"/>
            <a:ext cx="126491" cy="126491"/>
          </a:xfrm>
          <a:custGeom>
            <a:avLst/>
            <a:gdLst>
              <a:gd name="connsiteX0" fmla="*/ 126491 w 126491"/>
              <a:gd name="connsiteY0" fmla="*/ 126491 h 126491"/>
              <a:gd name="connsiteX1" fmla="*/ 0 w 126491"/>
              <a:gd name="connsiteY1" fmla="*/ 126491 h 126491"/>
              <a:gd name="connsiteX2" fmla="*/ 19685 w 126491"/>
              <a:gd name="connsiteY2" fmla="*/ 106857 h 126491"/>
              <a:gd name="connsiteX3" fmla="*/ 106807 w 126491"/>
              <a:gd name="connsiteY3" fmla="*/ 106857 h 126491"/>
              <a:gd name="connsiteX4" fmla="*/ 106807 w 126491"/>
              <a:gd name="connsiteY4" fmla="*/ 19634 h 126491"/>
              <a:gd name="connsiteX5" fmla="*/ 126491 w 126491"/>
              <a:gd name="connsiteY5" fmla="*/ 0 h 126491"/>
              <a:gd name="connsiteX6" fmla="*/ 126491 w 126491"/>
              <a:gd name="connsiteY6" fmla="*/ 126491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126491" y="126491"/>
                </a:moveTo>
                <a:lnTo>
                  <a:pt x="0" y="126491"/>
                </a:lnTo>
                <a:lnTo>
                  <a:pt x="19685" y="106857"/>
                </a:lnTo>
                <a:lnTo>
                  <a:pt x="106807" y="106857"/>
                </a:lnTo>
                <a:lnTo>
                  <a:pt x="106807" y="19634"/>
                </a:lnTo>
                <a:lnTo>
                  <a:pt x="126491" y="0"/>
                </a:lnTo>
                <a:lnTo>
                  <a:pt x="126491" y="126491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028700"/>
            <a:ext cx="3289300" cy="33909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62400" y="5448300"/>
            <a:ext cx="123110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知青返乡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535679" y="5338571"/>
            <a:ext cx="126491" cy="126491"/>
          </a:xfrm>
          <a:custGeom>
            <a:avLst/>
            <a:gdLst>
              <a:gd name="connsiteX0" fmla="*/ 0 w 126491"/>
              <a:gd name="connsiteY0" fmla="*/ 0 h 126491"/>
              <a:gd name="connsiteX1" fmla="*/ 126491 w 126491"/>
              <a:gd name="connsiteY1" fmla="*/ 0 h 126491"/>
              <a:gd name="connsiteX2" fmla="*/ 106807 w 126491"/>
              <a:gd name="connsiteY2" fmla="*/ 19685 h 126491"/>
              <a:gd name="connsiteX3" fmla="*/ 19685 w 126491"/>
              <a:gd name="connsiteY3" fmla="*/ 19685 h 126491"/>
              <a:gd name="connsiteX4" fmla="*/ 19685 w 126491"/>
              <a:gd name="connsiteY4" fmla="*/ 106807 h 126491"/>
              <a:gd name="connsiteX5" fmla="*/ 0 w 126491"/>
              <a:gd name="connsiteY5" fmla="*/ 126492 h 126491"/>
              <a:gd name="connsiteX6" fmla="*/ 0 w 126491"/>
              <a:gd name="connsiteY6" fmla="*/ 0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1" h="126491">
                <a:moveTo>
                  <a:pt x="0" y="0"/>
                </a:moveTo>
                <a:lnTo>
                  <a:pt x="126491" y="0"/>
                </a:lnTo>
                <a:lnTo>
                  <a:pt x="106807" y="19685"/>
                </a:lnTo>
                <a:lnTo>
                  <a:pt x="19685" y="19685"/>
                </a:lnTo>
                <a:lnTo>
                  <a:pt x="19685" y="106807"/>
                </a:lnTo>
                <a:lnTo>
                  <a:pt x="0" y="126492"/>
                </a:lnTo>
                <a:lnTo>
                  <a:pt x="0" y="0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460491" y="5725667"/>
            <a:ext cx="126492" cy="126491"/>
          </a:xfrm>
          <a:custGeom>
            <a:avLst/>
            <a:gdLst>
              <a:gd name="connsiteX0" fmla="*/ 126492 w 126492"/>
              <a:gd name="connsiteY0" fmla="*/ 126491 h 126491"/>
              <a:gd name="connsiteX1" fmla="*/ 0 w 126492"/>
              <a:gd name="connsiteY1" fmla="*/ 126491 h 126491"/>
              <a:gd name="connsiteX2" fmla="*/ 19685 w 126492"/>
              <a:gd name="connsiteY2" fmla="*/ 106857 h 126491"/>
              <a:gd name="connsiteX3" fmla="*/ 106807 w 126492"/>
              <a:gd name="connsiteY3" fmla="*/ 106857 h 126491"/>
              <a:gd name="connsiteX4" fmla="*/ 106807 w 126492"/>
              <a:gd name="connsiteY4" fmla="*/ 19634 h 126491"/>
              <a:gd name="connsiteX5" fmla="*/ 126492 w 126492"/>
              <a:gd name="connsiteY5" fmla="*/ 0 h 126491"/>
              <a:gd name="connsiteX6" fmla="*/ 126492 w 126492"/>
              <a:gd name="connsiteY6" fmla="*/ 126491 h 1264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6492" h="126491">
                <a:moveTo>
                  <a:pt x="126492" y="126491"/>
                </a:moveTo>
                <a:lnTo>
                  <a:pt x="0" y="126491"/>
                </a:lnTo>
                <a:lnTo>
                  <a:pt x="19685" y="106857"/>
                </a:lnTo>
                <a:lnTo>
                  <a:pt x="106807" y="106857"/>
                </a:lnTo>
                <a:lnTo>
                  <a:pt x="106807" y="19634"/>
                </a:lnTo>
                <a:lnTo>
                  <a:pt x="126492" y="0"/>
                </a:lnTo>
                <a:lnTo>
                  <a:pt x="126492" y="126491"/>
                </a:lnTo>
              </a:path>
            </a:pathLst>
          </a:custGeom>
          <a:solidFill>
            <a:srgbClr val="BFBFB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2718816" y="1905000"/>
            <a:ext cx="45720" cy="1972055"/>
          </a:xfrm>
          <a:custGeom>
            <a:avLst/>
            <a:gdLst>
              <a:gd name="connsiteX0" fmla="*/ 22860 w 45720"/>
              <a:gd name="connsiteY0" fmla="*/ 0 h 1972055"/>
              <a:gd name="connsiteX1" fmla="*/ 22860 w 45720"/>
              <a:gd name="connsiteY1" fmla="*/ 1972055 h 19720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5720" h="1972055">
                <a:moveTo>
                  <a:pt x="22860" y="0"/>
                </a:moveTo>
                <a:lnTo>
                  <a:pt x="22860" y="1972055"/>
                </a:lnTo>
              </a:path>
            </a:pathLst>
          </a:custGeom>
          <a:ln w="38100">
            <a:solidFill>
              <a:srgbClr val="2E2E2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6355079" y="1828800"/>
            <a:ext cx="45720" cy="1972055"/>
          </a:xfrm>
          <a:custGeom>
            <a:avLst/>
            <a:gdLst>
              <a:gd name="connsiteX0" fmla="*/ 22860 w 45720"/>
              <a:gd name="connsiteY0" fmla="*/ 0 h 1972055"/>
              <a:gd name="connsiteX1" fmla="*/ 22860 w 45720"/>
              <a:gd name="connsiteY1" fmla="*/ 1972055 h 19720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5720" h="1972055">
                <a:moveTo>
                  <a:pt x="22860" y="0"/>
                </a:moveTo>
                <a:lnTo>
                  <a:pt x="22860" y="1972055"/>
                </a:lnTo>
              </a:path>
            </a:pathLst>
          </a:custGeom>
          <a:ln w="38100">
            <a:solidFill>
              <a:srgbClr val="2E2E2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" name="Freeform 3"/>
          <p:cNvSpPr/>
          <p:nvPr/>
        </p:nvSpPr>
        <p:spPr>
          <a:xfrm>
            <a:off x="2718816" y="1732788"/>
            <a:ext cx="3686556" cy="1324355"/>
          </a:xfrm>
          <a:custGeom>
            <a:avLst/>
            <a:gdLst>
              <a:gd name="connsiteX0" fmla="*/ 0 w 3686556"/>
              <a:gd name="connsiteY0" fmla="*/ 132460 h 1324355"/>
              <a:gd name="connsiteX1" fmla="*/ 921638 w 3686556"/>
              <a:gd name="connsiteY1" fmla="*/ 264922 h 1324355"/>
              <a:gd name="connsiteX2" fmla="*/ 1843277 w 3686556"/>
              <a:gd name="connsiteY2" fmla="*/ 132460 h 1324355"/>
              <a:gd name="connsiteX3" fmla="*/ 2764917 w 3686556"/>
              <a:gd name="connsiteY3" fmla="*/ 0 h 1324355"/>
              <a:gd name="connsiteX4" fmla="*/ 3686555 w 3686556"/>
              <a:gd name="connsiteY4" fmla="*/ 132460 h 1324355"/>
              <a:gd name="connsiteX5" fmla="*/ 3686555 w 3686556"/>
              <a:gd name="connsiteY5" fmla="*/ 1191894 h 1324355"/>
              <a:gd name="connsiteX6" fmla="*/ 2764917 w 3686556"/>
              <a:gd name="connsiteY6" fmla="*/ 1059433 h 1324355"/>
              <a:gd name="connsiteX7" fmla="*/ 1843277 w 3686556"/>
              <a:gd name="connsiteY7" fmla="*/ 1191894 h 1324355"/>
              <a:gd name="connsiteX8" fmla="*/ 921638 w 3686556"/>
              <a:gd name="connsiteY8" fmla="*/ 1324355 h 1324355"/>
              <a:gd name="connsiteX9" fmla="*/ 0 w 3686556"/>
              <a:gd name="connsiteY9" fmla="*/ 1191894 h 1324355"/>
              <a:gd name="connsiteX10" fmla="*/ 0 w 3686556"/>
              <a:gd name="connsiteY10" fmla="*/ 132460 h 13243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3686556" h="1324355">
                <a:moveTo>
                  <a:pt x="0" y="132460"/>
                </a:moveTo>
                <a:cubicBezTo>
                  <a:pt x="0" y="205613"/>
                  <a:pt x="412623" y="264922"/>
                  <a:pt x="921638" y="264922"/>
                </a:cubicBezTo>
                <a:cubicBezTo>
                  <a:pt x="1430655" y="264922"/>
                  <a:pt x="1843277" y="205613"/>
                  <a:pt x="1843277" y="132460"/>
                </a:cubicBezTo>
                <a:cubicBezTo>
                  <a:pt x="1843277" y="59308"/>
                  <a:pt x="2255900" y="0"/>
                  <a:pt x="2764917" y="0"/>
                </a:cubicBezTo>
                <a:cubicBezTo>
                  <a:pt x="3273932" y="0"/>
                  <a:pt x="3686555" y="59308"/>
                  <a:pt x="3686555" y="132460"/>
                </a:cubicBezTo>
                <a:lnTo>
                  <a:pt x="3686555" y="1191894"/>
                </a:lnTo>
                <a:cubicBezTo>
                  <a:pt x="3686555" y="1118742"/>
                  <a:pt x="3273932" y="1059433"/>
                  <a:pt x="2764917" y="1059433"/>
                </a:cubicBezTo>
                <a:cubicBezTo>
                  <a:pt x="2255900" y="1059433"/>
                  <a:pt x="1843277" y="1118742"/>
                  <a:pt x="1843277" y="1191894"/>
                </a:cubicBezTo>
                <a:cubicBezTo>
                  <a:pt x="1843277" y="1265047"/>
                  <a:pt x="1430655" y="1324355"/>
                  <a:pt x="921638" y="1324355"/>
                </a:cubicBezTo>
                <a:cubicBezTo>
                  <a:pt x="412623" y="1324355"/>
                  <a:pt x="0" y="1265047"/>
                  <a:pt x="0" y="1191894"/>
                </a:cubicBezTo>
                <a:lnTo>
                  <a:pt x="0" y="132460"/>
                </a:lnTo>
              </a:path>
            </a:pathLst>
          </a:custGeom>
          <a:solidFill>
            <a:srgbClr val="94282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644900" y="5448300"/>
            <a:ext cx="1846659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改革开放开始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49600" y="2133600"/>
            <a:ext cx="1384995" cy="7386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54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小平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4800600" y="1917700"/>
            <a:ext cx="1384995" cy="7386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5402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  <a:cs typeface="微软雅黑" pitchFamily="18" charset="0"/>
              </a:rPr>
              <a:t>您好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496</Words>
  <Application>Microsoft Office PowerPoint</Application>
  <PresentationFormat>全屏显示(4:3)</PresentationFormat>
  <Paragraphs>638</Paragraphs>
  <Slides>78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78</vt:i4>
      </vt:variant>
    </vt:vector>
  </HeadingPairs>
  <TitlesOfParts>
    <vt:vector size="85" baseType="lpstr">
      <vt:lpstr>Arial</vt:lpstr>
      <vt:lpstr>宋体</vt:lpstr>
      <vt:lpstr>Calibri</vt:lpstr>
      <vt:lpstr>华康俪金黑W8</vt:lpstr>
      <vt:lpstr>微软雅黑</vt:lpstr>
      <vt:lpstr>Times New Roman</vt:lpstr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  <vt:lpstr>幻灯片 62</vt:lpstr>
      <vt:lpstr>幻灯片 63</vt:lpstr>
      <vt:lpstr>幻灯片 64</vt:lpstr>
      <vt:lpstr>幻灯片 65</vt:lpstr>
      <vt:lpstr>幻灯片 66</vt:lpstr>
      <vt:lpstr>幻灯片 67</vt:lpstr>
      <vt:lpstr>幻灯片 68</vt:lpstr>
      <vt:lpstr>幻灯片 69</vt:lpstr>
      <vt:lpstr>幻灯片 70</vt:lpstr>
      <vt:lpstr>幻灯片 71</vt:lpstr>
      <vt:lpstr>幻灯片 72</vt:lpstr>
      <vt:lpstr>幻灯片 73</vt:lpstr>
      <vt:lpstr>幻灯片 74</vt:lpstr>
      <vt:lpstr>幻灯片 75</vt:lpstr>
      <vt:lpstr>幻灯片 76</vt:lpstr>
      <vt:lpstr>幻灯片 77</vt:lpstr>
      <vt:lpstr>幻灯片 78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Administrator</cp:lastModifiedBy>
  <cp:revision>14</cp:revision>
  <dcterms:created xsi:type="dcterms:W3CDTF">2006-08-16T00:00:00Z</dcterms:created>
  <dcterms:modified xsi:type="dcterms:W3CDTF">2015-08-01T02:40:15Z</dcterms:modified>
</cp:coreProperties>
</file>