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Default Extension="xlsx" ContentType="application/vnd.openxmlformats-officedocument.spreadsheetml.sheet"/>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96" r:id="rId4"/>
  </p:sldMasterIdLst>
  <p:sldIdLst>
    <p:sldId id="298" r:id="rId5"/>
    <p:sldId id="261" r:id="rId6"/>
    <p:sldId id="262" r:id="rId7"/>
    <p:sldId id="263" r:id="rId8"/>
    <p:sldId id="269" r:id="rId9"/>
    <p:sldId id="267" r:id="rId10"/>
    <p:sldId id="272" r:id="rId11"/>
    <p:sldId id="273" r:id="rId12"/>
    <p:sldId id="264" r:id="rId13"/>
    <p:sldId id="275" r:id="rId14"/>
    <p:sldId id="289" r:id="rId15"/>
    <p:sldId id="276" r:id="rId16"/>
    <p:sldId id="277" r:id="rId17"/>
    <p:sldId id="265" r:id="rId18"/>
    <p:sldId id="281" r:id="rId19"/>
    <p:sldId id="282" r:id="rId20"/>
    <p:sldId id="283" r:id="rId21"/>
    <p:sldId id="290" r:id="rId22"/>
    <p:sldId id="294" r:id="rId23"/>
    <p:sldId id="295" r:id="rId24"/>
    <p:sldId id="296" r:id="rId25"/>
    <p:sldId id="291" r:id="rId26"/>
    <p:sldId id="280" r:id="rId27"/>
    <p:sldId id="292" r:id="rId28"/>
    <p:sldId id="293" r:id="rId29"/>
    <p:sldId id="297" r:id="rId30"/>
    <p:sldId id="258" r:id="rId31"/>
    <p:sldId id="266" r:id="rId32"/>
    <p:sldId id="286" r:id="rId33"/>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808080"/>
    <a:srgbClr val="DDDDDD"/>
    <a:srgbClr val="00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34" autoAdjust="0"/>
    <p:restoredTop sz="94660"/>
  </p:normalViewPr>
  <p:slideViewPr>
    <p:cSldViewPr>
      <p:cViewPr varScale="1">
        <p:scale>
          <a:sx n="128" d="100"/>
          <a:sy n="128" d="100"/>
        </p:scale>
        <p:origin x="-414" y="-84"/>
      </p:cViewPr>
      <p:guideLst>
        <p:guide orient="horz" pos="180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1.xlsx"/><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32.xlsx"/></Relationships>
</file>

<file path=ppt/charts/chart1.xml><?xml version="1.0" encoding="utf-8"?>
<c:chartSpace xmlns:c="http://schemas.openxmlformats.org/drawingml/2006/chart" xmlns:a="http://schemas.openxmlformats.org/drawingml/2006/main" xmlns:r="http://schemas.openxmlformats.org/officeDocument/2006/relationships">
  <c:lang val="zh-CN"/>
  <c:clrMapOvr bg1="lt1" tx1="dk1" bg2="lt2" tx2="dk2" accent1="accent1" accent2="accent2" accent3="accent3" accent4="accent4" accent5="accent5" accent6="accent6" hlink="hlink" folHlink="folHlink"/>
  <c:chart>
    <c:autoTitleDeleted val="1"/>
    <c:plotArea>
      <c:layout/>
      <c:lineChart>
        <c:grouping val="standard"/>
        <c:ser>
          <c:idx val="4"/>
          <c:order val="0"/>
          <c:tx>
            <c:strRef>
              <c:f>Sheet1!$T$16</c:f>
              <c:strCache>
                <c:ptCount val="1"/>
                <c:pt idx="0">
                  <c:v>品牌资产</c:v>
                </c:pt>
              </c:strCache>
            </c:strRef>
          </c:tx>
          <c:spPr>
            <a:ln w="12700" cmpd="sng">
              <a:solidFill>
                <a:srgbClr val="0070C0"/>
              </a:solidFill>
              <a:prstDash val="solid"/>
            </a:ln>
          </c:spPr>
          <c:marker>
            <c:symbol val="none"/>
          </c:marker>
          <c:cat>
            <c:strRef>
              <c:f>Sheet1!$O$17:$O$19</c:f>
              <c:strCache>
                <c:ptCount val="3"/>
                <c:pt idx="0">
                  <c:v>危机发生前</c:v>
                </c:pt>
                <c:pt idx="1">
                  <c:v>危机发生中</c:v>
                </c:pt>
                <c:pt idx="2">
                  <c:v>危机发生后</c:v>
                </c:pt>
              </c:strCache>
            </c:strRef>
          </c:cat>
          <c:val>
            <c:numRef>
              <c:f>Sheet1!$T$17:$T$19</c:f>
              <c:numCache>
                <c:formatCode>General</c:formatCode>
                <c:ptCount val="3"/>
                <c:pt idx="0">
                  <c:v>7.3800990000000004</c:v>
                </c:pt>
                <c:pt idx="1">
                  <c:v>6.4198370000000002</c:v>
                </c:pt>
                <c:pt idx="2">
                  <c:v>7.3818780000000004</c:v>
                </c:pt>
              </c:numCache>
            </c:numRef>
          </c:val>
        </c:ser>
        <c:dLbls/>
        <c:marker val="1"/>
        <c:axId val="229008512"/>
        <c:axId val="229010048"/>
      </c:lineChart>
      <c:catAx>
        <c:axId val="229008512"/>
        <c:scaling>
          <c:orientation val="minMax"/>
        </c:scaling>
        <c:axPos val="b"/>
        <c:tickLblPos val="nextTo"/>
        <c:txPr>
          <a:bodyPr/>
          <a:lstStyle/>
          <a:p>
            <a:pPr>
              <a:defRPr>
                <a:latin typeface="黑体" pitchFamily="49" charset="-122"/>
                <a:ea typeface="黑体" pitchFamily="49" charset="-122"/>
              </a:defRPr>
            </a:pPr>
            <a:endParaRPr lang="zh-CN"/>
          </a:p>
        </c:txPr>
        <c:crossAx val="229010048"/>
        <c:crosses val="autoZero"/>
        <c:auto val="1"/>
        <c:lblAlgn val="ctr"/>
        <c:lblOffset val="100"/>
      </c:catAx>
      <c:valAx>
        <c:axId val="229010048"/>
        <c:scaling>
          <c:orientation val="minMax"/>
          <c:max val="8"/>
          <c:min val="6"/>
        </c:scaling>
        <c:axPos val="l"/>
        <c:majorGridlines/>
        <c:numFmt formatCode="General" sourceLinked="1"/>
        <c:tickLblPos val="nextTo"/>
        <c:spPr>
          <a:ln w="4445"/>
        </c:spPr>
        <c:txPr>
          <a:bodyPr/>
          <a:lstStyle/>
          <a:p>
            <a:pPr>
              <a:defRPr>
                <a:latin typeface="Times New Roman" pitchFamily="18" charset="0"/>
                <a:cs typeface="Times New Roman" pitchFamily="18" charset="0"/>
              </a:defRPr>
            </a:pPr>
            <a:endParaRPr lang="zh-CN"/>
          </a:p>
        </c:txPr>
        <c:crossAx val="229008512"/>
        <c:crosses val="autoZero"/>
        <c:crossBetween val="between"/>
      </c:valAx>
    </c:plotArea>
    <c:legend>
      <c:legendPos val="r"/>
      <c:layout>
        <c:manualLayout>
          <c:xMode val="edge"/>
          <c:yMode val="edge"/>
          <c:x val="0.5590767692478612"/>
          <c:y val="0.57324156653988823"/>
          <c:w val="0.18224826871088401"/>
          <c:h val="6.3658706952182634E-2"/>
        </c:manualLayout>
      </c:layout>
      <c:txPr>
        <a:bodyPr/>
        <a:lstStyle/>
        <a:p>
          <a:pPr>
            <a:defRPr>
              <a:latin typeface="Times New Roman" pitchFamily="18" charset="0"/>
              <a:ea typeface="黑体" pitchFamily="49" charset="-122"/>
              <a:cs typeface="Times New Roman" pitchFamily="18" charset="0"/>
            </a:defRPr>
          </a:pPr>
          <a:endParaRPr lang="zh-CN"/>
        </a:p>
      </c:txPr>
    </c:legend>
    <c:plotVisOnly val="1"/>
    <c:dispBlanksAs val="gap"/>
  </c:chart>
  <c:spPr>
    <a:ln>
      <a:noFill/>
    </a:ln>
  </c:sp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zh-CN"/>
  <c:chart>
    <c:plotArea>
      <c:layout/>
      <c:barChart>
        <c:barDir val="col"/>
        <c:grouping val="clustered"/>
        <c:ser>
          <c:idx val="0"/>
          <c:order val="0"/>
          <c:tx>
            <c:strRef>
              <c:f>Sheet1!$H$48</c:f>
              <c:strCache>
                <c:ptCount val="1"/>
                <c:pt idx="0">
                  <c:v>BEST1</c:v>
                </c:pt>
              </c:strCache>
            </c:strRef>
          </c:tx>
          <c:spPr>
            <a:solidFill>
              <a:srgbClr val="808080"/>
            </a:solidFill>
          </c:spPr>
          <c:cat>
            <c:strRef>
              <c:f>Sheet1!$G$49:$G$60</c:f>
              <c:strCache>
                <c:ptCount val="12"/>
                <c:pt idx="0">
                  <c:v>大众</c:v>
                </c:pt>
                <c:pt idx="1">
                  <c:v>本田</c:v>
                </c:pt>
                <c:pt idx="2">
                  <c:v>通用</c:v>
                </c:pt>
                <c:pt idx="3">
                  <c:v>马自达</c:v>
                </c:pt>
                <c:pt idx="4">
                  <c:v>丰田</c:v>
                </c:pt>
                <c:pt idx="5">
                  <c:v>奥迪</c:v>
                </c:pt>
                <c:pt idx="6">
                  <c:v>日产</c:v>
                </c:pt>
                <c:pt idx="7">
                  <c:v>现代</c:v>
                </c:pt>
                <c:pt idx="8">
                  <c:v>标致</c:v>
                </c:pt>
                <c:pt idx="9">
                  <c:v>长安</c:v>
                </c:pt>
                <c:pt idx="10">
                  <c:v>福特</c:v>
                </c:pt>
                <c:pt idx="11">
                  <c:v>奇瑞</c:v>
                </c:pt>
              </c:strCache>
            </c:strRef>
          </c:cat>
          <c:val>
            <c:numRef>
              <c:f>Sheet1!$H$49:$H$60</c:f>
              <c:numCache>
                <c:formatCode>General</c:formatCode>
                <c:ptCount val="12"/>
                <c:pt idx="0">
                  <c:v>2.15</c:v>
                </c:pt>
                <c:pt idx="1">
                  <c:v>1.083</c:v>
                </c:pt>
                <c:pt idx="2">
                  <c:v>1.2709999999999997</c:v>
                </c:pt>
                <c:pt idx="3">
                  <c:v>0.43800000000000006</c:v>
                </c:pt>
                <c:pt idx="4">
                  <c:v>1.089</c:v>
                </c:pt>
                <c:pt idx="5">
                  <c:v>5.952</c:v>
                </c:pt>
                <c:pt idx="6">
                  <c:v>-3.1640000000000001</c:v>
                </c:pt>
                <c:pt idx="7">
                  <c:v>-1.9330000000000001</c:v>
                </c:pt>
                <c:pt idx="8">
                  <c:v>-0.24800000000000003</c:v>
                </c:pt>
                <c:pt idx="9">
                  <c:v>-4.048</c:v>
                </c:pt>
                <c:pt idx="10">
                  <c:v>0.7410000000000001</c:v>
                </c:pt>
                <c:pt idx="11">
                  <c:v>-3.3309999999999995</c:v>
                </c:pt>
              </c:numCache>
            </c:numRef>
          </c:val>
        </c:ser>
        <c:ser>
          <c:idx val="1"/>
          <c:order val="1"/>
          <c:tx>
            <c:strRef>
              <c:f>Sheet1!$I$48</c:f>
              <c:strCache>
                <c:ptCount val="1"/>
                <c:pt idx="0">
                  <c:v>BEST2</c:v>
                </c:pt>
              </c:strCache>
            </c:strRef>
          </c:tx>
          <c:spPr>
            <a:solidFill>
              <a:srgbClr val="FFC000"/>
            </a:solidFill>
          </c:spPr>
          <c:cat>
            <c:strRef>
              <c:f>Sheet1!$G$49:$G$60</c:f>
              <c:strCache>
                <c:ptCount val="12"/>
                <c:pt idx="0">
                  <c:v>大众</c:v>
                </c:pt>
                <c:pt idx="1">
                  <c:v>本田</c:v>
                </c:pt>
                <c:pt idx="2">
                  <c:v>通用</c:v>
                </c:pt>
                <c:pt idx="3">
                  <c:v>马自达</c:v>
                </c:pt>
                <c:pt idx="4">
                  <c:v>丰田</c:v>
                </c:pt>
                <c:pt idx="5">
                  <c:v>奥迪</c:v>
                </c:pt>
                <c:pt idx="6">
                  <c:v>日产</c:v>
                </c:pt>
                <c:pt idx="7">
                  <c:v>现代</c:v>
                </c:pt>
                <c:pt idx="8">
                  <c:v>标致</c:v>
                </c:pt>
                <c:pt idx="9">
                  <c:v>长安</c:v>
                </c:pt>
                <c:pt idx="10">
                  <c:v>福特</c:v>
                </c:pt>
                <c:pt idx="11">
                  <c:v>奇瑞</c:v>
                </c:pt>
              </c:strCache>
            </c:strRef>
          </c:cat>
          <c:val>
            <c:numRef>
              <c:f>Sheet1!$I$49:$I$60</c:f>
              <c:numCache>
                <c:formatCode>General</c:formatCode>
                <c:ptCount val="12"/>
                <c:pt idx="0">
                  <c:v>2.444</c:v>
                </c:pt>
                <c:pt idx="1">
                  <c:v>0.15500000000000003</c:v>
                </c:pt>
                <c:pt idx="2">
                  <c:v>-0.28200000000000003</c:v>
                </c:pt>
                <c:pt idx="3">
                  <c:v>-1.8740000000000001</c:v>
                </c:pt>
                <c:pt idx="4">
                  <c:v>-4.093</c:v>
                </c:pt>
                <c:pt idx="5">
                  <c:v>5.907</c:v>
                </c:pt>
                <c:pt idx="6">
                  <c:v>-0.54700000000000004</c:v>
                </c:pt>
                <c:pt idx="7">
                  <c:v>0.58799999999999997</c:v>
                </c:pt>
                <c:pt idx="8">
                  <c:v>2.2050000000000001</c:v>
                </c:pt>
                <c:pt idx="9">
                  <c:v>-3.0709999999999997</c:v>
                </c:pt>
                <c:pt idx="10">
                  <c:v>0.41600000000000004</c:v>
                </c:pt>
                <c:pt idx="11">
                  <c:v>-1.849</c:v>
                </c:pt>
              </c:numCache>
            </c:numRef>
          </c:val>
        </c:ser>
        <c:ser>
          <c:idx val="2"/>
          <c:order val="2"/>
          <c:tx>
            <c:strRef>
              <c:f>Sheet1!$J$48</c:f>
              <c:strCache>
                <c:ptCount val="1"/>
                <c:pt idx="0">
                  <c:v>BEST3</c:v>
                </c:pt>
              </c:strCache>
            </c:strRef>
          </c:tx>
          <c:spPr>
            <a:solidFill>
              <a:srgbClr val="0070C0"/>
            </a:solidFill>
          </c:spPr>
          <c:cat>
            <c:strRef>
              <c:f>Sheet1!$G$49:$G$60</c:f>
              <c:strCache>
                <c:ptCount val="12"/>
                <c:pt idx="0">
                  <c:v>大众</c:v>
                </c:pt>
                <c:pt idx="1">
                  <c:v>本田</c:v>
                </c:pt>
                <c:pt idx="2">
                  <c:v>通用</c:v>
                </c:pt>
                <c:pt idx="3">
                  <c:v>马自达</c:v>
                </c:pt>
                <c:pt idx="4">
                  <c:v>丰田</c:v>
                </c:pt>
                <c:pt idx="5">
                  <c:v>奥迪</c:v>
                </c:pt>
                <c:pt idx="6">
                  <c:v>日产</c:v>
                </c:pt>
                <c:pt idx="7">
                  <c:v>现代</c:v>
                </c:pt>
                <c:pt idx="8">
                  <c:v>标致</c:v>
                </c:pt>
                <c:pt idx="9">
                  <c:v>长安</c:v>
                </c:pt>
                <c:pt idx="10">
                  <c:v>福特</c:v>
                </c:pt>
                <c:pt idx="11">
                  <c:v>奇瑞</c:v>
                </c:pt>
              </c:strCache>
            </c:strRef>
          </c:cat>
          <c:val>
            <c:numRef>
              <c:f>Sheet1!$J$49:$J$60</c:f>
              <c:numCache>
                <c:formatCode>General</c:formatCode>
                <c:ptCount val="12"/>
                <c:pt idx="0">
                  <c:v>1.323</c:v>
                </c:pt>
                <c:pt idx="1">
                  <c:v>0.6120000000000001</c:v>
                </c:pt>
                <c:pt idx="2">
                  <c:v>-0.6070000000000001</c:v>
                </c:pt>
                <c:pt idx="3">
                  <c:v>0.71700000000000008</c:v>
                </c:pt>
                <c:pt idx="4">
                  <c:v>0.81</c:v>
                </c:pt>
                <c:pt idx="5">
                  <c:v>6.4820000000000002</c:v>
                </c:pt>
                <c:pt idx="6">
                  <c:v>-1.9780000000000002</c:v>
                </c:pt>
                <c:pt idx="7">
                  <c:v>-1.3620000000000001</c:v>
                </c:pt>
                <c:pt idx="8">
                  <c:v>0.79700000000000004</c:v>
                </c:pt>
                <c:pt idx="9">
                  <c:v>-3.5179999999999998</c:v>
                </c:pt>
                <c:pt idx="10">
                  <c:v>-0.26600000000000001</c:v>
                </c:pt>
                <c:pt idx="11">
                  <c:v>-3.01</c:v>
                </c:pt>
              </c:numCache>
            </c:numRef>
          </c:val>
        </c:ser>
        <c:dLbls/>
        <c:axId val="250734080"/>
        <c:axId val="250735616"/>
      </c:barChart>
      <c:catAx>
        <c:axId val="250734080"/>
        <c:scaling>
          <c:orientation val="minMax"/>
        </c:scaling>
        <c:axPos val="b"/>
        <c:tickLblPos val="nextTo"/>
        <c:txPr>
          <a:bodyPr/>
          <a:lstStyle/>
          <a:p>
            <a:pPr>
              <a:defRPr sz="1000"/>
            </a:pPr>
            <a:endParaRPr lang="zh-CN"/>
          </a:p>
        </c:txPr>
        <c:crossAx val="250735616"/>
        <c:crosses val="autoZero"/>
        <c:auto val="1"/>
        <c:lblAlgn val="ctr"/>
        <c:lblOffset val="100"/>
      </c:catAx>
      <c:valAx>
        <c:axId val="250735616"/>
        <c:scaling>
          <c:orientation val="minMax"/>
        </c:scaling>
        <c:axPos val="l"/>
        <c:majorGridlines/>
        <c:numFmt formatCode="General" sourceLinked="1"/>
        <c:tickLblPos val="nextTo"/>
        <c:txPr>
          <a:bodyPr/>
          <a:lstStyle/>
          <a:p>
            <a:pPr>
              <a:defRPr>
                <a:latin typeface="+mn-ea"/>
                <a:ea typeface="+mn-ea"/>
                <a:cs typeface="Times New Roman" pitchFamily="18" charset="0"/>
              </a:defRPr>
            </a:pPr>
            <a:endParaRPr lang="zh-CN"/>
          </a:p>
        </c:txPr>
        <c:crossAx val="250734080"/>
        <c:crosses val="autoZero"/>
        <c:crossBetween val="between"/>
      </c:valAx>
    </c:plotArea>
    <c:legend>
      <c:legendPos val="r"/>
      <c:layout/>
      <c:txPr>
        <a:bodyPr/>
        <a:lstStyle/>
        <a:p>
          <a:pPr>
            <a:defRPr sz="1100">
              <a:latin typeface="+mn-ea"/>
              <a:ea typeface="+mn-ea"/>
              <a:cs typeface="Times New Roman" pitchFamily="18" charset="0"/>
            </a:defRPr>
          </a:pPr>
          <a:endParaRPr lang="zh-CN"/>
        </a:p>
      </c:txPr>
    </c:legend>
    <c:plotVisOnly val="1"/>
    <c:dispBlanksAs val="gap"/>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333500"/>
            <a:ext cx="8229600" cy="3771636"/>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6"/>
            <a:ext cx="2057400" cy="487627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6"/>
            <a:ext cx="6019800" cy="487627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2A6414AD-6B57-41DF-B901-9B53388C00BE}"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691943039"/>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825629" y="283106"/>
            <a:ext cx="6778625" cy="648229"/>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390525" y="1057013"/>
            <a:ext cx="8229600" cy="377163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648819D3-B648-42D8-89C8-12FA8D304035}"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146968554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9"/>
            <a:ext cx="7772400" cy="1135063"/>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EF37D14C-AEF2-4837-8472-C53D706E255F}"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26901929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825629" y="283106"/>
            <a:ext cx="6778625" cy="648229"/>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DB56F82D-935D-4583-845A-549BBE34D467}"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300544321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825629" y="283106"/>
            <a:ext cx="6778625" cy="648229"/>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3"/>
            <a:ext cx="4040188"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2" y="1279263"/>
            <a:ext cx="4041775"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2" y="1812396"/>
            <a:ext cx="4041775"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8"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9" name="灯片编号占位符 5"/>
          <p:cNvSpPr>
            <a:spLocks noGrp="1"/>
          </p:cNvSpPr>
          <p:nvPr>
            <p:ph type="sldNum" sz="quarter" idx="12"/>
          </p:nvPr>
        </p:nvSpPr>
        <p:spPr/>
        <p:txBody>
          <a:bodyPr/>
          <a:lstStyle>
            <a:lvl1pPr>
              <a:defRPr/>
            </a:lvl1pPr>
          </a:lstStyle>
          <a:p>
            <a:pPr>
              <a:defRPr/>
            </a:pPr>
            <a:fld id="{179FD840-741C-4CD9-91B2-D02A950259F6}"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140077736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825629" y="283106"/>
            <a:ext cx="6778625" cy="648229"/>
          </a:xfrm>
          <a:prstGeom prst="rect">
            <a:avLst/>
          </a:prstGeom>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4"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5" name="灯片编号占位符 5"/>
          <p:cNvSpPr>
            <a:spLocks noGrp="1"/>
          </p:cNvSpPr>
          <p:nvPr>
            <p:ph type="sldNum" sz="quarter" idx="12"/>
          </p:nvPr>
        </p:nvSpPr>
        <p:spPr/>
        <p:txBody>
          <a:bodyPr/>
          <a:lstStyle>
            <a:lvl1pPr>
              <a:defRPr/>
            </a:lvl1pPr>
          </a:lstStyle>
          <a:p>
            <a:pPr>
              <a:defRPr/>
            </a:pPr>
            <a:fld id="{6FC12BF1-255E-45D0-A4DD-688164D6352F}"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390440823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3"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4" name="灯片编号占位符 5"/>
          <p:cNvSpPr>
            <a:spLocks noGrp="1"/>
          </p:cNvSpPr>
          <p:nvPr>
            <p:ph type="sldNum" sz="quarter" idx="12"/>
          </p:nvPr>
        </p:nvSpPr>
        <p:spPr/>
        <p:txBody>
          <a:bodyPr/>
          <a:lstStyle>
            <a:lvl1pPr>
              <a:defRPr/>
            </a:lvl1pPr>
          </a:lstStyle>
          <a:p>
            <a:pPr>
              <a:defRPr/>
            </a:pPr>
            <a:fld id="{B3C06105-DCC8-4F39-884F-39C56BEBFF6B}"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386429692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27543"/>
            <a:ext cx="3008313" cy="9683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195920"/>
            <a:ext cx="3008313" cy="39092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D0931C7C-D90C-4E68-B2C3-019111A7B106}"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60793669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4472782"/>
            <a:ext cx="5486400" cy="67071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B0AD9428-CA1D-4FE6-A4B4-556539118F02}"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261121809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825629" y="283106"/>
            <a:ext cx="6778625" cy="648229"/>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90525" y="1057013"/>
            <a:ext cx="8229600" cy="377163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5692269D-47EC-4945-9E04-29BE5AA84473}"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19643396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8"/>
            <a:ext cx="2057400" cy="487627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8"/>
            <a:ext cx="6019800" cy="487627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69CBBDE0-131F-48E9-9108-E8DCB330AE6A}"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291721104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2A6414AD-6B57-41DF-B901-9B53388C00BE}"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1001502058"/>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825628" y="283106"/>
            <a:ext cx="6778625" cy="648229"/>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390525" y="1057012"/>
            <a:ext cx="8229600" cy="377163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648819D3-B648-42D8-89C8-12FA8D304035}"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714300826"/>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8"/>
            <a:ext cx="7772400" cy="1135063"/>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EF37D14C-AEF2-4837-8472-C53D706E255F}"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305514878"/>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825628" y="283106"/>
            <a:ext cx="6778625" cy="648229"/>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DB56F82D-935D-4583-845A-549BBE34D467}"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435558082"/>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825628" y="283106"/>
            <a:ext cx="6778625" cy="648229"/>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2"/>
            <a:ext cx="4040188"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279262"/>
            <a:ext cx="4041775"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812396"/>
            <a:ext cx="4041775"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8"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9" name="灯片编号占位符 5"/>
          <p:cNvSpPr>
            <a:spLocks noGrp="1"/>
          </p:cNvSpPr>
          <p:nvPr>
            <p:ph type="sldNum" sz="quarter" idx="12"/>
          </p:nvPr>
        </p:nvSpPr>
        <p:spPr/>
        <p:txBody>
          <a:bodyPr/>
          <a:lstStyle>
            <a:lvl1pPr>
              <a:defRPr/>
            </a:lvl1pPr>
          </a:lstStyle>
          <a:p>
            <a:pPr>
              <a:defRPr/>
            </a:pPr>
            <a:fld id="{179FD840-741C-4CD9-91B2-D02A950259F6}"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441320033"/>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825628" y="283106"/>
            <a:ext cx="6778625" cy="648229"/>
          </a:xfrm>
          <a:prstGeom prst="rect">
            <a:avLst/>
          </a:prstGeom>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4"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5" name="灯片编号占位符 5"/>
          <p:cNvSpPr>
            <a:spLocks noGrp="1"/>
          </p:cNvSpPr>
          <p:nvPr>
            <p:ph type="sldNum" sz="quarter" idx="12"/>
          </p:nvPr>
        </p:nvSpPr>
        <p:spPr/>
        <p:txBody>
          <a:bodyPr/>
          <a:lstStyle>
            <a:lvl1pPr>
              <a:defRPr/>
            </a:lvl1pPr>
          </a:lstStyle>
          <a:p>
            <a:pPr>
              <a:defRPr/>
            </a:pPr>
            <a:fld id="{6FC12BF1-255E-45D0-A4DD-688164D6352F}"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77371631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3"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4" name="灯片编号占位符 5"/>
          <p:cNvSpPr>
            <a:spLocks noGrp="1"/>
          </p:cNvSpPr>
          <p:nvPr>
            <p:ph type="sldNum" sz="quarter" idx="12"/>
          </p:nvPr>
        </p:nvSpPr>
        <p:spPr/>
        <p:txBody>
          <a:bodyPr/>
          <a:lstStyle>
            <a:lvl1pPr>
              <a:defRPr/>
            </a:lvl1pPr>
          </a:lstStyle>
          <a:p>
            <a:pPr>
              <a:defRPr/>
            </a:pPr>
            <a:fld id="{B3C06105-DCC8-4F39-884F-39C56BEBFF6B}"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69649296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8"/>
            <a:ext cx="7772400" cy="1135063"/>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27543"/>
            <a:ext cx="3008313" cy="9683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195918"/>
            <a:ext cx="3008313" cy="39092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D0931C7C-D90C-4E68-B2C3-019111A7B106}"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159060935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4472782"/>
            <a:ext cx="5486400" cy="67071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6"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7" name="灯片编号占位符 5"/>
          <p:cNvSpPr>
            <a:spLocks noGrp="1"/>
          </p:cNvSpPr>
          <p:nvPr>
            <p:ph type="sldNum" sz="quarter" idx="12"/>
          </p:nvPr>
        </p:nvSpPr>
        <p:spPr/>
        <p:txBody>
          <a:bodyPr/>
          <a:lstStyle>
            <a:lvl1pPr>
              <a:defRPr/>
            </a:lvl1pPr>
          </a:lstStyle>
          <a:p>
            <a:pPr>
              <a:defRPr/>
            </a:pPr>
            <a:fld id="{B0AD9428-CA1D-4FE6-A4B4-556539118F02}"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390011479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1825628" y="283106"/>
            <a:ext cx="6778625" cy="648229"/>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90525" y="1057012"/>
            <a:ext cx="8229600" cy="377163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5692269D-47EC-4945-9E04-29BE5AA84473}"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407411861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6"/>
            <a:ext cx="2057400" cy="487627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6"/>
            <a:ext cx="6019800" cy="487627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en-US" altLang="zh-CN">
              <a:solidFill>
                <a:prstClr val="black">
                  <a:tint val="75000"/>
                </a:prstClr>
              </a:solidFill>
            </a:endParaRPr>
          </a:p>
        </p:txBody>
      </p:sp>
      <p:sp>
        <p:nvSpPr>
          <p:cNvPr id="5" name="页脚占位符 4"/>
          <p:cNvSpPr>
            <a:spLocks noGrp="1"/>
          </p:cNvSpPr>
          <p:nvPr>
            <p:ph type="ftr" sz="quarter" idx="11"/>
          </p:nvPr>
        </p:nvSpPr>
        <p:spPr/>
        <p:txBody>
          <a:bodyPr/>
          <a:lstStyle>
            <a:lvl1pPr>
              <a:defRPr/>
            </a:lvl1pPr>
          </a:lstStyle>
          <a:p>
            <a:pPr>
              <a:defRPr/>
            </a:pPr>
            <a:endParaRPr lang="en-US" altLang="zh-CN">
              <a:solidFill>
                <a:prstClr val="black">
                  <a:tint val="75000"/>
                </a:prstClr>
              </a:solidFill>
            </a:endParaRPr>
          </a:p>
        </p:txBody>
      </p:sp>
      <p:sp>
        <p:nvSpPr>
          <p:cNvPr id="6" name="灯片编号占位符 5"/>
          <p:cNvSpPr>
            <a:spLocks noGrp="1"/>
          </p:cNvSpPr>
          <p:nvPr>
            <p:ph type="sldNum" sz="quarter" idx="12"/>
          </p:nvPr>
        </p:nvSpPr>
        <p:spPr/>
        <p:txBody>
          <a:bodyPr/>
          <a:lstStyle>
            <a:lvl1pPr>
              <a:defRPr/>
            </a:lvl1pPr>
          </a:lstStyle>
          <a:p>
            <a:pPr>
              <a:defRPr/>
            </a:pPr>
            <a:fld id="{69CBBDE0-131F-48E9-9108-E8DCB330AE6A}" type="slidenum">
              <a:rPr lang="en-US" altLang="zh-CN">
                <a:solidFill>
                  <a:prstClr val="black">
                    <a:tint val="75000"/>
                  </a:prstClr>
                </a:solidFill>
              </a:rPr>
              <a:pPr>
                <a:defRPr/>
              </a:pPr>
              <a:t>‹#›</a:t>
            </a:fld>
            <a:endParaRPr lang="en-US" altLang="zh-CN">
              <a:solidFill>
                <a:prstClr val="black">
                  <a:tint val="75000"/>
                </a:prstClr>
              </a:solidFill>
            </a:endParaRPr>
          </a:p>
        </p:txBody>
      </p:sp>
    </p:spTree>
    <p:extLst>
      <p:ext uri="{BB962C8B-B14F-4D97-AF65-F5344CB8AC3E}">
        <p14:creationId xmlns:p14="http://schemas.microsoft.com/office/powerpoint/2010/main" xmlns="" val="1417422053"/>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ko-KR">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ko-KR">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42B1BAE5-895E-4CD8-8F0B-49157D9E8A72}"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25212189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ko-KR">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ko-KR">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FFA70ED-63A2-43CC-A0F5-6747A628CD2E}"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35729214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ko-KR">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ko-KR">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9E036D96-27AD-46B8-8E61-7F8A7F145402}"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15599940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ko-KR">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ko-KR">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B1A78B31-228B-4E86-B7B4-84FAEDDCB7E9}"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34976944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ko-KR">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ltLang="ko-KR">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FC69013A-3B5A-4B7F-AEA9-1DE913452DEE}"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25144770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ko-KR">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ltLang="ko-KR">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A7F19F4D-A534-43C8-94F8-63AEC37C3F96}"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1146904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ko-KR">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ltLang="ko-KR">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E6B951A5-C7FF-4E20-878A-71645804E655}"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35880203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ko-KR">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ko-KR">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78E79869-770B-4F8B-BA62-FFCCECAD2271}"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38385056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ko-KR">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ltLang="ko-KR">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2F85D560-F04B-4353-A768-03BD2E3FEBA8}"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24026932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ko-KR">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ko-KR">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E78011BF-12DB-4CEA-BAD2-DFA7586B39B4}"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32099255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ko-KR">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ltLang="ko-KR">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C06BD9F6-97A1-4FF2-BFEE-377B710DFA13}" type="slidenum">
              <a:rPr lang="en-US" altLang="ko-KR">
                <a:solidFill>
                  <a:srgbClr val="000000"/>
                </a:solidFill>
              </a:rPr>
              <a:pPr/>
              <a:t>‹#›</a:t>
            </a:fld>
            <a:endParaRPr lang="en-US" altLang="ko-KR">
              <a:solidFill>
                <a:srgbClr val="000000"/>
              </a:solidFill>
            </a:endParaRPr>
          </a:p>
        </p:txBody>
      </p:sp>
    </p:spTree>
    <p:extLst>
      <p:ext uri="{BB962C8B-B14F-4D97-AF65-F5344CB8AC3E}">
        <p14:creationId xmlns:p14="http://schemas.microsoft.com/office/powerpoint/2010/main" xmlns="" val="3911190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2"/>
            <a:ext cx="4040188"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279262"/>
            <a:ext cx="4041775" cy="53313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812396"/>
            <a:ext cx="4041775"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27543"/>
            <a:ext cx="3008313" cy="968375"/>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195918"/>
            <a:ext cx="3008313" cy="39092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2015/8/19</a:t>
            </a:fld>
            <a:endParaRPr lang="zh-CN" altLang="en-US"/>
          </a:p>
        </p:txBody>
      </p:sp>
      <p:sp>
        <p:nvSpPr>
          <p:cNvPr id="5" name="页脚占位符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3" y="0"/>
            <a:ext cx="9153525" cy="54001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4" name="日期占位符 3"/>
          <p:cNvSpPr>
            <a:spLocks noGrp="1"/>
          </p:cNvSpPr>
          <p:nvPr>
            <p:ph type="dt" sz="half" idx="2"/>
          </p:nvPr>
        </p:nvSpPr>
        <p:spPr>
          <a:xfrm>
            <a:off x="457200" y="4657993"/>
            <a:ext cx="2133600" cy="304271"/>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fontAlgn="base">
              <a:spcBef>
                <a:spcPct val="0"/>
              </a:spcBef>
              <a:spcAft>
                <a:spcPct val="0"/>
              </a:spcAft>
              <a:defRPr/>
            </a:pPr>
            <a:endParaRPr lang="en-US" altLang="zh-CN">
              <a:solidFill>
                <a:prstClr val="black">
                  <a:tint val="75000"/>
                </a:prstClr>
              </a:solidFill>
              <a:ea typeface="宋体" pitchFamily="2" charset="-122"/>
            </a:endParaRPr>
          </a:p>
        </p:txBody>
      </p:sp>
      <p:sp>
        <p:nvSpPr>
          <p:cNvPr id="5" name="页脚占位符 4"/>
          <p:cNvSpPr>
            <a:spLocks noGrp="1"/>
          </p:cNvSpPr>
          <p:nvPr>
            <p:ph type="ftr" sz="quarter" idx="3"/>
          </p:nvPr>
        </p:nvSpPr>
        <p:spPr>
          <a:xfrm>
            <a:off x="3124200" y="4657993"/>
            <a:ext cx="2895600" cy="304271"/>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fontAlgn="base">
              <a:spcBef>
                <a:spcPct val="0"/>
              </a:spcBef>
              <a:spcAft>
                <a:spcPct val="0"/>
              </a:spcAft>
              <a:defRPr/>
            </a:pPr>
            <a:endParaRPr lang="en-US" altLang="zh-CN">
              <a:solidFill>
                <a:prstClr val="black">
                  <a:tint val="75000"/>
                </a:prstClr>
              </a:solidFill>
              <a:ea typeface="宋体" pitchFamily="2" charset="-122"/>
            </a:endParaRPr>
          </a:p>
        </p:txBody>
      </p:sp>
      <p:sp>
        <p:nvSpPr>
          <p:cNvPr id="6" name="灯片编号占位符 5"/>
          <p:cNvSpPr>
            <a:spLocks noGrp="1"/>
          </p:cNvSpPr>
          <p:nvPr>
            <p:ph type="sldNum" sz="quarter" idx="4"/>
          </p:nvPr>
        </p:nvSpPr>
        <p:spPr>
          <a:xfrm>
            <a:off x="6553200" y="4657993"/>
            <a:ext cx="2133600" cy="304271"/>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base">
              <a:spcBef>
                <a:spcPct val="0"/>
              </a:spcBef>
              <a:spcAft>
                <a:spcPct val="0"/>
              </a:spcAft>
              <a:defRPr/>
            </a:pPr>
            <a:fld id="{6EC78977-5191-4151-8A62-EA38988E94A6}" type="slidenum">
              <a:rPr lang="en-US" altLang="zh-CN">
                <a:solidFill>
                  <a:prstClr val="black">
                    <a:tint val="75000"/>
                  </a:prstClr>
                </a:solidFill>
                <a:ea typeface="宋体" pitchFamily="2" charset="-122"/>
              </a:rPr>
              <a:pPr fontAlgn="base">
                <a:spcBef>
                  <a:spcPct val="0"/>
                </a:spcBef>
                <a:spcAft>
                  <a:spcPct val="0"/>
                </a:spcAft>
                <a:defRPr/>
              </a:pPr>
              <a:t>‹#›</a:t>
            </a:fld>
            <a:endParaRPr lang="en-US" altLang="zh-CN">
              <a:solidFill>
                <a:prstClr val="black">
                  <a:tint val="75000"/>
                </a:prstClr>
              </a:solidFill>
              <a:ea typeface="宋体" pitchFamily="2" charset="-122"/>
            </a:endParaRPr>
          </a:p>
        </p:txBody>
      </p:sp>
    </p:spTree>
    <p:extLst>
      <p:ext uri="{BB962C8B-B14F-4D97-AF65-F5344CB8AC3E}">
        <p14:creationId xmlns:p14="http://schemas.microsoft.com/office/powerpoint/2010/main" xmlns="" val="35309865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2800" b="1" kern="1200">
          <a:solidFill>
            <a:srgbClr val="716F70"/>
          </a:solidFill>
          <a:latin typeface="微软雅黑" pitchFamily="34" charset="-122"/>
          <a:ea typeface="微软雅黑" pitchFamily="34" charset="-122"/>
          <a:cs typeface="+mj-cs"/>
        </a:defRPr>
      </a:lvl1pPr>
      <a:lvl2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2pPr>
      <a:lvl3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3pPr>
      <a:lvl4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4pPr>
      <a:lvl5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5pPr>
      <a:lvl6pPr marL="457200" algn="l" rtl="0" fontAlgn="base">
        <a:spcBef>
          <a:spcPct val="0"/>
        </a:spcBef>
        <a:spcAft>
          <a:spcPct val="0"/>
        </a:spcAft>
        <a:defRPr sz="2800" b="1">
          <a:solidFill>
            <a:srgbClr val="716F70"/>
          </a:solidFill>
          <a:latin typeface="微软雅黑" pitchFamily="34" charset="-122"/>
          <a:ea typeface="微软雅黑" pitchFamily="34" charset="-122"/>
        </a:defRPr>
      </a:lvl6pPr>
      <a:lvl7pPr marL="914400" algn="l" rtl="0" fontAlgn="base">
        <a:spcBef>
          <a:spcPct val="0"/>
        </a:spcBef>
        <a:spcAft>
          <a:spcPct val="0"/>
        </a:spcAft>
        <a:defRPr sz="2800" b="1">
          <a:solidFill>
            <a:srgbClr val="716F70"/>
          </a:solidFill>
          <a:latin typeface="微软雅黑" pitchFamily="34" charset="-122"/>
          <a:ea typeface="微软雅黑" pitchFamily="34" charset="-122"/>
        </a:defRPr>
      </a:lvl7pPr>
      <a:lvl8pPr marL="1371600" algn="l" rtl="0" fontAlgn="base">
        <a:spcBef>
          <a:spcPct val="0"/>
        </a:spcBef>
        <a:spcAft>
          <a:spcPct val="0"/>
        </a:spcAft>
        <a:defRPr sz="2800" b="1">
          <a:solidFill>
            <a:srgbClr val="716F70"/>
          </a:solidFill>
          <a:latin typeface="微软雅黑" pitchFamily="34" charset="-122"/>
          <a:ea typeface="微软雅黑" pitchFamily="34" charset="-122"/>
        </a:defRPr>
      </a:lvl8pPr>
      <a:lvl9pPr marL="1828800" algn="l" rtl="0" fontAlgn="base">
        <a:spcBef>
          <a:spcPct val="0"/>
        </a:spcBef>
        <a:spcAft>
          <a:spcPct val="0"/>
        </a:spcAft>
        <a:defRPr sz="2800" b="1">
          <a:solidFill>
            <a:srgbClr val="716F70"/>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2800" kern="1200">
          <a:solidFill>
            <a:srgbClr val="716F7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rgbClr val="716F70"/>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rgbClr val="716F70"/>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716F70"/>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716F7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3" y="0"/>
            <a:ext cx="9153525" cy="54001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a:solidFill>
                <a:prstClr val="white"/>
              </a:solidFill>
            </a:endParaRPr>
          </a:p>
        </p:txBody>
      </p:sp>
      <p:sp>
        <p:nvSpPr>
          <p:cNvPr id="4" name="日期占位符 3"/>
          <p:cNvSpPr>
            <a:spLocks noGrp="1"/>
          </p:cNvSpPr>
          <p:nvPr>
            <p:ph type="dt" sz="half" idx="2"/>
          </p:nvPr>
        </p:nvSpPr>
        <p:spPr>
          <a:xfrm>
            <a:off x="457200" y="4657991"/>
            <a:ext cx="2133600" cy="304271"/>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fontAlgn="base">
              <a:spcBef>
                <a:spcPct val="0"/>
              </a:spcBef>
              <a:spcAft>
                <a:spcPct val="0"/>
              </a:spcAft>
              <a:defRPr/>
            </a:pPr>
            <a:endParaRPr lang="en-US" altLang="zh-CN">
              <a:solidFill>
                <a:prstClr val="black">
                  <a:tint val="75000"/>
                </a:prstClr>
              </a:solidFill>
              <a:ea typeface="宋体" pitchFamily="2" charset="-122"/>
            </a:endParaRPr>
          </a:p>
        </p:txBody>
      </p:sp>
      <p:sp>
        <p:nvSpPr>
          <p:cNvPr id="5" name="页脚占位符 4"/>
          <p:cNvSpPr>
            <a:spLocks noGrp="1"/>
          </p:cNvSpPr>
          <p:nvPr>
            <p:ph type="ftr" sz="quarter" idx="3"/>
          </p:nvPr>
        </p:nvSpPr>
        <p:spPr>
          <a:xfrm>
            <a:off x="3124200" y="4657991"/>
            <a:ext cx="2895600" cy="304271"/>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fontAlgn="base">
              <a:spcBef>
                <a:spcPct val="0"/>
              </a:spcBef>
              <a:spcAft>
                <a:spcPct val="0"/>
              </a:spcAft>
              <a:defRPr/>
            </a:pPr>
            <a:endParaRPr lang="en-US" altLang="zh-CN">
              <a:solidFill>
                <a:prstClr val="black">
                  <a:tint val="75000"/>
                </a:prstClr>
              </a:solidFill>
              <a:ea typeface="宋体" pitchFamily="2" charset="-122"/>
            </a:endParaRPr>
          </a:p>
        </p:txBody>
      </p:sp>
      <p:sp>
        <p:nvSpPr>
          <p:cNvPr id="6" name="灯片编号占位符 5"/>
          <p:cNvSpPr>
            <a:spLocks noGrp="1"/>
          </p:cNvSpPr>
          <p:nvPr>
            <p:ph type="sldNum" sz="quarter" idx="4"/>
          </p:nvPr>
        </p:nvSpPr>
        <p:spPr>
          <a:xfrm>
            <a:off x="6553200" y="4657991"/>
            <a:ext cx="2133600" cy="304271"/>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fontAlgn="base">
              <a:spcBef>
                <a:spcPct val="0"/>
              </a:spcBef>
              <a:spcAft>
                <a:spcPct val="0"/>
              </a:spcAft>
              <a:defRPr/>
            </a:pPr>
            <a:fld id="{6EC78977-5191-4151-8A62-EA38988E94A6}" type="slidenum">
              <a:rPr lang="en-US" altLang="zh-CN">
                <a:solidFill>
                  <a:prstClr val="black">
                    <a:tint val="75000"/>
                  </a:prstClr>
                </a:solidFill>
                <a:ea typeface="宋体" pitchFamily="2" charset="-122"/>
              </a:rPr>
              <a:pPr fontAlgn="base">
                <a:spcBef>
                  <a:spcPct val="0"/>
                </a:spcBef>
                <a:spcAft>
                  <a:spcPct val="0"/>
                </a:spcAft>
                <a:defRPr/>
              </a:pPr>
              <a:t>‹#›</a:t>
            </a:fld>
            <a:endParaRPr lang="en-US" altLang="zh-CN">
              <a:solidFill>
                <a:prstClr val="black">
                  <a:tint val="75000"/>
                </a:prstClr>
              </a:solidFill>
              <a:ea typeface="宋体" pitchFamily="2" charset="-122"/>
            </a:endParaRPr>
          </a:p>
        </p:txBody>
      </p:sp>
    </p:spTree>
    <p:extLst>
      <p:ext uri="{BB962C8B-B14F-4D97-AF65-F5344CB8AC3E}">
        <p14:creationId xmlns:p14="http://schemas.microsoft.com/office/powerpoint/2010/main" xmlns="" val="337558425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2800" b="1" kern="1200">
          <a:solidFill>
            <a:srgbClr val="716F70"/>
          </a:solidFill>
          <a:latin typeface="微软雅黑" pitchFamily="34" charset="-122"/>
          <a:ea typeface="微软雅黑" pitchFamily="34" charset="-122"/>
          <a:cs typeface="+mj-cs"/>
        </a:defRPr>
      </a:lvl1pPr>
      <a:lvl2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2pPr>
      <a:lvl3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3pPr>
      <a:lvl4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4pPr>
      <a:lvl5pPr algn="l" rtl="0" eaLnBrk="0" fontAlgn="base" hangingPunct="0">
        <a:spcBef>
          <a:spcPct val="0"/>
        </a:spcBef>
        <a:spcAft>
          <a:spcPct val="0"/>
        </a:spcAft>
        <a:defRPr sz="2800" b="1">
          <a:solidFill>
            <a:srgbClr val="716F70"/>
          </a:solidFill>
          <a:latin typeface="微软雅黑" pitchFamily="34" charset="-122"/>
          <a:ea typeface="微软雅黑" pitchFamily="34" charset="-122"/>
        </a:defRPr>
      </a:lvl5pPr>
      <a:lvl6pPr marL="457200" algn="l" rtl="0" fontAlgn="base">
        <a:spcBef>
          <a:spcPct val="0"/>
        </a:spcBef>
        <a:spcAft>
          <a:spcPct val="0"/>
        </a:spcAft>
        <a:defRPr sz="2800" b="1">
          <a:solidFill>
            <a:srgbClr val="716F70"/>
          </a:solidFill>
          <a:latin typeface="微软雅黑" pitchFamily="34" charset="-122"/>
          <a:ea typeface="微软雅黑" pitchFamily="34" charset="-122"/>
        </a:defRPr>
      </a:lvl6pPr>
      <a:lvl7pPr marL="914400" algn="l" rtl="0" fontAlgn="base">
        <a:spcBef>
          <a:spcPct val="0"/>
        </a:spcBef>
        <a:spcAft>
          <a:spcPct val="0"/>
        </a:spcAft>
        <a:defRPr sz="2800" b="1">
          <a:solidFill>
            <a:srgbClr val="716F70"/>
          </a:solidFill>
          <a:latin typeface="微软雅黑" pitchFamily="34" charset="-122"/>
          <a:ea typeface="微软雅黑" pitchFamily="34" charset="-122"/>
        </a:defRPr>
      </a:lvl7pPr>
      <a:lvl8pPr marL="1371600" algn="l" rtl="0" fontAlgn="base">
        <a:spcBef>
          <a:spcPct val="0"/>
        </a:spcBef>
        <a:spcAft>
          <a:spcPct val="0"/>
        </a:spcAft>
        <a:defRPr sz="2800" b="1">
          <a:solidFill>
            <a:srgbClr val="716F70"/>
          </a:solidFill>
          <a:latin typeface="微软雅黑" pitchFamily="34" charset="-122"/>
          <a:ea typeface="微软雅黑" pitchFamily="34" charset="-122"/>
        </a:defRPr>
      </a:lvl8pPr>
      <a:lvl9pPr marL="1828800" algn="l" rtl="0" fontAlgn="base">
        <a:spcBef>
          <a:spcPct val="0"/>
        </a:spcBef>
        <a:spcAft>
          <a:spcPct val="0"/>
        </a:spcAft>
        <a:defRPr sz="2800" b="1">
          <a:solidFill>
            <a:srgbClr val="716F70"/>
          </a:solidFill>
          <a:latin typeface="微软雅黑" pitchFamily="34" charset="-122"/>
          <a:ea typeface="微软雅黑" pitchFamily="34" charset="-122"/>
        </a:defRPr>
      </a:lvl9pPr>
    </p:titleStyle>
    <p:bodyStyle>
      <a:lvl1pPr marL="342900" indent="-342900" algn="l" rtl="0" eaLnBrk="0" fontAlgn="base" hangingPunct="0">
        <a:spcBef>
          <a:spcPct val="20000"/>
        </a:spcBef>
        <a:spcAft>
          <a:spcPct val="0"/>
        </a:spcAft>
        <a:buFont typeface="Arial" pitchFamily="34" charset="0"/>
        <a:buChar char="•"/>
        <a:defRPr sz="2800" kern="1200">
          <a:solidFill>
            <a:srgbClr val="716F70"/>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rgbClr val="716F70"/>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rgbClr val="716F70"/>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716F70"/>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716F7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28865"/>
            <a:ext cx="8229600" cy="952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ko-KR" altLang="en-US" smtClean="0"/>
              <a:t>마스터 제목 스타일 편집</a:t>
            </a:r>
          </a:p>
        </p:txBody>
      </p:sp>
      <p:sp>
        <p:nvSpPr>
          <p:cNvPr id="1027" name="Rectangle 3"/>
          <p:cNvSpPr>
            <a:spLocks noGrp="1" noChangeArrowheads="1"/>
          </p:cNvSpPr>
          <p:nvPr>
            <p:ph type="body" idx="1"/>
          </p:nvPr>
        </p:nvSpPr>
        <p:spPr bwMode="auto">
          <a:xfrm>
            <a:off x="457200" y="1333500"/>
            <a:ext cx="8229600" cy="37716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1028" name="Rectangle 4"/>
          <p:cNvSpPr>
            <a:spLocks noGrp="1" noChangeArrowheads="1"/>
          </p:cNvSpPr>
          <p:nvPr>
            <p:ph type="dt" sz="half" idx="2"/>
          </p:nvPr>
        </p:nvSpPr>
        <p:spPr bwMode="auto">
          <a:xfrm>
            <a:off x="457200" y="5204354"/>
            <a:ext cx="21336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latinLnBrk="1">
              <a:spcBef>
                <a:spcPct val="0"/>
              </a:spcBef>
              <a:spcAft>
                <a:spcPct val="0"/>
              </a:spcAft>
            </a:pPr>
            <a:endParaRPr kumimoji="1" lang="en-US" altLang="ko-KR" smtClean="0">
              <a:solidFill>
                <a:srgbClr val="000000"/>
              </a:solidFill>
            </a:endParaRPr>
          </a:p>
        </p:txBody>
      </p:sp>
      <p:sp>
        <p:nvSpPr>
          <p:cNvPr id="1029" name="Rectangle 5"/>
          <p:cNvSpPr>
            <a:spLocks noGrp="1" noChangeArrowheads="1"/>
          </p:cNvSpPr>
          <p:nvPr>
            <p:ph type="ftr" sz="quarter" idx="3"/>
          </p:nvPr>
        </p:nvSpPr>
        <p:spPr bwMode="auto">
          <a:xfrm>
            <a:off x="3124200" y="5204354"/>
            <a:ext cx="28956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latinLnBrk="1">
              <a:spcBef>
                <a:spcPct val="0"/>
              </a:spcBef>
              <a:spcAft>
                <a:spcPct val="0"/>
              </a:spcAft>
            </a:pPr>
            <a:endParaRPr kumimoji="1" lang="en-US" altLang="ko-KR" smtClean="0">
              <a:solidFill>
                <a:srgbClr val="000000"/>
              </a:solidFill>
            </a:endParaRPr>
          </a:p>
        </p:txBody>
      </p:sp>
      <p:sp>
        <p:nvSpPr>
          <p:cNvPr id="1030" name="Rectangle 6"/>
          <p:cNvSpPr>
            <a:spLocks noGrp="1" noChangeArrowheads="1"/>
          </p:cNvSpPr>
          <p:nvPr>
            <p:ph type="sldNum" sz="quarter" idx="4"/>
          </p:nvPr>
        </p:nvSpPr>
        <p:spPr bwMode="auto">
          <a:xfrm>
            <a:off x="6553200" y="5204354"/>
            <a:ext cx="21336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latinLnBrk="1">
              <a:spcBef>
                <a:spcPct val="0"/>
              </a:spcBef>
              <a:spcAft>
                <a:spcPct val="0"/>
              </a:spcAft>
            </a:pPr>
            <a:fld id="{9796C3AD-D8C2-4E02-9CF4-DA62F0BB12D3}" type="slidenum">
              <a:rPr kumimoji="1" lang="en-US" altLang="ko-KR" smtClean="0">
                <a:solidFill>
                  <a:srgbClr val="000000"/>
                </a:solidFill>
              </a:rPr>
              <a:pPr fontAlgn="base" latinLnBrk="1">
                <a:spcBef>
                  <a:spcPct val="0"/>
                </a:spcBef>
                <a:spcAft>
                  <a:spcPct val="0"/>
                </a:spcAft>
              </a:pPr>
              <a:t>‹#›</a:t>
            </a:fld>
            <a:endParaRPr kumimoji="1" lang="en-US" altLang="ko-KR" smtClean="0">
              <a:solidFill>
                <a:srgbClr val="000000"/>
              </a:solidFill>
            </a:endParaRPr>
          </a:p>
        </p:txBody>
      </p:sp>
    </p:spTree>
    <p:extLst>
      <p:ext uri="{BB962C8B-B14F-4D97-AF65-F5344CB8AC3E}">
        <p14:creationId xmlns:p14="http://schemas.microsoft.com/office/powerpoint/2010/main" xmlns="" val="31086181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fontAlgn="base" latinLnBrk="1">
        <a:spcBef>
          <a:spcPct val="0"/>
        </a:spcBef>
        <a:spcAft>
          <a:spcPct val="0"/>
        </a:spcAft>
        <a:defRPr kumimoji="1" sz="4400">
          <a:solidFill>
            <a:schemeClr val="tx2"/>
          </a:solidFill>
          <a:latin typeface="+mj-lt"/>
          <a:ea typeface="+mj-ea"/>
          <a:cs typeface="+mj-cs"/>
        </a:defRPr>
      </a:lvl1pPr>
      <a:lvl2pPr algn="ctr" rtl="0" fontAlgn="base" latinLnBrk="1">
        <a:spcBef>
          <a:spcPct val="0"/>
        </a:spcBef>
        <a:spcAft>
          <a:spcPct val="0"/>
        </a:spcAft>
        <a:defRPr kumimoji="1" sz="4400">
          <a:solidFill>
            <a:schemeClr val="tx2"/>
          </a:solidFill>
          <a:latin typeface="굴림" pitchFamily="50" charset="-127"/>
          <a:ea typeface="굴림" pitchFamily="50" charset="-127"/>
        </a:defRPr>
      </a:lvl2pPr>
      <a:lvl3pPr algn="ctr" rtl="0" fontAlgn="base" latinLnBrk="1">
        <a:spcBef>
          <a:spcPct val="0"/>
        </a:spcBef>
        <a:spcAft>
          <a:spcPct val="0"/>
        </a:spcAft>
        <a:defRPr kumimoji="1" sz="4400">
          <a:solidFill>
            <a:schemeClr val="tx2"/>
          </a:solidFill>
          <a:latin typeface="굴림" pitchFamily="50" charset="-127"/>
          <a:ea typeface="굴림" pitchFamily="50" charset="-127"/>
        </a:defRPr>
      </a:lvl3pPr>
      <a:lvl4pPr algn="ctr" rtl="0" fontAlgn="base" latinLnBrk="1">
        <a:spcBef>
          <a:spcPct val="0"/>
        </a:spcBef>
        <a:spcAft>
          <a:spcPct val="0"/>
        </a:spcAft>
        <a:defRPr kumimoji="1" sz="4400">
          <a:solidFill>
            <a:schemeClr val="tx2"/>
          </a:solidFill>
          <a:latin typeface="굴림" pitchFamily="50" charset="-127"/>
          <a:ea typeface="굴림" pitchFamily="50" charset="-127"/>
        </a:defRPr>
      </a:lvl4pPr>
      <a:lvl5pPr algn="ctr" rtl="0" fontAlgn="base" latinLnBrk="1">
        <a:spcBef>
          <a:spcPct val="0"/>
        </a:spcBef>
        <a:spcAft>
          <a:spcPct val="0"/>
        </a:spcAft>
        <a:defRPr kumimoji="1" sz="4400">
          <a:solidFill>
            <a:schemeClr val="tx2"/>
          </a:solidFill>
          <a:latin typeface="굴림" pitchFamily="50" charset="-127"/>
          <a:ea typeface="굴림" pitchFamily="50" charset="-127"/>
        </a:defRPr>
      </a:lvl5pPr>
      <a:lvl6pPr marL="457200" algn="ctr" rtl="0" fontAlgn="base" latinLnBrk="1">
        <a:spcBef>
          <a:spcPct val="0"/>
        </a:spcBef>
        <a:spcAft>
          <a:spcPct val="0"/>
        </a:spcAft>
        <a:defRPr kumimoji="1" sz="4400">
          <a:solidFill>
            <a:schemeClr val="tx2"/>
          </a:solidFill>
          <a:latin typeface="굴림" pitchFamily="50" charset="-127"/>
          <a:ea typeface="굴림" pitchFamily="50" charset="-127"/>
        </a:defRPr>
      </a:lvl6pPr>
      <a:lvl7pPr marL="914400" algn="ctr" rtl="0" fontAlgn="base" latinLnBrk="1">
        <a:spcBef>
          <a:spcPct val="0"/>
        </a:spcBef>
        <a:spcAft>
          <a:spcPct val="0"/>
        </a:spcAft>
        <a:defRPr kumimoji="1" sz="4400">
          <a:solidFill>
            <a:schemeClr val="tx2"/>
          </a:solidFill>
          <a:latin typeface="굴림" pitchFamily="50" charset="-127"/>
          <a:ea typeface="굴림" pitchFamily="50" charset="-127"/>
        </a:defRPr>
      </a:lvl7pPr>
      <a:lvl8pPr marL="1371600" algn="ctr" rtl="0" fontAlgn="base" latinLnBrk="1">
        <a:spcBef>
          <a:spcPct val="0"/>
        </a:spcBef>
        <a:spcAft>
          <a:spcPct val="0"/>
        </a:spcAft>
        <a:defRPr kumimoji="1" sz="4400">
          <a:solidFill>
            <a:schemeClr val="tx2"/>
          </a:solidFill>
          <a:latin typeface="굴림" pitchFamily="50" charset="-127"/>
          <a:ea typeface="굴림" pitchFamily="50" charset="-127"/>
        </a:defRPr>
      </a:lvl8pPr>
      <a:lvl9pPr marL="1828800" algn="ctr" rtl="0" fontAlgn="base" latinLnBrk="1">
        <a:spcBef>
          <a:spcPct val="0"/>
        </a:spcBef>
        <a:spcAft>
          <a:spcPct val="0"/>
        </a:spcAft>
        <a:defRPr kumimoji="1" sz="4400">
          <a:solidFill>
            <a:schemeClr val="tx2"/>
          </a:solidFill>
          <a:latin typeface="굴림" pitchFamily="50" charset="-127"/>
          <a:ea typeface="굴림" pitchFamily="50" charset="-127"/>
        </a:defRPr>
      </a:lvl9pPr>
    </p:titleStyle>
    <p:bodyStyle>
      <a:lvl1pPr marL="342900" indent="-342900" algn="l" rtl="0" fontAlgn="base" latinLnBrk="1">
        <a:spcBef>
          <a:spcPct val="20000"/>
        </a:spcBef>
        <a:spcAft>
          <a:spcPct val="0"/>
        </a:spcAft>
        <a:buChar char="•"/>
        <a:defRPr kumimoji="1" sz="3200">
          <a:solidFill>
            <a:schemeClr val="tx1"/>
          </a:solidFill>
          <a:latin typeface="+mn-lt"/>
          <a:ea typeface="+mn-ea"/>
          <a:cs typeface="+mn-cs"/>
        </a:defRPr>
      </a:lvl1pPr>
      <a:lvl2pPr marL="742950" indent="-285750" algn="l" rtl="0" fontAlgn="base" latinLnBrk="1">
        <a:spcBef>
          <a:spcPct val="20000"/>
        </a:spcBef>
        <a:spcAft>
          <a:spcPct val="0"/>
        </a:spcAft>
        <a:buChar char="–"/>
        <a:defRPr kumimoji="1" sz="2800">
          <a:solidFill>
            <a:schemeClr val="tx1"/>
          </a:solidFill>
          <a:latin typeface="+mn-lt"/>
          <a:ea typeface="+mn-ea"/>
        </a:defRPr>
      </a:lvl2pPr>
      <a:lvl3pPr marL="1143000" indent="-228600" algn="l" rtl="0" fontAlgn="base" latinLnBrk="1">
        <a:spcBef>
          <a:spcPct val="20000"/>
        </a:spcBef>
        <a:spcAft>
          <a:spcPct val="0"/>
        </a:spcAft>
        <a:buChar char="•"/>
        <a:defRPr kumimoji="1" sz="2400">
          <a:solidFill>
            <a:schemeClr val="tx1"/>
          </a:solidFill>
          <a:latin typeface="+mn-lt"/>
          <a:ea typeface="+mn-ea"/>
        </a:defRPr>
      </a:lvl3pPr>
      <a:lvl4pPr marL="1600200" indent="-228600" algn="l" rtl="0" fontAlgn="base" latinLnBrk="1">
        <a:spcBef>
          <a:spcPct val="20000"/>
        </a:spcBef>
        <a:spcAft>
          <a:spcPct val="0"/>
        </a:spcAft>
        <a:buChar char="–"/>
        <a:defRPr kumimoji="1" sz="2000">
          <a:solidFill>
            <a:schemeClr val="tx1"/>
          </a:solidFill>
          <a:latin typeface="+mn-lt"/>
          <a:ea typeface="+mn-ea"/>
        </a:defRPr>
      </a:lvl4pPr>
      <a:lvl5pPr marL="2057400" indent="-228600" algn="l" rtl="0" fontAlgn="base" latinLnBrk="1">
        <a:spcBef>
          <a:spcPct val="20000"/>
        </a:spcBef>
        <a:spcAft>
          <a:spcPct val="0"/>
        </a:spcAft>
        <a:buChar char="»"/>
        <a:defRPr kumimoji="1" sz="2000">
          <a:solidFill>
            <a:schemeClr val="tx1"/>
          </a:solidFill>
          <a:latin typeface="+mn-lt"/>
          <a:ea typeface="+mn-ea"/>
        </a:defRPr>
      </a:lvl5pPr>
      <a:lvl6pPr marL="2514600" indent="-228600" algn="l" rtl="0" fontAlgn="base" latinLnBrk="1">
        <a:spcBef>
          <a:spcPct val="20000"/>
        </a:spcBef>
        <a:spcAft>
          <a:spcPct val="0"/>
        </a:spcAft>
        <a:buChar char="»"/>
        <a:defRPr kumimoji="1" sz="2000">
          <a:solidFill>
            <a:schemeClr val="tx1"/>
          </a:solidFill>
          <a:latin typeface="+mn-lt"/>
          <a:ea typeface="+mn-ea"/>
        </a:defRPr>
      </a:lvl6pPr>
      <a:lvl7pPr marL="2971800" indent="-228600" algn="l" rtl="0" fontAlgn="base" latinLnBrk="1">
        <a:spcBef>
          <a:spcPct val="20000"/>
        </a:spcBef>
        <a:spcAft>
          <a:spcPct val="0"/>
        </a:spcAft>
        <a:buChar char="»"/>
        <a:defRPr kumimoji="1" sz="2000">
          <a:solidFill>
            <a:schemeClr val="tx1"/>
          </a:solidFill>
          <a:latin typeface="+mn-lt"/>
          <a:ea typeface="+mn-ea"/>
        </a:defRPr>
      </a:lvl7pPr>
      <a:lvl8pPr marL="3429000" indent="-228600" algn="l" rtl="0" fontAlgn="base" latinLnBrk="1">
        <a:spcBef>
          <a:spcPct val="20000"/>
        </a:spcBef>
        <a:spcAft>
          <a:spcPct val="0"/>
        </a:spcAft>
        <a:buChar char="»"/>
        <a:defRPr kumimoji="1" sz="2000">
          <a:solidFill>
            <a:schemeClr val="tx1"/>
          </a:solidFill>
          <a:latin typeface="+mn-lt"/>
          <a:ea typeface="+mn-ea"/>
        </a:defRPr>
      </a:lvl8pPr>
      <a:lvl9pPr marL="3886200" indent="-228600" algn="l" rtl="0" fontAlgn="base" latinLnBrk="1">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4.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rgbClr val="0070C0"/>
            </a:gs>
            <a:gs pos="100000">
              <a:schemeClr val="tx1"/>
            </a:gs>
          </a:gsLst>
          <a:lin ang="5400000" scaled="0"/>
        </a:gradFill>
        <a:effectLst/>
      </p:bgPr>
    </p:bg>
    <p:spTree>
      <p:nvGrpSpPr>
        <p:cNvPr id="1" name=""/>
        <p:cNvGrpSpPr/>
        <p:nvPr/>
      </p:nvGrpSpPr>
      <p:grpSpPr>
        <a:xfrm>
          <a:off x="0" y="0"/>
          <a:ext cx="0" cy="0"/>
          <a:chOff x="0" y="0"/>
          <a:chExt cx="0" cy="0"/>
        </a:xfrm>
      </p:grpSpPr>
      <p:grpSp>
        <p:nvGrpSpPr>
          <p:cNvPr id="19" name="组合 18"/>
          <p:cNvGrpSpPr/>
          <p:nvPr/>
        </p:nvGrpSpPr>
        <p:grpSpPr>
          <a:xfrm>
            <a:off x="1547664" y="1703810"/>
            <a:ext cx="6192688" cy="1870990"/>
            <a:chOff x="1547664" y="1891084"/>
            <a:chExt cx="6192688" cy="1870990"/>
          </a:xfrm>
        </p:grpSpPr>
        <p:sp>
          <p:nvSpPr>
            <p:cNvPr id="3" name="TextBox 2"/>
            <p:cNvSpPr txBox="1"/>
            <p:nvPr/>
          </p:nvSpPr>
          <p:spPr>
            <a:xfrm>
              <a:off x="2055927" y="1891084"/>
              <a:ext cx="5032147" cy="369332"/>
            </a:xfrm>
            <a:prstGeom prst="rect">
              <a:avLst/>
            </a:prstGeom>
            <a:noFill/>
          </p:spPr>
          <p:txBody>
            <a:bodyPr wrap="none" rtlCol="0">
              <a:spAutoFit/>
            </a:bodyPr>
            <a:lstStyle/>
            <a:p>
              <a:r>
                <a:rPr lang="zh-CN" altLang="en-US" dirty="0" smtClean="0">
                  <a:solidFill>
                    <a:schemeClr val="bg1"/>
                  </a:solidFill>
                  <a:latin typeface="微软雅黑" pitchFamily="34" charset="-122"/>
                  <a:ea typeface="微软雅黑" pitchFamily="34" charset="-122"/>
                </a:rPr>
                <a:t>您可把</a:t>
              </a:r>
              <a:r>
                <a:rPr lang="zh-CN" altLang="en-US" dirty="0">
                  <a:solidFill>
                    <a:schemeClr val="bg1"/>
                  </a:solidFill>
                  <a:latin typeface="微软雅黑" pitchFamily="34" charset="-122"/>
                  <a:ea typeface="微软雅黑" pitchFamily="34" charset="-122"/>
                </a:rPr>
                <a:t>幻灯片</a:t>
              </a:r>
              <a:r>
                <a:rPr lang="zh-CN" altLang="en-US" dirty="0" smtClean="0">
                  <a:solidFill>
                    <a:schemeClr val="bg1"/>
                  </a:solidFill>
                  <a:latin typeface="微软雅黑" pitchFamily="34" charset="-122"/>
                  <a:ea typeface="微软雅黑" pitchFamily="34" charset="-122"/>
                </a:rPr>
                <a:t>中的深蓝主色换成其他喜欢的颜色</a:t>
              </a:r>
              <a:endParaRPr lang="zh-CN" altLang="en-US" dirty="0">
                <a:solidFill>
                  <a:schemeClr val="bg1"/>
                </a:solidFill>
                <a:latin typeface="微软雅黑" pitchFamily="34" charset="-122"/>
                <a:ea typeface="微软雅黑" pitchFamily="34" charset="-122"/>
              </a:endParaRPr>
            </a:p>
          </p:txBody>
        </p:sp>
        <p:cxnSp>
          <p:nvCxnSpPr>
            <p:cNvPr id="5" name="直接连接符 4"/>
            <p:cNvCxnSpPr/>
            <p:nvPr/>
          </p:nvCxnSpPr>
          <p:spPr>
            <a:xfrm>
              <a:off x="1547664" y="2827188"/>
              <a:ext cx="619268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950256" y="2516170"/>
              <a:ext cx="605519" cy="6055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16226" y="2516170"/>
              <a:ext cx="605519" cy="605519"/>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794236" y="2516170"/>
              <a:ext cx="605519" cy="605519"/>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560207" y="2516170"/>
              <a:ext cx="605519" cy="60551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872246" y="2516170"/>
              <a:ext cx="605519" cy="605519"/>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638216" y="2516170"/>
              <a:ext cx="605519" cy="605519"/>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1960767" y="3392742"/>
              <a:ext cx="5243487" cy="369332"/>
            </a:xfrm>
            <a:prstGeom prst="rect">
              <a:avLst/>
            </a:prstGeom>
            <a:noFill/>
          </p:spPr>
          <p:txBody>
            <a:bodyPr wrap="none" rtlCol="0">
              <a:spAutoFit/>
            </a:bodyPr>
            <a:lstStyle/>
            <a:p>
              <a:r>
                <a:rPr lang="en-US" altLang="zh-CN" dirty="0" smtClean="0">
                  <a:solidFill>
                    <a:schemeClr val="bg1"/>
                  </a:solidFill>
                </a:rPr>
                <a:t>Fell free to change the main color to anyone you want</a:t>
              </a:r>
              <a:endParaRPr lang="zh-CN" altLang="en-US" dirty="0">
                <a:solidFill>
                  <a:schemeClr val="bg1"/>
                </a:solidFill>
              </a:endParaRPr>
            </a:p>
          </p:txBody>
        </p:sp>
      </p:grpSp>
      <p:cxnSp>
        <p:nvCxnSpPr>
          <p:cNvPr id="22" name="直接连接符 21"/>
          <p:cNvCxnSpPr/>
          <p:nvPr/>
        </p:nvCxnSpPr>
        <p:spPr>
          <a:xfrm>
            <a:off x="0" y="4575705"/>
            <a:ext cx="3635896" cy="0"/>
          </a:xfrm>
          <a:prstGeom prst="line">
            <a:avLst/>
          </a:prstGeom>
          <a:ln w="6350">
            <a:solidFill>
              <a:schemeClr val="bg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222832" y="4575705"/>
            <a:ext cx="3921168" cy="0"/>
          </a:xfrm>
          <a:prstGeom prst="line">
            <a:avLst/>
          </a:prstGeom>
          <a:ln w="6350">
            <a:solidFill>
              <a:schemeClr val="bg1"/>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24297828"/>
      </p:ext>
    </p:extLst>
  </p:cSld>
  <p:clrMapOvr>
    <a:masterClrMapping/>
  </p:clrMapOvr>
  <p:transition advTm="3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5941" y="4360142"/>
            <a:ext cx="9181274" cy="1588274"/>
            <a:chOff x="-25941" y="4360142"/>
            <a:chExt cx="9181274" cy="1588274"/>
          </a:xfrm>
        </p:grpSpPr>
        <p:sp>
          <p:nvSpPr>
            <p:cNvPr id="22" name="矩形 21"/>
            <p:cNvSpPr/>
            <p:nvPr/>
          </p:nvSpPr>
          <p:spPr>
            <a:xfrm>
              <a:off x="-25941" y="5156328"/>
              <a:ext cx="9181274" cy="792088"/>
            </a:xfrm>
            <a:prstGeom prst="rect">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4" name="等腰三角形 23"/>
            <p:cNvSpPr/>
            <p:nvPr/>
          </p:nvSpPr>
          <p:spPr>
            <a:xfrm>
              <a:off x="-11085" y="4360142"/>
              <a:ext cx="1573038" cy="811334"/>
            </a:xfrm>
            <a:prstGeom prst="triangle">
              <a:avLst>
                <a:gd name="adj" fmla="val 0"/>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solidFill>
                  <a:prstClr val="white"/>
                </a:solidFill>
              </a:rPr>
              <a:t>文献综述</a:t>
            </a:r>
            <a:endParaRPr lang="zh-CN" altLang="en-US" dirty="0">
              <a:solidFill>
                <a:prstClr val="white"/>
              </a:solidFill>
            </a:endParaRPr>
          </a:p>
        </p:txBody>
      </p:sp>
      <p:sp>
        <p:nvSpPr>
          <p:cNvPr id="23" name="TextBox 22"/>
          <p:cNvSpPr txBox="1"/>
          <p:nvPr/>
        </p:nvSpPr>
        <p:spPr>
          <a:xfrm>
            <a:off x="1369740" y="5189283"/>
            <a:ext cx="2088232" cy="307777"/>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dirty="0"/>
              <a:t>品牌资产及其测量</a:t>
            </a: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24970" y="5189283"/>
            <a:ext cx="2116136"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smtClean="0"/>
              <a:t>产品伤害危机相关研究</a:t>
            </a:r>
            <a:endParaRPr lang="zh-CN" altLang="en-US" dirty="0"/>
          </a:p>
        </p:txBody>
      </p:sp>
      <p:sp>
        <p:nvSpPr>
          <p:cNvPr id="42" name="TextBox 41"/>
          <p:cNvSpPr txBox="1"/>
          <p:nvPr/>
        </p:nvSpPr>
        <p:spPr>
          <a:xfrm>
            <a:off x="5508105" y="5189283"/>
            <a:ext cx="2957577"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a:t>产品伤害危机对品牌资产的影响</a:t>
            </a:r>
          </a:p>
        </p:txBody>
      </p:sp>
      <p:sp>
        <p:nvSpPr>
          <p:cNvPr id="14" name="椭圆 13"/>
          <p:cNvSpPr/>
          <p:nvPr/>
        </p:nvSpPr>
        <p:spPr>
          <a:xfrm>
            <a:off x="1403648" y="1474834"/>
            <a:ext cx="2678810" cy="2678810"/>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2" name="椭圆 11"/>
          <p:cNvSpPr/>
          <p:nvPr/>
        </p:nvSpPr>
        <p:spPr>
          <a:xfrm>
            <a:off x="755576" y="2137139"/>
            <a:ext cx="1296144" cy="1296144"/>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5" name="椭圆 24"/>
          <p:cNvSpPr/>
          <p:nvPr/>
        </p:nvSpPr>
        <p:spPr>
          <a:xfrm>
            <a:off x="3347864" y="2105622"/>
            <a:ext cx="1296144" cy="1296144"/>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6" name="TextBox 15"/>
          <p:cNvSpPr txBox="1"/>
          <p:nvPr/>
        </p:nvSpPr>
        <p:spPr>
          <a:xfrm>
            <a:off x="900945" y="2461306"/>
            <a:ext cx="1005403" cy="584775"/>
          </a:xfrm>
          <a:prstGeom prst="rect">
            <a:avLst/>
          </a:prstGeom>
          <a:noFill/>
        </p:spPr>
        <p:txBody>
          <a:bodyPr wrap="none" rtlCol="0">
            <a:spAutoFit/>
          </a:bodyPr>
          <a:lstStyle/>
          <a:p>
            <a:pPr algn="ctr"/>
            <a:r>
              <a:rPr lang="zh-CN" altLang="en-US" sz="1600" dirty="0" smtClean="0"/>
              <a:t>品牌资产</a:t>
            </a:r>
            <a:endParaRPr lang="en-US" altLang="zh-CN" sz="1600" dirty="0" smtClean="0"/>
          </a:p>
          <a:p>
            <a:pPr algn="ctr"/>
            <a:r>
              <a:rPr lang="zh-CN" altLang="en-US" sz="1600" dirty="0" smtClean="0"/>
              <a:t>的定义</a:t>
            </a:r>
            <a:endParaRPr lang="zh-CN" altLang="en-US" sz="1600" dirty="0"/>
          </a:p>
        </p:txBody>
      </p:sp>
      <p:sp>
        <p:nvSpPr>
          <p:cNvPr id="26" name="TextBox 25"/>
          <p:cNvSpPr txBox="1"/>
          <p:nvPr/>
        </p:nvSpPr>
        <p:spPr>
          <a:xfrm>
            <a:off x="3493234" y="2461306"/>
            <a:ext cx="1005403" cy="584775"/>
          </a:xfrm>
          <a:prstGeom prst="rect">
            <a:avLst/>
          </a:prstGeom>
          <a:noFill/>
        </p:spPr>
        <p:txBody>
          <a:bodyPr wrap="none" rtlCol="0">
            <a:spAutoFit/>
          </a:bodyPr>
          <a:lstStyle/>
          <a:p>
            <a:pPr algn="ctr"/>
            <a:r>
              <a:rPr lang="zh-CN" altLang="en-US" sz="1600" dirty="0" smtClean="0"/>
              <a:t>品牌资产</a:t>
            </a:r>
            <a:endParaRPr lang="en-US" altLang="zh-CN" sz="1600" dirty="0" smtClean="0"/>
          </a:p>
          <a:p>
            <a:pPr algn="ctr"/>
            <a:r>
              <a:rPr lang="zh-CN" altLang="en-US" sz="1600" dirty="0" smtClean="0"/>
              <a:t>的测量</a:t>
            </a:r>
            <a:endParaRPr lang="zh-CN" altLang="en-US" sz="1600" dirty="0"/>
          </a:p>
        </p:txBody>
      </p:sp>
      <p:grpSp>
        <p:nvGrpSpPr>
          <p:cNvPr id="31" name="组合 30"/>
          <p:cNvGrpSpPr/>
          <p:nvPr/>
        </p:nvGrpSpPr>
        <p:grpSpPr>
          <a:xfrm>
            <a:off x="2294936" y="1753452"/>
            <a:ext cx="924700" cy="924700"/>
            <a:chOff x="775434" y="1680100"/>
            <a:chExt cx="924700" cy="924700"/>
          </a:xfrm>
        </p:grpSpPr>
        <p:sp>
          <p:nvSpPr>
            <p:cNvPr id="3" name="椭圆 2"/>
            <p:cNvSpPr/>
            <p:nvPr/>
          </p:nvSpPr>
          <p:spPr>
            <a:xfrm>
              <a:off x="775434" y="1680100"/>
              <a:ext cx="924700" cy="92470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8" name="TextBox 27"/>
            <p:cNvSpPr txBox="1"/>
            <p:nvPr/>
          </p:nvSpPr>
          <p:spPr>
            <a:xfrm>
              <a:off x="926728" y="1872623"/>
              <a:ext cx="651140" cy="523220"/>
            </a:xfrm>
            <a:prstGeom prst="rect">
              <a:avLst/>
            </a:prstGeom>
            <a:noFill/>
          </p:spPr>
          <p:txBody>
            <a:bodyPr wrap="none" rtlCol="0">
              <a:spAutoFit/>
            </a:bodyPr>
            <a:lstStyle/>
            <a:p>
              <a:pPr algn="ctr"/>
              <a:r>
                <a:rPr lang="en-US" altLang="zh-CN" sz="1400" dirty="0" smtClean="0"/>
                <a:t>Firm</a:t>
              </a:r>
            </a:p>
            <a:p>
              <a:pPr algn="ctr"/>
              <a:r>
                <a:rPr lang="en-US" altLang="zh-CN" sz="1400" dirty="0" smtClean="0"/>
                <a:t>based</a:t>
              </a:r>
              <a:endParaRPr lang="zh-CN" altLang="en-US" sz="1400" dirty="0"/>
            </a:p>
          </p:txBody>
        </p:sp>
      </p:grpSp>
      <p:grpSp>
        <p:nvGrpSpPr>
          <p:cNvPr id="30" name="组合 29"/>
          <p:cNvGrpSpPr/>
          <p:nvPr/>
        </p:nvGrpSpPr>
        <p:grpSpPr>
          <a:xfrm>
            <a:off x="2273019" y="2873223"/>
            <a:ext cx="968534" cy="924700"/>
            <a:chOff x="753520" y="3099442"/>
            <a:chExt cx="968534" cy="924700"/>
          </a:xfrm>
        </p:grpSpPr>
        <p:sp>
          <p:nvSpPr>
            <p:cNvPr id="27" name="椭圆 26"/>
            <p:cNvSpPr/>
            <p:nvPr/>
          </p:nvSpPr>
          <p:spPr>
            <a:xfrm>
              <a:off x="753520" y="3099442"/>
              <a:ext cx="924700" cy="92470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9" name="TextBox 28"/>
            <p:cNvSpPr txBox="1"/>
            <p:nvPr/>
          </p:nvSpPr>
          <p:spPr>
            <a:xfrm>
              <a:off x="753520" y="3329464"/>
              <a:ext cx="968534" cy="523220"/>
            </a:xfrm>
            <a:prstGeom prst="rect">
              <a:avLst/>
            </a:prstGeom>
            <a:noFill/>
          </p:spPr>
          <p:txBody>
            <a:bodyPr wrap="none" rtlCol="0">
              <a:spAutoFit/>
            </a:bodyPr>
            <a:lstStyle/>
            <a:p>
              <a:pPr algn="ctr"/>
              <a:r>
                <a:rPr lang="en-US" altLang="zh-CN" sz="1400" dirty="0" smtClean="0"/>
                <a:t>Consumer</a:t>
              </a:r>
            </a:p>
            <a:p>
              <a:pPr algn="ctr"/>
              <a:r>
                <a:rPr lang="en-US" altLang="zh-CN" sz="1400" dirty="0" smtClean="0"/>
                <a:t>based</a:t>
              </a:r>
              <a:endParaRPr lang="zh-CN" altLang="en-US" sz="1400" dirty="0"/>
            </a:p>
          </p:txBody>
        </p:sp>
      </p:grpSp>
      <p:sp>
        <p:nvSpPr>
          <p:cNvPr id="34" name="等腰三角形 33"/>
          <p:cNvSpPr/>
          <p:nvPr/>
        </p:nvSpPr>
        <p:spPr>
          <a:xfrm>
            <a:off x="2310724"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38" name="矩形 37"/>
          <p:cNvSpPr/>
          <p:nvPr/>
        </p:nvSpPr>
        <p:spPr>
          <a:xfrm rot="1414157">
            <a:off x="6462815" y="281797"/>
            <a:ext cx="3167425" cy="338554"/>
          </a:xfrm>
          <a:prstGeom prst="rect">
            <a:avLst/>
          </a:prstGeom>
          <a:solidFill>
            <a:srgbClr val="0070C0"/>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品牌资产相关文献</a:t>
            </a:r>
            <a:endParaRPr lang="zh-CN" altLang="en-US" sz="1600" dirty="0">
              <a:solidFill>
                <a:prstClr val="white"/>
              </a:solidFill>
              <a:latin typeface="微软雅黑" pitchFamily="34" charset="-122"/>
              <a:cs typeface="Lao UI" pitchFamily="34" charset="0"/>
            </a:endParaRPr>
          </a:p>
        </p:txBody>
      </p:sp>
      <p:cxnSp>
        <p:nvCxnSpPr>
          <p:cNvPr id="52" name="直接连接符 51"/>
          <p:cNvCxnSpPr/>
          <p:nvPr/>
        </p:nvCxnSpPr>
        <p:spPr>
          <a:xfrm>
            <a:off x="3347864" y="4360142"/>
            <a:ext cx="1785686" cy="0"/>
          </a:xfrm>
          <a:prstGeom prst="line">
            <a:avLst/>
          </a:prstGeom>
          <a:ln w="6350">
            <a:solidFill>
              <a:srgbClr val="808080"/>
            </a:solidFill>
            <a:tailEnd type="ova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2877209" y="3755571"/>
            <a:ext cx="470655" cy="604571"/>
          </a:xfrm>
          <a:prstGeom prst="line">
            <a:avLst/>
          </a:prstGeom>
          <a:ln w="6350">
            <a:solidFill>
              <a:srgbClr val="808080"/>
            </a:solidFill>
            <a:headEnd type="oval"/>
          </a:ln>
        </p:spPr>
        <p:style>
          <a:lnRef idx="1">
            <a:schemeClr val="accent1"/>
          </a:lnRef>
          <a:fillRef idx="0">
            <a:schemeClr val="accent1"/>
          </a:fillRef>
          <a:effectRef idx="0">
            <a:schemeClr val="accent1"/>
          </a:effectRef>
          <a:fontRef idx="minor">
            <a:schemeClr val="tx1"/>
          </a:fontRef>
        </p:style>
      </p:cxnSp>
      <p:sp>
        <p:nvSpPr>
          <p:cNvPr id="61" name="圆角矩形 60"/>
          <p:cNvSpPr/>
          <p:nvPr/>
        </p:nvSpPr>
        <p:spPr>
          <a:xfrm>
            <a:off x="5133550" y="1753452"/>
            <a:ext cx="2912977" cy="2697826"/>
          </a:xfrm>
          <a:prstGeom prst="roundRect">
            <a:avLst>
              <a:gd name="adj" fmla="val 4195"/>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cxnSp>
        <p:nvCxnSpPr>
          <p:cNvPr id="64" name="直接连接符 63"/>
          <p:cNvCxnSpPr>
            <a:stCxn id="25" idx="6"/>
          </p:cNvCxnSpPr>
          <p:nvPr/>
        </p:nvCxnSpPr>
        <p:spPr>
          <a:xfrm flipV="1">
            <a:off x="4644008" y="2753693"/>
            <a:ext cx="489542" cy="1"/>
          </a:xfrm>
          <a:prstGeom prst="line">
            <a:avLst/>
          </a:prstGeom>
          <a:ln w="6350">
            <a:solidFill>
              <a:srgbClr val="80808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5165642" y="2159192"/>
            <a:ext cx="2826455" cy="523220"/>
          </a:xfrm>
          <a:prstGeom prst="rect">
            <a:avLst/>
          </a:prstGeom>
          <a:solidFill>
            <a:srgbClr val="0070C0"/>
          </a:solidFill>
        </p:spPr>
        <p:txBody>
          <a:bodyPr wrap="square" rtlCol="0">
            <a:spAutoFit/>
          </a:bodyPr>
          <a:lstStyle/>
          <a:p>
            <a:r>
              <a:rPr lang="zh-CN" altLang="en-US" sz="1400" dirty="0">
                <a:solidFill>
                  <a:schemeClr val="bg1"/>
                </a:solidFill>
              </a:rPr>
              <a:t>品牌资产可以分为</a:t>
            </a:r>
            <a:r>
              <a:rPr lang="en-US" altLang="zh-CN" sz="1400" dirty="0" smtClean="0">
                <a:solidFill>
                  <a:schemeClr val="bg1"/>
                </a:solidFill>
              </a:rPr>
              <a:t>attribute-based</a:t>
            </a:r>
            <a:r>
              <a:rPr lang="zh-CN" altLang="en-US" sz="1400" dirty="0" smtClean="0">
                <a:solidFill>
                  <a:schemeClr val="bg1"/>
                </a:solidFill>
              </a:rPr>
              <a:t>和</a:t>
            </a:r>
            <a:r>
              <a:rPr lang="en-US" altLang="zh-CN" sz="1400" dirty="0" smtClean="0">
                <a:solidFill>
                  <a:schemeClr val="bg1"/>
                </a:solidFill>
              </a:rPr>
              <a:t> </a:t>
            </a:r>
            <a:r>
              <a:rPr lang="en-US" altLang="zh-CN" sz="1400" dirty="0" err="1" smtClean="0">
                <a:solidFill>
                  <a:schemeClr val="bg1"/>
                </a:solidFill>
              </a:rPr>
              <a:t>nonattribute</a:t>
            </a:r>
            <a:r>
              <a:rPr lang="en-US" altLang="zh-CN" sz="1400" dirty="0" smtClean="0">
                <a:solidFill>
                  <a:schemeClr val="bg1"/>
                </a:solidFill>
              </a:rPr>
              <a:t>-based</a:t>
            </a:r>
            <a:endParaRPr lang="zh-CN" altLang="en-US" sz="1400" dirty="0">
              <a:solidFill>
                <a:schemeClr val="bg1"/>
              </a:solidFill>
            </a:endParaRPr>
          </a:p>
        </p:txBody>
      </p:sp>
      <p:sp>
        <p:nvSpPr>
          <p:cNvPr id="66" name="矩形 65"/>
          <p:cNvSpPr/>
          <p:nvPr/>
        </p:nvSpPr>
        <p:spPr>
          <a:xfrm>
            <a:off x="5177500" y="2745178"/>
            <a:ext cx="2800767" cy="261610"/>
          </a:xfrm>
          <a:prstGeom prst="rect">
            <a:avLst/>
          </a:prstGeom>
        </p:spPr>
        <p:txBody>
          <a:bodyPr wrap="none">
            <a:spAutoFit/>
          </a:bodyPr>
          <a:lstStyle/>
          <a:p>
            <a:r>
              <a:rPr lang="en-US" altLang="zh-CN" sz="1100" dirty="0"/>
              <a:t>(</a:t>
            </a:r>
            <a:r>
              <a:rPr lang="en-US" altLang="zh-CN" sz="1100" dirty="0" smtClean="0"/>
              <a:t>CHAN </a:t>
            </a:r>
            <a:r>
              <a:rPr lang="en-US" altLang="zh-CN" sz="1100" dirty="0"/>
              <a:t>SU PARK and V. </a:t>
            </a:r>
            <a:r>
              <a:rPr lang="en-US" altLang="zh-CN" sz="1100" dirty="0" err="1" smtClean="0"/>
              <a:t>SRINIVASAN</a:t>
            </a:r>
            <a:r>
              <a:rPr lang="en-US" altLang="zh-CN" sz="1100" dirty="0" smtClean="0"/>
              <a:t>, 1994)</a:t>
            </a:r>
            <a:endParaRPr lang="zh-CN" altLang="en-US" sz="1100" dirty="0"/>
          </a:p>
        </p:txBody>
      </p:sp>
      <p:sp>
        <p:nvSpPr>
          <p:cNvPr id="67" name="TextBox 66"/>
          <p:cNvSpPr txBox="1"/>
          <p:nvPr/>
        </p:nvSpPr>
        <p:spPr>
          <a:xfrm>
            <a:off x="5165642" y="3356805"/>
            <a:ext cx="2826455" cy="523220"/>
          </a:xfrm>
          <a:prstGeom prst="rect">
            <a:avLst/>
          </a:prstGeom>
          <a:solidFill>
            <a:srgbClr val="0070C0"/>
          </a:solidFill>
        </p:spPr>
        <p:txBody>
          <a:bodyPr wrap="square" rtlCol="0">
            <a:spAutoFit/>
          </a:bodyPr>
          <a:lstStyle/>
          <a:p>
            <a:r>
              <a:rPr lang="zh-CN" altLang="en-US" sz="1400" dirty="0">
                <a:solidFill>
                  <a:schemeClr val="bg1"/>
                </a:solidFill>
              </a:rPr>
              <a:t>品牌资产可以</a:t>
            </a:r>
            <a:r>
              <a:rPr lang="zh-CN" altLang="en-US" sz="1400" dirty="0" smtClean="0">
                <a:solidFill>
                  <a:schemeClr val="bg1"/>
                </a:solidFill>
              </a:rPr>
              <a:t>分为功能性和亲和力两大因素</a:t>
            </a:r>
            <a:endParaRPr lang="zh-CN" altLang="en-US" sz="1400" dirty="0">
              <a:solidFill>
                <a:schemeClr val="bg1"/>
              </a:solidFill>
            </a:endParaRPr>
          </a:p>
        </p:txBody>
      </p:sp>
      <p:sp>
        <p:nvSpPr>
          <p:cNvPr id="68" name="矩形 67"/>
          <p:cNvSpPr/>
          <p:nvPr/>
        </p:nvSpPr>
        <p:spPr>
          <a:xfrm>
            <a:off x="6820141" y="3918000"/>
            <a:ext cx="1132041" cy="261610"/>
          </a:xfrm>
          <a:prstGeom prst="rect">
            <a:avLst/>
          </a:prstGeom>
        </p:spPr>
        <p:txBody>
          <a:bodyPr wrap="none">
            <a:spAutoFit/>
          </a:bodyPr>
          <a:lstStyle/>
          <a:p>
            <a:r>
              <a:rPr lang="en-US" altLang="zh-CN" sz="1100" dirty="0" smtClean="0"/>
              <a:t>(Morgan, 2000)</a:t>
            </a:r>
            <a:endParaRPr lang="zh-CN" altLang="en-US" sz="1100" dirty="0"/>
          </a:p>
        </p:txBody>
      </p:sp>
      <p:cxnSp>
        <p:nvCxnSpPr>
          <p:cNvPr id="40" name="直接连接符 39"/>
          <p:cNvCxnSpPr/>
          <p:nvPr/>
        </p:nvCxnSpPr>
        <p:spPr>
          <a:xfrm flipV="1">
            <a:off x="8046527" y="3015198"/>
            <a:ext cx="1205995" cy="1"/>
          </a:xfrm>
          <a:prstGeom prst="line">
            <a:avLst/>
          </a:prstGeom>
          <a:ln w="6350">
            <a:solidFill>
              <a:srgbClr val="808080"/>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823898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wipe(left)">
                                      <p:cBhvr>
                                        <p:cTn id="19" dur="500"/>
                                        <p:tgtEl>
                                          <p:spTgt spid="64"/>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left)">
                                      <p:cBhvr>
                                        <p:cTn id="23" dur="500"/>
                                        <p:tgtEl>
                                          <p:spTgt spid="50"/>
                                        </p:tgtEl>
                                      </p:cBhvr>
                                    </p:animEffec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52"/>
                                        </p:tgtEl>
                                        <p:attrNameLst>
                                          <p:attrName>style.visibility</p:attrName>
                                        </p:attrNameLst>
                                      </p:cBhvr>
                                      <p:to>
                                        <p:strVal val="visible"/>
                                      </p:to>
                                    </p:set>
                                    <p:animEffect transition="in" filter="wipe(left)">
                                      <p:cBhvr>
                                        <p:cTn id="27" dur="500"/>
                                        <p:tgtEl>
                                          <p:spTgt spid="52"/>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left)">
                                      <p:cBhvr>
                                        <p:cTn id="31" dur="500"/>
                                        <p:tgtEl>
                                          <p:spTgt spid="6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wipe(left)">
                                      <p:cBhvr>
                                        <p:cTn id="36" dur="500"/>
                                        <p:tgtEl>
                                          <p:spTgt spid="65"/>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wipe(left)">
                                      <p:cBhvr>
                                        <p:cTn id="39" dur="500"/>
                                        <p:tgtEl>
                                          <p:spTgt spid="6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left)">
                                      <p:cBhvr>
                                        <p:cTn id="42" dur="500"/>
                                        <p:tgtEl>
                                          <p:spTgt spid="6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wipe(left)">
                                      <p:cBhvr>
                                        <p:cTn id="45" dur="500"/>
                                        <p:tgtEl>
                                          <p:spTgt spid="68"/>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wipe(left)">
                                      <p:cBhvr>
                                        <p:cTn id="5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5" grpId="0" animBg="1"/>
      <p:bldP spid="66" grpId="0"/>
      <p:bldP spid="67" grpId="0" animBg="1"/>
      <p:bldP spid="6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a:off x="4564696" y="1538774"/>
            <a:ext cx="3989882" cy="2898953"/>
          </a:xfrm>
          <a:prstGeom prst="roundRect">
            <a:avLst>
              <a:gd name="adj" fmla="val 5261"/>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grpSp>
        <p:nvGrpSpPr>
          <p:cNvPr id="19" name="组合 18"/>
          <p:cNvGrpSpPr/>
          <p:nvPr/>
        </p:nvGrpSpPr>
        <p:grpSpPr>
          <a:xfrm>
            <a:off x="-25941" y="4360142"/>
            <a:ext cx="9181274" cy="1588274"/>
            <a:chOff x="-25941" y="4360142"/>
            <a:chExt cx="9181274" cy="1588274"/>
          </a:xfrm>
        </p:grpSpPr>
        <p:sp>
          <p:nvSpPr>
            <p:cNvPr id="22" name="矩形 21"/>
            <p:cNvSpPr/>
            <p:nvPr/>
          </p:nvSpPr>
          <p:spPr>
            <a:xfrm>
              <a:off x="-25941" y="5156328"/>
              <a:ext cx="9181274" cy="792088"/>
            </a:xfrm>
            <a:prstGeom prst="rect">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4" name="等腰三角形 23"/>
            <p:cNvSpPr/>
            <p:nvPr/>
          </p:nvSpPr>
          <p:spPr>
            <a:xfrm>
              <a:off x="-11085" y="4360142"/>
              <a:ext cx="1573038" cy="811334"/>
            </a:xfrm>
            <a:prstGeom prst="triangle">
              <a:avLst>
                <a:gd name="adj" fmla="val 0"/>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solidFill>
                  <a:prstClr val="white"/>
                </a:solidFill>
              </a:rPr>
              <a:t>文献综述</a:t>
            </a:r>
            <a:endParaRPr lang="zh-CN" altLang="en-US" dirty="0">
              <a:solidFill>
                <a:prstClr val="white"/>
              </a:solidFill>
            </a:endParaRPr>
          </a:p>
        </p:txBody>
      </p:sp>
      <p:sp>
        <p:nvSpPr>
          <p:cNvPr id="23" name="TextBox 22"/>
          <p:cNvSpPr txBox="1"/>
          <p:nvPr/>
        </p:nvSpPr>
        <p:spPr>
          <a:xfrm>
            <a:off x="1369740" y="5189283"/>
            <a:ext cx="2088232" cy="307777"/>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dirty="0"/>
              <a:t>品牌资产及其测量</a:t>
            </a: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24970" y="5189283"/>
            <a:ext cx="2116136"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smtClean="0"/>
              <a:t>产品伤害危机相关研究</a:t>
            </a:r>
            <a:endParaRPr lang="zh-CN" altLang="en-US" dirty="0"/>
          </a:p>
        </p:txBody>
      </p:sp>
      <p:sp>
        <p:nvSpPr>
          <p:cNvPr id="42" name="TextBox 41"/>
          <p:cNvSpPr txBox="1"/>
          <p:nvPr/>
        </p:nvSpPr>
        <p:spPr>
          <a:xfrm>
            <a:off x="5508105" y="5189283"/>
            <a:ext cx="2957577"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a:t>产品伤害危机对品牌资产的影响</a:t>
            </a:r>
          </a:p>
        </p:txBody>
      </p:sp>
      <p:sp>
        <p:nvSpPr>
          <p:cNvPr id="34" name="等腰三角形 33"/>
          <p:cNvSpPr/>
          <p:nvPr/>
        </p:nvSpPr>
        <p:spPr>
          <a:xfrm>
            <a:off x="2310724"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38" name="矩形 37"/>
          <p:cNvSpPr/>
          <p:nvPr/>
        </p:nvSpPr>
        <p:spPr>
          <a:xfrm rot="1414157">
            <a:off x="6578425" y="292307"/>
            <a:ext cx="3167425" cy="338554"/>
          </a:xfrm>
          <a:prstGeom prst="rect">
            <a:avLst/>
          </a:prstGeom>
          <a:solidFill>
            <a:srgbClr val="0070C0"/>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品牌资产的测量模型</a:t>
            </a:r>
            <a:endParaRPr lang="zh-CN" altLang="en-US" sz="1600" dirty="0">
              <a:solidFill>
                <a:prstClr val="white"/>
              </a:solidFill>
              <a:latin typeface="微软雅黑" pitchFamily="34" charset="-122"/>
              <a:cs typeface="Lao UI" pitchFamily="34" charset="0"/>
            </a:endParaRPr>
          </a:p>
        </p:txBody>
      </p:sp>
      <p:sp>
        <p:nvSpPr>
          <p:cNvPr id="61" name="圆角矩形 60"/>
          <p:cNvSpPr/>
          <p:nvPr/>
        </p:nvSpPr>
        <p:spPr>
          <a:xfrm>
            <a:off x="683568" y="1633364"/>
            <a:ext cx="2912977" cy="2697826"/>
          </a:xfrm>
          <a:prstGeom prst="roundRect">
            <a:avLst>
              <a:gd name="adj" fmla="val 4195"/>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65" name="TextBox 64"/>
          <p:cNvSpPr txBox="1"/>
          <p:nvPr/>
        </p:nvSpPr>
        <p:spPr>
          <a:xfrm>
            <a:off x="726170" y="2039104"/>
            <a:ext cx="2826455" cy="523220"/>
          </a:xfrm>
          <a:prstGeom prst="rect">
            <a:avLst/>
          </a:prstGeom>
          <a:solidFill>
            <a:srgbClr val="0070C0"/>
          </a:solidFill>
        </p:spPr>
        <p:txBody>
          <a:bodyPr wrap="square" rtlCol="0">
            <a:spAutoFit/>
          </a:bodyPr>
          <a:lstStyle/>
          <a:p>
            <a:r>
              <a:rPr lang="zh-CN" altLang="en-US" sz="1400" dirty="0">
                <a:solidFill>
                  <a:schemeClr val="bg1"/>
                </a:solidFill>
              </a:rPr>
              <a:t>品牌资产可以分为</a:t>
            </a:r>
            <a:r>
              <a:rPr lang="en-US" altLang="zh-CN" sz="1400" dirty="0" smtClean="0">
                <a:solidFill>
                  <a:schemeClr val="bg1"/>
                </a:solidFill>
              </a:rPr>
              <a:t>attribute-based</a:t>
            </a:r>
            <a:r>
              <a:rPr lang="zh-CN" altLang="en-US" sz="1400" dirty="0" smtClean="0">
                <a:solidFill>
                  <a:schemeClr val="bg1"/>
                </a:solidFill>
              </a:rPr>
              <a:t>和</a:t>
            </a:r>
            <a:r>
              <a:rPr lang="en-US" altLang="zh-CN" sz="1400" dirty="0" smtClean="0">
                <a:solidFill>
                  <a:schemeClr val="bg1"/>
                </a:solidFill>
              </a:rPr>
              <a:t> </a:t>
            </a:r>
            <a:r>
              <a:rPr lang="en-US" altLang="zh-CN" sz="1400" dirty="0" err="1" smtClean="0">
                <a:solidFill>
                  <a:schemeClr val="bg1"/>
                </a:solidFill>
              </a:rPr>
              <a:t>nonattribute</a:t>
            </a:r>
            <a:r>
              <a:rPr lang="en-US" altLang="zh-CN" sz="1400" dirty="0" smtClean="0">
                <a:solidFill>
                  <a:schemeClr val="bg1"/>
                </a:solidFill>
              </a:rPr>
              <a:t>-based</a:t>
            </a:r>
            <a:endParaRPr lang="zh-CN" altLang="en-US" sz="1400" dirty="0">
              <a:solidFill>
                <a:schemeClr val="bg1"/>
              </a:solidFill>
            </a:endParaRPr>
          </a:p>
        </p:txBody>
      </p:sp>
      <p:sp>
        <p:nvSpPr>
          <p:cNvPr id="66" name="矩形 65"/>
          <p:cNvSpPr/>
          <p:nvPr/>
        </p:nvSpPr>
        <p:spPr>
          <a:xfrm>
            <a:off x="727518" y="2625090"/>
            <a:ext cx="2800767" cy="261610"/>
          </a:xfrm>
          <a:prstGeom prst="rect">
            <a:avLst/>
          </a:prstGeom>
        </p:spPr>
        <p:txBody>
          <a:bodyPr wrap="none">
            <a:spAutoFit/>
          </a:bodyPr>
          <a:lstStyle/>
          <a:p>
            <a:r>
              <a:rPr lang="en-US" altLang="zh-CN" sz="1100" dirty="0"/>
              <a:t>(</a:t>
            </a:r>
            <a:r>
              <a:rPr lang="en-US" altLang="zh-CN" sz="1100" dirty="0" smtClean="0"/>
              <a:t>CHAN </a:t>
            </a:r>
            <a:r>
              <a:rPr lang="en-US" altLang="zh-CN" sz="1100" dirty="0"/>
              <a:t>SU PARK and V. </a:t>
            </a:r>
            <a:r>
              <a:rPr lang="en-US" altLang="zh-CN" sz="1100" dirty="0" err="1" smtClean="0"/>
              <a:t>SRINIVASAN</a:t>
            </a:r>
            <a:r>
              <a:rPr lang="en-US" altLang="zh-CN" sz="1100" dirty="0" smtClean="0"/>
              <a:t>, 1994)</a:t>
            </a:r>
            <a:endParaRPr lang="zh-CN" altLang="en-US" sz="1100" dirty="0"/>
          </a:p>
        </p:txBody>
      </p:sp>
      <p:sp>
        <p:nvSpPr>
          <p:cNvPr id="67" name="TextBox 66"/>
          <p:cNvSpPr txBox="1"/>
          <p:nvPr/>
        </p:nvSpPr>
        <p:spPr>
          <a:xfrm>
            <a:off x="726170" y="3236717"/>
            <a:ext cx="2826455" cy="523220"/>
          </a:xfrm>
          <a:prstGeom prst="rect">
            <a:avLst/>
          </a:prstGeom>
          <a:solidFill>
            <a:srgbClr val="0070C0"/>
          </a:solidFill>
        </p:spPr>
        <p:txBody>
          <a:bodyPr wrap="square" rtlCol="0">
            <a:spAutoFit/>
          </a:bodyPr>
          <a:lstStyle/>
          <a:p>
            <a:r>
              <a:rPr lang="zh-CN" altLang="en-US" sz="1400" dirty="0">
                <a:solidFill>
                  <a:schemeClr val="bg1"/>
                </a:solidFill>
              </a:rPr>
              <a:t>品牌资产可以</a:t>
            </a:r>
            <a:r>
              <a:rPr lang="zh-CN" altLang="en-US" sz="1400" dirty="0" smtClean="0">
                <a:solidFill>
                  <a:schemeClr val="bg1"/>
                </a:solidFill>
              </a:rPr>
              <a:t>分为功能性和亲和力两大因素</a:t>
            </a:r>
            <a:endParaRPr lang="zh-CN" altLang="en-US" sz="1400" dirty="0">
              <a:solidFill>
                <a:schemeClr val="bg1"/>
              </a:solidFill>
            </a:endParaRPr>
          </a:p>
        </p:txBody>
      </p:sp>
      <p:sp>
        <p:nvSpPr>
          <p:cNvPr id="68" name="矩形 67"/>
          <p:cNvSpPr/>
          <p:nvPr/>
        </p:nvSpPr>
        <p:spPr>
          <a:xfrm>
            <a:off x="2370159" y="3797912"/>
            <a:ext cx="1132041" cy="261610"/>
          </a:xfrm>
          <a:prstGeom prst="rect">
            <a:avLst/>
          </a:prstGeom>
        </p:spPr>
        <p:txBody>
          <a:bodyPr wrap="none">
            <a:spAutoFit/>
          </a:bodyPr>
          <a:lstStyle/>
          <a:p>
            <a:r>
              <a:rPr lang="en-US" altLang="zh-CN" sz="1100" dirty="0" smtClean="0"/>
              <a:t>(Morgan, 2000)</a:t>
            </a:r>
            <a:endParaRPr lang="zh-CN" altLang="en-US" sz="1100" dirty="0"/>
          </a:p>
        </p:txBody>
      </p:sp>
      <p:sp>
        <p:nvSpPr>
          <p:cNvPr id="43" name="流程图: 摘录 42"/>
          <p:cNvSpPr/>
          <p:nvPr/>
        </p:nvSpPr>
        <p:spPr>
          <a:xfrm rot="5400000">
            <a:off x="3841970" y="2761867"/>
            <a:ext cx="576827" cy="333693"/>
          </a:xfrm>
          <a:prstGeom prst="flowChartExtract">
            <a:avLst/>
          </a:prstGeom>
          <a:gradFill>
            <a:gsLst>
              <a:gs pos="100000">
                <a:schemeClr val="bg1">
                  <a:lumMod val="85000"/>
                </a:schemeClr>
              </a:gs>
              <a:gs pos="0">
                <a:schemeClr val="bg1">
                  <a:lumMod val="65000"/>
                  <a:alpha val="6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4" name="椭圆 43"/>
          <p:cNvSpPr/>
          <p:nvPr/>
        </p:nvSpPr>
        <p:spPr>
          <a:xfrm>
            <a:off x="4788862" y="1836140"/>
            <a:ext cx="1207135" cy="495300"/>
          </a:xfrm>
          <a:prstGeom prst="ellipse">
            <a:avLst/>
          </a:prstGeom>
          <a:solidFill>
            <a:srgbClr val="DDDDDD"/>
          </a:solidFill>
          <a:ln w="6350">
            <a:solidFill>
              <a:srgbClr val="8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US" sz="900" kern="100">
                <a:solidFill>
                  <a:srgbClr val="000000"/>
                </a:solidFill>
                <a:effectLst/>
                <a:ea typeface="宋体"/>
                <a:cs typeface="Times New Roman"/>
              </a:rPr>
              <a:t>Authority</a:t>
            </a:r>
            <a:endParaRPr lang="zh-CN" sz="1050" kern="100">
              <a:effectLst/>
              <a:ea typeface="宋体"/>
              <a:cs typeface="Times New Roman"/>
            </a:endParaRPr>
          </a:p>
        </p:txBody>
      </p:sp>
      <p:sp>
        <p:nvSpPr>
          <p:cNvPr id="45" name="椭圆 44"/>
          <p:cNvSpPr/>
          <p:nvPr/>
        </p:nvSpPr>
        <p:spPr>
          <a:xfrm>
            <a:off x="4788862" y="2463520"/>
            <a:ext cx="1207135" cy="495300"/>
          </a:xfrm>
          <a:prstGeom prst="ellipse">
            <a:avLst/>
          </a:prstGeom>
          <a:solidFill>
            <a:srgbClr val="DDDDDD"/>
          </a:solidFill>
          <a:ln w="6350">
            <a:solidFill>
              <a:srgbClr val="8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900" kern="100">
                <a:solidFill>
                  <a:srgbClr val="000000"/>
                </a:solidFill>
                <a:ea typeface="宋体"/>
                <a:cs typeface="Times New Roman"/>
              </a:rPr>
              <a:t>Identification</a:t>
            </a:r>
            <a:endParaRPr lang="zh-CN" sz="900" kern="100">
              <a:solidFill>
                <a:srgbClr val="000000"/>
              </a:solidFill>
              <a:ea typeface="宋体"/>
              <a:cs typeface="Times New Roman"/>
            </a:endParaRPr>
          </a:p>
        </p:txBody>
      </p:sp>
      <p:sp>
        <p:nvSpPr>
          <p:cNvPr id="46" name="椭圆 45"/>
          <p:cNvSpPr/>
          <p:nvPr/>
        </p:nvSpPr>
        <p:spPr>
          <a:xfrm>
            <a:off x="4788862" y="3090900"/>
            <a:ext cx="1207135" cy="495300"/>
          </a:xfrm>
          <a:prstGeom prst="ellipse">
            <a:avLst/>
          </a:prstGeom>
          <a:solidFill>
            <a:srgbClr val="DDDDDD"/>
          </a:solidFill>
          <a:ln w="6350">
            <a:solidFill>
              <a:srgbClr val="8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900" kern="100">
                <a:solidFill>
                  <a:srgbClr val="000000"/>
                </a:solidFill>
                <a:ea typeface="宋体"/>
                <a:cs typeface="Times New Roman"/>
              </a:rPr>
              <a:t>Approval</a:t>
            </a:r>
            <a:endParaRPr lang="zh-CN" sz="900" kern="100">
              <a:solidFill>
                <a:srgbClr val="000000"/>
              </a:solidFill>
              <a:ea typeface="宋体"/>
              <a:cs typeface="Times New Roman"/>
            </a:endParaRPr>
          </a:p>
        </p:txBody>
      </p:sp>
      <p:sp>
        <p:nvSpPr>
          <p:cNvPr id="47" name="椭圆 46"/>
          <p:cNvSpPr/>
          <p:nvPr/>
        </p:nvSpPr>
        <p:spPr>
          <a:xfrm>
            <a:off x="4788862" y="3718280"/>
            <a:ext cx="1207135" cy="495300"/>
          </a:xfrm>
          <a:prstGeom prst="ellipse">
            <a:avLst/>
          </a:prstGeom>
          <a:solidFill>
            <a:srgbClr val="DDDDDD"/>
          </a:solidFill>
          <a:ln w="6350">
            <a:solidFill>
              <a:srgbClr val="8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900" kern="100">
                <a:solidFill>
                  <a:srgbClr val="000000"/>
                </a:solidFill>
                <a:ea typeface="宋体"/>
                <a:cs typeface="Times New Roman"/>
              </a:rPr>
              <a:t>Performance</a:t>
            </a:r>
            <a:endParaRPr lang="zh-CN" sz="900" kern="100">
              <a:solidFill>
                <a:srgbClr val="000000"/>
              </a:solidFill>
              <a:ea typeface="宋体"/>
              <a:cs typeface="Times New Roman"/>
            </a:endParaRPr>
          </a:p>
        </p:txBody>
      </p:sp>
      <p:sp>
        <p:nvSpPr>
          <p:cNvPr id="48" name="椭圆 47"/>
          <p:cNvSpPr/>
          <p:nvPr/>
        </p:nvSpPr>
        <p:spPr>
          <a:xfrm>
            <a:off x="7170747" y="2761335"/>
            <a:ext cx="1289685" cy="495300"/>
          </a:xfrm>
          <a:prstGeom prst="ellipse">
            <a:avLst/>
          </a:prstGeom>
          <a:solidFill>
            <a:srgbClr val="DDDDDD"/>
          </a:solidFill>
          <a:ln w="6350">
            <a:solidFill>
              <a:srgbClr val="80808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en-US" sz="900" kern="100">
                <a:solidFill>
                  <a:srgbClr val="000000"/>
                </a:solidFill>
                <a:ea typeface="宋体"/>
                <a:cs typeface="Times New Roman"/>
              </a:rPr>
              <a:t>Brand Euqity</a:t>
            </a:r>
            <a:endParaRPr lang="zh-CN" sz="900" kern="100">
              <a:solidFill>
                <a:srgbClr val="000000"/>
              </a:solidFill>
              <a:ea typeface="宋体"/>
              <a:cs typeface="Times New Roman"/>
            </a:endParaRPr>
          </a:p>
        </p:txBody>
      </p:sp>
      <p:cxnSp>
        <p:nvCxnSpPr>
          <p:cNvPr id="49" name="直接箭头连接符 48"/>
          <p:cNvCxnSpPr/>
          <p:nvPr/>
        </p:nvCxnSpPr>
        <p:spPr>
          <a:xfrm flipH="1" flipV="1">
            <a:off x="6001077" y="2070455"/>
            <a:ext cx="1181100" cy="942975"/>
          </a:xfrm>
          <a:prstGeom prst="straightConnector1">
            <a:avLst/>
          </a:prstGeom>
          <a:ln>
            <a:solidFill>
              <a:srgbClr val="80808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H="1" flipV="1">
            <a:off x="6001077" y="2697835"/>
            <a:ext cx="1181100" cy="304800"/>
          </a:xfrm>
          <a:prstGeom prst="straightConnector1">
            <a:avLst/>
          </a:prstGeom>
          <a:ln>
            <a:solidFill>
              <a:srgbClr val="80808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flipH="1">
            <a:off x="5994092" y="3004540"/>
            <a:ext cx="1181100" cy="323850"/>
          </a:xfrm>
          <a:prstGeom prst="straightConnector1">
            <a:avLst/>
          </a:prstGeom>
          <a:ln>
            <a:solidFill>
              <a:srgbClr val="80808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flipH="1">
            <a:off x="6001077" y="3005810"/>
            <a:ext cx="1181100" cy="962025"/>
          </a:xfrm>
          <a:prstGeom prst="straightConnector1">
            <a:avLst/>
          </a:prstGeom>
          <a:ln>
            <a:solidFill>
              <a:srgbClr val="80808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252536" y="3015198"/>
            <a:ext cx="930489" cy="1"/>
          </a:xfrm>
          <a:prstGeom prst="line">
            <a:avLst/>
          </a:prstGeom>
          <a:ln w="6350">
            <a:solidFill>
              <a:srgbClr val="808080"/>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56380278"/>
      </p:ext>
    </p:extLst>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文献综述</a:t>
            </a:r>
            <a:endParaRPr lang="zh-CN" altLang="en-US" dirty="0"/>
          </a:p>
        </p:txBody>
      </p:sp>
      <p:sp>
        <p:nvSpPr>
          <p:cNvPr id="23" name="TextBox 22"/>
          <p:cNvSpPr txBox="1"/>
          <p:nvPr/>
        </p:nvSpPr>
        <p:spPr>
          <a:xfrm>
            <a:off x="1369740" y="5189283"/>
            <a:ext cx="2088232" cy="307777"/>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dirty="0">
                <a:solidFill>
                  <a:schemeClr val="bg1">
                    <a:lumMod val="65000"/>
                  </a:schemeClr>
                </a:solidFill>
              </a:rPr>
              <a:t>品牌资产及其测量</a:t>
            </a: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24970" y="5189283"/>
            <a:ext cx="2116136"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smtClean="0">
                <a:solidFill>
                  <a:srgbClr val="0070C0"/>
                </a:solidFill>
              </a:rPr>
              <a:t>产品伤害危机相关研究</a:t>
            </a:r>
            <a:endParaRPr lang="zh-CN" altLang="en-US" dirty="0">
              <a:solidFill>
                <a:srgbClr val="0070C0"/>
              </a:solidFill>
            </a:endParaRPr>
          </a:p>
        </p:txBody>
      </p:sp>
      <p:sp>
        <p:nvSpPr>
          <p:cNvPr id="42" name="TextBox 41"/>
          <p:cNvSpPr txBox="1"/>
          <p:nvPr/>
        </p:nvSpPr>
        <p:spPr>
          <a:xfrm>
            <a:off x="5508105" y="5189283"/>
            <a:ext cx="2957577"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a:t>产品伤害危机对品牌资产的影响</a:t>
            </a:r>
          </a:p>
        </p:txBody>
      </p:sp>
      <p:sp>
        <p:nvSpPr>
          <p:cNvPr id="17" name="等腰三角形 16"/>
          <p:cNvSpPr/>
          <p:nvPr/>
        </p:nvSpPr>
        <p:spPr>
          <a:xfrm>
            <a:off x="4351660"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nvGrpSpPr>
          <p:cNvPr id="50" name="组合 49"/>
          <p:cNvGrpSpPr/>
          <p:nvPr/>
        </p:nvGrpSpPr>
        <p:grpSpPr>
          <a:xfrm>
            <a:off x="2966804" y="985292"/>
            <a:ext cx="1368152" cy="1585518"/>
            <a:chOff x="2966804" y="985292"/>
            <a:chExt cx="1368152" cy="1585518"/>
          </a:xfrm>
        </p:grpSpPr>
        <p:sp>
          <p:nvSpPr>
            <p:cNvPr id="24" name="椭圆 23"/>
            <p:cNvSpPr/>
            <p:nvPr/>
          </p:nvSpPr>
          <p:spPr>
            <a:xfrm>
              <a:off x="3059832" y="1488087"/>
              <a:ext cx="1082723" cy="1082723"/>
            </a:xfrm>
            <a:prstGeom prst="ellipse">
              <a:avLst/>
            </a:prstGeom>
            <a:solidFill>
              <a:srgbClr val="DDDDDD"/>
            </a:solidFill>
            <a:ln w="6350">
              <a:solidFill>
                <a:srgbClr val="808080"/>
              </a:solid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cxnSp>
          <p:nvCxnSpPr>
            <p:cNvPr id="16" name="直接连接符 15"/>
            <p:cNvCxnSpPr>
              <a:stCxn id="24" idx="2"/>
              <a:endCxn id="24" idx="6"/>
            </p:cNvCxnSpPr>
            <p:nvPr/>
          </p:nvCxnSpPr>
          <p:spPr>
            <a:xfrm>
              <a:off x="3059832" y="2029449"/>
              <a:ext cx="1082723" cy="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026830" y="1715882"/>
              <a:ext cx="1185130" cy="276999"/>
            </a:xfrm>
            <a:prstGeom prst="rect">
              <a:avLst/>
            </a:prstGeom>
            <a:noFill/>
          </p:spPr>
          <p:txBody>
            <a:bodyPr wrap="square" rtlCol="0">
              <a:spAutoFit/>
            </a:bodyPr>
            <a:lstStyle/>
            <a:p>
              <a:pPr algn="ctr"/>
              <a:r>
                <a:rPr lang="zh-CN" altLang="en-US" sz="1200" dirty="0" smtClean="0"/>
                <a:t>可辩解型</a:t>
              </a:r>
              <a:endParaRPr lang="zh-CN" altLang="en-US" sz="1200" dirty="0"/>
            </a:p>
          </p:txBody>
        </p:sp>
        <p:sp>
          <p:nvSpPr>
            <p:cNvPr id="37" name="TextBox 36"/>
            <p:cNvSpPr txBox="1"/>
            <p:nvPr/>
          </p:nvSpPr>
          <p:spPr>
            <a:xfrm>
              <a:off x="2966804" y="2075922"/>
              <a:ext cx="1350209" cy="276999"/>
            </a:xfrm>
            <a:prstGeom prst="rect">
              <a:avLst/>
            </a:prstGeom>
            <a:noFill/>
          </p:spPr>
          <p:txBody>
            <a:bodyPr wrap="square" rtlCol="0">
              <a:spAutoFit/>
            </a:bodyPr>
            <a:lstStyle/>
            <a:p>
              <a:pPr algn="ctr"/>
              <a:r>
                <a:rPr lang="zh-CN" altLang="en-US" sz="1200" dirty="0" smtClean="0"/>
                <a:t>不可辩解型</a:t>
              </a:r>
              <a:endParaRPr lang="zh-CN" altLang="en-US" sz="1200" dirty="0"/>
            </a:p>
          </p:txBody>
        </p:sp>
        <p:sp>
          <p:nvSpPr>
            <p:cNvPr id="35" name="矩形 34"/>
            <p:cNvSpPr/>
            <p:nvPr/>
          </p:nvSpPr>
          <p:spPr>
            <a:xfrm>
              <a:off x="2996128" y="985292"/>
              <a:ext cx="1338828" cy="369332"/>
            </a:xfrm>
            <a:prstGeom prst="rect">
              <a:avLst/>
            </a:prstGeom>
          </p:spPr>
          <p:txBody>
            <a:bodyPr wrap="none">
              <a:spAutoFit/>
            </a:bodyPr>
            <a:lstStyle/>
            <a:p>
              <a:r>
                <a:rPr lang="zh-CN" altLang="en-US" dirty="0" smtClean="0">
                  <a:solidFill>
                    <a:srgbClr val="0070C0"/>
                  </a:solidFill>
                </a:rPr>
                <a:t>概念</a:t>
              </a:r>
              <a:r>
                <a:rPr lang="zh-CN" altLang="en-US" dirty="0">
                  <a:solidFill>
                    <a:srgbClr val="0070C0"/>
                  </a:solidFill>
                </a:rPr>
                <a:t>与分类</a:t>
              </a:r>
            </a:p>
          </p:txBody>
        </p:sp>
      </p:grpSp>
      <p:grpSp>
        <p:nvGrpSpPr>
          <p:cNvPr id="51" name="组合 50"/>
          <p:cNvGrpSpPr/>
          <p:nvPr/>
        </p:nvGrpSpPr>
        <p:grpSpPr>
          <a:xfrm>
            <a:off x="528115" y="1273324"/>
            <a:ext cx="1784365" cy="2300792"/>
            <a:chOff x="528115" y="1273324"/>
            <a:chExt cx="1784365" cy="2300792"/>
          </a:xfrm>
        </p:grpSpPr>
        <p:sp>
          <p:nvSpPr>
            <p:cNvPr id="14" name="椭圆 13"/>
            <p:cNvSpPr/>
            <p:nvPr/>
          </p:nvSpPr>
          <p:spPr>
            <a:xfrm>
              <a:off x="528115" y="1789751"/>
              <a:ext cx="1784365" cy="1784365"/>
            </a:xfrm>
            <a:prstGeom prst="ellipse">
              <a:avLst/>
            </a:prstGeom>
            <a:solidFill>
              <a:srgbClr val="DDDDDD"/>
            </a:solidFill>
            <a:ln w="6350">
              <a:solidFill>
                <a:srgbClr val="808080"/>
              </a:solid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8" name="矩形 17"/>
            <p:cNvSpPr/>
            <p:nvPr/>
          </p:nvSpPr>
          <p:spPr>
            <a:xfrm>
              <a:off x="711290" y="2065412"/>
              <a:ext cx="1533329" cy="461665"/>
            </a:xfrm>
            <a:prstGeom prst="rect">
              <a:avLst/>
            </a:prstGeom>
            <a:noFill/>
          </p:spPr>
          <p:txBody>
            <a:bodyPr wrap="square">
              <a:spAutoFit/>
            </a:bodyPr>
            <a:lstStyle/>
            <a:p>
              <a:pPr algn="ctr"/>
              <a:r>
                <a:rPr lang="zh-CN" altLang="en-US" sz="1200" dirty="0"/>
                <a:t>责任不明情况下的责任归因</a:t>
              </a:r>
            </a:p>
          </p:txBody>
        </p:sp>
        <p:sp>
          <p:nvSpPr>
            <p:cNvPr id="19" name="矩形 18"/>
            <p:cNvSpPr/>
            <p:nvPr/>
          </p:nvSpPr>
          <p:spPr>
            <a:xfrm>
              <a:off x="831444" y="2497460"/>
              <a:ext cx="1301007" cy="461665"/>
            </a:xfrm>
            <a:prstGeom prst="rect">
              <a:avLst/>
            </a:prstGeom>
            <a:noFill/>
          </p:spPr>
          <p:txBody>
            <a:bodyPr wrap="square">
              <a:spAutoFit/>
            </a:bodyPr>
            <a:lstStyle/>
            <a:p>
              <a:pPr algn="ctr"/>
              <a:r>
                <a:rPr lang="zh-CN" altLang="en-US" sz="1200" dirty="0"/>
                <a:t>企业声誉对归因的影响</a:t>
              </a:r>
            </a:p>
          </p:txBody>
        </p:sp>
        <p:sp>
          <p:nvSpPr>
            <p:cNvPr id="26" name="矩形 25"/>
            <p:cNvSpPr/>
            <p:nvPr/>
          </p:nvSpPr>
          <p:spPr>
            <a:xfrm>
              <a:off x="677557" y="2929508"/>
              <a:ext cx="1533329" cy="461665"/>
            </a:xfrm>
            <a:prstGeom prst="rect">
              <a:avLst/>
            </a:prstGeom>
            <a:noFill/>
          </p:spPr>
          <p:txBody>
            <a:bodyPr wrap="square">
              <a:spAutoFit/>
            </a:bodyPr>
            <a:lstStyle/>
            <a:p>
              <a:pPr algn="ctr"/>
              <a:r>
                <a:rPr lang="zh-CN" altLang="en-US" sz="1200" dirty="0"/>
                <a:t>人口统计特征对归因的影响</a:t>
              </a:r>
            </a:p>
          </p:txBody>
        </p:sp>
        <p:sp>
          <p:nvSpPr>
            <p:cNvPr id="36" name="矩形 35"/>
            <p:cNvSpPr/>
            <p:nvPr/>
          </p:nvSpPr>
          <p:spPr>
            <a:xfrm>
              <a:off x="827584" y="1273324"/>
              <a:ext cx="1423300" cy="369332"/>
            </a:xfrm>
            <a:prstGeom prst="rect">
              <a:avLst/>
            </a:prstGeom>
          </p:spPr>
          <p:txBody>
            <a:bodyPr wrap="square">
              <a:spAutoFit/>
            </a:bodyPr>
            <a:lstStyle/>
            <a:p>
              <a:r>
                <a:rPr lang="zh-CN" altLang="en-US" dirty="0">
                  <a:solidFill>
                    <a:srgbClr val="0070C0"/>
                  </a:solidFill>
                </a:rPr>
                <a:t>责任归因</a:t>
              </a:r>
            </a:p>
          </p:txBody>
        </p:sp>
      </p:grpSp>
      <p:grpSp>
        <p:nvGrpSpPr>
          <p:cNvPr id="53" name="组合 52"/>
          <p:cNvGrpSpPr/>
          <p:nvPr/>
        </p:nvGrpSpPr>
        <p:grpSpPr>
          <a:xfrm>
            <a:off x="6181982" y="1366142"/>
            <a:ext cx="2363893" cy="2787502"/>
            <a:chOff x="6181982" y="1366142"/>
            <a:chExt cx="2363893" cy="2787502"/>
          </a:xfrm>
        </p:grpSpPr>
        <p:sp>
          <p:nvSpPr>
            <p:cNvPr id="25" name="椭圆 24"/>
            <p:cNvSpPr/>
            <p:nvPr/>
          </p:nvSpPr>
          <p:spPr>
            <a:xfrm>
              <a:off x="6181982" y="1789751"/>
              <a:ext cx="2363893" cy="2363893"/>
            </a:xfrm>
            <a:prstGeom prst="ellipse">
              <a:avLst/>
            </a:prstGeom>
            <a:solidFill>
              <a:srgbClr val="DDDDDD"/>
            </a:solidFill>
            <a:ln w="6350">
              <a:solidFill>
                <a:srgbClr val="808080"/>
              </a:solid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7" name="矩形 26"/>
            <p:cNvSpPr/>
            <p:nvPr/>
          </p:nvSpPr>
          <p:spPr>
            <a:xfrm>
              <a:off x="6777870" y="2570810"/>
              <a:ext cx="1172116" cy="261610"/>
            </a:xfrm>
            <a:prstGeom prst="rect">
              <a:avLst/>
            </a:prstGeom>
            <a:noFill/>
          </p:spPr>
          <p:txBody>
            <a:bodyPr wrap="none">
              <a:spAutoFit/>
            </a:bodyPr>
            <a:lstStyle/>
            <a:p>
              <a:r>
                <a:rPr lang="zh-CN" altLang="en-US" sz="1100" dirty="0"/>
                <a:t>消费者危险感知</a:t>
              </a:r>
            </a:p>
          </p:txBody>
        </p:sp>
        <p:sp>
          <p:nvSpPr>
            <p:cNvPr id="28" name="矩形 27"/>
            <p:cNvSpPr/>
            <p:nvPr/>
          </p:nvSpPr>
          <p:spPr>
            <a:xfrm>
              <a:off x="6777870" y="2859206"/>
              <a:ext cx="1172116" cy="261610"/>
            </a:xfrm>
            <a:prstGeom prst="rect">
              <a:avLst/>
            </a:prstGeom>
            <a:noFill/>
          </p:spPr>
          <p:txBody>
            <a:bodyPr wrap="none">
              <a:spAutoFit/>
            </a:bodyPr>
            <a:lstStyle/>
            <a:p>
              <a:r>
                <a:rPr lang="zh-CN" altLang="en-US" sz="1100" dirty="0"/>
                <a:t>消费者抱怨行为</a:t>
              </a:r>
            </a:p>
          </p:txBody>
        </p:sp>
        <p:sp>
          <p:nvSpPr>
            <p:cNvPr id="29" name="矩形 28"/>
            <p:cNvSpPr/>
            <p:nvPr/>
          </p:nvSpPr>
          <p:spPr>
            <a:xfrm>
              <a:off x="6848403" y="3435998"/>
              <a:ext cx="1031051" cy="261610"/>
            </a:xfrm>
            <a:prstGeom prst="rect">
              <a:avLst/>
            </a:prstGeom>
            <a:noFill/>
          </p:spPr>
          <p:txBody>
            <a:bodyPr wrap="none">
              <a:spAutoFit/>
            </a:bodyPr>
            <a:lstStyle/>
            <a:p>
              <a:r>
                <a:rPr lang="zh-CN" altLang="en-US" sz="1100" dirty="0"/>
                <a:t>消费者忠诚度</a:t>
              </a:r>
            </a:p>
          </p:txBody>
        </p:sp>
        <p:sp>
          <p:nvSpPr>
            <p:cNvPr id="30" name="矩形 29"/>
            <p:cNvSpPr/>
            <p:nvPr/>
          </p:nvSpPr>
          <p:spPr>
            <a:xfrm>
              <a:off x="6777870" y="1994018"/>
              <a:ext cx="1172116" cy="261610"/>
            </a:xfrm>
            <a:prstGeom prst="rect">
              <a:avLst/>
            </a:prstGeom>
            <a:noFill/>
          </p:spPr>
          <p:txBody>
            <a:bodyPr wrap="none">
              <a:spAutoFit/>
            </a:bodyPr>
            <a:lstStyle/>
            <a:p>
              <a:r>
                <a:rPr lang="zh-CN" altLang="en-US" sz="1100" dirty="0"/>
                <a:t>消费者购买意愿</a:t>
              </a:r>
            </a:p>
          </p:txBody>
        </p:sp>
        <p:sp>
          <p:nvSpPr>
            <p:cNvPr id="31" name="矩形 30"/>
            <p:cNvSpPr/>
            <p:nvPr/>
          </p:nvSpPr>
          <p:spPr>
            <a:xfrm>
              <a:off x="6989467" y="3724392"/>
              <a:ext cx="748923" cy="261610"/>
            </a:xfrm>
            <a:prstGeom prst="rect">
              <a:avLst/>
            </a:prstGeom>
            <a:solidFill>
              <a:srgbClr val="0070C0"/>
            </a:solidFill>
          </p:spPr>
          <p:txBody>
            <a:bodyPr wrap="none">
              <a:spAutoFit/>
            </a:bodyPr>
            <a:lstStyle/>
            <a:p>
              <a:r>
                <a:rPr lang="zh-CN" altLang="en-US" sz="1100" dirty="0">
                  <a:solidFill>
                    <a:schemeClr val="bg1"/>
                  </a:solidFill>
                </a:rPr>
                <a:t>品牌资产</a:t>
              </a:r>
            </a:p>
          </p:txBody>
        </p:sp>
        <p:sp>
          <p:nvSpPr>
            <p:cNvPr id="32" name="矩形 31"/>
            <p:cNvSpPr/>
            <p:nvPr/>
          </p:nvSpPr>
          <p:spPr>
            <a:xfrm>
              <a:off x="6848403" y="3147602"/>
              <a:ext cx="1031051" cy="261610"/>
            </a:xfrm>
            <a:prstGeom prst="rect">
              <a:avLst/>
            </a:prstGeom>
            <a:noFill/>
          </p:spPr>
          <p:txBody>
            <a:bodyPr wrap="none">
              <a:spAutoFit/>
            </a:bodyPr>
            <a:lstStyle/>
            <a:p>
              <a:r>
                <a:rPr lang="zh-CN" altLang="en-US" sz="1100" dirty="0"/>
                <a:t>消费者考虑集</a:t>
              </a:r>
            </a:p>
          </p:txBody>
        </p:sp>
        <p:sp>
          <p:nvSpPr>
            <p:cNvPr id="33" name="矩形 32"/>
            <p:cNvSpPr/>
            <p:nvPr/>
          </p:nvSpPr>
          <p:spPr>
            <a:xfrm>
              <a:off x="6918935" y="2282414"/>
              <a:ext cx="889987" cy="261610"/>
            </a:xfrm>
            <a:prstGeom prst="rect">
              <a:avLst/>
            </a:prstGeom>
            <a:noFill/>
          </p:spPr>
          <p:txBody>
            <a:bodyPr wrap="none">
              <a:spAutoFit/>
            </a:bodyPr>
            <a:lstStyle/>
            <a:p>
              <a:r>
                <a:rPr lang="zh-CN" altLang="en-US" sz="1100" dirty="0"/>
                <a:t>消费者态度</a:t>
              </a:r>
            </a:p>
          </p:txBody>
        </p:sp>
        <p:sp>
          <p:nvSpPr>
            <p:cNvPr id="38" name="矩形 37"/>
            <p:cNvSpPr/>
            <p:nvPr/>
          </p:nvSpPr>
          <p:spPr>
            <a:xfrm>
              <a:off x="6348265" y="1366142"/>
              <a:ext cx="2031325" cy="369332"/>
            </a:xfrm>
            <a:prstGeom prst="rect">
              <a:avLst/>
            </a:prstGeom>
          </p:spPr>
          <p:txBody>
            <a:bodyPr wrap="none">
              <a:spAutoFit/>
            </a:bodyPr>
            <a:lstStyle/>
            <a:p>
              <a:r>
                <a:rPr lang="zh-CN" altLang="en-US" dirty="0">
                  <a:solidFill>
                    <a:srgbClr val="0070C0"/>
                  </a:solidFill>
                </a:rPr>
                <a:t>对相关变量的影响</a:t>
              </a:r>
            </a:p>
          </p:txBody>
        </p:sp>
      </p:grpSp>
      <p:grpSp>
        <p:nvGrpSpPr>
          <p:cNvPr id="43" name="组合 42"/>
          <p:cNvGrpSpPr/>
          <p:nvPr/>
        </p:nvGrpSpPr>
        <p:grpSpPr>
          <a:xfrm>
            <a:off x="2843808" y="466282"/>
            <a:ext cx="3744416" cy="447004"/>
            <a:chOff x="2843808" y="466281"/>
            <a:chExt cx="3744416" cy="447003"/>
          </a:xfrm>
        </p:grpSpPr>
        <p:sp>
          <p:nvSpPr>
            <p:cNvPr id="44" name="Rectangle 8"/>
            <p:cNvSpPr>
              <a:spLocks noChangeArrowheads="1"/>
            </p:cNvSpPr>
            <p:nvPr/>
          </p:nvSpPr>
          <p:spPr bwMode="auto">
            <a:xfrm>
              <a:off x="2959920" y="641842"/>
              <a:ext cx="3528392" cy="271442"/>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a:solidFill>
                  <a:prstClr val="black"/>
                </a:solidFill>
              </a:endParaRPr>
            </a:p>
          </p:txBody>
        </p:sp>
        <p:sp>
          <p:nvSpPr>
            <p:cNvPr id="45" name="矩形 44"/>
            <p:cNvSpPr/>
            <p:nvPr/>
          </p:nvSpPr>
          <p:spPr>
            <a:xfrm>
              <a:off x="2843808" y="466281"/>
              <a:ext cx="3744416" cy="338553"/>
            </a:xfrm>
            <a:prstGeom prst="rect">
              <a:avLst/>
            </a:prstGeom>
            <a:solidFill>
              <a:srgbClr val="0070C0"/>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产品伤害危机相关文献</a:t>
              </a:r>
              <a:endParaRPr lang="zh-CN" altLang="en-US" sz="1600" dirty="0">
                <a:solidFill>
                  <a:prstClr val="white"/>
                </a:solidFill>
                <a:latin typeface="微软雅黑" pitchFamily="34" charset="-122"/>
                <a:cs typeface="Lao UI" pitchFamily="34" charset="0"/>
              </a:endParaRPr>
            </a:p>
          </p:txBody>
        </p:sp>
      </p:grpSp>
      <p:cxnSp>
        <p:nvCxnSpPr>
          <p:cNvPr id="40" name="直接连接符 39"/>
          <p:cNvCxnSpPr>
            <a:stCxn id="31" idx="3"/>
          </p:cNvCxnSpPr>
          <p:nvPr/>
        </p:nvCxnSpPr>
        <p:spPr>
          <a:xfrm>
            <a:off x="7738390" y="3855197"/>
            <a:ext cx="1514132" cy="0"/>
          </a:xfrm>
          <a:prstGeom prst="line">
            <a:avLst/>
          </a:prstGeom>
          <a:ln w="6350">
            <a:solidFill>
              <a:srgbClr val="808080"/>
            </a:solidFill>
            <a:headEnd type="ova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3829338" y="2557396"/>
            <a:ext cx="1800200" cy="2087731"/>
            <a:chOff x="3829338" y="2557396"/>
            <a:chExt cx="1800200" cy="2087731"/>
          </a:xfrm>
        </p:grpSpPr>
        <p:sp>
          <p:nvSpPr>
            <p:cNvPr id="47" name="椭圆 46"/>
            <p:cNvSpPr/>
            <p:nvPr/>
          </p:nvSpPr>
          <p:spPr>
            <a:xfrm>
              <a:off x="3881115" y="2959125"/>
              <a:ext cx="1686002" cy="1686002"/>
            </a:xfrm>
            <a:prstGeom prst="ellipse">
              <a:avLst/>
            </a:prstGeom>
            <a:solidFill>
              <a:srgbClr val="DDDDDD"/>
            </a:solidFill>
            <a:ln w="6350">
              <a:solidFill>
                <a:srgbClr val="808080"/>
              </a:solid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8" name="矩形 47"/>
            <p:cNvSpPr/>
            <p:nvPr/>
          </p:nvSpPr>
          <p:spPr>
            <a:xfrm>
              <a:off x="4184084" y="2557396"/>
              <a:ext cx="1107996" cy="369332"/>
            </a:xfrm>
            <a:prstGeom prst="rect">
              <a:avLst/>
            </a:prstGeom>
          </p:spPr>
          <p:txBody>
            <a:bodyPr wrap="none">
              <a:spAutoFit/>
            </a:bodyPr>
            <a:lstStyle/>
            <a:p>
              <a:r>
                <a:rPr lang="zh-CN" altLang="en-US" dirty="0" smtClean="0">
                  <a:solidFill>
                    <a:srgbClr val="0070C0"/>
                  </a:solidFill>
                </a:rPr>
                <a:t>应对</a:t>
              </a:r>
              <a:r>
                <a:rPr lang="zh-CN" altLang="en-US" dirty="0">
                  <a:solidFill>
                    <a:srgbClr val="0070C0"/>
                  </a:solidFill>
                </a:rPr>
                <a:t>方式</a:t>
              </a:r>
            </a:p>
          </p:txBody>
        </p:sp>
        <p:sp>
          <p:nvSpPr>
            <p:cNvPr id="49" name="TextBox 48"/>
            <p:cNvSpPr txBox="1"/>
            <p:nvPr/>
          </p:nvSpPr>
          <p:spPr>
            <a:xfrm>
              <a:off x="3829338" y="3577313"/>
              <a:ext cx="1800200" cy="461665"/>
            </a:xfrm>
            <a:prstGeom prst="rect">
              <a:avLst/>
            </a:prstGeom>
            <a:noFill/>
          </p:spPr>
          <p:txBody>
            <a:bodyPr wrap="square" rtlCol="0">
              <a:spAutoFit/>
            </a:bodyPr>
            <a:lstStyle/>
            <a:p>
              <a:pPr algn="ctr"/>
              <a:r>
                <a:rPr lang="zh-CN" altLang="en-US" sz="1200" dirty="0" smtClean="0"/>
                <a:t>寻找不同类型危机的最优应对方式</a:t>
              </a:r>
              <a:endParaRPr lang="zh-CN" altLang="en-US" sz="1200" dirty="0"/>
            </a:p>
          </p:txBody>
        </p:sp>
      </p:grpSp>
    </p:spTree>
    <p:extLst>
      <p:ext uri="{BB962C8B-B14F-4D97-AF65-F5344CB8AC3E}">
        <p14:creationId xmlns:p14="http://schemas.microsoft.com/office/powerpoint/2010/main" xmlns="" val="1274344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9" name="组合 18"/>
          <p:cNvGrpSpPr/>
          <p:nvPr/>
        </p:nvGrpSpPr>
        <p:grpSpPr>
          <a:xfrm>
            <a:off x="-25941" y="4360142"/>
            <a:ext cx="9181274" cy="1588274"/>
            <a:chOff x="-25941" y="4360142"/>
            <a:chExt cx="9181274" cy="1588274"/>
          </a:xfrm>
        </p:grpSpPr>
        <p:sp>
          <p:nvSpPr>
            <p:cNvPr id="22" name="矩形 21"/>
            <p:cNvSpPr/>
            <p:nvPr/>
          </p:nvSpPr>
          <p:spPr>
            <a:xfrm>
              <a:off x="-25941" y="5156328"/>
              <a:ext cx="9181274" cy="792088"/>
            </a:xfrm>
            <a:prstGeom prst="rect">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4" name="等腰三角形 23"/>
            <p:cNvSpPr/>
            <p:nvPr/>
          </p:nvSpPr>
          <p:spPr>
            <a:xfrm>
              <a:off x="-11085" y="4360142"/>
              <a:ext cx="1573038" cy="811334"/>
            </a:xfrm>
            <a:prstGeom prst="triangle">
              <a:avLst>
                <a:gd name="adj" fmla="val 0"/>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solidFill>
                  <a:prstClr val="white"/>
                </a:solidFill>
              </a:rPr>
              <a:t>文献综述</a:t>
            </a:r>
            <a:endParaRPr lang="zh-CN" altLang="en-US" dirty="0">
              <a:solidFill>
                <a:prstClr val="white"/>
              </a:solidFill>
            </a:endParaRPr>
          </a:p>
        </p:txBody>
      </p:sp>
      <p:sp>
        <p:nvSpPr>
          <p:cNvPr id="23" name="TextBox 22"/>
          <p:cNvSpPr txBox="1"/>
          <p:nvPr/>
        </p:nvSpPr>
        <p:spPr>
          <a:xfrm>
            <a:off x="1369740" y="5189283"/>
            <a:ext cx="2088232"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a:t>品牌资产及其测量</a:t>
            </a:r>
          </a:p>
        </p:txBody>
      </p:sp>
      <p:sp>
        <p:nvSpPr>
          <p:cNvPr id="41" name="TextBox 40"/>
          <p:cNvSpPr txBox="1"/>
          <p:nvPr/>
        </p:nvSpPr>
        <p:spPr>
          <a:xfrm>
            <a:off x="3424970" y="5189283"/>
            <a:ext cx="2116136"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smtClean="0"/>
              <a:t>产品伤害危机相关研究</a:t>
            </a:r>
            <a:endParaRPr lang="zh-CN" altLang="en-US" dirty="0"/>
          </a:p>
        </p:txBody>
      </p:sp>
      <p:sp>
        <p:nvSpPr>
          <p:cNvPr id="42" name="TextBox 41"/>
          <p:cNvSpPr txBox="1"/>
          <p:nvPr/>
        </p:nvSpPr>
        <p:spPr>
          <a:xfrm>
            <a:off x="5508105" y="5189283"/>
            <a:ext cx="2957577" cy="307777"/>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dirty="0"/>
              <a:t>产品伤害危机对品牌资产的影响</a:t>
            </a:r>
          </a:p>
        </p:txBody>
      </p:sp>
      <p:sp>
        <p:nvSpPr>
          <p:cNvPr id="25" name="等腰三角形 24"/>
          <p:cNvSpPr/>
          <p:nvPr/>
        </p:nvSpPr>
        <p:spPr>
          <a:xfrm>
            <a:off x="6842348"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cxnSp>
        <p:nvCxnSpPr>
          <p:cNvPr id="26" name="直接连接符 25"/>
          <p:cNvCxnSpPr/>
          <p:nvPr/>
        </p:nvCxnSpPr>
        <p:spPr>
          <a:xfrm flipH="1">
            <a:off x="-108520" y="3855197"/>
            <a:ext cx="1514132" cy="0"/>
          </a:xfrm>
          <a:prstGeom prst="line">
            <a:avLst/>
          </a:prstGeom>
          <a:ln w="6350">
            <a:solidFill>
              <a:srgbClr val="808080"/>
            </a:solidFill>
            <a:headEnd type="ova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V="1">
            <a:off x="1405612" y="1489348"/>
            <a:ext cx="5902692" cy="2365849"/>
          </a:xfrm>
          <a:prstGeom prst="line">
            <a:avLst/>
          </a:prstGeom>
          <a:ln>
            <a:solidFill>
              <a:srgbClr val="808080"/>
            </a:solidFill>
            <a:tailEnd type="ova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rot="1414157">
            <a:off x="6621217" y="363436"/>
            <a:ext cx="3167425" cy="261610"/>
          </a:xfrm>
          <a:prstGeom prst="rect">
            <a:avLst/>
          </a:prstGeom>
          <a:solidFill>
            <a:srgbClr val="0070C0"/>
          </a:solidFill>
          <a:ln w="12700">
            <a:noFill/>
          </a:ln>
          <a:effectLst/>
        </p:spPr>
        <p:txBody>
          <a:bodyPr wrap="square" rtlCol="0" anchor="ctr">
            <a:spAutoFit/>
          </a:bodyPr>
          <a:lstStyle/>
          <a:p>
            <a:pPr algn="ctr"/>
            <a:r>
              <a:rPr lang="zh-CN" altLang="en-US" sz="1100" dirty="0" smtClean="0">
                <a:solidFill>
                  <a:prstClr val="white"/>
                </a:solidFill>
                <a:latin typeface="微软雅黑" pitchFamily="34" charset="-122"/>
                <a:cs typeface="Lao UI" pitchFamily="34" charset="0"/>
              </a:rPr>
              <a:t>产品伤害危机对品牌资产的影响</a:t>
            </a:r>
            <a:endParaRPr lang="zh-CN" altLang="en-US" sz="1100" dirty="0">
              <a:solidFill>
                <a:prstClr val="white"/>
              </a:solidFill>
              <a:latin typeface="微软雅黑" pitchFamily="34" charset="-122"/>
              <a:cs typeface="Lao UI" pitchFamily="34" charset="0"/>
            </a:endParaRPr>
          </a:p>
        </p:txBody>
      </p:sp>
      <p:grpSp>
        <p:nvGrpSpPr>
          <p:cNvPr id="18" name="组合 17"/>
          <p:cNvGrpSpPr/>
          <p:nvPr/>
        </p:nvGrpSpPr>
        <p:grpSpPr>
          <a:xfrm>
            <a:off x="539552" y="409228"/>
            <a:ext cx="1368152" cy="1368152"/>
            <a:chOff x="539552" y="409228"/>
            <a:chExt cx="1500000" cy="1500000"/>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xmlns="" val="0"/>
                </a:ext>
              </a:extLst>
            </a:blip>
            <a:srcRect l="12500" r="12500"/>
            <a:stretch/>
          </p:blipFill>
          <p:spPr>
            <a:xfrm>
              <a:off x="539552" y="409228"/>
              <a:ext cx="1500000" cy="1500000"/>
            </a:xfrm>
            <a:prstGeom prst="ellipse">
              <a:avLst/>
            </a:prstGeom>
            <a:effectLst>
              <a:outerShdw blurRad="50800" dist="38100" dir="2700000" algn="tl" rotWithShape="0">
                <a:prstClr val="black">
                  <a:alpha val="40000"/>
                </a:prstClr>
              </a:outerShdw>
            </a:effectLst>
          </p:spPr>
        </p:pic>
        <p:sp>
          <p:nvSpPr>
            <p:cNvPr id="15" name="矩形 14"/>
            <p:cNvSpPr/>
            <p:nvPr/>
          </p:nvSpPr>
          <p:spPr>
            <a:xfrm>
              <a:off x="539552" y="978556"/>
              <a:ext cx="1500000" cy="338554"/>
            </a:xfrm>
            <a:prstGeom prst="rect">
              <a:avLst/>
            </a:prstGeom>
            <a:solidFill>
              <a:srgbClr val="000000">
                <a:alpha val="47059"/>
              </a:srgbClr>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企业</a:t>
              </a:r>
              <a:endParaRPr lang="zh-CN" altLang="en-US" sz="1600" dirty="0">
                <a:solidFill>
                  <a:prstClr val="white"/>
                </a:solidFill>
                <a:latin typeface="微软雅黑" pitchFamily="34" charset="-122"/>
                <a:cs typeface="Lao UI" pitchFamily="34" charset="0"/>
              </a:endParaRPr>
            </a:p>
          </p:txBody>
        </p:sp>
      </p:grpSp>
      <p:grpSp>
        <p:nvGrpSpPr>
          <p:cNvPr id="29" name="组合 28"/>
          <p:cNvGrpSpPr/>
          <p:nvPr/>
        </p:nvGrpSpPr>
        <p:grpSpPr>
          <a:xfrm>
            <a:off x="7405084" y="3577580"/>
            <a:ext cx="1343380" cy="1343380"/>
            <a:chOff x="6885304" y="2866189"/>
            <a:chExt cx="1500000" cy="1500000"/>
          </a:xfrm>
        </p:grpSpPr>
        <p:pic>
          <p:nvPicPr>
            <p:cNvPr id="12" name="图片 11"/>
            <p:cNvPicPr>
              <a:picLocks noChangeAspect="1"/>
            </p:cNvPicPr>
            <p:nvPr/>
          </p:nvPicPr>
          <p:blipFill rotWithShape="1">
            <a:blip r:embed="rId4" cstate="print">
              <a:extLst>
                <a:ext uri="{28A0092B-C50C-407E-A947-70E740481C1C}">
                  <a14:useLocalDpi xmlns:a14="http://schemas.microsoft.com/office/drawing/2010/main" xmlns="" val="0"/>
                </a:ext>
              </a:extLst>
            </a:blip>
            <a:srcRect l="12500" r="12500"/>
            <a:stretch/>
          </p:blipFill>
          <p:spPr>
            <a:xfrm>
              <a:off x="6885304" y="2866189"/>
              <a:ext cx="1500000" cy="1500000"/>
            </a:xfrm>
            <a:prstGeom prst="ellipse">
              <a:avLst/>
            </a:prstGeom>
            <a:effectLst>
              <a:outerShdw blurRad="50800" dist="38100" dir="2700000" algn="tl" rotWithShape="0">
                <a:prstClr val="black">
                  <a:alpha val="40000"/>
                </a:prstClr>
              </a:outerShdw>
            </a:effectLst>
          </p:spPr>
        </p:pic>
        <p:sp>
          <p:nvSpPr>
            <p:cNvPr id="28" name="矩形 27"/>
            <p:cNvSpPr/>
            <p:nvPr/>
          </p:nvSpPr>
          <p:spPr>
            <a:xfrm>
              <a:off x="6885304" y="3422825"/>
              <a:ext cx="1500000" cy="338554"/>
            </a:xfrm>
            <a:prstGeom prst="rect">
              <a:avLst/>
            </a:prstGeom>
            <a:solidFill>
              <a:srgbClr val="000000">
                <a:alpha val="47059"/>
              </a:srgbClr>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消费者</a:t>
              </a:r>
              <a:endParaRPr lang="zh-CN" altLang="en-US" sz="1600" dirty="0">
                <a:solidFill>
                  <a:prstClr val="white"/>
                </a:solidFill>
                <a:latin typeface="微软雅黑" pitchFamily="34" charset="-122"/>
                <a:cs typeface="Lao UI" pitchFamily="34" charset="0"/>
              </a:endParaRPr>
            </a:p>
          </p:txBody>
        </p:sp>
      </p:grpSp>
      <p:sp>
        <p:nvSpPr>
          <p:cNvPr id="16" name="矩形 15"/>
          <p:cNvSpPr/>
          <p:nvPr/>
        </p:nvSpPr>
        <p:spPr>
          <a:xfrm>
            <a:off x="2542917" y="760033"/>
            <a:ext cx="3057247" cy="338554"/>
          </a:xfrm>
          <a:prstGeom prst="rect">
            <a:avLst/>
          </a:prstGeom>
        </p:spPr>
        <p:txBody>
          <a:bodyPr wrap="none">
            <a:spAutoFit/>
          </a:bodyPr>
          <a:lstStyle/>
          <a:p>
            <a:r>
              <a:rPr lang="zh-CN" altLang="en-US" sz="1600" dirty="0">
                <a:solidFill>
                  <a:srgbClr val="0070C0"/>
                </a:solidFill>
              </a:rPr>
              <a:t>关注应对方式对品牌资产的影响</a:t>
            </a:r>
          </a:p>
        </p:txBody>
      </p:sp>
      <p:sp>
        <p:nvSpPr>
          <p:cNvPr id="17" name="矩形 16"/>
          <p:cNvSpPr/>
          <p:nvPr/>
        </p:nvSpPr>
        <p:spPr>
          <a:xfrm>
            <a:off x="1935863" y="1223382"/>
            <a:ext cx="4572000" cy="553998"/>
          </a:xfrm>
          <a:prstGeom prst="rect">
            <a:avLst/>
          </a:prstGeom>
        </p:spPr>
        <p:txBody>
          <a:bodyPr>
            <a:spAutoFit/>
          </a:bodyPr>
          <a:lstStyle/>
          <a:p>
            <a:r>
              <a:rPr lang="zh-CN" altLang="en-US" dirty="0">
                <a:solidFill>
                  <a:srgbClr val="0070C0"/>
                </a:solidFill>
              </a:rPr>
              <a:t>早</a:t>
            </a:r>
            <a:r>
              <a:rPr lang="zh-CN" altLang="en-US" sz="1200" dirty="0"/>
              <a:t>期的研究表明</a:t>
            </a:r>
            <a:r>
              <a:rPr lang="en-US" altLang="zh-CN" sz="1200" dirty="0"/>
              <a:t>,</a:t>
            </a:r>
            <a:r>
              <a:rPr lang="zh-CN" altLang="en-US" sz="1200" dirty="0"/>
              <a:t>产品召回不仅会</a:t>
            </a:r>
            <a:r>
              <a:rPr lang="zh-CN" altLang="en-US" sz="1200" dirty="0" smtClean="0"/>
              <a:t>造成有形</a:t>
            </a:r>
            <a:r>
              <a:rPr lang="zh-CN" altLang="en-US" sz="1200" dirty="0"/>
              <a:t>的产品损失</a:t>
            </a:r>
            <a:r>
              <a:rPr lang="en-US" altLang="zh-CN" sz="1200" dirty="0"/>
              <a:t>,</a:t>
            </a:r>
            <a:r>
              <a:rPr lang="zh-CN" altLang="en-US" sz="1200" dirty="0"/>
              <a:t>而且还会造成类似于品牌感知的无形资产损失</a:t>
            </a:r>
          </a:p>
        </p:txBody>
      </p:sp>
      <p:sp>
        <p:nvSpPr>
          <p:cNvPr id="32" name="矩形 31"/>
          <p:cNvSpPr/>
          <p:nvPr/>
        </p:nvSpPr>
        <p:spPr>
          <a:xfrm>
            <a:off x="633464" y="1921396"/>
            <a:ext cx="4572000" cy="738664"/>
          </a:xfrm>
          <a:prstGeom prst="rect">
            <a:avLst/>
          </a:prstGeom>
        </p:spPr>
        <p:txBody>
          <a:bodyPr>
            <a:spAutoFit/>
          </a:bodyPr>
          <a:lstStyle/>
          <a:p>
            <a:r>
              <a:rPr lang="zh-CN" altLang="en-US" dirty="0">
                <a:solidFill>
                  <a:srgbClr val="0070C0"/>
                </a:solidFill>
              </a:rPr>
              <a:t>产</a:t>
            </a:r>
            <a:r>
              <a:rPr lang="zh-CN" altLang="en-US" sz="1200" dirty="0" smtClean="0"/>
              <a:t>品</a:t>
            </a:r>
            <a:r>
              <a:rPr lang="zh-CN" altLang="en-US" sz="1200" dirty="0"/>
              <a:t>伤害危机及其应对方式是一种信号机制</a:t>
            </a:r>
            <a:r>
              <a:rPr lang="en-US" altLang="zh-CN" sz="1200" dirty="0"/>
              <a:t>,</a:t>
            </a:r>
            <a:r>
              <a:rPr lang="zh-CN" altLang="en-US" sz="1200" dirty="0"/>
              <a:t>会影响</a:t>
            </a:r>
            <a:r>
              <a:rPr lang="zh-CN" altLang="en-US" sz="1200" dirty="0" smtClean="0"/>
              <a:t>构成品牌资产的品牌信念、品牌态度等心理因素。</a:t>
            </a:r>
            <a:r>
              <a:rPr lang="zh-CN" altLang="en-US" sz="1200" dirty="0"/>
              <a:t>要传达较好的信号</a:t>
            </a:r>
            <a:r>
              <a:rPr lang="en-US" altLang="zh-CN" sz="1200" dirty="0"/>
              <a:t>,</a:t>
            </a:r>
            <a:r>
              <a:rPr lang="zh-CN" altLang="en-US" sz="1200" dirty="0"/>
              <a:t>保护脆弱的品牌资产</a:t>
            </a:r>
            <a:r>
              <a:rPr lang="en-US" altLang="zh-CN" sz="1200" dirty="0"/>
              <a:t>,</a:t>
            </a:r>
            <a:r>
              <a:rPr lang="zh-CN" altLang="en-US" sz="1200" dirty="0" smtClean="0"/>
              <a:t>就</a:t>
            </a:r>
            <a:r>
              <a:rPr lang="en-US" altLang="zh-CN" sz="1200" dirty="0" err="1" smtClean="0"/>
              <a:t>XXXXXXXXXXXXXXXXXXXXXXXXXXXX</a:t>
            </a:r>
            <a:endParaRPr lang="zh-CN" altLang="en-US" sz="1200" dirty="0"/>
          </a:p>
        </p:txBody>
      </p:sp>
      <p:sp>
        <p:nvSpPr>
          <p:cNvPr id="31" name="矩形 30"/>
          <p:cNvSpPr/>
          <p:nvPr/>
        </p:nvSpPr>
        <p:spPr>
          <a:xfrm>
            <a:off x="5375421" y="2287324"/>
            <a:ext cx="3733083" cy="584775"/>
          </a:xfrm>
          <a:prstGeom prst="rect">
            <a:avLst/>
          </a:prstGeom>
        </p:spPr>
        <p:txBody>
          <a:bodyPr wrap="square">
            <a:spAutoFit/>
          </a:bodyPr>
          <a:lstStyle/>
          <a:p>
            <a:r>
              <a:rPr lang="zh-CN" altLang="en-US" sz="1600" dirty="0">
                <a:solidFill>
                  <a:srgbClr val="0070C0"/>
                </a:solidFill>
              </a:rPr>
              <a:t>消费者期望、购买行为类型等因素会影响被产品伤害危机殃及的品牌资产</a:t>
            </a:r>
          </a:p>
        </p:txBody>
      </p:sp>
      <p:sp>
        <p:nvSpPr>
          <p:cNvPr id="35" name="矩形 34"/>
          <p:cNvSpPr/>
          <p:nvPr/>
        </p:nvSpPr>
        <p:spPr>
          <a:xfrm>
            <a:off x="4245982" y="2968033"/>
            <a:ext cx="3958947" cy="553998"/>
          </a:xfrm>
          <a:prstGeom prst="rect">
            <a:avLst/>
          </a:prstGeom>
        </p:spPr>
        <p:txBody>
          <a:bodyPr wrap="square">
            <a:spAutoFit/>
          </a:bodyPr>
          <a:lstStyle/>
          <a:p>
            <a:pPr algn="r"/>
            <a:r>
              <a:rPr lang="zh-CN" altLang="en-US" dirty="0" smtClean="0">
                <a:solidFill>
                  <a:srgbClr val="0070C0"/>
                </a:solidFill>
              </a:rPr>
              <a:t>消</a:t>
            </a:r>
            <a:r>
              <a:rPr lang="zh-CN" altLang="en-US" sz="1200" dirty="0" smtClean="0"/>
              <a:t>费者</a:t>
            </a:r>
            <a:r>
              <a:rPr lang="zh-CN" altLang="en-US" sz="1200" dirty="0"/>
              <a:t>对品牌的期望越高</a:t>
            </a:r>
            <a:r>
              <a:rPr lang="en-US" altLang="zh-CN" sz="1200" dirty="0"/>
              <a:t>,</a:t>
            </a:r>
            <a:r>
              <a:rPr lang="zh-CN" altLang="en-US" sz="1200" dirty="0"/>
              <a:t>品牌资产受损</a:t>
            </a:r>
            <a:r>
              <a:rPr lang="zh-CN" altLang="en-US" sz="1200" dirty="0" smtClean="0"/>
              <a:t>的程度</a:t>
            </a:r>
            <a:r>
              <a:rPr lang="zh-CN" altLang="en-US" sz="1200" dirty="0"/>
              <a:t>就越小</a:t>
            </a:r>
            <a:r>
              <a:rPr lang="en-US" altLang="zh-CN" sz="1200" dirty="0"/>
              <a:t>(</a:t>
            </a:r>
            <a:r>
              <a:rPr lang="zh-CN" altLang="en-US" sz="1200" dirty="0"/>
              <a:t>吴旭明等</a:t>
            </a:r>
            <a:r>
              <a:rPr lang="en-US" altLang="zh-CN" sz="1200" dirty="0"/>
              <a:t>,2008) </a:t>
            </a:r>
            <a:endParaRPr lang="zh-CN" altLang="en-US" sz="1200" dirty="0"/>
          </a:p>
        </p:txBody>
      </p:sp>
      <p:sp>
        <p:nvSpPr>
          <p:cNvPr id="33" name="矩形 32"/>
          <p:cNvSpPr/>
          <p:nvPr/>
        </p:nvSpPr>
        <p:spPr>
          <a:xfrm>
            <a:off x="2548291" y="3589379"/>
            <a:ext cx="5010467" cy="553998"/>
          </a:xfrm>
          <a:prstGeom prst="rect">
            <a:avLst/>
          </a:prstGeom>
        </p:spPr>
        <p:txBody>
          <a:bodyPr wrap="square">
            <a:spAutoFit/>
          </a:bodyPr>
          <a:lstStyle/>
          <a:p>
            <a:r>
              <a:rPr lang="zh-CN" altLang="en-US" dirty="0" smtClean="0">
                <a:solidFill>
                  <a:srgbClr val="0070C0"/>
                </a:solidFill>
              </a:rPr>
              <a:t>购</a:t>
            </a:r>
            <a:r>
              <a:rPr lang="zh-CN" altLang="en-US" sz="1200" dirty="0" smtClean="0"/>
              <a:t>买行为</a:t>
            </a:r>
            <a:r>
              <a:rPr lang="zh-CN" altLang="en-US" sz="1200" dirty="0"/>
              <a:t>类型方面</a:t>
            </a:r>
            <a:r>
              <a:rPr lang="en-US" altLang="zh-CN" sz="1200" dirty="0"/>
              <a:t>,</a:t>
            </a:r>
            <a:r>
              <a:rPr lang="zh-CN" altLang="en-US" sz="1200" dirty="0"/>
              <a:t>对于采取减少失调性购买的行为、复杂购买行为</a:t>
            </a:r>
            <a:r>
              <a:rPr lang="zh-CN" altLang="en-US" sz="1200" dirty="0" smtClean="0"/>
              <a:t>、多样化</a:t>
            </a:r>
            <a:r>
              <a:rPr lang="zh-CN" altLang="en-US" sz="1200" dirty="0"/>
              <a:t>购买行为</a:t>
            </a:r>
            <a:r>
              <a:rPr lang="zh-CN" altLang="en-US" sz="1200" dirty="0" smtClean="0"/>
              <a:t>和</a:t>
            </a:r>
            <a:r>
              <a:rPr lang="en-US" altLang="zh-CN" sz="1200" dirty="0" err="1" smtClean="0"/>
              <a:t>XXXXXXXXXXXXXXXXXXXXXXXXXXXXXXX</a:t>
            </a:r>
            <a:endParaRPr lang="zh-CN" altLang="en-US" sz="1200" dirty="0"/>
          </a:p>
        </p:txBody>
      </p:sp>
    </p:spTree>
    <p:extLst>
      <p:ext uri="{BB962C8B-B14F-4D97-AF65-F5344CB8AC3E}">
        <p14:creationId xmlns:p14="http://schemas.microsoft.com/office/powerpoint/2010/main" xmlns="" val="2218123276"/>
      </p:ext>
    </p:extLst>
  </p:cSld>
  <p:clrMapOvr>
    <a:overrideClrMapping bg1="lt1" tx1="dk1" bg2="lt2" tx2="dk2" accent1="accent1" accent2="accent2" accent3="accent3" accent4="accent4" accent5="accent5" accent6="accent6" hlink="hlink" folHlink="folHlink"/>
  </p:clrMapOvr>
  <p:transition spd="med">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2" cstate="print">
            <a:extLst>
              <a:ext uri="{28A0092B-C50C-407E-A947-70E740481C1C}">
                <a14:useLocalDpi xmlns:a14="http://schemas.microsoft.com/office/drawing/2010/main" xmlns="" val="0"/>
              </a:ext>
            </a:extLst>
          </a:blip>
          <a:srcRect l="32206" t="28739" r="32857" b="36298"/>
          <a:stretch/>
        </p:blipFill>
        <p:spPr>
          <a:xfrm>
            <a:off x="755575" y="1667891"/>
            <a:ext cx="4234765" cy="2558925"/>
          </a:xfrm>
          <a:prstGeom prst="rect">
            <a:avLst/>
          </a:prstGeom>
        </p:spPr>
      </p:pic>
      <p:sp>
        <p:nvSpPr>
          <p:cNvPr id="2" name="矩形 1"/>
          <p:cNvSpPr/>
          <p:nvPr/>
        </p:nvSpPr>
        <p:spPr>
          <a:xfrm>
            <a:off x="5422387" y="1104276"/>
            <a:ext cx="878767" cy="2215991"/>
          </a:xfrm>
          <a:prstGeom prst="rect">
            <a:avLst/>
          </a:prstGeom>
          <a:noFill/>
        </p:spPr>
        <p:txBody>
          <a:bodyPr wrap="square" rtlCol="0">
            <a:spAutoFit/>
          </a:bodyPr>
          <a:lstStyle/>
          <a:p>
            <a:r>
              <a:rPr lang="en-US" altLang="zh-CN" sz="13800" dirty="0" smtClean="0">
                <a:solidFill>
                  <a:srgbClr val="969696"/>
                </a:solidFill>
                <a:latin typeface="Serif Black" pitchFamily="2" charset="0"/>
                <a:ea typeface="DFKai-SB" pitchFamily="65" charset="-120"/>
              </a:rPr>
              <a:t>3</a:t>
            </a:r>
            <a:endParaRPr lang="zh-CN" altLang="en-US" sz="13800" dirty="0">
              <a:solidFill>
                <a:srgbClr val="969696"/>
              </a:solidFill>
              <a:latin typeface="Serif Black" pitchFamily="2" charset="0"/>
              <a:ea typeface="DFKai-SB" pitchFamily="65" charset="-120"/>
            </a:endParaRPr>
          </a:p>
        </p:txBody>
      </p:sp>
      <p:sp>
        <p:nvSpPr>
          <p:cNvPr id="3" name="TextBox 2"/>
          <p:cNvSpPr txBox="1"/>
          <p:nvPr/>
        </p:nvSpPr>
        <p:spPr>
          <a:xfrm>
            <a:off x="6639333" y="3090811"/>
            <a:ext cx="1689023" cy="523220"/>
          </a:xfrm>
          <a:prstGeom prst="rect">
            <a:avLst/>
          </a:prstGeom>
          <a:solidFill>
            <a:srgbClr val="0070C0"/>
          </a:solidFill>
          <a:ln w="12700">
            <a:noFill/>
            <a:prstDash val="dash"/>
          </a:ln>
        </p:spPr>
        <p:txBody>
          <a:bodyPr wrap="square" rtlCol="0">
            <a:spAutoFit/>
          </a:bodyPr>
          <a:lstStyle/>
          <a:p>
            <a:pPr algn="ctr"/>
            <a:r>
              <a:rPr lang="zh-CN" altLang="en-US" sz="2800" dirty="0" smtClean="0">
                <a:solidFill>
                  <a:prstClr val="white"/>
                </a:solidFill>
              </a:rPr>
              <a:t>实证研究</a:t>
            </a:r>
            <a:endParaRPr lang="zh-CN" altLang="en-US" sz="2800" dirty="0">
              <a:solidFill>
                <a:prstClr val="white"/>
              </a:solidFill>
            </a:endParaRPr>
          </a:p>
        </p:txBody>
      </p:sp>
      <p:cxnSp>
        <p:nvCxnSpPr>
          <p:cNvPr id="4" name="直接连接符 3"/>
          <p:cNvCxnSpPr/>
          <p:nvPr/>
        </p:nvCxnSpPr>
        <p:spPr>
          <a:xfrm>
            <a:off x="6456140" y="2196041"/>
            <a:ext cx="0" cy="1612081"/>
          </a:xfrm>
          <a:prstGeom prst="line">
            <a:avLst/>
          </a:prstGeom>
          <a:ln w="3175">
            <a:solidFill>
              <a:srgbClr val="DDDDDD"/>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08104" y="2943430"/>
            <a:ext cx="3317886"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457826" y="-2346674"/>
            <a:ext cx="0" cy="2317647"/>
          </a:xfrm>
          <a:prstGeom prst="line">
            <a:avLst/>
          </a:prstGeom>
          <a:ln w="31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56592" y="3985478"/>
            <a:ext cx="1224136" cy="369332"/>
          </a:xfrm>
          <a:prstGeom prst="rect">
            <a:avLst/>
          </a:prstGeom>
          <a:noFill/>
        </p:spPr>
        <p:txBody>
          <a:bodyPr wrap="square" rtlCol="0">
            <a:spAutoFit/>
          </a:bodyPr>
          <a:lstStyle/>
          <a:p>
            <a:r>
              <a:rPr lang="en-US" altLang="zh-CN" dirty="0" smtClean="0">
                <a:solidFill>
                  <a:srgbClr val="0070C0"/>
                </a:solidFill>
              </a:rPr>
              <a:t>&gt;&gt;&gt;</a:t>
            </a:r>
            <a:endParaRPr lang="zh-CN" altLang="en-US" dirty="0">
              <a:solidFill>
                <a:srgbClr val="0070C0"/>
              </a:solidFill>
            </a:endParaRPr>
          </a:p>
        </p:txBody>
      </p:sp>
      <p:cxnSp>
        <p:nvCxnSpPr>
          <p:cNvPr id="10" name="直接连接符 9"/>
          <p:cNvCxnSpPr/>
          <p:nvPr/>
        </p:nvCxnSpPr>
        <p:spPr>
          <a:xfrm>
            <a:off x="-2419190" y="2943430"/>
            <a:ext cx="2382678" cy="0"/>
          </a:xfrm>
          <a:prstGeom prst="line">
            <a:avLst/>
          </a:prstGeom>
          <a:ln w="3175">
            <a:solidFill>
              <a:srgbClr val="000000"/>
            </a:solidFill>
          </a:ln>
        </p:spPr>
        <p:style>
          <a:lnRef idx="1">
            <a:schemeClr val="accent1"/>
          </a:lnRef>
          <a:fillRef idx="0">
            <a:schemeClr val="accent1"/>
          </a:fillRef>
          <a:effectRef idx="0">
            <a:schemeClr val="accent1"/>
          </a:effectRef>
          <a:fontRef idx="minor">
            <a:schemeClr val="tx1"/>
          </a:fontRef>
        </p:style>
      </p:cxnSp>
      <p:sp>
        <p:nvSpPr>
          <p:cNvPr id="6" name="圆角矩形 5"/>
          <p:cNvSpPr/>
          <p:nvPr/>
        </p:nvSpPr>
        <p:spPr>
          <a:xfrm>
            <a:off x="899594" y="4534994"/>
            <a:ext cx="4090747" cy="374571"/>
          </a:xfrm>
          <a:prstGeom prst="roundRect">
            <a:avLst/>
          </a:prstGeom>
          <a:noFill/>
          <a:ln w="6350">
            <a:solidFill>
              <a:schemeClr val="bg1">
                <a:lumMod val="50000"/>
              </a:schemeClr>
            </a:solidFill>
            <a:prstDash val="dash"/>
          </a:ln>
          <a:effectLst/>
        </p:spPr>
        <p:txBody>
          <a:bodyPr wrap="square" rtlCol="0" anchor="ctr">
            <a:spAutoFit/>
          </a:bodyPr>
          <a:lstStyle/>
          <a:p>
            <a:pPr algn="ctr"/>
            <a:r>
              <a:rPr lang="zh-CN" altLang="en-US" sz="1600" dirty="0">
                <a:solidFill>
                  <a:srgbClr val="0070C0"/>
                </a:solidFill>
                <a:latin typeface="微软雅黑" pitchFamily="34" charset="-122"/>
                <a:ea typeface="微软雅黑" pitchFamily="34" charset="-122"/>
                <a:cs typeface="Lao UI" pitchFamily="34" charset="0"/>
              </a:rPr>
              <a:t>以</a:t>
            </a:r>
            <a:r>
              <a:rPr lang="zh-CN" altLang="en-US" sz="1600" dirty="0" smtClean="0">
                <a:solidFill>
                  <a:srgbClr val="0070C0"/>
                </a:solidFill>
                <a:latin typeface="微软雅黑" pitchFamily="34" charset="-122"/>
                <a:ea typeface="微软雅黑" pitchFamily="34" charset="-122"/>
                <a:cs typeface="Lao UI" pitchFamily="34" charset="0"/>
              </a:rPr>
              <a:t>“丰田召回门”为例</a:t>
            </a:r>
            <a:endParaRPr lang="zh-CN" altLang="en-US" sz="1600" dirty="0">
              <a:solidFill>
                <a:srgbClr val="0070C0"/>
              </a:solidFill>
              <a:latin typeface="微软雅黑" pitchFamily="34" charset="-122"/>
              <a:ea typeface="微软雅黑" pitchFamily="34" charset="-122"/>
              <a:cs typeface="Lao UI" pitchFamily="34" charset="0"/>
            </a:endParaRPr>
          </a:p>
        </p:txBody>
      </p:sp>
    </p:spTree>
    <p:extLst>
      <p:ext uri="{BB962C8B-B14F-4D97-AF65-F5344CB8AC3E}">
        <p14:creationId xmlns:p14="http://schemas.microsoft.com/office/powerpoint/2010/main" xmlns="" val="269512587"/>
      </p:ext>
    </p:extLst>
  </p:cSld>
  <p:clrMapOvr>
    <a:masterClrMapping/>
  </p:clrMapOvr>
  <p:transition>
    <p:fade/>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7"/>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4.04775E-6 L 0.98854 0.0025 " pathEditMode="relative" rAng="0" ptsTypes="AA">
                                          <p:cBhvr>
                                            <p:cTn id="8" dur="500" fill="hold"/>
                                            <p:tgtEl>
                                              <p:spTgt spid="10"/>
                                            </p:tgtEl>
                                            <p:attrNameLst>
                                              <p:attrName>ppt_x</p:attrName>
                                              <p:attrName>ppt_y</p:attrName>
                                            </p:attrNameLst>
                                          </p:cBhvr>
                                          <p:rCtr x="49427" y="111"/>
                                        </p:animMotion>
                                      </p:childTnLst>
                                    </p:cTn>
                                  </p:par>
                                  <p:par>
                                    <p:cTn id="9" presetID="10" presetClass="exit" presetSubtype="0" fill="hold" nodeType="withEffect">
                                      <p:stCondLst>
                                        <p:cond delay="0"/>
                                      </p:stCondLst>
                                      <p:childTnLst>
                                        <p:animEffect transition="out" filter="fade">
                                          <p:cBhvr>
                                            <p:cTn id="10" dur="500"/>
                                            <p:tgtEl>
                                              <p:spTgt spid="7"/>
                                            </p:tgtEl>
                                          </p:cBhvr>
                                        </p:animEffect>
                                        <p:set>
                                          <p:cBhvr>
                                            <p:cTn id="11" dur="1" fill="hold">
                                              <p:stCondLst>
                                                <p:cond delay="499"/>
                                              </p:stCondLst>
                                            </p:cTn>
                                            <p:tgtEl>
                                              <p:spTgt spid="7"/>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0"/>
                                            </p:tgtEl>
                                          </p:cBhvr>
                                        </p:animEffect>
                                        <p:set>
                                          <p:cBhvr>
                                            <p:cTn id="14" dur="1" fill="hold">
                                              <p:stCondLst>
                                                <p:cond delay="499"/>
                                              </p:stCondLst>
                                            </p:cTn>
                                            <p:tgtEl>
                                              <p:spTgt spid="10"/>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14:presetBounceEnd="64000">
                                      <p:stCondLst>
                                        <p:cond delay="0"/>
                                      </p:stCondLst>
                                      <p:childTnLst>
                                        <p:animMotion origin="layout" path="M -1.38889E-6 -2.22222E-6 L 0.94097 0.00834 " pathEditMode="relative" rAng="0" ptsTypes="AA" p14:bounceEnd="64000">
                                          <p:cBhvr>
                                            <p:cTn id="17" dur="500" fill="hold"/>
                                            <p:tgtEl>
                                              <p:spTgt spid="8"/>
                                            </p:tgtEl>
                                            <p:attrNameLst>
                                              <p:attrName>ppt_x</p:attrName>
                                              <p:attrName>ppt_y</p:attrName>
                                            </p:attrNameLst>
                                          </p:cBhvr>
                                          <p:rCtr x="47049" y="417"/>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randombar(horizontal)">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p:bldP spid="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7"/>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4.04775E-6 L 0.98854 0.0025 " pathEditMode="relative" rAng="0" ptsTypes="AA">
                                          <p:cBhvr>
                                            <p:cTn id="8" dur="500" fill="hold"/>
                                            <p:tgtEl>
                                              <p:spTgt spid="10"/>
                                            </p:tgtEl>
                                            <p:attrNameLst>
                                              <p:attrName>ppt_x</p:attrName>
                                              <p:attrName>ppt_y</p:attrName>
                                            </p:attrNameLst>
                                          </p:cBhvr>
                                          <p:rCtr x="49427" y="111"/>
                                        </p:animMotion>
                                      </p:childTnLst>
                                    </p:cTn>
                                  </p:par>
                                  <p:par>
                                    <p:cTn id="9" presetID="10" presetClass="exit" presetSubtype="0" fill="hold" nodeType="withEffect">
                                      <p:stCondLst>
                                        <p:cond delay="0"/>
                                      </p:stCondLst>
                                      <p:childTnLst>
                                        <p:animEffect transition="out" filter="fade">
                                          <p:cBhvr>
                                            <p:cTn id="10" dur="500"/>
                                            <p:tgtEl>
                                              <p:spTgt spid="7"/>
                                            </p:tgtEl>
                                          </p:cBhvr>
                                        </p:animEffect>
                                        <p:set>
                                          <p:cBhvr>
                                            <p:cTn id="11" dur="1" fill="hold">
                                              <p:stCondLst>
                                                <p:cond delay="499"/>
                                              </p:stCondLst>
                                            </p:cTn>
                                            <p:tgtEl>
                                              <p:spTgt spid="7"/>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0"/>
                                            </p:tgtEl>
                                          </p:cBhvr>
                                        </p:animEffect>
                                        <p:set>
                                          <p:cBhvr>
                                            <p:cTn id="14" dur="1" fill="hold">
                                              <p:stCondLst>
                                                <p:cond delay="499"/>
                                              </p:stCondLst>
                                            </p:cTn>
                                            <p:tgtEl>
                                              <p:spTgt spid="10"/>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stCondLst>
                                        <p:cond delay="0"/>
                                      </p:stCondLst>
                                      <p:childTnLst>
                                        <p:animMotion origin="layout" path="M -1.38889E-6 -2.22222E-6 L 0.94097 0.00834 " pathEditMode="relative" rAng="0" ptsTypes="AA">
                                          <p:cBhvr>
                                            <p:cTn id="17" dur="500" fill="hold"/>
                                            <p:tgtEl>
                                              <p:spTgt spid="8"/>
                                            </p:tgtEl>
                                            <p:attrNameLst>
                                              <p:attrName>ppt_x</p:attrName>
                                              <p:attrName>ppt_y</p:attrName>
                                            </p:attrNameLst>
                                          </p:cBhvr>
                                          <p:rCtr x="47049" y="417"/>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randombar(horizontal)">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p:bldP spid="6"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l="4112"/>
          <a:stretch/>
        </p:blipFill>
        <p:spPr>
          <a:xfrm>
            <a:off x="5425907" y="-14028"/>
            <a:ext cx="3723073" cy="2588503"/>
          </a:xfrm>
          <a:prstGeom prst="rect">
            <a:avLst/>
          </a:prstGeom>
          <a:ln>
            <a:noFill/>
          </a:ln>
        </p:spPr>
      </p:pic>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实证研究</a:t>
            </a:r>
            <a:endParaRPr lang="zh-CN" altLang="en-US" dirty="0"/>
          </a:p>
        </p:txBody>
      </p:sp>
      <p:sp>
        <p:nvSpPr>
          <p:cNvPr id="23" name="TextBox 22"/>
          <p:cNvSpPr txBox="1"/>
          <p:nvPr/>
        </p:nvSpPr>
        <p:spPr>
          <a:xfrm>
            <a:off x="1369740" y="5168612"/>
            <a:ext cx="1906116" cy="461665"/>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sz="1200" dirty="0">
                <a:solidFill>
                  <a:srgbClr val="0070C0"/>
                </a:solidFill>
              </a:rPr>
              <a:t>品牌</a:t>
            </a:r>
            <a:r>
              <a:rPr lang="zh-CN" altLang="en-US" sz="1200" dirty="0" smtClean="0">
                <a:solidFill>
                  <a:srgbClr val="0070C0"/>
                </a:solidFill>
              </a:rPr>
              <a:t>资产测量量表开发</a:t>
            </a:r>
            <a:endParaRPr lang="en-US" altLang="zh-CN" sz="1200" dirty="0" smtClean="0">
              <a:solidFill>
                <a:srgbClr val="0070C0"/>
              </a:solidFill>
            </a:endParaRPr>
          </a:p>
          <a:p>
            <a:r>
              <a:rPr lang="zh-CN" altLang="en-US" sz="1200" dirty="0" smtClean="0">
                <a:solidFill>
                  <a:srgbClr val="0070C0"/>
                </a:solidFill>
              </a:rPr>
              <a:t>与变量测量</a:t>
            </a:r>
            <a:endParaRPr lang="zh-CN" altLang="en-US" sz="1200" dirty="0">
              <a:solidFill>
                <a:srgbClr val="0070C0"/>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03144" y="5168612"/>
            <a:ext cx="1159730"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正式调查与</a:t>
            </a:r>
            <a:endParaRPr lang="en-US" altLang="zh-CN" dirty="0" smtClean="0"/>
          </a:p>
          <a:p>
            <a:r>
              <a:rPr lang="zh-CN" altLang="en-US" dirty="0" smtClean="0"/>
              <a:t>数据截取</a:t>
            </a:r>
            <a:endParaRPr lang="zh-CN" altLang="en-US" dirty="0"/>
          </a:p>
        </p:txBody>
      </p:sp>
      <p:sp>
        <p:nvSpPr>
          <p:cNvPr id="42" name="TextBox 41"/>
          <p:cNvSpPr txBox="1"/>
          <p:nvPr/>
        </p:nvSpPr>
        <p:spPr>
          <a:xfrm>
            <a:off x="4690163" y="5168612"/>
            <a:ext cx="1152128"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测量的信度与效度检验</a:t>
            </a:r>
            <a:endParaRPr lang="zh-CN" altLang="en-US" dirty="0"/>
          </a:p>
        </p:txBody>
      </p:sp>
      <p:sp>
        <p:nvSpPr>
          <p:cNvPr id="17" name="TextBox 16"/>
          <p:cNvSpPr txBox="1"/>
          <p:nvPr/>
        </p:nvSpPr>
        <p:spPr>
          <a:xfrm>
            <a:off x="5969580" y="5168612"/>
            <a:ext cx="1355452"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品牌资产的计算</a:t>
            </a:r>
            <a:endParaRPr lang="zh-CN" altLang="en-US" dirty="0"/>
          </a:p>
        </p:txBody>
      </p:sp>
      <p:sp>
        <p:nvSpPr>
          <p:cNvPr id="18" name="TextBox 17"/>
          <p:cNvSpPr txBox="1"/>
          <p:nvPr/>
        </p:nvSpPr>
        <p:spPr>
          <a:xfrm>
            <a:off x="7452320" y="5168612"/>
            <a:ext cx="851396"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结果分析</a:t>
            </a:r>
            <a:endParaRPr lang="zh-CN" altLang="en-US" dirty="0"/>
          </a:p>
        </p:txBody>
      </p:sp>
      <p:sp>
        <p:nvSpPr>
          <p:cNvPr id="19" name="等腰三角形 18"/>
          <p:cNvSpPr/>
          <p:nvPr/>
        </p:nvSpPr>
        <p:spPr>
          <a:xfrm>
            <a:off x="2229176"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3" name="矩形 2"/>
          <p:cNvSpPr/>
          <p:nvPr/>
        </p:nvSpPr>
        <p:spPr>
          <a:xfrm>
            <a:off x="360040" y="769268"/>
            <a:ext cx="2915816" cy="307777"/>
          </a:xfrm>
          <a:prstGeom prst="rect">
            <a:avLst/>
          </a:prstGeom>
        </p:spPr>
        <p:txBody>
          <a:bodyPr wrap="square">
            <a:spAutoFit/>
          </a:bodyPr>
          <a:lstStyle/>
          <a:p>
            <a:r>
              <a:rPr lang="zh-CN" altLang="zh-CN" sz="1400" dirty="0"/>
              <a:t>量表开发旨在发掘测量品牌资产</a:t>
            </a:r>
            <a:r>
              <a:rPr lang="zh-CN" altLang="zh-CN" sz="1400" dirty="0" smtClean="0"/>
              <a:t>的</a:t>
            </a:r>
            <a:endParaRPr lang="zh-CN" altLang="en-US" sz="1400" dirty="0"/>
          </a:p>
        </p:txBody>
      </p:sp>
      <p:sp>
        <p:nvSpPr>
          <p:cNvPr id="12" name="矩形 11"/>
          <p:cNvSpPr/>
          <p:nvPr/>
        </p:nvSpPr>
        <p:spPr>
          <a:xfrm>
            <a:off x="3140789" y="728733"/>
            <a:ext cx="2083398" cy="338554"/>
          </a:xfrm>
          <a:prstGeom prst="rect">
            <a:avLst/>
          </a:prstGeom>
          <a:solidFill>
            <a:srgbClr val="0070C0"/>
          </a:solidFill>
        </p:spPr>
        <p:txBody>
          <a:bodyPr wrap="square">
            <a:spAutoFit/>
          </a:bodyPr>
          <a:lstStyle/>
          <a:p>
            <a:r>
              <a:rPr lang="zh-CN" altLang="zh-CN" sz="1600" dirty="0">
                <a:solidFill>
                  <a:schemeClr val="bg1"/>
                </a:solidFill>
              </a:rPr>
              <a:t>四个构念</a:t>
            </a:r>
            <a:r>
              <a:rPr lang="zh-CN" altLang="zh-CN" sz="1600" dirty="0" smtClean="0">
                <a:solidFill>
                  <a:schemeClr val="bg1"/>
                </a:solidFill>
              </a:rPr>
              <a:t>的观测</a:t>
            </a:r>
            <a:r>
              <a:rPr lang="zh-CN" altLang="zh-CN" sz="1600" dirty="0">
                <a:solidFill>
                  <a:schemeClr val="bg1"/>
                </a:solidFill>
              </a:rPr>
              <a:t>变量</a:t>
            </a:r>
            <a:endParaRPr lang="zh-CN" altLang="en-US" sz="1600" dirty="0">
              <a:solidFill>
                <a:schemeClr val="bg1"/>
              </a:solidFill>
            </a:endParaRPr>
          </a:p>
        </p:txBody>
      </p:sp>
      <p:sp>
        <p:nvSpPr>
          <p:cNvPr id="14" name="TextBox 13"/>
          <p:cNvSpPr txBox="1"/>
          <p:nvPr/>
        </p:nvSpPr>
        <p:spPr>
          <a:xfrm>
            <a:off x="899592" y="1613619"/>
            <a:ext cx="4248472" cy="646331"/>
          </a:xfrm>
          <a:prstGeom prst="rect">
            <a:avLst/>
          </a:prstGeom>
          <a:noFill/>
        </p:spPr>
        <p:txBody>
          <a:bodyPr wrap="square" rtlCol="0">
            <a:spAutoFit/>
          </a:bodyPr>
          <a:lstStyle/>
          <a:p>
            <a:r>
              <a:rPr lang="en-US" altLang="zh-CN" sz="3600" dirty="0" smtClean="0">
                <a:solidFill>
                  <a:srgbClr val="0070C0"/>
                </a:solidFill>
              </a:rPr>
              <a:t>6</a:t>
            </a:r>
            <a:r>
              <a:rPr lang="zh-CN" altLang="en-US" sz="1200" dirty="0" smtClean="0"/>
              <a:t>场座谈会       </a:t>
            </a:r>
            <a:r>
              <a:rPr lang="en-US" altLang="zh-CN" sz="3600" dirty="0" smtClean="0">
                <a:solidFill>
                  <a:srgbClr val="0070C0"/>
                </a:solidFill>
              </a:rPr>
              <a:t>8-9</a:t>
            </a:r>
            <a:r>
              <a:rPr lang="zh-CN" altLang="en-US" sz="1200" dirty="0" smtClean="0"/>
              <a:t>位希望在六个月内购车的消费者</a:t>
            </a:r>
            <a:endParaRPr lang="zh-CN" altLang="en-US" sz="1200" dirty="0">
              <a:solidFill>
                <a:srgbClr val="0070C0"/>
              </a:solidFill>
            </a:endParaRPr>
          </a:p>
        </p:txBody>
      </p:sp>
      <p:cxnSp>
        <p:nvCxnSpPr>
          <p:cNvPr id="16" name="直接连接符 15"/>
          <p:cNvCxnSpPr/>
          <p:nvPr/>
        </p:nvCxnSpPr>
        <p:spPr>
          <a:xfrm>
            <a:off x="2020190" y="1849388"/>
            <a:ext cx="0" cy="256502"/>
          </a:xfrm>
          <a:prstGeom prst="line">
            <a:avLst/>
          </a:prstGeom>
          <a:ln w="28575">
            <a:solidFill>
              <a:srgbClr val="80808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99592" y="2569468"/>
            <a:ext cx="2124236" cy="646331"/>
          </a:xfrm>
          <a:prstGeom prst="rect">
            <a:avLst/>
          </a:prstGeom>
          <a:noFill/>
        </p:spPr>
        <p:txBody>
          <a:bodyPr wrap="square" rtlCol="0">
            <a:spAutoFit/>
          </a:bodyPr>
          <a:lstStyle/>
          <a:p>
            <a:r>
              <a:rPr lang="en-US" altLang="zh-CN" sz="3600" dirty="0" smtClean="0">
                <a:solidFill>
                  <a:srgbClr val="0070C0"/>
                </a:solidFill>
              </a:rPr>
              <a:t>300</a:t>
            </a:r>
            <a:r>
              <a:rPr lang="zh-CN" altLang="en-US" sz="1200" dirty="0" smtClean="0"/>
              <a:t>样本的预测试</a:t>
            </a:r>
            <a:endParaRPr lang="zh-CN" altLang="en-US" sz="1200" dirty="0">
              <a:solidFill>
                <a:srgbClr val="0070C0"/>
              </a:solidFill>
            </a:endParaRPr>
          </a:p>
        </p:txBody>
      </p:sp>
      <p:cxnSp>
        <p:nvCxnSpPr>
          <p:cNvPr id="26" name="直接箭头连接符 25"/>
          <p:cNvCxnSpPr/>
          <p:nvPr/>
        </p:nvCxnSpPr>
        <p:spPr>
          <a:xfrm flipV="1">
            <a:off x="2940621" y="2938453"/>
            <a:ext cx="1622253" cy="2"/>
          </a:xfrm>
          <a:prstGeom prst="straightConnector1">
            <a:avLst/>
          </a:prstGeom>
          <a:ln w="6350">
            <a:solidFill>
              <a:srgbClr val="80808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2927888" y="2708156"/>
            <a:ext cx="1595309" cy="261610"/>
          </a:xfrm>
          <a:prstGeom prst="rect">
            <a:avLst/>
          </a:prstGeom>
        </p:spPr>
        <p:txBody>
          <a:bodyPr wrap="none">
            <a:spAutoFit/>
          </a:bodyPr>
          <a:lstStyle/>
          <a:p>
            <a:r>
              <a:rPr lang="zh-CN" altLang="en-US" sz="1100" dirty="0"/>
              <a:t>因子分析和相关性分析</a:t>
            </a:r>
          </a:p>
        </p:txBody>
      </p:sp>
      <p:sp>
        <p:nvSpPr>
          <p:cNvPr id="30" name="矩形 29"/>
          <p:cNvSpPr/>
          <p:nvPr/>
        </p:nvSpPr>
        <p:spPr>
          <a:xfrm>
            <a:off x="2938398" y="2948966"/>
            <a:ext cx="2487510" cy="415498"/>
          </a:xfrm>
          <a:prstGeom prst="rect">
            <a:avLst/>
          </a:prstGeom>
        </p:spPr>
        <p:txBody>
          <a:bodyPr wrap="square">
            <a:spAutoFit/>
          </a:bodyPr>
          <a:lstStyle/>
          <a:p>
            <a:r>
              <a:rPr lang="zh-CN" altLang="en-US" sz="1050" dirty="0" smtClean="0"/>
              <a:t>结合</a:t>
            </a:r>
            <a:r>
              <a:rPr lang="zh-CN" altLang="en-US" sz="1050" dirty="0"/>
              <a:t>焦点访谈会的</a:t>
            </a:r>
            <a:r>
              <a:rPr lang="zh-CN" altLang="en-US" sz="1050" dirty="0" smtClean="0"/>
              <a:t>发现</a:t>
            </a:r>
            <a:endParaRPr lang="en-US" altLang="zh-CN" sz="1050" dirty="0" smtClean="0"/>
          </a:p>
          <a:p>
            <a:r>
              <a:rPr lang="zh-CN" altLang="en-US" sz="1050" dirty="0"/>
              <a:t>并</a:t>
            </a:r>
            <a:r>
              <a:rPr lang="zh-CN" altLang="en-US" sz="1050" dirty="0" smtClean="0"/>
              <a:t>参考</a:t>
            </a:r>
            <a:r>
              <a:rPr lang="zh-CN" altLang="en-US" sz="1050" dirty="0"/>
              <a:t>了</a:t>
            </a:r>
            <a:r>
              <a:rPr lang="zh-CN" altLang="en-US" sz="1050" dirty="0" smtClean="0"/>
              <a:t>大量相关文献</a:t>
            </a:r>
            <a:endParaRPr lang="en-US" altLang="zh-CN" sz="1050" u="sng" dirty="0">
              <a:solidFill>
                <a:srgbClr val="0070C0"/>
              </a:solidFill>
            </a:endParaRPr>
          </a:p>
        </p:txBody>
      </p:sp>
      <p:sp>
        <p:nvSpPr>
          <p:cNvPr id="32" name="矩形 31"/>
          <p:cNvSpPr/>
          <p:nvPr/>
        </p:nvSpPr>
        <p:spPr>
          <a:xfrm>
            <a:off x="4615860" y="2774807"/>
            <a:ext cx="1800493" cy="307777"/>
          </a:xfrm>
          <a:prstGeom prst="rect">
            <a:avLst/>
          </a:prstGeom>
          <a:solidFill>
            <a:srgbClr val="DDDDDD"/>
          </a:solidFill>
        </p:spPr>
        <p:txBody>
          <a:bodyPr wrap="none">
            <a:spAutoFit/>
          </a:bodyPr>
          <a:lstStyle/>
          <a:p>
            <a:r>
              <a:rPr lang="zh-CN" altLang="zh-CN" sz="1400" dirty="0"/>
              <a:t>四个构念的测量指标</a:t>
            </a:r>
            <a:endParaRPr lang="zh-CN" altLang="en-US" sz="1400" dirty="0"/>
          </a:p>
        </p:txBody>
      </p:sp>
      <p:sp>
        <p:nvSpPr>
          <p:cNvPr id="33" name="矩形 32"/>
          <p:cNvSpPr/>
          <p:nvPr/>
        </p:nvSpPr>
        <p:spPr>
          <a:xfrm>
            <a:off x="2221589" y="3826703"/>
            <a:ext cx="4006595" cy="830997"/>
          </a:xfrm>
          <a:prstGeom prst="rect">
            <a:avLst/>
          </a:prstGeom>
          <a:solidFill>
            <a:srgbClr val="DDDDDD"/>
          </a:solidFill>
        </p:spPr>
        <p:txBody>
          <a:bodyPr wrap="square">
            <a:spAutoFit/>
          </a:bodyPr>
          <a:lstStyle/>
          <a:p>
            <a:r>
              <a:rPr lang="en-US" altLang="zh-CN" sz="1200" dirty="0"/>
              <a:t>Authority</a:t>
            </a:r>
            <a:r>
              <a:rPr lang="zh-CN" altLang="en-US" sz="1200" dirty="0"/>
              <a:t>主要是借鉴了</a:t>
            </a:r>
            <a:r>
              <a:rPr lang="en-US" altLang="zh-CN" sz="1200" dirty="0" err="1"/>
              <a:t>Brucks</a:t>
            </a:r>
            <a:r>
              <a:rPr lang="zh-CN" altLang="en-US" sz="1200" dirty="0"/>
              <a:t>，</a:t>
            </a:r>
            <a:r>
              <a:rPr lang="en-US" altLang="zh-CN" sz="1200" dirty="0" err="1"/>
              <a:t>Zeithaml</a:t>
            </a:r>
            <a:r>
              <a:rPr lang="zh-CN" altLang="en-US" sz="1200" dirty="0"/>
              <a:t>和</a:t>
            </a:r>
            <a:r>
              <a:rPr lang="en-US" altLang="zh-CN" sz="1200" dirty="0"/>
              <a:t>Naylor</a:t>
            </a:r>
            <a:r>
              <a:rPr lang="zh-CN" altLang="en-US" sz="1200" dirty="0"/>
              <a:t>的量</a:t>
            </a:r>
            <a:r>
              <a:rPr lang="zh-CN" altLang="en-US" sz="1200" dirty="0" smtClean="0"/>
              <a:t>表</a:t>
            </a:r>
            <a:endParaRPr lang="en-US" altLang="zh-CN" sz="1200" dirty="0"/>
          </a:p>
          <a:p>
            <a:r>
              <a:rPr lang="en-US" altLang="zh-CN" sz="1200" dirty="0" smtClean="0"/>
              <a:t>Identification</a:t>
            </a:r>
            <a:r>
              <a:rPr lang="zh-CN" altLang="en-US" sz="1200" dirty="0"/>
              <a:t>参考了</a:t>
            </a:r>
            <a:r>
              <a:rPr lang="en-US" altLang="zh-CN" sz="1200" dirty="0" err="1"/>
              <a:t>Grewal</a:t>
            </a:r>
            <a:r>
              <a:rPr lang="zh-CN" altLang="en-US" sz="1200" dirty="0"/>
              <a:t>与</a:t>
            </a:r>
            <a:r>
              <a:rPr lang="en-US" altLang="zh-CN" sz="1200" dirty="0" smtClean="0"/>
              <a:t>Sweeney</a:t>
            </a:r>
            <a:r>
              <a:rPr lang="zh-CN" altLang="en-US" sz="1200" dirty="0"/>
              <a:t>的相关量表</a:t>
            </a:r>
            <a:endParaRPr lang="en-US" altLang="zh-CN" sz="1200" dirty="0" smtClean="0"/>
          </a:p>
          <a:p>
            <a:r>
              <a:rPr lang="en-US" altLang="zh-CN" sz="1200" dirty="0" smtClean="0"/>
              <a:t>Approval</a:t>
            </a:r>
            <a:r>
              <a:rPr lang="zh-CN" altLang="en-US" sz="1200" dirty="0"/>
              <a:t>参考了</a:t>
            </a:r>
            <a:r>
              <a:rPr lang="en-US" altLang="zh-CN" sz="1200" dirty="0" err="1" smtClean="0"/>
              <a:t>Soutar</a:t>
            </a:r>
            <a:r>
              <a:rPr lang="zh-CN" altLang="en-US" sz="1200" dirty="0"/>
              <a:t>的相关量</a:t>
            </a:r>
            <a:r>
              <a:rPr lang="zh-CN" altLang="en-US" sz="1200" dirty="0" smtClean="0"/>
              <a:t>表</a:t>
            </a:r>
            <a:endParaRPr lang="en-US" altLang="zh-CN" sz="1200" dirty="0" smtClean="0"/>
          </a:p>
          <a:p>
            <a:r>
              <a:rPr lang="en-US" altLang="zh-CN" sz="1200" dirty="0"/>
              <a:t>Performance</a:t>
            </a:r>
            <a:r>
              <a:rPr lang="zh-CN" altLang="en-US" sz="1200" dirty="0"/>
              <a:t>参考了</a:t>
            </a:r>
            <a:r>
              <a:rPr lang="en-US" altLang="zh-CN" sz="1200" dirty="0" err="1"/>
              <a:t>Dodds</a:t>
            </a:r>
            <a:r>
              <a:rPr lang="zh-CN" altLang="en-US" sz="1200" dirty="0"/>
              <a:t>，</a:t>
            </a:r>
            <a:r>
              <a:rPr lang="en-US" altLang="zh-CN" sz="1200" dirty="0"/>
              <a:t>Monroe</a:t>
            </a:r>
            <a:r>
              <a:rPr lang="zh-CN" altLang="en-US" sz="1200" dirty="0"/>
              <a:t>的相关量</a:t>
            </a:r>
            <a:r>
              <a:rPr lang="zh-CN" altLang="en-US" sz="1200" dirty="0" smtClean="0"/>
              <a:t>表</a:t>
            </a:r>
            <a:endParaRPr lang="en-US" altLang="zh-CN" sz="1200" dirty="0"/>
          </a:p>
        </p:txBody>
      </p:sp>
      <p:cxnSp>
        <p:nvCxnSpPr>
          <p:cNvPr id="53" name="直接连接符 52"/>
          <p:cNvCxnSpPr/>
          <p:nvPr/>
        </p:nvCxnSpPr>
        <p:spPr>
          <a:xfrm flipH="1">
            <a:off x="360041" y="1067287"/>
            <a:ext cx="4788023" cy="0"/>
          </a:xfrm>
          <a:prstGeom prst="line">
            <a:avLst/>
          </a:prstGeom>
          <a:ln w="6350">
            <a:solidFill>
              <a:srgbClr val="808080"/>
            </a:solidFill>
            <a:prstDash val="soli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019645" y="2363954"/>
            <a:ext cx="4066921" cy="0"/>
          </a:xfrm>
          <a:prstGeom prst="line">
            <a:avLst/>
          </a:prstGeom>
          <a:ln w="6350">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1009134" y="3505572"/>
            <a:ext cx="5407219" cy="0"/>
          </a:xfrm>
          <a:prstGeom prst="line">
            <a:avLst/>
          </a:prstGeom>
          <a:ln w="6350">
            <a:solidFill>
              <a:srgbClr val="80808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4060975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实证研究</a:t>
            </a:r>
            <a:endParaRPr lang="zh-CN" altLang="en-US" dirty="0"/>
          </a:p>
        </p:txBody>
      </p:sp>
      <p:sp>
        <p:nvSpPr>
          <p:cNvPr id="23" name="TextBox 22"/>
          <p:cNvSpPr txBox="1"/>
          <p:nvPr/>
        </p:nvSpPr>
        <p:spPr>
          <a:xfrm>
            <a:off x="1369740" y="5168612"/>
            <a:ext cx="1906116" cy="461665"/>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sz="1200" dirty="0">
                <a:solidFill>
                  <a:schemeClr val="bg1">
                    <a:lumMod val="65000"/>
                  </a:schemeClr>
                </a:solidFill>
              </a:rPr>
              <a:t>品牌</a:t>
            </a:r>
            <a:r>
              <a:rPr lang="zh-CN" altLang="en-US" sz="1200" dirty="0" smtClean="0">
                <a:solidFill>
                  <a:schemeClr val="bg1">
                    <a:lumMod val="65000"/>
                  </a:schemeClr>
                </a:solidFill>
              </a:rPr>
              <a:t>资产测量量表开发</a:t>
            </a:r>
            <a:endParaRPr lang="en-US" altLang="zh-CN" sz="1200" dirty="0" smtClean="0">
              <a:solidFill>
                <a:schemeClr val="bg1">
                  <a:lumMod val="65000"/>
                </a:schemeClr>
              </a:solidFill>
            </a:endParaRPr>
          </a:p>
          <a:p>
            <a:r>
              <a:rPr lang="zh-CN" altLang="en-US" sz="1200" dirty="0" smtClean="0">
                <a:solidFill>
                  <a:schemeClr val="bg1">
                    <a:lumMod val="65000"/>
                  </a:schemeClr>
                </a:solidFill>
              </a:rPr>
              <a:t>与变量测量</a:t>
            </a:r>
            <a:endParaRPr lang="zh-CN" altLang="en-US" sz="1200" dirty="0">
              <a:solidFill>
                <a:schemeClr val="bg1">
                  <a:lumMod val="65000"/>
                </a:schemeClr>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03144" y="5168612"/>
            <a:ext cx="1159730"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solidFill>
                  <a:srgbClr val="0070C0"/>
                </a:solidFill>
              </a:rPr>
              <a:t>正式调查与</a:t>
            </a:r>
            <a:endParaRPr lang="en-US" altLang="zh-CN" dirty="0" smtClean="0">
              <a:solidFill>
                <a:srgbClr val="0070C0"/>
              </a:solidFill>
            </a:endParaRPr>
          </a:p>
          <a:p>
            <a:r>
              <a:rPr lang="zh-CN" altLang="en-US" dirty="0" smtClean="0">
                <a:solidFill>
                  <a:srgbClr val="0070C0"/>
                </a:solidFill>
              </a:rPr>
              <a:t>数据截取</a:t>
            </a:r>
            <a:endParaRPr lang="zh-CN" altLang="en-US" dirty="0">
              <a:solidFill>
                <a:srgbClr val="0070C0"/>
              </a:solidFill>
            </a:endParaRPr>
          </a:p>
        </p:txBody>
      </p:sp>
      <p:sp>
        <p:nvSpPr>
          <p:cNvPr id="42" name="TextBox 41"/>
          <p:cNvSpPr txBox="1"/>
          <p:nvPr/>
        </p:nvSpPr>
        <p:spPr>
          <a:xfrm>
            <a:off x="4690163" y="5168612"/>
            <a:ext cx="1152128"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测量的信度与效度检验</a:t>
            </a:r>
            <a:endParaRPr lang="zh-CN" altLang="en-US" dirty="0"/>
          </a:p>
        </p:txBody>
      </p:sp>
      <p:sp>
        <p:nvSpPr>
          <p:cNvPr id="17" name="TextBox 16"/>
          <p:cNvSpPr txBox="1"/>
          <p:nvPr/>
        </p:nvSpPr>
        <p:spPr>
          <a:xfrm>
            <a:off x="5969580" y="5168612"/>
            <a:ext cx="1355452"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品牌资产的计算</a:t>
            </a:r>
            <a:endParaRPr lang="zh-CN" altLang="en-US" dirty="0"/>
          </a:p>
        </p:txBody>
      </p:sp>
      <p:sp>
        <p:nvSpPr>
          <p:cNvPr id="18" name="TextBox 17"/>
          <p:cNvSpPr txBox="1"/>
          <p:nvPr/>
        </p:nvSpPr>
        <p:spPr>
          <a:xfrm>
            <a:off x="7452320" y="5168612"/>
            <a:ext cx="851396"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结果分析</a:t>
            </a:r>
            <a:endParaRPr lang="zh-CN" altLang="en-US" dirty="0"/>
          </a:p>
        </p:txBody>
      </p:sp>
      <p:sp>
        <p:nvSpPr>
          <p:cNvPr id="19" name="等腰三角形 18"/>
          <p:cNvSpPr/>
          <p:nvPr/>
        </p:nvSpPr>
        <p:spPr>
          <a:xfrm>
            <a:off x="3913418"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 name="TextBox 1"/>
          <p:cNvSpPr txBox="1"/>
          <p:nvPr/>
        </p:nvSpPr>
        <p:spPr>
          <a:xfrm>
            <a:off x="4150462" y="2425452"/>
            <a:ext cx="493546" cy="369332"/>
          </a:xfrm>
          <a:prstGeom prst="rect">
            <a:avLst/>
          </a:prstGeom>
          <a:noFill/>
        </p:spPr>
        <p:txBody>
          <a:bodyPr wrap="square" rtlCol="0">
            <a:spAutoFit/>
          </a:bodyPr>
          <a:lstStyle/>
          <a:p>
            <a:pPr algn="ctr"/>
            <a:r>
              <a:rPr lang="zh-CN" altLang="en-US" dirty="0" smtClean="0">
                <a:solidFill>
                  <a:srgbClr val="0070C0"/>
                </a:solidFill>
              </a:rPr>
              <a:t>略</a:t>
            </a:r>
            <a:endParaRPr lang="zh-CN" altLang="en-US" dirty="0">
              <a:solidFill>
                <a:srgbClr val="0070C0"/>
              </a:solidFill>
            </a:endParaRPr>
          </a:p>
        </p:txBody>
      </p:sp>
    </p:spTree>
    <p:extLst>
      <p:ext uri="{BB962C8B-B14F-4D97-AF65-F5344CB8AC3E}">
        <p14:creationId xmlns:p14="http://schemas.microsoft.com/office/powerpoint/2010/main" xmlns="" val="301070358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31"/>
          <p:cNvSpPr/>
          <p:nvPr/>
        </p:nvSpPr>
        <p:spPr>
          <a:xfrm>
            <a:off x="1187624" y="3361556"/>
            <a:ext cx="5800447" cy="629814"/>
          </a:xfrm>
          <a:prstGeom prst="roundRect">
            <a:avLst>
              <a:gd name="adj" fmla="val 10700"/>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实证研究</a:t>
            </a:r>
            <a:endParaRPr lang="zh-CN" altLang="en-US" dirty="0"/>
          </a:p>
        </p:txBody>
      </p:sp>
      <p:sp>
        <p:nvSpPr>
          <p:cNvPr id="23" name="TextBox 22"/>
          <p:cNvSpPr txBox="1"/>
          <p:nvPr/>
        </p:nvSpPr>
        <p:spPr>
          <a:xfrm>
            <a:off x="1369740" y="5168612"/>
            <a:ext cx="1906116" cy="461665"/>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sz="1200" dirty="0">
                <a:solidFill>
                  <a:schemeClr val="bg1">
                    <a:lumMod val="65000"/>
                  </a:schemeClr>
                </a:solidFill>
              </a:rPr>
              <a:t>品牌</a:t>
            </a:r>
            <a:r>
              <a:rPr lang="zh-CN" altLang="en-US" sz="1200" dirty="0" smtClean="0">
                <a:solidFill>
                  <a:schemeClr val="bg1">
                    <a:lumMod val="65000"/>
                  </a:schemeClr>
                </a:solidFill>
              </a:rPr>
              <a:t>资产测量量表开发</a:t>
            </a:r>
            <a:endParaRPr lang="en-US" altLang="zh-CN" sz="1200" dirty="0" smtClean="0">
              <a:solidFill>
                <a:schemeClr val="bg1">
                  <a:lumMod val="65000"/>
                </a:schemeClr>
              </a:solidFill>
            </a:endParaRPr>
          </a:p>
          <a:p>
            <a:r>
              <a:rPr lang="zh-CN" altLang="en-US" sz="1200" dirty="0" smtClean="0">
                <a:solidFill>
                  <a:schemeClr val="bg1">
                    <a:lumMod val="65000"/>
                  </a:schemeClr>
                </a:solidFill>
              </a:rPr>
              <a:t>与变量测量</a:t>
            </a:r>
            <a:endParaRPr lang="zh-CN" altLang="en-US" sz="1200" dirty="0">
              <a:solidFill>
                <a:schemeClr val="bg1">
                  <a:lumMod val="65000"/>
                </a:schemeClr>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03144" y="5168612"/>
            <a:ext cx="1159730"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正式调查与</a:t>
            </a:r>
            <a:endParaRPr lang="en-US" altLang="zh-CN" dirty="0" smtClean="0"/>
          </a:p>
          <a:p>
            <a:r>
              <a:rPr lang="zh-CN" altLang="en-US" dirty="0" smtClean="0"/>
              <a:t>数据截取</a:t>
            </a:r>
            <a:endParaRPr lang="zh-CN" altLang="en-US" dirty="0"/>
          </a:p>
        </p:txBody>
      </p:sp>
      <p:sp>
        <p:nvSpPr>
          <p:cNvPr id="42" name="TextBox 41"/>
          <p:cNvSpPr txBox="1"/>
          <p:nvPr/>
        </p:nvSpPr>
        <p:spPr>
          <a:xfrm>
            <a:off x="4690163" y="5168612"/>
            <a:ext cx="1152128"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solidFill>
                  <a:srgbClr val="0070C0"/>
                </a:solidFill>
              </a:rPr>
              <a:t>测量的信度与效度检验</a:t>
            </a:r>
            <a:endParaRPr lang="zh-CN" altLang="en-US" dirty="0">
              <a:solidFill>
                <a:srgbClr val="0070C0"/>
              </a:solidFill>
            </a:endParaRPr>
          </a:p>
        </p:txBody>
      </p:sp>
      <p:sp>
        <p:nvSpPr>
          <p:cNvPr id="17" name="TextBox 16"/>
          <p:cNvSpPr txBox="1"/>
          <p:nvPr/>
        </p:nvSpPr>
        <p:spPr>
          <a:xfrm>
            <a:off x="5969580" y="5168612"/>
            <a:ext cx="1355452"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品牌资产的计算</a:t>
            </a:r>
            <a:endParaRPr lang="zh-CN" altLang="en-US" dirty="0"/>
          </a:p>
        </p:txBody>
      </p:sp>
      <p:sp>
        <p:nvSpPr>
          <p:cNvPr id="18" name="TextBox 17"/>
          <p:cNvSpPr txBox="1"/>
          <p:nvPr/>
        </p:nvSpPr>
        <p:spPr>
          <a:xfrm>
            <a:off x="7452320" y="5168612"/>
            <a:ext cx="851396"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结果分析</a:t>
            </a:r>
            <a:endParaRPr lang="zh-CN" altLang="en-US" dirty="0"/>
          </a:p>
        </p:txBody>
      </p:sp>
      <p:sp>
        <p:nvSpPr>
          <p:cNvPr id="19" name="等腰三角形 18"/>
          <p:cNvSpPr/>
          <p:nvPr/>
        </p:nvSpPr>
        <p:spPr>
          <a:xfrm>
            <a:off x="5148064"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mc:AlternateContent xmlns:mc="http://schemas.openxmlformats.org/markup-compatibility/2006">
        <mc:Choice xmlns:a14="http://schemas.microsoft.com/office/drawing/2010/main" xmlns="" Requires="a14">
          <p:graphicFrame>
            <p:nvGraphicFramePr>
              <p:cNvPr id="14" name="表格 13"/>
              <p:cNvGraphicFramePr>
                <a:graphicFrameLocks noGrp="1"/>
              </p:cNvGraphicFramePr>
              <p:nvPr>
                <p:extLst>
                  <p:ext uri="{D42A27DB-BD31-4B8C-83A1-F6EECF244321}">
                    <p14:modId xmlns:p14="http://schemas.microsoft.com/office/powerpoint/2010/main" val="3849042656"/>
                  </p:ext>
                </p:extLst>
              </p:nvPr>
            </p:nvGraphicFramePr>
            <p:xfrm>
              <a:off x="539552" y="1432729"/>
              <a:ext cx="6320470" cy="896225"/>
            </p:xfrm>
            <a:graphic>
              <a:graphicData uri="http://schemas.openxmlformats.org/drawingml/2006/table">
                <a:tbl>
                  <a:tblPr firstRow="1" firstCol="1" bandRow="1"/>
                  <a:tblGrid>
                    <a:gridCol w="949907"/>
                    <a:gridCol w="762051"/>
                    <a:gridCol w="648072"/>
                    <a:gridCol w="327025"/>
                    <a:gridCol w="580651"/>
                    <a:gridCol w="582709"/>
                    <a:gridCol w="580651"/>
                    <a:gridCol w="579965"/>
                    <a:gridCol w="583397"/>
                    <a:gridCol w="726042"/>
                  </a:tblGrid>
                  <a:tr h="227816">
                    <a:tc>
                      <a:txBody>
                        <a:bodyPr/>
                        <a:lstStyle/>
                        <a:p>
                          <a:pPr algn="just">
                            <a:spcAft>
                              <a:spcPts val="0"/>
                            </a:spcAft>
                          </a:pPr>
                          <a:r>
                            <a:rPr lang="en-US" sz="1200" kern="100" dirty="0">
                              <a:solidFill>
                                <a:srgbClr val="000000"/>
                              </a:solidFill>
                              <a:effectLst/>
                              <a:latin typeface="Times New Roman"/>
                              <a:ea typeface="黑体"/>
                              <a:cs typeface="Times New Roman"/>
                            </a:rPr>
                            <a:t>Model</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solidFill>
                                <a:srgbClr val="000000"/>
                              </a:solidFill>
                              <a:effectLst/>
                              <a:latin typeface="Times New Roman"/>
                              <a:ea typeface="黑体"/>
                              <a:cs typeface="Times New Roman"/>
                            </a:rPr>
                            <a:t>样本量</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14:m>
                            <m:oMathPara xmlns:m="http://schemas.openxmlformats.org/officeDocument/2006/math">
                              <m:oMathParaPr>
                                <m:jc m:val="centerGroup"/>
                              </m:oMathParaPr>
                              <m:oMath xmlns:m="http://schemas.openxmlformats.org/officeDocument/2006/math">
                                <m:sSup>
                                  <m:sSupPr>
                                    <m:ctrlPr>
                                      <a:rPr lang="zh-CN" sz="1200" b="0" i="1" kern="100">
                                        <a:solidFill>
                                          <a:srgbClr val="000000"/>
                                        </a:solidFill>
                                        <a:effectLst/>
                                        <a:latin typeface="Cambria Math"/>
                                        <a:ea typeface="Cambria Math"/>
                                        <a:cs typeface="Times New Roman"/>
                                      </a:rPr>
                                    </m:ctrlPr>
                                  </m:sSupPr>
                                  <m:e>
                                    <m:r>
                                      <a:rPr lang="en-US" sz="1200" b="1" i="1" kern="100">
                                        <a:solidFill>
                                          <a:srgbClr val="000000"/>
                                        </a:solidFill>
                                        <a:effectLst/>
                                        <a:latin typeface="Cambria Math"/>
                                        <a:ea typeface="黑体"/>
                                        <a:cs typeface="Times New Roman"/>
                                      </a:rPr>
                                      <m:t>𝛘</m:t>
                                    </m:r>
                                  </m:e>
                                  <m:sup>
                                    <m:r>
                                      <a:rPr lang="en-US" sz="1200" b="1" i="1" kern="100">
                                        <a:solidFill>
                                          <a:srgbClr val="000000"/>
                                        </a:solidFill>
                                        <a:effectLst/>
                                        <a:latin typeface="Cambria Math"/>
                                        <a:ea typeface="黑体"/>
                                        <a:cs typeface="Times New Roman"/>
                                      </a:rPr>
                                      <m:t>𝟐</m:t>
                                    </m:r>
                                  </m:sup>
                                </m:sSup>
                              </m:oMath>
                            </m:oMathPara>
                          </a14:m>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df</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GFI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AGFI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CFI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IFI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NFI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err="1">
                              <a:solidFill>
                                <a:srgbClr val="000000"/>
                              </a:solidFill>
                              <a:effectLst/>
                              <a:latin typeface="Times New Roman"/>
                              <a:ea typeface="黑体"/>
                              <a:cs typeface="Times New Roman"/>
                            </a:rPr>
                            <a:t>RMSEA</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03">
                    <a:tc>
                      <a:txBody>
                        <a:bodyPr/>
                        <a:lstStyle/>
                        <a:p>
                          <a:pPr algn="just">
                            <a:spcAft>
                              <a:spcPts val="0"/>
                            </a:spcAft>
                          </a:pPr>
                          <a:r>
                            <a:rPr lang="zh-CN" sz="1200" kern="100">
                              <a:solidFill>
                                <a:srgbClr val="000000"/>
                              </a:solidFill>
                              <a:effectLst/>
                              <a:latin typeface="Times New Roman"/>
                              <a:ea typeface="黑体"/>
                              <a:cs typeface="Times New Roman"/>
                            </a:rPr>
                            <a:t>危机发生前</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1200" kern="100" dirty="0" smtClean="0">
                              <a:solidFill>
                                <a:srgbClr val="000000"/>
                              </a:solidFill>
                              <a:effectLst/>
                              <a:latin typeface="Times New Roman"/>
                              <a:ea typeface="黑体"/>
                              <a:cs typeface="Times New Roman"/>
                            </a:rPr>
                            <a:t>40</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22803">
                    <a:tc>
                      <a:txBody>
                        <a:bodyPr/>
                        <a:lstStyle/>
                        <a:p>
                          <a:pPr algn="just">
                            <a:spcAft>
                              <a:spcPts val="0"/>
                            </a:spcAft>
                          </a:pPr>
                          <a:r>
                            <a:rPr lang="zh-CN" sz="1200" kern="100">
                              <a:solidFill>
                                <a:srgbClr val="000000"/>
                              </a:solidFill>
                              <a:effectLst/>
                              <a:latin typeface="Times New Roman"/>
                              <a:ea typeface="黑体"/>
                              <a:cs typeface="Times New Roman"/>
                            </a:rPr>
                            <a:t>危机发生中</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sz="1200" kern="100" smtClean="0">
                              <a:solidFill>
                                <a:srgbClr val="000000"/>
                              </a:solidFill>
                              <a:effectLst/>
                              <a:latin typeface="Times New Roman"/>
                              <a:ea typeface="黑体"/>
                              <a:cs typeface="Times New Roman"/>
                            </a:rPr>
                            <a:t>40</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r>
                  <a:tr h="222803">
                    <a:tc>
                      <a:txBody>
                        <a:bodyPr/>
                        <a:lstStyle/>
                        <a:p>
                          <a:pPr algn="just">
                            <a:spcAft>
                              <a:spcPts val="0"/>
                            </a:spcAft>
                          </a:pPr>
                          <a:r>
                            <a:rPr lang="zh-CN" sz="1200" kern="100">
                              <a:solidFill>
                                <a:srgbClr val="000000"/>
                              </a:solidFill>
                              <a:effectLst/>
                              <a:latin typeface="Times New Roman"/>
                              <a:ea typeface="黑体"/>
                              <a:cs typeface="Times New Roman"/>
                            </a:rPr>
                            <a:t>危机发生后</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smtClean="0">
                              <a:solidFill>
                                <a:srgbClr val="000000"/>
                              </a:solidFill>
                              <a:effectLst/>
                              <a:latin typeface="Times New Roman"/>
                              <a:ea typeface="黑体"/>
                              <a:cs typeface="Times New Roman"/>
                            </a:rPr>
                            <a:t>40</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mc:Choice>
        <mc:Fallback>
          <p:graphicFrame>
            <p:nvGraphicFramePr>
              <p:cNvPr id="14" name="表格 13"/>
              <p:cNvGraphicFramePr>
                <a:graphicFrameLocks noGrp="1"/>
              </p:cNvGraphicFramePr>
              <p:nvPr>
                <p:extLst>
                  <p:ext uri="{D42A27DB-BD31-4B8C-83A1-F6EECF244321}">
                    <p14:modId xmlns:p14="http://schemas.microsoft.com/office/powerpoint/2010/main" xmlns="" xmlns:a14="http://schemas.microsoft.com/office/drawing/2010/main" val="3849042656"/>
                  </p:ext>
                </p:extLst>
              </p:nvPr>
            </p:nvGraphicFramePr>
            <p:xfrm>
              <a:off x="539552" y="1432729"/>
              <a:ext cx="6320470" cy="942729"/>
            </p:xfrm>
            <a:graphic>
              <a:graphicData uri="http://schemas.openxmlformats.org/drawingml/2006/table">
                <a:tbl>
                  <a:tblPr firstRow="1" firstCol="1" bandRow="1"/>
                  <a:tblGrid>
                    <a:gridCol w="949907"/>
                    <a:gridCol w="762051"/>
                    <a:gridCol w="648072"/>
                    <a:gridCol w="327025"/>
                    <a:gridCol w="580651"/>
                    <a:gridCol w="582709"/>
                    <a:gridCol w="580651"/>
                    <a:gridCol w="579965"/>
                    <a:gridCol w="583397"/>
                    <a:gridCol w="726042"/>
                  </a:tblGrid>
                  <a:tr h="227816">
                    <a:tc>
                      <a:txBody>
                        <a:bodyPr/>
                        <a:lstStyle/>
                        <a:p>
                          <a:pPr algn="just">
                            <a:spcAft>
                              <a:spcPts val="0"/>
                            </a:spcAft>
                          </a:pPr>
                          <a:r>
                            <a:rPr lang="en-US" sz="1200" kern="100" dirty="0">
                              <a:solidFill>
                                <a:srgbClr val="000000"/>
                              </a:solidFill>
                              <a:effectLst/>
                              <a:latin typeface="Times New Roman"/>
                              <a:ea typeface="黑体"/>
                              <a:cs typeface="Times New Roman"/>
                            </a:rPr>
                            <a:t>Model</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200" kern="100" dirty="0">
                              <a:solidFill>
                                <a:srgbClr val="000000"/>
                              </a:solidFill>
                              <a:effectLst/>
                              <a:latin typeface="Times New Roman"/>
                              <a:ea typeface="黑体"/>
                              <a:cs typeface="Times New Roman"/>
                            </a:rPr>
                            <a:t>样本量</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l="-266038" t="-21622" r="-613208" b="-340541"/>
                          </a:stretch>
                        </a:blipFill>
                      </a:tcPr>
                    </a:tc>
                    <a:tc>
                      <a:txBody>
                        <a:bodyPr/>
                        <a:lstStyle/>
                        <a:p>
                          <a:pPr algn="just">
                            <a:spcAft>
                              <a:spcPts val="0"/>
                            </a:spcAft>
                          </a:pPr>
                          <a:r>
                            <a:rPr lang="en-US" sz="1200" kern="100">
                              <a:solidFill>
                                <a:srgbClr val="000000"/>
                              </a:solidFill>
                              <a:effectLst/>
                              <a:latin typeface="Times New Roman"/>
                              <a:ea typeface="黑体"/>
                              <a:cs typeface="Times New Roman"/>
                            </a:rPr>
                            <a:t>df</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GFI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AGFI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CFI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IFI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a:solidFill>
                                <a:srgbClr val="000000"/>
                              </a:solidFill>
                              <a:effectLst/>
                              <a:latin typeface="Times New Roman"/>
                              <a:ea typeface="黑体"/>
                              <a:cs typeface="Times New Roman"/>
                            </a:rPr>
                            <a:t>NFI</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dirty="0" err="1">
                              <a:solidFill>
                                <a:srgbClr val="000000"/>
                              </a:solidFill>
                              <a:effectLst/>
                              <a:latin typeface="Times New Roman"/>
                              <a:ea typeface="黑体"/>
                              <a:cs typeface="Times New Roman"/>
                            </a:rPr>
                            <a:t>RMSEA</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803">
                    <a:tc>
                      <a:txBody>
                        <a:bodyPr/>
                        <a:lstStyle/>
                        <a:p>
                          <a:pPr algn="just">
                            <a:spcAft>
                              <a:spcPts val="0"/>
                            </a:spcAft>
                          </a:pPr>
                          <a:r>
                            <a:rPr lang="zh-CN" sz="1200" kern="100">
                              <a:solidFill>
                                <a:srgbClr val="000000"/>
                              </a:solidFill>
                              <a:effectLst/>
                              <a:latin typeface="Times New Roman"/>
                              <a:ea typeface="黑体"/>
                              <a:cs typeface="Times New Roman"/>
                            </a:rPr>
                            <a:t>危机发生前</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1200" kern="100" dirty="0" smtClean="0">
                              <a:solidFill>
                                <a:srgbClr val="000000"/>
                              </a:solidFill>
                              <a:effectLst/>
                              <a:latin typeface="Times New Roman"/>
                              <a:ea typeface="黑体"/>
                              <a:cs typeface="Times New Roman"/>
                            </a:rPr>
                            <a:t>40</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22803">
                    <a:tc>
                      <a:txBody>
                        <a:bodyPr/>
                        <a:lstStyle/>
                        <a:p>
                          <a:pPr algn="just">
                            <a:spcAft>
                              <a:spcPts val="0"/>
                            </a:spcAft>
                          </a:pPr>
                          <a:r>
                            <a:rPr lang="zh-CN" sz="1200" kern="100">
                              <a:solidFill>
                                <a:srgbClr val="000000"/>
                              </a:solidFill>
                              <a:effectLst/>
                              <a:latin typeface="Times New Roman"/>
                              <a:ea typeface="黑体"/>
                              <a:cs typeface="Times New Roman"/>
                            </a:rPr>
                            <a:t>危机发生中</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sz="1200" kern="100" smtClean="0">
                              <a:solidFill>
                                <a:srgbClr val="000000"/>
                              </a:solidFill>
                              <a:effectLst/>
                              <a:latin typeface="Times New Roman"/>
                              <a:ea typeface="黑体"/>
                              <a:cs typeface="Times New Roman"/>
                            </a:rPr>
                            <a:t>40</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a:noFill/>
                        </a:lnB>
                      </a:tcPr>
                    </a:tc>
                  </a:tr>
                  <a:tr h="222803">
                    <a:tc>
                      <a:txBody>
                        <a:bodyPr/>
                        <a:lstStyle/>
                        <a:p>
                          <a:pPr algn="just">
                            <a:spcAft>
                              <a:spcPts val="0"/>
                            </a:spcAft>
                          </a:pPr>
                          <a:r>
                            <a:rPr lang="zh-CN" sz="1200" kern="100">
                              <a:solidFill>
                                <a:srgbClr val="000000"/>
                              </a:solidFill>
                              <a:effectLst/>
                              <a:latin typeface="Times New Roman"/>
                              <a:ea typeface="黑体"/>
                              <a:cs typeface="Times New Roman"/>
                            </a:rPr>
                            <a:t>危机发生后</a:t>
                          </a:r>
                          <a:endParaRPr lang="zh-CN" sz="1400" kern="10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200" kern="100" smtClean="0">
                              <a:solidFill>
                                <a:srgbClr val="000000"/>
                              </a:solidFill>
                              <a:effectLst/>
                              <a:latin typeface="Times New Roman"/>
                              <a:ea typeface="黑体"/>
                              <a:cs typeface="Times New Roman"/>
                            </a:rPr>
                            <a:t>40</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mc:Fallback>
      </mc:AlternateContent>
      <p:sp>
        <p:nvSpPr>
          <p:cNvPr id="15" name="Rectangle 2"/>
          <p:cNvSpPr>
            <a:spLocks noChangeArrowheads="1"/>
          </p:cNvSpPr>
          <p:nvPr/>
        </p:nvSpPr>
        <p:spPr bwMode="auto">
          <a:xfrm>
            <a:off x="2761069" y="985292"/>
            <a:ext cx="2159566" cy="307777"/>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dirty="0" smtClean="0">
                <a:ln>
                  <a:noFill/>
                </a:ln>
                <a:effectLst/>
                <a:latin typeface="黑体" pitchFamily="49" charset="-122"/>
                <a:ea typeface="黑体" pitchFamily="49" charset="-122"/>
                <a:cs typeface="Times New Roman" pitchFamily="18" charset="0"/>
              </a:rPr>
              <a:t>表</a:t>
            </a:r>
            <a:r>
              <a:rPr kumimoji="0" lang="en-US" altLang="zh-CN" sz="1400" b="0" i="0" u="none" strike="noStrike" cap="none" normalizeH="0" baseline="0" dirty="0" smtClean="0">
                <a:ln>
                  <a:noFill/>
                </a:ln>
                <a:effectLst/>
                <a:latin typeface="黑体" pitchFamily="49" charset="-122"/>
                <a:ea typeface="黑体" pitchFamily="49" charset="-122"/>
                <a:cs typeface="Times New Roman" pitchFamily="18" charset="0"/>
              </a:rPr>
              <a:t>1 </a:t>
            </a:r>
            <a:r>
              <a:rPr kumimoji="0" lang="zh-CN" altLang="en-US" sz="1400" b="0" i="0" u="none" strike="noStrike" cap="none" normalizeH="0" baseline="0" dirty="0" smtClean="0">
                <a:ln>
                  <a:noFill/>
                </a:ln>
                <a:effectLst/>
                <a:latin typeface="黑体" pitchFamily="49" charset="-122"/>
                <a:ea typeface="黑体" pitchFamily="49" charset="-122"/>
                <a:cs typeface="Times New Roman" pitchFamily="18" charset="0"/>
              </a:rPr>
              <a:t>验证性因子分析结果</a:t>
            </a:r>
            <a:endParaRPr kumimoji="0" lang="zh-CN" altLang="en-US" sz="1000" b="0" i="0" u="none" strike="noStrike" cap="none" normalizeH="0" baseline="0" dirty="0" smtClean="0">
              <a:ln>
                <a:noFill/>
              </a:ln>
              <a:effectLst/>
              <a:latin typeface="Arial" pitchFamily="34" charset="0"/>
              <a:ea typeface="宋体" pitchFamily="2" charset="-122"/>
              <a:cs typeface="宋体" pitchFamily="2" charset="-122"/>
            </a:endParaRPr>
          </a:p>
        </p:txBody>
      </p:sp>
      <p:grpSp>
        <p:nvGrpSpPr>
          <p:cNvPr id="25" name="组合 24"/>
          <p:cNvGrpSpPr/>
          <p:nvPr/>
        </p:nvGrpSpPr>
        <p:grpSpPr>
          <a:xfrm>
            <a:off x="6988070" y="265212"/>
            <a:ext cx="1891330" cy="1891329"/>
            <a:chOff x="247848" y="2761361"/>
            <a:chExt cx="1891330" cy="1891329"/>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xmlns="" val="0"/>
                </a:ext>
              </a:extLst>
            </a:blip>
            <a:srcRect/>
            <a:stretch/>
          </p:blipFill>
          <p:spPr>
            <a:xfrm>
              <a:off x="247849" y="2761361"/>
              <a:ext cx="1891329" cy="1891329"/>
            </a:xfrm>
            <a:prstGeom prst="ellipse">
              <a:avLst/>
            </a:prstGeom>
            <a:ln w="6350">
              <a:solidFill>
                <a:srgbClr val="808080"/>
              </a:solidFill>
              <a:prstDash val="solid"/>
            </a:ln>
            <a:effectLst>
              <a:outerShdw blurRad="317500" dist="101600" dir="3780000" sx="96000" sy="96000" algn="tl" rotWithShape="0">
                <a:srgbClr val="333333">
                  <a:alpha val="48000"/>
                </a:srgbClr>
              </a:outerShdw>
            </a:effectLst>
          </p:spPr>
        </p:pic>
        <p:sp>
          <p:nvSpPr>
            <p:cNvPr id="24" name="矩形 23"/>
            <p:cNvSpPr/>
            <p:nvPr/>
          </p:nvSpPr>
          <p:spPr>
            <a:xfrm>
              <a:off x="247848" y="3537748"/>
              <a:ext cx="1891329" cy="338554"/>
            </a:xfrm>
            <a:prstGeom prst="rect">
              <a:avLst/>
            </a:prstGeom>
            <a:solidFill>
              <a:srgbClr val="000000">
                <a:alpha val="58824"/>
              </a:srgbClr>
            </a:solidFill>
            <a:ln w="12700">
              <a:noFill/>
            </a:ln>
            <a:effectLst/>
          </p:spPr>
          <p:txBody>
            <a:bodyPr wrap="square" rtlCol="0" anchor="ctr">
              <a:spAutoFit/>
            </a:bodyPr>
            <a:lstStyle/>
            <a:p>
              <a:pPr algn="ctr"/>
              <a:r>
                <a:rPr lang="zh-CN" altLang="en-US" sz="1600" dirty="0" smtClean="0">
                  <a:solidFill>
                    <a:schemeClr val="bg1"/>
                  </a:solidFill>
                  <a:latin typeface="微软雅黑" pitchFamily="34" charset="-122"/>
                  <a:cs typeface="Lao UI" pitchFamily="34" charset="0"/>
                </a:rPr>
                <a:t>信度与效度</a:t>
              </a:r>
              <a:endParaRPr lang="zh-CN" altLang="en-US" sz="1600" dirty="0">
                <a:solidFill>
                  <a:schemeClr val="bg1"/>
                </a:solidFill>
                <a:latin typeface="微软雅黑" pitchFamily="34" charset="-122"/>
                <a:cs typeface="Lao UI" pitchFamily="34" charset="0"/>
              </a:endParaRPr>
            </a:p>
          </p:txBody>
        </p:sp>
      </p:grpSp>
      <p:sp>
        <p:nvSpPr>
          <p:cNvPr id="27" name="矩形 26"/>
          <p:cNvSpPr/>
          <p:nvPr/>
        </p:nvSpPr>
        <p:spPr>
          <a:xfrm>
            <a:off x="1547664" y="2713484"/>
            <a:ext cx="4860032" cy="307777"/>
          </a:xfrm>
          <a:prstGeom prst="rect">
            <a:avLst/>
          </a:prstGeom>
          <a:solidFill>
            <a:srgbClr val="0070C0"/>
          </a:solidFill>
        </p:spPr>
        <p:txBody>
          <a:bodyPr wrap="square">
            <a:spAutoFit/>
          </a:bodyPr>
          <a:lstStyle/>
          <a:p>
            <a:r>
              <a:rPr lang="zh-CN" altLang="en-US" sz="1400" dirty="0">
                <a:solidFill>
                  <a:schemeClr val="bg1"/>
                </a:solidFill>
              </a:rPr>
              <a:t>各项拟合指标均在可接受的范围内，模型的整体拟合度良好。</a:t>
            </a:r>
          </a:p>
        </p:txBody>
      </p:sp>
      <p:sp>
        <p:nvSpPr>
          <p:cNvPr id="31" name="TextBox 30"/>
          <p:cNvSpPr txBox="1"/>
          <p:nvPr/>
        </p:nvSpPr>
        <p:spPr>
          <a:xfrm>
            <a:off x="1187624" y="3361556"/>
            <a:ext cx="5929828" cy="584775"/>
          </a:xfrm>
          <a:prstGeom prst="rect">
            <a:avLst/>
          </a:prstGeom>
          <a:noFill/>
        </p:spPr>
        <p:txBody>
          <a:bodyPr wrap="none" rtlCol="0">
            <a:spAutoFit/>
          </a:bodyPr>
          <a:lstStyle/>
          <a:p>
            <a:r>
              <a:rPr lang="zh-CN" altLang="en-US" sz="1600" dirty="0">
                <a:latin typeface="华文楷体" pitchFamily="2" charset="-122"/>
                <a:ea typeface="华文楷体" pitchFamily="2" charset="-122"/>
              </a:rPr>
              <a:t>注：由于卡方统计值对样本量很敏感，因此，我们主要依据</a:t>
            </a:r>
            <a:r>
              <a:rPr lang="zh-CN" altLang="en-US" sz="1600" dirty="0" smtClean="0">
                <a:latin typeface="华文楷体" pitchFamily="2" charset="-122"/>
                <a:ea typeface="华文楷体" pitchFamily="2" charset="-122"/>
              </a:rPr>
              <a:t>以上</a:t>
            </a:r>
            <a:endParaRPr lang="zh-CN" altLang="en-US" sz="1600" dirty="0">
              <a:latin typeface="华文楷体" pitchFamily="2" charset="-122"/>
              <a:ea typeface="华文楷体" pitchFamily="2" charset="-122"/>
            </a:endParaRPr>
          </a:p>
          <a:p>
            <a:r>
              <a:rPr lang="zh-CN" altLang="en-US" sz="1600" dirty="0">
                <a:latin typeface="华文楷体" pitchFamily="2" charset="-122"/>
                <a:ea typeface="华文楷体" pitchFamily="2" charset="-122"/>
              </a:rPr>
              <a:t>几</a:t>
            </a:r>
            <a:r>
              <a:rPr lang="zh-CN" altLang="en-US" sz="1600" dirty="0" smtClean="0">
                <a:latin typeface="华文楷体" pitchFamily="2" charset="-122"/>
                <a:ea typeface="华文楷体" pitchFamily="2" charset="-122"/>
              </a:rPr>
              <a:t>个代表性拟</a:t>
            </a:r>
            <a:r>
              <a:rPr lang="zh-CN" altLang="en-US" sz="1600" dirty="0">
                <a:latin typeface="华文楷体" pitchFamily="2" charset="-122"/>
                <a:ea typeface="华文楷体" pitchFamily="2" charset="-122"/>
              </a:rPr>
              <a:t>和指标对模型效度进行</a:t>
            </a:r>
            <a:r>
              <a:rPr lang="zh-CN" altLang="en-US" sz="1600" dirty="0" smtClean="0">
                <a:latin typeface="华文楷体" pitchFamily="2" charset="-122"/>
                <a:ea typeface="华文楷体" pitchFamily="2" charset="-122"/>
              </a:rPr>
              <a:t>评价。</a:t>
            </a:r>
            <a:endParaRPr lang="zh-CN" altLang="en-US" sz="1600" dirty="0">
              <a:latin typeface="华文楷体" pitchFamily="2" charset="-122"/>
              <a:ea typeface="华文楷体" pitchFamily="2" charset="-122"/>
            </a:endParaRPr>
          </a:p>
        </p:txBody>
      </p:sp>
    </p:spTree>
    <p:extLst>
      <p:ext uri="{BB962C8B-B14F-4D97-AF65-F5344CB8AC3E}">
        <p14:creationId xmlns:p14="http://schemas.microsoft.com/office/powerpoint/2010/main" xmlns="" val="10748245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实证研究</a:t>
            </a:r>
            <a:endParaRPr lang="zh-CN" altLang="en-US" dirty="0"/>
          </a:p>
        </p:txBody>
      </p:sp>
      <p:sp>
        <p:nvSpPr>
          <p:cNvPr id="23" name="TextBox 22"/>
          <p:cNvSpPr txBox="1"/>
          <p:nvPr/>
        </p:nvSpPr>
        <p:spPr>
          <a:xfrm>
            <a:off x="1369740" y="5168612"/>
            <a:ext cx="1906116" cy="461665"/>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sz="1200" dirty="0">
                <a:solidFill>
                  <a:schemeClr val="bg1">
                    <a:lumMod val="65000"/>
                  </a:schemeClr>
                </a:solidFill>
              </a:rPr>
              <a:t>品牌</a:t>
            </a:r>
            <a:r>
              <a:rPr lang="zh-CN" altLang="en-US" sz="1200" dirty="0" smtClean="0">
                <a:solidFill>
                  <a:schemeClr val="bg1">
                    <a:lumMod val="65000"/>
                  </a:schemeClr>
                </a:solidFill>
              </a:rPr>
              <a:t>资产测量量表开发</a:t>
            </a:r>
            <a:endParaRPr lang="en-US" altLang="zh-CN" sz="1200" dirty="0" smtClean="0">
              <a:solidFill>
                <a:schemeClr val="bg1">
                  <a:lumMod val="65000"/>
                </a:schemeClr>
              </a:solidFill>
            </a:endParaRPr>
          </a:p>
          <a:p>
            <a:r>
              <a:rPr lang="zh-CN" altLang="en-US" sz="1200" dirty="0" smtClean="0">
                <a:solidFill>
                  <a:schemeClr val="bg1">
                    <a:lumMod val="65000"/>
                  </a:schemeClr>
                </a:solidFill>
              </a:rPr>
              <a:t>与变量测量</a:t>
            </a:r>
            <a:endParaRPr lang="zh-CN" altLang="en-US" sz="1200" dirty="0">
              <a:solidFill>
                <a:schemeClr val="bg1">
                  <a:lumMod val="65000"/>
                </a:schemeClr>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03144" y="5168612"/>
            <a:ext cx="1159730"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正式调查与</a:t>
            </a:r>
            <a:endParaRPr lang="en-US" altLang="zh-CN" dirty="0" smtClean="0"/>
          </a:p>
          <a:p>
            <a:r>
              <a:rPr lang="zh-CN" altLang="en-US" dirty="0" smtClean="0"/>
              <a:t>数据截取</a:t>
            </a:r>
            <a:endParaRPr lang="zh-CN" altLang="en-US" dirty="0"/>
          </a:p>
        </p:txBody>
      </p:sp>
      <p:sp>
        <p:nvSpPr>
          <p:cNvPr id="42" name="TextBox 41"/>
          <p:cNvSpPr txBox="1"/>
          <p:nvPr/>
        </p:nvSpPr>
        <p:spPr>
          <a:xfrm>
            <a:off x="4690163" y="5168612"/>
            <a:ext cx="1152128"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solidFill>
                  <a:srgbClr val="0070C0"/>
                </a:solidFill>
              </a:rPr>
              <a:t>测量的信度与效度检验</a:t>
            </a:r>
            <a:endParaRPr lang="zh-CN" altLang="en-US" dirty="0">
              <a:solidFill>
                <a:srgbClr val="0070C0"/>
              </a:solidFill>
            </a:endParaRPr>
          </a:p>
        </p:txBody>
      </p:sp>
      <p:sp>
        <p:nvSpPr>
          <p:cNvPr id="17" name="TextBox 16"/>
          <p:cNvSpPr txBox="1"/>
          <p:nvPr/>
        </p:nvSpPr>
        <p:spPr>
          <a:xfrm>
            <a:off x="5969580" y="5168612"/>
            <a:ext cx="1355452"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品牌资产的计算</a:t>
            </a:r>
            <a:endParaRPr lang="zh-CN" altLang="en-US" dirty="0"/>
          </a:p>
        </p:txBody>
      </p:sp>
      <p:sp>
        <p:nvSpPr>
          <p:cNvPr id="18" name="TextBox 17"/>
          <p:cNvSpPr txBox="1"/>
          <p:nvPr/>
        </p:nvSpPr>
        <p:spPr>
          <a:xfrm>
            <a:off x="7452320" y="5168612"/>
            <a:ext cx="851396"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结果分析</a:t>
            </a:r>
            <a:endParaRPr lang="zh-CN" altLang="en-US" dirty="0"/>
          </a:p>
        </p:txBody>
      </p:sp>
      <p:sp>
        <p:nvSpPr>
          <p:cNvPr id="19" name="等腰三角形 18"/>
          <p:cNvSpPr/>
          <p:nvPr/>
        </p:nvSpPr>
        <p:spPr>
          <a:xfrm>
            <a:off x="5148064"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nvGrpSpPr>
          <p:cNvPr id="25" name="组合 24"/>
          <p:cNvGrpSpPr/>
          <p:nvPr/>
        </p:nvGrpSpPr>
        <p:grpSpPr>
          <a:xfrm>
            <a:off x="6988070" y="265212"/>
            <a:ext cx="1891330" cy="1891329"/>
            <a:chOff x="247848" y="2761361"/>
            <a:chExt cx="1891330" cy="1891329"/>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a:stretch/>
          </p:blipFill>
          <p:spPr>
            <a:xfrm>
              <a:off x="247849" y="2761361"/>
              <a:ext cx="1891329" cy="1891329"/>
            </a:xfrm>
            <a:prstGeom prst="ellipse">
              <a:avLst/>
            </a:prstGeom>
            <a:ln w="6350">
              <a:solidFill>
                <a:srgbClr val="808080"/>
              </a:solidFill>
              <a:prstDash val="solid"/>
            </a:ln>
            <a:effectLst>
              <a:outerShdw blurRad="317500" dist="101600" dir="3780000" sx="96000" sy="96000" algn="tl" rotWithShape="0">
                <a:srgbClr val="333333">
                  <a:alpha val="48000"/>
                </a:srgbClr>
              </a:outerShdw>
            </a:effectLst>
          </p:spPr>
        </p:pic>
        <p:sp>
          <p:nvSpPr>
            <p:cNvPr id="24" name="矩形 23"/>
            <p:cNvSpPr/>
            <p:nvPr/>
          </p:nvSpPr>
          <p:spPr>
            <a:xfrm>
              <a:off x="247848" y="3537748"/>
              <a:ext cx="1891329" cy="338554"/>
            </a:xfrm>
            <a:prstGeom prst="rect">
              <a:avLst/>
            </a:prstGeom>
            <a:solidFill>
              <a:srgbClr val="000000">
                <a:alpha val="58824"/>
              </a:srgbClr>
            </a:solidFill>
            <a:ln w="12700">
              <a:noFill/>
            </a:ln>
            <a:effectLst/>
          </p:spPr>
          <p:txBody>
            <a:bodyPr wrap="square" rtlCol="0" anchor="ctr">
              <a:spAutoFit/>
            </a:bodyPr>
            <a:lstStyle/>
            <a:p>
              <a:pPr algn="ctr"/>
              <a:r>
                <a:rPr lang="zh-CN" altLang="en-US" sz="1600" dirty="0" smtClean="0">
                  <a:solidFill>
                    <a:schemeClr val="bg1"/>
                  </a:solidFill>
                  <a:latin typeface="微软雅黑" pitchFamily="34" charset="-122"/>
                  <a:cs typeface="Lao UI" pitchFamily="34" charset="0"/>
                </a:rPr>
                <a:t>信度与效度</a:t>
              </a:r>
              <a:endParaRPr lang="zh-CN" altLang="en-US" sz="1600" dirty="0">
                <a:solidFill>
                  <a:schemeClr val="bg1"/>
                </a:solidFill>
                <a:latin typeface="微软雅黑" pitchFamily="34" charset="-122"/>
                <a:cs typeface="Lao UI" pitchFamily="34" charset="0"/>
              </a:endParaRPr>
            </a:p>
          </p:txBody>
        </p:sp>
      </p:grpSp>
      <p:graphicFrame>
        <p:nvGraphicFramePr>
          <p:cNvPr id="29" name="表格 28"/>
          <p:cNvGraphicFramePr>
            <a:graphicFrameLocks noGrp="1"/>
          </p:cNvGraphicFramePr>
          <p:nvPr>
            <p:extLst>
              <p:ext uri="{D42A27DB-BD31-4B8C-83A1-F6EECF244321}">
                <p14:modId xmlns:p14="http://schemas.microsoft.com/office/powerpoint/2010/main" xmlns="" val="683721109"/>
              </p:ext>
            </p:extLst>
          </p:nvPr>
        </p:nvGraphicFramePr>
        <p:xfrm>
          <a:off x="611560" y="1268001"/>
          <a:ext cx="6173860" cy="1316855"/>
        </p:xfrm>
        <a:graphic>
          <a:graphicData uri="http://schemas.openxmlformats.org/drawingml/2006/table">
            <a:tbl>
              <a:tblPr firstRow="1" firstCol="1" bandRow="1"/>
              <a:tblGrid>
                <a:gridCol w="1543103"/>
                <a:gridCol w="1543103"/>
                <a:gridCol w="1543827"/>
                <a:gridCol w="1543827"/>
              </a:tblGrid>
              <a:tr h="263371">
                <a:tc>
                  <a:txBody>
                    <a:bodyPr/>
                    <a:lstStyle/>
                    <a:p>
                      <a:pPr algn="l">
                        <a:spcAft>
                          <a:spcPts val="0"/>
                        </a:spcAft>
                      </a:pPr>
                      <a:r>
                        <a:rPr lang="zh-CN" sz="1400" kern="100" dirty="0">
                          <a:solidFill>
                            <a:srgbClr val="000000"/>
                          </a:solidFill>
                          <a:effectLst/>
                          <a:latin typeface="Times New Roman"/>
                          <a:ea typeface="黑体"/>
                          <a:cs typeface="Times New Roman"/>
                        </a:rPr>
                        <a:t>因子</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effectLst/>
                          <a:latin typeface="Times New Roman"/>
                          <a:ea typeface="黑体"/>
                          <a:cs typeface="Times New Roman"/>
                        </a:rPr>
                        <a:t>AVE</a:t>
                      </a:r>
                      <a:endParaRPr lang="zh-CN" sz="1400" kern="10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effectLst/>
                          <a:latin typeface="Times New Roman"/>
                          <a:ea typeface="黑体"/>
                          <a:cs typeface="Times New Roman"/>
                        </a:rPr>
                        <a:t>CR</a:t>
                      </a:r>
                      <a:endParaRPr lang="zh-CN" sz="1400" kern="10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effectLst/>
                          <a:latin typeface="Times New Roman"/>
                          <a:ea typeface="黑体"/>
                          <a:cs typeface="Times New Roman"/>
                        </a:rPr>
                        <a:t>Cronbach’s α</a:t>
                      </a:r>
                      <a:endParaRPr lang="zh-CN" sz="1400" kern="10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371">
                <a:tc>
                  <a:txBody>
                    <a:bodyPr/>
                    <a:lstStyle/>
                    <a:p>
                      <a:pPr algn="l">
                        <a:spcAft>
                          <a:spcPts val="0"/>
                        </a:spcAft>
                      </a:pPr>
                      <a:r>
                        <a:rPr lang="en-US" sz="1400" kern="100">
                          <a:solidFill>
                            <a:srgbClr val="000000"/>
                          </a:solidFill>
                          <a:effectLst/>
                          <a:latin typeface="Times New Roman"/>
                          <a:ea typeface="黑体"/>
                          <a:cs typeface="Times New Roman"/>
                        </a:rPr>
                        <a:t>Authority</a:t>
                      </a:r>
                      <a:endParaRPr lang="zh-CN" sz="1400" kern="10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263371">
                <a:tc>
                  <a:txBody>
                    <a:bodyPr/>
                    <a:lstStyle/>
                    <a:p>
                      <a:pPr algn="l">
                        <a:spcAft>
                          <a:spcPts val="0"/>
                        </a:spcAft>
                      </a:pPr>
                      <a:r>
                        <a:rPr lang="en-US" sz="1400" kern="100">
                          <a:solidFill>
                            <a:srgbClr val="000000"/>
                          </a:solidFill>
                          <a:effectLst/>
                          <a:latin typeface="Times New Roman"/>
                          <a:ea typeface="黑体"/>
                          <a:cs typeface="Times New Roman"/>
                        </a:rPr>
                        <a:t>Identification</a:t>
                      </a:r>
                      <a:endParaRPr lang="zh-CN" sz="1400" kern="100">
                        <a:solidFill>
                          <a:srgbClr val="000000"/>
                        </a:solidFill>
                        <a:effectLst/>
                        <a:latin typeface="Calibri"/>
                        <a:ea typeface="宋体"/>
                        <a:cs typeface="Times New Roman"/>
                      </a:endParaRPr>
                    </a:p>
                  </a:txBody>
                  <a:tcPr marL="68580" marR="68580" marT="0" marB="0" anchor="ctr">
                    <a:lnL>
                      <a:noFill/>
                    </a:lnL>
                    <a:lnR>
                      <a:noFill/>
                    </a:lnR>
                    <a:lnT>
                      <a:noFill/>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a:noFill/>
                    </a:lnB>
                  </a:tcPr>
                </a:tc>
              </a:tr>
              <a:tr h="263371">
                <a:tc>
                  <a:txBody>
                    <a:bodyPr/>
                    <a:lstStyle/>
                    <a:p>
                      <a:pPr algn="l">
                        <a:spcAft>
                          <a:spcPts val="0"/>
                        </a:spcAft>
                      </a:pPr>
                      <a:r>
                        <a:rPr lang="en-US" sz="1400" kern="100">
                          <a:solidFill>
                            <a:srgbClr val="000000"/>
                          </a:solidFill>
                          <a:effectLst/>
                          <a:latin typeface="Times New Roman"/>
                          <a:ea typeface="黑体"/>
                          <a:cs typeface="Times New Roman"/>
                        </a:rPr>
                        <a:t>Approval</a:t>
                      </a:r>
                      <a:endParaRPr lang="zh-CN" sz="1400" kern="100">
                        <a:solidFill>
                          <a:srgbClr val="000000"/>
                        </a:solidFill>
                        <a:effectLst/>
                        <a:latin typeface="Calibri"/>
                        <a:ea typeface="宋体"/>
                        <a:cs typeface="Times New Roman"/>
                      </a:endParaRPr>
                    </a:p>
                  </a:txBody>
                  <a:tcPr marL="68580" marR="68580" marT="0" marB="0" anchor="ctr">
                    <a:lnL>
                      <a:noFill/>
                    </a:lnL>
                    <a:lnR>
                      <a:noFill/>
                    </a:lnR>
                    <a:lnT>
                      <a:noFill/>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a:noFill/>
                    </a:lnB>
                  </a:tcPr>
                </a:tc>
                <a:tc>
                  <a:txBody>
                    <a:bodyPr/>
                    <a:lstStyle/>
                    <a:p>
                      <a:pPr algn="l">
                        <a:spcAft>
                          <a:spcPts val="0"/>
                        </a:spcAft>
                      </a:pPr>
                      <a:r>
                        <a:rPr lang="en-US" altLang="zh-CN" sz="1400" kern="100"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a:noFill/>
                    </a:lnB>
                  </a:tcPr>
                </a:tc>
              </a:tr>
              <a:tr h="263371">
                <a:tc>
                  <a:txBody>
                    <a:bodyPr/>
                    <a:lstStyle/>
                    <a:p>
                      <a:pPr algn="l">
                        <a:spcAft>
                          <a:spcPts val="0"/>
                        </a:spcAft>
                      </a:pPr>
                      <a:r>
                        <a:rPr lang="en-US" sz="1400" kern="100">
                          <a:solidFill>
                            <a:srgbClr val="000000"/>
                          </a:solidFill>
                          <a:effectLst/>
                          <a:latin typeface="Times New Roman"/>
                          <a:ea typeface="黑体"/>
                          <a:cs typeface="Times New Roman"/>
                        </a:rPr>
                        <a:t>Performance</a:t>
                      </a:r>
                      <a:endParaRPr lang="zh-CN" sz="1400" kern="100">
                        <a:solidFill>
                          <a:srgbClr val="000000"/>
                        </a:solidFill>
                        <a:effectLst/>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a:spcAft>
                          <a:spcPts val="0"/>
                        </a:spcAft>
                      </a:pPr>
                      <a:r>
                        <a:rPr lang="en-US" altLang="zh-CN" sz="1400" kern="100" dirty="0" err="1" smtClean="0">
                          <a:solidFill>
                            <a:srgbClr val="000000"/>
                          </a:solidFill>
                          <a:effectLst/>
                          <a:latin typeface="Calibri"/>
                          <a:ea typeface="宋体"/>
                          <a:cs typeface="Times New Roman"/>
                        </a:rPr>
                        <a:t>XXXX</a:t>
                      </a:r>
                      <a:endParaRPr lang="zh-CN" sz="1400" kern="100" dirty="0">
                        <a:solidFill>
                          <a:srgbClr val="000000"/>
                        </a:solidFill>
                        <a:effectLst/>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31" name="Rectangle 2"/>
          <p:cNvSpPr>
            <a:spLocks noChangeArrowheads="1"/>
          </p:cNvSpPr>
          <p:nvPr/>
        </p:nvSpPr>
        <p:spPr bwMode="auto">
          <a:xfrm>
            <a:off x="2519901" y="841276"/>
            <a:ext cx="2159566" cy="307777"/>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dirty="0" smtClean="0">
                <a:ln>
                  <a:noFill/>
                </a:ln>
                <a:effectLst/>
                <a:latin typeface="黑体" pitchFamily="49" charset="-122"/>
                <a:ea typeface="黑体" pitchFamily="49" charset="-122"/>
                <a:cs typeface="Times New Roman" pitchFamily="18" charset="0"/>
              </a:rPr>
              <a:t>表</a:t>
            </a:r>
            <a:r>
              <a:rPr kumimoji="0" lang="en-US" altLang="zh-CN" sz="1400" b="0" i="0" u="none" strike="noStrike" cap="none" normalizeH="0" baseline="0" dirty="0" smtClean="0">
                <a:ln>
                  <a:noFill/>
                </a:ln>
                <a:effectLst/>
                <a:latin typeface="黑体" pitchFamily="49" charset="-122"/>
                <a:ea typeface="黑体" pitchFamily="49" charset="-122"/>
                <a:cs typeface="Times New Roman" pitchFamily="18" charset="0"/>
              </a:rPr>
              <a:t>2 </a:t>
            </a:r>
            <a:r>
              <a:rPr kumimoji="0" lang="zh-CN" altLang="en-US" sz="1400" b="0" i="0" u="none" strike="noStrike" cap="none" normalizeH="0" baseline="0" dirty="0" smtClean="0">
                <a:ln>
                  <a:noFill/>
                </a:ln>
                <a:effectLst/>
                <a:latin typeface="黑体" pitchFamily="49" charset="-122"/>
                <a:ea typeface="黑体" pitchFamily="49" charset="-122"/>
                <a:cs typeface="Times New Roman" pitchFamily="18" charset="0"/>
              </a:rPr>
              <a:t>量表效度与信度检验</a:t>
            </a:r>
            <a:endParaRPr kumimoji="0" lang="zh-CN" altLang="en-US" sz="1000" b="0" i="0" u="none" strike="noStrike" cap="none" normalizeH="0" baseline="0" dirty="0" smtClean="0">
              <a:ln>
                <a:noFill/>
              </a:ln>
              <a:effectLst/>
              <a:latin typeface="Arial" pitchFamily="34" charset="0"/>
              <a:ea typeface="宋体" pitchFamily="2" charset="-122"/>
              <a:cs typeface="宋体" pitchFamily="2" charset="-122"/>
            </a:endParaRPr>
          </a:p>
        </p:txBody>
      </p:sp>
      <p:sp>
        <p:nvSpPr>
          <p:cNvPr id="32" name="矩形 31"/>
          <p:cNvSpPr/>
          <p:nvPr/>
        </p:nvSpPr>
        <p:spPr>
          <a:xfrm>
            <a:off x="3745088" y="2858775"/>
            <a:ext cx="2339080" cy="307777"/>
          </a:xfrm>
          <a:prstGeom prst="rect">
            <a:avLst/>
          </a:prstGeom>
          <a:solidFill>
            <a:srgbClr val="0070C0"/>
          </a:solidFill>
        </p:spPr>
        <p:txBody>
          <a:bodyPr wrap="square">
            <a:spAutoFit/>
          </a:bodyPr>
          <a:lstStyle/>
          <a:p>
            <a:r>
              <a:rPr lang="zh-CN" altLang="en-US" sz="1400" dirty="0" smtClean="0">
                <a:solidFill>
                  <a:schemeClr val="bg1"/>
                </a:solidFill>
              </a:rPr>
              <a:t>测量具备良好的汇聚效度</a:t>
            </a:r>
            <a:endParaRPr lang="zh-CN" altLang="en-US" sz="1400" dirty="0">
              <a:solidFill>
                <a:schemeClr val="bg1"/>
              </a:solidFill>
            </a:endParaRPr>
          </a:p>
        </p:txBody>
      </p:sp>
      <p:sp>
        <p:nvSpPr>
          <p:cNvPr id="33" name="矩形 32"/>
          <p:cNvSpPr/>
          <p:nvPr/>
        </p:nvSpPr>
        <p:spPr>
          <a:xfrm>
            <a:off x="5936858" y="3370485"/>
            <a:ext cx="2667590" cy="307777"/>
          </a:xfrm>
          <a:prstGeom prst="rect">
            <a:avLst/>
          </a:prstGeom>
          <a:solidFill>
            <a:srgbClr val="0070C0"/>
          </a:solidFill>
        </p:spPr>
        <p:txBody>
          <a:bodyPr wrap="square">
            <a:spAutoFit/>
          </a:bodyPr>
          <a:lstStyle/>
          <a:p>
            <a:r>
              <a:rPr lang="zh-CN" altLang="en-US" sz="1400" dirty="0" smtClean="0">
                <a:solidFill>
                  <a:schemeClr val="bg1"/>
                </a:solidFill>
              </a:rPr>
              <a:t>各潜变量具有较高的判别效度</a:t>
            </a:r>
            <a:endParaRPr lang="zh-CN" altLang="en-US" sz="1400" dirty="0">
              <a:solidFill>
                <a:schemeClr val="bg1"/>
              </a:solidFill>
            </a:endParaRPr>
          </a:p>
        </p:txBody>
      </p:sp>
      <p:sp>
        <p:nvSpPr>
          <p:cNvPr id="12" name="矩形 11"/>
          <p:cNvSpPr/>
          <p:nvPr/>
        </p:nvSpPr>
        <p:spPr>
          <a:xfrm>
            <a:off x="971600" y="2874947"/>
            <a:ext cx="2753831" cy="307777"/>
          </a:xfrm>
          <a:prstGeom prst="rect">
            <a:avLst/>
          </a:prstGeom>
        </p:spPr>
        <p:txBody>
          <a:bodyPr wrap="none">
            <a:spAutoFit/>
          </a:bodyPr>
          <a:lstStyle/>
          <a:p>
            <a:r>
              <a:rPr lang="zh-CN" altLang="en-US" sz="1400" dirty="0"/>
              <a:t>平均抽取方差（</a:t>
            </a:r>
            <a:r>
              <a:rPr lang="en-US" altLang="zh-CN" sz="1400" dirty="0"/>
              <a:t>AVE</a:t>
            </a:r>
            <a:r>
              <a:rPr lang="zh-CN" altLang="en-US" sz="1400" dirty="0"/>
              <a:t>）都大于</a:t>
            </a:r>
            <a:r>
              <a:rPr lang="en-US" altLang="zh-CN" sz="1400" dirty="0" smtClean="0"/>
              <a:t>0.7,</a:t>
            </a:r>
            <a:endParaRPr lang="zh-CN" altLang="en-US" sz="1400" dirty="0"/>
          </a:p>
        </p:txBody>
      </p:sp>
      <p:sp>
        <p:nvSpPr>
          <p:cNvPr id="16" name="矩形 15"/>
          <p:cNvSpPr/>
          <p:nvPr/>
        </p:nvSpPr>
        <p:spPr>
          <a:xfrm>
            <a:off x="971600" y="3391505"/>
            <a:ext cx="5904656" cy="307777"/>
          </a:xfrm>
          <a:prstGeom prst="rect">
            <a:avLst/>
          </a:prstGeom>
        </p:spPr>
        <p:txBody>
          <a:bodyPr wrap="square">
            <a:spAutoFit/>
          </a:bodyPr>
          <a:lstStyle/>
          <a:p>
            <a:r>
              <a:rPr lang="zh-CN" altLang="en-US" sz="1400" dirty="0"/>
              <a:t>各潜</a:t>
            </a:r>
            <a:r>
              <a:rPr lang="zh-CN" altLang="en-US" sz="1400" dirty="0" smtClean="0"/>
              <a:t>变量</a:t>
            </a:r>
            <a:r>
              <a:rPr lang="en-US" altLang="zh-CN" sz="1400" dirty="0" smtClean="0"/>
              <a:t>AVE</a:t>
            </a:r>
            <a:r>
              <a:rPr lang="zh-CN" altLang="en-US" sz="1400" dirty="0" smtClean="0"/>
              <a:t>均</a:t>
            </a:r>
            <a:r>
              <a:rPr lang="zh-CN" altLang="en-US" sz="1400" dirty="0"/>
              <a:t>大于</a:t>
            </a:r>
            <a:r>
              <a:rPr lang="zh-CN" altLang="en-US" sz="1400" dirty="0" smtClean="0"/>
              <a:t>该潜变量与其它潜变量的相关系数的平方</a:t>
            </a:r>
            <a:r>
              <a:rPr lang="en-US" altLang="zh-CN" sz="1400" dirty="0" smtClean="0"/>
              <a:t>,</a:t>
            </a:r>
            <a:endParaRPr lang="zh-CN" altLang="en-US" sz="1400" dirty="0"/>
          </a:p>
        </p:txBody>
      </p:sp>
      <p:sp>
        <p:nvSpPr>
          <p:cNvPr id="22" name="矩形 21"/>
          <p:cNvSpPr/>
          <p:nvPr/>
        </p:nvSpPr>
        <p:spPr>
          <a:xfrm>
            <a:off x="971600" y="3917875"/>
            <a:ext cx="3011409" cy="307777"/>
          </a:xfrm>
          <a:prstGeom prst="rect">
            <a:avLst/>
          </a:prstGeom>
        </p:spPr>
        <p:txBody>
          <a:bodyPr wrap="square">
            <a:spAutoFit/>
          </a:bodyPr>
          <a:lstStyle/>
          <a:p>
            <a:r>
              <a:rPr lang="zh-CN" altLang="en-US" sz="1400" dirty="0"/>
              <a:t>所有结构变量的</a:t>
            </a:r>
            <a:r>
              <a:rPr lang="en-US" altLang="zh-CN" sz="1400" dirty="0"/>
              <a:t>α</a:t>
            </a:r>
            <a:r>
              <a:rPr lang="zh-CN" altLang="en-US" sz="1400" dirty="0"/>
              <a:t>值都在</a:t>
            </a:r>
            <a:r>
              <a:rPr lang="en-US" altLang="zh-CN" sz="1400" dirty="0"/>
              <a:t>0.85</a:t>
            </a:r>
            <a:r>
              <a:rPr lang="zh-CN" altLang="en-US" sz="1400" dirty="0" smtClean="0"/>
              <a:t>以上</a:t>
            </a:r>
            <a:r>
              <a:rPr lang="en-US" altLang="zh-CN" sz="1400" dirty="0" smtClean="0"/>
              <a:t>, </a:t>
            </a:r>
            <a:endParaRPr lang="zh-CN" altLang="en-US" sz="1400" dirty="0"/>
          </a:p>
        </p:txBody>
      </p:sp>
      <p:sp>
        <p:nvSpPr>
          <p:cNvPr id="26" name="矩形 25"/>
          <p:cNvSpPr/>
          <p:nvPr/>
        </p:nvSpPr>
        <p:spPr>
          <a:xfrm>
            <a:off x="3776093" y="3915494"/>
            <a:ext cx="3388195" cy="307777"/>
          </a:xfrm>
          <a:prstGeom prst="rect">
            <a:avLst/>
          </a:prstGeom>
          <a:solidFill>
            <a:srgbClr val="0070C0"/>
          </a:solidFill>
        </p:spPr>
        <p:txBody>
          <a:bodyPr wrap="square">
            <a:spAutoFit/>
          </a:bodyPr>
          <a:lstStyle/>
          <a:p>
            <a:r>
              <a:rPr lang="zh-CN" altLang="en-US" sz="1400" dirty="0" smtClean="0">
                <a:solidFill>
                  <a:schemeClr val="bg1"/>
                </a:solidFill>
              </a:rPr>
              <a:t>观测</a:t>
            </a:r>
            <a:r>
              <a:rPr lang="zh-CN" altLang="en-US" sz="1400" dirty="0">
                <a:solidFill>
                  <a:schemeClr val="bg1"/>
                </a:solidFill>
              </a:rPr>
              <a:t>变量能够比较一致地反映结构</a:t>
            </a:r>
            <a:r>
              <a:rPr lang="zh-CN" altLang="en-US" sz="1400" dirty="0" smtClean="0">
                <a:solidFill>
                  <a:schemeClr val="bg1"/>
                </a:solidFill>
              </a:rPr>
              <a:t>变量</a:t>
            </a:r>
            <a:endParaRPr lang="zh-CN" altLang="en-US" sz="1400" dirty="0">
              <a:solidFill>
                <a:schemeClr val="bg1"/>
              </a:solidFill>
            </a:endParaRPr>
          </a:p>
        </p:txBody>
      </p:sp>
    </p:spTree>
    <p:extLst>
      <p:ext uri="{BB962C8B-B14F-4D97-AF65-F5344CB8AC3E}">
        <p14:creationId xmlns:p14="http://schemas.microsoft.com/office/powerpoint/2010/main" xmlns="" val="185512344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971600" y="1016650"/>
            <a:ext cx="1152128" cy="369332"/>
          </a:xfrm>
          <a:prstGeom prst="rect">
            <a:avLst/>
          </a:prstGeom>
          <a:noFill/>
        </p:spPr>
        <p:txBody>
          <a:bodyPr wrap="square" rtlCol="0">
            <a:spAutoFit/>
          </a:bodyPr>
          <a:lstStyle/>
          <a:p>
            <a:r>
              <a:rPr lang="zh-CN" altLang="en-US" dirty="0" smtClean="0"/>
              <a:t>研究思路</a:t>
            </a:r>
            <a:endParaRPr lang="zh-CN" altLang="en-US" dirty="0"/>
          </a:p>
        </p:txBody>
      </p:sp>
      <p:pic>
        <p:nvPicPr>
          <p:cNvPr id="22" name="图片 21"/>
          <p:cNvPicPr>
            <a:picLocks noChangeAspect="1"/>
          </p:cNvPicPr>
          <p:nvPr/>
        </p:nvPicPr>
        <p:blipFill rotWithShape="1">
          <a:blip r:embed="rId2" cstate="print">
            <a:extLst>
              <a:ext uri="{28A0092B-C50C-407E-A947-70E740481C1C}">
                <a14:useLocalDpi xmlns:a14="http://schemas.microsoft.com/office/drawing/2010/main" xmlns="" val="0"/>
              </a:ext>
            </a:extLst>
          </a:blip>
          <a:srcRect b="33524"/>
          <a:stretch/>
        </p:blipFill>
        <p:spPr>
          <a:xfrm>
            <a:off x="2320532" y="625252"/>
            <a:ext cx="1152128" cy="1152128"/>
          </a:xfrm>
          <a:prstGeom prst="ellipse">
            <a:avLst/>
          </a:prstGeom>
          <a:effectLst>
            <a:outerShdw blurRad="50800" dist="38100" dir="2700000" algn="tl" rotWithShape="0">
              <a:prstClr val="black">
                <a:alpha val="40000"/>
              </a:prstClr>
            </a:outerShdw>
          </a:effectLst>
        </p:spPr>
      </p:pic>
      <p:grpSp>
        <p:nvGrpSpPr>
          <p:cNvPr id="30" name="组合 29"/>
          <p:cNvGrpSpPr/>
          <p:nvPr/>
        </p:nvGrpSpPr>
        <p:grpSpPr>
          <a:xfrm>
            <a:off x="5060433" y="2137420"/>
            <a:ext cx="3152136" cy="2016224"/>
            <a:chOff x="5025068" y="2497460"/>
            <a:chExt cx="3152136" cy="2016224"/>
          </a:xfrm>
        </p:grpSpPr>
        <p:sp>
          <p:nvSpPr>
            <p:cNvPr id="31" name="椭圆 30"/>
            <p:cNvSpPr/>
            <p:nvPr/>
          </p:nvSpPr>
          <p:spPr>
            <a:xfrm>
              <a:off x="5565128" y="2497460"/>
              <a:ext cx="2016224" cy="201622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2" name="椭圆 31"/>
            <p:cNvSpPr/>
            <p:nvPr/>
          </p:nvSpPr>
          <p:spPr>
            <a:xfrm>
              <a:off x="5025068"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3" name="TextBox 32"/>
            <p:cNvSpPr txBox="1"/>
            <p:nvPr/>
          </p:nvSpPr>
          <p:spPr>
            <a:xfrm>
              <a:off x="5061072" y="3243962"/>
              <a:ext cx="1008112" cy="523220"/>
            </a:xfrm>
            <a:prstGeom prst="rect">
              <a:avLst/>
            </a:prstGeom>
            <a:noFill/>
          </p:spPr>
          <p:txBody>
            <a:bodyPr wrap="square" rtlCol="0">
              <a:spAutoFit/>
            </a:bodyPr>
            <a:lstStyle/>
            <a:p>
              <a:pPr algn="ctr"/>
              <a:r>
                <a:rPr lang="zh-CN" altLang="en-US" sz="1400" dirty="0" smtClean="0"/>
                <a:t>原品牌的影响</a:t>
              </a:r>
              <a:endParaRPr lang="zh-CN" altLang="en-US" sz="1400" dirty="0"/>
            </a:p>
          </p:txBody>
        </p:sp>
        <p:sp>
          <p:nvSpPr>
            <p:cNvPr id="34" name="椭圆 33"/>
            <p:cNvSpPr/>
            <p:nvPr/>
          </p:nvSpPr>
          <p:spPr>
            <a:xfrm>
              <a:off x="7041292"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5" name="TextBox 34"/>
            <p:cNvSpPr txBox="1"/>
            <p:nvPr/>
          </p:nvSpPr>
          <p:spPr>
            <a:xfrm>
              <a:off x="6997862" y="3296512"/>
              <a:ext cx="1179342" cy="430887"/>
            </a:xfrm>
            <a:prstGeom prst="rect">
              <a:avLst/>
            </a:prstGeom>
            <a:noFill/>
          </p:spPr>
          <p:txBody>
            <a:bodyPr wrap="square" rtlCol="0">
              <a:spAutoFit/>
            </a:bodyPr>
            <a:lstStyle/>
            <a:p>
              <a:pPr algn="ctr"/>
              <a:r>
                <a:rPr lang="zh-CN" altLang="en-US" sz="1100" dirty="0" smtClean="0"/>
                <a:t>行业内竞争品牌优劣势的变化</a:t>
              </a:r>
              <a:endParaRPr lang="zh-CN" altLang="en-US" sz="1100" dirty="0"/>
            </a:p>
          </p:txBody>
        </p:sp>
        <p:sp>
          <p:nvSpPr>
            <p:cNvPr id="36" name="TextBox 35"/>
            <p:cNvSpPr txBox="1"/>
            <p:nvPr/>
          </p:nvSpPr>
          <p:spPr>
            <a:xfrm>
              <a:off x="5991140" y="3191412"/>
              <a:ext cx="1152128" cy="646331"/>
            </a:xfrm>
            <a:prstGeom prst="rect">
              <a:avLst/>
            </a:prstGeom>
            <a:noFill/>
          </p:spPr>
          <p:txBody>
            <a:bodyPr wrap="square" rtlCol="0">
              <a:spAutoFit/>
            </a:bodyPr>
            <a:lstStyle/>
            <a:p>
              <a:pPr algn="ctr"/>
              <a:r>
                <a:rPr lang="zh-CN" altLang="en-US" dirty="0" smtClean="0">
                  <a:solidFill>
                    <a:srgbClr val="0070C0"/>
                  </a:solidFill>
                </a:rPr>
                <a:t>比较</a:t>
              </a:r>
              <a:endParaRPr lang="en-US" altLang="zh-CN" dirty="0" smtClean="0">
                <a:solidFill>
                  <a:srgbClr val="0070C0"/>
                </a:solidFill>
              </a:endParaRPr>
            </a:p>
            <a:p>
              <a:pPr algn="ctr"/>
              <a:r>
                <a:rPr lang="zh-CN" altLang="en-US" dirty="0" smtClean="0">
                  <a:solidFill>
                    <a:srgbClr val="0070C0"/>
                  </a:solidFill>
                </a:rPr>
                <a:t>品牌资产</a:t>
              </a:r>
              <a:endParaRPr lang="zh-CN" altLang="en-US" dirty="0">
                <a:solidFill>
                  <a:srgbClr val="0070C0"/>
                </a:solidFill>
              </a:endParaRPr>
            </a:p>
          </p:txBody>
        </p:sp>
      </p:grpSp>
      <p:cxnSp>
        <p:nvCxnSpPr>
          <p:cNvPr id="38" name="直接连接符 37"/>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5496" y="4894744"/>
            <a:ext cx="1152128" cy="369332"/>
          </a:xfrm>
          <a:prstGeom prst="rect">
            <a:avLst/>
          </a:prstGeom>
          <a:noFill/>
        </p:spPr>
        <p:txBody>
          <a:bodyPr wrap="square" rtlCol="0">
            <a:spAutoFit/>
          </a:bodyPr>
          <a:lstStyle/>
          <a:p>
            <a:pPr algn="ctr"/>
            <a:r>
              <a:rPr lang="zh-CN" altLang="en-US" dirty="0" smtClean="0"/>
              <a:t>实证研究</a:t>
            </a:r>
            <a:endParaRPr lang="zh-CN" altLang="en-US" dirty="0"/>
          </a:p>
        </p:txBody>
      </p:sp>
      <p:sp>
        <p:nvSpPr>
          <p:cNvPr id="41" name="TextBox 40"/>
          <p:cNvSpPr txBox="1"/>
          <p:nvPr/>
        </p:nvSpPr>
        <p:spPr>
          <a:xfrm>
            <a:off x="1369740" y="5168612"/>
            <a:ext cx="1906116" cy="461665"/>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sz="1200" dirty="0">
                <a:solidFill>
                  <a:schemeClr val="bg1">
                    <a:lumMod val="65000"/>
                  </a:schemeClr>
                </a:solidFill>
              </a:rPr>
              <a:t>品牌</a:t>
            </a:r>
            <a:r>
              <a:rPr lang="zh-CN" altLang="en-US" sz="1200" dirty="0" smtClean="0">
                <a:solidFill>
                  <a:schemeClr val="bg1">
                    <a:lumMod val="65000"/>
                  </a:schemeClr>
                </a:solidFill>
              </a:rPr>
              <a:t>资产测量量表开发</a:t>
            </a:r>
            <a:endParaRPr lang="en-US" altLang="zh-CN" sz="1200" dirty="0" smtClean="0">
              <a:solidFill>
                <a:schemeClr val="bg1">
                  <a:lumMod val="65000"/>
                </a:schemeClr>
              </a:solidFill>
            </a:endParaRPr>
          </a:p>
          <a:p>
            <a:r>
              <a:rPr lang="zh-CN" altLang="en-US" sz="1200" dirty="0" smtClean="0">
                <a:solidFill>
                  <a:schemeClr val="bg1">
                    <a:lumMod val="65000"/>
                  </a:schemeClr>
                </a:solidFill>
              </a:rPr>
              <a:t>与变量测量</a:t>
            </a:r>
            <a:endParaRPr lang="zh-CN" altLang="en-US" sz="1200" dirty="0">
              <a:solidFill>
                <a:schemeClr val="bg1">
                  <a:lumMod val="65000"/>
                </a:schemeClr>
              </a:solidFill>
            </a:endParaRPr>
          </a:p>
        </p:txBody>
      </p:sp>
      <p:grpSp>
        <p:nvGrpSpPr>
          <p:cNvPr id="42" name="组合 41"/>
          <p:cNvGrpSpPr/>
          <p:nvPr/>
        </p:nvGrpSpPr>
        <p:grpSpPr>
          <a:xfrm>
            <a:off x="8453193" y="3925249"/>
            <a:ext cx="799329" cy="1326094"/>
            <a:chOff x="2000231" y="2114716"/>
            <a:chExt cx="2123898" cy="3523563"/>
          </a:xfrm>
          <a:solidFill>
            <a:srgbClr val="0070C0"/>
          </a:solidFill>
        </p:grpSpPr>
        <p:sp>
          <p:nvSpPr>
            <p:cNvPr id="43"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6"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8"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9"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0" name="TextBox 49"/>
          <p:cNvSpPr txBox="1"/>
          <p:nvPr/>
        </p:nvSpPr>
        <p:spPr>
          <a:xfrm>
            <a:off x="3403144" y="5168612"/>
            <a:ext cx="1159730"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正式调查与</a:t>
            </a:r>
            <a:endParaRPr lang="en-US" altLang="zh-CN" dirty="0" smtClean="0"/>
          </a:p>
          <a:p>
            <a:r>
              <a:rPr lang="zh-CN" altLang="en-US" dirty="0" smtClean="0"/>
              <a:t>数据截取</a:t>
            </a:r>
            <a:endParaRPr lang="zh-CN" altLang="en-US" dirty="0"/>
          </a:p>
        </p:txBody>
      </p:sp>
      <p:sp>
        <p:nvSpPr>
          <p:cNvPr id="51" name="TextBox 50"/>
          <p:cNvSpPr txBox="1"/>
          <p:nvPr/>
        </p:nvSpPr>
        <p:spPr>
          <a:xfrm>
            <a:off x="4690163" y="5168612"/>
            <a:ext cx="1152128"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测量的信度与效度检验</a:t>
            </a:r>
            <a:endParaRPr lang="zh-CN" altLang="en-US" dirty="0"/>
          </a:p>
        </p:txBody>
      </p:sp>
      <p:sp>
        <p:nvSpPr>
          <p:cNvPr id="52" name="TextBox 51"/>
          <p:cNvSpPr txBox="1"/>
          <p:nvPr/>
        </p:nvSpPr>
        <p:spPr>
          <a:xfrm>
            <a:off x="5969580" y="5168612"/>
            <a:ext cx="1355452"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品牌资产的计算</a:t>
            </a:r>
            <a:endParaRPr lang="zh-CN" altLang="en-US" dirty="0"/>
          </a:p>
        </p:txBody>
      </p:sp>
      <p:sp>
        <p:nvSpPr>
          <p:cNvPr id="53" name="TextBox 52"/>
          <p:cNvSpPr txBox="1"/>
          <p:nvPr/>
        </p:nvSpPr>
        <p:spPr>
          <a:xfrm>
            <a:off x="7452320" y="5168612"/>
            <a:ext cx="851396"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solidFill>
                  <a:srgbClr val="0070C0"/>
                </a:solidFill>
              </a:rPr>
              <a:t>结果分析</a:t>
            </a:r>
            <a:endParaRPr lang="zh-CN" altLang="en-US" dirty="0">
              <a:solidFill>
                <a:srgbClr val="0070C0"/>
              </a:solidFill>
            </a:endParaRPr>
          </a:p>
        </p:txBody>
      </p:sp>
      <p:sp>
        <p:nvSpPr>
          <p:cNvPr id="54" name="等腰三角形 53"/>
          <p:cNvSpPr/>
          <p:nvPr/>
        </p:nvSpPr>
        <p:spPr>
          <a:xfrm>
            <a:off x="7749877"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nvGrpSpPr>
          <p:cNvPr id="69" name="组合 68"/>
          <p:cNvGrpSpPr/>
          <p:nvPr/>
        </p:nvGrpSpPr>
        <p:grpSpPr>
          <a:xfrm>
            <a:off x="1043608" y="2137420"/>
            <a:ext cx="3163566" cy="2016224"/>
            <a:chOff x="1043608" y="2497460"/>
            <a:chExt cx="3163566" cy="2016224"/>
          </a:xfrm>
        </p:grpSpPr>
        <p:sp>
          <p:nvSpPr>
            <p:cNvPr id="70" name="椭圆 69"/>
            <p:cNvSpPr/>
            <p:nvPr/>
          </p:nvSpPr>
          <p:spPr>
            <a:xfrm>
              <a:off x="1583668" y="2497460"/>
              <a:ext cx="2016224" cy="201622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1" name="椭圆 70"/>
            <p:cNvSpPr/>
            <p:nvPr/>
          </p:nvSpPr>
          <p:spPr>
            <a:xfrm>
              <a:off x="1043608"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2" name="TextBox 71"/>
            <p:cNvSpPr txBox="1"/>
            <p:nvPr/>
          </p:nvSpPr>
          <p:spPr>
            <a:xfrm>
              <a:off x="1079612" y="3243962"/>
              <a:ext cx="1008112" cy="523220"/>
            </a:xfrm>
            <a:prstGeom prst="rect">
              <a:avLst/>
            </a:prstGeom>
            <a:noFill/>
          </p:spPr>
          <p:txBody>
            <a:bodyPr wrap="square" rtlCol="0">
              <a:spAutoFit/>
            </a:bodyPr>
            <a:lstStyle/>
            <a:p>
              <a:pPr algn="ctr"/>
              <a:r>
                <a:rPr lang="zh-CN" altLang="en-US" sz="1400" dirty="0" smtClean="0"/>
                <a:t>品牌资产</a:t>
              </a:r>
              <a:endParaRPr lang="en-US" altLang="zh-CN" sz="1400" dirty="0" smtClean="0"/>
            </a:p>
            <a:p>
              <a:pPr algn="ctr"/>
              <a:r>
                <a:rPr lang="zh-CN" altLang="en-US" sz="1400" dirty="0" smtClean="0"/>
                <a:t>的测量</a:t>
              </a:r>
              <a:endParaRPr lang="zh-CN" altLang="en-US" sz="1400" dirty="0"/>
            </a:p>
          </p:txBody>
        </p:sp>
        <p:sp>
          <p:nvSpPr>
            <p:cNvPr id="73" name="椭圆 72"/>
            <p:cNvSpPr/>
            <p:nvPr/>
          </p:nvSpPr>
          <p:spPr>
            <a:xfrm>
              <a:off x="3059832"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4" name="TextBox 73"/>
            <p:cNvSpPr txBox="1"/>
            <p:nvPr/>
          </p:nvSpPr>
          <p:spPr>
            <a:xfrm>
              <a:off x="3027832" y="3296512"/>
              <a:ext cx="1179342" cy="430887"/>
            </a:xfrm>
            <a:prstGeom prst="rect">
              <a:avLst/>
            </a:prstGeom>
            <a:noFill/>
          </p:spPr>
          <p:txBody>
            <a:bodyPr wrap="square" rtlCol="0">
              <a:spAutoFit/>
            </a:bodyPr>
            <a:lstStyle/>
            <a:p>
              <a:pPr algn="ctr"/>
              <a:r>
                <a:rPr lang="zh-CN" altLang="en-US" sz="1100" dirty="0" smtClean="0"/>
                <a:t>计算品牌资产及相关指标的值</a:t>
              </a:r>
              <a:endParaRPr lang="zh-CN" altLang="en-US" sz="1100" dirty="0"/>
            </a:p>
          </p:txBody>
        </p:sp>
        <p:sp>
          <p:nvSpPr>
            <p:cNvPr id="75" name="TextBox 74"/>
            <p:cNvSpPr txBox="1"/>
            <p:nvPr/>
          </p:nvSpPr>
          <p:spPr>
            <a:xfrm>
              <a:off x="2030700" y="3191412"/>
              <a:ext cx="1152128" cy="646331"/>
            </a:xfrm>
            <a:prstGeom prst="rect">
              <a:avLst/>
            </a:prstGeom>
            <a:noFill/>
          </p:spPr>
          <p:txBody>
            <a:bodyPr wrap="square" rtlCol="0">
              <a:spAutoFit/>
            </a:bodyPr>
            <a:lstStyle/>
            <a:p>
              <a:pPr algn="ctr"/>
              <a:r>
                <a:rPr lang="zh-CN" altLang="en-US" dirty="0" smtClean="0">
                  <a:solidFill>
                    <a:srgbClr val="0070C0"/>
                  </a:solidFill>
                </a:rPr>
                <a:t>计算</a:t>
              </a:r>
              <a:endParaRPr lang="en-US" altLang="zh-CN" dirty="0" smtClean="0">
                <a:solidFill>
                  <a:srgbClr val="0070C0"/>
                </a:solidFill>
              </a:endParaRPr>
            </a:p>
            <a:p>
              <a:pPr algn="ctr"/>
              <a:r>
                <a:rPr lang="zh-CN" altLang="en-US" dirty="0" smtClean="0">
                  <a:solidFill>
                    <a:srgbClr val="0070C0"/>
                  </a:solidFill>
                </a:rPr>
                <a:t>品牌资产</a:t>
              </a:r>
              <a:endParaRPr lang="zh-CN" altLang="en-US" dirty="0">
                <a:solidFill>
                  <a:srgbClr val="0070C0"/>
                </a:solidFill>
              </a:endParaRPr>
            </a:p>
          </p:txBody>
        </p:sp>
      </p:grpSp>
      <p:cxnSp>
        <p:nvCxnSpPr>
          <p:cNvPr id="76" name="直接连接符 75"/>
          <p:cNvCxnSpPr/>
          <p:nvPr/>
        </p:nvCxnSpPr>
        <p:spPr>
          <a:xfrm>
            <a:off x="4222470" y="3145532"/>
            <a:ext cx="720080" cy="0"/>
          </a:xfrm>
          <a:prstGeom prst="line">
            <a:avLst/>
          </a:prstGeom>
          <a:ln w="6350">
            <a:solidFill>
              <a:srgbClr val="80808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372475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4.44444E-6 4.44444E-6 L -0.25451 4.44444E-6 " pathEditMode="relative" rAng="0" ptsTypes="AA">
                                      <p:cBhvr>
                                        <p:cTn id="6" dur="1000" fill="hold"/>
                                        <p:tgtEl>
                                          <p:spTgt spid="30"/>
                                        </p:tgtEl>
                                        <p:attrNameLst>
                                          <p:attrName>ppt_x</p:attrName>
                                          <p:attrName>ppt_y</p:attrName>
                                        </p:attrNameLst>
                                      </p:cBhvr>
                                      <p:rCtr x="-12726" y="0"/>
                                    </p:animMotion>
                                  </p:childTnLst>
                                </p:cTn>
                              </p:par>
                              <p:par>
                                <p:cTn id="7" presetID="42" presetClass="path" presetSubtype="0" accel="50000" decel="50000" fill="hold" nodeType="withEffect">
                                  <p:stCondLst>
                                    <p:cond delay="0"/>
                                  </p:stCondLst>
                                  <p:childTnLst>
                                    <p:animMotion origin="layout" path="M 8.33333E-7 4.44444E-6 L -0.17205 4.44444E-6 " pathEditMode="relative" rAng="0" ptsTypes="AA">
                                      <p:cBhvr>
                                        <p:cTn id="8" dur="1000" fill="hold"/>
                                        <p:tgtEl>
                                          <p:spTgt spid="69"/>
                                        </p:tgtEl>
                                        <p:attrNameLst>
                                          <p:attrName>ppt_x</p:attrName>
                                          <p:attrName>ppt_y</p:attrName>
                                        </p:attrNameLst>
                                      </p:cBhvr>
                                      <p:rCtr x="-8611" y="0"/>
                                    </p:animMotion>
                                  </p:childTnLst>
                                  <p:subTnLst>
                                    <p:set>
                                      <p:cBhvr override="childStyle">
                                        <p:cTn dur="1" fill="hold" display="0" masterRel="sameClick" afterEffect="1">
                                          <p:stCondLst>
                                            <p:cond evt="end" delay="0">
                                              <p:tn val="7"/>
                                            </p:cond>
                                          </p:stCondLst>
                                        </p:cTn>
                                        <p:tgtEl>
                                          <p:spTgt spid="69"/>
                                        </p:tgtEl>
                                        <p:attrNameLst>
                                          <p:attrName>style.visibility</p:attrName>
                                        </p:attrNameLst>
                                      </p:cBhvr>
                                      <p:to>
                                        <p:strVal val="hidden"/>
                                      </p:to>
                                    </p:set>
                                  </p:subTnLst>
                                </p:cTn>
                              </p:par>
                              <p:par>
                                <p:cTn id="9" presetID="42" presetClass="path" presetSubtype="0" accel="50000" decel="50000" fill="hold" nodeType="withEffect">
                                  <p:stCondLst>
                                    <p:cond delay="0"/>
                                  </p:stCondLst>
                                  <p:childTnLst>
                                    <p:animMotion origin="layout" path="M -1.66667E-6 4.44444E-6 L -0.17118 -0.00195 " pathEditMode="relative" rAng="0" ptsTypes="AA">
                                      <p:cBhvr>
                                        <p:cTn id="10" dur="1000" fill="hold"/>
                                        <p:tgtEl>
                                          <p:spTgt spid="76"/>
                                        </p:tgtEl>
                                        <p:attrNameLst>
                                          <p:attrName>ppt_x</p:attrName>
                                          <p:attrName>ppt_y</p:attrName>
                                        </p:attrNameLst>
                                      </p:cBhvr>
                                      <p:rCtr x="-8559" y="-111"/>
                                    </p:animMotion>
                                  </p:childTnLst>
                                  <p:subTnLst>
                                    <p:set>
                                      <p:cBhvr override="childStyle">
                                        <p:cTn dur="1" fill="hold" display="0" masterRel="sameClick" afterEffect="1">
                                          <p:stCondLst>
                                            <p:cond evt="end" delay="0">
                                              <p:tn val="9"/>
                                            </p:cond>
                                          </p:stCondLst>
                                        </p:cTn>
                                        <p:tgtEl>
                                          <p:spTgt spid="76"/>
                                        </p:tgtEl>
                                        <p:attrNameLst>
                                          <p:attrName>style.visibility</p:attrName>
                                        </p:attrNameLst>
                                      </p:cBhvr>
                                      <p:to>
                                        <p:strVal val="hidden"/>
                                      </p:to>
                                    </p:set>
                                  </p:subTnLst>
                                </p:cTn>
                              </p:par>
                              <p:par>
                                <p:cTn id="11" presetID="10" presetClass="exit" presetSubtype="0" fill="hold" nodeType="withEffect">
                                  <p:stCondLst>
                                    <p:cond delay="0"/>
                                  </p:stCondLst>
                                  <p:childTnLst>
                                    <p:animEffect transition="out" filter="fade">
                                      <p:cBhvr>
                                        <p:cTn id="12" dur="1000"/>
                                        <p:tgtEl>
                                          <p:spTgt spid="69"/>
                                        </p:tgtEl>
                                      </p:cBhvr>
                                    </p:animEffect>
                                    <p:set>
                                      <p:cBhvr>
                                        <p:cTn id="13" dur="1" fill="hold">
                                          <p:stCondLst>
                                            <p:cond delay="999"/>
                                          </p:stCondLst>
                                        </p:cTn>
                                        <p:tgtEl>
                                          <p:spTgt spid="69"/>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76"/>
                                        </p:tgtEl>
                                      </p:cBhvr>
                                    </p:animEffect>
                                    <p:set>
                                      <p:cBhvr>
                                        <p:cTn id="16" dur="1" fill="hold">
                                          <p:stCondLst>
                                            <p:cond delay="999"/>
                                          </p:stCondLst>
                                        </p:cTn>
                                        <p:tgtEl>
                                          <p:spTgt spid="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alpha val="54000"/>
          </a:schemeClr>
        </a:solidFill>
        <a:effectLst/>
      </p:bgPr>
    </p:bg>
    <p:spTree>
      <p:nvGrpSpPr>
        <p:cNvPr id="1" name=""/>
        <p:cNvGrpSpPr/>
        <p:nvPr/>
      </p:nvGrpSpPr>
      <p:grpSpPr>
        <a:xfrm>
          <a:off x="0" y="0"/>
          <a:ext cx="0" cy="0"/>
          <a:chOff x="0" y="0"/>
          <a:chExt cx="0" cy="0"/>
        </a:xfrm>
      </p:grpSpPr>
      <p:cxnSp>
        <p:nvCxnSpPr>
          <p:cNvPr id="5" name="直接连接符 4"/>
          <p:cNvCxnSpPr/>
          <p:nvPr/>
        </p:nvCxnSpPr>
        <p:spPr>
          <a:xfrm>
            <a:off x="1907704" y="2439073"/>
            <a:ext cx="5328592" cy="0"/>
          </a:xfrm>
          <a:prstGeom prst="line">
            <a:avLst/>
          </a:prstGeom>
          <a:ln w="12700" cmpd="sng">
            <a:solidFill>
              <a:srgbClr val="969696"/>
            </a:solidFill>
            <a:prstDash val="solid"/>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066234" y="1862781"/>
            <a:ext cx="4968552" cy="461665"/>
          </a:xfrm>
          <a:prstGeom prst="rect">
            <a:avLst/>
          </a:prstGeom>
          <a:noFill/>
          <a:effectLst/>
        </p:spPr>
        <p:txBody>
          <a:bodyPr wrap="square" rtlCol="0">
            <a:spAutoFit/>
          </a:bodyPr>
          <a:lstStyle/>
          <a:p>
            <a:pPr algn="ctr"/>
            <a:r>
              <a:rPr lang="zh-CN" altLang="en-US" sz="2400" dirty="0" smtClean="0">
                <a:solidFill>
                  <a:prstClr val="black"/>
                </a:solidFill>
                <a:latin typeface="微软雅黑"/>
              </a:rPr>
              <a:t>产品伤害危机对品牌资产的影响</a:t>
            </a:r>
            <a:endParaRPr lang="zh-CN" altLang="en-US" sz="2400" dirty="0">
              <a:solidFill>
                <a:prstClr val="black"/>
              </a:solidFill>
              <a:latin typeface="微软雅黑"/>
            </a:endParaRPr>
          </a:p>
        </p:txBody>
      </p:sp>
      <p:sp>
        <p:nvSpPr>
          <p:cNvPr id="7" name="TextBox 6"/>
          <p:cNvSpPr txBox="1"/>
          <p:nvPr/>
        </p:nvSpPr>
        <p:spPr>
          <a:xfrm>
            <a:off x="3213310" y="2713484"/>
            <a:ext cx="2358610" cy="369332"/>
          </a:xfrm>
          <a:prstGeom prst="rect">
            <a:avLst/>
          </a:prstGeom>
          <a:noFill/>
        </p:spPr>
        <p:txBody>
          <a:bodyPr wrap="square" rtlCol="0">
            <a:spAutoFit/>
          </a:bodyPr>
          <a:lstStyle/>
          <a:p>
            <a:r>
              <a:rPr lang="zh-CN" altLang="en-US" dirty="0" smtClean="0">
                <a:solidFill>
                  <a:prstClr val="black"/>
                </a:solidFill>
              </a:rPr>
              <a:t>汇报人</a:t>
            </a:r>
            <a:r>
              <a:rPr lang="en-US" altLang="zh-CN" dirty="0" smtClean="0">
                <a:solidFill>
                  <a:prstClr val="black"/>
                </a:solidFill>
              </a:rPr>
              <a:t>:</a:t>
            </a:r>
            <a:endParaRPr lang="en-US" altLang="zh-CN" dirty="0" smtClean="0">
              <a:solidFill>
                <a:prstClr val="black"/>
              </a:solidFill>
            </a:endParaRPr>
          </a:p>
        </p:txBody>
      </p:sp>
      <p:sp>
        <p:nvSpPr>
          <p:cNvPr id="8" name="TextBox 7"/>
          <p:cNvSpPr txBox="1"/>
          <p:nvPr/>
        </p:nvSpPr>
        <p:spPr>
          <a:xfrm>
            <a:off x="3198796" y="3102552"/>
            <a:ext cx="2431180" cy="369332"/>
          </a:xfrm>
          <a:prstGeom prst="rect">
            <a:avLst/>
          </a:prstGeom>
          <a:noFill/>
        </p:spPr>
        <p:txBody>
          <a:bodyPr wrap="square" rtlCol="0">
            <a:spAutoFit/>
          </a:bodyPr>
          <a:lstStyle/>
          <a:p>
            <a:r>
              <a:rPr lang="zh-CN" altLang="en-US" dirty="0" smtClean="0">
                <a:solidFill>
                  <a:prstClr val="black"/>
                </a:solidFill>
                <a:latin typeface="微软雅黑"/>
              </a:rPr>
              <a:t>汇报时间</a:t>
            </a:r>
            <a:r>
              <a:rPr lang="en-US" altLang="zh-CN" dirty="0" smtClean="0">
                <a:solidFill>
                  <a:prstClr val="black"/>
                </a:solidFill>
                <a:latin typeface="微软雅黑"/>
              </a:rPr>
              <a:t>:</a:t>
            </a:r>
            <a:endParaRPr lang="zh-CN" altLang="en-US" dirty="0">
              <a:solidFill>
                <a:prstClr val="black"/>
              </a:solidFill>
              <a:latin typeface="微软雅黑"/>
            </a:endParaRPr>
          </a:p>
        </p:txBody>
      </p:sp>
      <p:cxnSp>
        <p:nvCxnSpPr>
          <p:cNvPr id="9" name="直接连接符 8"/>
          <p:cNvCxnSpPr/>
          <p:nvPr/>
        </p:nvCxnSpPr>
        <p:spPr>
          <a:xfrm>
            <a:off x="3245704" y="3073524"/>
            <a:ext cx="2261276" cy="0"/>
          </a:xfrm>
          <a:prstGeom prst="line">
            <a:avLst/>
          </a:prstGeom>
          <a:ln>
            <a:solidFill>
              <a:srgbClr val="969696"/>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248844" y="3471884"/>
            <a:ext cx="2258136" cy="0"/>
          </a:xfrm>
          <a:prstGeom prst="line">
            <a:avLst/>
          </a:prstGeom>
          <a:ln>
            <a:solidFill>
              <a:srgbClr val="969696"/>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219816" y="3865612"/>
            <a:ext cx="2287164" cy="0"/>
          </a:xfrm>
          <a:prstGeom prst="line">
            <a:avLst/>
          </a:prstGeom>
          <a:ln>
            <a:solidFill>
              <a:srgbClr val="969696"/>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219816" y="3492185"/>
            <a:ext cx="2431180" cy="369332"/>
          </a:xfrm>
          <a:prstGeom prst="rect">
            <a:avLst/>
          </a:prstGeom>
          <a:noFill/>
        </p:spPr>
        <p:txBody>
          <a:bodyPr wrap="square" rtlCol="0">
            <a:spAutoFit/>
          </a:bodyPr>
          <a:lstStyle/>
          <a:p>
            <a:r>
              <a:rPr lang="zh-CN" altLang="en-US" dirty="0">
                <a:solidFill>
                  <a:prstClr val="black"/>
                </a:solidFill>
              </a:rPr>
              <a:t>指导</a:t>
            </a:r>
            <a:r>
              <a:rPr lang="zh-CN" altLang="en-US" dirty="0" smtClean="0">
                <a:solidFill>
                  <a:prstClr val="black"/>
                </a:solidFill>
              </a:rPr>
              <a:t>老师</a:t>
            </a:r>
            <a:r>
              <a:rPr lang="en-US" altLang="zh-CN" dirty="0" smtClean="0">
                <a:solidFill>
                  <a:prstClr val="black"/>
                </a:solidFill>
              </a:rPr>
              <a:t>:    </a:t>
            </a:r>
            <a:r>
              <a:rPr lang="en-US" altLang="zh-CN" dirty="0" err="1" smtClean="0">
                <a:solidFill>
                  <a:prstClr val="black"/>
                </a:solidFill>
              </a:rPr>
              <a:t>XXXXXX</a:t>
            </a:r>
            <a:endParaRPr lang="zh-CN" altLang="en-US" dirty="0">
              <a:solidFill>
                <a:prstClr val="black"/>
              </a:solidFill>
            </a:endParaRPr>
          </a:p>
        </p:txBody>
      </p:sp>
      <p:sp>
        <p:nvSpPr>
          <p:cNvPr id="3" name="二十四角星 2"/>
          <p:cNvSpPr/>
          <p:nvPr/>
        </p:nvSpPr>
        <p:spPr>
          <a:xfrm>
            <a:off x="6903483" y="1675949"/>
            <a:ext cx="355744" cy="355744"/>
          </a:xfrm>
          <a:prstGeom prst="star24">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4" name="TextBox 3"/>
          <p:cNvSpPr txBox="1"/>
          <p:nvPr/>
        </p:nvSpPr>
        <p:spPr>
          <a:xfrm rot="20430396">
            <a:off x="6908010" y="1706898"/>
            <a:ext cx="511552" cy="246221"/>
          </a:xfrm>
          <a:prstGeom prst="rect">
            <a:avLst/>
          </a:prstGeom>
          <a:noFill/>
        </p:spPr>
        <p:txBody>
          <a:bodyPr wrap="square" rtlCol="0">
            <a:spAutoFit/>
          </a:bodyPr>
          <a:lstStyle/>
          <a:p>
            <a:r>
              <a:rPr lang="en-US" altLang="zh-CN" sz="1000" dirty="0" smtClean="0">
                <a:solidFill>
                  <a:prstClr val="white"/>
                </a:solidFill>
                <a:latin typeface="微软雅黑"/>
              </a:rPr>
              <a:t>V1</a:t>
            </a:r>
            <a:endParaRPr lang="zh-CN" altLang="en-US" sz="1000" dirty="0">
              <a:solidFill>
                <a:prstClr val="white"/>
              </a:solidFill>
              <a:latin typeface="微软雅黑"/>
            </a:endParaRPr>
          </a:p>
        </p:txBody>
      </p:sp>
      <p:cxnSp>
        <p:nvCxnSpPr>
          <p:cNvPr id="229" name="直接连接符 228"/>
          <p:cNvCxnSpPr/>
          <p:nvPr/>
        </p:nvCxnSpPr>
        <p:spPr>
          <a:xfrm>
            <a:off x="-26002" y="1345332"/>
            <a:ext cx="9217024" cy="0"/>
          </a:xfrm>
          <a:prstGeom prst="line">
            <a:avLst/>
          </a:prstGeom>
          <a:ln w="6350">
            <a:solidFill>
              <a:srgbClr val="969696"/>
            </a:solidFill>
            <a:prstDash val="dash"/>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a:off x="0" y="4225652"/>
            <a:ext cx="9217024" cy="0"/>
          </a:xfrm>
          <a:prstGeom prst="line">
            <a:avLst/>
          </a:prstGeom>
          <a:ln w="6350">
            <a:solidFill>
              <a:srgbClr val="969696"/>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0877717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实证研究</a:t>
            </a:r>
            <a:endParaRPr lang="zh-CN" altLang="en-US" dirty="0"/>
          </a:p>
        </p:txBody>
      </p:sp>
      <p:sp>
        <p:nvSpPr>
          <p:cNvPr id="23" name="TextBox 22"/>
          <p:cNvSpPr txBox="1"/>
          <p:nvPr/>
        </p:nvSpPr>
        <p:spPr>
          <a:xfrm>
            <a:off x="1369740" y="5168612"/>
            <a:ext cx="1906116" cy="461665"/>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sz="1200" dirty="0">
                <a:solidFill>
                  <a:schemeClr val="bg1">
                    <a:lumMod val="65000"/>
                  </a:schemeClr>
                </a:solidFill>
              </a:rPr>
              <a:t>品牌</a:t>
            </a:r>
            <a:r>
              <a:rPr lang="zh-CN" altLang="en-US" sz="1200" dirty="0" smtClean="0">
                <a:solidFill>
                  <a:schemeClr val="bg1">
                    <a:lumMod val="65000"/>
                  </a:schemeClr>
                </a:solidFill>
              </a:rPr>
              <a:t>资产测量量表开发</a:t>
            </a:r>
            <a:endParaRPr lang="en-US" altLang="zh-CN" sz="1200" dirty="0" smtClean="0">
              <a:solidFill>
                <a:schemeClr val="bg1">
                  <a:lumMod val="65000"/>
                </a:schemeClr>
              </a:solidFill>
            </a:endParaRPr>
          </a:p>
          <a:p>
            <a:r>
              <a:rPr lang="zh-CN" altLang="en-US" sz="1200" dirty="0" smtClean="0">
                <a:solidFill>
                  <a:schemeClr val="bg1">
                    <a:lumMod val="65000"/>
                  </a:schemeClr>
                </a:solidFill>
              </a:rPr>
              <a:t>与变量测量</a:t>
            </a:r>
            <a:endParaRPr lang="zh-CN" altLang="en-US" sz="1200" dirty="0">
              <a:solidFill>
                <a:schemeClr val="bg1">
                  <a:lumMod val="65000"/>
                </a:schemeClr>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03144" y="5168612"/>
            <a:ext cx="1159730"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正式调查与</a:t>
            </a:r>
            <a:endParaRPr lang="en-US" altLang="zh-CN" dirty="0" smtClean="0"/>
          </a:p>
          <a:p>
            <a:r>
              <a:rPr lang="zh-CN" altLang="en-US" dirty="0" smtClean="0"/>
              <a:t>数据截取</a:t>
            </a:r>
            <a:endParaRPr lang="zh-CN" altLang="en-US" dirty="0"/>
          </a:p>
        </p:txBody>
      </p:sp>
      <p:sp>
        <p:nvSpPr>
          <p:cNvPr id="42" name="TextBox 41"/>
          <p:cNvSpPr txBox="1"/>
          <p:nvPr/>
        </p:nvSpPr>
        <p:spPr>
          <a:xfrm>
            <a:off x="4690163" y="5168612"/>
            <a:ext cx="1152128"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测量的信度与效度检验</a:t>
            </a:r>
            <a:endParaRPr lang="zh-CN" altLang="en-US" dirty="0"/>
          </a:p>
        </p:txBody>
      </p:sp>
      <p:sp>
        <p:nvSpPr>
          <p:cNvPr id="17" name="TextBox 16"/>
          <p:cNvSpPr txBox="1"/>
          <p:nvPr/>
        </p:nvSpPr>
        <p:spPr>
          <a:xfrm>
            <a:off x="5969580" y="5168612"/>
            <a:ext cx="1355452"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品牌资产的计算</a:t>
            </a:r>
            <a:endParaRPr lang="zh-CN" altLang="en-US" dirty="0"/>
          </a:p>
        </p:txBody>
      </p:sp>
      <p:sp>
        <p:nvSpPr>
          <p:cNvPr id="18" name="TextBox 17"/>
          <p:cNvSpPr txBox="1"/>
          <p:nvPr/>
        </p:nvSpPr>
        <p:spPr>
          <a:xfrm>
            <a:off x="7452320" y="5168612"/>
            <a:ext cx="851396"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solidFill>
                  <a:srgbClr val="0070C0"/>
                </a:solidFill>
              </a:rPr>
              <a:t>结果分析</a:t>
            </a:r>
            <a:endParaRPr lang="zh-CN" altLang="en-US" dirty="0">
              <a:solidFill>
                <a:srgbClr val="0070C0"/>
              </a:solidFill>
            </a:endParaRPr>
          </a:p>
        </p:txBody>
      </p:sp>
      <p:sp>
        <p:nvSpPr>
          <p:cNvPr id="19" name="等腰三角形 18"/>
          <p:cNvSpPr/>
          <p:nvPr/>
        </p:nvSpPr>
        <p:spPr>
          <a:xfrm>
            <a:off x="7749877"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nvGrpSpPr>
          <p:cNvPr id="53" name="组合 52"/>
          <p:cNvGrpSpPr/>
          <p:nvPr/>
        </p:nvGrpSpPr>
        <p:grpSpPr>
          <a:xfrm>
            <a:off x="2374042" y="856664"/>
            <a:ext cx="3744416" cy="431616"/>
            <a:chOff x="2843808" y="481670"/>
            <a:chExt cx="3744416" cy="431616"/>
          </a:xfrm>
        </p:grpSpPr>
        <p:sp>
          <p:nvSpPr>
            <p:cNvPr id="54" name="Rectangle 8"/>
            <p:cNvSpPr>
              <a:spLocks noChangeArrowheads="1"/>
            </p:cNvSpPr>
            <p:nvPr/>
          </p:nvSpPr>
          <p:spPr bwMode="auto">
            <a:xfrm>
              <a:off x="2959920" y="641843"/>
              <a:ext cx="3528392" cy="271443"/>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sz="1600">
                <a:solidFill>
                  <a:prstClr val="black"/>
                </a:solidFill>
              </a:endParaRPr>
            </a:p>
          </p:txBody>
        </p:sp>
        <p:sp>
          <p:nvSpPr>
            <p:cNvPr id="55" name="矩形 54"/>
            <p:cNvSpPr/>
            <p:nvPr/>
          </p:nvSpPr>
          <p:spPr>
            <a:xfrm>
              <a:off x="2843808" y="481670"/>
              <a:ext cx="3744416" cy="307777"/>
            </a:xfrm>
            <a:prstGeom prst="rect">
              <a:avLst/>
            </a:prstGeom>
            <a:solidFill>
              <a:srgbClr val="0070C0"/>
            </a:solidFill>
            <a:ln w="12700">
              <a:noFill/>
            </a:ln>
            <a:effectLst/>
          </p:spPr>
          <p:txBody>
            <a:bodyPr wrap="square" rtlCol="0" anchor="ctr">
              <a:spAutoFit/>
            </a:bodyPr>
            <a:lstStyle/>
            <a:p>
              <a:pPr algn="ctr"/>
              <a:r>
                <a:rPr lang="zh-CN" altLang="en-US" sz="1400" dirty="0" smtClean="0">
                  <a:solidFill>
                    <a:prstClr val="white"/>
                  </a:solidFill>
                  <a:latin typeface="微软雅黑" pitchFamily="34" charset="-122"/>
                  <a:cs typeface="Lao UI" pitchFamily="34" charset="0"/>
                </a:rPr>
                <a:t>结果分析的思路</a:t>
              </a:r>
              <a:endParaRPr lang="zh-CN" altLang="en-US" sz="1400" dirty="0">
                <a:solidFill>
                  <a:prstClr val="white"/>
                </a:solidFill>
                <a:latin typeface="微软雅黑" pitchFamily="34" charset="-122"/>
                <a:cs typeface="Lao UI" pitchFamily="34" charset="0"/>
              </a:endParaRPr>
            </a:p>
          </p:txBody>
        </p:sp>
      </p:grpSp>
      <p:grpSp>
        <p:nvGrpSpPr>
          <p:cNvPr id="66" name="组合 65"/>
          <p:cNvGrpSpPr/>
          <p:nvPr/>
        </p:nvGrpSpPr>
        <p:grpSpPr>
          <a:xfrm>
            <a:off x="1115616" y="2137420"/>
            <a:ext cx="6325274" cy="2026725"/>
            <a:chOff x="1115616" y="2137420"/>
            <a:chExt cx="6325274" cy="2026725"/>
          </a:xfrm>
        </p:grpSpPr>
        <p:sp>
          <p:nvSpPr>
            <p:cNvPr id="3" name="椭圆 2"/>
            <p:cNvSpPr/>
            <p:nvPr/>
          </p:nvSpPr>
          <p:spPr>
            <a:xfrm>
              <a:off x="1187624" y="2147484"/>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4" name="椭圆 33"/>
            <p:cNvSpPr/>
            <p:nvPr/>
          </p:nvSpPr>
          <p:spPr>
            <a:xfrm>
              <a:off x="1187624" y="3237046"/>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5" name="TextBox 34"/>
            <p:cNvSpPr txBox="1"/>
            <p:nvPr/>
          </p:nvSpPr>
          <p:spPr>
            <a:xfrm>
              <a:off x="1115616" y="2409656"/>
              <a:ext cx="1008112" cy="276999"/>
            </a:xfrm>
            <a:prstGeom prst="rect">
              <a:avLst/>
            </a:prstGeom>
            <a:noFill/>
          </p:spPr>
          <p:txBody>
            <a:bodyPr wrap="square" rtlCol="0">
              <a:spAutoFit/>
            </a:bodyPr>
            <a:lstStyle/>
            <a:p>
              <a:pPr algn="ctr"/>
              <a:r>
                <a:rPr lang="zh-CN" altLang="en-US" sz="1200" dirty="0" smtClean="0"/>
                <a:t>有什么影响</a:t>
              </a:r>
              <a:endParaRPr lang="zh-CN" altLang="en-US" sz="1200" dirty="0"/>
            </a:p>
          </p:txBody>
        </p:sp>
        <p:sp>
          <p:nvSpPr>
            <p:cNvPr id="36" name="TextBox 35"/>
            <p:cNvSpPr txBox="1"/>
            <p:nvPr/>
          </p:nvSpPr>
          <p:spPr>
            <a:xfrm>
              <a:off x="1115616" y="3530594"/>
              <a:ext cx="1008112" cy="276999"/>
            </a:xfrm>
            <a:prstGeom prst="rect">
              <a:avLst/>
            </a:prstGeom>
            <a:noFill/>
          </p:spPr>
          <p:txBody>
            <a:bodyPr wrap="square" rtlCol="0">
              <a:spAutoFit/>
            </a:bodyPr>
            <a:lstStyle/>
            <a:p>
              <a:pPr algn="ctr"/>
              <a:r>
                <a:rPr lang="zh-CN" altLang="en-US" sz="1200" dirty="0" smtClean="0"/>
                <a:t>影响的机理</a:t>
              </a:r>
              <a:endParaRPr lang="zh-CN" altLang="en-US" sz="1200" dirty="0"/>
            </a:p>
          </p:txBody>
        </p:sp>
        <p:sp>
          <p:nvSpPr>
            <p:cNvPr id="37" name="椭圆 36"/>
            <p:cNvSpPr/>
            <p:nvPr/>
          </p:nvSpPr>
          <p:spPr>
            <a:xfrm>
              <a:off x="6504786" y="2210487"/>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8" name="椭圆 37"/>
            <p:cNvSpPr/>
            <p:nvPr/>
          </p:nvSpPr>
          <p:spPr>
            <a:xfrm>
              <a:off x="6504786" y="3300049"/>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9" name="TextBox 38"/>
            <p:cNvSpPr txBox="1"/>
            <p:nvPr/>
          </p:nvSpPr>
          <p:spPr>
            <a:xfrm>
              <a:off x="6432778" y="2472659"/>
              <a:ext cx="1008112" cy="461665"/>
            </a:xfrm>
            <a:prstGeom prst="rect">
              <a:avLst/>
            </a:prstGeom>
            <a:noFill/>
          </p:spPr>
          <p:txBody>
            <a:bodyPr wrap="square" rtlCol="0">
              <a:spAutoFit/>
            </a:bodyPr>
            <a:lstStyle/>
            <a:p>
              <a:pPr algn="ctr"/>
              <a:r>
                <a:rPr lang="zh-CN" altLang="en-US" sz="1200" dirty="0" smtClean="0"/>
                <a:t>怎样定义优劣势</a:t>
              </a:r>
              <a:endParaRPr lang="zh-CN" altLang="en-US" sz="1200" dirty="0"/>
            </a:p>
          </p:txBody>
        </p:sp>
        <p:sp>
          <p:nvSpPr>
            <p:cNvPr id="40" name="TextBox 39"/>
            <p:cNvSpPr txBox="1"/>
            <p:nvPr/>
          </p:nvSpPr>
          <p:spPr>
            <a:xfrm>
              <a:off x="6432778" y="3536447"/>
              <a:ext cx="1008112" cy="461665"/>
            </a:xfrm>
            <a:prstGeom prst="rect">
              <a:avLst/>
            </a:prstGeom>
            <a:noFill/>
          </p:spPr>
          <p:txBody>
            <a:bodyPr wrap="square" rtlCol="0">
              <a:spAutoFit/>
            </a:bodyPr>
            <a:lstStyle/>
            <a:p>
              <a:pPr algn="ctr"/>
              <a:r>
                <a:rPr lang="zh-CN" altLang="en-US" sz="1200" dirty="0" smtClean="0"/>
                <a:t>优劣势的</a:t>
              </a:r>
              <a:endParaRPr lang="en-US" altLang="zh-CN" sz="1200" dirty="0" smtClean="0"/>
            </a:p>
            <a:p>
              <a:pPr algn="ctr"/>
              <a:r>
                <a:rPr lang="zh-CN" altLang="en-US" sz="1200" dirty="0" smtClean="0"/>
                <a:t>变化</a:t>
              </a:r>
              <a:endParaRPr lang="zh-CN" altLang="en-US" sz="1200" dirty="0"/>
            </a:p>
          </p:txBody>
        </p:sp>
        <p:grpSp>
          <p:nvGrpSpPr>
            <p:cNvPr id="43" name="组合 42"/>
            <p:cNvGrpSpPr/>
            <p:nvPr/>
          </p:nvGrpSpPr>
          <p:grpSpPr>
            <a:xfrm>
              <a:off x="2722652" y="2137420"/>
              <a:ext cx="3152136" cy="2016224"/>
              <a:chOff x="5025068" y="2497460"/>
              <a:chExt cx="3152136" cy="2016224"/>
            </a:xfrm>
          </p:grpSpPr>
          <p:sp>
            <p:nvSpPr>
              <p:cNvPr id="44" name="椭圆 43"/>
              <p:cNvSpPr/>
              <p:nvPr/>
            </p:nvSpPr>
            <p:spPr>
              <a:xfrm>
                <a:off x="5565128" y="2497460"/>
                <a:ext cx="2016224" cy="201622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5" name="椭圆 44"/>
              <p:cNvSpPr/>
              <p:nvPr/>
            </p:nvSpPr>
            <p:spPr>
              <a:xfrm>
                <a:off x="5025068"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6" name="TextBox 45"/>
              <p:cNvSpPr txBox="1"/>
              <p:nvPr/>
            </p:nvSpPr>
            <p:spPr>
              <a:xfrm>
                <a:off x="5061072" y="3243962"/>
                <a:ext cx="1008112" cy="523220"/>
              </a:xfrm>
              <a:prstGeom prst="rect">
                <a:avLst/>
              </a:prstGeom>
              <a:noFill/>
            </p:spPr>
            <p:txBody>
              <a:bodyPr wrap="square" rtlCol="0">
                <a:spAutoFit/>
              </a:bodyPr>
              <a:lstStyle/>
              <a:p>
                <a:pPr algn="ctr"/>
                <a:r>
                  <a:rPr lang="zh-CN" altLang="en-US" sz="1400" dirty="0" smtClean="0"/>
                  <a:t>原品牌的影响</a:t>
                </a:r>
                <a:endParaRPr lang="zh-CN" altLang="en-US" sz="1400" dirty="0"/>
              </a:p>
            </p:txBody>
          </p:sp>
          <p:sp>
            <p:nvSpPr>
              <p:cNvPr id="47" name="椭圆 46"/>
              <p:cNvSpPr/>
              <p:nvPr/>
            </p:nvSpPr>
            <p:spPr>
              <a:xfrm>
                <a:off x="7041292"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8" name="TextBox 47"/>
              <p:cNvSpPr txBox="1"/>
              <p:nvPr/>
            </p:nvSpPr>
            <p:spPr>
              <a:xfrm>
                <a:off x="6997862" y="3296512"/>
                <a:ext cx="1179342" cy="430887"/>
              </a:xfrm>
              <a:prstGeom prst="rect">
                <a:avLst/>
              </a:prstGeom>
              <a:noFill/>
            </p:spPr>
            <p:txBody>
              <a:bodyPr wrap="square" rtlCol="0">
                <a:spAutoFit/>
              </a:bodyPr>
              <a:lstStyle/>
              <a:p>
                <a:pPr algn="ctr"/>
                <a:r>
                  <a:rPr lang="zh-CN" altLang="en-US" sz="1100" dirty="0" smtClean="0"/>
                  <a:t>行业内竞争品牌优劣势的变化</a:t>
                </a:r>
                <a:endParaRPr lang="zh-CN" altLang="en-US" sz="1100" dirty="0"/>
              </a:p>
            </p:txBody>
          </p:sp>
          <p:sp>
            <p:nvSpPr>
              <p:cNvPr id="49" name="TextBox 48"/>
              <p:cNvSpPr txBox="1"/>
              <p:nvPr/>
            </p:nvSpPr>
            <p:spPr>
              <a:xfrm>
                <a:off x="5991140" y="3191412"/>
                <a:ext cx="1152128" cy="646331"/>
              </a:xfrm>
              <a:prstGeom prst="rect">
                <a:avLst/>
              </a:prstGeom>
              <a:noFill/>
            </p:spPr>
            <p:txBody>
              <a:bodyPr wrap="square" rtlCol="0">
                <a:spAutoFit/>
              </a:bodyPr>
              <a:lstStyle/>
              <a:p>
                <a:pPr algn="ctr"/>
                <a:r>
                  <a:rPr lang="zh-CN" altLang="en-US" dirty="0" smtClean="0">
                    <a:solidFill>
                      <a:srgbClr val="0070C0"/>
                    </a:solidFill>
                  </a:rPr>
                  <a:t>比较</a:t>
                </a:r>
                <a:endParaRPr lang="en-US" altLang="zh-CN" dirty="0" smtClean="0">
                  <a:solidFill>
                    <a:srgbClr val="0070C0"/>
                  </a:solidFill>
                </a:endParaRPr>
              </a:p>
              <a:p>
                <a:pPr algn="ctr"/>
                <a:r>
                  <a:rPr lang="zh-CN" altLang="en-US" dirty="0" smtClean="0">
                    <a:solidFill>
                      <a:srgbClr val="0070C0"/>
                    </a:solidFill>
                  </a:rPr>
                  <a:t>品牌资产</a:t>
                </a:r>
                <a:endParaRPr lang="zh-CN" altLang="en-US" dirty="0">
                  <a:solidFill>
                    <a:srgbClr val="0070C0"/>
                  </a:solidFill>
                </a:endParaRPr>
              </a:p>
            </p:txBody>
          </p:sp>
        </p:grpSp>
        <p:cxnSp>
          <p:nvCxnSpPr>
            <p:cNvPr id="59" name="直接连接符 58"/>
            <p:cNvCxnSpPr>
              <a:endCxn id="39" idx="1"/>
            </p:cNvCxnSpPr>
            <p:nvPr/>
          </p:nvCxnSpPr>
          <p:spPr>
            <a:xfrm flipV="1">
              <a:off x="5749290" y="2663190"/>
              <a:ext cx="754380" cy="262890"/>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760720" y="3368491"/>
              <a:ext cx="765810" cy="311969"/>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flipV="1">
              <a:off x="2057400" y="2674620"/>
              <a:ext cx="676682" cy="288197"/>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2051720" y="3362781"/>
              <a:ext cx="706936" cy="306312"/>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395381133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实证研究</a:t>
            </a:r>
            <a:endParaRPr lang="zh-CN" altLang="en-US" dirty="0"/>
          </a:p>
        </p:txBody>
      </p:sp>
      <p:sp>
        <p:nvSpPr>
          <p:cNvPr id="23" name="TextBox 22"/>
          <p:cNvSpPr txBox="1"/>
          <p:nvPr/>
        </p:nvSpPr>
        <p:spPr>
          <a:xfrm>
            <a:off x="1369740" y="5168612"/>
            <a:ext cx="1906116" cy="461665"/>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sz="1200" dirty="0">
                <a:solidFill>
                  <a:schemeClr val="bg1">
                    <a:lumMod val="65000"/>
                  </a:schemeClr>
                </a:solidFill>
              </a:rPr>
              <a:t>品牌</a:t>
            </a:r>
            <a:r>
              <a:rPr lang="zh-CN" altLang="en-US" sz="1200" dirty="0" smtClean="0">
                <a:solidFill>
                  <a:schemeClr val="bg1">
                    <a:lumMod val="65000"/>
                  </a:schemeClr>
                </a:solidFill>
              </a:rPr>
              <a:t>资产测量量表开发</a:t>
            </a:r>
            <a:endParaRPr lang="en-US" altLang="zh-CN" sz="1200" dirty="0" smtClean="0">
              <a:solidFill>
                <a:schemeClr val="bg1">
                  <a:lumMod val="65000"/>
                </a:schemeClr>
              </a:solidFill>
            </a:endParaRPr>
          </a:p>
          <a:p>
            <a:r>
              <a:rPr lang="zh-CN" altLang="en-US" sz="1200" dirty="0" smtClean="0">
                <a:solidFill>
                  <a:schemeClr val="bg1">
                    <a:lumMod val="65000"/>
                  </a:schemeClr>
                </a:solidFill>
              </a:rPr>
              <a:t>与变量测量</a:t>
            </a:r>
            <a:endParaRPr lang="zh-CN" altLang="en-US" sz="1200" dirty="0">
              <a:solidFill>
                <a:schemeClr val="bg1">
                  <a:lumMod val="65000"/>
                </a:schemeClr>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403144" y="5168612"/>
            <a:ext cx="1159730"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正式调查与</a:t>
            </a:r>
            <a:endParaRPr lang="en-US" altLang="zh-CN" dirty="0" smtClean="0"/>
          </a:p>
          <a:p>
            <a:r>
              <a:rPr lang="zh-CN" altLang="en-US" dirty="0" smtClean="0"/>
              <a:t>数据截取</a:t>
            </a:r>
            <a:endParaRPr lang="zh-CN" altLang="en-US" dirty="0"/>
          </a:p>
        </p:txBody>
      </p:sp>
      <p:sp>
        <p:nvSpPr>
          <p:cNvPr id="42" name="TextBox 41"/>
          <p:cNvSpPr txBox="1"/>
          <p:nvPr/>
        </p:nvSpPr>
        <p:spPr>
          <a:xfrm>
            <a:off x="4690163" y="5168612"/>
            <a:ext cx="1152128" cy="461665"/>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测量的信度与效度检验</a:t>
            </a:r>
            <a:endParaRPr lang="zh-CN" altLang="en-US" dirty="0"/>
          </a:p>
        </p:txBody>
      </p:sp>
      <p:sp>
        <p:nvSpPr>
          <p:cNvPr id="17" name="TextBox 16"/>
          <p:cNvSpPr txBox="1"/>
          <p:nvPr/>
        </p:nvSpPr>
        <p:spPr>
          <a:xfrm>
            <a:off x="5969580" y="5168612"/>
            <a:ext cx="1355452"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t>品牌资产的计算</a:t>
            </a:r>
            <a:endParaRPr lang="zh-CN" altLang="en-US" dirty="0"/>
          </a:p>
        </p:txBody>
      </p:sp>
      <p:sp>
        <p:nvSpPr>
          <p:cNvPr id="18" name="TextBox 17"/>
          <p:cNvSpPr txBox="1"/>
          <p:nvPr/>
        </p:nvSpPr>
        <p:spPr>
          <a:xfrm>
            <a:off x="7452320" y="5168612"/>
            <a:ext cx="851396" cy="276999"/>
          </a:xfrm>
          <a:prstGeom prst="rect">
            <a:avLst/>
          </a:prstGeom>
          <a:noFill/>
        </p:spPr>
        <p:txBody>
          <a:bodyPr wrap="square" rtlCol="0">
            <a:spAutoFit/>
          </a:bodyPr>
          <a:lstStyle>
            <a:defPPr>
              <a:defRPr lang="zh-CN"/>
            </a:defPPr>
            <a:lvl1pPr algn="ctr">
              <a:defRPr sz="1200">
                <a:solidFill>
                  <a:schemeClr val="bg1">
                    <a:lumMod val="65000"/>
                  </a:schemeClr>
                </a:solidFill>
              </a:defRPr>
            </a:lvl1pPr>
          </a:lstStyle>
          <a:p>
            <a:r>
              <a:rPr lang="zh-CN" altLang="en-US" dirty="0" smtClean="0">
                <a:solidFill>
                  <a:srgbClr val="0070C0"/>
                </a:solidFill>
              </a:rPr>
              <a:t>结果分析</a:t>
            </a:r>
            <a:endParaRPr lang="zh-CN" altLang="en-US" dirty="0">
              <a:solidFill>
                <a:srgbClr val="0070C0"/>
              </a:solidFill>
            </a:endParaRPr>
          </a:p>
        </p:txBody>
      </p:sp>
      <p:sp>
        <p:nvSpPr>
          <p:cNvPr id="19" name="等腰三角形 18"/>
          <p:cNvSpPr/>
          <p:nvPr/>
        </p:nvSpPr>
        <p:spPr>
          <a:xfrm>
            <a:off x="7749877"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nvGrpSpPr>
          <p:cNvPr id="2" name="组合 1"/>
          <p:cNvGrpSpPr/>
          <p:nvPr/>
        </p:nvGrpSpPr>
        <p:grpSpPr>
          <a:xfrm>
            <a:off x="1475656" y="1838887"/>
            <a:ext cx="6325274" cy="2026725"/>
            <a:chOff x="1475656" y="1838887"/>
            <a:chExt cx="6325274" cy="2026725"/>
          </a:xfrm>
        </p:grpSpPr>
        <p:sp>
          <p:nvSpPr>
            <p:cNvPr id="3" name="椭圆 2"/>
            <p:cNvSpPr/>
            <p:nvPr/>
          </p:nvSpPr>
          <p:spPr>
            <a:xfrm>
              <a:off x="1547664" y="1848951"/>
              <a:ext cx="864096" cy="864096"/>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4" name="椭圆 33"/>
            <p:cNvSpPr/>
            <p:nvPr/>
          </p:nvSpPr>
          <p:spPr>
            <a:xfrm>
              <a:off x="1547664" y="2938513"/>
              <a:ext cx="864096" cy="864096"/>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5" name="TextBox 34"/>
            <p:cNvSpPr txBox="1"/>
            <p:nvPr/>
          </p:nvSpPr>
          <p:spPr>
            <a:xfrm>
              <a:off x="1475656" y="2111123"/>
              <a:ext cx="1008112" cy="276999"/>
            </a:xfrm>
            <a:prstGeom prst="rect">
              <a:avLst/>
            </a:prstGeom>
            <a:noFill/>
          </p:spPr>
          <p:txBody>
            <a:bodyPr wrap="square" rtlCol="0">
              <a:spAutoFit/>
            </a:bodyPr>
            <a:lstStyle/>
            <a:p>
              <a:pPr algn="ctr"/>
              <a:r>
                <a:rPr lang="zh-CN" altLang="en-US" sz="1200" dirty="0" smtClean="0">
                  <a:solidFill>
                    <a:schemeClr val="bg1"/>
                  </a:solidFill>
                </a:rPr>
                <a:t>有什么影响</a:t>
              </a:r>
              <a:endParaRPr lang="zh-CN" altLang="en-US" sz="1200" dirty="0">
                <a:solidFill>
                  <a:schemeClr val="bg1"/>
                </a:solidFill>
              </a:endParaRPr>
            </a:p>
          </p:txBody>
        </p:sp>
        <p:sp>
          <p:nvSpPr>
            <p:cNvPr id="36" name="TextBox 35"/>
            <p:cNvSpPr txBox="1"/>
            <p:nvPr/>
          </p:nvSpPr>
          <p:spPr>
            <a:xfrm>
              <a:off x="1475656" y="3232061"/>
              <a:ext cx="1008112" cy="276999"/>
            </a:xfrm>
            <a:prstGeom prst="rect">
              <a:avLst/>
            </a:prstGeom>
            <a:noFill/>
          </p:spPr>
          <p:txBody>
            <a:bodyPr wrap="square" rtlCol="0">
              <a:spAutoFit/>
            </a:bodyPr>
            <a:lstStyle/>
            <a:p>
              <a:pPr algn="ctr"/>
              <a:r>
                <a:rPr lang="zh-CN" altLang="en-US" sz="1200" dirty="0" smtClean="0">
                  <a:solidFill>
                    <a:schemeClr val="bg1"/>
                  </a:solidFill>
                </a:rPr>
                <a:t>影响的机理</a:t>
              </a:r>
              <a:endParaRPr lang="zh-CN" altLang="en-US" sz="1200" dirty="0">
                <a:solidFill>
                  <a:schemeClr val="bg1"/>
                </a:solidFill>
              </a:endParaRPr>
            </a:p>
          </p:txBody>
        </p:sp>
        <p:sp>
          <p:nvSpPr>
            <p:cNvPr id="37" name="椭圆 36"/>
            <p:cNvSpPr/>
            <p:nvPr/>
          </p:nvSpPr>
          <p:spPr>
            <a:xfrm>
              <a:off x="6864826" y="1911954"/>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8" name="椭圆 37"/>
            <p:cNvSpPr/>
            <p:nvPr/>
          </p:nvSpPr>
          <p:spPr>
            <a:xfrm>
              <a:off x="6864826" y="3001516"/>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9" name="TextBox 38"/>
            <p:cNvSpPr txBox="1"/>
            <p:nvPr/>
          </p:nvSpPr>
          <p:spPr>
            <a:xfrm>
              <a:off x="6792818" y="2174126"/>
              <a:ext cx="1008112" cy="461665"/>
            </a:xfrm>
            <a:prstGeom prst="rect">
              <a:avLst/>
            </a:prstGeom>
            <a:noFill/>
          </p:spPr>
          <p:txBody>
            <a:bodyPr wrap="square" rtlCol="0">
              <a:spAutoFit/>
            </a:bodyPr>
            <a:lstStyle/>
            <a:p>
              <a:pPr algn="ctr"/>
              <a:r>
                <a:rPr lang="zh-CN" altLang="en-US" sz="1200" dirty="0" smtClean="0"/>
                <a:t>怎样定义优劣势</a:t>
              </a:r>
              <a:endParaRPr lang="zh-CN" altLang="en-US" sz="1200" dirty="0"/>
            </a:p>
          </p:txBody>
        </p:sp>
        <p:sp>
          <p:nvSpPr>
            <p:cNvPr id="40" name="TextBox 39"/>
            <p:cNvSpPr txBox="1"/>
            <p:nvPr/>
          </p:nvSpPr>
          <p:spPr>
            <a:xfrm>
              <a:off x="6792818" y="3237914"/>
              <a:ext cx="1008112" cy="461665"/>
            </a:xfrm>
            <a:prstGeom prst="rect">
              <a:avLst/>
            </a:prstGeom>
            <a:noFill/>
          </p:spPr>
          <p:txBody>
            <a:bodyPr wrap="square" rtlCol="0">
              <a:spAutoFit/>
            </a:bodyPr>
            <a:lstStyle/>
            <a:p>
              <a:pPr algn="ctr"/>
              <a:r>
                <a:rPr lang="zh-CN" altLang="en-US" sz="1200" dirty="0" smtClean="0"/>
                <a:t>优劣势的</a:t>
              </a:r>
              <a:endParaRPr lang="en-US" altLang="zh-CN" sz="1200" dirty="0" smtClean="0"/>
            </a:p>
            <a:p>
              <a:pPr algn="ctr"/>
              <a:r>
                <a:rPr lang="zh-CN" altLang="en-US" sz="1200" dirty="0" smtClean="0"/>
                <a:t>变化</a:t>
              </a:r>
              <a:endParaRPr lang="zh-CN" altLang="en-US" sz="1200" dirty="0"/>
            </a:p>
          </p:txBody>
        </p:sp>
        <p:sp>
          <p:nvSpPr>
            <p:cNvPr id="44" name="椭圆 43"/>
            <p:cNvSpPr/>
            <p:nvPr/>
          </p:nvSpPr>
          <p:spPr>
            <a:xfrm>
              <a:off x="3622752" y="1838887"/>
              <a:ext cx="2016224" cy="201622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5" name="椭圆 44"/>
            <p:cNvSpPr/>
            <p:nvPr/>
          </p:nvSpPr>
          <p:spPr>
            <a:xfrm>
              <a:off x="3082692" y="2306939"/>
              <a:ext cx="1080120" cy="1080120"/>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6" name="TextBox 45"/>
            <p:cNvSpPr txBox="1"/>
            <p:nvPr/>
          </p:nvSpPr>
          <p:spPr>
            <a:xfrm>
              <a:off x="3118696" y="2585389"/>
              <a:ext cx="1008112" cy="523220"/>
            </a:xfrm>
            <a:prstGeom prst="rect">
              <a:avLst/>
            </a:prstGeom>
            <a:noFill/>
          </p:spPr>
          <p:txBody>
            <a:bodyPr wrap="square" rtlCol="0">
              <a:spAutoFit/>
            </a:bodyPr>
            <a:lstStyle/>
            <a:p>
              <a:pPr algn="ctr"/>
              <a:r>
                <a:rPr lang="zh-CN" altLang="en-US" sz="1400" dirty="0" smtClean="0">
                  <a:solidFill>
                    <a:schemeClr val="bg1"/>
                  </a:solidFill>
                </a:rPr>
                <a:t>原品牌的影响</a:t>
              </a:r>
              <a:endParaRPr lang="zh-CN" altLang="en-US" sz="1400" dirty="0">
                <a:solidFill>
                  <a:schemeClr val="bg1"/>
                </a:solidFill>
              </a:endParaRPr>
            </a:p>
          </p:txBody>
        </p:sp>
        <p:sp>
          <p:nvSpPr>
            <p:cNvPr id="47" name="椭圆 46"/>
            <p:cNvSpPr/>
            <p:nvPr/>
          </p:nvSpPr>
          <p:spPr>
            <a:xfrm>
              <a:off x="5098916" y="2306939"/>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48" name="TextBox 47"/>
            <p:cNvSpPr txBox="1"/>
            <p:nvPr/>
          </p:nvSpPr>
          <p:spPr>
            <a:xfrm>
              <a:off x="5055486" y="2637939"/>
              <a:ext cx="1179342" cy="430887"/>
            </a:xfrm>
            <a:prstGeom prst="rect">
              <a:avLst/>
            </a:prstGeom>
            <a:noFill/>
          </p:spPr>
          <p:txBody>
            <a:bodyPr wrap="square" rtlCol="0">
              <a:spAutoFit/>
            </a:bodyPr>
            <a:lstStyle/>
            <a:p>
              <a:pPr algn="ctr"/>
              <a:r>
                <a:rPr lang="zh-CN" altLang="en-US" sz="1100" dirty="0" smtClean="0"/>
                <a:t>行业内竞争品牌优劣势的变化</a:t>
              </a:r>
              <a:endParaRPr lang="zh-CN" altLang="en-US" sz="1100" dirty="0"/>
            </a:p>
          </p:txBody>
        </p:sp>
        <p:sp>
          <p:nvSpPr>
            <p:cNvPr id="49" name="TextBox 48"/>
            <p:cNvSpPr txBox="1"/>
            <p:nvPr/>
          </p:nvSpPr>
          <p:spPr>
            <a:xfrm>
              <a:off x="4048764" y="2532839"/>
              <a:ext cx="1152128" cy="646331"/>
            </a:xfrm>
            <a:prstGeom prst="rect">
              <a:avLst/>
            </a:prstGeom>
            <a:noFill/>
          </p:spPr>
          <p:txBody>
            <a:bodyPr wrap="square" rtlCol="0">
              <a:spAutoFit/>
            </a:bodyPr>
            <a:lstStyle/>
            <a:p>
              <a:pPr algn="ctr"/>
              <a:r>
                <a:rPr lang="zh-CN" altLang="en-US" dirty="0" smtClean="0">
                  <a:solidFill>
                    <a:srgbClr val="0070C0"/>
                  </a:solidFill>
                </a:rPr>
                <a:t>比较</a:t>
              </a:r>
              <a:endParaRPr lang="en-US" altLang="zh-CN" dirty="0" smtClean="0">
                <a:solidFill>
                  <a:srgbClr val="0070C0"/>
                </a:solidFill>
              </a:endParaRPr>
            </a:p>
            <a:p>
              <a:pPr algn="ctr"/>
              <a:r>
                <a:rPr lang="zh-CN" altLang="en-US" dirty="0" smtClean="0">
                  <a:solidFill>
                    <a:srgbClr val="0070C0"/>
                  </a:solidFill>
                </a:rPr>
                <a:t>品牌资产</a:t>
              </a:r>
              <a:endParaRPr lang="zh-CN" altLang="en-US" dirty="0">
                <a:solidFill>
                  <a:srgbClr val="0070C0"/>
                </a:solidFill>
              </a:endParaRPr>
            </a:p>
          </p:txBody>
        </p:sp>
        <p:cxnSp>
          <p:nvCxnSpPr>
            <p:cNvPr id="59" name="直接连接符 58"/>
            <p:cNvCxnSpPr>
              <a:endCxn id="39" idx="1"/>
            </p:cNvCxnSpPr>
            <p:nvPr/>
          </p:nvCxnSpPr>
          <p:spPr>
            <a:xfrm flipV="1">
              <a:off x="6109330" y="2364657"/>
              <a:ext cx="754380" cy="262890"/>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6120760" y="3069958"/>
              <a:ext cx="765810" cy="311969"/>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flipV="1">
              <a:off x="2417440" y="2376087"/>
              <a:ext cx="676682" cy="288197"/>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2411760" y="3064248"/>
              <a:ext cx="706936" cy="306312"/>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3286112" y="409228"/>
            <a:ext cx="504056" cy="830997"/>
          </a:xfrm>
          <a:prstGeom prst="rect">
            <a:avLst/>
          </a:prstGeom>
          <a:solidFill>
            <a:srgbClr val="DDDDDD"/>
          </a:solidFill>
        </p:spPr>
        <p:txBody>
          <a:bodyPr wrap="square" rtlCol="0">
            <a:spAutoFit/>
          </a:bodyPr>
          <a:lstStyle/>
          <a:p>
            <a:r>
              <a:rPr lang="en-US" altLang="zh-CN" sz="4800" dirty="0" smtClean="0">
                <a:latin typeface="+mj-ea"/>
                <a:ea typeface="+mj-ea"/>
              </a:rPr>
              <a:t>1</a:t>
            </a:r>
            <a:endParaRPr lang="zh-CN" altLang="en-US" sz="4800" dirty="0">
              <a:latin typeface="+mj-ea"/>
              <a:ea typeface="+mj-ea"/>
            </a:endParaRPr>
          </a:p>
        </p:txBody>
      </p:sp>
      <p:cxnSp>
        <p:nvCxnSpPr>
          <p:cNvPr id="15" name="直接连接符 14"/>
          <p:cNvCxnSpPr>
            <a:stCxn id="12" idx="3"/>
          </p:cNvCxnSpPr>
          <p:nvPr/>
        </p:nvCxnSpPr>
        <p:spPr>
          <a:xfrm>
            <a:off x="3790168" y="824727"/>
            <a:ext cx="2294000"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016506" y="481236"/>
            <a:ext cx="1975063" cy="369332"/>
          </a:xfrm>
          <a:prstGeom prst="rect">
            <a:avLst/>
          </a:prstGeom>
          <a:noFill/>
        </p:spPr>
        <p:txBody>
          <a:bodyPr wrap="square" rtlCol="0">
            <a:spAutoFit/>
          </a:bodyPr>
          <a:lstStyle/>
          <a:p>
            <a:pPr algn="dist"/>
            <a:r>
              <a:rPr lang="zh-CN" altLang="en-US" dirty="0" smtClean="0"/>
              <a:t>产品伤害危机</a:t>
            </a:r>
            <a:endParaRPr lang="zh-CN" altLang="en-US" dirty="0"/>
          </a:p>
        </p:txBody>
      </p:sp>
      <p:sp>
        <p:nvSpPr>
          <p:cNvPr id="50" name="TextBox 49"/>
          <p:cNvSpPr txBox="1"/>
          <p:nvPr/>
        </p:nvSpPr>
        <p:spPr>
          <a:xfrm>
            <a:off x="4006446" y="860383"/>
            <a:ext cx="1985123" cy="369332"/>
          </a:xfrm>
          <a:prstGeom prst="rect">
            <a:avLst/>
          </a:prstGeom>
          <a:noFill/>
        </p:spPr>
        <p:txBody>
          <a:bodyPr wrap="square" rtlCol="0">
            <a:spAutoFit/>
          </a:bodyPr>
          <a:lstStyle/>
          <a:p>
            <a:pPr algn="dist"/>
            <a:r>
              <a:rPr lang="zh-CN" altLang="en-US" dirty="0" smtClean="0"/>
              <a:t>对原品牌的影响</a:t>
            </a:r>
            <a:endParaRPr lang="zh-CN" altLang="en-US" dirty="0"/>
          </a:p>
        </p:txBody>
      </p:sp>
    </p:spTree>
    <p:extLst>
      <p:ext uri="{BB962C8B-B14F-4D97-AF65-F5344CB8AC3E}">
        <p14:creationId xmlns:p14="http://schemas.microsoft.com/office/powerpoint/2010/main" xmlns="" val="321390057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2843808" y="193636"/>
            <a:ext cx="3744416" cy="431616"/>
            <a:chOff x="2843808" y="481670"/>
            <a:chExt cx="3744416" cy="431616"/>
          </a:xfrm>
        </p:grpSpPr>
        <p:sp>
          <p:nvSpPr>
            <p:cNvPr id="11" name="Rectangle 8"/>
            <p:cNvSpPr>
              <a:spLocks noChangeArrowheads="1"/>
            </p:cNvSpPr>
            <p:nvPr/>
          </p:nvSpPr>
          <p:spPr bwMode="auto">
            <a:xfrm>
              <a:off x="2959920" y="641843"/>
              <a:ext cx="3528392" cy="271443"/>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sz="1600">
                <a:solidFill>
                  <a:prstClr val="black"/>
                </a:solidFill>
              </a:endParaRPr>
            </a:p>
          </p:txBody>
        </p:sp>
        <p:sp>
          <p:nvSpPr>
            <p:cNvPr id="12" name="矩形 11"/>
            <p:cNvSpPr/>
            <p:nvPr/>
          </p:nvSpPr>
          <p:spPr>
            <a:xfrm>
              <a:off x="2843808" y="481670"/>
              <a:ext cx="3744416" cy="307777"/>
            </a:xfrm>
            <a:prstGeom prst="rect">
              <a:avLst/>
            </a:prstGeom>
            <a:solidFill>
              <a:srgbClr val="0070C0"/>
            </a:solidFill>
            <a:ln w="12700">
              <a:noFill/>
            </a:ln>
            <a:effectLst/>
          </p:spPr>
          <p:txBody>
            <a:bodyPr wrap="square" rtlCol="0" anchor="ctr">
              <a:spAutoFit/>
            </a:bodyPr>
            <a:lstStyle/>
            <a:p>
              <a:pPr algn="ctr"/>
              <a:r>
                <a:rPr lang="zh-CN" altLang="en-US" sz="1400" dirty="0" smtClean="0">
                  <a:solidFill>
                    <a:prstClr val="white"/>
                  </a:solidFill>
                  <a:latin typeface="微软雅黑" pitchFamily="34" charset="-122"/>
                  <a:cs typeface="Lao UI" pitchFamily="34" charset="0"/>
                </a:rPr>
                <a:t>“丰田召回门”对丰田品牌的影响</a:t>
              </a:r>
              <a:endParaRPr lang="zh-CN" altLang="en-US" sz="1400" dirty="0">
                <a:solidFill>
                  <a:prstClr val="white"/>
                </a:solidFill>
                <a:latin typeface="微软雅黑" pitchFamily="34" charset="-122"/>
                <a:cs typeface="Lao UI" pitchFamily="34" charset="0"/>
              </a:endParaRPr>
            </a:p>
          </p:txBody>
        </p:sp>
      </p:grpSp>
      <p:graphicFrame>
        <p:nvGraphicFramePr>
          <p:cNvPr id="4" name="图表 3"/>
          <p:cNvGraphicFramePr/>
          <p:nvPr>
            <p:extLst>
              <p:ext uri="{D42A27DB-BD31-4B8C-83A1-F6EECF244321}">
                <p14:modId xmlns:p14="http://schemas.microsoft.com/office/powerpoint/2010/main" xmlns="" val="2458578559"/>
              </p:ext>
            </p:extLst>
          </p:nvPr>
        </p:nvGraphicFramePr>
        <p:xfrm>
          <a:off x="467544" y="1489348"/>
          <a:ext cx="5400600" cy="3384376"/>
        </p:xfrm>
        <a:graphic>
          <a:graphicData uri="http://schemas.openxmlformats.org/drawingml/2006/chart">
            <c:chart xmlns:c="http://schemas.openxmlformats.org/drawingml/2006/chart" xmlns:r="http://schemas.openxmlformats.org/officeDocument/2006/relationships" r:id="rId2"/>
          </a:graphicData>
        </a:graphic>
      </p:graphicFrame>
      <p:sp>
        <p:nvSpPr>
          <p:cNvPr id="8" name="矩形 7"/>
          <p:cNvSpPr/>
          <p:nvPr/>
        </p:nvSpPr>
        <p:spPr>
          <a:xfrm>
            <a:off x="4572000" y="625252"/>
            <a:ext cx="4680520" cy="216024"/>
          </a:xfrm>
          <a:prstGeom prst="rect">
            <a:avLst/>
          </a:prstGeom>
          <a:solidFill>
            <a:srgbClr val="80808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9" name="矩形 8"/>
          <p:cNvSpPr/>
          <p:nvPr/>
        </p:nvSpPr>
        <p:spPr>
          <a:xfrm>
            <a:off x="-108520" y="602458"/>
            <a:ext cx="4680520" cy="261610"/>
          </a:xfrm>
          <a:prstGeom prst="rect">
            <a:avLst/>
          </a:prstGeom>
          <a:solidFill>
            <a:srgbClr val="0070C0"/>
          </a:solidFill>
          <a:ln w="12700">
            <a:noFill/>
          </a:ln>
          <a:effectLst/>
        </p:spPr>
        <p:txBody>
          <a:bodyPr wrap="square" rtlCol="0" anchor="ctr">
            <a:spAutoFit/>
          </a:bodyPr>
          <a:lstStyle/>
          <a:p>
            <a:pPr algn="ctr"/>
            <a:r>
              <a:rPr lang="zh-CN" altLang="en-US" sz="1100" dirty="0" smtClean="0">
                <a:solidFill>
                  <a:prstClr val="white"/>
                </a:solidFill>
                <a:latin typeface="微软雅黑" pitchFamily="34" charset="-122"/>
                <a:cs typeface="Lao UI" pitchFamily="34" charset="0"/>
              </a:rPr>
              <a:t>“丰田召回门”对丰田品牌资产的影响</a:t>
            </a:r>
            <a:endParaRPr lang="zh-CN" altLang="en-US" sz="1100" dirty="0">
              <a:solidFill>
                <a:prstClr val="white"/>
              </a:solidFill>
              <a:latin typeface="微软雅黑" pitchFamily="34" charset="-122"/>
              <a:cs typeface="Lao UI" pitchFamily="34" charset="0"/>
            </a:endParaRPr>
          </a:p>
        </p:txBody>
      </p:sp>
      <p:cxnSp>
        <p:nvCxnSpPr>
          <p:cNvPr id="15" name="直接连接符 14"/>
          <p:cNvCxnSpPr/>
          <p:nvPr/>
        </p:nvCxnSpPr>
        <p:spPr>
          <a:xfrm>
            <a:off x="4788024" y="2969718"/>
            <a:ext cx="781578" cy="0"/>
          </a:xfrm>
          <a:prstGeom prst="line">
            <a:avLst/>
          </a:prstGeom>
          <a:ln w="6350">
            <a:solidFill>
              <a:srgbClr val="808080"/>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708090" y="2590488"/>
            <a:ext cx="2952328" cy="307777"/>
          </a:xfrm>
          <a:prstGeom prst="rect">
            <a:avLst/>
          </a:prstGeom>
          <a:solidFill>
            <a:srgbClr val="DDDDDD"/>
          </a:solidFill>
        </p:spPr>
        <p:txBody>
          <a:bodyPr wrap="square" rtlCol="0">
            <a:spAutoFit/>
          </a:bodyPr>
          <a:lstStyle/>
          <a:p>
            <a:r>
              <a:rPr lang="zh-CN" altLang="en-US" sz="1400" dirty="0" smtClean="0"/>
              <a:t>危机发生时品牌资产出现明显下滑</a:t>
            </a:r>
            <a:endParaRPr lang="zh-CN" altLang="en-US" sz="1400" dirty="0"/>
          </a:p>
        </p:txBody>
      </p:sp>
      <p:sp>
        <p:nvSpPr>
          <p:cNvPr id="17" name="TextBox 16"/>
          <p:cNvSpPr txBox="1"/>
          <p:nvPr/>
        </p:nvSpPr>
        <p:spPr>
          <a:xfrm>
            <a:off x="5708090" y="3042281"/>
            <a:ext cx="2952328" cy="523220"/>
          </a:xfrm>
          <a:prstGeom prst="rect">
            <a:avLst/>
          </a:prstGeom>
          <a:solidFill>
            <a:srgbClr val="DDDDDD"/>
          </a:solidFill>
        </p:spPr>
        <p:txBody>
          <a:bodyPr wrap="square" rtlCol="0">
            <a:spAutoFit/>
          </a:bodyPr>
          <a:lstStyle/>
          <a:p>
            <a:r>
              <a:rPr lang="zh-CN" altLang="en-US" sz="1400" dirty="0" smtClean="0"/>
              <a:t>经过</a:t>
            </a:r>
            <a:r>
              <a:rPr lang="en-US" altLang="zh-CN" sz="1400" dirty="0" smtClean="0"/>
              <a:t>XX</a:t>
            </a:r>
            <a:r>
              <a:rPr lang="zh-CN" altLang="en-US" sz="1400" dirty="0" smtClean="0"/>
              <a:t>时间，品牌资产回升至原来同等水平</a:t>
            </a:r>
            <a:endParaRPr lang="zh-CN" altLang="en-US" sz="1400" dirty="0"/>
          </a:p>
        </p:txBody>
      </p:sp>
      <p:sp>
        <p:nvSpPr>
          <p:cNvPr id="13" name="Rectangle 2"/>
          <p:cNvSpPr>
            <a:spLocks noChangeArrowheads="1"/>
          </p:cNvSpPr>
          <p:nvPr/>
        </p:nvSpPr>
        <p:spPr bwMode="auto">
          <a:xfrm>
            <a:off x="1231926" y="4873724"/>
            <a:ext cx="3057247" cy="307777"/>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黑体" pitchFamily="49" charset="-122"/>
                <a:ea typeface="黑体" pitchFamily="49" charset="-122"/>
                <a:cs typeface="Times New Roman" pitchFamily="18" charset="0"/>
              </a:rPr>
              <a:t>图</a:t>
            </a:r>
            <a:r>
              <a:rPr kumimoji="0" lang="en-US" altLang="zh-CN" sz="1400" b="0" i="0" u="none" strike="noStrike" cap="none" normalizeH="0" baseline="0" dirty="0" smtClean="0">
                <a:ln>
                  <a:noFill/>
                </a:ln>
                <a:effectLst/>
                <a:latin typeface="黑体" pitchFamily="49" charset="-122"/>
                <a:ea typeface="黑体" pitchFamily="49" charset="-122"/>
                <a:cs typeface="Times New Roman" pitchFamily="18" charset="0"/>
              </a:rPr>
              <a:t>1 </a:t>
            </a:r>
            <a:r>
              <a:rPr lang="zh-CN" altLang="en-US" sz="1400" dirty="0" smtClean="0">
                <a:latin typeface="黑体" pitchFamily="49" charset="-122"/>
                <a:ea typeface="黑体" pitchFamily="49" charset="-122"/>
                <a:cs typeface="Times New Roman" pitchFamily="18" charset="0"/>
              </a:rPr>
              <a:t>危机过程丰田品牌资产变化情况</a:t>
            </a:r>
            <a:endParaRPr kumimoji="0" lang="zh-CN" altLang="en-US" sz="1000" b="0" i="0" u="none" strike="noStrike" cap="none" normalizeH="0" baseline="0" dirty="0" smtClean="0">
              <a:ln>
                <a:noFill/>
              </a:ln>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xmlns="" val="281608488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187624" y="2147484"/>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6" name="椭圆 5"/>
          <p:cNvSpPr/>
          <p:nvPr/>
        </p:nvSpPr>
        <p:spPr>
          <a:xfrm>
            <a:off x="1187624" y="3237046"/>
            <a:ext cx="864096" cy="864096"/>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 name="TextBox 6"/>
          <p:cNvSpPr txBox="1"/>
          <p:nvPr/>
        </p:nvSpPr>
        <p:spPr>
          <a:xfrm>
            <a:off x="1115616" y="2409656"/>
            <a:ext cx="1008112" cy="276999"/>
          </a:xfrm>
          <a:prstGeom prst="rect">
            <a:avLst/>
          </a:prstGeom>
          <a:noFill/>
        </p:spPr>
        <p:txBody>
          <a:bodyPr wrap="square" rtlCol="0">
            <a:spAutoFit/>
          </a:bodyPr>
          <a:lstStyle/>
          <a:p>
            <a:pPr algn="ctr"/>
            <a:r>
              <a:rPr lang="zh-CN" altLang="en-US" sz="1200" dirty="0" smtClean="0"/>
              <a:t>有什么影响</a:t>
            </a:r>
            <a:endParaRPr lang="zh-CN" altLang="en-US" sz="1200" dirty="0"/>
          </a:p>
        </p:txBody>
      </p:sp>
      <p:sp>
        <p:nvSpPr>
          <p:cNvPr id="8" name="TextBox 7"/>
          <p:cNvSpPr txBox="1"/>
          <p:nvPr/>
        </p:nvSpPr>
        <p:spPr>
          <a:xfrm>
            <a:off x="1115616" y="3530594"/>
            <a:ext cx="1008112" cy="276999"/>
          </a:xfrm>
          <a:prstGeom prst="rect">
            <a:avLst/>
          </a:prstGeom>
          <a:noFill/>
        </p:spPr>
        <p:txBody>
          <a:bodyPr wrap="square" rtlCol="0">
            <a:spAutoFit/>
          </a:bodyPr>
          <a:lstStyle/>
          <a:p>
            <a:pPr algn="ctr"/>
            <a:r>
              <a:rPr lang="zh-CN" altLang="en-US" sz="1200" dirty="0" smtClean="0"/>
              <a:t>影响的机理</a:t>
            </a:r>
            <a:endParaRPr lang="zh-CN" altLang="en-US" sz="1200" dirty="0"/>
          </a:p>
        </p:txBody>
      </p:sp>
      <p:sp>
        <p:nvSpPr>
          <p:cNvPr id="9" name="椭圆 8"/>
          <p:cNvSpPr/>
          <p:nvPr/>
        </p:nvSpPr>
        <p:spPr>
          <a:xfrm>
            <a:off x="6504786" y="2210487"/>
            <a:ext cx="864096" cy="864096"/>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0" name="椭圆 9"/>
          <p:cNvSpPr/>
          <p:nvPr/>
        </p:nvSpPr>
        <p:spPr>
          <a:xfrm>
            <a:off x="6504786" y="3300049"/>
            <a:ext cx="864096" cy="864096"/>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1" name="TextBox 10"/>
          <p:cNvSpPr txBox="1"/>
          <p:nvPr/>
        </p:nvSpPr>
        <p:spPr>
          <a:xfrm>
            <a:off x="6432778" y="2472659"/>
            <a:ext cx="1008112" cy="461665"/>
          </a:xfrm>
          <a:prstGeom prst="rect">
            <a:avLst/>
          </a:prstGeom>
          <a:noFill/>
        </p:spPr>
        <p:txBody>
          <a:bodyPr wrap="square" rtlCol="0">
            <a:spAutoFit/>
          </a:bodyPr>
          <a:lstStyle/>
          <a:p>
            <a:pPr algn="ctr"/>
            <a:r>
              <a:rPr lang="zh-CN" altLang="en-US" sz="1200" dirty="0" smtClean="0">
                <a:solidFill>
                  <a:schemeClr val="bg1"/>
                </a:solidFill>
              </a:rPr>
              <a:t>怎样定义优劣势</a:t>
            </a:r>
            <a:endParaRPr lang="zh-CN" altLang="en-US" sz="1200" dirty="0">
              <a:solidFill>
                <a:schemeClr val="bg1"/>
              </a:solidFill>
            </a:endParaRPr>
          </a:p>
        </p:txBody>
      </p:sp>
      <p:sp>
        <p:nvSpPr>
          <p:cNvPr id="12" name="TextBox 11"/>
          <p:cNvSpPr txBox="1"/>
          <p:nvPr/>
        </p:nvSpPr>
        <p:spPr>
          <a:xfrm>
            <a:off x="6432778" y="3536447"/>
            <a:ext cx="1008112" cy="461665"/>
          </a:xfrm>
          <a:prstGeom prst="rect">
            <a:avLst/>
          </a:prstGeom>
          <a:noFill/>
        </p:spPr>
        <p:txBody>
          <a:bodyPr wrap="square" rtlCol="0">
            <a:spAutoFit/>
          </a:bodyPr>
          <a:lstStyle/>
          <a:p>
            <a:pPr algn="ctr"/>
            <a:r>
              <a:rPr lang="zh-CN" altLang="en-US" sz="1200" dirty="0" smtClean="0">
                <a:solidFill>
                  <a:schemeClr val="bg1"/>
                </a:solidFill>
              </a:rPr>
              <a:t>优劣势的</a:t>
            </a:r>
            <a:endParaRPr lang="en-US" altLang="zh-CN" sz="1200" dirty="0" smtClean="0">
              <a:solidFill>
                <a:schemeClr val="bg1"/>
              </a:solidFill>
            </a:endParaRPr>
          </a:p>
          <a:p>
            <a:pPr algn="ctr"/>
            <a:r>
              <a:rPr lang="zh-CN" altLang="en-US" sz="1200" dirty="0" smtClean="0">
                <a:solidFill>
                  <a:schemeClr val="bg1"/>
                </a:solidFill>
              </a:rPr>
              <a:t>变化</a:t>
            </a:r>
            <a:endParaRPr lang="zh-CN" altLang="en-US" sz="1200" dirty="0">
              <a:solidFill>
                <a:schemeClr val="bg1"/>
              </a:solidFill>
            </a:endParaRPr>
          </a:p>
        </p:txBody>
      </p:sp>
      <p:sp>
        <p:nvSpPr>
          <p:cNvPr id="18" name="椭圆 17"/>
          <p:cNvSpPr/>
          <p:nvPr/>
        </p:nvSpPr>
        <p:spPr>
          <a:xfrm>
            <a:off x="3262712" y="2137420"/>
            <a:ext cx="2016224" cy="201622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9" name="椭圆 18"/>
          <p:cNvSpPr/>
          <p:nvPr/>
        </p:nvSpPr>
        <p:spPr>
          <a:xfrm>
            <a:off x="2722652" y="260547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0" name="TextBox 19"/>
          <p:cNvSpPr txBox="1"/>
          <p:nvPr/>
        </p:nvSpPr>
        <p:spPr>
          <a:xfrm>
            <a:off x="2758656" y="2883922"/>
            <a:ext cx="1008112" cy="523220"/>
          </a:xfrm>
          <a:prstGeom prst="rect">
            <a:avLst/>
          </a:prstGeom>
          <a:noFill/>
        </p:spPr>
        <p:txBody>
          <a:bodyPr wrap="square" rtlCol="0">
            <a:spAutoFit/>
          </a:bodyPr>
          <a:lstStyle/>
          <a:p>
            <a:pPr algn="ctr"/>
            <a:r>
              <a:rPr lang="zh-CN" altLang="en-US" sz="1400" dirty="0" smtClean="0"/>
              <a:t>原品牌的影响</a:t>
            </a:r>
            <a:endParaRPr lang="zh-CN" altLang="en-US" sz="1400" dirty="0"/>
          </a:p>
        </p:txBody>
      </p:sp>
      <p:sp>
        <p:nvSpPr>
          <p:cNvPr id="21" name="椭圆 20"/>
          <p:cNvSpPr/>
          <p:nvPr/>
        </p:nvSpPr>
        <p:spPr>
          <a:xfrm>
            <a:off x="4738876" y="2605472"/>
            <a:ext cx="1080120" cy="1080120"/>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2" name="TextBox 21"/>
          <p:cNvSpPr txBox="1"/>
          <p:nvPr/>
        </p:nvSpPr>
        <p:spPr>
          <a:xfrm>
            <a:off x="4695446" y="2936472"/>
            <a:ext cx="1179342" cy="430887"/>
          </a:xfrm>
          <a:prstGeom prst="rect">
            <a:avLst/>
          </a:prstGeom>
          <a:noFill/>
        </p:spPr>
        <p:txBody>
          <a:bodyPr wrap="square" rtlCol="0">
            <a:spAutoFit/>
          </a:bodyPr>
          <a:lstStyle/>
          <a:p>
            <a:pPr algn="ctr"/>
            <a:r>
              <a:rPr lang="zh-CN" altLang="en-US" sz="1100" dirty="0" smtClean="0">
                <a:solidFill>
                  <a:schemeClr val="bg1"/>
                </a:solidFill>
              </a:rPr>
              <a:t>行业内竞争品牌优劣势的变化</a:t>
            </a:r>
            <a:endParaRPr lang="zh-CN" altLang="en-US" sz="1100" dirty="0">
              <a:solidFill>
                <a:schemeClr val="bg1"/>
              </a:solidFill>
            </a:endParaRPr>
          </a:p>
        </p:txBody>
      </p:sp>
      <p:sp>
        <p:nvSpPr>
          <p:cNvPr id="23" name="TextBox 22"/>
          <p:cNvSpPr txBox="1"/>
          <p:nvPr/>
        </p:nvSpPr>
        <p:spPr>
          <a:xfrm>
            <a:off x="3688724" y="2831372"/>
            <a:ext cx="1152128" cy="646331"/>
          </a:xfrm>
          <a:prstGeom prst="rect">
            <a:avLst/>
          </a:prstGeom>
          <a:noFill/>
        </p:spPr>
        <p:txBody>
          <a:bodyPr wrap="square" rtlCol="0">
            <a:spAutoFit/>
          </a:bodyPr>
          <a:lstStyle/>
          <a:p>
            <a:pPr algn="ctr"/>
            <a:r>
              <a:rPr lang="zh-CN" altLang="en-US" dirty="0" smtClean="0">
                <a:solidFill>
                  <a:srgbClr val="0070C0"/>
                </a:solidFill>
              </a:rPr>
              <a:t>比较</a:t>
            </a:r>
            <a:endParaRPr lang="en-US" altLang="zh-CN" dirty="0" smtClean="0">
              <a:solidFill>
                <a:srgbClr val="0070C0"/>
              </a:solidFill>
            </a:endParaRPr>
          </a:p>
          <a:p>
            <a:pPr algn="ctr"/>
            <a:r>
              <a:rPr lang="zh-CN" altLang="en-US" dirty="0" smtClean="0">
                <a:solidFill>
                  <a:srgbClr val="0070C0"/>
                </a:solidFill>
              </a:rPr>
              <a:t>品牌资产</a:t>
            </a:r>
            <a:endParaRPr lang="zh-CN" altLang="en-US" dirty="0">
              <a:solidFill>
                <a:srgbClr val="0070C0"/>
              </a:solidFill>
            </a:endParaRPr>
          </a:p>
        </p:txBody>
      </p:sp>
      <p:cxnSp>
        <p:nvCxnSpPr>
          <p:cNvPr id="14" name="直接连接符 13"/>
          <p:cNvCxnSpPr>
            <a:endCxn id="11" idx="1"/>
          </p:cNvCxnSpPr>
          <p:nvPr/>
        </p:nvCxnSpPr>
        <p:spPr>
          <a:xfrm flipV="1">
            <a:off x="5749290" y="2663190"/>
            <a:ext cx="754380" cy="262890"/>
          </a:xfrm>
          <a:prstGeom prst="line">
            <a:avLst/>
          </a:prstGeom>
          <a:ln>
            <a:solidFill>
              <a:srgbClr val="0070C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760720" y="3368491"/>
            <a:ext cx="765810" cy="311969"/>
          </a:xfrm>
          <a:prstGeom prst="line">
            <a:avLst/>
          </a:prstGeom>
          <a:ln>
            <a:solidFill>
              <a:srgbClr val="0070C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flipV="1">
            <a:off x="2057400" y="2674620"/>
            <a:ext cx="676682" cy="288197"/>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2051720" y="3362781"/>
            <a:ext cx="706936" cy="306312"/>
          </a:xfrm>
          <a:prstGeom prst="line">
            <a:avLst/>
          </a:prstGeom>
          <a:ln>
            <a:solidFill>
              <a:srgbClr val="808080"/>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286112" y="409228"/>
            <a:ext cx="516660" cy="830997"/>
          </a:xfrm>
          <a:prstGeom prst="rect">
            <a:avLst/>
          </a:prstGeom>
          <a:solidFill>
            <a:srgbClr val="DDDDDD"/>
          </a:solidFill>
        </p:spPr>
        <p:txBody>
          <a:bodyPr wrap="square" rtlCol="0">
            <a:spAutoFit/>
          </a:bodyPr>
          <a:lstStyle/>
          <a:p>
            <a:r>
              <a:rPr lang="en-US" altLang="zh-CN" sz="4800" dirty="0" smtClean="0">
                <a:latin typeface="+mj-ea"/>
                <a:ea typeface="+mj-ea"/>
              </a:rPr>
              <a:t>2</a:t>
            </a:r>
            <a:endParaRPr lang="zh-CN" altLang="en-US" sz="4800" dirty="0">
              <a:latin typeface="+mj-ea"/>
              <a:ea typeface="+mj-ea"/>
            </a:endParaRPr>
          </a:p>
        </p:txBody>
      </p:sp>
      <p:cxnSp>
        <p:nvCxnSpPr>
          <p:cNvPr id="25" name="直接连接符 24"/>
          <p:cNvCxnSpPr>
            <a:stCxn id="24" idx="3"/>
          </p:cNvCxnSpPr>
          <p:nvPr/>
        </p:nvCxnSpPr>
        <p:spPr>
          <a:xfrm>
            <a:off x="3802772" y="824727"/>
            <a:ext cx="2281396" cy="0"/>
          </a:xfrm>
          <a:prstGeom prst="line">
            <a:avLst/>
          </a:prstGeom>
          <a:ln>
            <a:solidFill>
              <a:srgbClr val="808080"/>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016506" y="481236"/>
            <a:ext cx="1975063" cy="369332"/>
          </a:xfrm>
          <a:prstGeom prst="rect">
            <a:avLst/>
          </a:prstGeom>
          <a:noFill/>
        </p:spPr>
        <p:txBody>
          <a:bodyPr wrap="square" rtlCol="0">
            <a:spAutoFit/>
          </a:bodyPr>
          <a:lstStyle/>
          <a:p>
            <a:pPr algn="dist"/>
            <a:r>
              <a:rPr lang="zh-CN" altLang="en-US" dirty="0" smtClean="0"/>
              <a:t>产品伤害危机</a:t>
            </a:r>
            <a:endParaRPr lang="zh-CN" altLang="en-US" dirty="0"/>
          </a:p>
        </p:txBody>
      </p:sp>
      <p:sp>
        <p:nvSpPr>
          <p:cNvPr id="27" name="TextBox 26"/>
          <p:cNvSpPr txBox="1"/>
          <p:nvPr/>
        </p:nvSpPr>
        <p:spPr>
          <a:xfrm>
            <a:off x="4006446" y="902423"/>
            <a:ext cx="1985123" cy="276999"/>
          </a:xfrm>
          <a:prstGeom prst="rect">
            <a:avLst/>
          </a:prstGeom>
          <a:noFill/>
        </p:spPr>
        <p:txBody>
          <a:bodyPr wrap="square" rtlCol="0">
            <a:spAutoFit/>
          </a:bodyPr>
          <a:lstStyle/>
          <a:p>
            <a:pPr algn="dist"/>
            <a:r>
              <a:rPr lang="zh-CN" altLang="en-US" sz="1200" dirty="0" smtClean="0"/>
              <a:t>对行业内竞争品牌的影响</a:t>
            </a:r>
            <a:endParaRPr lang="zh-CN" altLang="en-US" sz="1200" dirty="0"/>
          </a:p>
        </p:txBody>
      </p:sp>
    </p:spTree>
    <p:extLst>
      <p:ext uri="{BB962C8B-B14F-4D97-AF65-F5344CB8AC3E}">
        <p14:creationId xmlns:p14="http://schemas.microsoft.com/office/powerpoint/2010/main" xmlns="" val="46855930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43808" y="193636"/>
            <a:ext cx="3744416" cy="431616"/>
            <a:chOff x="2843808" y="481670"/>
            <a:chExt cx="3744416" cy="431616"/>
          </a:xfrm>
        </p:grpSpPr>
        <p:sp>
          <p:nvSpPr>
            <p:cNvPr id="7" name="Rectangle 8"/>
            <p:cNvSpPr>
              <a:spLocks noChangeArrowheads="1"/>
            </p:cNvSpPr>
            <p:nvPr/>
          </p:nvSpPr>
          <p:spPr bwMode="auto">
            <a:xfrm>
              <a:off x="2959920" y="641843"/>
              <a:ext cx="3528392" cy="271443"/>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sz="1600">
                <a:solidFill>
                  <a:prstClr val="black"/>
                </a:solidFill>
              </a:endParaRPr>
            </a:p>
          </p:txBody>
        </p:sp>
        <p:sp>
          <p:nvSpPr>
            <p:cNvPr id="8" name="矩形 7"/>
            <p:cNvSpPr/>
            <p:nvPr/>
          </p:nvSpPr>
          <p:spPr>
            <a:xfrm>
              <a:off x="2843808" y="481670"/>
              <a:ext cx="3744416" cy="307777"/>
            </a:xfrm>
            <a:prstGeom prst="rect">
              <a:avLst/>
            </a:prstGeom>
            <a:solidFill>
              <a:srgbClr val="0070C0"/>
            </a:solidFill>
            <a:ln w="12700">
              <a:noFill/>
            </a:ln>
            <a:effectLst/>
          </p:spPr>
          <p:txBody>
            <a:bodyPr wrap="square" rtlCol="0" anchor="ctr">
              <a:spAutoFit/>
            </a:bodyPr>
            <a:lstStyle/>
            <a:p>
              <a:pPr algn="ctr"/>
              <a:r>
                <a:rPr lang="zh-CN" altLang="en-US" sz="1400" dirty="0">
                  <a:solidFill>
                    <a:prstClr val="white"/>
                  </a:solidFill>
                  <a:latin typeface="微软雅黑" pitchFamily="34" charset="-122"/>
                  <a:cs typeface="Lao UI" pitchFamily="34" charset="0"/>
                </a:rPr>
                <a:t>行业内竞争品牌优劣势的变化</a:t>
              </a:r>
            </a:p>
          </p:txBody>
        </p:sp>
      </p:grpSp>
      <p:sp>
        <p:nvSpPr>
          <p:cNvPr id="4" name="矩形 3"/>
          <p:cNvSpPr/>
          <p:nvPr/>
        </p:nvSpPr>
        <p:spPr>
          <a:xfrm>
            <a:off x="4572000" y="625252"/>
            <a:ext cx="4680520" cy="216024"/>
          </a:xfrm>
          <a:prstGeom prst="rect">
            <a:avLst/>
          </a:prstGeom>
          <a:solidFill>
            <a:srgbClr val="80808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5" name="矩形 4"/>
          <p:cNvSpPr/>
          <p:nvPr/>
        </p:nvSpPr>
        <p:spPr>
          <a:xfrm>
            <a:off x="-108520" y="602458"/>
            <a:ext cx="4680520" cy="261610"/>
          </a:xfrm>
          <a:prstGeom prst="rect">
            <a:avLst/>
          </a:prstGeom>
          <a:solidFill>
            <a:srgbClr val="0070C0"/>
          </a:solidFill>
          <a:ln w="12700">
            <a:noFill/>
          </a:ln>
          <a:effectLst/>
        </p:spPr>
        <p:txBody>
          <a:bodyPr wrap="square" rtlCol="0" anchor="ctr">
            <a:spAutoFit/>
          </a:bodyPr>
          <a:lstStyle/>
          <a:p>
            <a:pPr algn="ctr"/>
            <a:r>
              <a:rPr lang="zh-CN" altLang="en-US" sz="1100" dirty="0">
                <a:solidFill>
                  <a:schemeClr val="bg1"/>
                </a:solidFill>
              </a:rPr>
              <a:t>怎样</a:t>
            </a:r>
            <a:r>
              <a:rPr lang="zh-CN" altLang="en-US" sz="1100" dirty="0" smtClean="0">
                <a:solidFill>
                  <a:schemeClr val="bg1"/>
                </a:solidFill>
              </a:rPr>
              <a:t>定义品牌的优劣</a:t>
            </a:r>
            <a:r>
              <a:rPr lang="zh-CN" altLang="en-US" sz="1100" dirty="0">
                <a:solidFill>
                  <a:schemeClr val="bg1"/>
                </a:solidFill>
              </a:rPr>
              <a:t>势</a:t>
            </a:r>
          </a:p>
        </p:txBody>
      </p:sp>
      <p:grpSp>
        <p:nvGrpSpPr>
          <p:cNvPr id="18" name="组合 17"/>
          <p:cNvGrpSpPr/>
          <p:nvPr/>
        </p:nvGrpSpPr>
        <p:grpSpPr>
          <a:xfrm>
            <a:off x="5374598" y="1879005"/>
            <a:ext cx="3312368" cy="1997117"/>
            <a:chOff x="5436096" y="1879005"/>
            <a:chExt cx="3312368" cy="1997117"/>
          </a:xfrm>
        </p:grpSpPr>
        <p:sp>
          <p:nvSpPr>
            <p:cNvPr id="13" name="TextBox 12"/>
            <p:cNvSpPr txBox="1"/>
            <p:nvPr/>
          </p:nvSpPr>
          <p:spPr>
            <a:xfrm>
              <a:off x="5964148" y="3073524"/>
              <a:ext cx="2339102" cy="307777"/>
            </a:xfrm>
            <a:prstGeom prst="rect">
              <a:avLst/>
            </a:prstGeom>
            <a:solidFill>
              <a:srgbClr val="DDDDDD"/>
            </a:solidFill>
          </p:spPr>
          <p:txBody>
            <a:bodyPr wrap="none" rtlCol="0">
              <a:spAutoFit/>
            </a:bodyPr>
            <a:lstStyle/>
            <a:p>
              <a:r>
                <a:rPr lang="zh-CN" altLang="en-US" sz="1400" dirty="0" smtClean="0"/>
                <a:t>不同阶段的优劣势如何比较</a:t>
              </a:r>
              <a:endParaRPr lang="zh-CN" altLang="en-US" sz="1400" dirty="0"/>
            </a:p>
          </p:txBody>
        </p:sp>
        <p:sp>
          <p:nvSpPr>
            <p:cNvPr id="14" name="TextBox 13"/>
            <p:cNvSpPr txBox="1"/>
            <p:nvPr/>
          </p:nvSpPr>
          <p:spPr>
            <a:xfrm>
              <a:off x="5966791" y="2323189"/>
              <a:ext cx="2339102" cy="307777"/>
            </a:xfrm>
            <a:prstGeom prst="rect">
              <a:avLst/>
            </a:prstGeom>
            <a:solidFill>
              <a:srgbClr val="DDDDDD"/>
            </a:solidFill>
          </p:spPr>
          <p:txBody>
            <a:bodyPr wrap="none" rtlCol="0">
              <a:spAutoFit/>
            </a:bodyPr>
            <a:lstStyle/>
            <a:p>
              <a:r>
                <a:rPr lang="zh-CN" altLang="en-US" sz="1400" dirty="0" smtClean="0"/>
                <a:t>如何更为直观的表现优劣势</a:t>
              </a:r>
              <a:endParaRPr lang="zh-CN" altLang="en-US" sz="1400" dirty="0"/>
            </a:p>
          </p:txBody>
        </p:sp>
        <p:sp>
          <p:nvSpPr>
            <p:cNvPr id="15" name="椭圆 14"/>
            <p:cNvSpPr/>
            <p:nvPr/>
          </p:nvSpPr>
          <p:spPr>
            <a:xfrm>
              <a:off x="5436096" y="1879005"/>
              <a:ext cx="3312368" cy="1997117"/>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graphicFrame>
        <p:nvGraphicFramePr>
          <p:cNvPr id="17" name="表格 16"/>
          <p:cNvGraphicFramePr>
            <a:graphicFrameLocks noGrp="1"/>
          </p:cNvGraphicFramePr>
          <p:nvPr>
            <p:extLst>
              <p:ext uri="{D42A27DB-BD31-4B8C-83A1-F6EECF244321}">
                <p14:modId xmlns:p14="http://schemas.microsoft.com/office/powerpoint/2010/main" xmlns="" val="596071295"/>
              </p:ext>
            </p:extLst>
          </p:nvPr>
        </p:nvGraphicFramePr>
        <p:xfrm>
          <a:off x="5605030" y="1420177"/>
          <a:ext cx="2882900" cy="2874651"/>
        </p:xfrm>
        <a:graphic>
          <a:graphicData uri="http://schemas.openxmlformats.org/drawingml/2006/table">
            <a:tbl>
              <a:tblPr>
                <a:tableStyleId>{5C22544A-7EE6-4342-B048-85BDC9FD1C3A}</a:tableStyleId>
              </a:tblPr>
              <a:tblGrid>
                <a:gridCol w="685800"/>
                <a:gridCol w="685800"/>
                <a:gridCol w="685800"/>
                <a:gridCol w="825500"/>
              </a:tblGrid>
              <a:tr h="221127">
                <a:tc>
                  <a:txBody>
                    <a:bodyPr/>
                    <a:lstStyle/>
                    <a:p>
                      <a:pPr algn="ctr" fontAlgn="b"/>
                      <a:r>
                        <a:rPr lang="zh-CN" altLang="en-US" sz="1100" b="0" u="none" strike="noStrike" dirty="0">
                          <a:effectLst/>
                          <a:latin typeface="Times New Roman" pitchFamily="18" charset="0"/>
                          <a:ea typeface="黑体" pitchFamily="49" charset="-122"/>
                          <a:cs typeface="Times New Roman" pitchFamily="18" charset="0"/>
                        </a:rPr>
                        <a:t>主要品牌</a:t>
                      </a:r>
                      <a:endParaRPr lang="zh-CN" altLang="en-US"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ctr"/>
                      <a:r>
                        <a:rPr lang="en-US" sz="1100" b="0" u="none" strike="noStrike">
                          <a:effectLst/>
                          <a:latin typeface="Times New Roman" pitchFamily="18" charset="0"/>
                          <a:ea typeface="黑体" pitchFamily="49" charset="-122"/>
                          <a:cs typeface="Times New Roman" pitchFamily="18" charset="0"/>
                        </a:rPr>
                        <a:t>before</a:t>
                      </a:r>
                      <a:endParaRPr 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ctr">
                    <a:solidFill>
                      <a:srgbClr val="DDDDDD"/>
                    </a:solidFill>
                  </a:tcPr>
                </a:tc>
                <a:tc>
                  <a:txBody>
                    <a:bodyPr/>
                    <a:lstStyle/>
                    <a:p>
                      <a:pPr algn="ctr" fontAlgn="ctr"/>
                      <a:r>
                        <a:rPr lang="en-US" sz="1100" b="0" u="none" strike="noStrike">
                          <a:effectLst/>
                          <a:latin typeface="Times New Roman" pitchFamily="18" charset="0"/>
                          <a:ea typeface="黑体" pitchFamily="49" charset="-122"/>
                          <a:cs typeface="Times New Roman" pitchFamily="18" charset="0"/>
                        </a:rPr>
                        <a:t>during</a:t>
                      </a:r>
                      <a:endParaRPr 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ctr">
                    <a:solidFill>
                      <a:srgbClr val="DDDDDD"/>
                    </a:solidFill>
                  </a:tcPr>
                </a:tc>
                <a:tc>
                  <a:txBody>
                    <a:bodyPr/>
                    <a:lstStyle/>
                    <a:p>
                      <a:pPr algn="ctr" fontAlgn="ctr"/>
                      <a:r>
                        <a:rPr lang="en-US" sz="1100" b="0" u="none" strike="noStrike">
                          <a:effectLst/>
                          <a:latin typeface="Times New Roman" pitchFamily="18" charset="0"/>
                          <a:ea typeface="黑体" pitchFamily="49" charset="-122"/>
                          <a:cs typeface="Times New Roman" pitchFamily="18" charset="0"/>
                        </a:rPr>
                        <a:t>after</a:t>
                      </a:r>
                      <a:endParaRPr 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ctr">
                    <a:solidFill>
                      <a:srgbClr val="DDDDDD"/>
                    </a:solidFill>
                  </a:tcPr>
                </a:tc>
              </a:tr>
              <a:tr h="221127">
                <a:tc>
                  <a:txBody>
                    <a:bodyPr/>
                    <a:lstStyle/>
                    <a:p>
                      <a:pPr algn="ctr" fontAlgn="b"/>
                      <a:r>
                        <a:rPr lang="zh-CN" altLang="en-US" sz="1100" b="0" u="none" strike="noStrike" dirty="0">
                          <a:effectLst/>
                          <a:latin typeface="Times New Roman" pitchFamily="18" charset="0"/>
                          <a:ea typeface="黑体" pitchFamily="49" charset="-122"/>
                          <a:cs typeface="Times New Roman" pitchFamily="18" charset="0"/>
                        </a:rPr>
                        <a:t>大众</a:t>
                      </a:r>
                      <a:endParaRPr lang="zh-CN" altLang="en-US"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本田</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通用</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dirty="0">
                          <a:effectLst/>
                          <a:latin typeface="Times New Roman" pitchFamily="18" charset="0"/>
                          <a:ea typeface="黑体" pitchFamily="49" charset="-122"/>
                          <a:cs typeface="Times New Roman" pitchFamily="18" charset="0"/>
                        </a:rPr>
                        <a:t>马自达</a:t>
                      </a:r>
                      <a:endParaRPr lang="zh-CN" altLang="en-US"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丰田</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奥迪</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日产</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现代</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标致</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长安</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福特</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r h="221127">
                <a:tc>
                  <a:txBody>
                    <a:bodyPr/>
                    <a:lstStyle/>
                    <a:p>
                      <a:pPr algn="ctr" fontAlgn="b"/>
                      <a:r>
                        <a:rPr lang="zh-CN" altLang="en-US" sz="1100" b="0" u="none" strike="noStrike">
                          <a:effectLst/>
                          <a:latin typeface="Times New Roman" pitchFamily="18" charset="0"/>
                          <a:ea typeface="黑体" pitchFamily="49" charset="-122"/>
                          <a:cs typeface="Times New Roman" pitchFamily="18" charset="0"/>
                        </a:rPr>
                        <a:t>奇瑞</a:t>
                      </a:r>
                      <a:endParaRPr lang="zh-CN" altLang="en-US"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c>
                  <a:txBody>
                    <a:bodyPr/>
                    <a:lstStyle/>
                    <a:p>
                      <a:pPr algn="ctr" fontAlgn="b"/>
                      <a:endParaRPr lang="en-US" altLang="zh-CN" sz="1100" b="0" i="0" u="none" strike="noStrike" dirty="0">
                        <a:solidFill>
                          <a:srgbClr val="000000"/>
                        </a:solidFill>
                        <a:effectLst/>
                        <a:latin typeface="Times New Roman" pitchFamily="18" charset="0"/>
                        <a:ea typeface="黑体" pitchFamily="49" charset="-122"/>
                        <a:cs typeface="Times New Roman" pitchFamily="18" charset="0"/>
                      </a:endParaRPr>
                    </a:p>
                  </a:txBody>
                  <a:tcPr marL="9525" marR="9525" marT="9525" marB="0" anchor="b">
                    <a:solidFill>
                      <a:srgbClr val="DDDDDD"/>
                    </a:solidFill>
                  </a:tcPr>
                </a:tc>
              </a:tr>
            </a:tbl>
          </a:graphicData>
        </a:graphic>
      </p:graphicFrame>
      <p:sp>
        <p:nvSpPr>
          <p:cNvPr id="9" name="TextBox 8"/>
          <p:cNvSpPr txBox="1"/>
          <p:nvPr/>
        </p:nvSpPr>
        <p:spPr>
          <a:xfrm>
            <a:off x="971600" y="1417340"/>
            <a:ext cx="4896544" cy="461665"/>
          </a:xfrm>
          <a:prstGeom prst="rect">
            <a:avLst/>
          </a:prstGeom>
          <a:noFill/>
        </p:spPr>
        <p:txBody>
          <a:bodyPr wrap="square" rtlCol="0">
            <a:spAutoFit/>
          </a:bodyPr>
          <a:lstStyle/>
          <a:p>
            <a:r>
              <a:rPr lang="zh-CN" altLang="en-US" sz="2400" dirty="0" smtClean="0">
                <a:solidFill>
                  <a:srgbClr val="0070C0"/>
                </a:solidFill>
              </a:rPr>
              <a:t>选取</a:t>
            </a:r>
            <a:r>
              <a:rPr lang="zh-CN" altLang="en-US" sz="1400" dirty="0" smtClean="0"/>
              <a:t>销量占有率排名前</a:t>
            </a:r>
            <a:r>
              <a:rPr lang="en-US" altLang="zh-CN" sz="1400" dirty="0" smtClean="0"/>
              <a:t>12</a:t>
            </a:r>
            <a:r>
              <a:rPr lang="zh-CN" altLang="en-US" sz="1400" dirty="0" smtClean="0"/>
              <a:t>的品牌</a:t>
            </a:r>
            <a:endParaRPr lang="zh-CN" altLang="en-US" sz="1400" dirty="0"/>
          </a:p>
        </p:txBody>
      </p:sp>
      <p:sp>
        <p:nvSpPr>
          <p:cNvPr id="10" name="TextBox 9"/>
          <p:cNvSpPr txBox="1"/>
          <p:nvPr/>
        </p:nvSpPr>
        <p:spPr>
          <a:xfrm>
            <a:off x="971600" y="2260416"/>
            <a:ext cx="4896544" cy="461665"/>
          </a:xfrm>
          <a:prstGeom prst="rect">
            <a:avLst/>
          </a:prstGeom>
          <a:noFill/>
        </p:spPr>
        <p:txBody>
          <a:bodyPr wrap="square" rtlCol="0">
            <a:spAutoFit/>
          </a:bodyPr>
          <a:lstStyle/>
          <a:p>
            <a:r>
              <a:rPr lang="zh-CN" altLang="en-US" sz="1400" dirty="0" smtClean="0"/>
              <a:t>将</a:t>
            </a:r>
            <a:r>
              <a:rPr lang="en-US" altLang="zh-CN" sz="1400" dirty="0" smtClean="0"/>
              <a:t>12</a:t>
            </a:r>
            <a:r>
              <a:rPr lang="zh-CN" altLang="en-US" sz="1400" dirty="0" smtClean="0"/>
              <a:t>品牌的品牌资产及其他指标数据进行</a:t>
            </a:r>
            <a:r>
              <a:rPr lang="zh-CN" altLang="en-US" sz="2400" dirty="0" smtClean="0">
                <a:solidFill>
                  <a:srgbClr val="0070C0"/>
                </a:solidFill>
              </a:rPr>
              <a:t>标准化</a:t>
            </a:r>
            <a:endParaRPr lang="zh-CN" altLang="en-US" sz="2400" dirty="0">
              <a:solidFill>
                <a:srgbClr val="0070C0"/>
              </a:solidFill>
            </a:endParaRPr>
          </a:p>
        </p:txBody>
      </p:sp>
      <p:sp>
        <p:nvSpPr>
          <p:cNvPr id="11" name="TextBox 10"/>
          <p:cNvSpPr txBox="1"/>
          <p:nvPr/>
        </p:nvSpPr>
        <p:spPr>
          <a:xfrm>
            <a:off x="960847" y="3073524"/>
            <a:ext cx="4896544" cy="461665"/>
          </a:xfrm>
          <a:prstGeom prst="rect">
            <a:avLst/>
          </a:prstGeom>
          <a:noFill/>
        </p:spPr>
        <p:txBody>
          <a:bodyPr wrap="square" rtlCol="0">
            <a:spAutoFit/>
          </a:bodyPr>
          <a:lstStyle/>
          <a:p>
            <a:r>
              <a:rPr lang="zh-CN" altLang="en-US" sz="1400" dirty="0" smtClean="0"/>
              <a:t>将标准化后的指标值</a:t>
            </a:r>
            <a:r>
              <a:rPr lang="zh-CN" altLang="en-US" sz="2400" dirty="0" smtClean="0">
                <a:solidFill>
                  <a:srgbClr val="0070C0"/>
                </a:solidFill>
              </a:rPr>
              <a:t>放大</a:t>
            </a:r>
            <a:r>
              <a:rPr lang="zh-CN" altLang="en-US" sz="1400" dirty="0" smtClean="0"/>
              <a:t>到</a:t>
            </a:r>
            <a:r>
              <a:rPr lang="en-US" altLang="zh-CN" sz="1400" dirty="0" smtClean="0"/>
              <a:t>10</a:t>
            </a:r>
            <a:r>
              <a:rPr lang="zh-CN" altLang="en-US" sz="1400" dirty="0" smtClean="0"/>
              <a:t>维度下，得修正值</a:t>
            </a:r>
            <a:endParaRPr lang="zh-CN" altLang="en-US" sz="2400" dirty="0">
              <a:solidFill>
                <a:srgbClr val="0070C0"/>
              </a:solidFill>
            </a:endParaRPr>
          </a:p>
        </p:txBody>
      </p:sp>
      <p:sp>
        <p:nvSpPr>
          <p:cNvPr id="12" name="TextBox 11"/>
          <p:cNvSpPr txBox="1"/>
          <p:nvPr/>
        </p:nvSpPr>
        <p:spPr>
          <a:xfrm>
            <a:off x="953024" y="3876122"/>
            <a:ext cx="4896544" cy="461665"/>
          </a:xfrm>
          <a:prstGeom prst="rect">
            <a:avLst/>
          </a:prstGeom>
          <a:noFill/>
        </p:spPr>
        <p:txBody>
          <a:bodyPr wrap="square" rtlCol="0">
            <a:spAutoFit/>
          </a:bodyPr>
          <a:lstStyle/>
          <a:p>
            <a:r>
              <a:rPr lang="zh-CN" altLang="en-US" sz="1400" dirty="0" smtClean="0"/>
              <a:t>将最终得到的修正值定义为</a:t>
            </a:r>
            <a:r>
              <a:rPr lang="zh-CN" altLang="en-US" sz="2400" dirty="0" smtClean="0">
                <a:solidFill>
                  <a:srgbClr val="0070C0"/>
                </a:solidFill>
              </a:rPr>
              <a:t>优势指数</a:t>
            </a:r>
            <a:endParaRPr lang="zh-CN" altLang="en-US" sz="2400" dirty="0">
              <a:solidFill>
                <a:srgbClr val="0070C0"/>
              </a:solidFill>
            </a:endParaRPr>
          </a:p>
        </p:txBody>
      </p:sp>
      <p:sp>
        <p:nvSpPr>
          <p:cNvPr id="19" name="流程图: 摘录 18"/>
          <p:cNvSpPr/>
          <p:nvPr/>
        </p:nvSpPr>
        <p:spPr>
          <a:xfrm rot="10800000">
            <a:off x="573526" y="1548238"/>
            <a:ext cx="432048" cy="249939"/>
          </a:xfrm>
          <a:prstGeom prst="flowChartExtract">
            <a:avLst/>
          </a:prstGeom>
          <a:gradFill>
            <a:gsLst>
              <a:gs pos="100000">
                <a:schemeClr val="bg1">
                  <a:lumMod val="85000"/>
                </a:schemeClr>
              </a:gs>
              <a:gs pos="0">
                <a:schemeClr val="bg1">
                  <a:lumMod val="65000"/>
                  <a:alpha val="6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流程图: 摘录 19"/>
          <p:cNvSpPr/>
          <p:nvPr/>
        </p:nvSpPr>
        <p:spPr>
          <a:xfrm rot="10800000">
            <a:off x="573526" y="2451122"/>
            <a:ext cx="432048" cy="249939"/>
          </a:xfrm>
          <a:prstGeom prst="flowChartExtract">
            <a:avLst/>
          </a:prstGeom>
          <a:gradFill>
            <a:gsLst>
              <a:gs pos="100000">
                <a:schemeClr val="bg1">
                  <a:lumMod val="85000"/>
                </a:schemeClr>
              </a:gs>
              <a:gs pos="0">
                <a:schemeClr val="bg1">
                  <a:lumMod val="65000"/>
                  <a:alpha val="6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1" name="流程图: 摘录 20"/>
          <p:cNvSpPr/>
          <p:nvPr/>
        </p:nvSpPr>
        <p:spPr>
          <a:xfrm rot="10800000">
            <a:off x="563016" y="3256331"/>
            <a:ext cx="432048" cy="249939"/>
          </a:xfrm>
          <a:prstGeom prst="flowChartExtract">
            <a:avLst/>
          </a:prstGeom>
          <a:gradFill>
            <a:gsLst>
              <a:gs pos="100000">
                <a:schemeClr val="bg1">
                  <a:lumMod val="85000"/>
                </a:schemeClr>
              </a:gs>
              <a:gs pos="0">
                <a:schemeClr val="bg1">
                  <a:lumMod val="65000"/>
                  <a:alpha val="6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流程图: 摘录 21"/>
          <p:cNvSpPr/>
          <p:nvPr/>
        </p:nvSpPr>
        <p:spPr>
          <a:xfrm rot="5400000">
            <a:off x="573527" y="4043028"/>
            <a:ext cx="432048" cy="249939"/>
          </a:xfrm>
          <a:prstGeom prst="flowChartExtract">
            <a:avLst/>
          </a:prstGeom>
          <a:gradFill>
            <a:gsLst>
              <a:gs pos="100000">
                <a:schemeClr val="bg1">
                  <a:lumMod val="85000"/>
                </a:schemeClr>
              </a:gs>
              <a:gs pos="0">
                <a:schemeClr val="bg1">
                  <a:lumMod val="65000"/>
                  <a:alpha val="63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xmlns="" val="29051482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nodeType="clickEffect">
                                  <p:stCondLst>
                                    <p:cond delay="0"/>
                                  </p:stCondLst>
                                  <p:childTnLst>
                                    <p:anim calcmode="lin" valueType="num">
                                      <p:cBhvr>
                                        <p:cTn id="6" dur="500"/>
                                        <p:tgtEl>
                                          <p:spTgt spid="17"/>
                                        </p:tgtEl>
                                        <p:attrNameLst>
                                          <p:attrName>ppt_w</p:attrName>
                                        </p:attrNameLst>
                                      </p:cBhvr>
                                      <p:tavLst>
                                        <p:tav tm="0">
                                          <p:val>
                                            <p:strVal val="ppt_w"/>
                                          </p:val>
                                        </p:tav>
                                        <p:tav tm="100000">
                                          <p:val>
                                            <p:fltVal val="0"/>
                                          </p:val>
                                        </p:tav>
                                      </p:tavLst>
                                    </p:anim>
                                    <p:anim calcmode="lin" valueType="num">
                                      <p:cBhvr>
                                        <p:cTn id="7" dur="500"/>
                                        <p:tgtEl>
                                          <p:spTgt spid="17"/>
                                        </p:tgtEl>
                                        <p:attrNameLst>
                                          <p:attrName>ppt_h</p:attrName>
                                        </p:attrNameLst>
                                      </p:cBhvr>
                                      <p:tavLst>
                                        <p:tav tm="0">
                                          <p:val>
                                            <p:strVal val="ppt_h"/>
                                          </p:val>
                                        </p:tav>
                                        <p:tav tm="100000">
                                          <p:val>
                                            <p:fltVal val="0"/>
                                          </p:val>
                                        </p:tav>
                                      </p:tavLst>
                                    </p:anim>
                                    <p:animEffect transition="out" filter="fade">
                                      <p:cBhvr>
                                        <p:cTn id="8" dur="500"/>
                                        <p:tgtEl>
                                          <p:spTgt spid="17"/>
                                        </p:tgtEl>
                                      </p:cBhvr>
                                    </p:animEffect>
                                    <p:set>
                                      <p:cBhvr>
                                        <p:cTn id="9" dur="1" fill="hold">
                                          <p:stCondLst>
                                            <p:cond delay="499"/>
                                          </p:stCondLst>
                                        </p:cTn>
                                        <p:tgtEl>
                                          <p:spTgt spid="17"/>
                                        </p:tgtEl>
                                        <p:attrNameLst>
                                          <p:attrName>style.visibility</p:attrName>
                                        </p:attrNameLst>
                                      </p:cBhvr>
                                      <p:to>
                                        <p:strVal val="hidden"/>
                                      </p:to>
                                    </p:se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9" grpId="0" animBg="1"/>
      <p:bldP spid="20" grpId="0" animBg="1"/>
      <p:bldP spid="21" grpId="0" animBg="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843808" y="193636"/>
            <a:ext cx="3744416" cy="431616"/>
            <a:chOff x="2843808" y="481670"/>
            <a:chExt cx="3744416" cy="431616"/>
          </a:xfrm>
        </p:grpSpPr>
        <p:sp>
          <p:nvSpPr>
            <p:cNvPr id="7" name="Rectangle 8"/>
            <p:cNvSpPr>
              <a:spLocks noChangeArrowheads="1"/>
            </p:cNvSpPr>
            <p:nvPr/>
          </p:nvSpPr>
          <p:spPr bwMode="auto">
            <a:xfrm>
              <a:off x="2959920" y="641843"/>
              <a:ext cx="3528392" cy="271443"/>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sz="1600">
                <a:solidFill>
                  <a:prstClr val="black"/>
                </a:solidFill>
              </a:endParaRPr>
            </a:p>
          </p:txBody>
        </p:sp>
        <p:sp>
          <p:nvSpPr>
            <p:cNvPr id="8" name="矩形 7"/>
            <p:cNvSpPr/>
            <p:nvPr/>
          </p:nvSpPr>
          <p:spPr>
            <a:xfrm>
              <a:off x="2843808" y="481670"/>
              <a:ext cx="3744416" cy="307777"/>
            </a:xfrm>
            <a:prstGeom prst="rect">
              <a:avLst/>
            </a:prstGeom>
            <a:solidFill>
              <a:srgbClr val="0070C0"/>
            </a:solidFill>
            <a:ln w="12700">
              <a:noFill/>
            </a:ln>
            <a:effectLst/>
          </p:spPr>
          <p:txBody>
            <a:bodyPr wrap="square" rtlCol="0" anchor="ctr">
              <a:spAutoFit/>
            </a:bodyPr>
            <a:lstStyle/>
            <a:p>
              <a:pPr algn="ctr"/>
              <a:r>
                <a:rPr lang="zh-CN" altLang="en-US" sz="1400" dirty="0">
                  <a:solidFill>
                    <a:prstClr val="white"/>
                  </a:solidFill>
                  <a:latin typeface="微软雅黑" pitchFamily="34" charset="-122"/>
                  <a:cs typeface="Lao UI" pitchFamily="34" charset="0"/>
                </a:rPr>
                <a:t>行业内竞争品牌优劣势的变化</a:t>
              </a:r>
            </a:p>
          </p:txBody>
        </p:sp>
      </p:grpSp>
      <p:sp>
        <p:nvSpPr>
          <p:cNvPr id="4" name="矩形 3"/>
          <p:cNvSpPr/>
          <p:nvPr/>
        </p:nvSpPr>
        <p:spPr>
          <a:xfrm flipH="1">
            <a:off x="-108520" y="625252"/>
            <a:ext cx="4680520" cy="216024"/>
          </a:xfrm>
          <a:prstGeom prst="rect">
            <a:avLst/>
          </a:prstGeom>
          <a:solidFill>
            <a:srgbClr val="80808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5" name="矩形 4"/>
          <p:cNvSpPr/>
          <p:nvPr/>
        </p:nvSpPr>
        <p:spPr>
          <a:xfrm flipH="1">
            <a:off x="4572000" y="602458"/>
            <a:ext cx="4680520" cy="261610"/>
          </a:xfrm>
          <a:prstGeom prst="rect">
            <a:avLst/>
          </a:prstGeom>
          <a:solidFill>
            <a:srgbClr val="0070C0"/>
          </a:solidFill>
          <a:ln w="12700">
            <a:noFill/>
          </a:ln>
          <a:effectLst/>
        </p:spPr>
        <p:txBody>
          <a:bodyPr wrap="square" rtlCol="0" anchor="ctr">
            <a:spAutoFit/>
          </a:bodyPr>
          <a:lstStyle/>
          <a:p>
            <a:pPr algn="ctr"/>
            <a:r>
              <a:rPr lang="zh-CN" altLang="en-US" sz="1100" dirty="0" smtClean="0">
                <a:solidFill>
                  <a:schemeClr val="bg1"/>
                </a:solidFill>
              </a:rPr>
              <a:t>竞争</a:t>
            </a:r>
            <a:r>
              <a:rPr lang="zh-CN" altLang="en-US" sz="1100" dirty="0">
                <a:solidFill>
                  <a:schemeClr val="bg1"/>
                </a:solidFill>
              </a:rPr>
              <a:t>品牌优劣势的变化</a:t>
            </a:r>
          </a:p>
        </p:txBody>
      </p:sp>
      <p:graphicFrame>
        <p:nvGraphicFramePr>
          <p:cNvPr id="11" name="图表 10"/>
          <p:cNvGraphicFramePr>
            <a:graphicFrameLocks/>
          </p:cNvGraphicFramePr>
          <p:nvPr>
            <p:extLst>
              <p:ext uri="{D42A27DB-BD31-4B8C-83A1-F6EECF244321}">
                <p14:modId xmlns:p14="http://schemas.microsoft.com/office/powerpoint/2010/main" xmlns="" val="1505349310"/>
              </p:ext>
            </p:extLst>
          </p:nvPr>
        </p:nvGraphicFramePr>
        <p:xfrm>
          <a:off x="778656" y="1057300"/>
          <a:ext cx="7586688" cy="4032448"/>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2"/>
          <p:cNvSpPr>
            <a:spLocks noChangeArrowheads="1"/>
          </p:cNvSpPr>
          <p:nvPr/>
        </p:nvSpPr>
        <p:spPr bwMode="auto">
          <a:xfrm>
            <a:off x="2818756" y="5039644"/>
            <a:ext cx="3416320" cy="307777"/>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dirty="0" smtClean="0">
                <a:ln>
                  <a:noFill/>
                </a:ln>
                <a:effectLst/>
                <a:latin typeface="黑体" pitchFamily="49" charset="-122"/>
                <a:ea typeface="黑体" pitchFamily="49" charset="-122"/>
                <a:cs typeface="Times New Roman" pitchFamily="18" charset="0"/>
              </a:rPr>
              <a:t>图</a:t>
            </a:r>
            <a:r>
              <a:rPr kumimoji="0" lang="en-US" altLang="zh-CN" sz="1400" b="0" i="0" u="none" strike="noStrike" cap="none" normalizeH="0" baseline="0" dirty="0" smtClean="0">
                <a:ln>
                  <a:noFill/>
                </a:ln>
                <a:effectLst/>
                <a:latin typeface="黑体" pitchFamily="49" charset="-122"/>
                <a:ea typeface="黑体" pitchFamily="49" charset="-122"/>
                <a:cs typeface="Times New Roman" pitchFamily="18" charset="0"/>
              </a:rPr>
              <a:t>4 </a:t>
            </a:r>
            <a:r>
              <a:rPr lang="zh-CN" altLang="en-US" sz="1400" dirty="0" smtClean="0">
                <a:latin typeface="黑体" pitchFamily="49" charset="-122"/>
                <a:ea typeface="黑体" pitchFamily="49" charset="-122"/>
                <a:cs typeface="Times New Roman" pitchFamily="18" charset="0"/>
              </a:rPr>
              <a:t>危机过程行业竞争品牌优势指数情况</a:t>
            </a:r>
            <a:endParaRPr kumimoji="0" lang="zh-CN" altLang="en-US" sz="1000" b="0" i="0" u="none" strike="noStrike" cap="none" normalizeH="0" baseline="0" dirty="0" smtClean="0">
              <a:ln>
                <a:noFill/>
              </a:ln>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xmlns="" val="154286389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1998" y="0"/>
            <a:ext cx="5715000" cy="5715000"/>
          </a:xfrm>
          <a:prstGeom prst="rect">
            <a:avLst/>
          </a:prstGeom>
        </p:spPr>
      </p:pic>
      <p:sp>
        <p:nvSpPr>
          <p:cNvPr id="22" name="矩形 21"/>
          <p:cNvSpPr/>
          <p:nvPr/>
        </p:nvSpPr>
        <p:spPr>
          <a:xfrm>
            <a:off x="5422387" y="1104276"/>
            <a:ext cx="878767" cy="2215991"/>
          </a:xfrm>
          <a:prstGeom prst="rect">
            <a:avLst/>
          </a:prstGeom>
          <a:noFill/>
        </p:spPr>
        <p:txBody>
          <a:bodyPr wrap="square" rtlCol="0">
            <a:spAutoFit/>
          </a:bodyPr>
          <a:lstStyle/>
          <a:p>
            <a:r>
              <a:rPr lang="en-US" altLang="zh-CN" sz="13800" dirty="0" smtClean="0">
                <a:solidFill>
                  <a:srgbClr val="969696"/>
                </a:solidFill>
                <a:latin typeface="Serif Black" pitchFamily="2" charset="0"/>
                <a:ea typeface="DFKai-SB" pitchFamily="65" charset="-120"/>
              </a:rPr>
              <a:t>4</a:t>
            </a:r>
            <a:endParaRPr lang="zh-CN" altLang="en-US" sz="13800" dirty="0">
              <a:solidFill>
                <a:srgbClr val="969696"/>
              </a:solidFill>
              <a:latin typeface="Serif Black" pitchFamily="2" charset="0"/>
              <a:ea typeface="DFKai-SB" pitchFamily="65" charset="-120"/>
            </a:endParaRPr>
          </a:p>
        </p:txBody>
      </p:sp>
      <p:sp>
        <p:nvSpPr>
          <p:cNvPr id="23" name="TextBox 22"/>
          <p:cNvSpPr txBox="1"/>
          <p:nvPr/>
        </p:nvSpPr>
        <p:spPr>
          <a:xfrm>
            <a:off x="6639333" y="3090811"/>
            <a:ext cx="1689023" cy="523220"/>
          </a:xfrm>
          <a:prstGeom prst="rect">
            <a:avLst/>
          </a:prstGeom>
          <a:solidFill>
            <a:srgbClr val="0070C0"/>
          </a:solidFill>
          <a:ln w="12700">
            <a:noFill/>
            <a:prstDash val="dash"/>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管理启示</a:t>
            </a:r>
          </a:p>
        </p:txBody>
      </p:sp>
      <p:cxnSp>
        <p:nvCxnSpPr>
          <p:cNvPr id="24" name="直接连接符 23"/>
          <p:cNvCxnSpPr/>
          <p:nvPr/>
        </p:nvCxnSpPr>
        <p:spPr>
          <a:xfrm>
            <a:off x="6456140" y="2196041"/>
            <a:ext cx="0" cy="1612081"/>
          </a:xfrm>
          <a:prstGeom prst="line">
            <a:avLst/>
          </a:prstGeom>
          <a:noFill/>
          <a:ln w="3175" cap="flat" cmpd="sng" algn="ctr">
            <a:solidFill>
              <a:srgbClr val="DDDDDD"/>
            </a:solidFill>
            <a:prstDash val="solid"/>
          </a:ln>
          <a:effectLst/>
        </p:spPr>
      </p:cxnSp>
      <p:cxnSp>
        <p:nvCxnSpPr>
          <p:cNvPr id="25" name="直接连接符 24"/>
          <p:cNvCxnSpPr/>
          <p:nvPr/>
        </p:nvCxnSpPr>
        <p:spPr>
          <a:xfrm>
            <a:off x="5508104" y="2943430"/>
            <a:ext cx="3317886" cy="0"/>
          </a:xfrm>
          <a:prstGeom prst="line">
            <a:avLst/>
          </a:prstGeom>
          <a:noFill/>
          <a:ln w="3175" cap="flat" cmpd="sng" algn="ctr">
            <a:solidFill>
              <a:srgbClr val="DDDDDD"/>
            </a:solidFill>
            <a:prstDash val="solid"/>
          </a:ln>
          <a:effectLst/>
        </p:spPr>
      </p:cxnSp>
      <p:cxnSp>
        <p:nvCxnSpPr>
          <p:cNvPr id="26" name="直接连接符 25"/>
          <p:cNvCxnSpPr/>
          <p:nvPr/>
        </p:nvCxnSpPr>
        <p:spPr>
          <a:xfrm>
            <a:off x="6457826" y="-2346674"/>
            <a:ext cx="0" cy="2317647"/>
          </a:xfrm>
          <a:prstGeom prst="line">
            <a:avLst/>
          </a:prstGeom>
          <a:noFill/>
          <a:ln w="3175" cap="flat" cmpd="sng" algn="ctr">
            <a:solidFill>
              <a:sysClr val="windowText" lastClr="000000"/>
            </a:solidFill>
            <a:prstDash val="solid"/>
          </a:ln>
          <a:effectLst/>
        </p:spPr>
      </p:cxnSp>
      <p:sp>
        <p:nvSpPr>
          <p:cNvPr id="27" name="TextBox 26"/>
          <p:cNvSpPr txBox="1"/>
          <p:nvPr/>
        </p:nvSpPr>
        <p:spPr>
          <a:xfrm>
            <a:off x="-756592" y="3985478"/>
            <a:ext cx="122413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0070C0"/>
                </a:solidFill>
                <a:effectLst/>
                <a:uLnTx/>
                <a:uFillTx/>
              </a:rPr>
              <a:t>&gt;&gt;&gt;</a:t>
            </a:r>
            <a:endParaRPr kumimoji="0" lang="zh-CN" altLang="en-US" sz="1800" b="0" i="0" u="none" strike="noStrike" kern="0" cap="none" spc="0" normalizeH="0" baseline="0" noProof="0" dirty="0" smtClean="0">
              <a:ln>
                <a:noFill/>
              </a:ln>
              <a:solidFill>
                <a:srgbClr val="0070C0"/>
              </a:solidFill>
              <a:effectLst/>
              <a:uLnTx/>
              <a:uFillTx/>
            </a:endParaRPr>
          </a:p>
        </p:txBody>
      </p:sp>
      <p:cxnSp>
        <p:nvCxnSpPr>
          <p:cNvPr id="28" name="直接连接符 27"/>
          <p:cNvCxnSpPr/>
          <p:nvPr/>
        </p:nvCxnSpPr>
        <p:spPr>
          <a:xfrm>
            <a:off x="-2419190" y="2943430"/>
            <a:ext cx="2382678" cy="0"/>
          </a:xfrm>
          <a:prstGeom prst="line">
            <a:avLst/>
          </a:prstGeom>
          <a:noFill/>
          <a:ln w="3175" cap="flat" cmpd="sng" algn="ctr">
            <a:solidFill>
              <a:srgbClr val="000000"/>
            </a:solidFill>
            <a:prstDash val="solid"/>
          </a:ln>
          <a:effectLst/>
        </p:spPr>
      </p:cxnSp>
    </p:spTree>
    <p:extLst>
      <p:ext uri="{BB962C8B-B14F-4D97-AF65-F5344CB8AC3E}">
        <p14:creationId xmlns:p14="http://schemas.microsoft.com/office/powerpoint/2010/main" xmlns="" val="2366203718"/>
      </p:ext>
    </p:extLst>
  </p:cSld>
  <p:clrMapOvr>
    <a:masterClrMapping/>
  </p:clrMapOvr>
  <p:transition>
    <p:fade/>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26"/>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4.04775E-6 L 0.98854 0.0025 " pathEditMode="relative" rAng="0" ptsTypes="AA">
                                          <p:cBhvr>
                                            <p:cTn id="8" dur="500" fill="hold"/>
                                            <p:tgtEl>
                                              <p:spTgt spid="28"/>
                                            </p:tgtEl>
                                            <p:attrNameLst>
                                              <p:attrName>ppt_x</p:attrName>
                                              <p:attrName>ppt_y</p:attrName>
                                            </p:attrNameLst>
                                          </p:cBhvr>
                                          <p:rCtr x="49427" y="111"/>
                                        </p:animMotion>
                                      </p:childTnLst>
                                    </p:cTn>
                                  </p:par>
                                  <p:par>
                                    <p:cTn id="9" presetID="10" presetClass="exit" presetSubtype="0" fill="hold" nodeType="withEffect">
                                      <p:stCondLst>
                                        <p:cond delay="0"/>
                                      </p:stCondLst>
                                      <p:childTnLst>
                                        <p:animEffect transition="out" filter="fade">
                                          <p:cBhvr>
                                            <p:cTn id="10" dur="500"/>
                                            <p:tgtEl>
                                              <p:spTgt spid="26"/>
                                            </p:tgtEl>
                                          </p:cBhvr>
                                        </p:animEffect>
                                        <p:set>
                                          <p:cBhvr>
                                            <p:cTn id="11" dur="1" fill="hold">
                                              <p:stCondLst>
                                                <p:cond delay="499"/>
                                              </p:stCondLst>
                                            </p:cTn>
                                            <p:tgtEl>
                                              <p:spTgt spid="26"/>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28"/>
                                            </p:tgtEl>
                                          </p:cBhvr>
                                        </p:animEffect>
                                        <p:set>
                                          <p:cBhvr>
                                            <p:cTn id="14" dur="1" fill="hold">
                                              <p:stCondLst>
                                                <p:cond delay="499"/>
                                              </p:stCondLst>
                                            </p:cTn>
                                            <p:tgtEl>
                                              <p:spTgt spid="28"/>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14:presetBounceEnd="64000">
                                      <p:stCondLst>
                                        <p:cond delay="0"/>
                                      </p:stCondLst>
                                      <p:childTnLst>
                                        <p:animMotion origin="layout" path="M -1.38889E-6 -2.22222E-6 L 0.94097 0.00834 " pathEditMode="relative" rAng="0" ptsTypes="AA" p14:bounceEnd="64000">
                                          <p:cBhvr>
                                            <p:cTn id="17" dur="500" fill="hold"/>
                                            <p:tgtEl>
                                              <p:spTgt spid="27"/>
                                            </p:tgtEl>
                                            <p:attrNameLst>
                                              <p:attrName>ppt_x</p:attrName>
                                              <p:attrName>ppt_y</p:attrName>
                                            </p:attrNameLst>
                                          </p:cBhvr>
                                          <p:rCtr x="47049" y="417"/>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randombar(horizontal)">
                                          <p:cBhvr>
                                            <p:cTn id="21" dur="500"/>
                                            <p:tgtEl>
                                              <p:spTgt spid="2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randombar(horizontal)">
                                          <p:cBhvr>
                                            <p:cTn id="24" dur="500"/>
                                            <p:tgtEl>
                                              <p:spTgt spid="23"/>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26"/>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4.04775E-6 L 0.98854 0.0025 " pathEditMode="relative" rAng="0" ptsTypes="AA">
                                          <p:cBhvr>
                                            <p:cTn id="8" dur="500" fill="hold"/>
                                            <p:tgtEl>
                                              <p:spTgt spid="28"/>
                                            </p:tgtEl>
                                            <p:attrNameLst>
                                              <p:attrName>ppt_x</p:attrName>
                                              <p:attrName>ppt_y</p:attrName>
                                            </p:attrNameLst>
                                          </p:cBhvr>
                                          <p:rCtr x="49427" y="111"/>
                                        </p:animMotion>
                                      </p:childTnLst>
                                    </p:cTn>
                                  </p:par>
                                  <p:par>
                                    <p:cTn id="9" presetID="10" presetClass="exit" presetSubtype="0" fill="hold" nodeType="withEffect">
                                      <p:stCondLst>
                                        <p:cond delay="0"/>
                                      </p:stCondLst>
                                      <p:childTnLst>
                                        <p:animEffect transition="out" filter="fade">
                                          <p:cBhvr>
                                            <p:cTn id="10" dur="500"/>
                                            <p:tgtEl>
                                              <p:spTgt spid="26"/>
                                            </p:tgtEl>
                                          </p:cBhvr>
                                        </p:animEffect>
                                        <p:set>
                                          <p:cBhvr>
                                            <p:cTn id="11" dur="1" fill="hold">
                                              <p:stCondLst>
                                                <p:cond delay="499"/>
                                              </p:stCondLst>
                                            </p:cTn>
                                            <p:tgtEl>
                                              <p:spTgt spid="26"/>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28"/>
                                            </p:tgtEl>
                                          </p:cBhvr>
                                        </p:animEffect>
                                        <p:set>
                                          <p:cBhvr>
                                            <p:cTn id="14" dur="1" fill="hold">
                                              <p:stCondLst>
                                                <p:cond delay="499"/>
                                              </p:stCondLst>
                                            </p:cTn>
                                            <p:tgtEl>
                                              <p:spTgt spid="28"/>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stCondLst>
                                        <p:cond delay="0"/>
                                      </p:stCondLst>
                                      <p:childTnLst>
                                        <p:animMotion origin="layout" path="M -1.38889E-6 -2.22222E-6 L 0.94097 0.00834 " pathEditMode="relative" rAng="0" ptsTypes="AA">
                                          <p:cBhvr>
                                            <p:cTn id="17" dur="500" fill="hold"/>
                                            <p:tgtEl>
                                              <p:spTgt spid="27"/>
                                            </p:tgtEl>
                                            <p:attrNameLst>
                                              <p:attrName>ppt_x</p:attrName>
                                              <p:attrName>ppt_y</p:attrName>
                                            </p:attrNameLst>
                                          </p:cBhvr>
                                          <p:rCtr x="47049" y="417"/>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randombar(horizontal)">
                                          <p:cBhvr>
                                            <p:cTn id="21" dur="500"/>
                                            <p:tgtEl>
                                              <p:spTgt spid="2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randombar(horizontal)">
                                          <p:cBhvr>
                                            <p:cTn id="24" dur="500"/>
                                            <p:tgtEl>
                                              <p:spTgt spid="23"/>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7"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50000">
              <a:srgbClr val="0070C0"/>
            </a:gs>
            <a:gs pos="100000">
              <a:schemeClr val="tx1"/>
            </a:gs>
          </a:gsLst>
          <a:lin ang="5400000" scaled="0"/>
        </a:gradFill>
        <a:effectLst/>
      </p:bgPr>
    </p:bg>
    <p:spTree>
      <p:nvGrpSpPr>
        <p:cNvPr id="1" name=""/>
        <p:cNvGrpSpPr/>
        <p:nvPr/>
      </p:nvGrpSpPr>
      <p:grpSpPr>
        <a:xfrm>
          <a:off x="0" y="0"/>
          <a:ext cx="0" cy="0"/>
          <a:chOff x="0" y="0"/>
          <a:chExt cx="0" cy="0"/>
        </a:xfrm>
      </p:grpSpPr>
      <p:sp>
        <p:nvSpPr>
          <p:cNvPr id="160" name="TextBox 159"/>
          <p:cNvSpPr txBox="1"/>
          <p:nvPr/>
        </p:nvSpPr>
        <p:spPr>
          <a:xfrm>
            <a:off x="1620522" y="1592059"/>
            <a:ext cx="5889861" cy="830997"/>
          </a:xfrm>
          <a:prstGeom prst="rect">
            <a:avLst/>
          </a:prstGeom>
          <a:noFill/>
        </p:spPr>
        <p:txBody>
          <a:bodyPr wrap="square" rtlCol="0">
            <a:spAutoFit/>
          </a:bodyPr>
          <a:lstStyle/>
          <a:p>
            <a:pPr algn="ctr"/>
            <a:r>
              <a:rPr lang="zh-CN" altLang="en-US" sz="4800" dirty="0" smtClean="0">
                <a:solidFill>
                  <a:prstClr val="white"/>
                </a:solidFill>
                <a:latin typeface="Space Age" pitchFamily="2" charset="0"/>
              </a:rPr>
              <a:t>欢迎提问</a:t>
            </a:r>
            <a:endParaRPr lang="zh-CN" altLang="en-US" sz="4800" dirty="0">
              <a:solidFill>
                <a:prstClr val="white"/>
              </a:solidFill>
              <a:latin typeface="Space Age" pitchFamily="2" charset="0"/>
            </a:endParaRPr>
          </a:p>
        </p:txBody>
      </p:sp>
      <p:cxnSp>
        <p:nvCxnSpPr>
          <p:cNvPr id="163" name="直接连接符 162"/>
          <p:cNvCxnSpPr/>
          <p:nvPr/>
        </p:nvCxnSpPr>
        <p:spPr>
          <a:xfrm>
            <a:off x="1907710" y="2526488"/>
            <a:ext cx="53285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H="1" flipV="1">
            <a:off x="1904845" y="2532587"/>
            <a:ext cx="2677288" cy="154573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4586518" y="2535262"/>
            <a:ext cx="2651405" cy="152873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89" name="TextBox 188"/>
          <p:cNvSpPr txBox="1"/>
          <p:nvPr/>
        </p:nvSpPr>
        <p:spPr>
          <a:xfrm>
            <a:off x="3215780" y="2810865"/>
            <a:ext cx="2739978" cy="307777"/>
          </a:xfrm>
          <a:prstGeom prst="rect">
            <a:avLst/>
          </a:prstGeom>
          <a:noFill/>
        </p:spPr>
        <p:txBody>
          <a:bodyPr wrap="square" rtlCol="0">
            <a:spAutoFit/>
          </a:bodyPr>
          <a:lstStyle/>
          <a:p>
            <a:pPr algn="ctr"/>
            <a:r>
              <a:rPr lang="en-US" altLang="zh-CN" sz="1400" dirty="0" smtClean="0">
                <a:solidFill>
                  <a:prstClr val="white"/>
                </a:solidFill>
              </a:rPr>
              <a:t>XX</a:t>
            </a:r>
            <a:r>
              <a:rPr lang="zh-CN" altLang="en-US" sz="1400" dirty="0" smtClean="0">
                <a:solidFill>
                  <a:prstClr val="white"/>
                </a:solidFill>
              </a:rPr>
              <a:t>大学</a:t>
            </a:r>
            <a:r>
              <a:rPr lang="en-US" altLang="zh-CN" sz="1400" dirty="0" err="1" smtClean="0">
                <a:solidFill>
                  <a:prstClr val="white"/>
                </a:solidFill>
              </a:rPr>
              <a:t>XXXXXXXX</a:t>
            </a:r>
            <a:r>
              <a:rPr lang="zh-CN" altLang="en-US" sz="1400" dirty="0" smtClean="0">
                <a:solidFill>
                  <a:prstClr val="white"/>
                </a:solidFill>
              </a:rPr>
              <a:t>学院 </a:t>
            </a:r>
            <a:endParaRPr lang="zh-CN" altLang="en-US" sz="1400" dirty="0">
              <a:solidFill>
                <a:prstClr val="white"/>
              </a:solidFill>
            </a:endParaRPr>
          </a:p>
        </p:txBody>
      </p:sp>
      <p:sp>
        <p:nvSpPr>
          <p:cNvPr id="190" name="TextBox 189"/>
          <p:cNvSpPr txBox="1"/>
          <p:nvPr/>
        </p:nvSpPr>
        <p:spPr>
          <a:xfrm>
            <a:off x="3635896" y="3218374"/>
            <a:ext cx="1868622" cy="307777"/>
          </a:xfrm>
          <a:prstGeom prst="rect">
            <a:avLst/>
          </a:prstGeom>
          <a:noFill/>
        </p:spPr>
        <p:txBody>
          <a:bodyPr wrap="square" rtlCol="0">
            <a:spAutoFit/>
          </a:bodyPr>
          <a:lstStyle/>
          <a:p>
            <a:pPr algn="ctr"/>
            <a:r>
              <a:rPr lang="zh-CN" altLang="en-US" sz="1400" dirty="0" smtClean="0">
                <a:solidFill>
                  <a:prstClr val="white"/>
                </a:solidFill>
              </a:rPr>
              <a:t>汇报人</a:t>
            </a:r>
            <a:r>
              <a:rPr lang="en-US" altLang="zh-CN" sz="1400" dirty="0" smtClean="0">
                <a:solidFill>
                  <a:prstClr val="white"/>
                </a:solidFill>
              </a:rPr>
              <a:t>:</a:t>
            </a:r>
            <a:endParaRPr lang="zh-CN" altLang="en-US" sz="1400" dirty="0">
              <a:solidFill>
                <a:prstClr val="white"/>
              </a:solidFill>
            </a:endParaRPr>
          </a:p>
        </p:txBody>
      </p:sp>
      <p:cxnSp>
        <p:nvCxnSpPr>
          <p:cNvPr id="3" name="直接连接符 2"/>
          <p:cNvCxnSpPr/>
          <p:nvPr/>
        </p:nvCxnSpPr>
        <p:spPr>
          <a:xfrm>
            <a:off x="-180528" y="2527428"/>
            <a:ext cx="93245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564603" y="1371600"/>
            <a:ext cx="7682267" cy="44382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262889" y="1268730"/>
            <a:ext cx="8103718" cy="46851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7152501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p:stCondLst>
                              <p:cond delay="500"/>
                            </p:stCondLst>
                            <p:childTnLst>
                              <p:par>
                                <p:cTn id="15" presetID="22" presetClass="exit" presetSubtype="8" fill="hold" nodeType="afterEffect">
                                  <p:stCondLst>
                                    <p:cond delay="0"/>
                                  </p:stCondLst>
                                  <p:childTnLst>
                                    <p:animEffect transition="out" filter="wipe(left)">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par>
                                <p:cTn id="18" presetID="22" presetClass="exit" presetSubtype="2" fill="hold" nodeType="withEffect">
                                  <p:stCondLst>
                                    <p:cond delay="0"/>
                                  </p:stCondLst>
                                  <p:childTnLst>
                                    <p:animEffect transition="out" filter="wipe(right)">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par>
                                <p:cTn id="21" presetID="22" presetClass="exit" presetSubtype="1" fill="hold" nodeType="withEffect">
                                  <p:stCondLst>
                                    <p:cond delay="0"/>
                                  </p:stCondLst>
                                  <p:childTnLst>
                                    <p:animEffect transition="out" filter="wipe(up)">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par>
                          <p:cTn id="24" fill="hold">
                            <p:stCondLst>
                              <p:cond delay="1000"/>
                            </p:stCondLst>
                            <p:childTnLst>
                              <p:par>
                                <p:cTn id="25" presetID="22" presetClass="entr" presetSubtype="8" fill="hold" nodeType="afterEffect">
                                  <p:stCondLst>
                                    <p:cond delay="0"/>
                                  </p:stCondLst>
                                  <p:childTnLst>
                                    <p:set>
                                      <p:cBhvr>
                                        <p:cTn id="26" dur="1" fill="hold">
                                          <p:stCondLst>
                                            <p:cond delay="0"/>
                                          </p:stCondLst>
                                        </p:cTn>
                                        <p:tgtEl>
                                          <p:spTgt spid="163"/>
                                        </p:tgtEl>
                                        <p:attrNameLst>
                                          <p:attrName>style.visibility</p:attrName>
                                        </p:attrNameLst>
                                      </p:cBhvr>
                                      <p:to>
                                        <p:strVal val="visible"/>
                                      </p:to>
                                    </p:set>
                                    <p:animEffect transition="in" filter="wipe(left)">
                                      <p:cBhvr>
                                        <p:cTn id="27" dur="300"/>
                                        <p:tgtEl>
                                          <p:spTgt spid="163"/>
                                        </p:tgtEl>
                                      </p:cBhvr>
                                    </p:animEffect>
                                  </p:childTnLst>
                                </p:cTn>
                              </p:par>
                            </p:childTnLst>
                          </p:cTn>
                        </p:par>
                        <p:par>
                          <p:cTn id="28" fill="hold">
                            <p:stCondLst>
                              <p:cond delay="1300"/>
                            </p:stCondLst>
                            <p:childTnLst>
                              <p:par>
                                <p:cTn id="29" presetID="22" presetClass="entr" presetSubtype="2" fill="hold" nodeType="afterEffect">
                                  <p:stCondLst>
                                    <p:cond delay="0"/>
                                  </p:stCondLst>
                                  <p:childTnLst>
                                    <p:set>
                                      <p:cBhvr>
                                        <p:cTn id="30" dur="1" fill="hold">
                                          <p:stCondLst>
                                            <p:cond delay="0"/>
                                          </p:stCondLst>
                                        </p:cTn>
                                        <p:tgtEl>
                                          <p:spTgt spid="174"/>
                                        </p:tgtEl>
                                        <p:attrNameLst>
                                          <p:attrName>style.visibility</p:attrName>
                                        </p:attrNameLst>
                                      </p:cBhvr>
                                      <p:to>
                                        <p:strVal val="visible"/>
                                      </p:to>
                                    </p:set>
                                    <p:animEffect transition="in" filter="wipe(right)">
                                      <p:cBhvr>
                                        <p:cTn id="31" dur="300"/>
                                        <p:tgtEl>
                                          <p:spTgt spid="174"/>
                                        </p:tgtEl>
                                      </p:cBhvr>
                                    </p:animEffect>
                                  </p:childTnLst>
                                </p:cTn>
                              </p:par>
                            </p:childTnLst>
                          </p:cTn>
                        </p:par>
                        <p:par>
                          <p:cTn id="32" fill="hold">
                            <p:stCondLst>
                              <p:cond delay="1600"/>
                            </p:stCondLst>
                            <p:childTnLst>
                              <p:par>
                                <p:cTn id="33" presetID="22" presetClass="entr" presetSubtype="4" fill="hold" nodeType="afterEffect">
                                  <p:stCondLst>
                                    <p:cond delay="0"/>
                                  </p:stCondLst>
                                  <p:childTnLst>
                                    <p:set>
                                      <p:cBhvr>
                                        <p:cTn id="34" dur="1" fill="hold">
                                          <p:stCondLst>
                                            <p:cond delay="0"/>
                                          </p:stCondLst>
                                        </p:cTn>
                                        <p:tgtEl>
                                          <p:spTgt spid="172"/>
                                        </p:tgtEl>
                                        <p:attrNameLst>
                                          <p:attrName>style.visibility</p:attrName>
                                        </p:attrNameLst>
                                      </p:cBhvr>
                                      <p:to>
                                        <p:strVal val="visible"/>
                                      </p:to>
                                    </p:set>
                                    <p:animEffect transition="in" filter="wipe(down)">
                                      <p:cBhvr>
                                        <p:cTn id="35" dur="300"/>
                                        <p:tgtEl>
                                          <p:spTgt spid="172"/>
                                        </p:tgtEl>
                                      </p:cBhvr>
                                    </p:animEffect>
                                  </p:childTnLst>
                                </p:cTn>
                              </p:par>
                            </p:childTnLst>
                          </p:cTn>
                        </p:par>
                        <p:par>
                          <p:cTn id="36" fill="hold">
                            <p:stCondLst>
                              <p:cond delay="1900"/>
                            </p:stCondLst>
                            <p:childTnLst>
                              <p:par>
                                <p:cTn id="37" presetID="53" presetClass="entr" presetSubtype="16" fill="hold" grpId="0" nodeType="afterEffect">
                                  <p:stCondLst>
                                    <p:cond delay="200"/>
                                  </p:stCondLst>
                                  <p:childTnLst>
                                    <p:set>
                                      <p:cBhvr>
                                        <p:cTn id="38" dur="1" fill="hold">
                                          <p:stCondLst>
                                            <p:cond delay="0"/>
                                          </p:stCondLst>
                                        </p:cTn>
                                        <p:tgtEl>
                                          <p:spTgt spid="189"/>
                                        </p:tgtEl>
                                        <p:attrNameLst>
                                          <p:attrName>style.visibility</p:attrName>
                                        </p:attrNameLst>
                                      </p:cBhvr>
                                      <p:to>
                                        <p:strVal val="visible"/>
                                      </p:to>
                                    </p:set>
                                    <p:anim calcmode="lin" valueType="num">
                                      <p:cBhvr>
                                        <p:cTn id="39" dur="500" fill="hold"/>
                                        <p:tgtEl>
                                          <p:spTgt spid="189"/>
                                        </p:tgtEl>
                                        <p:attrNameLst>
                                          <p:attrName>ppt_w</p:attrName>
                                        </p:attrNameLst>
                                      </p:cBhvr>
                                      <p:tavLst>
                                        <p:tav tm="0">
                                          <p:val>
                                            <p:fltVal val="0"/>
                                          </p:val>
                                        </p:tav>
                                        <p:tav tm="100000">
                                          <p:val>
                                            <p:strVal val="#ppt_w"/>
                                          </p:val>
                                        </p:tav>
                                      </p:tavLst>
                                    </p:anim>
                                    <p:anim calcmode="lin" valueType="num">
                                      <p:cBhvr>
                                        <p:cTn id="40" dur="500" fill="hold"/>
                                        <p:tgtEl>
                                          <p:spTgt spid="189"/>
                                        </p:tgtEl>
                                        <p:attrNameLst>
                                          <p:attrName>ppt_h</p:attrName>
                                        </p:attrNameLst>
                                      </p:cBhvr>
                                      <p:tavLst>
                                        <p:tav tm="0">
                                          <p:val>
                                            <p:fltVal val="0"/>
                                          </p:val>
                                        </p:tav>
                                        <p:tav tm="100000">
                                          <p:val>
                                            <p:strVal val="#ppt_h"/>
                                          </p:val>
                                        </p:tav>
                                      </p:tavLst>
                                    </p:anim>
                                    <p:animEffect transition="in" filter="fade">
                                      <p:cBhvr>
                                        <p:cTn id="41" dur="500"/>
                                        <p:tgtEl>
                                          <p:spTgt spid="189"/>
                                        </p:tgtEl>
                                      </p:cBhvr>
                                    </p:animEffect>
                                  </p:childTnLst>
                                </p:cTn>
                              </p:par>
                            </p:childTnLst>
                          </p:cTn>
                        </p:par>
                        <p:par>
                          <p:cTn id="42" fill="hold">
                            <p:stCondLst>
                              <p:cond delay="2600"/>
                            </p:stCondLst>
                            <p:childTnLst>
                              <p:par>
                                <p:cTn id="43" presetID="53" presetClass="entr" presetSubtype="16" fill="hold" grpId="0" nodeType="afterEffect">
                                  <p:stCondLst>
                                    <p:cond delay="200"/>
                                  </p:stCondLst>
                                  <p:childTnLst>
                                    <p:set>
                                      <p:cBhvr>
                                        <p:cTn id="44" dur="1" fill="hold">
                                          <p:stCondLst>
                                            <p:cond delay="0"/>
                                          </p:stCondLst>
                                        </p:cTn>
                                        <p:tgtEl>
                                          <p:spTgt spid="190"/>
                                        </p:tgtEl>
                                        <p:attrNameLst>
                                          <p:attrName>style.visibility</p:attrName>
                                        </p:attrNameLst>
                                      </p:cBhvr>
                                      <p:to>
                                        <p:strVal val="visible"/>
                                      </p:to>
                                    </p:set>
                                    <p:anim calcmode="lin" valueType="num">
                                      <p:cBhvr>
                                        <p:cTn id="45" dur="500" fill="hold"/>
                                        <p:tgtEl>
                                          <p:spTgt spid="190"/>
                                        </p:tgtEl>
                                        <p:attrNameLst>
                                          <p:attrName>ppt_w</p:attrName>
                                        </p:attrNameLst>
                                      </p:cBhvr>
                                      <p:tavLst>
                                        <p:tav tm="0">
                                          <p:val>
                                            <p:fltVal val="0"/>
                                          </p:val>
                                        </p:tav>
                                        <p:tav tm="100000">
                                          <p:val>
                                            <p:strVal val="#ppt_w"/>
                                          </p:val>
                                        </p:tav>
                                      </p:tavLst>
                                    </p:anim>
                                    <p:anim calcmode="lin" valueType="num">
                                      <p:cBhvr>
                                        <p:cTn id="46" dur="500" fill="hold"/>
                                        <p:tgtEl>
                                          <p:spTgt spid="190"/>
                                        </p:tgtEl>
                                        <p:attrNameLst>
                                          <p:attrName>ppt_h</p:attrName>
                                        </p:attrNameLst>
                                      </p:cBhvr>
                                      <p:tavLst>
                                        <p:tav tm="0">
                                          <p:val>
                                            <p:fltVal val="0"/>
                                          </p:val>
                                        </p:tav>
                                        <p:tav tm="100000">
                                          <p:val>
                                            <p:strVal val="#ppt_h"/>
                                          </p:val>
                                        </p:tav>
                                      </p:tavLst>
                                    </p:anim>
                                    <p:animEffect transition="in" filter="fade">
                                      <p:cBhvr>
                                        <p:cTn id="47" dur="500"/>
                                        <p:tgtEl>
                                          <p:spTgt spid="190"/>
                                        </p:tgtEl>
                                      </p:cBhvr>
                                    </p:animEffect>
                                  </p:childTnLst>
                                </p:cTn>
                              </p:par>
                            </p:childTnLst>
                          </p:cTn>
                        </p:par>
                        <p:par>
                          <p:cTn id="48" fill="hold">
                            <p:stCondLst>
                              <p:cond delay="3300"/>
                            </p:stCondLst>
                            <p:childTnLst>
                              <p:par>
                                <p:cTn id="49" presetID="42" presetClass="path" presetSubtype="0" accel="50000" decel="50000" fill="hold" nodeType="afterEffect">
                                  <p:stCondLst>
                                    <p:cond delay="1000"/>
                                  </p:stCondLst>
                                  <p:childTnLst>
                                    <p:animMotion origin="layout" path="M 2.22222E-6 6.10772E-7 L 0.28663 -0.26652 " pathEditMode="relative" rAng="0" ptsTypes="AA">
                                      <p:cBhvr>
                                        <p:cTn id="50" dur="500" fill="hold"/>
                                        <p:tgtEl>
                                          <p:spTgt spid="174"/>
                                        </p:tgtEl>
                                        <p:attrNameLst>
                                          <p:attrName>ppt_x</p:attrName>
                                          <p:attrName>ppt_y</p:attrName>
                                        </p:attrNameLst>
                                      </p:cBhvr>
                                      <p:rCtr x="14323" y="-13326"/>
                                    </p:animMotion>
                                  </p:childTnLst>
                                </p:cTn>
                              </p:par>
                              <p:par>
                                <p:cTn id="51" presetID="42" presetClass="path" presetSubtype="0" accel="50000" decel="50000" fill="hold" nodeType="withEffect">
                                  <p:stCondLst>
                                    <p:cond delay="1000"/>
                                  </p:stCondLst>
                                  <p:childTnLst>
                                    <p:animMotion origin="layout" path="M 2.5E-6 1.16602E-7 L -0.29288 -0.27096 " pathEditMode="relative" rAng="0" ptsTypes="AA">
                                      <p:cBhvr>
                                        <p:cTn id="52" dur="500" fill="hold"/>
                                        <p:tgtEl>
                                          <p:spTgt spid="172"/>
                                        </p:tgtEl>
                                        <p:attrNameLst>
                                          <p:attrName>ppt_x</p:attrName>
                                          <p:attrName>ppt_y</p:attrName>
                                        </p:attrNameLst>
                                      </p:cBhvr>
                                      <p:rCtr x="-14653" y="-13548"/>
                                    </p:animMotion>
                                  </p:childTnLst>
                                </p:cTn>
                              </p:par>
                            </p:childTnLst>
                          </p:cTn>
                        </p:par>
                        <p:par>
                          <p:cTn id="53" fill="hold">
                            <p:stCondLst>
                              <p:cond delay="4800"/>
                            </p:stCondLst>
                            <p:childTnLst>
                              <p:par>
                                <p:cTn id="54" presetID="53" presetClass="entr" presetSubtype="16" fill="hold" grpId="0" nodeType="afterEffect">
                                  <p:stCondLst>
                                    <p:cond delay="0"/>
                                  </p:stCondLst>
                                  <p:childTnLst>
                                    <p:set>
                                      <p:cBhvr>
                                        <p:cTn id="55" dur="1" fill="hold">
                                          <p:stCondLst>
                                            <p:cond delay="0"/>
                                          </p:stCondLst>
                                        </p:cTn>
                                        <p:tgtEl>
                                          <p:spTgt spid="160"/>
                                        </p:tgtEl>
                                        <p:attrNameLst>
                                          <p:attrName>style.visibility</p:attrName>
                                        </p:attrNameLst>
                                      </p:cBhvr>
                                      <p:to>
                                        <p:strVal val="visible"/>
                                      </p:to>
                                    </p:set>
                                    <p:anim calcmode="lin" valueType="num">
                                      <p:cBhvr>
                                        <p:cTn id="56" dur="500" fill="hold"/>
                                        <p:tgtEl>
                                          <p:spTgt spid="160"/>
                                        </p:tgtEl>
                                        <p:attrNameLst>
                                          <p:attrName>ppt_w</p:attrName>
                                        </p:attrNameLst>
                                      </p:cBhvr>
                                      <p:tavLst>
                                        <p:tav tm="0">
                                          <p:val>
                                            <p:fltVal val="0"/>
                                          </p:val>
                                        </p:tav>
                                        <p:tav tm="100000">
                                          <p:val>
                                            <p:strVal val="#ppt_w"/>
                                          </p:val>
                                        </p:tav>
                                      </p:tavLst>
                                    </p:anim>
                                    <p:anim calcmode="lin" valueType="num">
                                      <p:cBhvr>
                                        <p:cTn id="57" dur="500" fill="hold"/>
                                        <p:tgtEl>
                                          <p:spTgt spid="160"/>
                                        </p:tgtEl>
                                        <p:attrNameLst>
                                          <p:attrName>ppt_h</p:attrName>
                                        </p:attrNameLst>
                                      </p:cBhvr>
                                      <p:tavLst>
                                        <p:tav tm="0">
                                          <p:val>
                                            <p:fltVal val="0"/>
                                          </p:val>
                                        </p:tav>
                                        <p:tav tm="100000">
                                          <p:val>
                                            <p:strVal val="#ppt_h"/>
                                          </p:val>
                                        </p:tav>
                                      </p:tavLst>
                                    </p:anim>
                                    <p:animEffect transition="in" filter="fade">
                                      <p:cBhvr>
                                        <p:cTn id="58"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89" grpId="0"/>
      <p:bldP spid="190"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50000">
              <a:srgbClr val="0070C0"/>
            </a:gs>
            <a:gs pos="100000">
              <a:schemeClr val="tx1"/>
            </a:gs>
          </a:gsLst>
          <a:lin ang="5400000" scaled="1"/>
        </a:gradFill>
        <a:effectLst/>
      </p:bgPr>
    </p:bg>
    <p:spTree>
      <p:nvGrpSpPr>
        <p:cNvPr id="1" name=""/>
        <p:cNvGrpSpPr/>
        <p:nvPr/>
      </p:nvGrpSpPr>
      <p:grpSpPr>
        <a:xfrm>
          <a:off x="0" y="0"/>
          <a:ext cx="0" cy="0"/>
          <a:chOff x="0" y="0"/>
          <a:chExt cx="0" cy="0"/>
        </a:xfrm>
      </p:grpSpPr>
      <p:sp>
        <p:nvSpPr>
          <p:cNvPr id="4104" name="Freeform 8"/>
          <p:cNvSpPr>
            <a:spLocks/>
          </p:cNvSpPr>
          <p:nvPr/>
        </p:nvSpPr>
        <p:spPr bwMode="auto">
          <a:xfrm>
            <a:off x="2987675" y="2618054"/>
            <a:ext cx="3168650" cy="359833"/>
          </a:xfrm>
          <a:custGeom>
            <a:avLst/>
            <a:gdLst>
              <a:gd name="T0" fmla="*/ 0 w 1996"/>
              <a:gd name="T1" fmla="*/ 0 h 272"/>
              <a:gd name="T2" fmla="*/ 998 w 1996"/>
              <a:gd name="T3" fmla="*/ 0 h 272"/>
              <a:gd name="T4" fmla="*/ 1134 w 1996"/>
              <a:gd name="T5" fmla="*/ 91 h 272"/>
              <a:gd name="T6" fmla="*/ 1996 w 1996"/>
              <a:gd name="T7" fmla="*/ 91 h 272"/>
              <a:gd name="T8" fmla="*/ 1996 w 1996"/>
              <a:gd name="T9" fmla="*/ 272 h 272"/>
              <a:gd name="T10" fmla="*/ 0 w 1996"/>
              <a:gd name="T11" fmla="*/ 272 h 272"/>
              <a:gd name="T12" fmla="*/ 0 w 1996"/>
              <a:gd name="T13" fmla="*/ 0 h 272"/>
            </a:gdLst>
            <a:ahLst/>
            <a:cxnLst>
              <a:cxn ang="0">
                <a:pos x="T0" y="T1"/>
              </a:cxn>
              <a:cxn ang="0">
                <a:pos x="T2" y="T3"/>
              </a:cxn>
              <a:cxn ang="0">
                <a:pos x="T4" y="T5"/>
              </a:cxn>
              <a:cxn ang="0">
                <a:pos x="T6" y="T7"/>
              </a:cxn>
              <a:cxn ang="0">
                <a:pos x="T8" y="T9"/>
              </a:cxn>
              <a:cxn ang="0">
                <a:pos x="T10" y="T11"/>
              </a:cxn>
              <a:cxn ang="0">
                <a:pos x="T12" y="T13"/>
              </a:cxn>
            </a:cxnLst>
            <a:rect l="0" t="0" r="r" b="b"/>
            <a:pathLst>
              <a:path w="1996" h="272">
                <a:moveTo>
                  <a:pt x="0" y="0"/>
                </a:moveTo>
                <a:lnTo>
                  <a:pt x="998" y="0"/>
                </a:lnTo>
                <a:lnTo>
                  <a:pt x="1134" y="91"/>
                </a:lnTo>
                <a:lnTo>
                  <a:pt x="1996" y="91"/>
                </a:lnTo>
                <a:lnTo>
                  <a:pt x="1996" y="272"/>
                </a:lnTo>
                <a:lnTo>
                  <a:pt x="0" y="272"/>
                </a:lnTo>
                <a:lnTo>
                  <a:pt x="0" y="0"/>
                </a:lnTo>
                <a:close/>
              </a:path>
            </a:pathLst>
          </a:custGeom>
          <a:solidFill>
            <a:schemeClr val="bg1">
              <a:alpha val="3000"/>
            </a:schemeClr>
          </a:solidFill>
          <a:ln w="9525">
            <a:solidFill>
              <a:schemeClr val="bg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latinLnBrk="1">
              <a:spcBef>
                <a:spcPct val="0"/>
              </a:spcBef>
              <a:spcAft>
                <a:spcPct val="0"/>
              </a:spcAft>
            </a:pPr>
            <a:endParaRPr kumimoji="1" lang="zh-CN" altLang="en-US" smtClean="0">
              <a:solidFill>
                <a:srgbClr val="000000"/>
              </a:solidFill>
            </a:endParaRPr>
          </a:p>
        </p:txBody>
      </p:sp>
      <p:sp>
        <p:nvSpPr>
          <p:cNvPr id="4107" name="Freeform 11"/>
          <p:cNvSpPr>
            <a:spLocks/>
          </p:cNvSpPr>
          <p:nvPr/>
        </p:nvSpPr>
        <p:spPr bwMode="auto">
          <a:xfrm>
            <a:off x="2987675" y="2594240"/>
            <a:ext cx="3168650" cy="359833"/>
          </a:xfrm>
          <a:custGeom>
            <a:avLst/>
            <a:gdLst>
              <a:gd name="T0" fmla="*/ 0 w 1996"/>
              <a:gd name="T1" fmla="*/ 0 h 272"/>
              <a:gd name="T2" fmla="*/ 998 w 1996"/>
              <a:gd name="T3" fmla="*/ 0 h 272"/>
              <a:gd name="T4" fmla="*/ 1134 w 1996"/>
              <a:gd name="T5" fmla="*/ 91 h 272"/>
              <a:gd name="T6" fmla="*/ 1996 w 1996"/>
              <a:gd name="T7" fmla="*/ 91 h 272"/>
              <a:gd name="T8" fmla="*/ 1996 w 1996"/>
              <a:gd name="T9" fmla="*/ 272 h 272"/>
              <a:gd name="T10" fmla="*/ 0 w 1996"/>
              <a:gd name="T11" fmla="*/ 272 h 272"/>
              <a:gd name="T12" fmla="*/ 0 w 1996"/>
              <a:gd name="T13" fmla="*/ 0 h 272"/>
            </a:gdLst>
            <a:ahLst/>
            <a:cxnLst>
              <a:cxn ang="0">
                <a:pos x="T0" y="T1"/>
              </a:cxn>
              <a:cxn ang="0">
                <a:pos x="T2" y="T3"/>
              </a:cxn>
              <a:cxn ang="0">
                <a:pos x="T4" y="T5"/>
              </a:cxn>
              <a:cxn ang="0">
                <a:pos x="T6" y="T7"/>
              </a:cxn>
              <a:cxn ang="0">
                <a:pos x="T8" y="T9"/>
              </a:cxn>
              <a:cxn ang="0">
                <a:pos x="T10" y="T11"/>
              </a:cxn>
              <a:cxn ang="0">
                <a:pos x="T12" y="T13"/>
              </a:cxn>
            </a:cxnLst>
            <a:rect l="0" t="0" r="r" b="b"/>
            <a:pathLst>
              <a:path w="1996" h="272">
                <a:moveTo>
                  <a:pt x="0" y="0"/>
                </a:moveTo>
                <a:lnTo>
                  <a:pt x="998" y="0"/>
                </a:lnTo>
                <a:lnTo>
                  <a:pt x="1134" y="91"/>
                </a:lnTo>
                <a:lnTo>
                  <a:pt x="1996" y="91"/>
                </a:lnTo>
                <a:lnTo>
                  <a:pt x="1996" y="272"/>
                </a:lnTo>
                <a:lnTo>
                  <a:pt x="0" y="272"/>
                </a:lnTo>
                <a:lnTo>
                  <a:pt x="0" y="0"/>
                </a:lnTo>
                <a:close/>
              </a:path>
            </a:pathLst>
          </a:custGeom>
          <a:solidFill>
            <a:schemeClr val="bg1">
              <a:alpha val="999"/>
            </a:schemeClr>
          </a:solidFill>
          <a:ln w="9525">
            <a:solidFill>
              <a:schemeClr val="bg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latinLnBrk="1">
              <a:spcBef>
                <a:spcPct val="0"/>
              </a:spcBef>
              <a:spcAft>
                <a:spcPct val="0"/>
              </a:spcAft>
            </a:pPr>
            <a:endParaRPr kumimoji="1" lang="zh-CN" altLang="en-US" smtClean="0">
              <a:solidFill>
                <a:srgbClr val="000000"/>
              </a:solidFill>
            </a:endParaRPr>
          </a:p>
        </p:txBody>
      </p:sp>
      <p:sp>
        <p:nvSpPr>
          <p:cNvPr id="4119" name="Rectangle 23"/>
          <p:cNvSpPr>
            <a:spLocks noChangeArrowheads="1"/>
          </p:cNvSpPr>
          <p:nvPr/>
        </p:nvSpPr>
        <p:spPr bwMode="auto">
          <a:xfrm>
            <a:off x="4572003" y="0"/>
            <a:ext cx="36513" cy="5715000"/>
          </a:xfrm>
          <a:prstGeom prst="rect">
            <a:avLst/>
          </a:prstGeom>
          <a:gradFill rotWithShape="1">
            <a:gsLst>
              <a:gs pos="0">
                <a:schemeClr val="bg2"/>
              </a:gs>
              <a:gs pos="50000">
                <a:schemeClr val="bg2">
                  <a:gamma/>
                  <a:tint val="0"/>
                  <a:invGamma/>
                </a:schemeClr>
              </a:gs>
              <a:gs pos="100000">
                <a:schemeClr val="bg2"/>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latinLnBrk="1">
              <a:spcBef>
                <a:spcPct val="0"/>
              </a:spcBef>
              <a:spcAft>
                <a:spcPct val="0"/>
              </a:spcAft>
            </a:pPr>
            <a:endParaRPr kumimoji="1" lang="zh-CN" altLang="en-US" smtClean="0">
              <a:solidFill>
                <a:srgbClr val="000000"/>
              </a:solidFill>
            </a:endParaRPr>
          </a:p>
        </p:txBody>
      </p:sp>
      <p:sp>
        <p:nvSpPr>
          <p:cNvPr id="4120" name="Rectangle 24"/>
          <p:cNvSpPr>
            <a:spLocks noChangeArrowheads="1"/>
          </p:cNvSpPr>
          <p:nvPr/>
        </p:nvSpPr>
        <p:spPr bwMode="auto">
          <a:xfrm>
            <a:off x="4535488" y="0"/>
            <a:ext cx="36512" cy="5715000"/>
          </a:xfrm>
          <a:prstGeom prst="rect">
            <a:avLst/>
          </a:prstGeom>
          <a:gradFill rotWithShape="1">
            <a:gsLst>
              <a:gs pos="0">
                <a:schemeClr val="bg2"/>
              </a:gs>
              <a:gs pos="50000">
                <a:schemeClr val="bg2">
                  <a:gamma/>
                  <a:tint val="0"/>
                  <a:invGamma/>
                </a:schemeClr>
              </a:gs>
              <a:gs pos="100000">
                <a:schemeClr val="bg2"/>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latinLnBrk="1">
              <a:spcBef>
                <a:spcPct val="0"/>
              </a:spcBef>
              <a:spcAft>
                <a:spcPct val="0"/>
              </a:spcAft>
            </a:pPr>
            <a:endParaRPr kumimoji="1" lang="zh-CN" altLang="en-US" smtClean="0">
              <a:solidFill>
                <a:srgbClr val="000000"/>
              </a:solidFill>
            </a:endParaRPr>
          </a:p>
        </p:txBody>
      </p:sp>
      <p:sp>
        <p:nvSpPr>
          <p:cNvPr id="4121" name="Line 25"/>
          <p:cNvSpPr>
            <a:spLocks noChangeShapeType="1"/>
          </p:cNvSpPr>
          <p:nvPr/>
        </p:nvSpPr>
        <p:spPr bwMode="auto">
          <a:xfrm>
            <a:off x="0" y="2618053"/>
            <a:ext cx="9144000" cy="0"/>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latinLnBrk="1">
              <a:spcBef>
                <a:spcPct val="0"/>
              </a:spcBef>
              <a:spcAft>
                <a:spcPct val="0"/>
              </a:spcAft>
            </a:pPr>
            <a:endParaRPr kumimoji="1" lang="zh-CN" altLang="en-US" smtClean="0">
              <a:solidFill>
                <a:srgbClr val="000000"/>
              </a:solidFill>
            </a:endParaRPr>
          </a:p>
        </p:txBody>
      </p:sp>
      <p:sp>
        <p:nvSpPr>
          <p:cNvPr id="4122" name="Line 26"/>
          <p:cNvSpPr>
            <a:spLocks noChangeShapeType="1"/>
          </p:cNvSpPr>
          <p:nvPr/>
        </p:nvSpPr>
        <p:spPr bwMode="auto">
          <a:xfrm>
            <a:off x="0" y="2977886"/>
            <a:ext cx="9144000" cy="0"/>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latinLnBrk="1">
              <a:spcBef>
                <a:spcPct val="0"/>
              </a:spcBef>
              <a:spcAft>
                <a:spcPct val="0"/>
              </a:spcAft>
            </a:pPr>
            <a:endParaRPr kumimoji="1" lang="zh-CN" altLang="en-US" smtClean="0">
              <a:solidFill>
                <a:srgbClr val="000000"/>
              </a:solidFill>
            </a:endParaRPr>
          </a:p>
        </p:txBody>
      </p:sp>
      <p:grpSp>
        <p:nvGrpSpPr>
          <p:cNvPr id="4123" name="Group 27"/>
          <p:cNvGrpSpPr>
            <a:grpSpLocks/>
          </p:cNvGrpSpPr>
          <p:nvPr/>
        </p:nvGrpSpPr>
        <p:grpSpPr bwMode="auto">
          <a:xfrm>
            <a:off x="3203575" y="2734469"/>
            <a:ext cx="2857500" cy="198438"/>
            <a:chOff x="1987" y="2010"/>
            <a:chExt cx="1800" cy="150"/>
          </a:xfrm>
        </p:grpSpPr>
        <p:sp>
          <p:nvSpPr>
            <p:cNvPr id="4124" name="WordArt 28"/>
            <p:cNvSpPr>
              <a:spLocks noChangeArrowheads="1" noChangeShapeType="1" noTextEdit="1"/>
            </p:cNvSpPr>
            <p:nvPr/>
          </p:nvSpPr>
          <p:spPr bwMode="auto">
            <a:xfrm>
              <a:off x="1987" y="2010"/>
              <a:ext cx="862" cy="150"/>
            </a:xfrm>
            <a:prstGeom prst="rect">
              <a:avLst/>
            </a:prstGeom>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fontAlgn="base" latinLnBrk="1">
                <a:spcBef>
                  <a:spcPct val="0"/>
                </a:spcBef>
                <a:spcAft>
                  <a:spcPct val="0"/>
                </a:spcAft>
              </a:pPr>
              <a:r>
                <a:rPr kumimoji="1" lang="en-US" altLang="zh-CN" sz="3600" kern="10" dirty="0" smtClean="0">
                  <a:solidFill>
                    <a:srgbClr val="FFFFFF"/>
                  </a:solidFill>
                  <a:latin typeface="Arial Black"/>
                </a:rPr>
                <a:t>THANKS</a:t>
              </a:r>
              <a:endParaRPr kumimoji="1" lang="zh-CN" altLang="en-US" sz="3600" kern="10" dirty="0" smtClean="0">
                <a:solidFill>
                  <a:srgbClr val="FFFFFF"/>
                </a:solidFill>
                <a:latin typeface="Arial Black"/>
              </a:endParaRPr>
            </a:p>
          </p:txBody>
        </p:sp>
        <p:sp>
          <p:nvSpPr>
            <p:cNvPr id="4125" name="WordArt 29"/>
            <p:cNvSpPr>
              <a:spLocks noChangeArrowheads="1" noChangeShapeType="1" noTextEdit="1"/>
            </p:cNvSpPr>
            <p:nvPr/>
          </p:nvSpPr>
          <p:spPr bwMode="auto">
            <a:xfrm>
              <a:off x="2901" y="2024"/>
              <a:ext cx="886" cy="136"/>
            </a:xfrm>
            <a:prstGeom prst="rect">
              <a:avLst/>
            </a:prstGeom>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fontAlgn="base" latinLnBrk="1">
                <a:spcBef>
                  <a:spcPct val="0"/>
                </a:spcBef>
                <a:spcAft>
                  <a:spcPct val="0"/>
                </a:spcAft>
              </a:pPr>
              <a:r>
                <a:rPr kumimoji="1" lang="en-US" altLang="zh-CN" sz="3600" i="1" kern="10" dirty="0" smtClean="0">
                  <a:solidFill>
                    <a:srgbClr val="FFFFFF"/>
                  </a:solidFill>
                  <a:latin typeface="돋움"/>
                  <a:ea typeface="돋움"/>
                </a:rPr>
                <a:t>for your time</a:t>
              </a:r>
              <a:endParaRPr kumimoji="1" lang="zh-CN" altLang="en-US" sz="3600" i="1" kern="10" dirty="0" smtClean="0">
                <a:solidFill>
                  <a:srgbClr val="FFFFFF"/>
                </a:solidFill>
                <a:latin typeface="돋움"/>
                <a:ea typeface="돋움"/>
              </a:endParaRPr>
            </a:p>
          </p:txBody>
        </p:sp>
      </p:grpSp>
      <p:sp>
        <p:nvSpPr>
          <p:cNvPr id="4126" name="AutoShape 30"/>
          <p:cNvSpPr>
            <a:spLocks noChangeArrowheads="1"/>
          </p:cNvSpPr>
          <p:nvPr/>
        </p:nvSpPr>
        <p:spPr bwMode="auto">
          <a:xfrm>
            <a:off x="2900363" y="2690814"/>
            <a:ext cx="552450" cy="459053"/>
          </a:xfrm>
          <a:prstGeom prst="star16">
            <a:avLst>
              <a:gd name="adj" fmla="val 22046"/>
            </a:avLst>
          </a:prstGeom>
          <a:gradFill rotWithShape="1">
            <a:gsLst>
              <a:gs pos="0">
                <a:schemeClr val="bg1"/>
              </a:gs>
              <a:gs pos="100000">
                <a:schemeClr val="bg1">
                  <a:gamma/>
                  <a:tint val="0"/>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bg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latinLnBrk="1">
              <a:spcBef>
                <a:spcPct val="0"/>
              </a:spcBef>
              <a:spcAft>
                <a:spcPct val="0"/>
              </a:spcAft>
            </a:pPr>
            <a:endParaRPr kumimoji="1" lang="zh-CN" altLang="en-US" smtClean="0">
              <a:solidFill>
                <a:srgbClr val="000000"/>
              </a:solidFill>
            </a:endParaRPr>
          </a:p>
        </p:txBody>
      </p:sp>
      <p:sp>
        <p:nvSpPr>
          <p:cNvPr id="4127" name="AutoShape 31"/>
          <p:cNvSpPr>
            <a:spLocks noChangeArrowheads="1"/>
          </p:cNvSpPr>
          <p:nvPr/>
        </p:nvSpPr>
        <p:spPr bwMode="auto">
          <a:xfrm>
            <a:off x="2776538" y="2603500"/>
            <a:ext cx="792162" cy="636323"/>
          </a:xfrm>
          <a:prstGeom prst="star4">
            <a:avLst>
              <a:gd name="adj" fmla="val 5412"/>
            </a:avLst>
          </a:prstGeom>
          <a:gradFill rotWithShape="1">
            <a:gsLst>
              <a:gs pos="0">
                <a:schemeClr val="bg1"/>
              </a:gs>
              <a:gs pos="100000">
                <a:schemeClr val="bg1">
                  <a:gamma/>
                  <a:tint val="0"/>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latinLnBrk="1">
              <a:spcBef>
                <a:spcPct val="0"/>
              </a:spcBef>
              <a:spcAft>
                <a:spcPct val="0"/>
              </a:spcAft>
            </a:pPr>
            <a:endParaRPr kumimoji="1" lang="zh-CN" altLang="en-US" smtClean="0">
              <a:solidFill>
                <a:srgbClr val="000000"/>
              </a:solidFill>
            </a:endParaRPr>
          </a:p>
        </p:txBody>
      </p:sp>
      <p:sp>
        <p:nvSpPr>
          <p:cNvPr id="4128" name="AutoShape 32"/>
          <p:cNvSpPr>
            <a:spLocks noChangeArrowheads="1"/>
          </p:cNvSpPr>
          <p:nvPr/>
        </p:nvSpPr>
        <p:spPr bwMode="auto">
          <a:xfrm rot="-2690537">
            <a:off x="2682878" y="2538678"/>
            <a:ext cx="981075" cy="787135"/>
          </a:xfrm>
          <a:prstGeom prst="star4">
            <a:avLst>
              <a:gd name="adj" fmla="val 5412"/>
            </a:avLst>
          </a:prstGeom>
          <a:gradFill rotWithShape="1">
            <a:gsLst>
              <a:gs pos="0">
                <a:schemeClr val="bg1"/>
              </a:gs>
              <a:gs pos="100000">
                <a:schemeClr val="bg1">
                  <a:gamma/>
                  <a:tint val="0"/>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latinLnBrk="1">
              <a:spcBef>
                <a:spcPct val="0"/>
              </a:spcBef>
              <a:spcAft>
                <a:spcPct val="0"/>
              </a:spcAft>
            </a:pPr>
            <a:endParaRPr kumimoji="1" lang="zh-CN" altLang="en-US" smtClean="0">
              <a:solidFill>
                <a:srgbClr val="000000"/>
              </a:solidFill>
            </a:endParaRPr>
          </a:p>
        </p:txBody>
      </p:sp>
      <p:sp>
        <p:nvSpPr>
          <p:cNvPr id="4129" name="Line 33"/>
          <p:cNvSpPr>
            <a:spLocks noChangeShapeType="1"/>
          </p:cNvSpPr>
          <p:nvPr/>
        </p:nvSpPr>
        <p:spPr bwMode="auto">
          <a:xfrm flipV="1">
            <a:off x="2987675" y="0"/>
            <a:ext cx="0" cy="5715000"/>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latinLnBrk="1">
              <a:spcBef>
                <a:spcPct val="0"/>
              </a:spcBef>
              <a:spcAft>
                <a:spcPct val="0"/>
              </a:spcAft>
            </a:pPr>
            <a:endParaRPr kumimoji="1" lang="zh-CN" altLang="en-US" smtClean="0">
              <a:solidFill>
                <a:srgbClr val="000000"/>
              </a:solidFill>
            </a:endParaRPr>
          </a:p>
        </p:txBody>
      </p:sp>
      <p:sp>
        <p:nvSpPr>
          <p:cNvPr id="4130" name="Line 34"/>
          <p:cNvSpPr>
            <a:spLocks noChangeShapeType="1"/>
          </p:cNvSpPr>
          <p:nvPr/>
        </p:nvSpPr>
        <p:spPr bwMode="auto">
          <a:xfrm flipV="1">
            <a:off x="6156325" y="0"/>
            <a:ext cx="0" cy="5715000"/>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latinLnBrk="1">
              <a:spcBef>
                <a:spcPct val="0"/>
              </a:spcBef>
              <a:spcAft>
                <a:spcPct val="0"/>
              </a:spcAft>
            </a:pPr>
            <a:endParaRPr kumimoji="1" lang="zh-CN" altLang="en-US" smtClean="0">
              <a:solidFill>
                <a:srgbClr val="000000"/>
              </a:solidFill>
            </a:endParaRPr>
          </a:p>
        </p:txBody>
      </p:sp>
      <p:sp>
        <p:nvSpPr>
          <p:cNvPr id="4131" name="AutoShape 35"/>
          <p:cNvSpPr>
            <a:spLocks noChangeArrowheads="1"/>
          </p:cNvSpPr>
          <p:nvPr/>
        </p:nvSpPr>
        <p:spPr bwMode="auto">
          <a:xfrm flipH="1">
            <a:off x="5689603" y="2645833"/>
            <a:ext cx="758825" cy="609865"/>
          </a:xfrm>
          <a:prstGeom prst="star4">
            <a:avLst>
              <a:gd name="adj" fmla="val 5519"/>
            </a:avLst>
          </a:prstGeom>
          <a:gradFill rotWithShape="1">
            <a:gsLst>
              <a:gs pos="0">
                <a:schemeClr val="bg1"/>
              </a:gs>
              <a:gs pos="100000">
                <a:schemeClr val="bg1">
                  <a:gamma/>
                  <a:tint val="0"/>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latinLnBrk="1">
              <a:spcBef>
                <a:spcPct val="0"/>
              </a:spcBef>
              <a:spcAft>
                <a:spcPct val="0"/>
              </a:spcAft>
            </a:pPr>
            <a:endParaRPr kumimoji="1" lang="zh-CN" altLang="en-US" smtClean="0">
              <a:solidFill>
                <a:srgbClr val="000000"/>
              </a:solidFill>
            </a:endParaRPr>
          </a:p>
        </p:txBody>
      </p:sp>
      <p:sp>
        <p:nvSpPr>
          <p:cNvPr id="4132" name="AutoShape 36"/>
          <p:cNvSpPr>
            <a:spLocks noChangeArrowheads="1"/>
          </p:cNvSpPr>
          <p:nvPr/>
        </p:nvSpPr>
        <p:spPr bwMode="auto">
          <a:xfrm rot="18909463" flipV="1">
            <a:off x="5757866" y="2689490"/>
            <a:ext cx="625475" cy="502708"/>
          </a:xfrm>
          <a:prstGeom prst="star4">
            <a:avLst>
              <a:gd name="adj" fmla="val 5481"/>
            </a:avLst>
          </a:prstGeom>
          <a:gradFill rotWithShape="1">
            <a:gsLst>
              <a:gs pos="0">
                <a:schemeClr val="bg1"/>
              </a:gs>
              <a:gs pos="100000">
                <a:schemeClr val="bg1">
                  <a:gamma/>
                  <a:tint val="0"/>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latinLnBrk="1">
              <a:spcBef>
                <a:spcPct val="0"/>
              </a:spcBef>
              <a:spcAft>
                <a:spcPct val="0"/>
              </a:spcAft>
            </a:pPr>
            <a:endParaRPr kumimoji="1" lang="zh-CN" altLang="en-US" smtClean="0">
              <a:solidFill>
                <a:srgbClr val="000000"/>
              </a:solidFill>
            </a:endParaRPr>
          </a:p>
        </p:txBody>
      </p:sp>
    </p:spTree>
    <p:extLst>
      <p:ext uri="{BB962C8B-B14F-4D97-AF65-F5344CB8AC3E}">
        <p14:creationId xmlns:p14="http://schemas.microsoft.com/office/powerpoint/2010/main" xmlns="" val="31535817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42" fill="hold" grpId="0" nodeType="afterEffect">
                                  <p:stCondLst>
                                    <p:cond delay="100"/>
                                  </p:stCondLst>
                                  <p:childTnLst>
                                    <p:set>
                                      <p:cBhvr>
                                        <p:cTn id="6" dur="1" fill="hold">
                                          <p:stCondLst>
                                            <p:cond delay="0"/>
                                          </p:stCondLst>
                                        </p:cTn>
                                        <p:tgtEl>
                                          <p:spTgt spid="4119"/>
                                        </p:tgtEl>
                                        <p:attrNameLst>
                                          <p:attrName>style.visibility</p:attrName>
                                        </p:attrNameLst>
                                      </p:cBhvr>
                                      <p:to>
                                        <p:strVal val="visible"/>
                                      </p:to>
                                    </p:set>
                                    <p:animEffect transition="in" filter="barn(outHorizontal)">
                                      <p:cBhvr>
                                        <p:cTn id="7" dur="1000"/>
                                        <p:tgtEl>
                                          <p:spTgt spid="4119"/>
                                        </p:tgtEl>
                                      </p:cBhvr>
                                    </p:animEffect>
                                  </p:childTnLst>
                                </p:cTn>
                              </p:par>
                              <p:par>
                                <p:cTn id="8" presetID="16" presetClass="entr" presetSubtype="42" fill="hold" grpId="0" nodeType="withEffect">
                                  <p:stCondLst>
                                    <p:cond delay="100"/>
                                  </p:stCondLst>
                                  <p:childTnLst>
                                    <p:set>
                                      <p:cBhvr>
                                        <p:cTn id="9" dur="1" fill="hold">
                                          <p:stCondLst>
                                            <p:cond delay="0"/>
                                          </p:stCondLst>
                                        </p:cTn>
                                        <p:tgtEl>
                                          <p:spTgt spid="4120"/>
                                        </p:tgtEl>
                                        <p:attrNameLst>
                                          <p:attrName>style.visibility</p:attrName>
                                        </p:attrNameLst>
                                      </p:cBhvr>
                                      <p:to>
                                        <p:strVal val="visible"/>
                                      </p:to>
                                    </p:set>
                                    <p:animEffect transition="in" filter="barn(outHorizontal)">
                                      <p:cBhvr>
                                        <p:cTn id="10" dur="1000"/>
                                        <p:tgtEl>
                                          <p:spTgt spid="4120"/>
                                        </p:tgtEl>
                                      </p:cBhvr>
                                    </p:animEffect>
                                  </p:childTnLst>
                                </p:cTn>
                              </p:par>
                            </p:childTnLst>
                          </p:cTn>
                        </p:par>
                        <p:par>
                          <p:cTn id="11" fill="hold" nodeType="afterGroup">
                            <p:stCondLst>
                              <p:cond delay="1100"/>
                            </p:stCondLst>
                            <p:childTnLst>
                              <p:par>
                                <p:cTn id="12" presetID="2" presetClass="exit" presetSubtype="8" fill="hold" grpId="1" nodeType="afterEffect">
                                  <p:stCondLst>
                                    <p:cond delay="0"/>
                                  </p:stCondLst>
                                  <p:childTnLst>
                                    <p:anim calcmode="lin" valueType="num">
                                      <p:cBhvr additive="base">
                                        <p:cTn id="13" dur="1000"/>
                                        <p:tgtEl>
                                          <p:spTgt spid="4119"/>
                                        </p:tgtEl>
                                        <p:attrNameLst>
                                          <p:attrName>ppt_x</p:attrName>
                                        </p:attrNameLst>
                                      </p:cBhvr>
                                      <p:tavLst>
                                        <p:tav tm="0">
                                          <p:val>
                                            <p:strVal val="ppt_x"/>
                                          </p:val>
                                        </p:tav>
                                        <p:tav tm="100000">
                                          <p:val>
                                            <p:strVal val="0-ppt_w/2"/>
                                          </p:val>
                                        </p:tav>
                                      </p:tavLst>
                                    </p:anim>
                                    <p:anim calcmode="lin" valueType="num">
                                      <p:cBhvr additive="base">
                                        <p:cTn id="14" dur="1000"/>
                                        <p:tgtEl>
                                          <p:spTgt spid="4119"/>
                                        </p:tgtEl>
                                        <p:attrNameLst>
                                          <p:attrName>ppt_y</p:attrName>
                                        </p:attrNameLst>
                                      </p:cBhvr>
                                      <p:tavLst>
                                        <p:tav tm="0">
                                          <p:val>
                                            <p:strVal val="ppt_y"/>
                                          </p:val>
                                        </p:tav>
                                        <p:tav tm="100000">
                                          <p:val>
                                            <p:strVal val="ppt_y"/>
                                          </p:val>
                                        </p:tav>
                                      </p:tavLst>
                                    </p:anim>
                                    <p:set>
                                      <p:cBhvr>
                                        <p:cTn id="15" dur="1" fill="hold">
                                          <p:stCondLst>
                                            <p:cond delay="999"/>
                                          </p:stCondLst>
                                        </p:cTn>
                                        <p:tgtEl>
                                          <p:spTgt spid="4119"/>
                                        </p:tgtEl>
                                        <p:attrNameLst>
                                          <p:attrName>style.visibility</p:attrName>
                                        </p:attrNameLst>
                                      </p:cBhvr>
                                      <p:to>
                                        <p:strVal val="hidden"/>
                                      </p:to>
                                    </p:set>
                                  </p:childTnLst>
                                </p:cTn>
                              </p:par>
                              <p:par>
                                <p:cTn id="16" presetID="2" presetClass="exit" presetSubtype="2" fill="hold" grpId="1" nodeType="withEffect">
                                  <p:stCondLst>
                                    <p:cond delay="0"/>
                                  </p:stCondLst>
                                  <p:childTnLst>
                                    <p:anim calcmode="lin" valueType="num">
                                      <p:cBhvr additive="base">
                                        <p:cTn id="17" dur="1000"/>
                                        <p:tgtEl>
                                          <p:spTgt spid="4120"/>
                                        </p:tgtEl>
                                        <p:attrNameLst>
                                          <p:attrName>ppt_x</p:attrName>
                                        </p:attrNameLst>
                                      </p:cBhvr>
                                      <p:tavLst>
                                        <p:tav tm="0">
                                          <p:val>
                                            <p:strVal val="ppt_x"/>
                                          </p:val>
                                        </p:tav>
                                        <p:tav tm="100000">
                                          <p:val>
                                            <p:strVal val="1+ppt_w/2"/>
                                          </p:val>
                                        </p:tav>
                                      </p:tavLst>
                                    </p:anim>
                                    <p:anim calcmode="lin" valueType="num">
                                      <p:cBhvr additive="base">
                                        <p:cTn id="18" dur="1000"/>
                                        <p:tgtEl>
                                          <p:spTgt spid="4120"/>
                                        </p:tgtEl>
                                        <p:attrNameLst>
                                          <p:attrName>ppt_y</p:attrName>
                                        </p:attrNameLst>
                                      </p:cBhvr>
                                      <p:tavLst>
                                        <p:tav tm="0">
                                          <p:val>
                                            <p:strVal val="ppt_y"/>
                                          </p:val>
                                        </p:tav>
                                        <p:tav tm="100000">
                                          <p:val>
                                            <p:strVal val="ppt_y"/>
                                          </p:val>
                                        </p:tav>
                                      </p:tavLst>
                                    </p:anim>
                                    <p:set>
                                      <p:cBhvr>
                                        <p:cTn id="19" dur="1" fill="hold">
                                          <p:stCondLst>
                                            <p:cond delay="999"/>
                                          </p:stCondLst>
                                        </p:cTn>
                                        <p:tgtEl>
                                          <p:spTgt spid="4120"/>
                                        </p:tgtEl>
                                        <p:attrNameLst>
                                          <p:attrName>style.visibility</p:attrName>
                                        </p:attrNameLst>
                                      </p:cBhvr>
                                      <p:to>
                                        <p:strVal val="hidden"/>
                                      </p:to>
                                    </p:set>
                                  </p:childTnLst>
                                </p:cTn>
                              </p:par>
                              <p:par>
                                <p:cTn id="20" presetID="16" presetClass="entr" presetSubtype="37" fill="hold" grpId="0" nodeType="withEffect">
                                  <p:stCondLst>
                                    <p:cond delay="0"/>
                                  </p:stCondLst>
                                  <p:childTnLst>
                                    <p:set>
                                      <p:cBhvr>
                                        <p:cTn id="21" dur="1" fill="hold">
                                          <p:stCondLst>
                                            <p:cond delay="0"/>
                                          </p:stCondLst>
                                        </p:cTn>
                                        <p:tgtEl>
                                          <p:spTgt spid="4104"/>
                                        </p:tgtEl>
                                        <p:attrNameLst>
                                          <p:attrName>style.visibility</p:attrName>
                                        </p:attrNameLst>
                                      </p:cBhvr>
                                      <p:to>
                                        <p:strVal val="visible"/>
                                      </p:to>
                                    </p:set>
                                    <p:animEffect transition="in" filter="barn(outVertical)">
                                      <p:cBhvr>
                                        <p:cTn id="22" dur="1000"/>
                                        <p:tgtEl>
                                          <p:spTgt spid="4104"/>
                                        </p:tgtEl>
                                      </p:cBhvr>
                                    </p:animEffect>
                                  </p:childTnLst>
                                </p:cTn>
                              </p:par>
                            </p:childTnLst>
                          </p:cTn>
                        </p:par>
                        <p:par>
                          <p:cTn id="23" fill="hold" nodeType="afterGroup">
                            <p:stCondLst>
                              <p:cond delay="2100"/>
                            </p:stCondLst>
                            <p:childTnLst>
                              <p:par>
                                <p:cTn id="24" presetID="22" presetClass="entr" presetSubtype="8" fill="hold" grpId="0" nodeType="afterEffect">
                                  <p:stCondLst>
                                    <p:cond delay="0"/>
                                  </p:stCondLst>
                                  <p:childTnLst>
                                    <p:set>
                                      <p:cBhvr>
                                        <p:cTn id="25" dur="1" fill="hold">
                                          <p:stCondLst>
                                            <p:cond delay="0"/>
                                          </p:stCondLst>
                                        </p:cTn>
                                        <p:tgtEl>
                                          <p:spTgt spid="4121"/>
                                        </p:tgtEl>
                                        <p:attrNameLst>
                                          <p:attrName>style.visibility</p:attrName>
                                        </p:attrNameLst>
                                      </p:cBhvr>
                                      <p:to>
                                        <p:strVal val="visible"/>
                                      </p:to>
                                    </p:set>
                                    <p:animEffect transition="in" filter="wipe(left)">
                                      <p:cBhvr>
                                        <p:cTn id="26" dur="500"/>
                                        <p:tgtEl>
                                          <p:spTgt spid="4121"/>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4122"/>
                                        </p:tgtEl>
                                        <p:attrNameLst>
                                          <p:attrName>style.visibility</p:attrName>
                                        </p:attrNameLst>
                                      </p:cBhvr>
                                      <p:to>
                                        <p:strVal val="visible"/>
                                      </p:to>
                                    </p:set>
                                    <p:animEffect transition="in" filter="wipe(right)">
                                      <p:cBhvr>
                                        <p:cTn id="29" dur="500"/>
                                        <p:tgtEl>
                                          <p:spTgt spid="4122"/>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4130"/>
                                        </p:tgtEl>
                                        <p:attrNameLst>
                                          <p:attrName>style.visibility</p:attrName>
                                        </p:attrNameLst>
                                      </p:cBhvr>
                                      <p:to>
                                        <p:strVal val="visible"/>
                                      </p:to>
                                    </p:set>
                                    <p:animEffect transition="in" filter="wipe(down)">
                                      <p:cBhvr>
                                        <p:cTn id="32" dur="500"/>
                                        <p:tgtEl>
                                          <p:spTgt spid="413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4129"/>
                                        </p:tgtEl>
                                        <p:attrNameLst>
                                          <p:attrName>style.visibility</p:attrName>
                                        </p:attrNameLst>
                                      </p:cBhvr>
                                      <p:to>
                                        <p:strVal val="visible"/>
                                      </p:to>
                                    </p:set>
                                    <p:animEffect transition="in" filter="wipe(up)">
                                      <p:cBhvr>
                                        <p:cTn id="35" dur="500"/>
                                        <p:tgtEl>
                                          <p:spTgt spid="4129"/>
                                        </p:tgtEl>
                                      </p:cBhvr>
                                    </p:animEffect>
                                  </p:childTnLst>
                                </p:cTn>
                              </p:par>
                            </p:childTnLst>
                          </p:cTn>
                        </p:par>
                        <p:par>
                          <p:cTn id="36" fill="hold" nodeType="afterGroup">
                            <p:stCondLst>
                              <p:cond delay="2600"/>
                            </p:stCondLst>
                            <p:childTnLst>
                              <p:par>
                                <p:cTn id="37" presetID="22" presetClass="exit" presetSubtype="8" fill="hold" grpId="1" nodeType="afterEffect">
                                  <p:stCondLst>
                                    <p:cond delay="0"/>
                                  </p:stCondLst>
                                  <p:childTnLst>
                                    <p:animEffect transition="out" filter="wipe(left)">
                                      <p:cBhvr>
                                        <p:cTn id="38" dur="500"/>
                                        <p:tgtEl>
                                          <p:spTgt spid="4121"/>
                                        </p:tgtEl>
                                      </p:cBhvr>
                                    </p:animEffect>
                                    <p:set>
                                      <p:cBhvr>
                                        <p:cTn id="39" dur="1" fill="hold">
                                          <p:stCondLst>
                                            <p:cond delay="499"/>
                                          </p:stCondLst>
                                        </p:cTn>
                                        <p:tgtEl>
                                          <p:spTgt spid="4121"/>
                                        </p:tgtEl>
                                        <p:attrNameLst>
                                          <p:attrName>style.visibility</p:attrName>
                                        </p:attrNameLst>
                                      </p:cBhvr>
                                      <p:to>
                                        <p:strVal val="hidden"/>
                                      </p:to>
                                    </p:set>
                                  </p:childTnLst>
                                </p:cTn>
                              </p:par>
                              <p:par>
                                <p:cTn id="40" presetID="22" presetClass="exit" presetSubtype="2" fill="hold" grpId="1" nodeType="withEffect">
                                  <p:stCondLst>
                                    <p:cond delay="0"/>
                                  </p:stCondLst>
                                  <p:childTnLst>
                                    <p:animEffect transition="out" filter="wipe(right)">
                                      <p:cBhvr>
                                        <p:cTn id="41" dur="500"/>
                                        <p:tgtEl>
                                          <p:spTgt spid="4122"/>
                                        </p:tgtEl>
                                      </p:cBhvr>
                                    </p:animEffect>
                                    <p:set>
                                      <p:cBhvr>
                                        <p:cTn id="42" dur="1" fill="hold">
                                          <p:stCondLst>
                                            <p:cond delay="499"/>
                                          </p:stCondLst>
                                        </p:cTn>
                                        <p:tgtEl>
                                          <p:spTgt spid="4122"/>
                                        </p:tgtEl>
                                        <p:attrNameLst>
                                          <p:attrName>style.visibility</p:attrName>
                                        </p:attrNameLst>
                                      </p:cBhvr>
                                      <p:to>
                                        <p:strVal val="hidden"/>
                                      </p:to>
                                    </p:set>
                                  </p:childTnLst>
                                </p:cTn>
                              </p:par>
                              <p:par>
                                <p:cTn id="43" presetID="22" presetClass="exit" presetSubtype="4" fill="hold" grpId="1" nodeType="withEffect">
                                  <p:stCondLst>
                                    <p:cond delay="0"/>
                                  </p:stCondLst>
                                  <p:childTnLst>
                                    <p:animEffect transition="out" filter="wipe(down)">
                                      <p:cBhvr>
                                        <p:cTn id="44" dur="500"/>
                                        <p:tgtEl>
                                          <p:spTgt spid="4130"/>
                                        </p:tgtEl>
                                      </p:cBhvr>
                                    </p:animEffect>
                                    <p:set>
                                      <p:cBhvr>
                                        <p:cTn id="45" dur="1" fill="hold">
                                          <p:stCondLst>
                                            <p:cond delay="499"/>
                                          </p:stCondLst>
                                        </p:cTn>
                                        <p:tgtEl>
                                          <p:spTgt spid="4130"/>
                                        </p:tgtEl>
                                        <p:attrNameLst>
                                          <p:attrName>style.visibility</p:attrName>
                                        </p:attrNameLst>
                                      </p:cBhvr>
                                      <p:to>
                                        <p:strVal val="hidden"/>
                                      </p:to>
                                    </p:set>
                                  </p:childTnLst>
                                </p:cTn>
                              </p:par>
                              <p:par>
                                <p:cTn id="46" presetID="22" presetClass="exit" presetSubtype="1" fill="hold" grpId="1" nodeType="withEffect">
                                  <p:stCondLst>
                                    <p:cond delay="0"/>
                                  </p:stCondLst>
                                  <p:childTnLst>
                                    <p:animEffect transition="out" filter="wipe(up)">
                                      <p:cBhvr>
                                        <p:cTn id="47" dur="500"/>
                                        <p:tgtEl>
                                          <p:spTgt spid="4129"/>
                                        </p:tgtEl>
                                      </p:cBhvr>
                                    </p:animEffect>
                                    <p:set>
                                      <p:cBhvr>
                                        <p:cTn id="48" dur="1" fill="hold">
                                          <p:stCondLst>
                                            <p:cond delay="499"/>
                                          </p:stCondLst>
                                        </p:cTn>
                                        <p:tgtEl>
                                          <p:spTgt spid="4129"/>
                                        </p:tgtEl>
                                        <p:attrNameLst>
                                          <p:attrName>style.visibility</p:attrName>
                                        </p:attrNameLst>
                                      </p:cBhvr>
                                      <p:to>
                                        <p:strVal val="hidden"/>
                                      </p:to>
                                    </p:set>
                                  </p:childTnLst>
                                </p:cTn>
                              </p:par>
                              <p:par>
                                <p:cTn id="49" presetID="16" presetClass="entr" presetSubtype="21" fill="hold" grpId="0" nodeType="withEffect">
                                  <p:stCondLst>
                                    <p:cond delay="200"/>
                                  </p:stCondLst>
                                  <p:childTnLst>
                                    <p:set>
                                      <p:cBhvr>
                                        <p:cTn id="50" dur="1" fill="hold">
                                          <p:stCondLst>
                                            <p:cond delay="0"/>
                                          </p:stCondLst>
                                        </p:cTn>
                                        <p:tgtEl>
                                          <p:spTgt spid="4107"/>
                                        </p:tgtEl>
                                        <p:attrNameLst>
                                          <p:attrName>style.visibility</p:attrName>
                                        </p:attrNameLst>
                                      </p:cBhvr>
                                      <p:to>
                                        <p:strVal val="visible"/>
                                      </p:to>
                                    </p:set>
                                    <p:animEffect transition="in" filter="barn(inVertical)">
                                      <p:cBhvr>
                                        <p:cTn id="51" dur="500"/>
                                        <p:tgtEl>
                                          <p:spTgt spid="4107"/>
                                        </p:tgtEl>
                                      </p:cBhvr>
                                    </p:animEffect>
                                  </p:childTnLst>
                                </p:cTn>
                              </p:par>
                              <p:par>
                                <p:cTn id="52" presetID="10" presetClass="entr" presetSubtype="0" fill="hold" nodeType="withEffect">
                                  <p:stCondLst>
                                    <p:cond delay="500"/>
                                  </p:stCondLst>
                                  <p:childTnLst>
                                    <p:set>
                                      <p:cBhvr>
                                        <p:cTn id="53" dur="1" fill="hold">
                                          <p:stCondLst>
                                            <p:cond delay="0"/>
                                          </p:stCondLst>
                                        </p:cTn>
                                        <p:tgtEl>
                                          <p:spTgt spid="4123"/>
                                        </p:tgtEl>
                                        <p:attrNameLst>
                                          <p:attrName>style.visibility</p:attrName>
                                        </p:attrNameLst>
                                      </p:cBhvr>
                                      <p:to>
                                        <p:strVal val="visible"/>
                                      </p:to>
                                    </p:set>
                                    <p:animEffect transition="in" filter="fade">
                                      <p:cBhvr>
                                        <p:cTn id="54" dur="6000"/>
                                        <p:tgtEl>
                                          <p:spTgt spid="4123"/>
                                        </p:tgtEl>
                                      </p:cBhvr>
                                    </p:animEffect>
                                  </p:childTnLst>
                                </p:cTn>
                              </p:par>
                              <p:par>
                                <p:cTn id="55" presetID="53" presetClass="entr" presetSubtype="0" fill="hold" grpId="0" nodeType="withEffect">
                                  <p:stCondLst>
                                    <p:cond delay="300"/>
                                  </p:stCondLst>
                                  <p:childTnLst>
                                    <p:set>
                                      <p:cBhvr>
                                        <p:cTn id="56" dur="1" fill="hold">
                                          <p:stCondLst>
                                            <p:cond delay="0"/>
                                          </p:stCondLst>
                                        </p:cTn>
                                        <p:tgtEl>
                                          <p:spTgt spid="4126"/>
                                        </p:tgtEl>
                                        <p:attrNameLst>
                                          <p:attrName>style.visibility</p:attrName>
                                        </p:attrNameLst>
                                      </p:cBhvr>
                                      <p:to>
                                        <p:strVal val="visible"/>
                                      </p:to>
                                    </p:set>
                                    <p:anim calcmode="lin" valueType="num">
                                      <p:cBhvr>
                                        <p:cTn id="57" dur="1000" fill="hold"/>
                                        <p:tgtEl>
                                          <p:spTgt spid="4126"/>
                                        </p:tgtEl>
                                        <p:attrNameLst>
                                          <p:attrName>ppt_w</p:attrName>
                                        </p:attrNameLst>
                                      </p:cBhvr>
                                      <p:tavLst>
                                        <p:tav tm="0">
                                          <p:val>
                                            <p:fltVal val="0"/>
                                          </p:val>
                                        </p:tav>
                                        <p:tav tm="100000">
                                          <p:val>
                                            <p:strVal val="#ppt_w"/>
                                          </p:val>
                                        </p:tav>
                                      </p:tavLst>
                                    </p:anim>
                                    <p:anim calcmode="lin" valueType="num">
                                      <p:cBhvr>
                                        <p:cTn id="58" dur="1000" fill="hold"/>
                                        <p:tgtEl>
                                          <p:spTgt spid="4126"/>
                                        </p:tgtEl>
                                        <p:attrNameLst>
                                          <p:attrName>ppt_h</p:attrName>
                                        </p:attrNameLst>
                                      </p:cBhvr>
                                      <p:tavLst>
                                        <p:tav tm="0">
                                          <p:val>
                                            <p:fltVal val="0"/>
                                          </p:val>
                                        </p:tav>
                                        <p:tav tm="100000">
                                          <p:val>
                                            <p:strVal val="#ppt_h"/>
                                          </p:val>
                                        </p:tav>
                                      </p:tavLst>
                                    </p:anim>
                                    <p:animEffect transition="in" filter="fade">
                                      <p:cBhvr>
                                        <p:cTn id="59" dur="1000"/>
                                        <p:tgtEl>
                                          <p:spTgt spid="4126"/>
                                        </p:tgtEl>
                                      </p:cBhvr>
                                    </p:animEffect>
                                  </p:childTnLst>
                                </p:cTn>
                              </p:par>
                              <p:par>
                                <p:cTn id="60" presetID="53" presetClass="entr" presetSubtype="0" fill="hold" grpId="0" nodeType="withEffect">
                                  <p:stCondLst>
                                    <p:cond delay="300"/>
                                  </p:stCondLst>
                                  <p:childTnLst>
                                    <p:set>
                                      <p:cBhvr>
                                        <p:cTn id="61" dur="1" fill="hold">
                                          <p:stCondLst>
                                            <p:cond delay="0"/>
                                          </p:stCondLst>
                                        </p:cTn>
                                        <p:tgtEl>
                                          <p:spTgt spid="4127"/>
                                        </p:tgtEl>
                                        <p:attrNameLst>
                                          <p:attrName>style.visibility</p:attrName>
                                        </p:attrNameLst>
                                      </p:cBhvr>
                                      <p:to>
                                        <p:strVal val="visible"/>
                                      </p:to>
                                    </p:set>
                                    <p:anim calcmode="lin" valueType="num">
                                      <p:cBhvr>
                                        <p:cTn id="62" dur="1000" fill="hold"/>
                                        <p:tgtEl>
                                          <p:spTgt spid="4127"/>
                                        </p:tgtEl>
                                        <p:attrNameLst>
                                          <p:attrName>ppt_w</p:attrName>
                                        </p:attrNameLst>
                                      </p:cBhvr>
                                      <p:tavLst>
                                        <p:tav tm="0">
                                          <p:val>
                                            <p:fltVal val="0"/>
                                          </p:val>
                                        </p:tav>
                                        <p:tav tm="100000">
                                          <p:val>
                                            <p:strVal val="#ppt_w"/>
                                          </p:val>
                                        </p:tav>
                                      </p:tavLst>
                                    </p:anim>
                                    <p:anim calcmode="lin" valueType="num">
                                      <p:cBhvr>
                                        <p:cTn id="63" dur="1000" fill="hold"/>
                                        <p:tgtEl>
                                          <p:spTgt spid="4127"/>
                                        </p:tgtEl>
                                        <p:attrNameLst>
                                          <p:attrName>ppt_h</p:attrName>
                                        </p:attrNameLst>
                                      </p:cBhvr>
                                      <p:tavLst>
                                        <p:tav tm="0">
                                          <p:val>
                                            <p:fltVal val="0"/>
                                          </p:val>
                                        </p:tav>
                                        <p:tav tm="100000">
                                          <p:val>
                                            <p:strVal val="#ppt_h"/>
                                          </p:val>
                                        </p:tav>
                                      </p:tavLst>
                                    </p:anim>
                                    <p:animEffect transition="in" filter="fade">
                                      <p:cBhvr>
                                        <p:cTn id="64" dur="1000"/>
                                        <p:tgtEl>
                                          <p:spTgt spid="4127"/>
                                        </p:tgtEl>
                                      </p:cBhvr>
                                    </p:animEffect>
                                  </p:childTnLst>
                                </p:cTn>
                              </p:par>
                              <p:par>
                                <p:cTn id="65" presetID="53" presetClass="entr" presetSubtype="0" fill="hold" grpId="0" nodeType="withEffect">
                                  <p:stCondLst>
                                    <p:cond delay="300"/>
                                  </p:stCondLst>
                                  <p:childTnLst>
                                    <p:set>
                                      <p:cBhvr>
                                        <p:cTn id="66" dur="1" fill="hold">
                                          <p:stCondLst>
                                            <p:cond delay="0"/>
                                          </p:stCondLst>
                                        </p:cTn>
                                        <p:tgtEl>
                                          <p:spTgt spid="4128"/>
                                        </p:tgtEl>
                                        <p:attrNameLst>
                                          <p:attrName>style.visibility</p:attrName>
                                        </p:attrNameLst>
                                      </p:cBhvr>
                                      <p:to>
                                        <p:strVal val="visible"/>
                                      </p:to>
                                    </p:set>
                                    <p:anim calcmode="lin" valueType="num">
                                      <p:cBhvr>
                                        <p:cTn id="67" dur="1000" fill="hold"/>
                                        <p:tgtEl>
                                          <p:spTgt spid="4128"/>
                                        </p:tgtEl>
                                        <p:attrNameLst>
                                          <p:attrName>ppt_w</p:attrName>
                                        </p:attrNameLst>
                                      </p:cBhvr>
                                      <p:tavLst>
                                        <p:tav tm="0">
                                          <p:val>
                                            <p:fltVal val="0"/>
                                          </p:val>
                                        </p:tav>
                                        <p:tav tm="100000">
                                          <p:val>
                                            <p:strVal val="#ppt_w"/>
                                          </p:val>
                                        </p:tav>
                                      </p:tavLst>
                                    </p:anim>
                                    <p:anim calcmode="lin" valueType="num">
                                      <p:cBhvr>
                                        <p:cTn id="68" dur="1000" fill="hold"/>
                                        <p:tgtEl>
                                          <p:spTgt spid="4128"/>
                                        </p:tgtEl>
                                        <p:attrNameLst>
                                          <p:attrName>ppt_h</p:attrName>
                                        </p:attrNameLst>
                                      </p:cBhvr>
                                      <p:tavLst>
                                        <p:tav tm="0">
                                          <p:val>
                                            <p:fltVal val="0"/>
                                          </p:val>
                                        </p:tav>
                                        <p:tav tm="100000">
                                          <p:val>
                                            <p:strVal val="#ppt_h"/>
                                          </p:val>
                                        </p:tav>
                                      </p:tavLst>
                                    </p:anim>
                                    <p:animEffect transition="in" filter="fade">
                                      <p:cBhvr>
                                        <p:cTn id="69" dur="1000"/>
                                        <p:tgtEl>
                                          <p:spTgt spid="4128"/>
                                        </p:tgtEl>
                                      </p:cBhvr>
                                    </p:animEffect>
                                  </p:childTnLst>
                                </p:cTn>
                              </p:par>
                              <p:par>
                                <p:cTn id="70" presetID="10" presetClass="exit" presetSubtype="0" fill="hold" grpId="1" nodeType="withEffect">
                                  <p:stCondLst>
                                    <p:cond delay="300"/>
                                  </p:stCondLst>
                                  <p:childTnLst>
                                    <p:animEffect transition="out" filter="fade">
                                      <p:cBhvr>
                                        <p:cTn id="71" dur="2000"/>
                                        <p:tgtEl>
                                          <p:spTgt spid="4104"/>
                                        </p:tgtEl>
                                      </p:cBhvr>
                                    </p:animEffect>
                                    <p:set>
                                      <p:cBhvr>
                                        <p:cTn id="72" dur="1" fill="hold">
                                          <p:stCondLst>
                                            <p:cond delay="1999"/>
                                          </p:stCondLst>
                                        </p:cTn>
                                        <p:tgtEl>
                                          <p:spTgt spid="4104"/>
                                        </p:tgtEl>
                                        <p:attrNameLst>
                                          <p:attrName>style.visibility</p:attrName>
                                        </p:attrNameLst>
                                      </p:cBhvr>
                                      <p:to>
                                        <p:strVal val="hidden"/>
                                      </p:to>
                                    </p:set>
                                  </p:childTnLst>
                                </p:cTn>
                              </p:par>
                              <p:par>
                                <p:cTn id="73" presetID="10" presetClass="exit" presetSubtype="0" fill="hold" grpId="1" nodeType="withEffect">
                                  <p:stCondLst>
                                    <p:cond delay="300"/>
                                  </p:stCondLst>
                                  <p:childTnLst>
                                    <p:animEffect transition="out" filter="fade">
                                      <p:cBhvr>
                                        <p:cTn id="74" dur="2000"/>
                                        <p:tgtEl>
                                          <p:spTgt spid="4107"/>
                                        </p:tgtEl>
                                      </p:cBhvr>
                                    </p:animEffect>
                                    <p:set>
                                      <p:cBhvr>
                                        <p:cTn id="75" dur="1" fill="hold">
                                          <p:stCondLst>
                                            <p:cond delay="1999"/>
                                          </p:stCondLst>
                                        </p:cTn>
                                        <p:tgtEl>
                                          <p:spTgt spid="4107"/>
                                        </p:tgtEl>
                                        <p:attrNameLst>
                                          <p:attrName>style.visibility</p:attrName>
                                        </p:attrNameLst>
                                      </p:cBhvr>
                                      <p:to>
                                        <p:strVal val="hidden"/>
                                      </p:to>
                                    </p:set>
                                  </p:childTnLst>
                                </p:cTn>
                              </p:par>
                              <p:par>
                                <p:cTn id="76" presetID="0" presetClass="path" presetSubtype="0" accel="50000" decel="50000" fill="hold" grpId="1" nodeType="withEffect">
                                  <p:stCondLst>
                                    <p:cond delay="300"/>
                                  </p:stCondLst>
                                  <p:childTnLst>
                                    <p:animMotion origin="layout" path="M 0 0 L 0.3151 0 " pathEditMode="relative" ptsTypes="AA">
                                      <p:cBhvr>
                                        <p:cTn id="77" dur="3000" fill="hold"/>
                                        <p:tgtEl>
                                          <p:spTgt spid="4126"/>
                                        </p:tgtEl>
                                        <p:attrNameLst>
                                          <p:attrName>ppt_x</p:attrName>
                                          <p:attrName>ppt_y</p:attrName>
                                        </p:attrNameLst>
                                      </p:cBhvr>
                                    </p:animMotion>
                                  </p:childTnLst>
                                </p:cTn>
                              </p:par>
                              <p:par>
                                <p:cTn id="78" presetID="0" presetClass="path" presetSubtype="0" accel="50000" decel="50000" fill="hold" grpId="1" nodeType="withEffect">
                                  <p:stCondLst>
                                    <p:cond delay="300"/>
                                  </p:stCondLst>
                                  <p:childTnLst>
                                    <p:animMotion origin="layout" path="M 0 0 L 0.3151 0 " pathEditMode="relative" ptsTypes="AA">
                                      <p:cBhvr>
                                        <p:cTn id="79" dur="3000" fill="hold"/>
                                        <p:tgtEl>
                                          <p:spTgt spid="4127"/>
                                        </p:tgtEl>
                                        <p:attrNameLst>
                                          <p:attrName>ppt_x</p:attrName>
                                          <p:attrName>ppt_y</p:attrName>
                                        </p:attrNameLst>
                                      </p:cBhvr>
                                    </p:animMotion>
                                  </p:childTnLst>
                                </p:cTn>
                              </p:par>
                              <p:par>
                                <p:cTn id="80" presetID="0" presetClass="path" presetSubtype="0" accel="50000" decel="50000" fill="hold" grpId="1" nodeType="withEffect">
                                  <p:stCondLst>
                                    <p:cond delay="300"/>
                                  </p:stCondLst>
                                  <p:childTnLst>
                                    <p:animMotion origin="layout" path="M 0 0 L 0.3151 0 " pathEditMode="relative" rAng="0" ptsTypes="AA">
                                      <p:cBhvr>
                                        <p:cTn id="81" dur="3000" fill="hold"/>
                                        <p:tgtEl>
                                          <p:spTgt spid="4128"/>
                                        </p:tgtEl>
                                        <p:attrNameLst>
                                          <p:attrName>ppt_x</p:attrName>
                                          <p:attrName>ppt_y</p:attrName>
                                        </p:attrNameLst>
                                      </p:cBhvr>
                                      <p:rCtr x="0" y="0"/>
                                    </p:animMotion>
                                  </p:childTnLst>
                                </p:cTn>
                              </p:par>
                              <p:par>
                                <p:cTn id="82" presetID="8" presetClass="emph" presetSubtype="0" accel="50000" decel="50000" fill="hold" grpId="2" nodeType="withEffect">
                                  <p:stCondLst>
                                    <p:cond delay="500"/>
                                  </p:stCondLst>
                                  <p:childTnLst>
                                    <p:animRot by="-21600000">
                                      <p:cBhvr>
                                        <p:cTn id="83" dur="5000" fill="hold"/>
                                        <p:tgtEl>
                                          <p:spTgt spid="4126"/>
                                        </p:tgtEl>
                                        <p:attrNameLst>
                                          <p:attrName>r</p:attrName>
                                        </p:attrNameLst>
                                      </p:cBhvr>
                                    </p:animRot>
                                  </p:childTnLst>
                                </p:cTn>
                              </p:par>
                              <p:par>
                                <p:cTn id="84" presetID="8" presetClass="emph" presetSubtype="0" accel="50000" decel="50000" fill="hold" grpId="2" nodeType="withEffect">
                                  <p:stCondLst>
                                    <p:cond delay="500"/>
                                  </p:stCondLst>
                                  <p:childTnLst>
                                    <p:animRot by="21600000">
                                      <p:cBhvr>
                                        <p:cTn id="85" dur="5000" fill="hold"/>
                                        <p:tgtEl>
                                          <p:spTgt spid="4127"/>
                                        </p:tgtEl>
                                        <p:attrNameLst>
                                          <p:attrName>r</p:attrName>
                                        </p:attrNameLst>
                                      </p:cBhvr>
                                    </p:animRot>
                                  </p:childTnLst>
                                </p:cTn>
                              </p:par>
                              <p:par>
                                <p:cTn id="86" presetID="8" presetClass="emph" presetSubtype="0" accel="50000" decel="50000" fill="hold" grpId="2" nodeType="withEffect">
                                  <p:stCondLst>
                                    <p:cond delay="500"/>
                                  </p:stCondLst>
                                  <p:childTnLst>
                                    <p:animRot by="-21600000">
                                      <p:cBhvr>
                                        <p:cTn id="87" dur="5000" fill="hold"/>
                                        <p:tgtEl>
                                          <p:spTgt spid="4128"/>
                                        </p:tgtEl>
                                        <p:attrNameLst>
                                          <p:attrName>r</p:attrName>
                                        </p:attrNameLst>
                                      </p:cBhvr>
                                    </p:animRot>
                                  </p:childTnLst>
                                </p:cTn>
                              </p:par>
                              <p:par>
                                <p:cTn id="88" presetID="53" presetClass="exit" presetSubtype="0" fill="hold" grpId="3" nodeType="withEffect">
                                  <p:stCondLst>
                                    <p:cond delay="2000"/>
                                  </p:stCondLst>
                                  <p:childTnLst>
                                    <p:anim calcmode="lin" valueType="num">
                                      <p:cBhvr>
                                        <p:cTn id="89" dur="2000"/>
                                        <p:tgtEl>
                                          <p:spTgt spid="4126"/>
                                        </p:tgtEl>
                                        <p:attrNameLst>
                                          <p:attrName>ppt_w</p:attrName>
                                        </p:attrNameLst>
                                      </p:cBhvr>
                                      <p:tavLst>
                                        <p:tav tm="0">
                                          <p:val>
                                            <p:strVal val="ppt_w"/>
                                          </p:val>
                                        </p:tav>
                                        <p:tav tm="100000">
                                          <p:val>
                                            <p:fltVal val="0"/>
                                          </p:val>
                                        </p:tav>
                                      </p:tavLst>
                                    </p:anim>
                                    <p:anim calcmode="lin" valueType="num">
                                      <p:cBhvr>
                                        <p:cTn id="90" dur="2000"/>
                                        <p:tgtEl>
                                          <p:spTgt spid="4126"/>
                                        </p:tgtEl>
                                        <p:attrNameLst>
                                          <p:attrName>ppt_h</p:attrName>
                                        </p:attrNameLst>
                                      </p:cBhvr>
                                      <p:tavLst>
                                        <p:tav tm="0">
                                          <p:val>
                                            <p:strVal val="ppt_h"/>
                                          </p:val>
                                        </p:tav>
                                        <p:tav tm="100000">
                                          <p:val>
                                            <p:fltVal val="0"/>
                                          </p:val>
                                        </p:tav>
                                      </p:tavLst>
                                    </p:anim>
                                    <p:animEffect transition="out" filter="fade">
                                      <p:cBhvr>
                                        <p:cTn id="91" dur="2000"/>
                                        <p:tgtEl>
                                          <p:spTgt spid="4126"/>
                                        </p:tgtEl>
                                      </p:cBhvr>
                                    </p:animEffect>
                                    <p:set>
                                      <p:cBhvr>
                                        <p:cTn id="92" dur="1" fill="hold">
                                          <p:stCondLst>
                                            <p:cond delay="1999"/>
                                          </p:stCondLst>
                                        </p:cTn>
                                        <p:tgtEl>
                                          <p:spTgt spid="4126"/>
                                        </p:tgtEl>
                                        <p:attrNameLst>
                                          <p:attrName>style.visibility</p:attrName>
                                        </p:attrNameLst>
                                      </p:cBhvr>
                                      <p:to>
                                        <p:strVal val="hidden"/>
                                      </p:to>
                                    </p:set>
                                  </p:childTnLst>
                                </p:cTn>
                              </p:par>
                              <p:par>
                                <p:cTn id="93" presetID="53" presetClass="exit" presetSubtype="0" fill="hold" grpId="3" nodeType="withEffect">
                                  <p:stCondLst>
                                    <p:cond delay="2000"/>
                                  </p:stCondLst>
                                  <p:childTnLst>
                                    <p:anim calcmode="lin" valueType="num">
                                      <p:cBhvr>
                                        <p:cTn id="94" dur="2000"/>
                                        <p:tgtEl>
                                          <p:spTgt spid="4127"/>
                                        </p:tgtEl>
                                        <p:attrNameLst>
                                          <p:attrName>ppt_w</p:attrName>
                                        </p:attrNameLst>
                                      </p:cBhvr>
                                      <p:tavLst>
                                        <p:tav tm="0">
                                          <p:val>
                                            <p:strVal val="ppt_w"/>
                                          </p:val>
                                        </p:tav>
                                        <p:tav tm="100000">
                                          <p:val>
                                            <p:fltVal val="0"/>
                                          </p:val>
                                        </p:tav>
                                      </p:tavLst>
                                    </p:anim>
                                    <p:anim calcmode="lin" valueType="num">
                                      <p:cBhvr>
                                        <p:cTn id="95" dur="2000"/>
                                        <p:tgtEl>
                                          <p:spTgt spid="4127"/>
                                        </p:tgtEl>
                                        <p:attrNameLst>
                                          <p:attrName>ppt_h</p:attrName>
                                        </p:attrNameLst>
                                      </p:cBhvr>
                                      <p:tavLst>
                                        <p:tav tm="0">
                                          <p:val>
                                            <p:strVal val="ppt_h"/>
                                          </p:val>
                                        </p:tav>
                                        <p:tav tm="100000">
                                          <p:val>
                                            <p:fltVal val="0"/>
                                          </p:val>
                                        </p:tav>
                                      </p:tavLst>
                                    </p:anim>
                                    <p:animEffect transition="out" filter="fade">
                                      <p:cBhvr>
                                        <p:cTn id="96" dur="2000"/>
                                        <p:tgtEl>
                                          <p:spTgt spid="4127"/>
                                        </p:tgtEl>
                                      </p:cBhvr>
                                    </p:animEffect>
                                    <p:set>
                                      <p:cBhvr>
                                        <p:cTn id="97" dur="1" fill="hold">
                                          <p:stCondLst>
                                            <p:cond delay="1999"/>
                                          </p:stCondLst>
                                        </p:cTn>
                                        <p:tgtEl>
                                          <p:spTgt spid="4127"/>
                                        </p:tgtEl>
                                        <p:attrNameLst>
                                          <p:attrName>style.visibility</p:attrName>
                                        </p:attrNameLst>
                                      </p:cBhvr>
                                      <p:to>
                                        <p:strVal val="hidden"/>
                                      </p:to>
                                    </p:set>
                                  </p:childTnLst>
                                </p:cTn>
                              </p:par>
                              <p:par>
                                <p:cTn id="98" presetID="53" presetClass="exit" presetSubtype="0" fill="hold" grpId="3" nodeType="withEffect">
                                  <p:stCondLst>
                                    <p:cond delay="2000"/>
                                  </p:stCondLst>
                                  <p:childTnLst>
                                    <p:anim calcmode="lin" valueType="num">
                                      <p:cBhvr>
                                        <p:cTn id="99" dur="2000"/>
                                        <p:tgtEl>
                                          <p:spTgt spid="4128"/>
                                        </p:tgtEl>
                                        <p:attrNameLst>
                                          <p:attrName>ppt_w</p:attrName>
                                        </p:attrNameLst>
                                      </p:cBhvr>
                                      <p:tavLst>
                                        <p:tav tm="0">
                                          <p:val>
                                            <p:strVal val="ppt_w"/>
                                          </p:val>
                                        </p:tav>
                                        <p:tav tm="100000">
                                          <p:val>
                                            <p:fltVal val="0"/>
                                          </p:val>
                                        </p:tav>
                                      </p:tavLst>
                                    </p:anim>
                                    <p:anim calcmode="lin" valueType="num">
                                      <p:cBhvr>
                                        <p:cTn id="100" dur="2000"/>
                                        <p:tgtEl>
                                          <p:spTgt spid="4128"/>
                                        </p:tgtEl>
                                        <p:attrNameLst>
                                          <p:attrName>ppt_h</p:attrName>
                                        </p:attrNameLst>
                                      </p:cBhvr>
                                      <p:tavLst>
                                        <p:tav tm="0">
                                          <p:val>
                                            <p:strVal val="ppt_h"/>
                                          </p:val>
                                        </p:tav>
                                        <p:tav tm="100000">
                                          <p:val>
                                            <p:fltVal val="0"/>
                                          </p:val>
                                        </p:tav>
                                      </p:tavLst>
                                    </p:anim>
                                    <p:animEffect transition="out" filter="fade">
                                      <p:cBhvr>
                                        <p:cTn id="101" dur="2000"/>
                                        <p:tgtEl>
                                          <p:spTgt spid="4128"/>
                                        </p:tgtEl>
                                      </p:cBhvr>
                                    </p:animEffect>
                                    <p:set>
                                      <p:cBhvr>
                                        <p:cTn id="102" dur="1" fill="hold">
                                          <p:stCondLst>
                                            <p:cond delay="1999"/>
                                          </p:stCondLst>
                                        </p:cTn>
                                        <p:tgtEl>
                                          <p:spTgt spid="4128"/>
                                        </p:tgtEl>
                                        <p:attrNameLst>
                                          <p:attrName>style.visibility</p:attrName>
                                        </p:attrNameLst>
                                      </p:cBhvr>
                                      <p:to>
                                        <p:strVal val="hidden"/>
                                      </p:to>
                                    </p:set>
                                  </p:childTnLst>
                                </p:cTn>
                              </p:par>
                              <p:par>
                                <p:cTn id="103" presetID="53" presetClass="entr" presetSubtype="0" fill="hold" grpId="0" nodeType="withEffect">
                                  <p:stCondLst>
                                    <p:cond delay="3400"/>
                                  </p:stCondLst>
                                  <p:childTnLst>
                                    <p:set>
                                      <p:cBhvr>
                                        <p:cTn id="104" dur="1" fill="hold">
                                          <p:stCondLst>
                                            <p:cond delay="0"/>
                                          </p:stCondLst>
                                        </p:cTn>
                                        <p:tgtEl>
                                          <p:spTgt spid="4131"/>
                                        </p:tgtEl>
                                        <p:attrNameLst>
                                          <p:attrName>style.visibility</p:attrName>
                                        </p:attrNameLst>
                                      </p:cBhvr>
                                      <p:to>
                                        <p:strVal val="visible"/>
                                      </p:to>
                                    </p:set>
                                    <p:anim calcmode="lin" valueType="num">
                                      <p:cBhvr>
                                        <p:cTn id="105" dur="500" fill="hold"/>
                                        <p:tgtEl>
                                          <p:spTgt spid="4131"/>
                                        </p:tgtEl>
                                        <p:attrNameLst>
                                          <p:attrName>ppt_w</p:attrName>
                                        </p:attrNameLst>
                                      </p:cBhvr>
                                      <p:tavLst>
                                        <p:tav tm="0">
                                          <p:val>
                                            <p:fltVal val="0"/>
                                          </p:val>
                                        </p:tav>
                                        <p:tav tm="100000">
                                          <p:val>
                                            <p:strVal val="#ppt_w"/>
                                          </p:val>
                                        </p:tav>
                                      </p:tavLst>
                                    </p:anim>
                                    <p:anim calcmode="lin" valueType="num">
                                      <p:cBhvr>
                                        <p:cTn id="106" dur="500" fill="hold"/>
                                        <p:tgtEl>
                                          <p:spTgt spid="4131"/>
                                        </p:tgtEl>
                                        <p:attrNameLst>
                                          <p:attrName>ppt_h</p:attrName>
                                        </p:attrNameLst>
                                      </p:cBhvr>
                                      <p:tavLst>
                                        <p:tav tm="0">
                                          <p:val>
                                            <p:fltVal val="0"/>
                                          </p:val>
                                        </p:tav>
                                        <p:tav tm="100000">
                                          <p:val>
                                            <p:strVal val="#ppt_h"/>
                                          </p:val>
                                        </p:tav>
                                      </p:tavLst>
                                    </p:anim>
                                    <p:animEffect transition="in" filter="fade">
                                      <p:cBhvr>
                                        <p:cTn id="107" dur="500"/>
                                        <p:tgtEl>
                                          <p:spTgt spid="4131"/>
                                        </p:tgtEl>
                                      </p:cBhvr>
                                    </p:animEffect>
                                  </p:childTnLst>
                                </p:cTn>
                              </p:par>
                              <p:par>
                                <p:cTn id="108" presetID="53" presetClass="entr" presetSubtype="0" fill="hold" grpId="0" nodeType="withEffect">
                                  <p:stCondLst>
                                    <p:cond delay="3400"/>
                                  </p:stCondLst>
                                  <p:childTnLst>
                                    <p:set>
                                      <p:cBhvr>
                                        <p:cTn id="109" dur="1" fill="hold">
                                          <p:stCondLst>
                                            <p:cond delay="0"/>
                                          </p:stCondLst>
                                        </p:cTn>
                                        <p:tgtEl>
                                          <p:spTgt spid="4132"/>
                                        </p:tgtEl>
                                        <p:attrNameLst>
                                          <p:attrName>style.visibility</p:attrName>
                                        </p:attrNameLst>
                                      </p:cBhvr>
                                      <p:to>
                                        <p:strVal val="visible"/>
                                      </p:to>
                                    </p:set>
                                    <p:anim calcmode="lin" valueType="num">
                                      <p:cBhvr>
                                        <p:cTn id="110" dur="500" fill="hold"/>
                                        <p:tgtEl>
                                          <p:spTgt spid="4132"/>
                                        </p:tgtEl>
                                        <p:attrNameLst>
                                          <p:attrName>ppt_w</p:attrName>
                                        </p:attrNameLst>
                                      </p:cBhvr>
                                      <p:tavLst>
                                        <p:tav tm="0">
                                          <p:val>
                                            <p:fltVal val="0"/>
                                          </p:val>
                                        </p:tav>
                                        <p:tav tm="100000">
                                          <p:val>
                                            <p:strVal val="#ppt_w"/>
                                          </p:val>
                                        </p:tav>
                                      </p:tavLst>
                                    </p:anim>
                                    <p:anim calcmode="lin" valueType="num">
                                      <p:cBhvr>
                                        <p:cTn id="111" dur="500" fill="hold"/>
                                        <p:tgtEl>
                                          <p:spTgt spid="4132"/>
                                        </p:tgtEl>
                                        <p:attrNameLst>
                                          <p:attrName>ppt_h</p:attrName>
                                        </p:attrNameLst>
                                      </p:cBhvr>
                                      <p:tavLst>
                                        <p:tav tm="0">
                                          <p:val>
                                            <p:fltVal val="0"/>
                                          </p:val>
                                        </p:tav>
                                        <p:tav tm="100000">
                                          <p:val>
                                            <p:strVal val="#ppt_h"/>
                                          </p:val>
                                        </p:tav>
                                      </p:tavLst>
                                    </p:anim>
                                    <p:animEffect transition="in" filter="fade">
                                      <p:cBhvr>
                                        <p:cTn id="112" dur="500"/>
                                        <p:tgtEl>
                                          <p:spTgt spid="4132"/>
                                        </p:tgtEl>
                                      </p:cBhvr>
                                    </p:animEffect>
                                  </p:childTnLst>
                                </p:cTn>
                              </p:par>
                              <p:par>
                                <p:cTn id="113" presetID="8" presetClass="emph" presetSubtype="0" accel="50000" decel="50000" fill="hold" grpId="1" nodeType="withEffect">
                                  <p:stCondLst>
                                    <p:cond delay="3700"/>
                                  </p:stCondLst>
                                  <p:childTnLst>
                                    <p:animRot by="10800000">
                                      <p:cBhvr>
                                        <p:cTn id="114" dur="2000" fill="hold"/>
                                        <p:tgtEl>
                                          <p:spTgt spid="4131"/>
                                        </p:tgtEl>
                                        <p:attrNameLst>
                                          <p:attrName>r</p:attrName>
                                        </p:attrNameLst>
                                      </p:cBhvr>
                                    </p:animRot>
                                  </p:childTnLst>
                                </p:cTn>
                              </p:par>
                              <p:par>
                                <p:cTn id="115" presetID="8" presetClass="emph" presetSubtype="0" accel="50000" decel="50000" fill="hold" grpId="1" nodeType="withEffect">
                                  <p:stCondLst>
                                    <p:cond delay="3700"/>
                                  </p:stCondLst>
                                  <p:childTnLst>
                                    <p:animRot by="-10800000">
                                      <p:cBhvr>
                                        <p:cTn id="116" dur="2000" fill="hold"/>
                                        <p:tgtEl>
                                          <p:spTgt spid="4132"/>
                                        </p:tgtEl>
                                        <p:attrNameLst>
                                          <p:attrName>r</p:attrName>
                                        </p:attrNameLst>
                                      </p:cBhvr>
                                    </p:animRot>
                                  </p:childTnLst>
                                </p:cTn>
                              </p:par>
                              <p:par>
                                <p:cTn id="117" presetID="53" presetClass="exit" presetSubtype="0" fill="hold" grpId="2" nodeType="withEffect">
                                  <p:stCondLst>
                                    <p:cond delay="4100"/>
                                  </p:stCondLst>
                                  <p:childTnLst>
                                    <p:anim calcmode="lin" valueType="num">
                                      <p:cBhvr>
                                        <p:cTn id="118" dur="3000"/>
                                        <p:tgtEl>
                                          <p:spTgt spid="4131"/>
                                        </p:tgtEl>
                                        <p:attrNameLst>
                                          <p:attrName>ppt_w</p:attrName>
                                        </p:attrNameLst>
                                      </p:cBhvr>
                                      <p:tavLst>
                                        <p:tav tm="0">
                                          <p:val>
                                            <p:strVal val="ppt_w"/>
                                          </p:val>
                                        </p:tav>
                                        <p:tav tm="100000">
                                          <p:val>
                                            <p:fltVal val="0"/>
                                          </p:val>
                                        </p:tav>
                                      </p:tavLst>
                                    </p:anim>
                                    <p:anim calcmode="lin" valueType="num">
                                      <p:cBhvr>
                                        <p:cTn id="119" dur="3000"/>
                                        <p:tgtEl>
                                          <p:spTgt spid="4131"/>
                                        </p:tgtEl>
                                        <p:attrNameLst>
                                          <p:attrName>ppt_h</p:attrName>
                                        </p:attrNameLst>
                                      </p:cBhvr>
                                      <p:tavLst>
                                        <p:tav tm="0">
                                          <p:val>
                                            <p:strVal val="ppt_h"/>
                                          </p:val>
                                        </p:tav>
                                        <p:tav tm="100000">
                                          <p:val>
                                            <p:fltVal val="0"/>
                                          </p:val>
                                        </p:tav>
                                      </p:tavLst>
                                    </p:anim>
                                    <p:animEffect transition="out" filter="fade">
                                      <p:cBhvr>
                                        <p:cTn id="120" dur="3000"/>
                                        <p:tgtEl>
                                          <p:spTgt spid="4131"/>
                                        </p:tgtEl>
                                      </p:cBhvr>
                                    </p:animEffect>
                                    <p:set>
                                      <p:cBhvr>
                                        <p:cTn id="121" dur="1" fill="hold">
                                          <p:stCondLst>
                                            <p:cond delay="2999"/>
                                          </p:stCondLst>
                                        </p:cTn>
                                        <p:tgtEl>
                                          <p:spTgt spid="4131"/>
                                        </p:tgtEl>
                                        <p:attrNameLst>
                                          <p:attrName>style.visibility</p:attrName>
                                        </p:attrNameLst>
                                      </p:cBhvr>
                                      <p:to>
                                        <p:strVal val="hidden"/>
                                      </p:to>
                                    </p:set>
                                  </p:childTnLst>
                                </p:cTn>
                              </p:par>
                              <p:par>
                                <p:cTn id="122" presetID="53" presetClass="exit" presetSubtype="0" fill="hold" grpId="2" nodeType="withEffect">
                                  <p:stCondLst>
                                    <p:cond delay="4100"/>
                                  </p:stCondLst>
                                  <p:childTnLst>
                                    <p:anim calcmode="lin" valueType="num">
                                      <p:cBhvr>
                                        <p:cTn id="123" dur="3000"/>
                                        <p:tgtEl>
                                          <p:spTgt spid="4132"/>
                                        </p:tgtEl>
                                        <p:attrNameLst>
                                          <p:attrName>ppt_w</p:attrName>
                                        </p:attrNameLst>
                                      </p:cBhvr>
                                      <p:tavLst>
                                        <p:tav tm="0">
                                          <p:val>
                                            <p:strVal val="ppt_w"/>
                                          </p:val>
                                        </p:tav>
                                        <p:tav tm="100000">
                                          <p:val>
                                            <p:fltVal val="0"/>
                                          </p:val>
                                        </p:tav>
                                      </p:tavLst>
                                    </p:anim>
                                    <p:anim calcmode="lin" valueType="num">
                                      <p:cBhvr>
                                        <p:cTn id="124" dur="3000"/>
                                        <p:tgtEl>
                                          <p:spTgt spid="4132"/>
                                        </p:tgtEl>
                                        <p:attrNameLst>
                                          <p:attrName>ppt_h</p:attrName>
                                        </p:attrNameLst>
                                      </p:cBhvr>
                                      <p:tavLst>
                                        <p:tav tm="0">
                                          <p:val>
                                            <p:strVal val="ppt_h"/>
                                          </p:val>
                                        </p:tav>
                                        <p:tav tm="100000">
                                          <p:val>
                                            <p:fltVal val="0"/>
                                          </p:val>
                                        </p:tav>
                                      </p:tavLst>
                                    </p:anim>
                                    <p:animEffect transition="out" filter="fade">
                                      <p:cBhvr>
                                        <p:cTn id="125" dur="3000"/>
                                        <p:tgtEl>
                                          <p:spTgt spid="4132"/>
                                        </p:tgtEl>
                                      </p:cBhvr>
                                    </p:animEffect>
                                    <p:set>
                                      <p:cBhvr>
                                        <p:cTn id="126" dur="1" fill="hold">
                                          <p:stCondLst>
                                            <p:cond delay="2999"/>
                                          </p:stCondLst>
                                        </p:cTn>
                                        <p:tgtEl>
                                          <p:spTgt spid="41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animBg="1"/>
      <p:bldP spid="4104" grpId="1" animBg="1"/>
      <p:bldP spid="4107" grpId="0" animBg="1"/>
      <p:bldP spid="4107" grpId="1" animBg="1"/>
      <p:bldP spid="4119" grpId="0" animBg="1"/>
      <p:bldP spid="4119" grpId="1" animBg="1"/>
      <p:bldP spid="4120" grpId="0" animBg="1"/>
      <p:bldP spid="4120" grpId="1" animBg="1"/>
      <p:bldP spid="4121" grpId="0" animBg="1"/>
      <p:bldP spid="4121" grpId="1" animBg="1"/>
      <p:bldP spid="4122" grpId="0" animBg="1"/>
      <p:bldP spid="4122" grpId="1" animBg="1"/>
      <p:bldP spid="4126" grpId="0" animBg="1"/>
      <p:bldP spid="4126" grpId="1" animBg="1"/>
      <p:bldP spid="4126" grpId="2" animBg="1"/>
      <p:bldP spid="4126" grpId="3" animBg="1"/>
      <p:bldP spid="4127" grpId="0" animBg="1"/>
      <p:bldP spid="4127" grpId="1" animBg="1"/>
      <p:bldP spid="4127" grpId="2" animBg="1"/>
      <p:bldP spid="4127" grpId="3" animBg="1"/>
      <p:bldP spid="4128" grpId="0" animBg="1"/>
      <p:bldP spid="4128" grpId="1" animBg="1"/>
      <p:bldP spid="4128" grpId="2" animBg="1"/>
      <p:bldP spid="4128" grpId="3" animBg="1"/>
      <p:bldP spid="4129" grpId="0" animBg="1"/>
      <p:bldP spid="4129" grpId="1" animBg="1"/>
      <p:bldP spid="4130" grpId="0" animBg="1"/>
      <p:bldP spid="4130" grpId="1" animBg="1"/>
      <p:bldP spid="4131" grpId="0" animBg="1"/>
      <p:bldP spid="4131" grpId="1" animBg="1"/>
      <p:bldP spid="4131" grpId="2" animBg="1"/>
      <p:bldP spid="4132" grpId="0" animBg="1"/>
      <p:bldP spid="4132" grpId="1" animBg="1"/>
      <p:bldP spid="4132"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弧形 22"/>
          <p:cNvSpPr/>
          <p:nvPr/>
        </p:nvSpPr>
        <p:spPr>
          <a:xfrm>
            <a:off x="2648868" y="769268"/>
            <a:ext cx="3909640" cy="3909640"/>
          </a:xfrm>
          <a:prstGeom prst="arc">
            <a:avLst>
              <a:gd name="adj1" fmla="val 16976675"/>
              <a:gd name="adj2" fmla="val 9872826"/>
            </a:avLst>
          </a:prstGeom>
          <a:ln>
            <a:solidFill>
              <a:srgbClr val="969696"/>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矩形 23"/>
          <p:cNvSpPr/>
          <p:nvPr/>
        </p:nvSpPr>
        <p:spPr>
          <a:xfrm>
            <a:off x="3347864" y="1777380"/>
            <a:ext cx="2376264" cy="2016224"/>
          </a:xfrm>
          <a:prstGeom prst="rect">
            <a:avLst/>
          </a:prstGeom>
          <a:solidFill>
            <a:srgbClr val="DDDDDD"/>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cxnSp>
        <p:nvCxnSpPr>
          <p:cNvPr id="25" name="直接连接符 24"/>
          <p:cNvCxnSpPr/>
          <p:nvPr/>
        </p:nvCxnSpPr>
        <p:spPr>
          <a:xfrm>
            <a:off x="3347864" y="481236"/>
            <a:ext cx="0" cy="3672408"/>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724128" y="1489348"/>
            <a:ext cx="0" cy="360040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835696" y="1777380"/>
            <a:ext cx="4248472"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059832" y="3793604"/>
            <a:ext cx="4464496"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3923928" y="370384"/>
            <a:ext cx="1224136" cy="1224136"/>
          </a:xfrm>
          <a:prstGeom prst="ellipse">
            <a:avLst/>
          </a:prstGeom>
          <a:solidFill>
            <a:srgbClr val="DDDDDD"/>
          </a:solidFill>
          <a:ln w="12700">
            <a:noFill/>
          </a:ln>
          <a:effectLst/>
        </p:spPr>
        <p:txBody>
          <a:bodyPr wrap="square" rtlCol="0" anchor="ctr">
            <a:spAutoFit/>
          </a:bodyPr>
          <a:lstStyle/>
          <a:p>
            <a:pPr algn="ctr"/>
            <a:endParaRPr lang="zh-CN" altLang="en-US" sz="1600" b="1" dirty="0">
              <a:solidFill>
                <a:schemeClr val="bg1"/>
              </a:solidFill>
              <a:latin typeface="微软雅黑" pitchFamily="34" charset="-122"/>
              <a:ea typeface="微软雅黑" pitchFamily="34" charset="-122"/>
              <a:cs typeface="Lao UI" pitchFamily="34" charset="0"/>
            </a:endParaRPr>
          </a:p>
        </p:txBody>
      </p:sp>
      <p:sp>
        <p:nvSpPr>
          <p:cNvPr id="37" name="椭圆 36"/>
          <p:cNvSpPr/>
          <p:nvPr/>
        </p:nvSpPr>
        <p:spPr>
          <a:xfrm>
            <a:off x="5940152" y="2173424"/>
            <a:ext cx="1224136" cy="1224136"/>
          </a:xfrm>
          <a:prstGeom prst="ellipse">
            <a:avLst/>
          </a:prstGeom>
          <a:solidFill>
            <a:srgbClr val="DDDDDD"/>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38" name="椭圆 37"/>
          <p:cNvSpPr/>
          <p:nvPr/>
        </p:nvSpPr>
        <p:spPr>
          <a:xfrm>
            <a:off x="3923928" y="3915308"/>
            <a:ext cx="1224136" cy="1224136"/>
          </a:xfrm>
          <a:prstGeom prst="ellipse">
            <a:avLst/>
          </a:prstGeom>
          <a:solidFill>
            <a:srgbClr val="DDDDDD"/>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39" name="椭圆 38"/>
          <p:cNvSpPr/>
          <p:nvPr/>
        </p:nvSpPr>
        <p:spPr>
          <a:xfrm>
            <a:off x="1967012" y="2173424"/>
            <a:ext cx="1224136" cy="1224136"/>
          </a:xfrm>
          <a:prstGeom prst="ellipse">
            <a:avLst/>
          </a:prstGeom>
          <a:solidFill>
            <a:srgbClr val="DDDDDD"/>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40" name="TextBox 39"/>
          <p:cNvSpPr txBox="1"/>
          <p:nvPr/>
        </p:nvSpPr>
        <p:spPr>
          <a:xfrm>
            <a:off x="2022380" y="982452"/>
            <a:ext cx="1152128" cy="646331"/>
          </a:xfrm>
          <a:prstGeom prst="rect">
            <a:avLst/>
          </a:prstGeom>
          <a:solidFill>
            <a:srgbClr val="0070C0"/>
          </a:solidFill>
        </p:spPr>
        <p:txBody>
          <a:bodyPr wrap="square" rtlCol="0">
            <a:spAutoFit/>
          </a:bodyPr>
          <a:lstStyle/>
          <a:p>
            <a:pPr algn="ctr"/>
            <a:r>
              <a:rPr lang="zh-CN" altLang="en-US" sz="3600" dirty="0" smtClean="0">
                <a:solidFill>
                  <a:schemeClr val="bg1"/>
                </a:solidFill>
              </a:rPr>
              <a:t>目录</a:t>
            </a:r>
            <a:endParaRPr lang="zh-CN" altLang="en-US" sz="3600" dirty="0">
              <a:solidFill>
                <a:schemeClr val="bg1"/>
              </a:solidFill>
            </a:endParaRPr>
          </a:p>
        </p:txBody>
      </p:sp>
      <p:sp>
        <p:nvSpPr>
          <p:cNvPr id="41" name="TextBox 40"/>
          <p:cNvSpPr txBox="1"/>
          <p:nvPr/>
        </p:nvSpPr>
        <p:spPr>
          <a:xfrm>
            <a:off x="4046924" y="826198"/>
            <a:ext cx="936104" cy="307777"/>
          </a:xfrm>
          <a:prstGeom prst="rect">
            <a:avLst/>
          </a:prstGeom>
          <a:noFill/>
        </p:spPr>
        <p:txBody>
          <a:bodyPr wrap="square" rtlCol="0">
            <a:spAutoFit/>
          </a:bodyPr>
          <a:lstStyle/>
          <a:p>
            <a:pPr algn="ctr"/>
            <a:r>
              <a:rPr lang="en-US" altLang="zh-CN" sz="1400" dirty="0" smtClean="0">
                <a:latin typeface="+mj-ea"/>
                <a:ea typeface="+mj-ea"/>
              </a:rPr>
              <a:t>1.</a:t>
            </a:r>
            <a:r>
              <a:rPr lang="zh-CN" altLang="en-US" sz="1400" dirty="0" smtClean="0">
                <a:latin typeface="+mj-ea"/>
                <a:ea typeface="+mj-ea"/>
              </a:rPr>
              <a:t>绪论</a:t>
            </a:r>
            <a:endParaRPr lang="zh-CN" altLang="en-US" sz="1400" dirty="0">
              <a:latin typeface="+mj-ea"/>
              <a:ea typeface="+mj-ea"/>
            </a:endParaRPr>
          </a:p>
        </p:txBody>
      </p:sp>
      <p:sp>
        <p:nvSpPr>
          <p:cNvPr id="42" name="TextBox 41"/>
          <p:cNvSpPr txBox="1"/>
          <p:nvPr/>
        </p:nvSpPr>
        <p:spPr>
          <a:xfrm>
            <a:off x="5944344" y="2634546"/>
            <a:ext cx="1258044" cy="307777"/>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dirty="0"/>
              <a:t>2.</a:t>
            </a:r>
            <a:r>
              <a:rPr lang="zh-CN" altLang="en-US" dirty="0"/>
              <a:t>文献综述</a:t>
            </a:r>
          </a:p>
        </p:txBody>
      </p:sp>
      <p:sp>
        <p:nvSpPr>
          <p:cNvPr id="43" name="TextBox 42"/>
          <p:cNvSpPr txBox="1"/>
          <p:nvPr/>
        </p:nvSpPr>
        <p:spPr>
          <a:xfrm>
            <a:off x="3953644" y="4415527"/>
            <a:ext cx="1188132" cy="307777"/>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dirty="0"/>
              <a:t>3.</a:t>
            </a:r>
            <a:r>
              <a:rPr lang="zh-CN" altLang="en-US" dirty="0"/>
              <a:t>实证研究</a:t>
            </a:r>
          </a:p>
        </p:txBody>
      </p:sp>
      <p:sp>
        <p:nvSpPr>
          <p:cNvPr id="44" name="TextBox 43"/>
          <p:cNvSpPr txBox="1"/>
          <p:nvPr/>
        </p:nvSpPr>
        <p:spPr>
          <a:xfrm>
            <a:off x="1883414" y="2652623"/>
            <a:ext cx="1362850" cy="307777"/>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dirty="0" smtClean="0"/>
              <a:t>4.</a:t>
            </a:r>
            <a:r>
              <a:rPr lang="zh-CN" altLang="en-US" dirty="0" smtClean="0"/>
              <a:t>讨论与局限</a:t>
            </a:r>
            <a:endParaRPr lang="zh-CN" altLang="en-US" dirty="0"/>
          </a:p>
        </p:txBody>
      </p:sp>
      <p:sp>
        <p:nvSpPr>
          <p:cNvPr id="45" name="TextBox 44"/>
          <p:cNvSpPr txBox="1"/>
          <p:nvPr/>
        </p:nvSpPr>
        <p:spPr>
          <a:xfrm>
            <a:off x="3614688" y="2488664"/>
            <a:ext cx="1887990" cy="584775"/>
          </a:xfrm>
          <a:prstGeom prst="rect">
            <a:avLst/>
          </a:prstGeom>
          <a:noFill/>
        </p:spPr>
        <p:txBody>
          <a:bodyPr wrap="square" rtlCol="0">
            <a:spAutoFit/>
          </a:bodyPr>
          <a:lstStyle/>
          <a:p>
            <a:pPr algn="ctr"/>
            <a:r>
              <a:rPr lang="zh-CN" altLang="en-US" sz="1600" dirty="0" smtClean="0">
                <a:latin typeface="+mj-ea"/>
                <a:ea typeface="+mj-ea"/>
              </a:rPr>
              <a:t>产品伤害危机对</a:t>
            </a:r>
            <a:endParaRPr lang="en-US" altLang="zh-CN" sz="1600" dirty="0" smtClean="0">
              <a:latin typeface="+mj-ea"/>
              <a:ea typeface="+mj-ea"/>
            </a:endParaRPr>
          </a:p>
          <a:p>
            <a:pPr algn="ctr"/>
            <a:r>
              <a:rPr lang="zh-CN" altLang="en-US" sz="1600" dirty="0" smtClean="0">
                <a:latin typeface="+mj-ea"/>
                <a:ea typeface="+mj-ea"/>
              </a:rPr>
              <a:t>品牌资产的影响</a:t>
            </a:r>
            <a:endParaRPr lang="zh-CN" altLang="en-US" sz="1600" dirty="0">
              <a:latin typeface="+mj-ea"/>
              <a:ea typeface="+mj-ea"/>
            </a:endParaRPr>
          </a:p>
        </p:txBody>
      </p:sp>
    </p:spTree>
    <p:extLst>
      <p:ext uri="{BB962C8B-B14F-4D97-AF65-F5344CB8AC3E}">
        <p14:creationId xmlns:p14="http://schemas.microsoft.com/office/powerpoint/2010/main" xmlns="" val="329353422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2046229" y="3090811"/>
            <a:ext cx="1068855" cy="523220"/>
          </a:xfrm>
          <a:prstGeom prst="rect">
            <a:avLst/>
          </a:prstGeom>
          <a:solidFill>
            <a:srgbClr val="0070C0"/>
          </a:solidFill>
          <a:ln w="12700">
            <a:noFill/>
            <a:prstDash val="dash"/>
          </a:ln>
        </p:spPr>
        <p:txBody>
          <a:bodyPr wrap="square" rtlCol="0">
            <a:spAutoFit/>
          </a:bodyPr>
          <a:lstStyle/>
          <a:p>
            <a:pPr algn="ctr"/>
            <a:r>
              <a:rPr lang="zh-CN" altLang="en-US" sz="2800" dirty="0" smtClean="0">
                <a:solidFill>
                  <a:prstClr val="white"/>
                </a:solidFill>
              </a:rPr>
              <a:t>绪论</a:t>
            </a:r>
            <a:endParaRPr lang="zh-CN" altLang="en-US" sz="2800" dirty="0">
              <a:solidFill>
                <a:prstClr val="white"/>
              </a:solidFill>
            </a:endParaRPr>
          </a:p>
        </p:txBody>
      </p:sp>
      <p:cxnSp>
        <p:nvCxnSpPr>
          <p:cNvPr id="4" name="直接连接符 3"/>
          <p:cNvCxnSpPr/>
          <p:nvPr/>
        </p:nvCxnSpPr>
        <p:spPr>
          <a:xfrm>
            <a:off x="1863038" y="2196038"/>
            <a:ext cx="0" cy="1792269"/>
          </a:xfrm>
          <a:prstGeom prst="line">
            <a:avLst/>
          </a:prstGeom>
          <a:ln w="3175">
            <a:solidFill>
              <a:srgbClr val="DDDDDD"/>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15616" y="2943430"/>
            <a:ext cx="2382678"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66202" y="3803640"/>
            <a:ext cx="1224136" cy="369332"/>
          </a:xfrm>
          <a:prstGeom prst="rect">
            <a:avLst/>
          </a:prstGeom>
          <a:noFill/>
        </p:spPr>
        <p:txBody>
          <a:bodyPr wrap="square" rtlCol="0">
            <a:spAutoFit/>
          </a:bodyPr>
          <a:lstStyle/>
          <a:p>
            <a:r>
              <a:rPr lang="en-US" altLang="zh-CN" dirty="0" smtClean="0">
                <a:solidFill>
                  <a:srgbClr val="0070C0"/>
                </a:solidFill>
              </a:rPr>
              <a:t>&gt;&gt;&gt;</a:t>
            </a:r>
            <a:endParaRPr lang="zh-CN" altLang="en-US" dirty="0">
              <a:solidFill>
                <a:srgbClr val="0070C0"/>
              </a:solidFill>
            </a:endParaRPr>
          </a:p>
        </p:txBody>
      </p:sp>
      <p:sp>
        <p:nvSpPr>
          <p:cNvPr id="2" name="TextBox 1"/>
          <p:cNvSpPr txBox="1"/>
          <p:nvPr/>
        </p:nvSpPr>
        <p:spPr>
          <a:xfrm>
            <a:off x="1115616" y="1129313"/>
            <a:ext cx="749108" cy="2215991"/>
          </a:xfrm>
          <a:prstGeom prst="rect">
            <a:avLst/>
          </a:prstGeom>
          <a:noFill/>
        </p:spPr>
        <p:txBody>
          <a:bodyPr wrap="square" rtlCol="0">
            <a:spAutoFit/>
          </a:bodyPr>
          <a:lstStyle/>
          <a:p>
            <a:r>
              <a:rPr lang="en-US" altLang="zh-CN" sz="13800" dirty="0" smtClean="0">
                <a:solidFill>
                  <a:srgbClr val="969696"/>
                </a:solidFill>
                <a:latin typeface="Serif Black" pitchFamily="2" charset="0"/>
                <a:ea typeface="DFKai-SB" pitchFamily="65" charset="-120"/>
              </a:rPr>
              <a:t>1</a:t>
            </a:r>
            <a:endParaRPr lang="zh-CN" altLang="en-US" sz="13800" dirty="0">
              <a:solidFill>
                <a:srgbClr val="969696"/>
              </a:solidFill>
              <a:latin typeface="Serif Black" pitchFamily="2" charset="0"/>
              <a:ea typeface="DFKai-SB" pitchFamily="65" charset="-120"/>
            </a:endParaRPr>
          </a:p>
        </p:txBody>
      </p:sp>
      <p:cxnSp>
        <p:nvCxnSpPr>
          <p:cNvPr id="18" name="直接连接符 17"/>
          <p:cNvCxnSpPr/>
          <p:nvPr/>
        </p:nvCxnSpPr>
        <p:spPr>
          <a:xfrm>
            <a:off x="-2484784" y="2943430"/>
            <a:ext cx="2382678" cy="0"/>
          </a:xfrm>
          <a:prstGeom prst="line">
            <a:avLst/>
          </a:prstGeom>
          <a:ln w="31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64724" y="-2346674"/>
            <a:ext cx="0" cy="2317647"/>
          </a:xfrm>
          <a:prstGeom prst="line">
            <a:avLst/>
          </a:prstGeom>
          <a:ln w="3175">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t="15556" b="4635"/>
          <a:stretch/>
        </p:blipFill>
        <p:spPr>
          <a:xfrm>
            <a:off x="4356957" y="859972"/>
            <a:ext cx="3815443" cy="4561115"/>
          </a:xfrm>
          <a:prstGeom prst="rect">
            <a:avLst/>
          </a:prstGeom>
        </p:spPr>
      </p:pic>
    </p:spTree>
    <p:extLst>
      <p:ext uri="{BB962C8B-B14F-4D97-AF65-F5344CB8AC3E}">
        <p14:creationId xmlns:p14="http://schemas.microsoft.com/office/powerpoint/2010/main" xmlns="" val="2987085298"/>
      </p:ext>
    </p:extLst>
  </p:cSld>
  <p:clrMapOvr>
    <a:masterClrMapping/>
  </p:clrMapOvr>
  <p:transition>
    <p:fade/>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19"/>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0 L 0.46285 0.00111 " pathEditMode="relative" rAng="0" ptsTypes="AA">
                                          <p:cBhvr>
                                            <p:cTn id="8" dur="500" fill="hold"/>
                                            <p:tgtEl>
                                              <p:spTgt spid="18"/>
                                            </p:tgtEl>
                                            <p:attrNameLst>
                                              <p:attrName>ppt_x</p:attrName>
                                              <p:attrName>ppt_y</p:attrName>
                                            </p:attrNameLst>
                                          </p:cBhvr>
                                          <p:rCtr x="23142" y="56"/>
                                        </p:animMotion>
                                      </p:childTnLst>
                                    </p:cTn>
                                  </p:par>
                                  <p:par>
                                    <p:cTn id="9" presetID="10" presetClass="exit" presetSubtype="0" fill="hold" nodeType="withEffect">
                                      <p:stCondLst>
                                        <p:cond delay="0"/>
                                      </p:stCondLst>
                                      <p:childTnLst>
                                        <p:animEffect transition="out" filter="fade">
                                          <p:cBhvr>
                                            <p:cTn id="10" dur="500"/>
                                            <p:tgtEl>
                                              <p:spTgt spid="19"/>
                                            </p:tgtEl>
                                          </p:cBhvr>
                                        </p:animEffect>
                                        <p:set>
                                          <p:cBhvr>
                                            <p:cTn id="11" dur="1" fill="hold">
                                              <p:stCondLst>
                                                <p:cond delay="499"/>
                                              </p:stCondLst>
                                            </p:cTn>
                                            <p:tgtEl>
                                              <p:spTgt spid="19"/>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8"/>
                                            </p:tgtEl>
                                          </p:cBhvr>
                                        </p:animEffect>
                                        <p:set>
                                          <p:cBhvr>
                                            <p:cTn id="14" dur="1" fill="hold">
                                              <p:stCondLst>
                                                <p:cond delay="499"/>
                                              </p:stCondLst>
                                            </p:cTn>
                                            <p:tgtEl>
                                              <p:spTgt spid="18"/>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14:presetBounceEnd="64000">
                                      <p:stCondLst>
                                        <p:cond delay="0"/>
                                      </p:stCondLst>
                                      <p:childTnLst>
                                        <p:animMotion origin="layout" path="M 3.61111E-6 2.22222E-6 L 0.43698 0.00389 " pathEditMode="relative" rAng="0" ptsTypes="AA" p14:bounceEnd="64000">
                                          <p:cBhvr>
                                            <p:cTn id="17" dur="500" fill="hold"/>
                                            <p:tgtEl>
                                              <p:spTgt spid="9"/>
                                            </p:tgtEl>
                                            <p:attrNameLst>
                                              <p:attrName>ppt_x</p:attrName>
                                              <p:attrName>ppt_y</p:attrName>
                                            </p:attrNameLst>
                                          </p:cBhvr>
                                          <p:rCtr x="21840" y="194"/>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randombar(horizontal)">
                                          <p:cBhvr>
                                            <p:cTn id="24" dur="500"/>
                                            <p:tgtEl>
                                              <p:spTgt spid="20"/>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9" grpId="0"/>
          <p:bldP spid="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19"/>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0 L 0.46285 0.00111 " pathEditMode="relative" rAng="0" ptsTypes="AA">
                                          <p:cBhvr>
                                            <p:cTn id="8" dur="500" fill="hold"/>
                                            <p:tgtEl>
                                              <p:spTgt spid="18"/>
                                            </p:tgtEl>
                                            <p:attrNameLst>
                                              <p:attrName>ppt_x</p:attrName>
                                              <p:attrName>ppt_y</p:attrName>
                                            </p:attrNameLst>
                                          </p:cBhvr>
                                          <p:rCtr x="23142" y="56"/>
                                        </p:animMotion>
                                      </p:childTnLst>
                                    </p:cTn>
                                  </p:par>
                                  <p:par>
                                    <p:cTn id="9" presetID="10" presetClass="exit" presetSubtype="0" fill="hold" nodeType="withEffect">
                                      <p:stCondLst>
                                        <p:cond delay="0"/>
                                      </p:stCondLst>
                                      <p:childTnLst>
                                        <p:animEffect transition="out" filter="fade">
                                          <p:cBhvr>
                                            <p:cTn id="10" dur="500"/>
                                            <p:tgtEl>
                                              <p:spTgt spid="19"/>
                                            </p:tgtEl>
                                          </p:cBhvr>
                                        </p:animEffect>
                                        <p:set>
                                          <p:cBhvr>
                                            <p:cTn id="11" dur="1" fill="hold">
                                              <p:stCondLst>
                                                <p:cond delay="499"/>
                                              </p:stCondLst>
                                            </p:cTn>
                                            <p:tgtEl>
                                              <p:spTgt spid="19"/>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8"/>
                                            </p:tgtEl>
                                          </p:cBhvr>
                                        </p:animEffect>
                                        <p:set>
                                          <p:cBhvr>
                                            <p:cTn id="14" dur="1" fill="hold">
                                              <p:stCondLst>
                                                <p:cond delay="499"/>
                                              </p:stCondLst>
                                            </p:cTn>
                                            <p:tgtEl>
                                              <p:spTgt spid="18"/>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stCondLst>
                                        <p:cond delay="0"/>
                                      </p:stCondLst>
                                      <p:childTnLst>
                                        <p:animMotion origin="layout" path="M 3.61111E-6 2.22222E-6 L 0.43698 0.00389 " pathEditMode="relative" rAng="0" ptsTypes="AA">
                                          <p:cBhvr>
                                            <p:cTn id="17" dur="500" fill="hold"/>
                                            <p:tgtEl>
                                              <p:spTgt spid="9"/>
                                            </p:tgtEl>
                                            <p:attrNameLst>
                                              <p:attrName>ppt_x</p:attrName>
                                              <p:attrName>ppt_y</p:attrName>
                                            </p:attrNameLst>
                                          </p:cBhvr>
                                          <p:rCtr x="21840" y="194"/>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randombar(horizontal)">
                                          <p:cBhvr>
                                            <p:cTn id="21" dur="500"/>
                                            <p:tgtEl>
                                              <p:spTgt spid="2"/>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randombar(horizontal)">
                                          <p:cBhvr>
                                            <p:cTn id="24" dur="500"/>
                                            <p:tgtEl>
                                              <p:spTgt spid="20"/>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9" grpId="0"/>
          <p:bldP spid="2"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nvSpPr>
        <p:spPr>
          <a:xfrm>
            <a:off x="1126126" y="1743816"/>
            <a:ext cx="1113684" cy="1113684"/>
          </a:xfrm>
          <a:prstGeom prst="ellipse">
            <a:avLst/>
          </a:prstGeom>
          <a:solidFill>
            <a:srgbClr val="DDDDDD"/>
          </a:solidFill>
          <a:ln w="6350">
            <a:solidFill>
              <a:srgbClr val="808080"/>
            </a:solid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4" name="圆角矩形 13"/>
          <p:cNvSpPr/>
          <p:nvPr/>
        </p:nvSpPr>
        <p:spPr>
          <a:xfrm>
            <a:off x="2889268" y="1777380"/>
            <a:ext cx="4837420" cy="1080000"/>
          </a:xfrm>
          <a:prstGeom prst="roundRect">
            <a:avLst>
              <a:gd name="adj" fmla="val 10620"/>
            </a:avLst>
          </a:prstGeom>
          <a:solidFill>
            <a:srgbClr val="DDDDDD"/>
          </a:solid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绪论</a:t>
            </a:r>
            <a:endParaRPr lang="zh-CN" altLang="en-US" dirty="0"/>
          </a:p>
        </p:txBody>
      </p:sp>
      <p:sp>
        <p:nvSpPr>
          <p:cNvPr id="23" name="TextBox 22"/>
          <p:cNvSpPr txBox="1"/>
          <p:nvPr/>
        </p:nvSpPr>
        <p:spPr>
          <a:xfrm>
            <a:off x="1331640" y="5189283"/>
            <a:ext cx="1584176" cy="307777"/>
          </a:xfrm>
          <a:prstGeom prst="rect">
            <a:avLst/>
          </a:prstGeom>
          <a:noFill/>
        </p:spPr>
        <p:txBody>
          <a:bodyPr wrap="square" rtlCol="0">
            <a:spAutoFit/>
          </a:bodyPr>
          <a:lstStyle/>
          <a:p>
            <a:pPr algn="ctr"/>
            <a:r>
              <a:rPr lang="zh-CN" altLang="en-US" sz="1400" dirty="0" smtClean="0"/>
              <a:t>问题的提出</a:t>
            </a:r>
            <a:endParaRPr lang="zh-CN" altLang="en-US" sz="1400" dirty="0"/>
          </a:p>
        </p:txBody>
      </p:sp>
      <p:grpSp>
        <p:nvGrpSpPr>
          <p:cNvPr id="4" name="组合 3"/>
          <p:cNvGrpSpPr/>
          <p:nvPr/>
        </p:nvGrpSpPr>
        <p:grpSpPr>
          <a:xfrm>
            <a:off x="84150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153892" y="5189283"/>
            <a:ext cx="2116136"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a:t>研究的目的与意义</a:t>
            </a:r>
          </a:p>
        </p:txBody>
      </p:sp>
      <p:sp>
        <p:nvSpPr>
          <p:cNvPr id="42" name="TextBox 41"/>
          <p:cNvSpPr txBox="1"/>
          <p:nvPr/>
        </p:nvSpPr>
        <p:spPr>
          <a:xfrm>
            <a:off x="5508104" y="5189283"/>
            <a:ext cx="2160240" cy="307777"/>
          </a:xfrm>
          <a:prstGeom prst="rect">
            <a:avLst/>
          </a:prstGeom>
          <a:noFill/>
        </p:spPr>
        <p:txBody>
          <a:bodyPr wrap="square" rtlCol="0">
            <a:spAutoFit/>
          </a:bodyPr>
          <a:lstStyle/>
          <a:p>
            <a:pPr algn="ctr"/>
            <a:r>
              <a:rPr lang="zh-CN" altLang="en-US" sz="1400" dirty="0" smtClean="0">
                <a:solidFill>
                  <a:schemeClr val="bg1">
                    <a:lumMod val="65000"/>
                  </a:schemeClr>
                </a:solidFill>
              </a:rPr>
              <a:t>研究的思路与方法</a:t>
            </a:r>
            <a:endParaRPr lang="zh-CN" altLang="en-US" sz="1400" dirty="0">
              <a:solidFill>
                <a:schemeClr val="bg1">
                  <a:lumMod val="65000"/>
                </a:schemeClr>
              </a:solidFill>
            </a:endParaRPr>
          </a:p>
        </p:txBody>
      </p:sp>
      <p:sp>
        <p:nvSpPr>
          <p:cNvPr id="29" name="矩形 28"/>
          <p:cNvSpPr/>
          <p:nvPr/>
        </p:nvSpPr>
        <p:spPr>
          <a:xfrm rot="19760506">
            <a:off x="-722222" y="426201"/>
            <a:ext cx="3167425" cy="338554"/>
          </a:xfrm>
          <a:prstGeom prst="rect">
            <a:avLst/>
          </a:prstGeom>
          <a:solidFill>
            <a:srgbClr val="0070C0"/>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什么是产品伤害危机</a:t>
            </a:r>
            <a:endParaRPr lang="zh-CN" altLang="en-US" sz="1600" dirty="0">
              <a:solidFill>
                <a:prstClr val="white"/>
              </a:solidFill>
              <a:latin typeface="微软雅黑" pitchFamily="34" charset="-122"/>
              <a:cs typeface="Lao UI" pitchFamily="34" charset="0"/>
            </a:endParaRPr>
          </a:p>
        </p:txBody>
      </p:sp>
      <p:sp>
        <p:nvSpPr>
          <p:cNvPr id="30" name="矩形 29"/>
          <p:cNvSpPr/>
          <p:nvPr/>
        </p:nvSpPr>
        <p:spPr>
          <a:xfrm>
            <a:off x="3154688" y="1909466"/>
            <a:ext cx="4572000" cy="830997"/>
          </a:xfrm>
          <a:prstGeom prst="rect">
            <a:avLst/>
          </a:prstGeom>
        </p:spPr>
        <p:txBody>
          <a:bodyPr>
            <a:spAutoFit/>
          </a:bodyPr>
          <a:lstStyle/>
          <a:p>
            <a:r>
              <a:rPr lang="zh-CN" altLang="en-US" sz="1600" b="1" dirty="0">
                <a:solidFill>
                  <a:srgbClr val="0070C0"/>
                </a:solidFill>
              </a:rPr>
              <a:t>产品伤害危机</a:t>
            </a:r>
            <a:r>
              <a:rPr lang="zh-CN" altLang="en-US" sz="1600" dirty="0"/>
              <a:t>是指偶尔出现并被广泛宣传的关于某个产品是有缺陷或是对消费者有危险的事件 </a:t>
            </a:r>
            <a:r>
              <a:rPr lang="en-US" altLang="zh-CN" sz="1600" dirty="0"/>
              <a:t>(</a:t>
            </a:r>
            <a:r>
              <a:rPr lang="en-US" altLang="zh-CN" sz="1600" dirty="0" err="1"/>
              <a:t>Siomkos</a:t>
            </a:r>
            <a:r>
              <a:rPr lang="en-US" altLang="zh-CN" sz="1600" dirty="0"/>
              <a:t> &amp; </a:t>
            </a:r>
            <a:r>
              <a:rPr lang="en-US" altLang="zh-CN" sz="1600" dirty="0" err="1"/>
              <a:t>KurZbard</a:t>
            </a:r>
            <a:r>
              <a:rPr lang="en-US" altLang="zh-CN" sz="1600" dirty="0"/>
              <a:t>, 1994)</a:t>
            </a:r>
            <a:endParaRPr lang="zh-CN" altLang="en-US" sz="1600" dirty="0"/>
          </a:p>
        </p:txBody>
      </p:sp>
      <p:sp>
        <p:nvSpPr>
          <p:cNvPr id="19" name="等腰三角形 18"/>
          <p:cNvSpPr/>
          <p:nvPr/>
        </p:nvSpPr>
        <p:spPr>
          <a:xfrm>
            <a:off x="2013276"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2" name="矩形 21"/>
          <p:cNvSpPr/>
          <p:nvPr/>
        </p:nvSpPr>
        <p:spPr>
          <a:xfrm rot="19800000">
            <a:off x="-749523" y="593985"/>
            <a:ext cx="4220319" cy="338554"/>
          </a:xfrm>
          <a:prstGeom prst="rect">
            <a:avLst/>
          </a:prstGeom>
          <a:solidFill>
            <a:srgbClr val="0070C0"/>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什么是品牌资产</a:t>
            </a:r>
            <a:endParaRPr lang="zh-CN" altLang="en-US" sz="1600" dirty="0">
              <a:solidFill>
                <a:prstClr val="white"/>
              </a:solidFill>
              <a:latin typeface="微软雅黑" pitchFamily="34" charset="-122"/>
              <a:cs typeface="Lao UI" pitchFamily="34" charset="0"/>
            </a:endParaRPr>
          </a:p>
        </p:txBody>
      </p:sp>
      <p:sp>
        <p:nvSpPr>
          <p:cNvPr id="24" name="圆角矩形 23"/>
          <p:cNvSpPr/>
          <p:nvPr/>
        </p:nvSpPr>
        <p:spPr>
          <a:xfrm>
            <a:off x="2879194" y="3037584"/>
            <a:ext cx="4837420" cy="1080000"/>
          </a:xfrm>
          <a:prstGeom prst="roundRect">
            <a:avLst>
              <a:gd name="adj" fmla="val 10620"/>
            </a:avLst>
          </a:prstGeom>
          <a:solidFill>
            <a:srgbClr val="DDDDDD"/>
          </a:solid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5" name="矩形 14"/>
          <p:cNvSpPr/>
          <p:nvPr/>
        </p:nvSpPr>
        <p:spPr>
          <a:xfrm>
            <a:off x="3168352" y="3254418"/>
            <a:ext cx="4572000" cy="584775"/>
          </a:xfrm>
          <a:prstGeom prst="rect">
            <a:avLst/>
          </a:prstGeom>
        </p:spPr>
        <p:txBody>
          <a:bodyPr>
            <a:spAutoFit/>
          </a:bodyPr>
          <a:lstStyle/>
          <a:p>
            <a:r>
              <a:rPr lang="zh-CN" altLang="zh-CN" sz="1600" b="1" dirty="0">
                <a:solidFill>
                  <a:srgbClr val="0070C0"/>
                </a:solidFill>
              </a:rPr>
              <a:t>品牌资产</a:t>
            </a:r>
            <a:r>
              <a:rPr lang="zh-CN" altLang="zh-CN" sz="1600" dirty="0"/>
              <a:t>是一个产品因为其品牌名称而产生的增加价值。</a:t>
            </a:r>
          </a:p>
        </p:txBody>
      </p:sp>
      <p:sp>
        <p:nvSpPr>
          <p:cNvPr id="34" name="椭圆 33"/>
          <p:cNvSpPr/>
          <p:nvPr/>
        </p:nvSpPr>
        <p:spPr>
          <a:xfrm>
            <a:off x="1135499" y="3004355"/>
            <a:ext cx="1113684" cy="1113684"/>
          </a:xfrm>
          <a:prstGeom prst="ellipse">
            <a:avLst/>
          </a:prstGeom>
          <a:solidFill>
            <a:srgbClr val="DDDDDD"/>
          </a:solidFill>
          <a:ln w="6350">
            <a:solidFill>
              <a:srgbClr val="808080"/>
            </a:solid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pic>
        <p:nvPicPr>
          <p:cNvPr id="27" name="图片 26"/>
          <p:cNvPicPr>
            <a:picLocks noChangeAspect="1"/>
          </p:cNvPicPr>
          <p:nvPr/>
        </p:nvPicPr>
        <p:blipFill rotWithShape="1">
          <a:blip r:embed="rId2" cstate="print">
            <a:extLst>
              <a:ext uri="{28A0092B-C50C-407E-A947-70E740481C1C}">
                <a14:useLocalDpi xmlns:a14="http://schemas.microsoft.com/office/drawing/2010/main" xmlns="" val="0"/>
              </a:ext>
            </a:extLst>
          </a:blip>
          <a:srcRect l="7296" r="7296" b="31689"/>
          <a:stretch/>
        </p:blipFill>
        <p:spPr>
          <a:xfrm>
            <a:off x="1174722" y="3045410"/>
            <a:ext cx="1040893" cy="1040893"/>
          </a:xfrm>
          <a:prstGeom prst="ellipse">
            <a:avLst/>
          </a:prstGeom>
          <a:ln w="3175">
            <a:solidFill>
              <a:srgbClr val="808080"/>
            </a:solidFill>
            <a:prstDash val="dash"/>
          </a:ln>
        </p:spPr>
      </p:pic>
      <p:pic>
        <p:nvPicPr>
          <p:cNvPr id="28" name="图片 27"/>
          <p:cNvPicPr>
            <a:picLocks noChangeAspect="1"/>
          </p:cNvPicPr>
          <p:nvPr/>
        </p:nvPicPr>
        <p:blipFill rotWithShape="1">
          <a:blip r:embed="rId3" cstate="print">
            <a:extLst>
              <a:ext uri="{28A0092B-C50C-407E-A947-70E740481C1C}">
                <a14:useLocalDpi xmlns:a14="http://schemas.microsoft.com/office/drawing/2010/main" xmlns="" val="0"/>
              </a:ext>
            </a:extLst>
          </a:blip>
          <a:srcRect l="4561" r="28772"/>
          <a:stretch/>
        </p:blipFill>
        <p:spPr>
          <a:xfrm>
            <a:off x="1162413" y="1787472"/>
            <a:ext cx="1041109" cy="1041109"/>
          </a:xfrm>
          <a:prstGeom prst="ellipse">
            <a:avLst/>
          </a:prstGeom>
          <a:ln w="3175">
            <a:solidFill>
              <a:srgbClr val="808080"/>
            </a:solidFill>
            <a:prstDash val="dash"/>
          </a:ln>
        </p:spPr>
      </p:pic>
    </p:spTree>
    <p:extLst>
      <p:ext uri="{BB962C8B-B14F-4D97-AF65-F5344CB8AC3E}">
        <p14:creationId xmlns:p14="http://schemas.microsoft.com/office/powerpoint/2010/main" xmlns="" val="217040662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941" y="4360142"/>
            <a:ext cx="9181274" cy="1588274"/>
            <a:chOff x="-25941" y="4360142"/>
            <a:chExt cx="9181274" cy="1588274"/>
          </a:xfrm>
        </p:grpSpPr>
        <p:sp>
          <p:nvSpPr>
            <p:cNvPr id="22" name="矩形 21"/>
            <p:cNvSpPr/>
            <p:nvPr/>
          </p:nvSpPr>
          <p:spPr>
            <a:xfrm>
              <a:off x="-25941" y="5156328"/>
              <a:ext cx="9181274" cy="792088"/>
            </a:xfrm>
            <a:prstGeom prst="rect">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4" name="等腰三角形 23"/>
            <p:cNvSpPr/>
            <p:nvPr/>
          </p:nvSpPr>
          <p:spPr>
            <a:xfrm>
              <a:off x="-11085" y="4360142"/>
              <a:ext cx="1573038" cy="811334"/>
            </a:xfrm>
            <a:prstGeom prst="triangle">
              <a:avLst>
                <a:gd name="adj" fmla="val 0"/>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solidFill>
                  <a:prstClr val="white"/>
                </a:solidFill>
              </a:rPr>
              <a:t>绪论</a:t>
            </a:r>
            <a:endParaRPr lang="zh-CN" altLang="en-US" dirty="0">
              <a:solidFill>
                <a:prstClr val="white"/>
              </a:solidFill>
            </a:endParaRPr>
          </a:p>
        </p:txBody>
      </p:sp>
      <p:sp>
        <p:nvSpPr>
          <p:cNvPr id="23" name="TextBox 22"/>
          <p:cNvSpPr txBox="1"/>
          <p:nvPr/>
        </p:nvSpPr>
        <p:spPr>
          <a:xfrm>
            <a:off x="1331640" y="5189283"/>
            <a:ext cx="1584176" cy="307777"/>
          </a:xfrm>
          <a:prstGeom prst="rect">
            <a:avLst/>
          </a:prstGeom>
          <a:noFill/>
        </p:spPr>
        <p:txBody>
          <a:bodyPr wrap="square" rtlCol="0">
            <a:spAutoFit/>
          </a:bodyPr>
          <a:lstStyle/>
          <a:p>
            <a:pPr algn="ctr"/>
            <a:r>
              <a:rPr lang="zh-CN" altLang="en-US" sz="1400" dirty="0" smtClean="0">
                <a:solidFill>
                  <a:prstClr val="white"/>
                </a:solidFill>
              </a:rPr>
              <a:t>问题的提出</a:t>
            </a:r>
            <a:endParaRPr lang="zh-CN" altLang="en-US" sz="1400" dirty="0">
              <a:solidFill>
                <a:prstClr val="white"/>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153892" y="5189283"/>
            <a:ext cx="2116136" cy="307777"/>
          </a:xfrm>
          <a:prstGeom prst="rect">
            <a:avLst/>
          </a:prstGeom>
          <a:noFill/>
        </p:spPr>
        <p:txBody>
          <a:bodyPr wrap="square" rtlCol="0">
            <a:spAutoFit/>
          </a:bodyPr>
          <a:lstStyle/>
          <a:p>
            <a:pPr algn="ctr"/>
            <a:r>
              <a:rPr lang="zh-CN" altLang="en-US" sz="1400" dirty="0" smtClean="0">
                <a:solidFill>
                  <a:schemeClr val="bg1">
                    <a:lumMod val="65000"/>
                  </a:schemeClr>
                </a:solidFill>
              </a:rPr>
              <a:t>研究的目的与意义</a:t>
            </a:r>
            <a:endParaRPr lang="zh-CN" altLang="en-US" sz="1400" dirty="0">
              <a:solidFill>
                <a:schemeClr val="bg1">
                  <a:lumMod val="65000"/>
                </a:schemeClr>
              </a:solidFill>
            </a:endParaRPr>
          </a:p>
        </p:txBody>
      </p:sp>
      <p:sp>
        <p:nvSpPr>
          <p:cNvPr id="42" name="TextBox 41"/>
          <p:cNvSpPr txBox="1"/>
          <p:nvPr/>
        </p:nvSpPr>
        <p:spPr>
          <a:xfrm>
            <a:off x="5508104" y="5189283"/>
            <a:ext cx="2160240" cy="307777"/>
          </a:xfrm>
          <a:prstGeom prst="rect">
            <a:avLst/>
          </a:prstGeom>
          <a:noFill/>
        </p:spPr>
        <p:txBody>
          <a:bodyPr wrap="square" rtlCol="0">
            <a:spAutoFit/>
          </a:bodyPr>
          <a:lstStyle/>
          <a:p>
            <a:pPr algn="ctr"/>
            <a:r>
              <a:rPr lang="zh-CN" altLang="en-US" sz="1400" dirty="0" smtClean="0">
                <a:solidFill>
                  <a:schemeClr val="bg1">
                    <a:lumMod val="65000"/>
                  </a:schemeClr>
                </a:solidFill>
              </a:rPr>
              <a:t>研究的思路与方法</a:t>
            </a:r>
            <a:endParaRPr lang="zh-CN" altLang="en-US" sz="1400" dirty="0">
              <a:solidFill>
                <a:schemeClr val="bg1">
                  <a:lumMod val="65000"/>
                </a:schemeClr>
              </a:solidFill>
            </a:endParaRPr>
          </a:p>
        </p:txBody>
      </p:sp>
      <p:sp>
        <p:nvSpPr>
          <p:cNvPr id="25" name="等腰三角形 24"/>
          <p:cNvSpPr/>
          <p:nvPr/>
        </p:nvSpPr>
        <p:spPr>
          <a:xfrm>
            <a:off x="2013276"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grpSp>
        <p:nvGrpSpPr>
          <p:cNvPr id="26" name="组合 25"/>
          <p:cNvGrpSpPr/>
          <p:nvPr/>
        </p:nvGrpSpPr>
        <p:grpSpPr>
          <a:xfrm>
            <a:off x="2843808" y="466282"/>
            <a:ext cx="3744416" cy="447004"/>
            <a:chOff x="2843808" y="466281"/>
            <a:chExt cx="3744416" cy="447003"/>
          </a:xfrm>
        </p:grpSpPr>
        <p:sp>
          <p:nvSpPr>
            <p:cNvPr id="27" name="Rectangle 8"/>
            <p:cNvSpPr>
              <a:spLocks noChangeArrowheads="1"/>
            </p:cNvSpPr>
            <p:nvPr/>
          </p:nvSpPr>
          <p:spPr bwMode="auto">
            <a:xfrm>
              <a:off x="2959920" y="641842"/>
              <a:ext cx="3528392" cy="271442"/>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a:solidFill>
                  <a:prstClr val="black"/>
                </a:solidFill>
              </a:endParaRPr>
            </a:p>
          </p:txBody>
        </p:sp>
        <p:sp>
          <p:nvSpPr>
            <p:cNvPr id="28" name="矩形 27"/>
            <p:cNvSpPr/>
            <p:nvPr/>
          </p:nvSpPr>
          <p:spPr>
            <a:xfrm>
              <a:off x="2843808" y="466281"/>
              <a:ext cx="3744416" cy="338553"/>
            </a:xfrm>
            <a:prstGeom prst="rect">
              <a:avLst/>
            </a:prstGeom>
            <a:solidFill>
              <a:srgbClr val="0070C0"/>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产品伤害危机对品牌资产影响</a:t>
              </a:r>
              <a:endParaRPr lang="zh-CN" altLang="en-US" sz="1600" dirty="0">
                <a:solidFill>
                  <a:prstClr val="white"/>
                </a:solidFill>
                <a:latin typeface="微软雅黑" pitchFamily="34" charset="-122"/>
                <a:cs typeface="Lao UI" pitchFamily="34" charset="0"/>
              </a:endParaRPr>
            </a:p>
          </p:txBody>
        </p:sp>
      </p:grpSp>
      <p:sp>
        <p:nvSpPr>
          <p:cNvPr id="14" name="椭圆 13"/>
          <p:cNvSpPr/>
          <p:nvPr/>
        </p:nvSpPr>
        <p:spPr>
          <a:xfrm>
            <a:off x="2987824" y="1633364"/>
            <a:ext cx="3096344" cy="309634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2" name="椭圆 11"/>
          <p:cNvSpPr/>
          <p:nvPr/>
        </p:nvSpPr>
        <p:spPr>
          <a:xfrm>
            <a:off x="2618306" y="1972384"/>
            <a:ext cx="1008112" cy="1008112"/>
          </a:xfrm>
          <a:prstGeom prst="ellipse">
            <a:avLst/>
          </a:prstGeom>
          <a:solidFill>
            <a:srgbClr val="DDDDDD"/>
          </a:solidFill>
          <a:ln w="12700">
            <a:noFill/>
          </a:ln>
          <a:effectLst/>
        </p:spPr>
        <p:txBody>
          <a:bodyPr wrap="square" rtlCol="0" anchor="ctr">
            <a:spAutoFit/>
          </a:bodyPr>
          <a:lstStyle/>
          <a:p>
            <a:pPr algn="ctr"/>
            <a:endParaRPr lang="zh-CN" altLang="en-US" sz="1600" b="1" dirty="0">
              <a:solidFill>
                <a:prstClr val="white"/>
              </a:solidFill>
              <a:latin typeface="微软雅黑" pitchFamily="34" charset="-122"/>
              <a:cs typeface="Lao UI" pitchFamily="34" charset="0"/>
            </a:endParaRPr>
          </a:p>
        </p:txBody>
      </p:sp>
      <p:sp>
        <p:nvSpPr>
          <p:cNvPr id="29" name="椭圆 28"/>
          <p:cNvSpPr/>
          <p:nvPr/>
        </p:nvSpPr>
        <p:spPr>
          <a:xfrm>
            <a:off x="2616433" y="3244862"/>
            <a:ext cx="1008112" cy="1008112"/>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5" name="TextBox 14"/>
          <p:cNvSpPr txBox="1"/>
          <p:nvPr/>
        </p:nvSpPr>
        <p:spPr>
          <a:xfrm>
            <a:off x="2760914" y="2254613"/>
            <a:ext cx="936104" cy="461665"/>
          </a:xfrm>
          <a:prstGeom prst="rect">
            <a:avLst/>
          </a:prstGeom>
          <a:noFill/>
        </p:spPr>
        <p:txBody>
          <a:bodyPr wrap="square" rtlCol="0">
            <a:spAutoFit/>
          </a:bodyPr>
          <a:lstStyle/>
          <a:p>
            <a:r>
              <a:rPr lang="zh-CN" altLang="en-US" sz="1200" dirty="0" smtClean="0"/>
              <a:t>产品伤害危机频发</a:t>
            </a:r>
            <a:endParaRPr lang="zh-CN" altLang="en-US" sz="1200" dirty="0"/>
          </a:p>
        </p:txBody>
      </p:sp>
      <p:sp>
        <p:nvSpPr>
          <p:cNvPr id="30" name="TextBox 29"/>
          <p:cNvSpPr txBox="1"/>
          <p:nvPr/>
        </p:nvSpPr>
        <p:spPr>
          <a:xfrm>
            <a:off x="2608892" y="3518085"/>
            <a:ext cx="990151" cy="461665"/>
          </a:xfrm>
          <a:prstGeom prst="rect">
            <a:avLst/>
          </a:prstGeom>
          <a:noFill/>
        </p:spPr>
        <p:txBody>
          <a:bodyPr wrap="square" rtlCol="0">
            <a:spAutoFit/>
          </a:bodyPr>
          <a:lstStyle/>
          <a:p>
            <a:pPr algn="ctr"/>
            <a:r>
              <a:rPr lang="zh-CN" altLang="en-US" sz="1200" dirty="0" smtClean="0"/>
              <a:t>品牌资产越来越重要</a:t>
            </a:r>
            <a:endParaRPr lang="zh-CN" altLang="en-US" sz="1200" dirty="0"/>
          </a:p>
        </p:txBody>
      </p:sp>
      <p:sp>
        <p:nvSpPr>
          <p:cNvPr id="16" name="椭圆 15"/>
          <p:cNvSpPr/>
          <p:nvPr/>
        </p:nvSpPr>
        <p:spPr>
          <a:xfrm>
            <a:off x="5270028" y="2275633"/>
            <a:ext cx="1606228" cy="1606228"/>
          </a:xfrm>
          <a:prstGeom prst="ellipse">
            <a:avLst/>
          </a:prstGeom>
          <a:solidFill>
            <a:srgbClr val="DDDDDD"/>
          </a:solidFill>
          <a:ln w="12700">
            <a:noFill/>
          </a:ln>
          <a:effectLst/>
        </p:spPr>
        <p:txBody>
          <a:bodyPr wrap="square" rtlCol="0" anchor="ctr">
            <a:spAutoFit/>
          </a:bodyPr>
          <a:lstStyle/>
          <a:p>
            <a:pPr algn="ctr"/>
            <a:endParaRPr lang="zh-CN" altLang="en-US" sz="1600" b="1" dirty="0">
              <a:solidFill>
                <a:prstClr val="white"/>
              </a:solidFill>
              <a:latin typeface="微软雅黑" pitchFamily="34" charset="-122"/>
              <a:cs typeface="Lao UI" pitchFamily="34" charset="0"/>
            </a:endParaRPr>
          </a:p>
        </p:txBody>
      </p:sp>
      <p:sp>
        <p:nvSpPr>
          <p:cNvPr id="31" name="TextBox 30"/>
          <p:cNvSpPr txBox="1"/>
          <p:nvPr/>
        </p:nvSpPr>
        <p:spPr>
          <a:xfrm>
            <a:off x="5353202" y="2780842"/>
            <a:ext cx="1468624" cy="646331"/>
          </a:xfrm>
          <a:prstGeom prst="rect">
            <a:avLst/>
          </a:prstGeom>
          <a:noFill/>
        </p:spPr>
        <p:txBody>
          <a:bodyPr wrap="square" rtlCol="0">
            <a:spAutoFit/>
          </a:bodyPr>
          <a:lstStyle/>
          <a:p>
            <a:pPr algn="ctr"/>
            <a:r>
              <a:rPr lang="zh-CN" altLang="en-US" sz="1200" dirty="0" smtClean="0"/>
              <a:t>研究产品伤害危机对品牌资产的影响有重要意义</a:t>
            </a:r>
            <a:endParaRPr lang="zh-CN" altLang="en-US" sz="1200" dirty="0"/>
          </a:p>
        </p:txBody>
      </p:sp>
      <p:sp>
        <p:nvSpPr>
          <p:cNvPr id="19" name="椭圆 18"/>
          <p:cNvSpPr/>
          <p:nvPr/>
        </p:nvSpPr>
        <p:spPr>
          <a:xfrm>
            <a:off x="4045040" y="2702598"/>
            <a:ext cx="936104" cy="936104"/>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5" name="TextBox 34"/>
          <p:cNvSpPr txBox="1"/>
          <p:nvPr/>
        </p:nvSpPr>
        <p:spPr>
          <a:xfrm>
            <a:off x="3948762" y="2954897"/>
            <a:ext cx="1119470" cy="461665"/>
          </a:xfrm>
          <a:prstGeom prst="rect">
            <a:avLst/>
          </a:prstGeom>
          <a:noFill/>
        </p:spPr>
        <p:txBody>
          <a:bodyPr wrap="square" rtlCol="0">
            <a:spAutoFit/>
          </a:bodyPr>
          <a:lstStyle/>
          <a:p>
            <a:pPr algn="ctr"/>
            <a:r>
              <a:rPr lang="zh-CN" altLang="en-US" sz="1200" dirty="0" smtClean="0">
                <a:solidFill>
                  <a:schemeClr val="bg1"/>
                </a:solidFill>
              </a:rPr>
              <a:t>丰田召回门</a:t>
            </a:r>
            <a:endParaRPr lang="en-US" altLang="zh-CN" sz="1200" dirty="0" smtClean="0">
              <a:solidFill>
                <a:schemeClr val="bg1"/>
              </a:solidFill>
            </a:endParaRPr>
          </a:p>
          <a:p>
            <a:pPr algn="ctr"/>
            <a:r>
              <a:rPr lang="zh-CN" altLang="en-US" sz="1200" dirty="0" smtClean="0">
                <a:solidFill>
                  <a:schemeClr val="bg1"/>
                </a:solidFill>
              </a:rPr>
              <a:t>的发生</a:t>
            </a:r>
            <a:endParaRPr lang="zh-CN" altLang="en-US" sz="1200" dirty="0">
              <a:solidFill>
                <a:schemeClr val="bg1"/>
              </a:solidFill>
            </a:endParaRPr>
          </a:p>
        </p:txBody>
      </p:sp>
    </p:spTree>
    <p:extLst>
      <p:ext uri="{BB962C8B-B14F-4D97-AF65-F5344CB8AC3E}">
        <p14:creationId xmlns:p14="http://schemas.microsoft.com/office/powerpoint/2010/main" xmlns="" val="50706802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8"/>
          <p:cNvSpPr>
            <a:spLocks noChangeArrowheads="1"/>
          </p:cNvSpPr>
          <p:nvPr/>
        </p:nvSpPr>
        <p:spPr bwMode="auto">
          <a:xfrm>
            <a:off x="7772233" y="2396764"/>
            <a:ext cx="782345" cy="141725"/>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a:solidFill>
                <a:prstClr val="black"/>
              </a:solidFill>
            </a:endParaRPr>
          </a:p>
        </p:txBody>
      </p:sp>
      <p:sp>
        <p:nvSpPr>
          <p:cNvPr id="48" name="Rectangle 8"/>
          <p:cNvSpPr>
            <a:spLocks noChangeArrowheads="1"/>
          </p:cNvSpPr>
          <p:nvPr/>
        </p:nvSpPr>
        <p:spPr bwMode="auto">
          <a:xfrm>
            <a:off x="605295" y="1191866"/>
            <a:ext cx="782345" cy="141725"/>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a:solidFill>
                <a:prstClr val="black"/>
              </a:solidFill>
            </a:endParaRPr>
          </a:p>
        </p:txBody>
      </p:sp>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绪论</a:t>
            </a:r>
            <a:endParaRPr lang="zh-CN" altLang="en-US" dirty="0"/>
          </a:p>
        </p:txBody>
      </p:sp>
      <p:sp>
        <p:nvSpPr>
          <p:cNvPr id="23" name="TextBox 22"/>
          <p:cNvSpPr txBox="1"/>
          <p:nvPr/>
        </p:nvSpPr>
        <p:spPr>
          <a:xfrm>
            <a:off x="1331640" y="5189283"/>
            <a:ext cx="1584176" cy="307777"/>
          </a:xfrm>
          <a:prstGeom prst="rect">
            <a:avLst/>
          </a:prstGeom>
          <a:noFill/>
        </p:spPr>
        <p:txBody>
          <a:bodyPr wrap="square" rtlCol="0">
            <a:spAutoFit/>
          </a:bodyPr>
          <a:lstStyle/>
          <a:p>
            <a:pPr algn="ctr"/>
            <a:r>
              <a:rPr lang="zh-CN" altLang="en-US" sz="1400" dirty="0" smtClean="0">
                <a:solidFill>
                  <a:schemeClr val="bg1">
                    <a:lumMod val="65000"/>
                  </a:schemeClr>
                </a:solidFill>
              </a:rPr>
              <a:t>问题的提出</a:t>
            </a:r>
            <a:endParaRPr lang="zh-CN" altLang="en-US" sz="1400" dirty="0">
              <a:solidFill>
                <a:schemeClr val="bg1">
                  <a:lumMod val="65000"/>
                </a:schemeClr>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153892" y="5189283"/>
            <a:ext cx="2116136" cy="307777"/>
          </a:xfrm>
          <a:prstGeom prst="rect">
            <a:avLst/>
          </a:prstGeom>
          <a:noFill/>
        </p:spPr>
        <p:txBody>
          <a:bodyPr wrap="square" rtlCol="0">
            <a:spAutoFit/>
          </a:bodyPr>
          <a:lstStyle/>
          <a:p>
            <a:pPr algn="ctr"/>
            <a:r>
              <a:rPr lang="zh-CN" altLang="en-US" sz="1400" dirty="0" smtClean="0"/>
              <a:t>研究的目的与意义</a:t>
            </a:r>
            <a:endParaRPr lang="zh-CN" altLang="en-US" sz="1400" dirty="0"/>
          </a:p>
        </p:txBody>
      </p:sp>
      <p:sp>
        <p:nvSpPr>
          <p:cNvPr id="42" name="TextBox 41"/>
          <p:cNvSpPr txBox="1"/>
          <p:nvPr/>
        </p:nvSpPr>
        <p:spPr>
          <a:xfrm>
            <a:off x="5508104" y="5189283"/>
            <a:ext cx="2160240" cy="307777"/>
          </a:xfrm>
          <a:prstGeom prst="rect">
            <a:avLst/>
          </a:prstGeom>
          <a:noFill/>
        </p:spPr>
        <p:txBody>
          <a:bodyPr wrap="square" rtlCol="0">
            <a:spAutoFit/>
          </a:bodyPr>
          <a:lstStyle/>
          <a:p>
            <a:pPr algn="ctr"/>
            <a:r>
              <a:rPr lang="zh-CN" altLang="en-US" sz="1400" dirty="0" smtClean="0">
                <a:solidFill>
                  <a:schemeClr val="bg1">
                    <a:lumMod val="65000"/>
                  </a:schemeClr>
                </a:solidFill>
              </a:rPr>
              <a:t>研究的思路与方法</a:t>
            </a:r>
            <a:endParaRPr lang="zh-CN" altLang="en-US" sz="1400" dirty="0">
              <a:solidFill>
                <a:schemeClr val="bg1">
                  <a:lumMod val="65000"/>
                </a:schemeClr>
              </a:solidFill>
            </a:endParaRPr>
          </a:p>
        </p:txBody>
      </p:sp>
      <p:grpSp>
        <p:nvGrpSpPr>
          <p:cNvPr id="12" name="组合 11"/>
          <p:cNvGrpSpPr/>
          <p:nvPr/>
        </p:nvGrpSpPr>
        <p:grpSpPr>
          <a:xfrm>
            <a:off x="2843808" y="466282"/>
            <a:ext cx="3744416" cy="447004"/>
            <a:chOff x="2843808" y="466282"/>
            <a:chExt cx="3744416" cy="447004"/>
          </a:xfrm>
        </p:grpSpPr>
        <p:sp>
          <p:nvSpPr>
            <p:cNvPr id="26" name="Rectangle 8"/>
            <p:cNvSpPr>
              <a:spLocks noChangeArrowheads="1"/>
            </p:cNvSpPr>
            <p:nvPr/>
          </p:nvSpPr>
          <p:spPr bwMode="auto">
            <a:xfrm>
              <a:off x="2959920" y="641843"/>
              <a:ext cx="3528392" cy="271443"/>
            </a:xfrm>
            <a:custGeom>
              <a:avLst/>
              <a:gdLst>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 name="connsiteX0" fmla="*/ 0 w 3093568"/>
                <a:gd name="connsiteY0" fmla="*/ 0 h 271442"/>
                <a:gd name="connsiteX1" fmla="*/ 3093568 w 3093568"/>
                <a:gd name="connsiteY1" fmla="*/ 0 h 271442"/>
                <a:gd name="connsiteX2" fmla="*/ 3093568 w 3093568"/>
                <a:gd name="connsiteY2" fmla="*/ 271442 h 271442"/>
                <a:gd name="connsiteX3" fmla="*/ 0 w 3093568"/>
                <a:gd name="connsiteY3" fmla="*/ 271442 h 271442"/>
                <a:gd name="connsiteX4" fmla="*/ 0 w 3093568"/>
                <a:gd name="connsiteY4" fmla="*/ 0 h 271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3568" h="271442">
                  <a:moveTo>
                    <a:pt x="0" y="0"/>
                  </a:moveTo>
                  <a:lnTo>
                    <a:pt x="3093568" y="0"/>
                  </a:lnTo>
                  <a:lnTo>
                    <a:pt x="3093568" y="271442"/>
                  </a:lnTo>
                  <a:cubicBezTo>
                    <a:pt x="1777407" y="81360"/>
                    <a:pt x="1788744" y="3494"/>
                    <a:pt x="0" y="271442"/>
                  </a:cubicBezTo>
                  <a:lnTo>
                    <a:pt x="0" y="0"/>
                  </a:lnTo>
                  <a:close/>
                </a:path>
              </a:pathLst>
            </a:custGeom>
            <a:solidFill>
              <a:srgbClr val="DDDDDD">
                <a:alpha val="80000"/>
              </a:srgbClr>
            </a:solidFill>
            <a:ln>
              <a:noFill/>
            </a:ln>
            <a:effectLst/>
          </p:spPr>
          <p:txBody>
            <a:bodyPr wrap="none" anchor="ctr"/>
            <a:lstStyle/>
            <a:p>
              <a:endParaRPr lang="zh-CN" altLang="en-US">
                <a:solidFill>
                  <a:prstClr val="black"/>
                </a:solidFill>
              </a:endParaRPr>
            </a:p>
          </p:txBody>
        </p:sp>
        <p:sp>
          <p:nvSpPr>
            <p:cNvPr id="27" name="矩形 26"/>
            <p:cNvSpPr/>
            <p:nvPr/>
          </p:nvSpPr>
          <p:spPr>
            <a:xfrm>
              <a:off x="2843808" y="466282"/>
              <a:ext cx="3744416" cy="338554"/>
            </a:xfrm>
            <a:prstGeom prst="rect">
              <a:avLst/>
            </a:prstGeom>
            <a:solidFill>
              <a:srgbClr val="0070C0"/>
            </a:solidFill>
            <a:ln w="12700">
              <a:noFill/>
            </a:ln>
            <a:effectLst/>
          </p:spPr>
          <p:txBody>
            <a:bodyPr wrap="square" rtlCol="0" anchor="ctr">
              <a:spAutoFit/>
            </a:bodyPr>
            <a:lstStyle/>
            <a:p>
              <a:pPr algn="ctr"/>
              <a:r>
                <a:rPr lang="zh-CN" altLang="en-US" sz="1600" dirty="0" smtClean="0">
                  <a:solidFill>
                    <a:prstClr val="white"/>
                  </a:solidFill>
                  <a:latin typeface="微软雅黑" pitchFamily="34" charset="-122"/>
                  <a:cs typeface="Lao UI" pitchFamily="34" charset="0"/>
                </a:rPr>
                <a:t>研究的目的与意义</a:t>
              </a:r>
              <a:endParaRPr lang="zh-CN" altLang="en-US" sz="1600" dirty="0">
                <a:solidFill>
                  <a:prstClr val="white"/>
                </a:solidFill>
                <a:latin typeface="微软雅黑" pitchFamily="34" charset="-122"/>
                <a:cs typeface="Lao UI" pitchFamily="34" charset="0"/>
              </a:endParaRPr>
            </a:p>
          </p:txBody>
        </p:sp>
      </p:grpSp>
      <p:sp>
        <p:nvSpPr>
          <p:cNvPr id="32" name="等腰三角形 31"/>
          <p:cNvSpPr/>
          <p:nvPr/>
        </p:nvSpPr>
        <p:spPr>
          <a:xfrm>
            <a:off x="4186560"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 name="矩形 1"/>
          <p:cNvSpPr/>
          <p:nvPr/>
        </p:nvSpPr>
        <p:spPr>
          <a:xfrm>
            <a:off x="2051720" y="1439635"/>
            <a:ext cx="4752528" cy="338554"/>
          </a:xfrm>
          <a:prstGeom prst="rect">
            <a:avLst/>
          </a:prstGeom>
        </p:spPr>
        <p:txBody>
          <a:bodyPr wrap="square">
            <a:spAutoFit/>
          </a:bodyPr>
          <a:lstStyle/>
          <a:p>
            <a:r>
              <a:rPr lang="zh-CN" altLang="en-US" sz="1600" dirty="0" smtClean="0"/>
              <a:t>建立</a:t>
            </a:r>
            <a:r>
              <a:rPr lang="zh-CN" altLang="en-US" sz="1600" dirty="0"/>
              <a:t>产品伤害危机对品牌资产影响的完整分析</a:t>
            </a:r>
            <a:r>
              <a:rPr lang="zh-CN" altLang="en-US" sz="1600" dirty="0" smtClean="0"/>
              <a:t>框架；</a:t>
            </a:r>
            <a:endParaRPr lang="zh-CN" altLang="en-US" sz="1600" dirty="0"/>
          </a:p>
        </p:txBody>
      </p:sp>
      <p:sp>
        <p:nvSpPr>
          <p:cNvPr id="28" name="矩形 27"/>
          <p:cNvSpPr/>
          <p:nvPr/>
        </p:nvSpPr>
        <p:spPr>
          <a:xfrm>
            <a:off x="2051720" y="2069002"/>
            <a:ext cx="4572000" cy="338554"/>
          </a:xfrm>
          <a:prstGeom prst="rect">
            <a:avLst/>
          </a:prstGeom>
        </p:spPr>
        <p:txBody>
          <a:bodyPr>
            <a:spAutoFit/>
          </a:bodyPr>
          <a:lstStyle/>
          <a:p>
            <a:r>
              <a:rPr lang="zh-CN" altLang="en-US" sz="1600" dirty="0" smtClean="0"/>
              <a:t>分析产品伤害危机对原品牌的影响；</a:t>
            </a:r>
            <a:endParaRPr lang="en-US" altLang="zh-CN" sz="1600" dirty="0" smtClean="0"/>
          </a:p>
        </p:txBody>
      </p:sp>
      <p:sp>
        <p:nvSpPr>
          <p:cNvPr id="33" name="矩形 32"/>
          <p:cNvSpPr/>
          <p:nvPr/>
        </p:nvSpPr>
        <p:spPr>
          <a:xfrm>
            <a:off x="2051720" y="2715293"/>
            <a:ext cx="4572000" cy="338554"/>
          </a:xfrm>
          <a:prstGeom prst="rect">
            <a:avLst/>
          </a:prstGeom>
        </p:spPr>
        <p:txBody>
          <a:bodyPr>
            <a:spAutoFit/>
          </a:bodyPr>
          <a:lstStyle/>
          <a:p>
            <a:r>
              <a:rPr lang="zh-CN" altLang="en-US" sz="1600" dirty="0" smtClean="0"/>
              <a:t>分析产品伤害危机对各竞争品牌的影响；</a:t>
            </a:r>
            <a:endParaRPr lang="en-US" altLang="zh-CN" sz="1600" dirty="0" smtClean="0"/>
          </a:p>
        </p:txBody>
      </p:sp>
      <p:sp>
        <p:nvSpPr>
          <p:cNvPr id="3" name="矩形 2"/>
          <p:cNvSpPr/>
          <p:nvPr/>
        </p:nvSpPr>
        <p:spPr>
          <a:xfrm>
            <a:off x="1618063" y="1237610"/>
            <a:ext cx="489493" cy="523220"/>
          </a:xfrm>
          <a:prstGeom prst="rect">
            <a:avLst/>
          </a:prstGeom>
          <a:solidFill>
            <a:srgbClr val="DDDDDD"/>
          </a:solidFill>
        </p:spPr>
        <p:txBody>
          <a:bodyPr wrap="none">
            <a:spAutoFit/>
          </a:bodyPr>
          <a:lstStyle/>
          <a:p>
            <a:r>
              <a:rPr lang="en-US" altLang="zh-CN" sz="2800" dirty="0" smtClean="0">
                <a:latin typeface="+mj-ea"/>
                <a:ea typeface="+mj-ea"/>
              </a:rPr>
              <a:t>1.</a:t>
            </a:r>
            <a:endParaRPr lang="zh-CN" altLang="en-US" dirty="0">
              <a:latin typeface="+mj-ea"/>
              <a:ea typeface="+mj-ea"/>
            </a:endParaRPr>
          </a:p>
        </p:txBody>
      </p:sp>
      <p:sp>
        <p:nvSpPr>
          <p:cNvPr id="34" name="矩形 33"/>
          <p:cNvSpPr/>
          <p:nvPr/>
        </p:nvSpPr>
        <p:spPr>
          <a:xfrm>
            <a:off x="1618063" y="1876773"/>
            <a:ext cx="489493" cy="523220"/>
          </a:xfrm>
          <a:prstGeom prst="rect">
            <a:avLst/>
          </a:prstGeom>
          <a:solidFill>
            <a:srgbClr val="DDDDDD"/>
          </a:solidFill>
        </p:spPr>
        <p:txBody>
          <a:bodyPr wrap="none">
            <a:spAutoFit/>
          </a:bodyPr>
          <a:lstStyle/>
          <a:p>
            <a:r>
              <a:rPr lang="en-US" altLang="zh-CN" sz="2800" dirty="0" smtClean="0">
                <a:latin typeface="+mj-ea"/>
                <a:ea typeface="+mj-ea"/>
              </a:rPr>
              <a:t>2.</a:t>
            </a:r>
            <a:endParaRPr lang="zh-CN" altLang="en-US" dirty="0">
              <a:latin typeface="+mj-ea"/>
              <a:ea typeface="+mj-ea"/>
            </a:endParaRPr>
          </a:p>
        </p:txBody>
      </p:sp>
      <p:sp>
        <p:nvSpPr>
          <p:cNvPr id="35" name="矩形 34"/>
          <p:cNvSpPr/>
          <p:nvPr/>
        </p:nvSpPr>
        <p:spPr>
          <a:xfrm>
            <a:off x="1613215" y="2520336"/>
            <a:ext cx="489493" cy="523220"/>
          </a:xfrm>
          <a:prstGeom prst="rect">
            <a:avLst/>
          </a:prstGeom>
          <a:solidFill>
            <a:srgbClr val="DDDDDD"/>
          </a:solidFill>
        </p:spPr>
        <p:txBody>
          <a:bodyPr wrap="none">
            <a:spAutoFit/>
          </a:bodyPr>
          <a:lstStyle/>
          <a:p>
            <a:r>
              <a:rPr lang="en-US" altLang="zh-CN" sz="2800" dirty="0" smtClean="0">
                <a:latin typeface="+mj-ea"/>
                <a:ea typeface="+mj-ea"/>
              </a:rPr>
              <a:t>3.</a:t>
            </a:r>
            <a:endParaRPr lang="zh-CN" altLang="en-US" dirty="0">
              <a:latin typeface="+mj-ea"/>
              <a:ea typeface="+mj-ea"/>
            </a:endParaRPr>
          </a:p>
        </p:txBody>
      </p:sp>
      <p:grpSp>
        <p:nvGrpSpPr>
          <p:cNvPr id="38" name="组合 37"/>
          <p:cNvGrpSpPr/>
          <p:nvPr/>
        </p:nvGrpSpPr>
        <p:grpSpPr>
          <a:xfrm>
            <a:off x="988289" y="1237610"/>
            <a:ext cx="4879855" cy="2259668"/>
            <a:chOff x="988289" y="1237610"/>
            <a:chExt cx="4879855" cy="2259668"/>
          </a:xfrm>
        </p:grpSpPr>
        <p:sp>
          <p:nvSpPr>
            <p:cNvPr id="16" name="弧形 15"/>
            <p:cNvSpPr/>
            <p:nvPr/>
          </p:nvSpPr>
          <p:spPr>
            <a:xfrm>
              <a:off x="988289" y="2407556"/>
              <a:ext cx="1089722" cy="1089722"/>
            </a:xfrm>
            <a:prstGeom prst="arc">
              <a:avLst>
                <a:gd name="adj1" fmla="val 5495561"/>
                <a:gd name="adj2" fmla="val 10800000"/>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8" name="直接连接符 17"/>
            <p:cNvCxnSpPr>
              <a:endCxn id="16" idx="2"/>
            </p:cNvCxnSpPr>
            <p:nvPr/>
          </p:nvCxnSpPr>
          <p:spPr>
            <a:xfrm>
              <a:off x="988289" y="1237610"/>
              <a:ext cx="0" cy="1714807"/>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6" idx="0"/>
            </p:cNvCxnSpPr>
            <p:nvPr/>
          </p:nvCxnSpPr>
          <p:spPr>
            <a:xfrm>
              <a:off x="1518006" y="3497068"/>
              <a:ext cx="4350138" cy="21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flipH="1">
            <a:off x="3292545" y="2470040"/>
            <a:ext cx="4879855" cy="2259668"/>
            <a:chOff x="988289" y="1237610"/>
            <a:chExt cx="4879855" cy="2259668"/>
          </a:xfrm>
        </p:grpSpPr>
        <p:sp>
          <p:nvSpPr>
            <p:cNvPr id="44" name="弧形 43"/>
            <p:cNvSpPr/>
            <p:nvPr/>
          </p:nvSpPr>
          <p:spPr>
            <a:xfrm>
              <a:off x="988289" y="2407556"/>
              <a:ext cx="1089722" cy="1089722"/>
            </a:xfrm>
            <a:prstGeom prst="arc">
              <a:avLst>
                <a:gd name="adj1" fmla="val 5495561"/>
                <a:gd name="adj2" fmla="val 10800000"/>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45" name="直接连接符 44"/>
            <p:cNvCxnSpPr>
              <a:endCxn id="44" idx="2"/>
            </p:cNvCxnSpPr>
            <p:nvPr/>
          </p:nvCxnSpPr>
          <p:spPr>
            <a:xfrm>
              <a:off x="988289" y="1237610"/>
              <a:ext cx="0" cy="1714807"/>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a:stCxn id="44" idx="0"/>
            </p:cNvCxnSpPr>
            <p:nvPr/>
          </p:nvCxnSpPr>
          <p:spPr>
            <a:xfrm>
              <a:off x="1518006" y="3497068"/>
              <a:ext cx="4350138" cy="21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grpSp>
      <p:sp>
        <p:nvSpPr>
          <p:cNvPr id="39" name="矩形 38"/>
          <p:cNvSpPr/>
          <p:nvPr/>
        </p:nvSpPr>
        <p:spPr>
          <a:xfrm>
            <a:off x="548500" y="957562"/>
            <a:ext cx="895936" cy="307777"/>
          </a:xfrm>
          <a:prstGeom prst="rect">
            <a:avLst/>
          </a:prstGeom>
          <a:solidFill>
            <a:srgbClr val="0070C0"/>
          </a:solidFill>
          <a:ln w="12700">
            <a:noFill/>
          </a:ln>
          <a:effectLst/>
        </p:spPr>
        <p:txBody>
          <a:bodyPr wrap="square" rtlCol="0" anchor="ctr">
            <a:spAutoFit/>
          </a:bodyPr>
          <a:lstStyle/>
          <a:p>
            <a:pPr algn="ctr"/>
            <a:r>
              <a:rPr lang="zh-CN" altLang="en-US" sz="1400" dirty="0" smtClean="0">
                <a:solidFill>
                  <a:prstClr val="white"/>
                </a:solidFill>
                <a:latin typeface="微软雅黑" pitchFamily="34" charset="-122"/>
                <a:cs typeface="Lao UI" pitchFamily="34" charset="0"/>
              </a:rPr>
              <a:t>研究目的</a:t>
            </a:r>
            <a:endParaRPr lang="zh-CN" altLang="en-US" sz="1400" dirty="0">
              <a:solidFill>
                <a:prstClr val="white"/>
              </a:solidFill>
              <a:latin typeface="微软雅黑" pitchFamily="34" charset="-122"/>
              <a:cs typeface="Lao UI" pitchFamily="34" charset="0"/>
            </a:endParaRPr>
          </a:p>
        </p:txBody>
      </p:sp>
      <p:sp>
        <p:nvSpPr>
          <p:cNvPr id="47" name="矩形 46"/>
          <p:cNvSpPr/>
          <p:nvPr/>
        </p:nvSpPr>
        <p:spPr>
          <a:xfrm>
            <a:off x="7724432" y="2162263"/>
            <a:ext cx="895936" cy="307777"/>
          </a:xfrm>
          <a:prstGeom prst="rect">
            <a:avLst/>
          </a:prstGeom>
          <a:solidFill>
            <a:srgbClr val="0070C0"/>
          </a:solidFill>
          <a:ln w="12700">
            <a:noFill/>
          </a:ln>
          <a:effectLst/>
        </p:spPr>
        <p:txBody>
          <a:bodyPr wrap="square" rtlCol="0" anchor="ctr">
            <a:spAutoFit/>
          </a:bodyPr>
          <a:lstStyle/>
          <a:p>
            <a:pPr algn="ctr"/>
            <a:r>
              <a:rPr lang="zh-CN" altLang="en-US" sz="1400" dirty="0" smtClean="0">
                <a:solidFill>
                  <a:prstClr val="white"/>
                </a:solidFill>
                <a:latin typeface="微软雅黑" pitchFamily="34" charset="-122"/>
                <a:cs typeface="Lao UI" pitchFamily="34" charset="0"/>
              </a:rPr>
              <a:t>研究意义</a:t>
            </a:r>
            <a:endParaRPr lang="zh-CN" altLang="en-US" sz="1400" dirty="0">
              <a:solidFill>
                <a:prstClr val="white"/>
              </a:solidFill>
              <a:latin typeface="微软雅黑" pitchFamily="34" charset="-122"/>
              <a:cs typeface="Lao UI" pitchFamily="34" charset="0"/>
            </a:endParaRPr>
          </a:p>
        </p:txBody>
      </p:sp>
      <p:sp>
        <p:nvSpPr>
          <p:cNvPr id="50" name="矩形 49"/>
          <p:cNvSpPr/>
          <p:nvPr/>
        </p:nvSpPr>
        <p:spPr>
          <a:xfrm>
            <a:off x="1862809" y="3764324"/>
            <a:ext cx="4752528" cy="338554"/>
          </a:xfrm>
          <a:prstGeom prst="rect">
            <a:avLst/>
          </a:prstGeom>
        </p:spPr>
        <p:txBody>
          <a:bodyPr wrap="square">
            <a:spAutoFit/>
          </a:bodyPr>
          <a:lstStyle/>
          <a:p>
            <a:r>
              <a:rPr lang="zh-CN" altLang="en-US" sz="1600" dirty="0" smtClean="0"/>
              <a:t>更进一步理解产品伤害危机对品牌资产的</a:t>
            </a:r>
            <a:endParaRPr lang="zh-CN" altLang="en-US" sz="1600" dirty="0"/>
          </a:p>
        </p:txBody>
      </p:sp>
      <p:sp>
        <p:nvSpPr>
          <p:cNvPr id="51" name="矩形 50"/>
          <p:cNvSpPr/>
          <p:nvPr/>
        </p:nvSpPr>
        <p:spPr>
          <a:xfrm>
            <a:off x="2813840" y="4249527"/>
            <a:ext cx="4752528" cy="338554"/>
          </a:xfrm>
          <a:prstGeom prst="rect">
            <a:avLst/>
          </a:prstGeom>
        </p:spPr>
        <p:txBody>
          <a:bodyPr wrap="square">
            <a:spAutoFit/>
          </a:bodyPr>
          <a:lstStyle/>
          <a:p>
            <a:r>
              <a:rPr lang="zh-CN" altLang="en-US" sz="1600" dirty="0" smtClean="0"/>
              <a:t>为企业提供                           应对产品伤害危机</a:t>
            </a:r>
            <a:endParaRPr lang="zh-CN" altLang="en-US" sz="1600" dirty="0"/>
          </a:p>
        </p:txBody>
      </p:sp>
      <p:sp>
        <p:nvSpPr>
          <p:cNvPr id="40" name="矩形 39"/>
          <p:cNvSpPr/>
          <p:nvPr/>
        </p:nvSpPr>
        <p:spPr>
          <a:xfrm>
            <a:off x="5594276" y="3744056"/>
            <a:ext cx="1107996" cy="369332"/>
          </a:xfrm>
          <a:prstGeom prst="rect">
            <a:avLst/>
          </a:prstGeom>
          <a:solidFill>
            <a:srgbClr val="DDDDDD"/>
          </a:solidFill>
        </p:spPr>
        <p:txBody>
          <a:bodyPr wrap="none">
            <a:spAutoFit/>
          </a:bodyPr>
          <a:lstStyle/>
          <a:p>
            <a:r>
              <a:rPr lang="zh-CN" altLang="en-US" dirty="0"/>
              <a:t>影响机理</a:t>
            </a:r>
          </a:p>
        </p:txBody>
      </p:sp>
      <p:sp>
        <p:nvSpPr>
          <p:cNvPr id="52" name="矩形 51"/>
          <p:cNvSpPr/>
          <p:nvPr/>
        </p:nvSpPr>
        <p:spPr>
          <a:xfrm>
            <a:off x="3923928" y="4217997"/>
            <a:ext cx="1338828" cy="369332"/>
          </a:xfrm>
          <a:prstGeom prst="rect">
            <a:avLst/>
          </a:prstGeom>
          <a:solidFill>
            <a:srgbClr val="DDDDDD"/>
          </a:solidFill>
        </p:spPr>
        <p:txBody>
          <a:bodyPr wrap="none">
            <a:spAutoFit/>
          </a:bodyPr>
          <a:lstStyle/>
          <a:p>
            <a:r>
              <a:rPr lang="zh-CN" altLang="en-US" dirty="0"/>
              <a:t>不同的视角</a:t>
            </a:r>
          </a:p>
        </p:txBody>
      </p:sp>
    </p:spTree>
    <p:extLst>
      <p:ext uri="{BB962C8B-B14F-4D97-AF65-F5344CB8AC3E}">
        <p14:creationId xmlns:p14="http://schemas.microsoft.com/office/powerpoint/2010/main" xmlns="" val="320917287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5942" y="4350422"/>
            <a:ext cx="1573606" cy="81133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533150" y="5161756"/>
            <a:ext cx="648072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5496" y="4894744"/>
            <a:ext cx="1152128" cy="369332"/>
          </a:xfrm>
          <a:prstGeom prst="rect">
            <a:avLst/>
          </a:prstGeom>
          <a:noFill/>
        </p:spPr>
        <p:txBody>
          <a:bodyPr wrap="square" rtlCol="0">
            <a:spAutoFit/>
          </a:bodyPr>
          <a:lstStyle/>
          <a:p>
            <a:pPr algn="ctr"/>
            <a:r>
              <a:rPr lang="zh-CN" altLang="en-US" dirty="0" smtClean="0"/>
              <a:t>绪论</a:t>
            </a:r>
            <a:endParaRPr lang="zh-CN" altLang="en-US" dirty="0"/>
          </a:p>
        </p:txBody>
      </p:sp>
      <p:sp>
        <p:nvSpPr>
          <p:cNvPr id="23" name="TextBox 22"/>
          <p:cNvSpPr txBox="1"/>
          <p:nvPr/>
        </p:nvSpPr>
        <p:spPr>
          <a:xfrm>
            <a:off x="1331640" y="5189283"/>
            <a:ext cx="1584176" cy="307777"/>
          </a:xfrm>
          <a:prstGeom prst="rect">
            <a:avLst/>
          </a:prstGeom>
          <a:noFill/>
        </p:spPr>
        <p:txBody>
          <a:bodyPr wrap="square" rtlCol="0">
            <a:spAutoFit/>
          </a:bodyPr>
          <a:lstStyle/>
          <a:p>
            <a:pPr algn="ctr"/>
            <a:r>
              <a:rPr lang="zh-CN" altLang="en-US" sz="1400" dirty="0" smtClean="0">
                <a:solidFill>
                  <a:schemeClr val="bg1">
                    <a:lumMod val="65000"/>
                  </a:schemeClr>
                </a:solidFill>
              </a:rPr>
              <a:t>问题的提出</a:t>
            </a:r>
            <a:endParaRPr lang="zh-CN" altLang="en-US" sz="1400" dirty="0">
              <a:solidFill>
                <a:schemeClr val="bg1">
                  <a:lumMod val="65000"/>
                </a:schemeClr>
              </a:solidFill>
            </a:endParaRPr>
          </a:p>
        </p:txBody>
      </p:sp>
      <p:grpSp>
        <p:nvGrpSpPr>
          <p:cNvPr id="4" name="组合 3"/>
          <p:cNvGrpSpPr/>
          <p:nvPr/>
        </p:nvGrpSpPr>
        <p:grpSpPr>
          <a:xfrm>
            <a:off x="8453193" y="3925249"/>
            <a:ext cx="799329" cy="1326094"/>
            <a:chOff x="2000231" y="2114716"/>
            <a:chExt cx="2123898" cy="3523563"/>
          </a:xfrm>
          <a:solidFill>
            <a:srgbClr val="0070C0"/>
          </a:solidFill>
        </p:grpSpPr>
        <p:sp>
          <p:nvSpPr>
            <p:cNvPr id="5" name="Freeform 19"/>
            <p:cNvSpPr>
              <a:spLocks noEditPoints="1"/>
            </p:cNvSpPr>
            <p:nvPr/>
          </p:nvSpPr>
          <p:spPr bwMode="auto">
            <a:xfrm>
              <a:off x="3054372" y="2961932"/>
              <a:ext cx="181546" cy="140551"/>
            </a:xfrm>
            <a:custGeom>
              <a:avLst/>
              <a:gdLst/>
              <a:ahLst/>
              <a:cxnLst>
                <a:cxn ang="0">
                  <a:pos x="28" y="8"/>
                </a:cxn>
                <a:cxn ang="0">
                  <a:pos x="26" y="8"/>
                </a:cxn>
                <a:cxn ang="0">
                  <a:pos x="13" y="13"/>
                </a:cxn>
                <a:cxn ang="0">
                  <a:pos x="11" y="24"/>
                </a:cxn>
                <a:cxn ang="0">
                  <a:pos x="12" y="24"/>
                </a:cxn>
                <a:cxn ang="0">
                  <a:pos x="28" y="8"/>
                </a:cxn>
                <a:cxn ang="0">
                  <a:pos x="26" y="27"/>
                </a:cxn>
                <a:cxn ang="0">
                  <a:pos x="24" y="26"/>
                </a:cxn>
                <a:cxn ang="0">
                  <a:pos x="27" y="27"/>
                </a:cxn>
                <a:cxn ang="0">
                  <a:pos x="26" y="27"/>
                </a:cxn>
                <a:cxn ang="0">
                  <a:pos x="33" y="24"/>
                </a:cxn>
                <a:cxn ang="0">
                  <a:pos x="21" y="18"/>
                </a:cxn>
                <a:cxn ang="0">
                  <a:pos x="38" y="19"/>
                </a:cxn>
                <a:cxn ang="0">
                  <a:pos x="33" y="24"/>
                </a:cxn>
              </a:cxnLst>
              <a:rect l="0" t="0" r="r" b="b"/>
              <a:pathLst>
                <a:path w="73" h="56">
                  <a:moveTo>
                    <a:pt x="28" y="8"/>
                  </a:moveTo>
                  <a:cubicBezTo>
                    <a:pt x="27" y="8"/>
                    <a:pt x="26" y="8"/>
                    <a:pt x="26" y="8"/>
                  </a:cubicBezTo>
                  <a:cubicBezTo>
                    <a:pt x="33" y="0"/>
                    <a:pt x="18" y="2"/>
                    <a:pt x="13" y="13"/>
                  </a:cubicBezTo>
                  <a:cubicBezTo>
                    <a:pt x="12" y="13"/>
                    <a:pt x="0" y="24"/>
                    <a:pt x="11" y="24"/>
                  </a:cubicBezTo>
                  <a:cubicBezTo>
                    <a:pt x="11" y="24"/>
                    <a:pt x="12" y="24"/>
                    <a:pt x="12" y="24"/>
                  </a:cubicBezTo>
                  <a:cubicBezTo>
                    <a:pt x="20" y="56"/>
                    <a:pt x="73" y="7"/>
                    <a:pt x="28" y="8"/>
                  </a:cubicBezTo>
                  <a:close/>
                  <a:moveTo>
                    <a:pt x="26" y="27"/>
                  </a:moveTo>
                  <a:cubicBezTo>
                    <a:pt x="25" y="27"/>
                    <a:pt x="24" y="27"/>
                    <a:pt x="24" y="26"/>
                  </a:cubicBezTo>
                  <a:cubicBezTo>
                    <a:pt x="25" y="27"/>
                    <a:pt x="26" y="27"/>
                    <a:pt x="27" y="27"/>
                  </a:cubicBezTo>
                  <a:cubicBezTo>
                    <a:pt x="26" y="27"/>
                    <a:pt x="26" y="27"/>
                    <a:pt x="26" y="27"/>
                  </a:cubicBezTo>
                  <a:close/>
                  <a:moveTo>
                    <a:pt x="33" y="24"/>
                  </a:moveTo>
                  <a:cubicBezTo>
                    <a:pt x="35" y="18"/>
                    <a:pt x="24" y="18"/>
                    <a:pt x="21" y="18"/>
                  </a:cubicBezTo>
                  <a:cubicBezTo>
                    <a:pt x="27" y="15"/>
                    <a:pt x="32" y="16"/>
                    <a:pt x="38" y="19"/>
                  </a:cubicBezTo>
                  <a:cubicBezTo>
                    <a:pt x="36" y="21"/>
                    <a:pt x="35" y="23"/>
                    <a:pt x="33"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 name="Freeform 20"/>
            <p:cNvSpPr>
              <a:spLocks noEditPoints="1"/>
            </p:cNvSpPr>
            <p:nvPr/>
          </p:nvSpPr>
          <p:spPr bwMode="auto">
            <a:xfrm>
              <a:off x="2843543" y="2290406"/>
              <a:ext cx="370901" cy="579776"/>
            </a:xfrm>
            <a:custGeom>
              <a:avLst/>
              <a:gdLst/>
              <a:ahLst/>
              <a:cxnLst>
                <a:cxn ang="0">
                  <a:pos x="76" y="1"/>
                </a:cxn>
                <a:cxn ang="0">
                  <a:pos x="31" y="121"/>
                </a:cxn>
                <a:cxn ang="0">
                  <a:pos x="6" y="190"/>
                </a:cxn>
                <a:cxn ang="0">
                  <a:pos x="8" y="215"/>
                </a:cxn>
                <a:cxn ang="0">
                  <a:pos x="27" y="200"/>
                </a:cxn>
                <a:cxn ang="0">
                  <a:pos x="142" y="232"/>
                </a:cxn>
                <a:cxn ang="0">
                  <a:pos x="143" y="224"/>
                </a:cxn>
                <a:cxn ang="0">
                  <a:pos x="110" y="217"/>
                </a:cxn>
                <a:cxn ang="0">
                  <a:pos x="42" y="199"/>
                </a:cxn>
                <a:cxn ang="0">
                  <a:pos x="38" y="195"/>
                </a:cxn>
                <a:cxn ang="0">
                  <a:pos x="31" y="195"/>
                </a:cxn>
                <a:cxn ang="0">
                  <a:pos x="57" y="151"/>
                </a:cxn>
                <a:cxn ang="0">
                  <a:pos x="60" y="181"/>
                </a:cxn>
                <a:cxn ang="0">
                  <a:pos x="73" y="117"/>
                </a:cxn>
                <a:cxn ang="0">
                  <a:pos x="97" y="47"/>
                </a:cxn>
                <a:cxn ang="0">
                  <a:pos x="66" y="114"/>
                </a:cxn>
                <a:cxn ang="0">
                  <a:pos x="29" y="182"/>
                </a:cxn>
                <a:cxn ang="0">
                  <a:pos x="76" y="1"/>
                </a:cxn>
                <a:cxn ang="0">
                  <a:pos x="26" y="156"/>
                </a:cxn>
                <a:cxn ang="0">
                  <a:pos x="25" y="159"/>
                </a:cxn>
                <a:cxn ang="0">
                  <a:pos x="26" y="156"/>
                </a:cxn>
                <a:cxn ang="0">
                  <a:pos x="46" y="118"/>
                </a:cxn>
                <a:cxn ang="0">
                  <a:pos x="38" y="127"/>
                </a:cxn>
                <a:cxn ang="0">
                  <a:pos x="59" y="75"/>
                </a:cxn>
                <a:cxn ang="0">
                  <a:pos x="46" y="118"/>
                </a:cxn>
              </a:cxnLst>
              <a:rect l="0" t="0" r="r" b="b"/>
              <a:pathLst>
                <a:path w="148" h="232">
                  <a:moveTo>
                    <a:pt x="76" y="1"/>
                  </a:moveTo>
                  <a:cubicBezTo>
                    <a:pt x="74" y="0"/>
                    <a:pt x="36" y="109"/>
                    <a:pt x="31" y="121"/>
                  </a:cubicBezTo>
                  <a:cubicBezTo>
                    <a:pt x="22" y="143"/>
                    <a:pt x="13" y="166"/>
                    <a:pt x="6" y="190"/>
                  </a:cubicBezTo>
                  <a:cubicBezTo>
                    <a:pt x="5" y="192"/>
                    <a:pt x="0" y="230"/>
                    <a:pt x="8" y="215"/>
                  </a:cubicBezTo>
                  <a:cubicBezTo>
                    <a:pt x="12" y="225"/>
                    <a:pt x="26" y="202"/>
                    <a:pt x="27" y="200"/>
                  </a:cubicBezTo>
                  <a:cubicBezTo>
                    <a:pt x="32" y="217"/>
                    <a:pt x="126" y="232"/>
                    <a:pt x="142" y="232"/>
                  </a:cubicBezTo>
                  <a:cubicBezTo>
                    <a:pt x="148" y="232"/>
                    <a:pt x="147" y="225"/>
                    <a:pt x="143" y="224"/>
                  </a:cubicBezTo>
                  <a:cubicBezTo>
                    <a:pt x="132" y="222"/>
                    <a:pt x="121" y="219"/>
                    <a:pt x="110" y="217"/>
                  </a:cubicBezTo>
                  <a:cubicBezTo>
                    <a:pt x="87" y="213"/>
                    <a:pt x="64" y="208"/>
                    <a:pt x="42" y="199"/>
                  </a:cubicBezTo>
                  <a:cubicBezTo>
                    <a:pt x="43" y="197"/>
                    <a:pt x="41" y="195"/>
                    <a:pt x="38" y="195"/>
                  </a:cubicBezTo>
                  <a:cubicBezTo>
                    <a:pt x="36" y="195"/>
                    <a:pt x="33" y="195"/>
                    <a:pt x="31" y="195"/>
                  </a:cubicBezTo>
                  <a:cubicBezTo>
                    <a:pt x="40" y="180"/>
                    <a:pt x="49" y="166"/>
                    <a:pt x="57" y="151"/>
                  </a:cubicBezTo>
                  <a:cubicBezTo>
                    <a:pt x="57" y="152"/>
                    <a:pt x="49" y="190"/>
                    <a:pt x="60" y="181"/>
                  </a:cubicBezTo>
                  <a:cubicBezTo>
                    <a:pt x="68" y="174"/>
                    <a:pt x="70" y="129"/>
                    <a:pt x="73" y="117"/>
                  </a:cubicBezTo>
                  <a:cubicBezTo>
                    <a:pt x="78" y="105"/>
                    <a:pt x="103" y="59"/>
                    <a:pt x="97" y="47"/>
                  </a:cubicBezTo>
                  <a:cubicBezTo>
                    <a:pt x="93" y="40"/>
                    <a:pt x="68" y="106"/>
                    <a:pt x="66" y="114"/>
                  </a:cubicBezTo>
                  <a:cubicBezTo>
                    <a:pt x="56" y="136"/>
                    <a:pt x="44" y="159"/>
                    <a:pt x="29" y="182"/>
                  </a:cubicBezTo>
                  <a:cubicBezTo>
                    <a:pt x="36" y="166"/>
                    <a:pt x="96" y="3"/>
                    <a:pt x="76" y="1"/>
                  </a:cubicBezTo>
                  <a:close/>
                  <a:moveTo>
                    <a:pt x="26" y="156"/>
                  </a:moveTo>
                  <a:cubicBezTo>
                    <a:pt x="25" y="157"/>
                    <a:pt x="25" y="158"/>
                    <a:pt x="25" y="159"/>
                  </a:cubicBezTo>
                  <a:cubicBezTo>
                    <a:pt x="25" y="158"/>
                    <a:pt x="26" y="157"/>
                    <a:pt x="26" y="156"/>
                  </a:cubicBezTo>
                  <a:close/>
                  <a:moveTo>
                    <a:pt x="46" y="118"/>
                  </a:moveTo>
                  <a:cubicBezTo>
                    <a:pt x="43" y="118"/>
                    <a:pt x="40" y="122"/>
                    <a:pt x="38" y="127"/>
                  </a:cubicBezTo>
                  <a:cubicBezTo>
                    <a:pt x="45" y="110"/>
                    <a:pt x="52" y="92"/>
                    <a:pt x="59" y="75"/>
                  </a:cubicBezTo>
                  <a:cubicBezTo>
                    <a:pt x="55" y="89"/>
                    <a:pt x="51" y="103"/>
                    <a:pt x="46" y="1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21"/>
            <p:cNvSpPr>
              <a:spLocks noEditPoints="1"/>
            </p:cNvSpPr>
            <p:nvPr/>
          </p:nvSpPr>
          <p:spPr bwMode="auto">
            <a:xfrm>
              <a:off x="3444794" y="2427054"/>
              <a:ext cx="374805" cy="542687"/>
            </a:xfrm>
            <a:custGeom>
              <a:avLst/>
              <a:gdLst/>
              <a:ahLst/>
              <a:cxnLst>
                <a:cxn ang="0">
                  <a:pos x="94" y="46"/>
                </a:cxn>
                <a:cxn ang="0">
                  <a:pos x="55" y="95"/>
                </a:cxn>
                <a:cxn ang="0">
                  <a:pos x="8" y="158"/>
                </a:cxn>
                <a:cxn ang="0">
                  <a:pos x="11" y="170"/>
                </a:cxn>
                <a:cxn ang="0">
                  <a:pos x="35" y="158"/>
                </a:cxn>
                <a:cxn ang="0">
                  <a:pos x="7" y="210"/>
                </a:cxn>
                <a:cxn ang="0">
                  <a:pos x="10" y="217"/>
                </a:cxn>
                <a:cxn ang="0">
                  <a:pos x="25" y="204"/>
                </a:cxn>
                <a:cxn ang="0">
                  <a:pos x="70" y="152"/>
                </a:cxn>
                <a:cxn ang="0">
                  <a:pos x="146" y="50"/>
                </a:cxn>
                <a:cxn ang="0">
                  <a:pos x="148" y="42"/>
                </a:cxn>
                <a:cxn ang="0">
                  <a:pos x="130" y="56"/>
                </a:cxn>
                <a:cxn ang="0">
                  <a:pos x="119" y="58"/>
                </a:cxn>
                <a:cxn ang="0">
                  <a:pos x="113" y="48"/>
                </a:cxn>
                <a:cxn ang="0">
                  <a:pos x="122" y="39"/>
                </a:cxn>
                <a:cxn ang="0">
                  <a:pos x="88" y="16"/>
                </a:cxn>
                <a:cxn ang="0">
                  <a:pos x="60" y="5"/>
                </a:cxn>
                <a:cxn ang="0">
                  <a:pos x="80" y="32"/>
                </a:cxn>
                <a:cxn ang="0">
                  <a:pos x="98" y="46"/>
                </a:cxn>
                <a:cxn ang="0">
                  <a:pos x="99" y="57"/>
                </a:cxn>
                <a:cxn ang="0">
                  <a:pos x="88" y="64"/>
                </a:cxn>
                <a:cxn ang="0">
                  <a:pos x="94" y="46"/>
                </a:cxn>
                <a:cxn ang="0">
                  <a:pos x="76" y="20"/>
                </a:cxn>
                <a:cxn ang="0">
                  <a:pos x="71" y="15"/>
                </a:cxn>
                <a:cxn ang="0">
                  <a:pos x="78" y="19"/>
                </a:cxn>
                <a:cxn ang="0">
                  <a:pos x="76" y="20"/>
                </a:cxn>
                <a:cxn ang="0">
                  <a:pos x="85" y="26"/>
                </a:cxn>
                <a:cxn ang="0">
                  <a:pos x="84" y="25"/>
                </a:cxn>
                <a:cxn ang="0">
                  <a:pos x="86" y="24"/>
                </a:cxn>
                <a:cxn ang="0">
                  <a:pos x="90" y="28"/>
                </a:cxn>
                <a:cxn ang="0">
                  <a:pos x="85" y="26"/>
                </a:cxn>
                <a:cxn ang="0">
                  <a:pos x="42" y="170"/>
                </a:cxn>
                <a:cxn ang="0">
                  <a:pos x="20" y="196"/>
                </a:cxn>
                <a:cxn ang="0">
                  <a:pos x="49" y="160"/>
                </a:cxn>
                <a:cxn ang="0">
                  <a:pos x="42" y="170"/>
                </a:cxn>
                <a:cxn ang="0">
                  <a:pos x="116" y="62"/>
                </a:cxn>
                <a:cxn ang="0">
                  <a:pos x="116" y="62"/>
                </a:cxn>
                <a:cxn ang="0">
                  <a:pos x="102" y="77"/>
                </a:cxn>
                <a:cxn ang="0">
                  <a:pos x="106" y="63"/>
                </a:cxn>
                <a:cxn ang="0">
                  <a:pos x="116" y="62"/>
                </a:cxn>
                <a:cxn ang="0">
                  <a:pos x="107" y="55"/>
                </a:cxn>
                <a:cxn ang="0">
                  <a:pos x="107" y="53"/>
                </a:cxn>
                <a:cxn ang="0">
                  <a:pos x="108" y="55"/>
                </a:cxn>
                <a:cxn ang="0">
                  <a:pos x="107" y="55"/>
                </a:cxn>
                <a:cxn ang="0">
                  <a:pos x="112" y="39"/>
                </a:cxn>
                <a:cxn ang="0">
                  <a:pos x="103" y="34"/>
                </a:cxn>
                <a:cxn ang="0">
                  <a:pos x="99" y="27"/>
                </a:cxn>
                <a:cxn ang="0">
                  <a:pos x="112" y="39"/>
                </a:cxn>
                <a:cxn ang="0">
                  <a:pos x="104" y="87"/>
                </a:cxn>
                <a:cxn ang="0">
                  <a:pos x="95" y="101"/>
                </a:cxn>
                <a:cxn ang="0">
                  <a:pos x="72" y="123"/>
                </a:cxn>
                <a:cxn ang="0">
                  <a:pos x="104" y="87"/>
                </a:cxn>
                <a:cxn ang="0">
                  <a:pos x="97" y="67"/>
                </a:cxn>
                <a:cxn ang="0">
                  <a:pos x="72" y="111"/>
                </a:cxn>
                <a:cxn ang="0">
                  <a:pos x="22" y="157"/>
                </a:cxn>
                <a:cxn ang="0">
                  <a:pos x="85" y="69"/>
                </a:cxn>
                <a:cxn ang="0">
                  <a:pos x="87" y="73"/>
                </a:cxn>
                <a:cxn ang="0">
                  <a:pos x="97" y="67"/>
                </a:cxn>
              </a:cxnLst>
              <a:rect l="0" t="0" r="r" b="b"/>
              <a:pathLst>
                <a:path w="150" h="217">
                  <a:moveTo>
                    <a:pt x="94" y="46"/>
                  </a:moveTo>
                  <a:cubicBezTo>
                    <a:pt x="84" y="38"/>
                    <a:pt x="59" y="88"/>
                    <a:pt x="55" y="95"/>
                  </a:cubicBezTo>
                  <a:cubicBezTo>
                    <a:pt x="39" y="115"/>
                    <a:pt x="20" y="134"/>
                    <a:pt x="8" y="158"/>
                  </a:cubicBezTo>
                  <a:cubicBezTo>
                    <a:pt x="0" y="172"/>
                    <a:pt x="0" y="196"/>
                    <a:pt x="11" y="170"/>
                  </a:cubicBezTo>
                  <a:cubicBezTo>
                    <a:pt x="14" y="174"/>
                    <a:pt x="24" y="168"/>
                    <a:pt x="35" y="158"/>
                  </a:cubicBezTo>
                  <a:cubicBezTo>
                    <a:pt x="19" y="175"/>
                    <a:pt x="7" y="194"/>
                    <a:pt x="7" y="210"/>
                  </a:cubicBezTo>
                  <a:cubicBezTo>
                    <a:pt x="5" y="212"/>
                    <a:pt x="6" y="217"/>
                    <a:pt x="10" y="217"/>
                  </a:cubicBezTo>
                  <a:cubicBezTo>
                    <a:pt x="15" y="217"/>
                    <a:pt x="22" y="207"/>
                    <a:pt x="25" y="204"/>
                  </a:cubicBezTo>
                  <a:cubicBezTo>
                    <a:pt x="42" y="189"/>
                    <a:pt x="57" y="171"/>
                    <a:pt x="70" y="152"/>
                  </a:cubicBezTo>
                  <a:cubicBezTo>
                    <a:pt x="79" y="141"/>
                    <a:pt x="150" y="51"/>
                    <a:pt x="146" y="50"/>
                  </a:cubicBezTo>
                  <a:cubicBezTo>
                    <a:pt x="149" y="48"/>
                    <a:pt x="149" y="46"/>
                    <a:pt x="148" y="42"/>
                  </a:cubicBezTo>
                  <a:cubicBezTo>
                    <a:pt x="143" y="37"/>
                    <a:pt x="133" y="53"/>
                    <a:pt x="130" y="56"/>
                  </a:cubicBezTo>
                  <a:cubicBezTo>
                    <a:pt x="129" y="48"/>
                    <a:pt x="121" y="56"/>
                    <a:pt x="119" y="58"/>
                  </a:cubicBezTo>
                  <a:cubicBezTo>
                    <a:pt x="119" y="54"/>
                    <a:pt x="116" y="50"/>
                    <a:pt x="113" y="48"/>
                  </a:cubicBezTo>
                  <a:cubicBezTo>
                    <a:pt x="122" y="52"/>
                    <a:pt x="128" y="52"/>
                    <a:pt x="122" y="39"/>
                  </a:cubicBezTo>
                  <a:cubicBezTo>
                    <a:pt x="116" y="27"/>
                    <a:pt x="102" y="16"/>
                    <a:pt x="88" y="16"/>
                  </a:cubicBezTo>
                  <a:cubicBezTo>
                    <a:pt x="84" y="12"/>
                    <a:pt x="65" y="0"/>
                    <a:pt x="60" y="5"/>
                  </a:cubicBezTo>
                  <a:cubicBezTo>
                    <a:pt x="52" y="14"/>
                    <a:pt x="76" y="29"/>
                    <a:pt x="80" y="32"/>
                  </a:cubicBezTo>
                  <a:cubicBezTo>
                    <a:pt x="86" y="37"/>
                    <a:pt x="92" y="41"/>
                    <a:pt x="98" y="46"/>
                  </a:cubicBezTo>
                  <a:cubicBezTo>
                    <a:pt x="99" y="49"/>
                    <a:pt x="99" y="53"/>
                    <a:pt x="99" y="57"/>
                  </a:cubicBezTo>
                  <a:cubicBezTo>
                    <a:pt x="94" y="59"/>
                    <a:pt x="91" y="61"/>
                    <a:pt x="88" y="64"/>
                  </a:cubicBezTo>
                  <a:cubicBezTo>
                    <a:pt x="90" y="61"/>
                    <a:pt x="99" y="50"/>
                    <a:pt x="94" y="46"/>
                  </a:cubicBezTo>
                  <a:close/>
                  <a:moveTo>
                    <a:pt x="76" y="20"/>
                  </a:moveTo>
                  <a:cubicBezTo>
                    <a:pt x="75" y="18"/>
                    <a:pt x="73" y="17"/>
                    <a:pt x="71" y="15"/>
                  </a:cubicBezTo>
                  <a:cubicBezTo>
                    <a:pt x="74" y="16"/>
                    <a:pt x="76" y="17"/>
                    <a:pt x="78" y="19"/>
                  </a:cubicBezTo>
                  <a:cubicBezTo>
                    <a:pt x="78" y="19"/>
                    <a:pt x="77" y="19"/>
                    <a:pt x="76" y="20"/>
                  </a:cubicBezTo>
                  <a:close/>
                  <a:moveTo>
                    <a:pt x="85" y="26"/>
                  </a:moveTo>
                  <a:cubicBezTo>
                    <a:pt x="85" y="25"/>
                    <a:pt x="84" y="25"/>
                    <a:pt x="84" y="25"/>
                  </a:cubicBezTo>
                  <a:cubicBezTo>
                    <a:pt x="85" y="24"/>
                    <a:pt x="85" y="24"/>
                    <a:pt x="86" y="24"/>
                  </a:cubicBezTo>
                  <a:cubicBezTo>
                    <a:pt x="87" y="25"/>
                    <a:pt x="89" y="27"/>
                    <a:pt x="90" y="28"/>
                  </a:cubicBezTo>
                  <a:cubicBezTo>
                    <a:pt x="88" y="27"/>
                    <a:pt x="87" y="26"/>
                    <a:pt x="85" y="26"/>
                  </a:cubicBezTo>
                  <a:close/>
                  <a:moveTo>
                    <a:pt x="42" y="170"/>
                  </a:moveTo>
                  <a:cubicBezTo>
                    <a:pt x="35" y="179"/>
                    <a:pt x="28" y="188"/>
                    <a:pt x="20" y="196"/>
                  </a:cubicBezTo>
                  <a:cubicBezTo>
                    <a:pt x="27" y="184"/>
                    <a:pt x="38" y="171"/>
                    <a:pt x="49" y="160"/>
                  </a:cubicBezTo>
                  <a:cubicBezTo>
                    <a:pt x="47" y="163"/>
                    <a:pt x="44" y="167"/>
                    <a:pt x="42" y="170"/>
                  </a:cubicBezTo>
                  <a:close/>
                  <a:moveTo>
                    <a:pt x="116" y="62"/>
                  </a:moveTo>
                  <a:cubicBezTo>
                    <a:pt x="116" y="62"/>
                    <a:pt x="116" y="62"/>
                    <a:pt x="116" y="62"/>
                  </a:cubicBezTo>
                  <a:cubicBezTo>
                    <a:pt x="111" y="67"/>
                    <a:pt x="107" y="72"/>
                    <a:pt x="102" y="77"/>
                  </a:cubicBezTo>
                  <a:cubicBezTo>
                    <a:pt x="104" y="73"/>
                    <a:pt x="105" y="68"/>
                    <a:pt x="106" y="63"/>
                  </a:cubicBezTo>
                  <a:cubicBezTo>
                    <a:pt x="109" y="62"/>
                    <a:pt x="113" y="62"/>
                    <a:pt x="116" y="62"/>
                  </a:cubicBezTo>
                  <a:close/>
                  <a:moveTo>
                    <a:pt x="107" y="55"/>
                  </a:moveTo>
                  <a:cubicBezTo>
                    <a:pt x="107" y="54"/>
                    <a:pt x="107" y="54"/>
                    <a:pt x="107" y="53"/>
                  </a:cubicBezTo>
                  <a:cubicBezTo>
                    <a:pt x="107" y="54"/>
                    <a:pt x="108" y="54"/>
                    <a:pt x="108" y="55"/>
                  </a:cubicBezTo>
                  <a:cubicBezTo>
                    <a:pt x="108" y="55"/>
                    <a:pt x="107" y="55"/>
                    <a:pt x="107" y="55"/>
                  </a:cubicBezTo>
                  <a:close/>
                  <a:moveTo>
                    <a:pt x="112" y="39"/>
                  </a:moveTo>
                  <a:cubicBezTo>
                    <a:pt x="109" y="37"/>
                    <a:pt x="106" y="36"/>
                    <a:pt x="103" y="34"/>
                  </a:cubicBezTo>
                  <a:cubicBezTo>
                    <a:pt x="102" y="32"/>
                    <a:pt x="101" y="29"/>
                    <a:pt x="99" y="27"/>
                  </a:cubicBezTo>
                  <a:cubicBezTo>
                    <a:pt x="104" y="30"/>
                    <a:pt x="109" y="34"/>
                    <a:pt x="112" y="39"/>
                  </a:cubicBezTo>
                  <a:close/>
                  <a:moveTo>
                    <a:pt x="104" y="87"/>
                  </a:moveTo>
                  <a:cubicBezTo>
                    <a:pt x="101" y="92"/>
                    <a:pt x="98" y="96"/>
                    <a:pt x="95" y="101"/>
                  </a:cubicBezTo>
                  <a:cubicBezTo>
                    <a:pt x="89" y="107"/>
                    <a:pt x="81" y="114"/>
                    <a:pt x="72" y="123"/>
                  </a:cubicBezTo>
                  <a:cubicBezTo>
                    <a:pt x="87" y="106"/>
                    <a:pt x="101" y="91"/>
                    <a:pt x="104" y="87"/>
                  </a:cubicBezTo>
                  <a:close/>
                  <a:moveTo>
                    <a:pt x="97" y="67"/>
                  </a:moveTo>
                  <a:cubicBezTo>
                    <a:pt x="95" y="75"/>
                    <a:pt x="70" y="107"/>
                    <a:pt x="72" y="111"/>
                  </a:cubicBezTo>
                  <a:cubicBezTo>
                    <a:pt x="57" y="128"/>
                    <a:pt x="40" y="144"/>
                    <a:pt x="22" y="157"/>
                  </a:cubicBezTo>
                  <a:cubicBezTo>
                    <a:pt x="37" y="125"/>
                    <a:pt x="66" y="98"/>
                    <a:pt x="85" y="69"/>
                  </a:cubicBezTo>
                  <a:cubicBezTo>
                    <a:pt x="85" y="70"/>
                    <a:pt x="86" y="72"/>
                    <a:pt x="87" y="73"/>
                  </a:cubicBezTo>
                  <a:cubicBezTo>
                    <a:pt x="91" y="73"/>
                    <a:pt x="95" y="71"/>
                    <a:pt x="97"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22"/>
            <p:cNvSpPr>
              <a:spLocks noEditPoints="1"/>
            </p:cNvSpPr>
            <p:nvPr/>
          </p:nvSpPr>
          <p:spPr bwMode="auto">
            <a:xfrm>
              <a:off x="2417983" y="3512428"/>
              <a:ext cx="443129" cy="694951"/>
            </a:xfrm>
            <a:custGeom>
              <a:avLst/>
              <a:gdLst/>
              <a:ahLst/>
              <a:cxnLst>
                <a:cxn ang="0">
                  <a:pos x="108" y="80"/>
                </a:cxn>
                <a:cxn ang="0">
                  <a:pos x="85" y="118"/>
                </a:cxn>
                <a:cxn ang="0">
                  <a:pos x="54" y="175"/>
                </a:cxn>
                <a:cxn ang="0">
                  <a:pos x="15" y="248"/>
                </a:cxn>
                <a:cxn ang="0">
                  <a:pos x="24" y="251"/>
                </a:cxn>
                <a:cxn ang="0">
                  <a:pos x="70" y="189"/>
                </a:cxn>
                <a:cxn ang="0">
                  <a:pos x="110" y="97"/>
                </a:cxn>
                <a:cxn ang="0">
                  <a:pos x="132" y="63"/>
                </a:cxn>
                <a:cxn ang="0">
                  <a:pos x="160" y="97"/>
                </a:cxn>
                <a:cxn ang="0">
                  <a:pos x="132" y="52"/>
                </a:cxn>
                <a:cxn ang="0">
                  <a:pos x="175" y="41"/>
                </a:cxn>
                <a:cxn ang="0">
                  <a:pos x="119" y="18"/>
                </a:cxn>
                <a:cxn ang="0">
                  <a:pos x="88" y="5"/>
                </a:cxn>
                <a:cxn ang="0">
                  <a:pos x="91" y="16"/>
                </a:cxn>
                <a:cxn ang="0">
                  <a:pos x="159" y="38"/>
                </a:cxn>
                <a:cxn ang="0">
                  <a:pos x="123" y="44"/>
                </a:cxn>
                <a:cxn ang="0">
                  <a:pos x="121" y="53"/>
                </a:cxn>
                <a:cxn ang="0">
                  <a:pos x="126" y="56"/>
                </a:cxn>
                <a:cxn ang="0">
                  <a:pos x="114" y="72"/>
                </a:cxn>
                <a:cxn ang="0">
                  <a:pos x="108" y="80"/>
                </a:cxn>
                <a:cxn ang="0">
                  <a:pos x="34" y="233"/>
                </a:cxn>
                <a:cxn ang="0">
                  <a:pos x="91" y="126"/>
                </a:cxn>
                <a:cxn ang="0">
                  <a:pos x="34" y="233"/>
                </a:cxn>
              </a:cxnLst>
              <a:rect l="0" t="0" r="r" b="b"/>
              <a:pathLst>
                <a:path w="177" h="278">
                  <a:moveTo>
                    <a:pt x="108" y="80"/>
                  </a:moveTo>
                  <a:cubicBezTo>
                    <a:pt x="99" y="92"/>
                    <a:pt x="92" y="105"/>
                    <a:pt x="85" y="118"/>
                  </a:cubicBezTo>
                  <a:cubicBezTo>
                    <a:pt x="81" y="126"/>
                    <a:pt x="48" y="171"/>
                    <a:pt x="54" y="175"/>
                  </a:cubicBezTo>
                  <a:cubicBezTo>
                    <a:pt x="41" y="199"/>
                    <a:pt x="28" y="224"/>
                    <a:pt x="15" y="248"/>
                  </a:cubicBezTo>
                  <a:cubicBezTo>
                    <a:pt x="0" y="277"/>
                    <a:pt x="8" y="278"/>
                    <a:pt x="24" y="251"/>
                  </a:cubicBezTo>
                  <a:cubicBezTo>
                    <a:pt x="31" y="260"/>
                    <a:pt x="67" y="196"/>
                    <a:pt x="70" y="189"/>
                  </a:cubicBezTo>
                  <a:cubicBezTo>
                    <a:pt x="76" y="177"/>
                    <a:pt x="118" y="107"/>
                    <a:pt x="110" y="97"/>
                  </a:cubicBezTo>
                  <a:cubicBezTo>
                    <a:pt x="118" y="86"/>
                    <a:pt x="125" y="74"/>
                    <a:pt x="132" y="63"/>
                  </a:cubicBezTo>
                  <a:cubicBezTo>
                    <a:pt x="135" y="67"/>
                    <a:pt x="154" y="102"/>
                    <a:pt x="160" y="97"/>
                  </a:cubicBezTo>
                  <a:cubicBezTo>
                    <a:pt x="167" y="92"/>
                    <a:pt x="136" y="56"/>
                    <a:pt x="132" y="52"/>
                  </a:cubicBezTo>
                  <a:cubicBezTo>
                    <a:pt x="138" y="51"/>
                    <a:pt x="174" y="48"/>
                    <a:pt x="175" y="41"/>
                  </a:cubicBezTo>
                  <a:cubicBezTo>
                    <a:pt x="177" y="30"/>
                    <a:pt x="126" y="20"/>
                    <a:pt x="119" y="18"/>
                  </a:cubicBezTo>
                  <a:cubicBezTo>
                    <a:pt x="108" y="15"/>
                    <a:pt x="97" y="11"/>
                    <a:pt x="88" y="5"/>
                  </a:cubicBezTo>
                  <a:cubicBezTo>
                    <a:pt x="80" y="0"/>
                    <a:pt x="85" y="13"/>
                    <a:pt x="91" y="16"/>
                  </a:cubicBezTo>
                  <a:cubicBezTo>
                    <a:pt x="113" y="27"/>
                    <a:pt x="137" y="29"/>
                    <a:pt x="159" y="38"/>
                  </a:cubicBezTo>
                  <a:cubicBezTo>
                    <a:pt x="147" y="41"/>
                    <a:pt x="135" y="44"/>
                    <a:pt x="123" y="44"/>
                  </a:cubicBezTo>
                  <a:cubicBezTo>
                    <a:pt x="97" y="29"/>
                    <a:pt x="86" y="53"/>
                    <a:pt x="121" y="53"/>
                  </a:cubicBezTo>
                  <a:cubicBezTo>
                    <a:pt x="123" y="54"/>
                    <a:pt x="124" y="55"/>
                    <a:pt x="126" y="56"/>
                  </a:cubicBezTo>
                  <a:cubicBezTo>
                    <a:pt x="122" y="62"/>
                    <a:pt x="118" y="67"/>
                    <a:pt x="114" y="72"/>
                  </a:cubicBezTo>
                  <a:cubicBezTo>
                    <a:pt x="109" y="73"/>
                    <a:pt x="107" y="75"/>
                    <a:pt x="108" y="80"/>
                  </a:cubicBezTo>
                  <a:close/>
                  <a:moveTo>
                    <a:pt x="34" y="233"/>
                  </a:moveTo>
                  <a:cubicBezTo>
                    <a:pt x="53" y="198"/>
                    <a:pt x="69" y="159"/>
                    <a:pt x="91" y="126"/>
                  </a:cubicBezTo>
                  <a:cubicBezTo>
                    <a:pt x="75" y="163"/>
                    <a:pt x="57" y="202"/>
                    <a:pt x="34" y="23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23"/>
            <p:cNvSpPr>
              <a:spLocks noEditPoints="1"/>
            </p:cNvSpPr>
            <p:nvPr/>
          </p:nvSpPr>
          <p:spPr bwMode="auto">
            <a:xfrm>
              <a:off x="2000231" y="2114716"/>
              <a:ext cx="2123898" cy="3170227"/>
            </a:xfrm>
            <a:custGeom>
              <a:avLst/>
              <a:gdLst/>
              <a:ahLst/>
              <a:cxnLst>
                <a:cxn ang="0">
                  <a:pos x="467" y="52"/>
                </a:cxn>
                <a:cxn ang="0">
                  <a:pos x="692" y="104"/>
                </a:cxn>
                <a:cxn ang="0">
                  <a:pos x="777" y="241"/>
                </a:cxn>
                <a:cxn ang="0">
                  <a:pos x="605" y="411"/>
                </a:cxn>
                <a:cxn ang="0">
                  <a:pos x="269" y="446"/>
                </a:cxn>
                <a:cxn ang="0">
                  <a:pos x="456" y="626"/>
                </a:cxn>
                <a:cxn ang="0">
                  <a:pos x="427" y="694"/>
                </a:cxn>
                <a:cxn ang="0">
                  <a:pos x="219" y="1035"/>
                </a:cxn>
                <a:cxn ang="0">
                  <a:pos x="133" y="740"/>
                </a:cxn>
                <a:cxn ang="0">
                  <a:pos x="30" y="996"/>
                </a:cxn>
                <a:cxn ang="0">
                  <a:pos x="230" y="1073"/>
                </a:cxn>
                <a:cxn ang="0">
                  <a:pos x="474" y="651"/>
                </a:cxn>
                <a:cxn ang="0">
                  <a:pos x="812" y="175"/>
                </a:cxn>
                <a:cxn ang="0">
                  <a:pos x="233" y="557"/>
                </a:cxn>
                <a:cxn ang="0">
                  <a:pos x="84" y="960"/>
                </a:cxn>
                <a:cxn ang="0">
                  <a:pos x="125" y="777"/>
                </a:cxn>
                <a:cxn ang="0">
                  <a:pos x="80" y="960"/>
                </a:cxn>
                <a:cxn ang="0">
                  <a:pos x="44" y="972"/>
                </a:cxn>
                <a:cxn ang="0">
                  <a:pos x="25" y="1224"/>
                </a:cxn>
                <a:cxn ang="0">
                  <a:pos x="43" y="1158"/>
                </a:cxn>
                <a:cxn ang="0">
                  <a:pos x="41" y="1230"/>
                </a:cxn>
                <a:cxn ang="0">
                  <a:pos x="56" y="1194"/>
                </a:cxn>
                <a:cxn ang="0">
                  <a:pos x="70" y="1184"/>
                </a:cxn>
                <a:cxn ang="0">
                  <a:pos x="26" y="1151"/>
                </a:cxn>
                <a:cxn ang="0">
                  <a:pos x="130" y="993"/>
                </a:cxn>
                <a:cxn ang="0">
                  <a:pos x="176" y="1009"/>
                </a:cxn>
                <a:cxn ang="0">
                  <a:pos x="264" y="992"/>
                </a:cxn>
                <a:cxn ang="0">
                  <a:pos x="604" y="448"/>
                </a:cxn>
                <a:cxn ang="0">
                  <a:pos x="575" y="403"/>
                </a:cxn>
                <a:cxn ang="0">
                  <a:pos x="534" y="355"/>
                </a:cxn>
                <a:cxn ang="0">
                  <a:pos x="404" y="324"/>
                </a:cxn>
                <a:cxn ang="0">
                  <a:pos x="316" y="367"/>
                </a:cxn>
                <a:cxn ang="0">
                  <a:pos x="302" y="401"/>
                </a:cxn>
                <a:cxn ang="0">
                  <a:pos x="289" y="429"/>
                </a:cxn>
                <a:cxn ang="0">
                  <a:pos x="289" y="460"/>
                </a:cxn>
                <a:cxn ang="0">
                  <a:pos x="294" y="525"/>
                </a:cxn>
                <a:cxn ang="0">
                  <a:pos x="445" y="653"/>
                </a:cxn>
                <a:cxn ang="0">
                  <a:pos x="462" y="648"/>
                </a:cxn>
                <a:cxn ang="0">
                  <a:pos x="262" y="503"/>
                </a:cxn>
                <a:cxn ang="0">
                  <a:pos x="310" y="457"/>
                </a:cxn>
                <a:cxn ang="0">
                  <a:pos x="469" y="528"/>
                </a:cxn>
                <a:cxn ang="0">
                  <a:pos x="450" y="448"/>
                </a:cxn>
                <a:cxn ang="0">
                  <a:pos x="542" y="458"/>
                </a:cxn>
                <a:cxn ang="0">
                  <a:pos x="380" y="320"/>
                </a:cxn>
                <a:cxn ang="0">
                  <a:pos x="543" y="419"/>
                </a:cxn>
                <a:cxn ang="0">
                  <a:pos x="524" y="546"/>
                </a:cxn>
                <a:cxn ang="0">
                  <a:pos x="317" y="488"/>
                </a:cxn>
                <a:cxn ang="0">
                  <a:pos x="468" y="539"/>
                </a:cxn>
                <a:cxn ang="0">
                  <a:pos x="560" y="423"/>
                </a:cxn>
                <a:cxn ang="0">
                  <a:pos x="524" y="572"/>
                </a:cxn>
                <a:cxn ang="0">
                  <a:pos x="605" y="421"/>
                </a:cxn>
                <a:cxn ang="0">
                  <a:pos x="751" y="313"/>
                </a:cxn>
                <a:cxn ang="0">
                  <a:pos x="790" y="245"/>
                </a:cxn>
                <a:cxn ang="0">
                  <a:pos x="789" y="218"/>
                </a:cxn>
                <a:cxn ang="0">
                  <a:pos x="485" y="43"/>
                </a:cxn>
                <a:cxn ang="0">
                  <a:pos x="540" y="52"/>
                </a:cxn>
                <a:cxn ang="0">
                  <a:pos x="605" y="66"/>
                </a:cxn>
                <a:cxn ang="0">
                  <a:pos x="781" y="218"/>
                </a:cxn>
                <a:cxn ang="0">
                  <a:pos x="693" y="86"/>
                </a:cxn>
                <a:cxn ang="0">
                  <a:pos x="578" y="26"/>
                </a:cxn>
              </a:cxnLst>
              <a:rect l="0" t="0" r="r" b="b"/>
              <a:pathLst>
                <a:path w="849" h="1268">
                  <a:moveTo>
                    <a:pt x="488" y="22"/>
                  </a:moveTo>
                  <a:cubicBezTo>
                    <a:pt x="485" y="22"/>
                    <a:pt x="458" y="23"/>
                    <a:pt x="460" y="31"/>
                  </a:cubicBezTo>
                  <a:cubicBezTo>
                    <a:pt x="443" y="32"/>
                    <a:pt x="427" y="39"/>
                    <a:pt x="413" y="48"/>
                  </a:cubicBezTo>
                  <a:cubicBezTo>
                    <a:pt x="412" y="49"/>
                    <a:pt x="400" y="60"/>
                    <a:pt x="410" y="60"/>
                  </a:cubicBezTo>
                  <a:cubicBezTo>
                    <a:pt x="415" y="60"/>
                    <a:pt x="426" y="50"/>
                    <a:pt x="430" y="48"/>
                  </a:cubicBezTo>
                  <a:cubicBezTo>
                    <a:pt x="428" y="50"/>
                    <a:pt x="428" y="52"/>
                    <a:pt x="429" y="54"/>
                  </a:cubicBezTo>
                  <a:cubicBezTo>
                    <a:pt x="424" y="56"/>
                    <a:pt x="419" y="59"/>
                    <a:pt x="415" y="63"/>
                  </a:cubicBezTo>
                  <a:cubicBezTo>
                    <a:pt x="413" y="69"/>
                    <a:pt x="415" y="71"/>
                    <a:pt x="421" y="69"/>
                  </a:cubicBezTo>
                  <a:cubicBezTo>
                    <a:pt x="430" y="60"/>
                    <a:pt x="443" y="56"/>
                    <a:pt x="455" y="54"/>
                  </a:cubicBezTo>
                  <a:cubicBezTo>
                    <a:pt x="438" y="75"/>
                    <a:pt x="460" y="60"/>
                    <a:pt x="467" y="52"/>
                  </a:cubicBezTo>
                  <a:cubicBezTo>
                    <a:pt x="467" y="52"/>
                    <a:pt x="468" y="52"/>
                    <a:pt x="468" y="52"/>
                  </a:cubicBezTo>
                  <a:cubicBezTo>
                    <a:pt x="471" y="54"/>
                    <a:pt x="482" y="57"/>
                    <a:pt x="483" y="51"/>
                  </a:cubicBezTo>
                  <a:cubicBezTo>
                    <a:pt x="489" y="51"/>
                    <a:pt x="495" y="50"/>
                    <a:pt x="501" y="50"/>
                  </a:cubicBezTo>
                  <a:cubicBezTo>
                    <a:pt x="484" y="58"/>
                    <a:pt x="468" y="69"/>
                    <a:pt x="451" y="78"/>
                  </a:cubicBezTo>
                  <a:cubicBezTo>
                    <a:pt x="428" y="90"/>
                    <a:pt x="452" y="88"/>
                    <a:pt x="464" y="81"/>
                  </a:cubicBezTo>
                  <a:cubicBezTo>
                    <a:pt x="505" y="68"/>
                    <a:pt x="555" y="86"/>
                    <a:pt x="593" y="101"/>
                  </a:cubicBezTo>
                  <a:cubicBezTo>
                    <a:pt x="608" y="108"/>
                    <a:pt x="609" y="99"/>
                    <a:pt x="596" y="94"/>
                  </a:cubicBezTo>
                  <a:cubicBezTo>
                    <a:pt x="576" y="85"/>
                    <a:pt x="554" y="78"/>
                    <a:pt x="532" y="74"/>
                  </a:cubicBezTo>
                  <a:cubicBezTo>
                    <a:pt x="580" y="79"/>
                    <a:pt x="628" y="79"/>
                    <a:pt x="676" y="92"/>
                  </a:cubicBezTo>
                  <a:cubicBezTo>
                    <a:pt x="681" y="96"/>
                    <a:pt x="687" y="100"/>
                    <a:pt x="692" y="104"/>
                  </a:cubicBezTo>
                  <a:cubicBezTo>
                    <a:pt x="692" y="104"/>
                    <a:pt x="692" y="104"/>
                    <a:pt x="692" y="104"/>
                  </a:cubicBezTo>
                  <a:cubicBezTo>
                    <a:pt x="680" y="101"/>
                    <a:pt x="628" y="85"/>
                    <a:pt x="618" y="95"/>
                  </a:cubicBezTo>
                  <a:cubicBezTo>
                    <a:pt x="610" y="104"/>
                    <a:pt x="634" y="103"/>
                    <a:pt x="632" y="103"/>
                  </a:cubicBezTo>
                  <a:cubicBezTo>
                    <a:pt x="651" y="103"/>
                    <a:pt x="670" y="107"/>
                    <a:pt x="689" y="112"/>
                  </a:cubicBezTo>
                  <a:cubicBezTo>
                    <a:pt x="678" y="119"/>
                    <a:pt x="690" y="124"/>
                    <a:pt x="697" y="114"/>
                  </a:cubicBezTo>
                  <a:cubicBezTo>
                    <a:pt x="701" y="116"/>
                    <a:pt x="705" y="117"/>
                    <a:pt x="709" y="119"/>
                  </a:cubicBezTo>
                  <a:cubicBezTo>
                    <a:pt x="728" y="137"/>
                    <a:pt x="745" y="158"/>
                    <a:pt x="757" y="181"/>
                  </a:cubicBezTo>
                  <a:cubicBezTo>
                    <a:pt x="760" y="186"/>
                    <a:pt x="779" y="233"/>
                    <a:pt x="782" y="222"/>
                  </a:cubicBezTo>
                  <a:cubicBezTo>
                    <a:pt x="782" y="223"/>
                    <a:pt x="782" y="224"/>
                    <a:pt x="782" y="225"/>
                  </a:cubicBezTo>
                  <a:cubicBezTo>
                    <a:pt x="780" y="227"/>
                    <a:pt x="769" y="238"/>
                    <a:pt x="777" y="241"/>
                  </a:cubicBezTo>
                  <a:cubicBezTo>
                    <a:pt x="748" y="283"/>
                    <a:pt x="712" y="324"/>
                    <a:pt x="675" y="359"/>
                  </a:cubicBezTo>
                  <a:cubicBezTo>
                    <a:pt x="678" y="354"/>
                    <a:pt x="702" y="326"/>
                    <a:pt x="698" y="322"/>
                  </a:cubicBezTo>
                  <a:cubicBezTo>
                    <a:pt x="691" y="314"/>
                    <a:pt x="672" y="349"/>
                    <a:pt x="669" y="353"/>
                  </a:cubicBezTo>
                  <a:cubicBezTo>
                    <a:pt x="659" y="371"/>
                    <a:pt x="630" y="418"/>
                    <a:pt x="664" y="382"/>
                  </a:cubicBezTo>
                  <a:cubicBezTo>
                    <a:pt x="670" y="386"/>
                    <a:pt x="687" y="360"/>
                    <a:pt x="690" y="356"/>
                  </a:cubicBezTo>
                  <a:cubicBezTo>
                    <a:pt x="694" y="353"/>
                    <a:pt x="698" y="349"/>
                    <a:pt x="702" y="346"/>
                  </a:cubicBezTo>
                  <a:cubicBezTo>
                    <a:pt x="689" y="361"/>
                    <a:pt x="677" y="377"/>
                    <a:pt x="666" y="392"/>
                  </a:cubicBezTo>
                  <a:cubicBezTo>
                    <a:pt x="664" y="395"/>
                    <a:pt x="637" y="433"/>
                    <a:pt x="650" y="427"/>
                  </a:cubicBezTo>
                  <a:cubicBezTo>
                    <a:pt x="645" y="433"/>
                    <a:pt x="641" y="439"/>
                    <a:pt x="637" y="444"/>
                  </a:cubicBezTo>
                  <a:cubicBezTo>
                    <a:pt x="632" y="430"/>
                    <a:pt x="618" y="419"/>
                    <a:pt x="605" y="411"/>
                  </a:cubicBezTo>
                  <a:cubicBezTo>
                    <a:pt x="588" y="400"/>
                    <a:pt x="574" y="381"/>
                    <a:pt x="559" y="366"/>
                  </a:cubicBezTo>
                  <a:cubicBezTo>
                    <a:pt x="531" y="337"/>
                    <a:pt x="490" y="322"/>
                    <a:pt x="451" y="317"/>
                  </a:cubicBezTo>
                  <a:cubicBezTo>
                    <a:pt x="442" y="315"/>
                    <a:pt x="433" y="314"/>
                    <a:pt x="424" y="314"/>
                  </a:cubicBezTo>
                  <a:cubicBezTo>
                    <a:pt x="397" y="302"/>
                    <a:pt x="355" y="307"/>
                    <a:pt x="328" y="318"/>
                  </a:cubicBezTo>
                  <a:cubicBezTo>
                    <a:pt x="325" y="314"/>
                    <a:pt x="321" y="318"/>
                    <a:pt x="320" y="321"/>
                  </a:cubicBezTo>
                  <a:cubicBezTo>
                    <a:pt x="313" y="325"/>
                    <a:pt x="291" y="349"/>
                    <a:pt x="312" y="342"/>
                  </a:cubicBezTo>
                  <a:cubicBezTo>
                    <a:pt x="307" y="356"/>
                    <a:pt x="302" y="370"/>
                    <a:pt x="297" y="384"/>
                  </a:cubicBezTo>
                  <a:cubicBezTo>
                    <a:pt x="294" y="386"/>
                    <a:pt x="288" y="390"/>
                    <a:pt x="287" y="394"/>
                  </a:cubicBezTo>
                  <a:cubicBezTo>
                    <a:pt x="280" y="395"/>
                    <a:pt x="278" y="424"/>
                    <a:pt x="277" y="430"/>
                  </a:cubicBezTo>
                  <a:cubicBezTo>
                    <a:pt x="274" y="435"/>
                    <a:pt x="271" y="440"/>
                    <a:pt x="269" y="446"/>
                  </a:cubicBezTo>
                  <a:cubicBezTo>
                    <a:pt x="267" y="446"/>
                    <a:pt x="251" y="456"/>
                    <a:pt x="264" y="456"/>
                  </a:cubicBezTo>
                  <a:cubicBezTo>
                    <a:pt x="261" y="464"/>
                    <a:pt x="258" y="471"/>
                    <a:pt x="255" y="478"/>
                  </a:cubicBezTo>
                  <a:cubicBezTo>
                    <a:pt x="248" y="484"/>
                    <a:pt x="245" y="491"/>
                    <a:pt x="249" y="500"/>
                  </a:cubicBezTo>
                  <a:cubicBezTo>
                    <a:pt x="248" y="503"/>
                    <a:pt x="245" y="512"/>
                    <a:pt x="247" y="516"/>
                  </a:cubicBezTo>
                  <a:cubicBezTo>
                    <a:pt x="209" y="543"/>
                    <a:pt x="280" y="536"/>
                    <a:pt x="294" y="533"/>
                  </a:cubicBezTo>
                  <a:cubicBezTo>
                    <a:pt x="323" y="543"/>
                    <a:pt x="354" y="545"/>
                    <a:pt x="384" y="555"/>
                  </a:cubicBezTo>
                  <a:cubicBezTo>
                    <a:pt x="400" y="565"/>
                    <a:pt x="415" y="578"/>
                    <a:pt x="425" y="594"/>
                  </a:cubicBezTo>
                  <a:cubicBezTo>
                    <a:pt x="431" y="597"/>
                    <a:pt x="433" y="595"/>
                    <a:pt x="432" y="589"/>
                  </a:cubicBezTo>
                  <a:cubicBezTo>
                    <a:pt x="428" y="582"/>
                    <a:pt x="422" y="576"/>
                    <a:pt x="416" y="570"/>
                  </a:cubicBezTo>
                  <a:cubicBezTo>
                    <a:pt x="437" y="584"/>
                    <a:pt x="448" y="603"/>
                    <a:pt x="456" y="626"/>
                  </a:cubicBezTo>
                  <a:cubicBezTo>
                    <a:pt x="456" y="627"/>
                    <a:pt x="456" y="628"/>
                    <a:pt x="455" y="628"/>
                  </a:cubicBezTo>
                  <a:cubicBezTo>
                    <a:pt x="452" y="632"/>
                    <a:pt x="448" y="636"/>
                    <a:pt x="445" y="640"/>
                  </a:cubicBezTo>
                  <a:cubicBezTo>
                    <a:pt x="444" y="637"/>
                    <a:pt x="433" y="592"/>
                    <a:pt x="428" y="606"/>
                  </a:cubicBezTo>
                  <a:cubicBezTo>
                    <a:pt x="426" y="611"/>
                    <a:pt x="435" y="627"/>
                    <a:pt x="436" y="633"/>
                  </a:cubicBezTo>
                  <a:cubicBezTo>
                    <a:pt x="438" y="644"/>
                    <a:pt x="437" y="656"/>
                    <a:pt x="435" y="668"/>
                  </a:cubicBezTo>
                  <a:cubicBezTo>
                    <a:pt x="416" y="692"/>
                    <a:pt x="392" y="712"/>
                    <a:pt x="372" y="736"/>
                  </a:cubicBezTo>
                  <a:cubicBezTo>
                    <a:pt x="371" y="740"/>
                    <a:pt x="372" y="742"/>
                    <a:pt x="375" y="742"/>
                  </a:cubicBezTo>
                  <a:cubicBezTo>
                    <a:pt x="380" y="742"/>
                    <a:pt x="388" y="730"/>
                    <a:pt x="391" y="727"/>
                  </a:cubicBezTo>
                  <a:cubicBezTo>
                    <a:pt x="404" y="714"/>
                    <a:pt x="417" y="701"/>
                    <a:pt x="430" y="686"/>
                  </a:cubicBezTo>
                  <a:cubicBezTo>
                    <a:pt x="429" y="689"/>
                    <a:pt x="428" y="691"/>
                    <a:pt x="427" y="694"/>
                  </a:cubicBezTo>
                  <a:cubicBezTo>
                    <a:pt x="423" y="700"/>
                    <a:pt x="400" y="721"/>
                    <a:pt x="401" y="728"/>
                  </a:cubicBezTo>
                  <a:cubicBezTo>
                    <a:pt x="400" y="729"/>
                    <a:pt x="399" y="731"/>
                    <a:pt x="398" y="732"/>
                  </a:cubicBezTo>
                  <a:cubicBezTo>
                    <a:pt x="396" y="733"/>
                    <a:pt x="396" y="734"/>
                    <a:pt x="395" y="735"/>
                  </a:cubicBezTo>
                  <a:cubicBezTo>
                    <a:pt x="354" y="789"/>
                    <a:pt x="315" y="845"/>
                    <a:pt x="277" y="900"/>
                  </a:cubicBezTo>
                  <a:cubicBezTo>
                    <a:pt x="267" y="915"/>
                    <a:pt x="274" y="919"/>
                    <a:pt x="284" y="905"/>
                  </a:cubicBezTo>
                  <a:cubicBezTo>
                    <a:pt x="292" y="892"/>
                    <a:pt x="301" y="879"/>
                    <a:pt x="310" y="866"/>
                  </a:cubicBezTo>
                  <a:cubicBezTo>
                    <a:pt x="331" y="836"/>
                    <a:pt x="353" y="805"/>
                    <a:pt x="375" y="775"/>
                  </a:cubicBezTo>
                  <a:cubicBezTo>
                    <a:pt x="363" y="798"/>
                    <a:pt x="220" y="1010"/>
                    <a:pt x="236" y="1019"/>
                  </a:cubicBezTo>
                  <a:cubicBezTo>
                    <a:pt x="231" y="1027"/>
                    <a:pt x="227" y="1035"/>
                    <a:pt x="224" y="1043"/>
                  </a:cubicBezTo>
                  <a:cubicBezTo>
                    <a:pt x="223" y="1040"/>
                    <a:pt x="221" y="1038"/>
                    <a:pt x="219" y="1035"/>
                  </a:cubicBezTo>
                  <a:cubicBezTo>
                    <a:pt x="214" y="1003"/>
                    <a:pt x="176" y="983"/>
                    <a:pt x="138" y="972"/>
                  </a:cubicBezTo>
                  <a:cubicBezTo>
                    <a:pt x="125" y="967"/>
                    <a:pt x="113" y="966"/>
                    <a:pt x="100" y="963"/>
                  </a:cubicBezTo>
                  <a:cubicBezTo>
                    <a:pt x="109" y="959"/>
                    <a:pt x="91" y="950"/>
                    <a:pt x="89" y="949"/>
                  </a:cubicBezTo>
                  <a:cubicBezTo>
                    <a:pt x="103" y="903"/>
                    <a:pt x="120" y="858"/>
                    <a:pt x="137" y="813"/>
                  </a:cubicBezTo>
                  <a:cubicBezTo>
                    <a:pt x="147" y="789"/>
                    <a:pt x="156" y="765"/>
                    <a:pt x="165" y="741"/>
                  </a:cubicBezTo>
                  <a:cubicBezTo>
                    <a:pt x="167" y="737"/>
                    <a:pt x="186" y="696"/>
                    <a:pt x="174" y="700"/>
                  </a:cubicBezTo>
                  <a:cubicBezTo>
                    <a:pt x="191" y="666"/>
                    <a:pt x="207" y="631"/>
                    <a:pt x="225" y="598"/>
                  </a:cubicBezTo>
                  <a:cubicBezTo>
                    <a:pt x="235" y="580"/>
                    <a:pt x="251" y="519"/>
                    <a:pt x="218" y="561"/>
                  </a:cubicBezTo>
                  <a:cubicBezTo>
                    <a:pt x="201" y="583"/>
                    <a:pt x="191" y="612"/>
                    <a:pt x="182" y="638"/>
                  </a:cubicBezTo>
                  <a:cubicBezTo>
                    <a:pt x="169" y="673"/>
                    <a:pt x="148" y="706"/>
                    <a:pt x="133" y="740"/>
                  </a:cubicBezTo>
                  <a:cubicBezTo>
                    <a:pt x="124" y="740"/>
                    <a:pt x="110" y="776"/>
                    <a:pt x="107" y="784"/>
                  </a:cubicBezTo>
                  <a:cubicBezTo>
                    <a:pt x="95" y="806"/>
                    <a:pt x="86" y="829"/>
                    <a:pt x="75" y="852"/>
                  </a:cubicBezTo>
                  <a:cubicBezTo>
                    <a:pt x="65" y="874"/>
                    <a:pt x="55" y="897"/>
                    <a:pt x="47" y="920"/>
                  </a:cubicBezTo>
                  <a:cubicBezTo>
                    <a:pt x="47" y="922"/>
                    <a:pt x="35" y="952"/>
                    <a:pt x="46" y="947"/>
                  </a:cubicBezTo>
                  <a:cubicBezTo>
                    <a:pt x="50" y="948"/>
                    <a:pt x="53" y="949"/>
                    <a:pt x="57" y="948"/>
                  </a:cubicBezTo>
                  <a:cubicBezTo>
                    <a:pt x="56" y="949"/>
                    <a:pt x="55" y="950"/>
                    <a:pt x="53" y="951"/>
                  </a:cubicBezTo>
                  <a:cubicBezTo>
                    <a:pt x="49" y="939"/>
                    <a:pt x="35" y="974"/>
                    <a:pt x="35" y="977"/>
                  </a:cubicBezTo>
                  <a:cubicBezTo>
                    <a:pt x="30" y="978"/>
                    <a:pt x="29" y="981"/>
                    <a:pt x="30" y="986"/>
                  </a:cubicBezTo>
                  <a:cubicBezTo>
                    <a:pt x="28" y="988"/>
                    <a:pt x="28" y="991"/>
                    <a:pt x="31" y="992"/>
                  </a:cubicBezTo>
                  <a:cubicBezTo>
                    <a:pt x="31" y="993"/>
                    <a:pt x="31" y="995"/>
                    <a:pt x="30" y="996"/>
                  </a:cubicBezTo>
                  <a:cubicBezTo>
                    <a:pt x="20" y="992"/>
                    <a:pt x="17" y="1046"/>
                    <a:pt x="17" y="1052"/>
                  </a:cubicBezTo>
                  <a:cubicBezTo>
                    <a:pt x="11" y="1076"/>
                    <a:pt x="12" y="1103"/>
                    <a:pt x="13" y="1127"/>
                  </a:cubicBezTo>
                  <a:cubicBezTo>
                    <a:pt x="14" y="1139"/>
                    <a:pt x="12" y="1228"/>
                    <a:pt x="20" y="1230"/>
                  </a:cubicBezTo>
                  <a:cubicBezTo>
                    <a:pt x="11" y="1241"/>
                    <a:pt x="0" y="1268"/>
                    <a:pt x="23" y="1253"/>
                  </a:cubicBezTo>
                  <a:cubicBezTo>
                    <a:pt x="49" y="1236"/>
                    <a:pt x="72" y="1216"/>
                    <a:pt x="94" y="1195"/>
                  </a:cubicBezTo>
                  <a:cubicBezTo>
                    <a:pt x="111" y="1178"/>
                    <a:pt x="128" y="1160"/>
                    <a:pt x="146" y="1145"/>
                  </a:cubicBezTo>
                  <a:cubicBezTo>
                    <a:pt x="161" y="1135"/>
                    <a:pt x="201" y="1111"/>
                    <a:pt x="206" y="1094"/>
                  </a:cubicBezTo>
                  <a:cubicBezTo>
                    <a:pt x="209" y="1093"/>
                    <a:pt x="216" y="1091"/>
                    <a:pt x="214" y="1086"/>
                  </a:cubicBezTo>
                  <a:cubicBezTo>
                    <a:pt x="217" y="1088"/>
                    <a:pt x="219" y="1084"/>
                    <a:pt x="220" y="1081"/>
                  </a:cubicBezTo>
                  <a:cubicBezTo>
                    <a:pt x="224" y="1079"/>
                    <a:pt x="228" y="1076"/>
                    <a:pt x="230" y="1073"/>
                  </a:cubicBezTo>
                  <a:cubicBezTo>
                    <a:pt x="236" y="1071"/>
                    <a:pt x="235" y="1054"/>
                    <a:pt x="234" y="1049"/>
                  </a:cubicBezTo>
                  <a:cubicBezTo>
                    <a:pt x="242" y="1036"/>
                    <a:pt x="322" y="930"/>
                    <a:pt x="316" y="927"/>
                  </a:cubicBezTo>
                  <a:cubicBezTo>
                    <a:pt x="311" y="923"/>
                    <a:pt x="290" y="958"/>
                    <a:pt x="286" y="963"/>
                  </a:cubicBezTo>
                  <a:cubicBezTo>
                    <a:pt x="288" y="959"/>
                    <a:pt x="289" y="955"/>
                    <a:pt x="291" y="951"/>
                  </a:cubicBezTo>
                  <a:cubicBezTo>
                    <a:pt x="314" y="917"/>
                    <a:pt x="335" y="880"/>
                    <a:pt x="357" y="845"/>
                  </a:cubicBezTo>
                  <a:cubicBezTo>
                    <a:pt x="370" y="826"/>
                    <a:pt x="382" y="807"/>
                    <a:pt x="394" y="788"/>
                  </a:cubicBezTo>
                  <a:cubicBezTo>
                    <a:pt x="401" y="778"/>
                    <a:pt x="408" y="767"/>
                    <a:pt x="415" y="757"/>
                  </a:cubicBezTo>
                  <a:cubicBezTo>
                    <a:pt x="415" y="756"/>
                    <a:pt x="437" y="722"/>
                    <a:pt x="424" y="729"/>
                  </a:cubicBezTo>
                  <a:cubicBezTo>
                    <a:pt x="426" y="725"/>
                    <a:pt x="428" y="721"/>
                    <a:pt x="430" y="717"/>
                  </a:cubicBezTo>
                  <a:cubicBezTo>
                    <a:pt x="444" y="697"/>
                    <a:pt x="470" y="676"/>
                    <a:pt x="474" y="651"/>
                  </a:cubicBezTo>
                  <a:cubicBezTo>
                    <a:pt x="477" y="646"/>
                    <a:pt x="481" y="641"/>
                    <a:pt x="484" y="636"/>
                  </a:cubicBezTo>
                  <a:cubicBezTo>
                    <a:pt x="489" y="645"/>
                    <a:pt x="511" y="615"/>
                    <a:pt x="514" y="611"/>
                  </a:cubicBezTo>
                  <a:cubicBezTo>
                    <a:pt x="530" y="594"/>
                    <a:pt x="547" y="578"/>
                    <a:pt x="565" y="561"/>
                  </a:cubicBezTo>
                  <a:cubicBezTo>
                    <a:pt x="580" y="546"/>
                    <a:pt x="594" y="529"/>
                    <a:pt x="603" y="510"/>
                  </a:cubicBezTo>
                  <a:cubicBezTo>
                    <a:pt x="611" y="499"/>
                    <a:pt x="646" y="463"/>
                    <a:pt x="643" y="449"/>
                  </a:cubicBezTo>
                  <a:cubicBezTo>
                    <a:pt x="675" y="406"/>
                    <a:pt x="711" y="367"/>
                    <a:pt x="748" y="328"/>
                  </a:cubicBezTo>
                  <a:cubicBezTo>
                    <a:pt x="766" y="309"/>
                    <a:pt x="778" y="285"/>
                    <a:pt x="796" y="267"/>
                  </a:cubicBezTo>
                  <a:cubicBezTo>
                    <a:pt x="802" y="261"/>
                    <a:pt x="842" y="204"/>
                    <a:pt x="815" y="221"/>
                  </a:cubicBezTo>
                  <a:cubicBezTo>
                    <a:pt x="828" y="208"/>
                    <a:pt x="781" y="151"/>
                    <a:pt x="774" y="140"/>
                  </a:cubicBezTo>
                  <a:cubicBezTo>
                    <a:pt x="788" y="150"/>
                    <a:pt x="801" y="162"/>
                    <a:pt x="812" y="175"/>
                  </a:cubicBezTo>
                  <a:cubicBezTo>
                    <a:pt x="817" y="180"/>
                    <a:pt x="832" y="209"/>
                    <a:pt x="838" y="209"/>
                  </a:cubicBezTo>
                  <a:cubicBezTo>
                    <a:pt x="849" y="209"/>
                    <a:pt x="803" y="142"/>
                    <a:pt x="797" y="134"/>
                  </a:cubicBezTo>
                  <a:cubicBezTo>
                    <a:pt x="777" y="110"/>
                    <a:pt x="752" y="90"/>
                    <a:pt x="725" y="75"/>
                  </a:cubicBezTo>
                  <a:cubicBezTo>
                    <a:pt x="694" y="59"/>
                    <a:pt x="659" y="39"/>
                    <a:pt x="626" y="31"/>
                  </a:cubicBezTo>
                  <a:cubicBezTo>
                    <a:pt x="586" y="17"/>
                    <a:pt x="529" y="0"/>
                    <a:pt x="488" y="22"/>
                  </a:cubicBezTo>
                  <a:close/>
                  <a:moveTo>
                    <a:pt x="233" y="557"/>
                  </a:moveTo>
                  <a:cubicBezTo>
                    <a:pt x="231" y="575"/>
                    <a:pt x="220" y="591"/>
                    <a:pt x="212" y="607"/>
                  </a:cubicBezTo>
                  <a:cubicBezTo>
                    <a:pt x="210" y="607"/>
                    <a:pt x="208" y="607"/>
                    <a:pt x="207" y="608"/>
                  </a:cubicBezTo>
                  <a:cubicBezTo>
                    <a:pt x="209" y="604"/>
                    <a:pt x="210" y="600"/>
                    <a:pt x="206" y="598"/>
                  </a:cubicBezTo>
                  <a:cubicBezTo>
                    <a:pt x="214" y="581"/>
                    <a:pt x="223" y="565"/>
                    <a:pt x="233" y="557"/>
                  </a:cubicBezTo>
                  <a:close/>
                  <a:moveTo>
                    <a:pt x="206" y="1022"/>
                  </a:moveTo>
                  <a:cubicBezTo>
                    <a:pt x="205" y="1022"/>
                    <a:pt x="205" y="1022"/>
                    <a:pt x="204" y="1022"/>
                  </a:cubicBezTo>
                  <a:cubicBezTo>
                    <a:pt x="201" y="1019"/>
                    <a:pt x="197" y="1015"/>
                    <a:pt x="192" y="1015"/>
                  </a:cubicBezTo>
                  <a:cubicBezTo>
                    <a:pt x="189" y="1010"/>
                    <a:pt x="186" y="1006"/>
                    <a:pt x="182" y="1003"/>
                  </a:cubicBezTo>
                  <a:cubicBezTo>
                    <a:pt x="182" y="1001"/>
                    <a:pt x="181" y="1000"/>
                    <a:pt x="180" y="999"/>
                  </a:cubicBezTo>
                  <a:cubicBezTo>
                    <a:pt x="176" y="997"/>
                    <a:pt x="176" y="997"/>
                    <a:pt x="176" y="997"/>
                  </a:cubicBezTo>
                  <a:cubicBezTo>
                    <a:pt x="176" y="996"/>
                    <a:pt x="175" y="995"/>
                    <a:pt x="174" y="995"/>
                  </a:cubicBezTo>
                  <a:cubicBezTo>
                    <a:pt x="188" y="1002"/>
                    <a:pt x="199" y="1011"/>
                    <a:pt x="206" y="1022"/>
                  </a:cubicBezTo>
                  <a:close/>
                  <a:moveTo>
                    <a:pt x="95" y="962"/>
                  </a:moveTo>
                  <a:cubicBezTo>
                    <a:pt x="91" y="961"/>
                    <a:pt x="87" y="961"/>
                    <a:pt x="84" y="960"/>
                  </a:cubicBezTo>
                  <a:cubicBezTo>
                    <a:pt x="85" y="959"/>
                    <a:pt x="86" y="958"/>
                    <a:pt x="86" y="957"/>
                  </a:cubicBezTo>
                  <a:cubicBezTo>
                    <a:pt x="89" y="958"/>
                    <a:pt x="92" y="960"/>
                    <a:pt x="95" y="962"/>
                  </a:cubicBezTo>
                  <a:close/>
                  <a:moveTo>
                    <a:pt x="167" y="715"/>
                  </a:moveTo>
                  <a:cubicBezTo>
                    <a:pt x="159" y="735"/>
                    <a:pt x="152" y="755"/>
                    <a:pt x="144" y="774"/>
                  </a:cubicBezTo>
                  <a:cubicBezTo>
                    <a:pt x="137" y="791"/>
                    <a:pt x="130" y="809"/>
                    <a:pt x="124" y="827"/>
                  </a:cubicBezTo>
                  <a:cubicBezTo>
                    <a:pt x="136" y="789"/>
                    <a:pt x="149" y="751"/>
                    <a:pt x="167" y="715"/>
                  </a:cubicBezTo>
                  <a:close/>
                  <a:moveTo>
                    <a:pt x="125" y="777"/>
                  </a:moveTo>
                  <a:cubicBezTo>
                    <a:pt x="120" y="790"/>
                    <a:pt x="115" y="803"/>
                    <a:pt x="110" y="815"/>
                  </a:cubicBezTo>
                  <a:cubicBezTo>
                    <a:pt x="110" y="814"/>
                    <a:pt x="109" y="813"/>
                    <a:pt x="109" y="812"/>
                  </a:cubicBezTo>
                  <a:cubicBezTo>
                    <a:pt x="114" y="800"/>
                    <a:pt x="119" y="788"/>
                    <a:pt x="125" y="777"/>
                  </a:cubicBezTo>
                  <a:close/>
                  <a:moveTo>
                    <a:pt x="112" y="837"/>
                  </a:moveTo>
                  <a:cubicBezTo>
                    <a:pt x="101" y="873"/>
                    <a:pt x="90" y="909"/>
                    <a:pt x="74" y="944"/>
                  </a:cubicBezTo>
                  <a:cubicBezTo>
                    <a:pt x="74" y="943"/>
                    <a:pt x="74" y="943"/>
                    <a:pt x="73" y="943"/>
                  </a:cubicBezTo>
                  <a:cubicBezTo>
                    <a:pt x="76" y="934"/>
                    <a:pt x="79" y="925"/>
                    <a:pt x="83" y="915"/>
                  </a:cubicBezTo>
                  <a:cubicBezTo>
                    <a:pt x="89" y="915"/>
                    <a:pt x="108" y="846"/>
                    <a:pt x="112" y="837"/>
                  </a:cubicBezTo>
                  <a:close/>
                  <a:moveTo>
                    <a:pt x="80" y="960"/>
                  </a:moveTo>
                  <a:cubicBezTo>
                    <a:pt x="78" y="960"/>
                    <a:pt x="77" y="960"/>
                    <a:pt x="75" y="960"/>
                  </a:cubicBezTo>
                  <a:cubicBezTo>
                    <a:pt x="76" y="958"/>
                    <a:pt x="78" y="956"/>
                    <a:pt x="79" y="953"/>
                  </a:cubicBezTo>
                  <a:cubicBezTo>
                    <a:pt x="79" y="953"/>
                    <a:pt x="79" y="953"/>
                    <a:pt x="79" y="953"/>
                  </a:cubicBezTo>
                  <a:cubicBezTo>
                    <a:pt x="78" y="956"/>
                    <a:pt x="78" y="958"/>
                    <a:pt x="80" y="960"/>
                  </a:cubicBezTo>
                  <a:close/>
                  <a:moveTo>
                    <a:pt x="95" y="845"/>
                  </a:moveTo>
                  <a:cubicBezTo>
                    <a:pt x="92" y="856"/>
                    <a:pt x="75" y="895"/>
                    <a:pt x="79" y="903"/>
                  </a:cubicBezTo>
                  <a:cubicBezTo>
                    <a:pt x="74" y="916"/>
                    <a:pt x="69" y="929"/>
                    <a:pt x="65" y="941"/>
                  </a:cubicBezTo>
                  <a:cubicBezTo>
                    <a:pt x="63" y="941"/>
                    <a:pt x="60" y="941"/>
                    <a:pt x="57" y="940"/>
                  </a:cubicBezTo>
                  <a:cubicBezTo>
                    <a:pt x="69" y="909"/>
                    <a:pt x="81" y="878"/>
                    <a:pt x="95" y="845"/>
                  </a:cubicBezTo>
                  <a:close/>
                  <a:moveTo>
                    <a:pt x="54" y="927"/>
                  </a:moveTo>
                  <a:cubicBezTo>
                    <a:pt x="57" y="917"/>
                    <a:pt x="60" y="907"/>
                    <a:pt x="64" y="896"/>
                  </a:cubicBezTo>
                  <a:cubicBezTo>
                    <a:pt x="65" y="897"/>
                    <a:pt x="65" y="897"/>
                    <a:pt x="65" y="897"/>
                  </a:cubicBezTo>
                  <a:cubicBezTo>
                    <a:pt x="61" y="907"/>
                    <a:pt x="57" y="917"/>
                    <a:pt x="54" y="927"/>
                  </a:cubicBezTo>
                  <a:close/>
                  <a:moveTo>
                    <a:pt x="44" y="972"/>
                  </a:moveTo>
                  <a:cubicBezTo>
                    <a:pt x="45" y="972"/>
                    <a:pt x="45" y="972"/>
                    <a:pt x="45" y="972"/>
                  </a:cubicBezTo>
                  <a:cubicBezTo>
                    <a:pt x="48" y="966"/>
                    <a:pt x="54" y="960"/>
                    <a:pt x="61" y="956"/>
                  </a:cubicBezTo>
                  <a:cubicBezTo>
                    <a:pt x="60" y="957"/>
                    <a:pt x="58" y="965"/>
                    <a:pt x="58" y="966"/>
                  </a:cubicBezTo>
                  <a:cubicBezTo>
                    <a:pt x="57" y="967"/>
                    <a:pt x="57" y="968"/>
                    <a:pt x="56" y="969"/>
                  </a:cubicBezTo>
                  <a:cubicBezTo>
                    <a:pt x="53" y="973"/>
                    <a:pt x="46" y="977"/>
                    <a:pt x="52" y="983"/>
                  </a:cubicBezTo>
                  <a:cubicBezTo>
                    <a:pt x="52" y="983"/>
                    <a:pt x="52" y="983"/>
                    <a:pt x="52" y="983"/>
                  </a:cubicBezTo>
                  <a:cubicBezTo>
                    <a:pt x="52" y="983"/>
                    <a:pt x="52" y="983"/>
                    <a:pt x="51" y="983"/>
                  </a:cubicBezTo>
                  <a:cubicBezTo>
                    <a:pt x="51" y="978"/>
                    <a:pt x="45" y="980"/>
                    <a:pt x="42" y="981"/>
                  </a:cubicBezTo>
                  <a:cubicBezTo>
                    <a:pt x="43" y="978"/>
                    <a:pt x="43" y="975"/>
                    <a:pt x="44" y="972"/>
                  </a:cubicBezTo>
                  <a:close/>
                  <a:moveTo>
                    <a:pt x="25" y="1224"/>
                  </a:moveTo>
                  <a:cubicBezTo>
                    <a:pt x="24" y="1216"/>
                    <a:pt x="24" y="1209"/>
                    <a:pt x="24" y="1201"/>
                  </a:cubicBezTo>
                  <a:cubicBezTo>
                    <a:pt x="27" y="1195"/>
                    <a:pt x="25" y="1181"/>
                    <a:pt x="25" y="1174"/>
                  </a:cubicBezTo>
                  <a:cubicBezTo>
                    <a:pt x="32" y="1176"/>
                    <a:pt x="32" y="1161"/>
                    <a:pt x="33" y="1158"/>
                  </a:cubicBezTo>
                  <a:cubicBezTo>
                    <a:pt x="35" y="1161"/>
                    <a:pt x="38" y="1164"/>
                    <a:pt x="41" y="1167"/>
                  </a:cubicBezTo>
                  <a:cubicBezTo>
                    <a:pt x="34" y="1174"/>
                    <a:pt x="34" y="1183"/>
                    <a:pt x="45" y="1182"/>
                  </a:cubicBezTo>
                  <a:cubicBezTo>
                    <a:pt x="45" y="1184"/>
                    <a:pt x="46" y="1186"/>
                    <a:pt x="46" y="1188"/>
                  </a:cubicBezTo>
                  <a:cubicBezTo>
                    <a:pt x="43" y="1192"/>
                    <a:pt x="27" y="1211"/>
                    <a:pt x="32" y="1215"/>
                  </a:cubicBezTo>
                  <a:cubicBezTo>
                    <a:pt x="30" y="1218"/>
                    <a:pt x="27" y="1221"/>
                    <a:pt x="25" y="1224"/>
                  </a:cubicBezTo>
                  <a:close/>
                  <a:moveTo>
                    <a:pt x="48" y="1162"/>
                  </a:moveTo>
                  <a:cubicBezTo>
                    <a:pt x="47" y="1161"/>
                    <a:pt x="45" y="1159"/>
                    <a:pt x="43" y="1158"/>
                  </a:cubicBezTo>
                  <a:cubicBezTo>
                    <a:pt x="47" y="1159"/>
                    <a:pt x="51" y="1160"/>
                    <a:pt x="55" y="1161"/>
                  </a:cubicBezTo>
                  <a:cubicBezTo>
                    <a:pt x="54" y="1161"/>
                    <a:pt x="53" y="1161"/>
                    <a:pt x="53" y="1162"/>
                  </a:cubicBezTo>
                  <a:cubicBezTo>
                    <a:pt x="52" y="1161"/>
                    <a:pt x="51" y="1161"/>
                    <a:pt x="51" y="1161"/>
                  </a:cubicBezTo>
                  <a:cubicBezTo>
                    <a:pt x="50" y="1161"/>
                    <a:pt x="49" y="1162"/>
                    <a:pt x="48" y="1162"/>
                  </a:cubicBezTo>
                  <a:close/>
                  <a:moveTo>
                    <a:pt x="49" y="1200"/>
                  </a:moveTo>
                  <a:cubicBezTo>
                    <a:pt x="48" y="1201"/>
                    <a:pt x="48" y="1201"/>
                    <a:pt x="47" y="1202"/>
                  </a:cubicBezTo>
                  <a:cubicBezTo>
                    <a:pt x="47" y="1202"/>
                    <a:pt x="47" y="1201"/>
                    <a:pt x="47" y="1201"/>
                  </a:cubicBezTo>
                  <a:cubicBezTo>
                    <a:pt x="47" y="1201"/>
                    <a:pt x="48" y="1200"/>
                    <a:pt x="48" y="1199"/>
                  </a:cubicBezTo>
                  <a:cubicBezTo>
                    <a:pt x="48" y="1200"/>
                    <a:pt x="49" y="1200"/>
                    <a:pt x="49" y="1200"/>
                  </a:cubicBezTo>
                  <a:close/>
                  <a:moveTo>
                    <a:pt x="41" y="1230"/>
                  </a:moveTo>
                  <a:cubicBezTo>
                    <a:pt x="41" y="1230"/>
                    <a:pt x="41" y="1230"/>
                    <a:pt x="41" y="1230"/>
                  </a:cubicBezTo>
                  <a:cubicBezTo>
                    <a:pt x="45" y="1225"/>
                    <a:pt x="50" y="1221"/>
                    <a:pt x="54" y="1216"/>
                  </a:cubicBezTo>
                  <a:cubicBezTo>
                    <a:pt x="54" y="1215"/>
                    <a:pt x="55" y="1215"/>
                    <a:pt x="55" y="1214"/>
                  </a:cubicBezTo>
                  <a:cubicBezTo>
                    <a:pt x="58" y="1214"/>
                    <a:pt x="59" y="1212"/>
                    <a:pt x="60" y="1210"/>
                  </a:cubicBezTo>
                  <a:cubicBezTo>
                    <a:pt x="62" y="1209"/>
                    <a:pt x="63" y="1207"/>
                    <a:pt x="65" y="1206"/>
                  </a:cubicBezTo>
                  <a:cubicBezTo>
                    <a:pt x="65" y="1207"/>
                    <a:pt x="66" y="1208"/>
                    <a:pt x="67" y="1208"/>
                  </a:cubicBezTo>
                  <a:cubicBezTo>
                    <a:pt x="58" y="1216"/>
                    <a:pt x="49" y="1223"/>
                    <a:pt x="41" y="1230"/>
                  </a:cubicBezTo>
                  <a:close/>
                  <a:moveTo>
                    <a:pt x="59" y="1187"/>
                  </a:moveTo>
                  <a:cubicBezTo>
                    <a:pt x="59" y="1189"/>
                    <a:pt x="59" y="1190"/>
                    <a:pt x="59" y="1192"/>
                  </a:cubicBezTo>
                  <a:cubicBezTo>
                    <a:pt x="58" y="1192"/>
                    <a:pt x="57" y="1193"/>
                    <a:pt x="56" y="1194"/>
                  </a:cubicBezTo>
                  <a:cubicBezTo>
                    <a:pt x="57" y="1192"/>
                    <a:pt x="58" y="1189"/>
                    <a:pt x="59" y="1187"/>
                  </a:cubicBezTo>
                  <a:close/>
                  <a:moveTo>
                    <a:pt x="58" y="1162"/>
                  </a:moveTo>
                  <a:cubicBezTo>
                    <a:pt x="58" y="1163"/>
                    <a:pt x="59" y="1163"/>
                    <a:pt x="60" y="1163"/>
                  </a:cubicBezTo>
                  <a:cubicBezTo>
                    <a:pt x="60" y="1164"/>
                    <a:pt x="60" y="1164"/>
                    <a:pt x="59" y="1165"/>
                  </a:cubicBezTo>
                  <a:cubicBezTo>
                    <a:pt x="59" y="1164"/>
                    <a:pt x="58" y="1163"/>
                    <a:pt x="58" y="1162"/>
                  </a:cubicBezTo>
                  <a:close/>
                  <a:moveTo>
                    <a:pt x="70" y="1184"/>
                  </a:moveTo>
                  <a:cubicBezTo>
                    <a:pt x="69" y="1181"/>
                    <a:pt x="68" y="1179"/>
                    <a:pt x="65" y="1177"/>
                  </a:cubicBezTo>
                  <a:cubicBezTo>
                    <a:pt x="67" y="1176"/>
                    <a:pt x="69" y="1175"/>
                    <a:pt x="71" y="1173"/>
                  </a:cubicBezTo>
                  <a:cubicBezTo>
                    <a:pt x="73" y="1175"/>
                    <a:pt x="75" y="1177"/>
                    <a:pt x="77" y="1179"/>
                  </a:cubicBezTo>
                  <a:cubicBezTo>
                    <a:pt x="75" y="1180"/>
                    <a:pt x="72" y="1182"/>
                    <a:pt x="70" y="1184"/>
                  </a:cubicBezTo>
                  <a:close/>
                  <a:moveTo>
                    <a:pt x="212" y="1077"/>
                  </a:moveTo>
                  <a:cubicBezTo>
                    <a:pt x="207" y="1080"/>
                    <a:pt x="202" y="1084"/>
                    <a:pt x="198" y="1089"/>
                  </a:cubicBezTo>
                  <a:cubicBezTo>
                    <a:pt x="156" y="1111"/>
                    <a:pt x="124" y="1147"/>
                    <a:pt x="86" y="1173"/>
                  </a:cubicBezTo>
                  <a:cubicBezTo>
                    <a:pt x="83" y="1169"/>
                    <a:pt x="81" y="1167"/>
                    <a:pt x="78" y="1164"/>
                  </a:cubicBezTo>
                  <a:cubicBezTo>
                    <a:pt x="77" y="1162"/>
                    <a:pt x="71" y="1160"/>
                    <a:pt x="69" y="1159"/>
                  </a:cubicBezTo>
                  <a:cubicBezTo>
                    <a:pt x="60" y="1148"/>
                    <a:pt x="46" y="1143"/>
                    <a:pt x="34" y="1146"/>
                  </a:cubicBezTo>
                  <a:cubicBezTo>
                    <a:pt x="35" y="1142"/>
                    <a:pt x="35" y="1138"/>
                    <a:pt x="35" y="1134"/>
                  </a:cubicBezTo>
                  <a:cubicBezTo>
                    <a:pt x="37" y="1134"/>
                    <a:pt x="38" y="1132"/>
                    <a:pt x="38" y="1130"/>
                  </a:cubicBezTo>
                  <a:cubicBezTo>
                    <a:pt x="38" y="1120"/>
                    <a:pt x="42" y="1074"/>
                    <a:pt x="35" y="1073"/>
                  </a:cubicBezTo>
                  <a:cubicBezTo>
                    <a:pt x="25" y="1073"/>
                    <a:pt x="27" y="1142"/>
                    <a:pt x="26" y="1151"/>
                  </a:cubicBezTo>
                  <a:cubicBezTo>
                    <a:pt x="26" y="1124"/>
                    <a:pt x="21" y="1096"/>
                    <a:pt x="23" y="1070"/>
                  </a:cubicBezTo>
                  <a:cubicBezTo>
                    <a:pt x="27" y="1067"/>
                    <a:pt x="25" y="1055"/>
                    <a:pt x="25" y="1051"/>
                  </a:cubicBezTo>
                  <a:cubicBezTo>
                    <a:pt x="29" y="1049"/>
                    <a:pt x="35" y="1009"/>
                    <a:pt x="31" y="1007"/>
                  </a:cubicBezTo>
                  <a:cubicBezTo>
                    <a:pt x="32" y="1005"/>
                    <a:pt x="32" y="1003"/>
                    <a:pt x="33" y="1001"/>
                  </a:cubicBezTo>
                  <a:cubicBezTo>
                    <a:pt x="34" y="1001"/>
                    <a:pt x="35" y="1001"/>
                    <a:pt x="37" y="1000"/>
                  </a:cubicBezTo>
                  <a:cubicBezTo>
                    <a:pt x="40" y="1002"/>
                    <a:pt x="46" y="998"/>
                    <a:pt x="42" y="994"/>
                  </a:cubicBezTo>
                  <a:cubicBezTo>
                    <a:pt x="43" y="994"/>
                    <a:pt x="43" y="993"/>
                    <a:pt x="43" y="992"/>
                  </a:cubicBezTo>
                  <a:cubicBezTo>
                    <a:pt x="63" y="991"/>
                    <a:pt x="84" y="991"/>
                    <a:pt x="103" y="994"/>
                  </a:cubicBezTo>
                  <a:cubicBezTo>
                    <a:pt x="121" y="997"/>
                    <a:pt x="144" y="1014"/>
                    <a:pt x="159" y="1014"/>
                  </a:cubicBezTo>
                  <a:cubicBezTo>
                    <a:pt x="175" y="1014"/>
                    <a:pt x="133" y="994"/>
                    <a:pt x="130" y="993"/>
                  </a:cubicBezTo>
                  <a:cubicBezTo>
                    <a:pt x="108" y="985"/>
                    <a:pt x="85" y="983"/>
                    <a:pt x="61" y="983"/>
                  </a:cubicBezTo>
                  <a:cubicBezTo>
                    <a:pt x="64" y="980"/>
                    <a:pt x="66" y="977"/>
                    <a:pt x="68" y="973"/>
                  </a:cubicBezTo>
                  <a:cubicBezTo>
                    <a:pt x="74" y="971"/>
                    <a:pt x="82" y="970"/>
                    <a:pt x="91" y="971"/>
                  </a:cubicBezTo>
                  <a:cubicBezTo>
                    <a:pt x="94" y="971"/>
                    <a:pt x="98" y="972"/>
                    <a:pt x="102" y="972"/>
                  </a:cubicBezTo>
                  <a:cubicBezTo>
                    <a:pt x="101" y="980"/>
                    <a:pt x="139" y="987"/>
                    <a:pt x="143" y="988"/>
                  </a:cubicBezTo>
                  <a:cubicBezTo>
                    <a:pt x="144" y="989"/>
                    <a:pt x="145" y="989"/>
                    <a:pt x="146" y="989"/>
                  </a:cubicBezTo>
                  <a:cubicBezTo>
                    <a:pt x="146" y="992"/>
                    <a:pt x="160" y="1007"/>
                    <a:pt x="161" y="997"/>
                  </a:cubicBezTo>
                  <a:cubicBezTo>
                    <a:pt x="163" y="999"/>
                    <a:pt x="166" y="1000"/>
                    <a:pt x="168" y="1001"/>
                  </a:cubicBezTo>
                  <a:cubicBezTo>
                    <a:pt x="168" y="1002"/>
                    <a:pt x="169" y="1002"/>
                    <a:pt x="169" y="1002"/>
                  </a:cubicBezTo>
                  <a:cubicBezTo>
                    <a:pt x="170" y="1004"/>
                    <a:pt x="172" y="1010"/>
                    <a:pt x="176" y="1009"/>
                  </a:cubicBezTo>
                  <a:cubicBezTo>
                    <a:pt x="186" y="1019"/>
                    <a:pt x="192" y="1050"/>
                    <a:pt x="206" y="1054"/>
                  </a:cubicBezTo>
                  <a:cubicBezTo>
                    <a:pt x="210" y="1066"/>
                    <a:pt x="212" y="1042"/>
                    <a:pt x="210" y="1037"/>
                  </a:cubicBezTo>
                  <a:cubicBezTo>
                    <a:pt x="211" y="1038"/>
                    <a:pt x="211" y="1038"/>
                    <a:pt x="211" y="1038"/>
                  </a:cubicBezTo>
                  <a:cubicBezTo>
                    <a:pt x="211" y="1041"/>
                    <a:pt x="212" y="1042"/>
                    <a:pt x="215" y="1043"/>
                  </a:cubicBezTo>
                  <a:cubicBezTo>
                    <a:pt x="217" y="1046"/>
                    <a:pt x="218" y="1049"/>
                    <a:pt x="219" y="1051"/>
                  </a:cubicBezTo>
                  <a:cubicBezTo>
                    <a:pt x="215" y="1059"/>
                    <a:pt x="213" y="1067"/>
                    <a:pt x="212" y="1077"/>
                  </a:cubicBezTo>
                  <a:close/>
                  <a:moveTo>
                    <a:pt x="264" y="992"/>
                  </a:moveTo>
                  <a:cubicBezTo>
                    <a:pt x="267" y="987"/>
                    <a:pt x="270" y="982"/>
                    <a:pt x="273" y="977"/>
                  </a:cubicBezTo>
                  <a:cubicBezTo>
                    <a:pt x="273" y="978"/>
                    <a:pt x="273" y="979"/>
                    <a:pt x="273" y="980"/>
                  </a:cubicBezTo>
                  <a:cubicBezTo>
                    <a:pt x="270" y="984"/>
                    <a:pt x="267" y="988"/>
                    <a:pt x="264" y="992"/>
                  </a:cubicBezTo>
                  <a:close/>
                  <a:moveTo>
                    <a:pt x="257" y="979"/>
                  </a:moveTo>
                  <a:cubicBezTo>
                    <a:pt x="255" y="983"/>
                    <a:pt x="253" y="987"/>
                    <a:pt x="251" y="991"/>
                  </a:cubicBezTo>
                  <a:cubicBezTo>
                    <a:pt x="257" y="976"/>
                    <a:pt x="265" y="962"/>
                    <a:pt x="274" y="948"/>
                  </a:cubicBezTo>
                  <a:cubicBezTo>
                    <a:pt x="268" y="958"/>
                    <a:pt x="263" y="969"/>
                    <a:pt x="257" y="979"/>
                  </a:cubicBezTo>
                  <a:close/>
                  <a:moveTo>
                    <a:pt x="601" y="431"/>
                  </a:moveTo>
                  <a:cubicBezTo>
                    <a:pt x="600" y="430"/>
                    <a:pt x="600" y="430"/>
                    <a:pt x="599" y="430"/>
                  </a:cubicBezTo>
                  <a:cubicBezTo>
                    <a:pt x="597" y="428"/>
                    <a:pt x="595" y="425"/>
                    <a:pt x="593" y="423"/>
                  </a:cubicBezTo>
                  <a:cubicBezTo>
                    <a:pt x="593" y="419"/>
                    <a:pt x="592" y="416"/>
                    <a:pt x="591" y="412"/>
                  </a:cubicBezTo>
                  <a:cubicBezTo>
                    <a:pt x="595" y="418"/>
                    <a:pt x="598" y="424"/>
                    <a:pt x="601" y="431"/>
                  </a:cubicBezTo>
                  <a:close/>
                  <a:moveTo>
                    <a:pt x="604" y="448"/>
                  </a:moveTo>
                  <a:cubicBezTo>
                    <a:pt x="598" y="456"/>
                    <a:pt x="591" y="463"/>
                    <a:pt x="584" y="470"/>
                  </a:cubicBezTo>
                  <a:cubicBezTo>
                    <a:pt x="589" y="461"/>
                    <a:pt x="594" y="452"/>
                    <a:pt x="599" y="443"/>
                  </a:cubicBezTo>
                  <a:cubicBezTo>
                    <a:pt x="601" y="444"/>
                    <a:pt x="602" y="446"/>
                    <a:pt x="604" y="448"/>
                  </a:cubicBezTo>
                  <a:close/>
                  <a:moveTo>
                    <a:pt x="585" y="426"/>
                  </a:moveTo>
                  <a:cubicBezTo>
                    <a:pt x="585" y="426"/>
                    <a:pt x="584" y="427"/>
                    <a:pt x="584" y="428"/>
                  </a:cubicBezTo>
                  <a:cubicBezTo>
                    <a:pt x="584" y="426"/>
                    <a:pt x="583" y="425"/>
                    <a:pt x="583" y="423"/>
                  </a:cubicBezTo>
                  <a:cubicBezTo>
                    <a:pt x="583" y="424"/>
                    <a:pt x="584" y="425"/>
                    <a:pt x="585" y="426"/>
                  </a:cubicBezTo>
                  <a:close/>
                  <a:moveTo>
                    <a:pt x="579" y="405"/>
                  </a:moveTo>
                  <a:cubicBezTo>
                    <a:pt x="580" y="407"/>
                    <a:pt x="580" y="408"/>
                    <a:pt x="581" y="410"/>
                  </a:cubicBezTo>
                  <a:cubicBezTo>
                    <a:pt x="579" y="407"/>
                    <a:pt x="577" y="405"/>
                    <a:pt x="575" y="403"/>
                  </a:cubicBezTo>
                  <a:cubicBezTo>
                    <a:pt x="577" y="404"/>
                    <a:pt x="578" y="404"/>
                    <a:pt x="579" y="405"/>
                  </a:cubicBezTo>
                  <a:close/>
                  <a:moveTo>
                    <a:pt x="567" y="387"/>
                  </a:moveTo>
                  <a:cubicBezTo>
                    <a:pt x="568" y="388"/>
                    <a:pt x="569" y="390"/>
                    <a:pt x="571" y="392"/>
                  </a:cubicBezTo>
                  <a:cubicBezTo>
                    <a:pt x="567" y="390"/>
                    <a:pt x="564" y="388"/>
                    <a:pt x="560" y="387"/>
                  </a:cubicBezTo>
                  <a:cubicBezTo>
                    <a:pt x="555" y="381"/>
                    <a:pt x="549" y="376"/>
                    <a:pt x="544" y="370"/>
                  </a:cubicBezTo>
                  <a:cubicBezTo>
                    <a:pt x="552" y="375"/>
                    <a:pt x="560" y="381"/>
                    <a:pt x="567" y="387"/>
                  </a:cubicBezTo>
                  <a:close/>
                  <a:moveTo>
                    <a:pt x="534" y="355"/>
                  </a:moveTo>
                  <a:cubicBezTo>
                    <a:pt x="528" y="352"/>
                    <a:pt x="522" y="349"/>
                    <a:pt x="516" y="347"/>
                  </a:cubicBezTo>
                  <a:cubicBezTo>
                    <a:pt x="513" y="345"/>
                    <a:pt x="510" y="342"/>
                    <a:pt x="507" y="340"/>
                  </a:cubicBezTo>
                  <a:cubicBezTo>
                    <a:pt x="516" y="345"/>
                    <a:pt x="526" y="350"/>
                    <a:pt x="534" y="355"/>
                  </a:cubicBezTo>
                  <a:close/>
                  <a:moveTo>
                    <a:pt x="531" y="374"/>
                  </a:moveTo>
                  <a:cubicBezTo>
                    <a:pt x="518" y="368"/>
                    <a:pt x="506" y="361"/>
                    <a:pt x="495" y="353"/>
                  </a:cubicBezTo>
                  <a:cubicBezTo>
                    <a:pt x="508" y="359"/>
                    <a:pt x="520" y="366"/>
                    <a:pt x="531" y="374"/>
                  </a:cubicBezTo>
                  <a:close/>
                  <a:moveTo>
                    <a:pt x="475" y="332"/>
                  </a:moveTo>
                  <a:cubicBezTo>
                    <a:pt x="467" y="330"/>
                    <a:pt x="460" y="328"/>
                    <a:pt x="452" y="326"/>
                  </a:cubicBezTo>
                  <a:cubicBezTo>
                    <a:pt x="451" y="326"/>
                    <a:pt x="451" y="325"/>
                    <a:pt x="450" y="325"/>
                  </a:cubicBezTo>
                  <a:cubicBezTo>
                    <a:pt x="459" y="327"/>
                    <a:pt x="467" y="329"/>
                    <a:pt x="475" y="332"/>
                  </a:cubicBezTo>
                  <a:close/>
                  <a:moveTo>
                    <a:pt x="408" y="324"/>
                  </a:moveTo>
                  <a:cubicBezTo>
                    <a:pt x="410" y="324"/>
                    <a:pt x="412" y="325"/>
                    <a:pt x="414" y="325"/>
                  </a:cubicBezTo>
                  <a:cubicBezTo>
                    <a:pt x="411" y="325"/>
                    <a:pt x="407" y="325"/>
                    <a:pt x="404" y="324"/>
                  </a:cubicBezTo>
                  <a:cubicBezTo>
                    <a:pt x="405" y="324"/>
                    <a:pt x="406" y="324"/>
                    <a:pt x="408" y="324"/>
                  </a:cubicBezTo>
                  <a:close/>
                  <a:moveTo>
                    <a:pt x="328" y="327"/>
                  </a:moveTo>
                  <a:cubicBezTo>
                    <a:pt x="331" y="325"/>
                    <a:pt x="335" y="324"/>
                    <a:pt x="338" y="323"/>
                  </a:cubicBezTo>
                  <a:cubicBezTo>
                    <a:pt x="335" y="324"/>
                    <a:pt x="331" y="326"/>
                    <a:pt x="328" y="327"/>
                  </a:cubicBezTo>
                  <a:cubicBezTo>
                    <a:pt x="328" y="327"/>
                    <a:pt x="328" y="327"/>
                    <a:pt x="328" y="327"/>
                  </a:cubicBezTo>
                  <a:close/>
                  <a:moveTo>
                    <a:pt x="316" y="367"/>
                  </a:moveTo>
                  <a:cubicBezTo>
                    <a:pt x="318" y="367"/>
                    <a:pt x="320" y="366"/>
                    <a:pt x="321" y="365"/>
                  </a:cubicBezTo>
                  <a:cubicBezTo>
                    <a:pt x="318" y="370"/>
                    <a:pt x="316" y="375"/>
                    <a:pt x="313" y="380"/>
                  </a:cubicBezTo>
                  <a:cubicBezTo>
                    <a:pt x="312" y="380"/>
                    <a:pt x="311" y="379"/>
                    <a:pt x="311" y="380"/>
                  </a:cubicBezTo>
                  <a:cubicBezTo>
                    <a:pt x="312" y="376"/>
                    <a:pt x="314" y="371"/>
                    <a:pt x="316" y="367"/>
                  </a:cubicBezTo>
                  <a:close/>
                  <a:moveTo>
                    <a:pt x="309" y="409"/>
                  </a:moveTo>
                  <a:cubicBezTo>
                    <a:pt x="308" y="408"/>
                    <a:pt x="308" y="408"/>
                    <a:pt x="308" y="408"/>
                  </a:cubicBezTo>
                  <a:cubicBezTo>
                    <a:pt x="315" y="392"/>
                    <a:pt x="322" y="377"/>
                    <a:pt x="332" y="364"/>
                  </a:cubicBezTo>
                  <a:cubicBezTo>
                    <a:pt x="333" y="364"/>
                    <a:pt x="333" y="364"/>
                    <a:pt x="334" y="365"/>
                  </a:cubicBezTo>
                  <a:cubicBezTo>
                    <a:pt x="331" y="383"/>
                    <a:pt x="322" y="401"/>
                    <a:pt x="313" y="418"/>
                  </a:cubicBezTo>
                  <a:cubicBezTo>
                    <a:pt x="313" y="417"/>
                    <a:pt x="313" y="416"/>
                    <a:pt x="312" y="415"/>
                  </a:cubicBezTo>
                  <a:cubicBezTo>
                    <a:pt x="312" y="413"/>
                    <a:pt x="312" y="409"/>
                    <a:pt x="309" y="409"/>
                  </a:cubicBezTo>
                  <a:close/>
                  <a:moveTo>
                    <a:pt x="306" y="389"/>
                  </a:moveTo>
                  <a:cubicBezTo>
                    <a:pt x="307" y="388"/>
                    <a:pt x="308" y="388"/>
                    <a:pt x="308" y="388"/>
                  </a:cubicBezTo>
                  <a:cubicBezTo>
                    <a:pt x="306" y="392"/>
                    <a:pt x="304" y="396"/>
                    <a:pt x="302" y="401"/>
                  </a:cubicBezTo>
                  <a:cubicBezTo>
                    <a:pt x="302" y="400"/>
                    <a:pt x="302" y="400"/>
                    <a:pt x="301" y="399"/>
                  </a:cubicBezTo>
                  <a:cubicBezTo>
                    <a:pt x="303" y="396"/>
                    <a:pt x="305" y="392"/>
                    <a:pt x="306" y="389"/>
                  </a:cubicBezTo>
                  <a:close/>
                  <a:moveTo>
                    <a:pt x="308" y="433"/>
                  </a:moveTo>
                  <a:cubicBezTo>
                    <a:pt x="308" y="433"/>
                    <a:pt x="308" y="433"/>
                    <a:pt x="307" y="433"/>
                  </a:cubicBezTo>
                  <a:cubicBezTo>
                    <a:pt x="307" y="433"/>
                    <a:pt x="308" y="433"/>
                    <a:pt x="308" y="433"/>
                  </a:cubicBezTo>
                  <a:cubicBezTo>
                    <a:pt x="308" y="433"/>
                    <a:pt x="308" y="433"/>
                    <a:pt x="308" y="433"/>
                  </a:cubicBezTo>
                  <a:close/>
                  <a:moveTo>
                    <a:pt x="289" y="428"/>
                  </a:moveTo>
                  <a:cubicBezTo>
                    <a:pt x="291" y="421"/>
                    <a:pt x="294" y="414"/>
                    <a:pt x="297" y="407"/>
                  </a:cubicBezTo>
                  <a:cubicBezTo>
                    <a:pt x="298" y="408"/>
                    <a:pt x="298" y="408"/>
                    <a:pt x="299" y="409"/>
                  </a:cubicBezTo>
                  <a:cubicBezTo>
                    <a:pt x="296" y="415"/>
                    <a:pt x="293" y="422"/>
                    <a:pt x="289" y="429"/>
                  </a:cubicBezTo>
                  <a:cubicBezTo>
                    <a:pt x="289" y="429"/>
                    <a:pt x="289" y="429"/>
                    <a:pt x="289" y="429"/>
                  </a:cubicBezTo>
                  <a:cubicBezTo>
                    <a:pt x="289" y="429"/>
                    <a:pt x="289" y="429"/>
                    <a:pt x="289" y="428"/>
                  </a:cubicBezTo>
                  <a:close/>
                  <a:moveTo>
                    <a:pt x="298" y="461"/>
                  </a:moveTo>
                  <a:cubicBezTo>
                    <a:pt x="297" y="461"/>
                    <a:pt x="297" y="461"/>
                    <a:pt x="297" y="461"/>
                  </a:cubicBezTo>
                  <a:cubicBezTo>
                    <a:pt x="297" y="461"/>
                    <a:pt x="297" y="461"/>
                    <a:pt x="297" y="461"/>
                  </a:cubicBezTo>
                  <a:cubicBezTo>
                    <a:pt x="297" y="461"/>
                    <a:pt x="297" y="461"/>
                    <a:pt x="298" y="461"/>
                  </a:cubicBezTo>
                  <a:close/>
                  <a:moveTo>
                    <a:pt x="289" y="460"/>
                  </a:moveTo>
                  <a:cubicBezTo>
                    <a:pt x="289" y="462"/>
                    <a:pt x="289" y="463"/>
                    <a:pt x="290" y="463"/>
                  </a:cubicBezTo>
                  <a:cubicBezTo>
                    <a:pt x="288" y="464"/>
                    <a:pt x="286" y="465"/>
                    <a:pt x="284" y="465"/>
                  </a:cubicBezTo>
                  <a:cubicBezTo>
                    <a:pt x="286" y="464"/>
                    <a:pt x="287" y="462"/>
                    <a:pt x="289" y="460"/>
                  </a:cubicBezTo>
                  <a:close/>
                  <a:moveTo>
                    <a:pt x="246" y="528"/>
                  </a:moveTo>
                  <a:cubicBezTo>
                    <a:pt x="250" y="523"/>
                    <a:pt x="255" y="520"/>
                    <a:pt x="261" y="518"/>
                  </a:cubicBezTo>
                  <a:cubicBezTo>
                    <a:pt x="266" y="522"/>
                    <a:pt x="272" y="525"/>
                    <a:pt x="279" y="528"/>
                  </a:cubicBezTo>
                  <a:cubicBezTo>
                    <a:pt x="267" y="529"/>
                    <a:pt x="257" y="530"/>
                    <a:pt x="246" y="528"/>
                  </a:cubicBezTo>
                  <a:close/>
                  <a:moveTo>
                    <a:pt x="342" y="537"/>
                  </a:moveTo>
                  <a:cubicBezTo>
                    <a:pt x="333" y="535"/>
                    <a:pt x="324" y="533"/>
                    <a:pt x="315" y="531"/>
                  </a:cubicBezTo>
                  <a:cubicBezTo>
                    <a:pt x="329" y="531"/>
                    <a:pt x="342" y="534"/>
                    <a:pt x="355" y="539"/>
                  </a:cubicBezTo>
                  <a:cubicBezTo>
                    <a:pt x="351" y="538"/>
                    <a:pt x="346" y="538"/>
                    <a:pt x="342" y="537"/>
                  </a:cubicBezTo>
                  <a:close/>
                  <a:moveTo>
                    <a:pt x="388" y="548"/>
                  </a:moveTo>
                  <a:cubicBezTo>
                    <a:pt x="358" y="529"/>
                    <a:pt x="329" y="520"/>
                    <a:pt x="294" y="525"/>
                  </a:cubicBezTo>
                  <a:cubicBezTo>
                    <a:pt x="286" y="522"/>
                    <a:pt x="278" y="519"/>
                    <a:pt x="271" y="515"/>
                  </a:cubicBezTo>
                  <a:cubicBezTo>
                    <a:pt x="311" y="507"/>
                    <a:pt x="356" y="528"/>
                    <a:pt x="390" y="548"/>
                  </a:cubicBezTo>
                  <a:cubicBezTo>
                    <a:pt x="389" y="548"/>
                    <a:pt x="388" y="548"/>
                    <a:pt x="388" y="548"/>
                  </a:cubicBezTo>
                  <a:close/>
                  <a:moveTo>
                    <a:pt x="365" y="526"/>
                  </a:moveTo>
                  <a:cubicBezTo>
                    <a:pt x="346" y="517"/>
                    <a:pt x="324" y="509"/>
                    <a:pt x="303" y="507"/>
                  </a:cubicBezTo>
                  <a:cubicBezTo>
                    <a:pt x="356" y="509"/>
                    <a:pt x="428" y="535"/>
                    <a:pt x="450" y="588"/>
                  </a:cubicBezTo>
                  <a:cubicBezTo>
                    <a:pt x="429" y="564"/>
                    <a:pt x="398" y="541"/>
                    <a:pt x="365" y="526"/>
                  </a:cubicBezTo>
                  <a:close/>
                  <a:moveTo>
                    <a:pt x="445" y="649"/>
                  </a:moveTo>
                  <a:cubicBezTo>
                    <a:pt x="446" y="650"/>
                    <a:pt x="446" y="649"/>
                    <a:pt x="447" y="649"/>
                  </a:cubicBezTo>
                  <a:cubicBezTo>
                    <a:pt x="446" y="651"/>
                    <a:pt x="446" y="652"/>
                    <a:pt x="445" y="653"/>
                  </a:cubicBezTo>
                  <a:cubicBezTo>
                    <a:pt x="445" y="652"/>
                    <a:pt x="445" y="651"/>
                    <a:pt x="445" y="649"/>
                  </a:cubicBezTo>
                  <a:close/>
                  <a:moveTo>
                    <a:pt x="441" y="688"/>
                  </a:moveTo>
                  <a:cubicBezTo>
                    <a:pt x="442" y="688"/>
                    <a:pt x="442" y="688"/>
                    <a:pt x="442" y="687"/>
                  </a:cubicBezTo>
                  <a:cubicBezTo>
                    <a:pt x="442" y="688"/>
                    <a:pt x="442" y="688"/>
                    <a:pt x="442" y="688"/>
                  </a:cubicBezTo>
                  <a:cubicBezTo>
                    <a:pt x="442" y="688"/>
                    <a:pt x="442" y="688"/>
                    <a:pt x="441" y="688"/>
                  </a:cubicBezTo>
                  <a:close/>
                  <a:moveTo>
                    <a:pt x="460" y="653"/>
                  </a:moveTo>
                  <a:cubicBezTo>
                    <a:pt x="453" y="659"/>
                    <a:pt x="447" y="666"/>
                    <a:pt x="442" y="674"/>
                  </a:cubicBezTo>
                  <a:cubicBezTo>
                    <a:pt x="442" y="673"/>
                    <a:pt x="442" y="672"/>
                    <a:pt x="442" y="671"/>
                  </a:cubicBezTo>
                  <a:cubicBezTo>
                    <a:pt x="450" y="661"/>
                    <a:pt x="456" y="651"/>
                    <a:pt x="460" y="640"/>
                  </a:cubicBezTo>
                  <a:cubicBezTo>
                    <a:pt x="461" y="643"/>
                    <a:pt x="461" y="645"/>
                    <a:pt x="462" y="648"/>
                  </a:cubicBezTo>
                  <a:cubicBezTo>
                    <a:pt x="461" y="649"/>
                    <a:pt x="460" y="651"/>
                    <a:pt x="460" y="653"/>
                  </a:cubicBezTo>
                  <a:close/>
                  <a:moveTo>
                    <a:pt x="485" y="620"/>
                  </a:moveTo>
                  <a:cubicBezTo>
                    <a:pt x="481" y="624"/>
                    <a:pt x="477" y="628"/>
                    <a:pt x="473" y="633"/>
                  </a:cubicBezTo>
                  <a:cubicBezTo>
                    <a:pt x="473" y="631"/>
                    <a:pt x="473" y="629"/>
                    <a:pt x="472" y="627"/>
                  </a:cubicBezTo>
                  <a:cubicBezTo>
                    <a:pt x="480" y="619"/>
                    <a:pt x="488" y="611"/>
                    <a:pt x="496" y="603"/>
                  </a:cubicBezTo>
                  <a:cubicBezTo>
                    <a:pt x="493" y="608"/>
                    <a:pt x="489" y="614"/>
                    <a:pt x="485" y="620"/>
                  </a:cubicBezTo>
                  <a:close/>
                  <a:moveTo>
                    <a:pt x="468" y="616"/>
                  </a:moveTo>
                  <a:cubicBezTo>
                    <a:pt x="465" y="609"/>
                    <a:pt x="461" y="602"/>
                    <a:pt x="456" y="596"/>
                  </a:cubicBezTo>
                  <a:cubicBezTo>
                    <a:pt x="458" y="595"/>
                    <a:pt x="460" y="593"/>
                    <a:pt x="459" y="590"/>
                  </a:cubicBezTo>
                  <a:cubicBezTo>
                    <a:pt x="437" y="521"/>
                    <a:pt x="328" y="485"/>
                    <a:pt x="262" y="503"/>
                  </a:cubicBezTo>
                  <a:cubicBezTo>
                    <a:pt x="266" y="496"/>
                    <a:pt x="269" y="490"/>
                    <a:pt x="271" y="482"/>
                  </a:cubicBezTo>
                  <a:cubicBezTo>
                    <a:pt x="276" y="487"/>
                    <a:pt x="279" y="478"/>
                    <a:pt x="279" y="476"/>
                  </a:cubicBezTo>
                  <a:cubicBezTo>
                    <a:pt x="286" y="473"/>
                    <a:pt x="293" y="471"/>
                    <a:pt x="300" y="468"/>
                  </a:cubicBezTo>
                  <a:cubicBezTo>
                    <a:pt x="296" y="476"/>
                    <a:pt x="296" y="480"/>
                    <a:pt x="305" y="484"/>
                  </a:cubicBezTo>
                  <a:cubicBezTo>
                    <a:pt x="305" y="485"/>
                    <a:pt x="305" y="486"/>
                    <a:pt x="305" y="487"/>
                  </a:cubicBezTo>
                  <a:cubicBezTo>
                    <a:pt x="306" y="488"/>
                    <a:pt x="307" y="489"/>
                    <a:pt x="308" y="490"/>
                  </a:cubicBezTo>
                  <a:cubicBezTo>
                    <a:pt x="307" y="494"/>
                    <a:pt x="310" y="499"/>
                    <a:pt x="314" y="496"/>
                  </a:cubicBezTo>
                  <a:cubicBezTo>
                    <a:pt x="325" y="501"/>
                    <a:pt x="326" y="486"/>
                    <a:pt x="326" y="480"/>
                  </a:cubicBezTo>
                  <a:cubicBezTo>
                    <a:pt x="332" y="473"/>
                    <a:pt x="333" y="463"/>
                    <a:pt x="322" y="466"/>
                  </a:cubicBezTo>
                  <a:cubicBezTo>
                    <a:pt x="320" y="461"/>
                    <a:pt x="316" y="455"/>
                    <a:pt x="310" y="457"/>
                  </a:cubicBezTo>
                  <a:cubicBezTo>
                    <a:pt x="307" y="455"/>
                    <a:pt x="304" y="454"/>
                    <a:pt x="301" y="453"/>
                  </a:cubicBezTo>
                  <a:cubicBezTo>
                    <a:pt x="301" y="453"/>
                    <a:pt x="302" y="452"/>
                    <a:pt x="302" y="452"/>
                  </a:cubicBezTo>
                  <a:cubicBezTo>
                    <a:pt x="305" y="452"/>
                    <a:pt x="307" y="452"/>
                    <a:pt x="310" y="452"/>
                  </a:cubicBezTo>
                  <a:cubicBezTo>
                    <a:pt x="310" y="459"/>
                    <a:pt x="317" y="454"/>
                    <a:pt x="319" y="452"/>
                  </a:cubicBezTo>
                  <a:cubicBezTo>
                    <a:pt x="334" y="451"/>
                    <a:pt x="349" y="452"/>
                    <a:pt x="364" y="454"/>
                  </a:cubicBezTo>
                  <a:cubicBezTo>
                    <a:pt x="360" y="464"/>
                    <a:pt x="377" y="456"/>
                    <a:pt x="377" y="456"/>
                  </a:cubicBezTo>
                  <a:cubicBezTo>
                    <a:pt x="386" y="458"/>
                    <a:pt x="395" y="460"/>
                    <a:pt x="404" y="464"/>
                  </a:cubicBezTo>
                  <a:cubicBezTo>
                    <a:pt x="426" y="481"/>
                    <a:pt x="436" y="519"/>
                    <a:pt x="464" y="528"/>
                  </a:cubicBezTo>
                  <a:cubicBezTo>
                    <a:pt x="459" y="529"/>
                    <a:pt x="441" y="542"/>
                    <a:pt x="451" y="547"/>
                  </a:cubicBezTo>
                  <a:cubicBezTo>
                    <a:pt x="463" y="583"/>
                    <a:pt x="513" y="532"/>
                    <a:pt x="469" y="528"/>
                  </a:cubicBezTo>
                  <a:cubicBezTo>
                    <a:pt x="474" y="524"/>
                    <a:pt x="470" y="507"/>
                    <a:pt x="470" y="501"/>
                  </a:cubicBezTo>
                  <a:cubicBezTo>
                    <a:pt x="476" y="512"/>
                    <a:pt x="485" y="522"/>
                    <a:pt x="493" y="532"/>
                  </a:cubicBezTo>
                  <a:cubicBezTo>
                    <a:pt x="502" y="543"/>
                    <a:pt x="508" y="538"/>
                    <a:pt x="499" y="527"/>
                  </a:cubicBezTo>
                  <a:cubicBezTo>
                    <a:pt x="489" y="513"/>
                    <a:pt x="476" y="500"/>
                    <a:pt x="470" y="484"/>
                  </a:cubicBezTo>
                  <a:cubicBezTo>
                    <a:pt x="462" y="463"/>
                    <a:pt x="459" y="475"/>
                    <a:pt x="460" y="490"/>
                  </a:cubicBezTo>
                  <a:cubicBezTo>
                    <a:pt x="445" y="474"/>
                    <a:pt x="427" y="463"/>
                    <a:pt x="408" y="456"/>
                  </a:cubicBezTo>
                  <a:cubicBezTo>
                    <a:pt x="395" y="447"/>
                    <a:pt x="383" y="450"/>
                    <a:pt x="369" y="445"/>
                  </a:cubicBezTo>
                  <a:cubicBezTo>
                    <a:pt x="367" y="441"/>
                    <a:pt x="364" y="438"/>
                    <a:pt x="359" y="438"/>
                  </a:cubicBezTo>
                  <a:cubicBezTo>
                    <a:pt x="361" y="438"/>
                    <a:pt x="363" y="438"/>
                    <a:pt x="366" y="438"/>
                  </a:cubicBezTo>
                  <a:cubicBezTo>
                    <a:pt x="393" y="438"/>
                    <a:pt x="423" y="441"/>
                    <a:pt x="450" y="448"/>
                  </a:cubicBezTo>
                  <a:cubicBezTo>
                    <a:pt x="458" y="451"/>
                    <a:pt x="514" y="489"/>
                    <a:pt x="516" y="487"/>
                  </a:cubicBezTo>
                  <a:cubicBezTo>
                    <a:pt x="530" y="474"/>
                    <a:pt x="495" y="456"/>
                    <a:pt x="485" y="451"/>
                  </a:cubicBezTo>
                  <a:cubicBezTo>
                    <a:pt x="435" y="429"/>
                    <a:pt x="377" y="425"/>
                    <a:pt x="323" y="432"/>
                  </a:cubicBezTo>
                  <a:cubicBezTo>
                    <a:pt x="323" y="429"/>
                    <a:pt x="320" y="428"/>
                    <a:pt x="317" y="428"/>
                  </a:cubicBezTo>
                  <a:cubicBezTo>
                    <a:pt x="326" y="408"/>
                    <a:pt x="338" y="389"/>
                    <a:pt x="342" y="367"/>
                  </a:cubicBezTo>
                  <a:cubicBezTo>
                    <a:pt x="356" y="372"/>
                    <a:pt x="371" y="376"/>
                    <a:pt x="385" y="381"/>
                  </a:cubicBezTo>
                  <a:cubicBezTo>
                    <a:pt x="405" y="393"/>
                    <a:pt x="422" y="408"/>
                    <a:pt x="441" y="420"/>
                  </a:cubicBezTo>
                  <a:cubicBezTo>
                    <a:pt x="470" y="439"/>
                    <a:pt x="463" y="417"/>
                    <a:pt x="445" y="402"/>
                  </a:cubicBezTo>
                  <a:cubicBezTo>
                    <a:pt x="451" y="404"/>
                    <a:pt x="483" y="425"/>
                    <a:pt x="488" y="421"/>
                  </a:cubicBezTo>
                  <a:cubicBezTo>
                    <a:pt x="503" y="436"/>
                    <a:pt x="520" y="452"/>
                    <a:pt x="542" y="458"/>
                  </a:cubicBezTo>
                  <a:cubicBezTo>
                    <a:pt x="545" y="459"/>
                    <a:pt x="549" y="453"/>
                    <a:pt x="545" y="451"/>
                  </a:cubicBezTo>
                  <a:cubicBezTo>
                    <a:pt x="533" y="442"/>
                    <a:pt x="521" y="433"/>
                    <a:pt x="509" y="424"/>
                  </a:cubicBezTo>
                  <a:cubicBezTo>
                    <a:pt x="469" y="392"/>
                    <a:pt x="428" y="365"/>
                    <a:pt x="376" y="358"/>
                  </a:cubicBezTo>
                  <a:cubicBezTo>
                    <a:pt x="365" y="356"/>
                    <a:pt x="353" y="354"/>
                    <a:pt x="343" y="354"/>
                  </a:cubicBezTo>
                  <a:cubicBezTo>
                    <a:pt x="342" y="340"/>
                    <a:pt x="334" y="348"/>
                    <a:pt x="329" y="355"/>
                  </a:cubicBezTo>
                  <a:cubicBezTo>
                    <a:pt x="328" y="355"/>
                    <a:pt x="328" y="355"/>
                    <a:pt x="327" y="356"/>
                  </a:cubicBezTo>
                  <a:cubicBezTo>
                    <a:pt x="325" y="356"/>
                    <a:pt x="323" y="356"/>
                    <a:pt x="320" y="355"/>
                  </a:cubicBezTo>
                  <a:cubicBezTo>
                    <a:pt x="322" y="349"/>
                    <a:pt x="324" y="343"/>
                    <a:pt x="326" y="337"/>
                  </a:cubicBezTo>
                  <a:cubicBezTo>
                    <a:pt x="340" y="331"/>
                    <a:pt x="353" y="324"/>
                    <a:pt x="367" y="320"/>
                  </a:cubicBezTo>
                  <a:cubicBezTo>
                    <a:pt x="372" y="320"/>
                    <a:pt x="376" y="320"/>
                    <a:pt x="380" y="320"/>
                  </a:cubicBezTo>
                  <a:cubicBezTo>
                    <a:pt x="377" y="321"/>
                    <a:pt x="367" y="322"/>
                    <a:pt x="365" y="325"/>
                  </a:cubicBezTo>
                  <a:cubicBezTo>
                    <a:pt x="361" y="327"/>
                    <a:pt x="344" y="331"/>
                    <a:pt x="348" y="337"/>
                  </a:cubicBezTo>
                  <a:cubicBezTo>
                    <a:pt x="351" y="344"/>
                    <a:pt x="367" y="333"/>
                    <a:pt x="371" y="332"/>
                  </a:cubicBezTo>
                  <a:cubicBezTo>
                    <a:pt x="398" y="331"/>
                    <a:pt x="426" y="334"/>
                    <a:pt x="452" y="340"/>
                  </a:cubicBezTo>
                  <a:cubicBezTo>
                    <a:pt x="478" y="359"/>
                    <a:pt x="503" y="384"/>
                    <a:pt x="519" y="412"/>
                  </a:cubicBezTo>
                  <a:cubicBezTo>
                    <a:pt x="523" y="420"/>
                    <a:pt x="526" y="408"/>
                    <a:pt x="521" y="401"/>
                  </a:cubicBezTo>
                  <a:cubicBezTo>
                    <a:pt x="510" y="383"/>
                    <a:pt x="496" y="367"/>
                    <a:pt x="480" y="353"/>
                  </a:cubicBezTo>
                  <a:cubicBezTo>
                    <a:pt x="503" y="369"/>
                    <a:pt x="527" y="380"/>
                    <a:pt x="552" y="392"/>
                  </a:cubicBezTo>
                  <a:cubicBezTo>
                    <a:pt x="556" y="396"/>
                    <a:pt x="563" y="411"/>
                    <a:pt x="571" y="423"/>
                  </a:cubicBezTo>
                  <a:cubicBezTo>
                    <a:pt x="563" y="414"/>
                    <a:pt x="551" y="402"/>
                    <a:pt x="543" y="419"/>
                  </a:cubicBezTo>
                  <a:cubicBezTo>
                    <a:pt x="538" y="430"/>
                    <a:pt x="546" y="437"/>
                    <a:pt x="547" y="430"/>
                  </a:cubicBezTo>
                  <a:cubicBezTo>
                    <a:pt x="547" y="430"/>
                    <a:pt x="550" y="417"/>
                    <a:pt x="554" y="418"/>
                  </a:cubicBezTo>
                  <a:cubicBezTo>
                    <a:pt x="537" y="432"/>
                    <a:pt x="579" y="440"/>
                    <a:pt x="573" y="426"/>
                  </a:cubicBezTo>
                  <a:cubicBezTo>
                    <a:pt x="580" y="437"/>
                    <a:pt x="587" y="443"/>
                    <a:pt x="591" y="433"/>
                  </a:cubicBezTo>
                  <a:cubicBezTo>
                    <a:pt x="592" y="434"/>
                    <a:pt x="593" y="435"/>
                    <a:pt x="594" y="436"/>
                  </a:cubicBezTo>
                  <a:cubicBezTo>
                    <a:pt x="588" y="446"/>
                    <a:pt x="582" y="455"/>
                    <a:pt x="577" y="465"/>
                  </a:cubicBezTo>
                  <a:cubicBezTo>
                    <a:pt x="569" y="467"/>
                    <a:pt x="557" y="493"/>
                    <a:pt x="553" y="500"/>
                  </a:cubicBezTo>
                  <a:cubicBezTo>
                    <a:pt x="541" y="513"/>
                    <a:pt x="530" y="527"/>
                    <a:pt x="518" y="541"/>
                  </a:cubicBezTo>
                  <a:cubicBezTo>
                    <a:pt x="515" y="545"/>
                    <a:pt x="486" y="570"/>
                    <a:pt x="493" y="575"/>
                  </a:cubicBezTo>
                  <a:cubicBezTo>
                    <a:pt x="500" y="581"/>
                    <a:pt x="520" y="550"/>
                    <a:pt x="524" y="546"/>
                  </a:cubicBezTo>
                  <a:cubicBezTo>
                    <a:pt x="508" y="572"/>
                    <a:pt x="490" y="595"/>
                    <a:pt x="468" y="616"/>
                  </a:cubicBezTo>
                  <a:close/>
                  <a:moveTo>
                    <a:pt x="306" y="476"/>
                  </a:moveTo>
                  <a:cubicBezTo>
                    <a:pt x="309" y="466"/>
                    <a:pt x="312" y="465"/>
                    <a:pt x="312" y="465"/>
                  </a:cubicBezTo>
                  <a:cubicBezTo>
                    <a:pt x="312" y="465"/>
                    <a:pt x="314" y="466"/>
                    <a:pt x="315" y="470"/>
                  </a:cubicBezTo>
                  <a:cubicBezTo>
                    <a:pt x="313" y="472"/>
                    <a:pt x="311" y="474"/>
                    <a:pt x="309" y="477"/>
                  </a:cubicBezTo>
                  <a:cubicBezTo>
                    <a:pt x="308" y="477"/>
                    <a:pt x="307" y="476"/>
                    <a:pt x="306" y="476"/>
                  </a:cubicBezTo>
                  <a:close/>
                  <a:moveTo>
                    <a:pt x="317" y="488"/>
                  </a:moveTo>
                  <a:cubicBezTo>
                    <a:pt x="317" y="487"/>
                    <a:pt x="318" y="486"/>
                    <a:pt x="318" y="484"/>
                  </a:cubicBezTo>
                  <a:cubicBezTo>
                    <a:pt x="318" y="484"/>
                    <a:pt x="318" y="484"/>
                    <a:pt x="318" y="484"/>
                  </a:cubicBezTo>
                  <a:cubicBezTo>
                    <a:pt x="318" y="486"/>
                    <a:pt x="318" y="488"/>
                    <a:pt x="317" y="488"/>
                  </a:cubicBezTo>
                  <a:cubicBezTo>
                    <a:pt x="317" y="488"/>
                    <a:pt x="317" y="488"/>
                    <a:pt x="317" y="488"/>
                  </a:cubicBezTo>
                  <a:close/>
                  <a:moveTo>
                    <a:pt x="423" y="472"/>
                  </a:moveTo>
                  <a:cubicBezTo>
                    <a:pt x="438" y="480"/>
                    <a:pt x="451" y="490"/>
                    <a:pt x="462" y="505"/>
                  </a:cubicBezTo>
                  <a:cubicBezTo>
                    <a:pt x="462" y="510"/>
                    <a:pt x="463" y="515"/>
                    <a:pt x="463" y="519"/>
                  </a:cubicBezTo>
                  <a:cubicBezTo>
                    <a:pt x="445" y="509"/>
                    <a:pt x="435" y="487"/>
                    <a:pt x="423" y="472"/>
                  </a:cubicBezTo>
                  <a:close/>
                  <a:moveTo>
                    <a:pt x="468" y="539"/>
                  </a:moveTo>
                  <a:cubicBezTo>
                    <a:pt x="470" y="540"/>
                    <a:pt x="472" y="539"/>
                    <a:pt x="472" y="537"/>
                  </a:cubicBezTo>
                  <a:cubicBezTo>
                    <a:pt x="484" y="544"/>
                    <a:pt x="474" y="553"/>
                    <a:pt x="465" y="550"/>
                  </a:cubicBezTo>
                  <a:cubicBezTo>
                    <a:pt x="466" y="550"/>
                    <a:pt x="467" y="550"/>
                    <a:pt x="469" y="550"/>
                  </a:cubicBezTo>
                  <a:cubicBezTo>
                    <a:pt x="477" y="549"/>
                    <a:pt x="469" y="541"/>
                    <a:pt x="468" y="539"/>
                  </a:cubicBezTo>
                  <a:close/>
                  <a:moveTo>
                    <a:pt x="379" y="367"/>
                  </a:moveTo>
                  <a:cubicBezTo>
                    <a:pt x="409" y="374"/>
                    <a:pt x="440" y="385"/>
                    <a:pt x="466" y="403"/>
                  </a:cubicBezTo>
                  <a:cubicBezTo>
                    <a:pt x="439" y="389"/>
                    <a:pt x="408" y="377"/>
                    <a:pt x="379" y="367"/>
                  </a:cubicBezTo>
                  <a:close/>
                  <a:moveTo>
                    <a:pt x="414" y="391"/>
                  </a:moveTo>
                  <a:cubicBezTo>
                    <a:pt x="427" y="398"/>
                    <a:pt x="438" y="405"/>
                    <a:pt x="446" y="414"/>
                  </a:cubicBezTo>
                  <a:cubicBezTo>
                    <a:pt x="435" y="407"/>
                    <a:pt x="425" y="399"/>
                    <a:pt x="414" y="391"/>
                  </a:cubicBezTo>
                  <a:close/>
                  <a:moveTo>
                    <a:pt x="562" y="425"/>
                  </a:moveTo>
                  <a:cubicBezTo>
                    <a:pt x="561" y="425"/>
                    <a:pt x="560" y="424"/>
                    <a:pt x="559" y="424"/>
                  </a:cubicBezTo>
                  <a:cubicBezTo>
                    <a:pt x="559" y="424"/>
                    <a:pt x="559" y="424"/>
                    <a:pt x="559" y="424"/>
                  </a:cubicBezTo>
                  <a:cubicBezTo>
                    <a:pt x="560" y="424"/>
                    <a:pt x="560" y="423"/>
                    <a:pt x="560" y="423"/>
                  </a:cubicBezTo>
                  <a:cubicBezTo>
                    <a:pt x="561" y="423"/>
                    <a:pt x="561" y="424"/>
                    <a:pt x="562" y="425"/>
                  </a:cubicBezTo>
                  <a:close/>
                  <a:moveTo>
                    <a:pt x="574" y="502"/>
                  </a:moveTo>
                  <a:cubicBezTo>
                    <a:pt x="564" y="513"/>
                    <a:pt x="554" y="526"/>
                    <a:pt x="545" y="538"/>
                  </a:cubicBezTo>
                  <a:cubicBezTo>
                    <a:pt x="548" y="533"/>
                    <a:pt x="551" y="527"/>
                    <a:pt x="554" y="522"/>
                  </a:cubicBezTo>
                  <a:cubicBezTo>
                    <a:pt x="557" y="519"/>
                    <a:pt x="559" y="516"/>
                    <a:pt x="561" y="513"/>
                  </a:cubicBezTo>
                  <a:cubicBezTo>
                    <a:pt x="566" y="509"/>
                    <a:pt x="570" y="506"/>
                    <a:pt x="574" y="502"/>
                  </a:cubicBezTo>
                  <a:close/>
                  <a:moveTo>
                    <a:pt x="596" y="505"/>
                  </a:moveTo>
                  <a:cubicBezTo>
                    <a:pt x="577" y="530"/>
                    <a:pt x="555" y="554"/>
                    <a:pt x="534" y="578"/>
                  </a:cubicBezTo>
                  <a:cubicBezTo>
                    <a:pt x="525" y="585"/>
                    <a:pt x="516" y="592"/>
                    <a:pt x="508" y="600"/>
                  </a:cubicBezTo>
                  <a:cubicBezTo>
                    <a:pt x="513" y="590"/>
                    <a:pt x="519" y="581"/>
                    <a:pt x="524" y="572"/>
                  </a:cubicBezTo>
                  <a:cubicBezTo>
                    <a:pt x="549" y="545"/>
                    <a:pt x="571" y="507"/>
                    <a:pt x="602" y="487"/>
                  </a:cubicBezTo>
                  <a:cubicBezTo>
                    <a:pt x="601" y="493"/>
                    <a:pt x="599" y="500"/>
                    <a:pt x="596" y="505"/>
                  </a:cubicBezTo>
                  <a:close/>
                  <a:moveTo>
                    <a:pt x="625" y="465"/>
                  </a:moveTo>
                  <a:cubicBezTo>
                    <a:pt x="620" y="473"/>
                    <a:pt x="615" y="480"/>
                    <a:pt x="610" y="487"/>
                  </a:cubicBezTo>
                  <a:cubicBezTo>
                    <a:pt x="612" y="483"/>
                    <a:pt x="612" y="480"/>
                    <a:pt x="610" y="476"/>
                  </a:cubicBezTo>
                  <a:cubicBezTo>
                    <a:pt x="605" y="473"/>
                    <a:pt x="597" y="480"/>
                    <a:pt x="595" y="482"/>
                  </a:cubicBezTo>
                  <a:cubicBezTo>
                    <a:pt x="597" y="480"/>
                    <a:pt x="618" y="450"/>
                    <a:pt x="604" y="461"/>
                  </a:cubicBezTo>
                  <a:cubicBezTo>
                    <a:pt x="606" y="458"/>
                    <a:pt x="608" y="456"/>
                    <a:pt x="610" y="453"/>
                  </a:cubicBezTo>
                  <a:cubicBezTo>
                    <a:pt x="615" y="454"/>
                    <a:pt x="616" y="445"/>
                    <a:pt x="613" y="442"/>
                  </a:cubicBezTo>
                  <a:cubicBezTo>
                    <a:pt x="611" y="435"/>
                    <a:pt x="609" y="428"/>
                    <a:pt x="605" y="421"/>
                  </a:cubicBezTo>
                  <a:cubicBezTo>
                    <a:pt x="620" y="431"/>
                    <a:pt x="631" y="443"/>
                    <a:pt x="631" y="453"/>
                  </a:cubicBezTo>
                  <a:cubicBezTo>
                    <a:pt x="627" y="457"/>
                    <a:pt x="625" y="461"/>
                    <a:pt x="625" y="465"/>
                  </a:cubicBezTo>
                  <a:close/>
                  <a:moveTo>
                    <a:pt x="709" y="356"/>
                  </a:moveTo>
                  <a:cubicBezTo>
                    <a:pt x="703" y="361"/>
                    <a:pt x="697" y="367"/>
                    <a:pt x="691" y="373"/>
                  </a:cubicBezTo>
                  <a:cubicBezTo>
                    <a:pt x="706" y="353"/>
                    <a:pt x="721" y="335"/>
                    <a:pt x="738" y="318"/>
                  </a:cubicBezTo>
                  <a:cubicBezTo>
                    <a:pt x="729" y="331"/>
                    <a:pt x="719" y="343"/>
                    <a:pt x="709" y="356"/>
                  </a:cubicBezTo>
                  <a:close/>
                  <a:moveTo>
                    <a:pt x="751" y="313"/>
                  </a:moveTo>
                  <a:cubicBezTo>
                    <a:pt x="754" y="308"/>
                    <a:pt x="757" y="303"/>
                    <a:pt x="760" y="299"/>
                  </a:cubicBezTo>
                  <a:cubicBezTo>
                    <a:pt x="762" y="297"/>
                    <a:pt x="765" y="295"/>
                    <a:pt x="767" y="293"/>
                  </a:cubicBezTo>
                  <a:cubicBezTo>
                    <a:pt x="762" y="299"/>
                    <a:pt x="757" y="306"/>
                    <a:pt x="751" y="313"/>
                  </a:cubicBezTo>
                  <a:close/>
                  <a:moveTo>
                    <a:pt x="810" y="221"/>
                  </a:moveTo>
                  <a:cubicBezTo>
                    <a:pt x="811" y="222"/>
                    <a:pt x="812" y="222"/>
                    <a:pt x="814" y="222"/>
                  </a:cubicBezTo>
                  <a:cubicBezTo>
                    <a:pt x="809" y="225"/>
                    <a:pt x="804" y="229"/>
                    <a:pt x="801" y="233"/>
                  </a:cubicBezTo>
                  <a:cubicBezTo>
                    <a:pt x="801" y="226"/>
                    <a:pt x="801" y="219"/>
                    <a:pt x="800" y="211"/>
                  </a:cubicBezTo>
                  <a:cubicBezTo>
                    <a:pt x="803" y="215"/>
                    <a:pt x="806" y="218"/>
                    <a:pt x="810" y="221"/>
                  </a:cubicBezTo>
                  <a:close/>
                  <a:moveTo>
                    <a:pt x="798" y="248"/>
                  </a:moveTo>
                  <a:cubicBezTo>
                    <a:pt x="804" y="241"/>
                    <a:pt x="809" y="235"/>
                    <a:pt x="816" y="230"/>
                  </a:cubicBezTo>
                  <a:cubicBezTo>
                    <a:pt x="811" y="239"/>
                    <a:pt x="804" y="248"/>
                    <a:pt x="795" y="257"/>
                  </a:cubicBezTo>
                  <a:cubicBezTo>
                    <a:pt x="796" y="254"/>
                    <a:pt x="797" y="251"/>
                    <a:pt x="798" y="248"/>
                  </a:cubicBezTo>
                  <a:close/>
                  <a:moveTo>
                    <a:pt x="790" y="245"/>
                  </a:moveTo>
                  <a:cubicBezTo>
                    <a:pt x="789" y="246"/>
                    <a:pt x="781" y="253"/>
                    <a:pt x="787" y="256"/>
                  </a:cubicBezTo>
                  <a:cubicBezTo>
                    <a:pt x="785" y="261"/>
                    <a:pt x="783" y="266"/>
                    <a:pt x="781" y="271"/>
                  </a:cubicBezTo>
                  <a:cubicBezTo>
                    <a:pt x="773" y="277"/>
                    <a:pt x="766" y="283"/>
                    <a:pt x="759" y="289"/>
                  </a:cubicBezTo>
                  <a:cubicBezTo>
                    <a:pt x="751" y="288"/>
                    <a:pt x="733" y="311"/>
                    <a:pt x="726" y="316"/>
                  </a:cubicBezTo>
                  <a:cubicBezTo>
                    <a:pt x="750" y="289"/>
                    <a:pt x="774" y="261"/>
                    <a:pt x="792" y="231"/>
                  </a:cubicBezTo>
                  <a:cubicBezTo>
                    <a:pt x="792" y="236"/>
                    <a:pt x="791" y="240"/>
                    <a:pt x="790" y="245"/>
                  </a:cubicBezTo>
                  <a:close/>
                  <a:moveTo>
                    <a:pt x="789" y="218"/>
                  </a:moveTo>
                  <a:cubicBezTo>
                    <a:pt x="788" y="210"/>
                    <a:pt x="788" y="202"/>
                    <a:pt x="787" y="194"/>
                  </a:cubicBezTo>
                  <a:cubicBezTo>
                    <a:pt x="790" y="201"/>
                    <a:pt x="792" y="208"/>
                    <a:pt x="792" y="215"/>
                  </a:cubicBezTo>
                  <a:cubicBezTo>
                    <a:pt x="791" y="216"/>
                    <a:pt x="790" y="217"/>
                    <a:pt x="789" y="218"/>
                  </a:cubicBezTo>
                  <a:close/>
                  <a:moveTo>
                    <a:pt x="791" y="180"/>
                  </a:moveTo>
                  <a:cubicBezTo>
                    <a:pt x="791" y="180"/>
                    <a:pt x="791" y="180"/>
                    <a:pt x="790" y="180"/>
                  </a:cubicBezTo>
                  <a:cubicBezTo>
                    <a:pt x="789" y="178"/>
                    <a:pt x="788" y="176"/>
                    <a:pt x="787" y="174"/>
                  </a:cubicBezTo>
                  <a:cubicBezTo>
                    <a:pt x="789" y="176"/>
                    <a:pt x="790" y="178"/>
                    <a:pt x="791" y="180"/>
                  </a:cubicBezTo>
                  <a:close/>
                  <a:moveTo>
                    <a:pt x="485" y="34"/>
                  </a:moveTo>
                  <a:cubicBezTo>
                    <a:pt x="487" y="33"/>
                    <a:pt x="489" y="31"/>
                    <a:pt x="491" y="30"/>
                  </a:cubicBezTo>
                  <a:cubicBezTo>
                    <a:pt x="494" y="30"/>
                    <a:pt x="498" y="31"/>
                    <a:pt x="500" y="32"/>
                  </a:cubicBezTo>
                  <a:cubicBezTo>
                    <a:pt x="495" y="33"/>
                    <a:pt x="490" y="34"/>
                    <a:pt x="485" y="35"/>
                  </a:cubicBezTo>
                  <a:cubicBezTo>
                    <a:pt x="485" y="35"/>
                    <a:pt x="485" y="34"/>
                    <a:pt x="485" y="34"/>
                  </a:cubicBezTo>
                  <a:close/>
                  <a:moveTo>
                    <a:pt x="485" y="43"/>
                  </a:moveTo>
                  <a:cubicBezTo>
                    <a:pt x="500" y="40"/>
                    <a:pt x="517" y="37"/>
                    <a:pt x="533" y="36"/>
                  </a:cubicBezTo>
                  <a:cubicBezTo>
                    <a:pt x="542" y="36"/>
                    <a:pt x="551" y="36"/>
                    <a:pt x="561" y="36"/>
                  </a:cubicBezTo>
                  <a:cubicBezTo>
                    <a:pt x="548" y="37"/>
                    <a:pt x="535" y="40"/>
                    <a:pt x="522" y="43"/>
                  </a:cubicBezTo>
                  <a:cubicBezTo>
                    <a:pt x="511" y="42"/>
                    <a:pt x="498" y="42"/>
                    <a:pt x="485" y="43"/>
                  </a:cubicBezTo>
                  <a:close/>
                  <a:moveTo>
                    <a:pt x="483" y="69"/>
                  </a:moveTo>
                  <a:cubicBezTo>
                    <a:pt x="486" y="68"/>
                    <a:pt x="489" y="66"/>
                    <a:pt x="492" y="64"/>
                  </a:cubicBezTo>
                  <a:cubicBezTo>
                    <a:pt x="494" y="67"/>
                    <a:pt x="496" y="68"/>
                    <a:pt x="499" y="69"/>
                  </a:cubicBezTo>
                  <a:cubicBezTo>
                    <a:pt x="493" y="69"/>
                    <a:pt x="488" y="69"/>
                    <a:pt x="483" y="69"/>
                  </a:cubicBezTo>
                  <a:close/>
                  <a:moveTo>
                    <a:pt x="523" y="51"/>
                  </a:moveTo>
                  <a:cubicBezTo>
                    <a:pt x="529" y="51"/>
                    <a:pt x="535" y="52"/>
                    <a:pt x="540" y="52"/>
                  </a:cubicBezTo>
                  <a:cubicBezTo>
                    <a:pt x="530" y="53"/>
                    <a:pt x="520" y="55"/>
                    <a:pt x="510" y="56"/>
                  </a:cubicBezTo>
                  <a:cubicBezTo>
                    <a:pt x="514" y="54"/>
                    <a:pt x="519" y="52"/>
                    <a:pt x="523" y="51"/>
                  </a:cubicBezTo>
                  <a:close/>
                  <a:moveTo>
                    <a:pt x="577" y="68"/>
                  </a:moveTo>
                  <a:cubicBezTo>
                    <a:pt x="558" y="66"/>
                    <a:pt x="539" y="65"/>
                    <a:pt x="520" y="63"/>
                  </a:cubicBezTo>
                  <a:cubicBezTo>
                    <a:pt x="538" y="61"/>
                    <a:pt x="557" y="58"/>
                    <a:pt x="575" y="58"/>
                  </a:cubicBezTo>
                  <a:cubicBezTo>
                    <a:pt x="583" y="61"/>
                    <a:pt x="589" y="63"/>
                    <a:pt x="595" y="68"/>
                  </a:cubicBezTo>
                  <a:cubicBezTo>
                    <a:pt x="589" y="68"/>
                    <a:pt x="583" y="68"/>
                    <a:pt x="577" y="68"/>
                  </a:cubicBezTo>
                  <a:close/>
                  <a:moveTo>
                    <a:pt x="609" y="72"/>
                  </a:moveTo>
                  <a:cubicBezTo>
                    <a:pt x="609" y="71"/>
                    <a:pt x="608" y="69"/>
                    <a:pt x="608" y="68"/>
                  </a:cubicBezTo>
                  <a:cubicBezTo>
                    <a:pt x="607" y="67"/>
                    <a:pt x="606" y="67"/>
                    <a:pt x="605" y="66"/>
                  </a:cubicBezTo>
                  <a:cubicBezTo>
                    <a:pt x="619" y="69"/>
                    <a:pt x="632" y="73"/>
                    <a:pt x="645" y="77"/>
                  </a:cubicBezTo>
                  <a:cubicBezTo>
                    <a:pt x="633" y="75"/>
                    <a:pt x="621" y="73"/>
                    <a:pt x="609" y="72"/>
                  </a:cubicBezTo>
                  <a:close/>
                  <a:moveTo>
                    <a:pt x="713" y="111"/>
                  </a:moveTo>
                  <a:cubicBezTo>
                    <a:pt x="708" y="107"/>
                    <a:pt x="704" y="103"/>
                    <a:pt x="699" y="99"/>
                  </a:cubicBezTo>
                  <a:cubicBezTo>
                    <a:pt x="699" y="99"/>
                    <a:pt x="699" y="99"/>
                    <a:pt x="699" y="99"/>
                  </a:cubicBezTo>
                  <a:cubicBezTo>
                    <a:pt x="713" y="104"/>
                    <a:pt x="726" y="110"/>
                    <a:pt x="738" y="117"/>
                  </a:cubicBezTo>
                  <a:cubicBezTo>
                    <a:pt x="741" y="120"/>
                    <a:pt x="744" y="124"/>
                    <a:pt x="747" y="127"/>
                  </a:cubicBezTo>
                  <a:cubicBezTo>
                    <a:pt x="736" y="121"/>
                    <a:pt x="725" y="115"/>
                    <a:pt x="713" y="111"/>
                  </a:cubicBezTo>
                  <a:close/>
                  <a:moveTo>
                    <a:pt x="777" y="172"/>
                  </a:moveTo>
                  <a:cubicBezTo>
                    <a:pt x="780" y="187"/>
                    <a:pt x="780" y="203"/>
                    <a:pt x="781" y="218"/>
                  </a:cubicBezTo>
                  <a:cubicBezTo>
                    <a:pt x="771" y="185"/>
                    <a:pt x="753" y="154"/>
                    <a:pt x="728" y="127"/>
                  </a:cubicBezTo>
                  <a:cubicBezTo>
                    <a:pt x="741" y="133"/>
                    <a:pt x="753" y="141"/>
                    <a:pt x="764" y="150"/>
                  </a:cubicBezTo>
                  <a:cubicBezTo>
                    <a:pt x="769" y="157"/>
                    <a:pt x="773" y="165"/>
                    <a:pt x="777" y="172"/>
                  </a:cubicBezTo>
                  <a:close/>
                  <a:moveTo>
                    <a:pt x="797" y="149"/>
                  </a:moveTo>
                  <a:cubicBezTo>
                    <a:pt x="783" y="136"/>
                    <a:pt x="768" y="125"/>
                    <a:pt x="752" y="115"/>
                  </a:cubicBezTo>
                  <a:cubicBezTo>
                    <a:pt x="732" y="103"/>
                    <a:pt x="718" y="85"/>
                    <a:pt x="699" y="71"/>
                  </a:cubicBezTo>
                  <a:cubicBezTo>
                    <a:pt x="743" y="91"/>
                    <a:pt x="774" y="115"/>
                    <a:pt x="797" y="149"/>
                  </a:cubicBezTo>
                  <a:close/>
                  <a:moveTo>
                    <a:pt x="689" y="74"/>
                  </a:moveTo>
                  <a:cubicBezTo>
                    <a:pt x="699" y="81"/>
                    <a:pt x="709" y="89"/>
                    <a:pt x="717" y="97"/>
                  </a:cubicBezTo>
                  <a:cubicBezTo>
                    <a:pt x="710" y="93"/>
                    <a:pt x="702" y="89"/>
                    <a:pt x="693" y="86"/>
                  </a:cubicBezTo>
                  <a:cubicBezTo>
                    <a:pt x="691" y="82"/>
                    <a:pt x="688" y="78"/>
                    <a:pt x="686" y="75"/>
                  </a:cubicBezTo>
                  <a:cubicBezTo>
                    <a:pt x="687" y="75"/>
                    <a:pt x="688" y="75"/>
                    <a:pt x="689" y="74"/>
                  </a:cubicBezTo>
                  <a:close/>
                  <a:moveTo>
                    <a:pt x="637" y="50"/>
                  </a:moveTo>
                  <a:cubicBezTo>
                    <a:pt x="653" y="57"/>
                    <a:pt x="668" y="67"/>
                    <a:pt x="680" y="81"/>
                  </a:cubicBezTo>
                  <a:cubicBezTo>
                    <a:pt x="636" y="64"/>
                    <a:pt x="597" y="51"/>
                    <a:pt x="550" y="45"/>
                  </a:cubicBezTo>
                  <a:cubicBezTo>
                    <a:pt x="578" y="41"/>
                    <a:pt x="607" y="43"/>
                    <a:pt x="637" y="50"/>
                  </a:cubicBezTo>
                  <a:close/>
                  <a:moveTo>
                    <a:pt x="513" y="30"/>
                  </a:moveTo>
                  <a:cubicBezTo>
                    <a:pt x="511" y="30"/>
                    <a:pt x="509" y="31"/>
                    <a:pt x="507" y="31"/>
                  </a:cubicBezTo>
                  <a:cubicBezTo>
                    <a:pt x="509" y="28"/>
                    <a:pt x="506" y="26"/>
                    <a:pt x="503" y="25"/>
                  </a:cubicBezTo>
                  <a:cubicBezTo>
                    <a:pt x="524" y="18"/>
                    <a:pt x="551" y="20"/>
                    <a:pt x="578" y="26"/>
                  </a:cubicBezTo>
                  <a:cubicBezTo>
                    <a:pt x="569" y="26"/>
                    <a:pt x="517" y="21"/>
                    <a:pt x="513"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24"/>
            <p:cNvSpPr>
              <a:spLocks/>
            </p:cNvSpPr>
            <p:nvPr/>
          </p:nvSpPr>
          <p:spPr bwMode="auto">
            <a:xfrm>
              <a:off x="2269622" y="4730543"/>
              <a:ext cx="216685" cy="195210"/>
            </a:xfrm>
            <a:custGeom>
              <a:avLst/>
              <a:gdLst/>
              <a:ahLst/>
              <a:cxnLst>
                <a:cxn ang="0">
                  <a:pos x="73" y="14"/>
                </a:cxn>
                <a:cxn ang="0">
                  <a:pos x="69" y="15"/>
                </a:cxn>
                <a:cxn ang="0">
                  <a:pos x="59" y="12"/>
                </a:cxn>
                <a:cxn ang="0">
                  <a:pos x="21" y="48"/>
                </a:cxn>
                <a:cxn ang="0">
                  <a:pos x="5" y="71"/>
                </a:cxn>
                <a:cxn ang="0">
                  <a:pos x="27" y="57"/>
                </a:cxn>
                <a:cxn ang="0">
                  <a:pos x="32" y="63"/>
                </a:cxn>
                <a:cxn ang="0">
                  <a:pos x="56" y="35"/>
                </a:cxn>
                <a:cxn ang="0">
                  <a:pos x="73" y="14"/>
                </a:cxn>
              </a:cxnLst>
              <a:rect l="0" t="0" r="r" b="b"/>
              <a:pathLst>
                <a:path w="87" h="78">
                  <a:moveTo>
                    <a:pt x="73" y="14"/>
                  </a:moveTo>
                  <a:cubicBezTo>
                    <a:pt x="72" y="14"/>
                    <a:pt x="70" y="14"/>
                    <a:pt x="69" y="15"/>
                  </a:cubicBezTo>
                  <a:cubicBezTo>
                    <a:pt x="75" y="6"/>
                    <a:pt x="61" y="11"/>
                    <a:pt x="59" y="12"/>
                  </a:cubicBezTo>
                  <a:cubicBezTo>
                    <a:pt x="59" y="0"/>
                    <a:pt x="24" y="44"/>
                    <a:pt x="21" y="48"/>
                  </a:cubicBezTo>
                  <a:cubicBezTo>
                    <a:pt x="18" y="51"/>
                    <a:pt x="0" y="66"/>
                    <a:pt x="5" y="71"/>
                  </a:cubicBezTo>
                  <a:cubicBezTo>
                    <a:pt x="11" y="78"/>
                    <a:pt x="24" y="60"/>
                    <a:pt x="27" y="57"/>
                  </a:cubicBezTo>
                  <a:cubicBezTo>
                    <a:pt x="25" y="60"/>
                    <a:pt x="27" y="68"/>
                    <a:pt x="32" y="63"/>
                  </a:cubicBezTo>
                  <a:cubicBezTo>
                    <a:pt x="41" y="54"/>
                    <a:pt x="48" y="44"/>
                    <a:pt x="56" y="35"/>
                  </a:cubicBezTo>
                  <a:cubicBezTo>
                    <a:pt x="57" y="35"/>
                    <a:pt x="87" y="12"/>
                    <a:pt x="7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25"/>
            <p:cNvSpPr>
              <a:spLocks/>
            </p:cNvSpPr>
            <p:nvPr/>
          </p:nvSpPr>
          <p:spPr bwMode="auto">
            <a:xfrm>
              <a:off x="2033417" y="5076072"/>
              <a:ext cx="1417233" cy="562207"/>
            </a:xfrm>
            <a:custGeom>
              <a:avLst/>
              <a:gdLst/>
              <a:ahLst/>
              <a:cxnLst>
                <a:cxn ang="0">
                  <a:pos x="555" y="219"/>
                </a:cxn>
                <a:cxn ang="0">
                  <a:pos x="565" y="182"/>
                </a:cxn>
                <a:cxn ang="0">
                  <a:pos x="536" y="156"/>
                </a:cxn>
                <a:cxn ang="0">
                  <a:pos x="428" y="146"/>
                </a:cxn>
                <a:cxn ang="0">
                  <a:pos x="279" y="149"/>
                </a:cxn>
                <a:cxn ang="0">
                  <a:pos x="148" y="147"/>
                </a:cxn>
                <a:cxn ang="0">
                  <a:pos x="300" y="87"/>
                </a:cxn>
                <a:cxn ang="0">
                  <a:pos x="488" y="41"/>
                </a:cxn>
                <a:cxn ang="0">
                  <a:pos x="539" y="9"/>
                </a:cxn>
                <a:cxn ang="0">
                  <a:pos x="440" y="1"/>
                </a:cxn>
                <a:cxn ang="0">
                  <a:pos x="240" y="33"/>
                </a:cxn>
                <a:cxn ang="0">
                  <a:pos x="46" y="74"/>
                </a:cxn>
                <a:cxn ang="0">
                  <a:pos x="7" y="83"/>
                </a:cxn>
                <a:cxn ang="0">
                  <a:pos x="23" y="87"/>
                </a:cxn>
                <a:cxn ang="0">
                  <a:pos x="132" y="63"/>
                </a:cxn>
                <a:cxn ang="0">
                  <a:pos x="335" y="22"/>
                </a:cxn>
                <a:cxn ang="0">
                  <a:pos x="528" y="15"/>
                </a:cxn>
                <a:cxn ang="0">
                  <a:pos x="411" y="49"/>
                </a:cxn>
                <a:cxn ang="0">
                  <a:pos x="277" y="86"/>
                </a:cxn>
                <a:cxn ang="0">
                  <a:pos x="175" y="120"/>
                </a:cxn>
                <a:cxn ang="0">
                  <a:pos x="137" y="149"/>
                </a:cxn>
                <a:cxn ang="0">
                  <a:pos x="190" y="159"/>
                </a:cxn>
                <a:cxn ang="0">
                  <a:pos x="428" y="154"/>
                </a:cxn>
                <a:cxn ang="0">
                  <a:pos x="522" y="160"/>
                </a:cxn>
                <a:cxn ang="0">
                  <a:pos x="555" y="179"/>
                </a:cxn>
                <a:cxn ang="0">
                  <a:pos x="555" y="219"/>
                </a:cxn>
              </a:cxnLst>
              <a:rect l="0" t="0" r="r" b="b"/>
              <a:pathLst>
                <a:path w="567" h="225">
                  <a:moveTo>
                    <a:pt x="555" y="219"/>
                  </a:moveTo>
                  <a:cubicBezTo>
                    <a:pt x="567" y="225"/>
                    <a:pt x="567" y="187"/>
                    <a:pt x="565" y="182"/>
                  </a:cubicBezTo>
                  <a:cubicBezTo>
                    <a:pt x="561" y="168"/>
                    <a:pt x="548" y="161"/>
                    <a:pt x="536" y="156"/>
                  </a:cubicBezTo>
                  <a:cubicBezTo>
                    <a:pt x="502" y="143"/>
                    <a:pt x="463" y="145"/>
                    <a:pt x="428" y="146"/>
                  </a:cubicBezTo>
                  <a:cubicBezTo>
                    <a:pt x="378" y="148"/>
                    <a:pt x="329" y="148"/>
                    <a:pt x="279" y="149"/>
                  </a:cubicBezTo>
                  <a:cubicBezTo>
                    <a:pt x="239" y="150"/>
                    <a:pt x="188" y="158"/>
                    <a:pt x="148" y="147"/>
                  </a:cubicBezTo>
                  <a:cubicBezTo>
                    <a:pt x="185" y="113"/>
                    <a:pt x="253" y="101"/>
                    <a:pt x="300" y="87"/>
                  </a:cubicBezTo>
                  <a:cubicBezTo>
                    <a:pt x="362" y="68"/>
                    <a:pt x="426" y="59"/>
                    <a:pt x="488" y="41"/>
                  </a:cubicBezTo>
                  <a:cubicBezTo>
                    <a:pt x="494" y="39"/>
                    <a:pt x="552" y="12"/>
                    <a:pt x="539" y="9"/>
                  </a:cubicBezTo>
                  <a:cubicBezTo>
                    <a:pt x="507" y="1"/>
                    <a:pt x="473" y="0"/>
                    <a:pt x="440" y="1"/>
                  </a:cubicBezTo>
                  <a:cubicBezTo>
                    <a:pt x="372" y="4"/>
                    <a:pt x="306" y="20"/>
                    <a:pt x="240" y="33"/>
                  </a:cubicBezTo>
                  <a:cubicBezTo>
                    <a:pt x="175" y="46"/>
                    <a:pt x="111" y="61"/>
                    <a:pt x="46" y="74"/>
                  </a:cubicBezTo>
                  <a:cubicBezTo>
                    <a:pt x="39" y="76"/>
                    <a:pt x="11" y="77"/>
                    <a:pt x="7" y="83"/>
                  </a:cubicBezTo>
                  <a:cubicBezTo>
                    <a:pt x="0" y="93"/>
                    <a:pt x="26" y="86"/>
                    <a:pt x="23" y="87"/>
                  </a:cubicBezTo>
                  <a:cubicBezTo>
                    <a:pt x="60" y="80"/>
                    <a:pt x="96" y="71"/>
                    <a:pt x="132" y="63"/>
                  </a:cubicBezTo>
                  <a:cubicBezTo>
                    <a:pt x="199" y="47"/>
                    <a:pt x="267" y="34"/>
                    <a:pt x="335" y="22"/>
                  </a:cubicBezTo>
                  <a:cubicBezTo>
                    <a:pt x="398" y="11"/>
                    <a:pt x="465" y="2"/>
                    <a:pt x="528" y="15"/>
                  </a:cubicBezTo>
                  <a:cubicBezTo>
                    <a:pt x="494" y="37"/>
                    <a:pt x="450" y="42"/>
                    <a:pt x="411" y="49"/>
                  </a:cubicBezTo>
                  <a:cubicBezTo>
                    <a:pt x="366" y="58"/>
                    <a:pt x="321" y="72"/>
                    <a:pt x="277" y="86"/>
                  </a:cubicBezTo>
                  <a:cubicBezTo>
                    <a:pt x="243" y="96"/>
                    <a:pt x="207" y="106"/>
                    <a:pt x="175" y="120"/>
                  </a:cubicBezTo>
                  <a:cubicBezTo>
                    <a:pt x="168" y="124"/>
                    <a:pt x="135" y="139"/>
                    <a:pt x="137" y="149"/>
                  </a:cubicBezTo>
                  <a:cubicBezTo>
                    <a:pt x="140" y="161"/>
                    <a:pt x="181" y="159"/>
                    <a:pt x="190" y="159"/>
                  </a:cubicBezTo>
                  <a:cubicBezTo>
                    <a:pt x="269" y="158"/>
                    <a:pt x="349" y="157"/>
                    <a:pt x="428" y="154"/>
                  </a:cubicBezTo>
                  <a:cubicBezTo>
                    <a:pt x="459" y="153"/>
                    <a:pt x="491" y="152"/>
                    <a:pt x="522" y="160"/>
                  </a:cubicBezTo>
                  <a:cubicBezTo>
                    <a:pt x="534" y="163"/>
                    <a:pt x="548" y="168"/>
                    <a:pt x="555" y="179"/>
                  </a:cubicBezTo>
                  <a:cubicBezTo>
                    <a:pt x="561" y="188"/>
                    <a:pt x="551" y="217"/>
                    <a:pt x="555" y="2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1" name="TextBox 40"/>
          <p:cNvSpPr txBox="1"/>
          <p:nvPr/>
        </p:nvSpPr>
        <p:spPr>
          <a:xfrm>
            <a:off x="3153892" y="5189283"/>
            <a:ext cx="2116136" cy="307777"/>
          </a:xfrm>
          <a:prstGeom prst="rect">
            <a:avLst/>
          </a:prstGeom>
          <a:noFill/>
        </p:spPr>
        <p:txBody>
          <a:bodyPr wrap="square" rtlCol="0">
            <a:spAutoFit/>
          </a:bodyPr>
          <a:lstStyle>
            <a:defPPr>
              <a:defRPr lang="zh-CN"/>
            </a:defPPr>
            <a:lvl1pPr algn="ctr">
              <a:defRPr sz="1400">
                <a:solidFill>
                  <a:schemeClr val="bg1">
                    <a:lumMod val="65000"/>
                  </a:schemeClr>
                </a:solidFill>
              </a:defRPr>
            </a:lvl1pPr>
          </a:lstStyle>
          <a:p>
            <a:r>
              <a:rPr lang="zh-CN" altLang="en-US" dirty="0"/>
              <a:t>研究的目的与意义</a:t>
            </a:r>
          </a:p>
        </p:txBody>
      </p:sp>
      <p:sp>
        <p:nvSpPr>
          <p:cNvPr id="42" name="TextBox 41"/>
          <p:cNvSpPr txBox="1"/>
          <p:nvPr/>
        </p:nvSpPr>
        <p:spPr>
          <a:xfrm>
            <a:off x="5508104" y="5189283"/>
            <a:ext cx="2160240" cy="307777"/>
          </a:xfrm>
          <a:prstGeom prst="rect">
            <a:avLst/>
          </a:prstGeom>
          <a:noFill/>
        </p:spPr>
        <p:txBody>
          <a:bodyPr wrap="square" rtlCol="0">
            <a:spAutoFit/>
          </a:bodyPr>
          <a:lstStyle>
            <a:defPPr>
              <a:defRPr lang="zh-CN"/>
            </a:defPPr>
            <a:lvl1pPr algn="ctr">
              <a:defRPr sz="1400">
                <a:solidFill>
                  <a:schemeClr val="bg1"/>
                </a:solidFill>
              </a:defRPr>
            </a:lvl1pPr>
          </a:lstStyle>
          <a:p>
            <a:r>
              <a:rPr lang="zh-CN" altLang="en-US" dirty="0">
                <a:solidFill>
                  <a:schemeClr val="tx1"/>
                </a:solidFill>
              </a:rPr>
              <a:t>研究的思路与方法</a:t>
            </a:r>
          </a:p>
        </p:txBody>
      </p:sp>
      <p:sp>
        <p:nvSpPr>
          <p:cNvPr id="18" name="TextBox 17"/>
          <p:cNvSpPr txBox="1"/>
          <p:nvPr/>
        </p:nvSpPr>
        <p:spPr>
          <a:xfrm>
            <a:off x="971600" y="1232674"/>
            <a:ext cx="1152128" cy="369332"/>
          </a:xfrm>
          <a:prstGeom prst="rect">
            <a:avLst/>
          </a:prstGeom>
          <a:noFill/>
        </p:spPr>
        <p:txBody>
          <a:bodyPr wrap="square" rtlCol="0">
            <a:spAutoFit/>
          </a:bodyPr>
          <a:lstStyle/>
          <a:p>
            <a:r>
              <a:rPr lang="zh-CN" altLang="en-US" dirty="0" smtClean="0"/>
              <a:t>研究思路</a:t>
            </a:r>
            <a:endParaRPr lang="zh-CN" altLang="en-US" dirty="0"/>
          </a:p>
        </p:txBody>
      </p:sp>
      <p:sp>
        <p:nvSpPr>
          <p:cNvPr id="22" name="等腰三角形 21"/>
          <p:cNvSpPr/>
          <p:nvPr/>
        </p:nvSpPr>
        <p:spPr>
          <a:xfrm>
            <a:off x="6456908" y="4972714"/>
            <a:ext cx="216024" cy="186228"/>
          </a:xfrm>
          <a:prstGeom prst="triangle">
            <a:avLst/>
          </a:prstGeom>
          <a:solidFill>
            <a:srgbClr val="0070C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b="33524"/>
          <a:stretch/>
        </p:blipFill>
        <p:spPr>
          <a:xfrm>
            <a:off x="2320532" y="841276"/>
            <a:ext cx="1152128" cy="1152128"/>
          </a:xfrm>
          <a:prstGeom prst="ellipse">
            <a:avLst/>
          </a:prstGeom>
          <a:effectLst>
            <a:outerShdw blurRad="50800" dist="38100" dir="2700000" algn="tl" rotWithShape="0">
              <a:prstClr val="black">
                <a:alpha val="40000"/>
              </a:prstClr>
            </a:outerShdw>
          </a:effectLst>
        </p:spPr>
      </p:pic>
      <p:grpSp>
        <p:nvGrpSpPr>
          <p:cNvPr id="19" name="组合 18"/>
          <p:cNvGrpSpPr/>
          <p:nvPr/>
        </p:nvGrpSpPr>
        <p:grpSpPr>
          <a:xfrm>
            <a:off x="1043608" y="2497460"/>
            <a:ext cx="3163566" cy="2016224"/>
            <a:chOff x="1043608" y="2497460"/>
            <a:chExt cx="3163566" cy="2016224"/>
          </a:xfrm>
        </p:grpSpPr>
        <p:sp>
          <p:nvSpPr>
            <p:cNvPr id="3" name="椭圆 2"/>
            <p:cNvSpPr/>
            <p:nvPr/>
          </p:nvSpPr>
          <p:spPr>
            <a:xfrm>
              <a:off x="1583668" y="2497460"/>
              <a:ext cx="2016224" cy="201622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2" name="椭圆 11"/>
            <p:cNvSpPr/>
            <p:nvPr/>
          </p:nvSpPr>
          <p:spPr>
            <a:xfrm>
              <a:off x="1043608"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4" name="TextBox 13"/>
            <p:cNvSpPr txBox="1"/>
            <p:nvPr/>
          </p:nvSpPr>
          <p:spPr>
            <a:xfrm>
              <a:off x="1079612" y="3243962"/>
              <a:ext cx="1008112" cy="523220"/>
            </a:xfrm>
            <a:prstGeom prst="rect">
              <a:avLst/>
            </a:prstGeom>
            <a:noFill/>
          </p:spPr>
          <p:txBody>
            <a:bodyPr wrap="square" rtlCol="0">
              <a:spAutoFit/>
            </a:bodyPr>
            <a:lstStyle/>
            <a:p>
              <a:pPr algn="ctr"/>
              <a:r>
                <a:rPr lang="zh-CN" altLang="en-US" sz="1400" dirty="0" smtClean="0"/>
                <a:t>品牌资产</a:t>
              </a:r>
              <a:endParaRPr lang="en-US" altLang="zh-CN" sz="1400" dirty="0" smtClean="0"/>
            </a:p>
            <a:p>
              <a:pPr algn="ctr"/>
              <a:r>
                <a:rPr lang="zh-CN" altLang="en-US" sz="1400" dirty="0" smtClean="0"/>
                <a:t>的测量</a:t>
              </a:r>
              <a:endParaRPr lang="zh-CN" altLang="en-US" sz="1400" dirty="0"/>
            </a:p>
          </p:txBody>
        </p:sp>
        <p:sp>
          <p:nvSpPr>
            <p:cNvPr id="24" name="椭圆 23"/>
            <p:cNvSpPr/>
            <p:nvPr/>
          </p:nvSpPr>
          <p:spPr>
            <a:xfrm>
              <a:off x="3059832"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5" name="TextBox 24"/>
            <p:cNvSpPr txBox="1"/>
            <p:nvPr/>
          </p:nvSpPr>
          <p:spPr>
            <a:xfrm>
              <a:off x="3027832" y="3296512"/>
              <a:ext cx="1179342" cy="430887"/>
            </a:xfrm>
            <a:prstGeom prst="rect">
              <a:avLst/>
            </a:prstGeom>
            <a:noFill/>
          </p:spPr>
          <p:txBody>
            <a:bodyPr wrap="square" rtlCol="0">
              <a:spAutoFit/>
            </a:bodyPr>
            <a:lstStyle/>
            <a:p>
              <a:pPr algn="ctr"/>
              <a:r>
                <a:rPr lang="zh-CN" altLang="en-US" sz="1100" dirty="0" smtClean="0"/>
                <a:t>计算品牌资产及相关指标的值</a:t>
              </a:r>
              <a:endParaRPr lang="zh-CN" altLang="en-US" sz="1100" dirty="0"/>
            </a:p>
          </p:txBody>
        </p:sp>
        <p:sp>
          <p:nvSpPr>
            <p:cNvPr id="17" name="TextBox 16"/>
            <p:cNvSpPr txBox="1"/>
            <p:nvPr/>
          </p:nvSpPr>
          <p:spPr>
            <a:xfrm>
              <a:off x="2030700" y="3191412"/>
              <a:ext cx="1152128" cy="646331"/>
            </a:xfrm>
            <a:prstGeom prst="rect">
              <a:avLst/>
            </a:prstGeom>
            <a:noFill/>
          </p:spPr>
          <p:txBody>
            <a:bodyPr wrap="square" rtlCol="0">
              <a:spAutoFit/>
            </a:bodyPr>
            <a:lstStyle/>
            <a:p>
              <a:pPr algn="ctr"/>
              <a:r>
                <a:rPr lang="zh-CN" altLang="en-US" dirty="0" smtClean="0">
                  <a:solidFill>
                    <a:srgbClr val="0070C0"/>
                  </a:solidFill>
                </a:rPr>
                <a:t>计算</a:t>
              </a:r>
              <a:endParaRPr lang="en-US" altLang="zh-CN" dirty="0" smtClean="0">
                <a:solidFill>
                  <a:srgbClr val="0070C0"/>
                </a:solidFill>
              </a:endParaRPr>
            </a:p>
            <a:p>
              <a:pPr algn="ctr"/>
              <a:r>
                <a:rPr lang="zh-CN" altLang="en-US" dirty="0" smtClean="0">
                  <a:solidFill>
                    <a:srgbClr val="0070C0"/>
                  </a:solidFill>
                </a:rPr>
                <a:t>品牌资产</a:t>
              </a:r>
              <a:endParaRPr lang="zh-CN" altLang="en-US" dirty="0">
                <a:solidFill>
                  <a:srgbClr val="0070C0"/>
                </a:solidFill>
              </a:endParaRPr>
            </a:p>
          </p:txBody>
        </p:sp>
      </p:grpSp>
      <p:grpSp>
        <p:nvGrpSpPr>
          <p:cNvPr id="26" name="组合 25"/>
          <p:cNvGrpSpPr/>
          <p:nvPr/>
        </p:nvGrpSpPr>
        <p:grpSpPr>
          <a:xfrm>
            <a:off x="5060433" y="2497460"/>
            <a:ext cx="3152136" cy="2016224"/>
            <a:chOff x="5025068" y="2497460"/>
            <a:chExt cx="3152136" cy="2016224"/>
          </a:xfrm>
        </p:grpSpPr>
        <p:sp>
          <p:nvSpPr>
            <p:cNvPr id="27" name="椭圆 26"/>
            <p:cNvSpPr/>
            <p:nvPr/>
          </p:nvSpPr>
          <p:spPr>
            <a:xfrm>
              <a:off x="5565128" y="2497460"/>
              <a:ext cx="2016224" cy="201622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8" name="椭圆 27"/>
            <p:cNvSpPr/>
            <p:nvPr/>
          </p:nvSpPr>
          <p:spPr>
            <a:xfrm>
              <a:off x="5025068"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29" name="TextBox 28"/>
            <p:cNvSpPr txBox="1"/>
            <p:nvPr/>
          </p:nvSpPr>
          <p:spPr>
            <a:xfrm>
              <a:off x="5061072" y="3243962"/>
              <a:ext cx="1008112" cy="523220"/>
            </a:xfrm>
            <a:prstGeom prst="rect">
              <a:avLst/>
            </a:prstGeom>
            <a:noFill/>
          </p:spPr>
          <p:txBody>
            <a:bodyPr wrap="square" rtlCol="0">
              <a:spAutoFit/>
            </a:bodyPr>
            <a:lstStyle/>
            <a:p>
              <a:pPr algn="ctr"/>
              <a:r>
                <a:rPr lang="zh-CN" altLang="en-US" sz="1400" dirty="0" smtClean="0"/>
                <a:t>原品牌的影响</a:t>
              </a:r>
              <a:endParaRPr lang="zh-CN" altLang="en-US" sz="1400" dirty="0"/>
            </a:p>
          </p:txBody>
        </p:sp>
        <p:sp>
          <p:nvSpPr>
            <p:cNvPr id="30" name="椭圆 29"/>
            <p:cNvSpPr/>
            <p:nvPr/>
          </p:nvSpPr>
          <p:spPr>
            <a:xfrm>
              <a:off x="7041292" y="2965512"/>
              <a:ext cx="1080120" cy="1080120"/>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31" name="TextBox 30"/>
            <p:cNvSpPr txBox="1"/>
            <p:nvPr/>
          </p:nvSpPr>
          <p:spPr>
            <a:xfrm>
              <a:off x="6997862" y="3296512"/>
              <a:ext cx="1179342" cy="430887"/>
            </a:xfrm>
            <a:prstGeom prst="rect">
              <a:avLst/>
            </a:prstGeom>
            <a:noFill/>
          </p:spPr>
          <p:txBody>
            <a:bodyPr wrap="square" rtlCol="0">
              <a:spAutoFit/>
            </a:bodyPr>
            <a:lstStyle/>
            <a:p>
              <a:pPr algn="ctr"/>
              <a:r>
                <a:rPr lang="zh-CN" altLang="en-US" sz="1100" dirty="0" smtClean="0"/>
                <a:t>行业内竞争品牌优劣势的变化</a:t>
              </a:r>
              <a:endParaRPr lang="zh-CN" altLang="en-US" sz="1100" dirty="0"/>
            </a:p>
          </p:txBody>
        </p:sp>
        <p:sp>
          <p:nvSpPr>
            <p:cNvPr id="32" name="TextBox 31"/>
            <p:cNvSpPr txBox="1"/>
            <p:nvPr/>
          </p:nvSpPr>
          <p:spPr>
            <a:xfrm>
              <a:off x="5991140" y="3191412"/>
              <a:ext cx="1152128" cy="646331"/>
            </a:xfrm>
            <a:prstGeom prst="rect">
              <a:avLst/>
            </a:prstGeom>
            <a:noFill/>
          </p:spPr>
          <p:txBody>
            <a:bodyPr wrap="square" rtlCol="0">
              <a:spAutoFit/>
            </a:bodyPr>
            <a:lstStyle/>
            <a:p>
              <a:pPr algn="ctr"/>
              <a:r>
                <a:rPr lang="zh-CN" altLang="en-US" dirty="0" smtClean="0">
                  <a:solidFill>
                    <a:srgbClr val="0070C0"/>
                  </a:solidFill>
                </a:rPr>
                <a:t>比较</a:t>
              </a:r>
              <a:endParaRPr lang="en-US" altLang="zh-CN" dirty="0" smtClean="0">
                <a:solidFill>
                  <a:srgbClr val="0070C0"/>
                </a:solidFill>
              </a:endParaRPr>
            </a:p>
            <a:p>
              <a:pPr algn="ctr"/>
              <a:r>
                <a:rPr lang="zh-CN" altLang="en-US" dirty="0" smtClean="0">
                  <a:solidFill>
                    <a:srgbClr val="0070C0"/>
                  </a:solidFill>
                </a:rPr>
                <a:t>品牌资产</a:t>
              </a:r>
              <a:endParaRPr lang="zh-CN" altLang="en-US" dirty="0">
                <a:solidFill>
                  <a:srgbClr val="0070C0"/>
                </a:solidFill>
              </a:endParaRPr>
            </a:p>
          </p:txBody>
        </p:sp>
      </p:grpSp>
      <p:cxnSp>
        <p:nvCxnSpPr>
          <p:cNvPr id="38" name="直接连接符 37"/>
          <p:cNvCxnSpPr/>
          <p:nvPr/>
        </p:nvCxnSpPr>
        <p:spPr>
          <a:xfrm>
            <a:off x="4222470" y="3505572"/>
            <a:ext cx="720080" cy="0"/>
          </a:xfrm>
          <a:prstGeom prst="line">
            <a:avLst/>
          </a:prstGeom>
          <a:ln w="6350">
            <a:solidFill>
              <a:srgbClr val="80808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1663956" y="1223508"/>
            <a:ext cx="4738238" cy="2879654"/>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3956059" y="3529477"/>
            <a:ext cx="1152128" cy="369332"/>
          </a:xfrm>
          <a:prstGeom prst="rect">
            <a:avLst/>
          </a:prstGeom>
          <a:noFill/>
        </p:spPr>
        <p:txBody>
          <a:bodyPr wrap="square" rtlCol="0">
            <a:spAutoFit/>
          </a:bodyPr>
          <a:lstStyle/>
          <a:p>
            <a:r>
              <a:rPr lang="zh-CN" altLang="en-US" dirty="0" smtClean="0"/>
              <a:t>研究方法</a:t>
            </a:r>
            <a:endParaRPr lang="zh-CN" altLang="en-US" dirty="0"/>
          </a:p>
        </p:txBody>
      </p:sp>
      <p:pic>
        <p:nvPicPr>
          <p:cNvPr id="48" name="图片 47"/>
          <p:cNvPicPr>
            <a:picLocks noChangeAspect="1"/>
          </p:cNvPicPr>
          <p:nvPr/>
        </p:nvPicPr>
        <p:blipFill rotWithShape="1">
          <a:blip r:embed="rId3" cstate="print">
            <a:extLst>
              <a:ext uri="{28A0092B-C50C-407E-A947-70E740481C1C}">
                <a14:useLocalDpi xmlns:a14="http://schemas.microsoft.com/office/drawing/2010/main" xmlns="" val="0"/>
              </a:ext>
            </a:extLst>
          </a:blip>
          <a:srcRect t="13048" b="13048"/>
          <a:stretch/>
        </p:blipFill>
        <p:spPr>
          <a:xfrm>
            <a:off x="5292080" y="3082433"/>
            <a:ext cx="1152128" cy="1152128"/>
          </a:xfrm>
          <a:prstGeom prst="ellipse">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xmlns="" val="35405412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xit" presetSubtype="32" fill="hold" nodeType="clickEffect">
                                  <p:stCondLst>
                                    <p:cond delay="0"/>
                                  </p:stCondLst>
                                  <p:childTnLst>
                                    <p:anim calcmode="lin" valueType="num">
                                      <p:cBhvr>
                                        <p:cTn id="26" dur="500"/>
                                        <p:tgtEl>
                                          <p:spTgt spid="19"/>
                                        </p:tgtEl>
                                        <p:attrNameLst>
                                          <p:attrName>ppt_w</p:attrName>
                                        </p:attrNameLst>
                                      </p:cBhvr>
                                      <p:tavLst>
                                        <p:tav tm="0">
                                          <p:val>
                                            <p:strVal val="ppt_w"/>
                                          </p:val>
                                        </p:tav>
                                        <p:tav tm="100000">
                                          <p:val>
                                            <p:fltVal val="0"/>
                                          </p:val>
                                        </p:tav>
                                      </p:tavLst>
                                    </p:anim>
                                    <p:anim calcmode="lin" valueType="num">
                                      <p:cBhvr>
                                        <p:cTn id="27" dur="500"/>
                                        <p:tgtEl>
                                          <p:spTgt spid="19"/>
                                        </p:tgtEl>
                                        <p:attrNameLst>
                                          <p:attrName>ppt_h</p:attrName>
                                        </p:attrNameLst>
                                      </p:cBhvr>
                                      <p:tavLst>
                                        <p:tav tm="0">
                                          <p:val>
                                            <p:strVal val="ppt_h"/>
                                          </p:val>
                                        </p:tav>
                                        <p:tav tm="100000">
                                          <p:val>
                                            <p:fltVal val="0"/>
                                          </p:val>
                                        </p:tav>
                                      </p:tavLst>
                                    </p:anim>
                                    <p:animEffect transition="out" filter="fade">
                                      <p:cBhvr>
                                        <p:cTn id="28" dur="500"/>
                                        <p:tgtEl>
                                          <p:spTgt spid="19"/>
                                        </p:tgtEl>
                                      </p:cBhvr>
                                    </p:animEffect>
                                    <p:set>
                                      <p:cBhvr>
                                        <p:cTn id="29" dur="1" fill="hold">
                                          <p:stCondLst>
                                            <p:cond delay="499"/>
                                          </p:stCondLst>
                                        </p:cTn>
                                        <p:tgtEl>
                                          <p:spTgt spid="19"/>
                                        </p:tgtEl>
                                        <p:attrNameLst>
                                          <p:attrName>style.visibility</p:attrName>
                                        </p:attrNameLst>
                                      </p:cBhvr>
                                      <p:to>
                                        <p:strVal val="hidden"/>
                                      </p:to>
                                    </p:set>
                                  </p:childTnLst>
                                </p:cTn>
                              </p:par>
                              <p:par>
                                <p:cTn id="30" presetID="53" presetClass="exit" presetSubtype="32" fill="hold" nodeType="withEffect">
                                  <p:stCondLst>
                                    <p:cond delay="0"/>
                                  </p:stCondLst>
                                  <p:childTnLst>
                                    <p:anim calcmode="lin" valueType="num">
                                      <p:cBhvr>
                                        <p:cTn id="31" dur="500"/>
                                        <p:tgtEl>
                                          <p:spTgt spid="38"/>
                                        </p:tgtEl>
                                        <p:attrNameLst>
                                          <p:attrName>ppt_w</p:attrName>
                                        </p:attrNameLst>
                                      </p:cBhvr>
                                      <p:tavLst>
                                        <p:tav tm="0">
                                          <p:val>
                                            <p:strVal val="ppt_w"/>
                                          </p:val>
                                        </p:tav>
                                        <p:tav tm="100000">
                                          <p:val>
                                            <p:fltVal val="0"/>
                                          </p:val>
                                        </p:tav>
                                      </p:tavLst>
                                    </p:anim>
                                    <p:anim calcmode="lin" valueType="num">
                                      <p:cBhvr>
                                        <p:cTn id="32" dur="500"/>
                                        <p:tgtEl>
                                          <p:spTgt spid="38"/>
                                        </p:tgtEl>
                                        <p:attrNameLst>
                                          <p:attrName>ppt_h</p:attrName>
                                        </p:attrNameLst>
                                      </p:cBhvr>
                                      <p:tavLst>
                                        <p:tav tm="0">
                                          <p:val>
                                            <p:strVal val="ppt_h"/>
                                          </p:val>
                                        </p:tav>
                                        <p:tav tm="100000">
                                          <p:val>
                                            <p:fltVal val="0"/>
                                          </p:val>
                                        </p:tav>
                                      </p:tavLst>
                                    </p:anim>
                                    <p:animEffect transition="out" filter="fade">
                                      <p:cBhvr>
                                        <p:cTn id="33" dur="500"/>
                                        <p:tgtEl>
                                          <p:spTgt spid="38"/>
                                        </p:tgtEl>
                                      </p:cBhvr>
                                    </p:animEffect>
                                    <p:set>
                                      <p:cBhvr>
                                        <p:cTn id="34" dur="1" fill="hold">
                                          <p:stCondLst>
                                            <p:cond delay="499"/>
                                          </p:stCondLst>
                                        </p:cTn>
                                        <p:tgtEl>
                                          <p:spTgt spid="38"/>
                                        </p:tgtEl>
                                        <p:attrNameLst>
                                          <p:attrName>style.visibility</p:attrName>
                                        </p:attrNameLst>
                                      </p:cBhvr>
                                      <p:to>
                                        <p:strVal val="hidden"/>
                                      </p:to>
                                    </p:set>
                                  </p:childTnLst>
                                </p:cTn>
                              </p:par>
                              <p:par>
                                <p:cTn id="35" presetID="53" presetClass="exit" presetSubtype="32" fill="hold" nodeType="withEffect">
                                  <p:stCondLst>
                                    <p:cond delay="0"/>
                                  </p:stCondLst>
                                  <p:childTnLst>
                                    <p:anim calcmode="lin" valueType="num">
                                      <p:cBhvr>
                                        <p:cTn id="36" dur="500"/>
                                        <p:tgtEl>
                                          <p:spTgt spid="26"/>
                                        </p:tgtEl>
                                        <p:attrNameLst>
                                          <p:attrName>ppt_w</p:attrName>
                                        </p:attrNameLst>
                                      </p:cBhvr>
                                      <p:tavLst>
                                        <p:tav tm="0">
                                          <p:val>
                                            <p:strVal val="ppt_w"/>
                                          </p:val>
                                        </p:tav>
                                        <p:tav tm="100000">
                                          <p:val>
                                            <p:fltVal val="0"/>
                                          </p:val>
                                        </p:tav>
                                      </p:tavLst>
                                    </p:anim>
                                    <p:anim calcmode="lin" valueType="num">
                                      <p:cBhvr>
                                        <p:cTn id="37" dur="500"/>
                                        <p:tgtEl>
                                          <p:spTgt spid="26"/>
                                        </p:tgtEl>
                                        <p:attrNameLst>
                                          <p:attrName>ppt_h</p:attrName>
                                        </p:attrNameLst>
                                      </p:cBhvr>
                                      <p:tavLst>
                                        <p:tav tm="0">
                                          <p:val>
                                            <p:strVal val="ppt_h"/>
                                          </p:val>
                                        </p:tav>
                                        <p:tav tm="100000">
                                          <p:val>
                                            <p:fltVal val="0"/>
                                          </p:val>
                                        </p:tav>
                                      </p:tavLst>
                                    </p:anim>
                                    <p:animEffect transition="out" filter="fade">
                                      <p:cBhvr>
                                        <p:cTn id="38" dur="500"/>
                                        <p:tgtEl>
                                          <p:spTgt spid="26"/>
                                        </p:tgtEl>
                                      </p:cBhvr>
                                    </p:animEffect>
                                    <p:set>
                                      <p:cBhvr>
                                        <p:cTn id="39" dur="1" fill="hold">
                                          <p:stCondLst>
                                            <p:cond delay="499"/>
                                          </p:stCondLst>
                                        </p:cTn>
                                        <p:tgtEl>
                                          <p:spTgt spid="26"/>
                                        </p:tgtEl>
                                        <p:attrNameLst>
                                          <p:attrName>style.visibility</p:attrName>
                                        </p:attrNameLst>
                                      </p:cBhvr>
                                      <p:to>
                                        <p:strVal val="hidden"/>
                                      </p:to>
                                    </p:set>
                                  </p:childTnLst>
                                </p:cTn>
                              </p:par>
                            </p:childTnLst>
                          </p:cTn>
                        </p:par>
                        <p:par>
                          <p:cTn id="40" fill="hold">
                            <p:stCondLst>
                              <p:cond delay="500"/>
                            </p:stCondLst>
                            <p:childTnLst>
                              <p:par>
                                <p:cTn id="41" presetID="22" presetClass="entr" presetSubtype="2"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right)">
                                      <p:cBhvr>
                                        <p:cTn id="43" dur="500"/>
                                        <p:tgtEl>
                                          <p:spTgt spid="46"/>
                                        </p:tgtEl>
                                      </p:cBhvr>
                                    </p:animEffect>
                                  </p:childTnLst>
                                </p:cTn>
                              </p:par>
                            </p:childTnLst>
                          </p:cTn>
                        </p:par>
                        <p:par>
                          <p:cTn id="44" fill="hold">
                            <p:stCondLst>
                              <p:cond delay="1000"/>
                            </p:stCondLst>
                            <p:childTnLst>
                              <p:par>
                                <p:cTn id="45" presetID="53" presetClass="entr" presetSubtype="16"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LB的PPT\图片素材\等着你整理！\本本收集QQ3596717 (55).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2874" b="11937"/>
          <a:stretch/>
        </p:blipFill>
        <p:spPr bwMode="auto">
          <a:xfrm>
            <a:off x="3193276" y="553245"/>
            <a:ext cx="4835108" cy="4610729"/>
          </a:xfrm>
          <a:prstGeom prst="rect">
            <a:avLst/>
          </a:prstGeom>
          <a:noFill/>
          <a:extLst>
            <a:ext uri="{909E8E84-426E-40DD-AFC4-6F175D3DCCD1}">
              <a14:hiddenFill xmlns:a14="http://schemas.microsoft.com/office/drawing/2010/main" xmlns="">
                <a:solidFill>
                  <a:srgbClr val="FFFFFF"/>
                </a:solidFill>
              </a14:hiddenFill>
            </a:ext>
          </a:extLst>
        </p:spPr>
      </p:pic>
      <p:sp>
        <p:nvSpPr>
          <p:cNvPr id="3" name="矩形 2"/>
          <p:cNvSpPr/>
          <p:nvPr/>
        </p:nvSpPr>
        <p:spPr>
          <a:xfrm>
            <a:off x="1003776" y="1104276"/>
            <a:ext cx="878767" cy="2215991"/>
          </a:xfrm>
          <a:prstGeom prst="rect">
            <a:avLst/>
          </a:prstGeom>
          <a:noFill/>
        </p:spPr>
        <p:txBody>
          <a:bodyPr wrap="square" rtlCol="0">
            <a:spAutoFit/>
          </a:bodyPr>
          <a:lstStyle/>
          <a:p>
            <a:r>
              <a:rPr lang="en-US" altLang="zh-CN" sz="13800" dirty="0">
                <a:solidFill>
                  <a:srgbClr val="969696"/>
                </a:solidFill>
                <a:latin typeface="Serif Black" pitchFamily="2" charset="0"/>
                <a:ea typeface="DFKai-SB" pitchFamily="65" charset="-120"/>
              </a:rPr>
              <a:t>2</a:t>
            </a:r>
            <a:endParaRPr lang="zh-CN" altLang="en-US" sz="13800" dirty="0">
              <a:solidFill>
                <a:srgbClr val="969696"/>
              </a:solidFill>
              <a:latin typeface="Serif Black" pitchFamily="2" charset="0"/>
              <a:ea typeface="DFKai-SB" pitchFamily="65" charset="-120"/>
            </a:endParaRPr>
          </a:p>
        </p:txBody>
      </p:sp>
      <p:sp>
        <p:nvSpPr>
          <p:cNvPr id="4" name="TextBox 3"/>
          <p:cNvSpPr txBox="1"/>
          <p:nvPr/>
        </p:nvSpPr>
        <p:spPr>
          <a:xfrm>
            <a:off x="2135000" y="3090811"/>
            <a:ext cx="1689023" cy="523220"/>
          </a:xfrm>
          <a:prstGeom prst="rect">
            <a:avLst/>
          </a:prstGeom>
          <a:solidFill>
            <a:srgbClr val="0070C0"/>
          </a:solidFill>
          <a:ln w="12700">
            <a:noFill/>
            <a:prstDash val="dash"/>
          </a:ln>
        </p:spPr>
        <p:txBody>
          <a:bodyPr wrap="square" rtlCol="0">
            <a:spAutoFit/>
          </a:bodyPr>
          <a:lstStyle/>
          <a:p>
            <a:pPr algn="ctr"/>
            <a:r>
              <a:rPr lang="zh-CN" altLang="en-US" sz="2800" dirty="0" smtClean="0">
                <a:solidFill>
                  <a:prstClr val="white"/>
                </a:solidFill>
              </a:rPr>
              <a:t>文献综述</a:t>
            </a:r>
            <a:endParaRPr lang="zh-CN" altLang="en-US" sz="2800" dirty="0">
              <a:solidFill>
                <a:prstClr val="white"/>
              </a:solidFill>
            </a:endParaRPr>
          </a:p>
        </p:txBody>
      </p:sp>
      <p:cxnSp>
        <p:nvCxnSpPr>
          <p:cNvPr id="8" name="直接连接符 7"/>
          <p:cNvCxnSpPr/>
          <p:nvPr/>
        </p:nvCxnSpPr>
        <p:spPr>
          <a:xfrm>
            <a:off x="1951808" y="2196041"/>
            <a:ext cx="0" cy="1612081"/>
          </a:xfrm>
          <a:prstGeom prst="line">
            <a:avLst/>
          </a:prstGeom>
          <a:ln w="3175">
            <a:solidFill>
              <a:srgbClr val="DDDDDD"/>
            </a:solidFill>
            <a:prstDash val="soli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003772" y="2943430"/>
            <a:ext cx="3641922" cy="0"/>
          </a:xfrm>
          <a:prstGeom prst="line">
            <a:avLst/>
          </a:prstGeom>
          <a:ln w="3175">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419190" y="2943430"/>
            <a:ext cx="2382678" cy="0"/>
          </a:xfrm>
          <a:prstGeom prst="line">
            <a:avLst/>
          </a:prstGeom>
          <a:ln w="31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953494" y="-2346674"/>
            <a:ext cx="0" cy="2317647"/>
          </a:xfrm>
          <a:prstGeom prst="line">
            <a:avLst/>
          </a:prstGeom>
          <a:ln w="31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900608" y="3803640"/>
            <a:ext cx="1224136" cy="369332"/>
          </a:xfrm>
          <a:prstGeom prst="rect">
            <a:avLst/>
          </a:prstGeom>
          <a:noFill/>
        </p:spPr>
        <p:txBody>
          <a:bodyPr wrap="square" rtlCol="0">
            <a:spAutoFit/>
          </a:bodyPr>
          <a:lstStyle/>
          <a:p>
            <a:r>
              <a:rPr lang="en-US" altLang="zh-CN" dirty="0" smtClean="0">
                <a:solidFill>
                  <a:srgbClr val="0070C0"/>
                </a:solidFill>
              </a:rPr>
              <a:t>&gt;&gt;&gt;</a:t>
            </a:r>
            <a:endParaRPr lang="zh-CN" altLang="en-US" dirty="0">
              <a:solidFill>
                <a:srgbClr val="0070C0"/>
              </a:solidFill>
            </a:endParaRPr>
          </a:p>
        </p:txBody>
      </p:sp>
    </p:spTree>
    <p:extLst>
      <p:ext uri="{BB962C8B-B14F-4D97-AF65-F5344CB8AC3E}">
        <p14:creationId xmlns:p14="http://schemas.microsoft.com/office/powerpoint/2010/main" xmlns="" val="770545535"/>
      </p:ext>
    </p:extLst>
  </p:cSld>
  <p:clrMapOvr>
    <a:masterClrMapping/>
  </p:clrMapOvr>
  <p:transition>
    <p:fade/>
  </p:transition>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11"/>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4.04775E-6 L 0.53976 0.00139 " pathEditMode="relative" rAng="0" ptsTypes="AA">
                                          <p:cBhvr>
                                            <p:cTn id="8" dur="500" fill="hold"/>
                                            <p:tgtEl>
                                              <p:spTgt spid="10"/>
                                            </p:tgtEl>
                                            <p:attrNameLst>
                                              <p:attrName>ppt_x</p:attrName>
                                              <p:attrName>ppt_y</p:attrName>
                                            </p:attrNameLst>
                                          </p:cBhvr>
                                          <p:rCtr x="26979" y="56"/>
                                        </p:animMotion>
                                      </p:childTnLst>
                                    </p:cTn>
                                  </p:par>
                                  <p:par>
                                    <p:cTn id="9" presetID="10" presetClass="exit" presetSubtype="0" fill="hold" nodeType="withEffect">
                                      <p:stCondLst>
                                        <p:cond delay="0"/>
                                      </p:stCondLst>
                                      <p:childTnLst>
                                        <p:animEffect transition="out" filter="fade">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0"/>
                                            </p:tgtEl>
                                          </p:cBhvr>
                                        </p:animEffect>
                                        <p:set>
                                          <p:cBhvr>
                                            <p:cTn id="14" dur="1" fill="hold">
                                              <p:stCondLst>
                                                <p:cond delay="499"/>
                                              </p:stCondLst>
                                            </p:cTn>
                                            <p:tgtEl>
                                              <p:spTgt spid="10"/>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14:presetBounceEnd="64000">
                                      <p:stCondLst>
                                        <p:cond delay="0"/>
                                      </p:stCondLst>
                                      <p:childTnLst>
                                        <p:animMotion origin="layout" path="M 3.61111E-6 2.22222E-6 L 0.43698 0.00389 " pathEditMode="relative" rAng="0" ptsTypes="AA" p14:bounceEnd="64000">
                                          <p:cBhvr>
                                            <p:cTn id="17" dur="500" fill="hold"/>
                                            <p:tgtEl>
                                              <p:spTgt spid="12"/>
                                            </p:tgtEl>
                                            <p:attrNameLst>
                                              <p:attrName>ppt_x</p:attrName>
                                              <p:attrName>ppt_y</p:attrName>
                                            </p:attrNameLst>
                                          </p:cBhvr>
                                          <p:rCtr x="21840" y="194"/>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500"/>
                                            <p:tgtEl>
                                              <p:spTgt spid="4"/>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026"/>
                                            </p:tgtEl>
                                            <p:attrNameLst>
                                              <p:attrName>style.visibility</p:attrName>
                                            </p:attrNameLst>
                                          </p:cBhvr>
                                          <p:to>
                                            <p:strVal val="visible"/>
                                          </p:to>
                                        </p:set>
                                        <p:animEffect transition="in" filter="fade">
                                          <p:cBhvr>
                                            <p:cTn id="28"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4.72222E-6 -2.22222E-6 L 4.72222E-6 0.90945 " pathEditMode="relative" rAng="0" ptsTypes="AA">
                                          <p:cBhvr>
                                            <p:cTn id="6" dur="500" fill="hold"/>
                                            <p:tgtEl>
                                              <p:spTgt spid="11"/>
                                            </p:tgtEl>
                                            <p:attrNameLst>
                                              <p:attrName>ppt_x</p:attrName>
                                              <p:attrName>ppt_y</p:attrName>
                                            </p:attrNameLst>
                                          </p:cBhvr>
                                          <p:rCtr x="0" y="45472"/>
                                        </p:animMotion>
                                      </p:childTnLst>
                                    </p:cTn>
                                  </p:par>
                                  <p:par>
                                    <p:cTn id="7" presetID="42" presetClass="path" presetSubtype="0" accel="50000" decel="50000" fill="hold" nodeType="withEffect">
                                      <p:stCondLst>
                                        <p:cond delay="0"/>
                                      </p:stCondLst>
                                      <p:childTnLst>
                                        <p:animMotion origin="layout" path="M 1.38889E-6 -4.04775E-6 L 0.53976 0.00139 " pathEditMode="relative" rAng="0" ptsTypes="AA">
                                          <p:cBhvr>
                                            <p:cTn id="8" dur="500" fill="hold"/>
                                            <p:tgtEl>
                                              <p:spTgt spid="10"/>
                                            </p:tgtEl>
                                            <p:attrNameLst>
                                              <p:attrName>ppt_x</p:attrName>
                                              <p:attrName>ppt_y</p:attrName>
                                            </p:attrNameLst>
                                          </p:cBhvr>
                                          <p:rCtr x="26979" y="56"/>
                                        </p:animMotion>
                                      </p:childTnLst>
                                    </p:cTn>
                                  </p:par>
                                  <p:par>
                                    <p:cTn id="9" presetID="10" presetClass="exit" presetSubtype="0" fill="hold" nodeType="withEffect">
                                      <p:stCondLst>
                                        <p:cond delay="0"/>
                                      </p:stCondLst>
                                      <p:childTnLst>
                                        <p:animEffect transition="out" filter="fade">
                                          <p:cBhvr>
                                            <p:cTn id="10" dur="500"/>
                                            <p:tgtEl>
                                              <p:spTgt spid="11"/>
                                            </p:tgtEl>
                                          </p:cBhvr>
                                        </p:animEffect>
                                        <p:set>
                                          <p:cBhvr>
                                            <p:cTn id="11" dur="1" fill="hold">
                                              <p:stCondLst>
                                                <p:cond delay="499"/>
                                              </p:stCondLst>
                                            </p:cTn>
                                            <p:tgtEl>
                                              <p:spTgt spid="11"/>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0"/>
                                            </p:tgtEl>
                                          </p:cBhvr>
                                        </p:animEffect>
                                        <p:set>
                                          <p:cBhvr>
                                            <p:cTn id="14" dur="1" fill="hold">
                                              <p:stCondLst>
                                                <p:cond delay="499"/>
                                              </p:stCondLst>
                                            </p:cTn>
                                            <p:tgtEl>
                                              <p:spTgt spid="10"/>
                                            </p:tgtEl>
                                            <p:attrNameLst>
                                              <p:attrName>style.visibility</p:attrName>
                                            </p:attrNameLst>
                                          </p:cBhvr>
                                          <p:to>
                                            <p:strVal val="hidden"/>
                                          </p:to>
                                        </p:set>
                                      </p:childTnLst>
                                    </p:cTn>
                                  </p:par>
                                </p:childTnLst>
                              </p:cTn>
                            </p:par>
                            <p:par>
                              <p:cTn id="15" fill="hold">
                                <p:stCondLst>
                                  <p:cond delay="500"/>
                                </p:stCondLst>
                                <p:childTnLst>
                                  <p:par>
                                    <p:cTn id="16" presetID="42" presetClass="path" presetSubtype="0" fill="hold" grpId="0" nodeType="afterEffect">
                                      <p:stCondLst>
                                        <p:cond delay="0"/>
                                      </p:stCondLst>
                                      <p:childTnLst>
                                        <p:animMotion origin="layout" path="M 3.61111E-6 2.22222E-6 L 0.43698 0.00389 " pathEditMode="relative" rAng="0" ptsTypes="AA">
                                          <p:cBhvr>
                                            <p:cTn id="17" dur="500" fill="hold"/>
                                            <p:tgtEl>
                                              <p:spTgt spid="12"/>
                                            </p:tgtEl>
                                            <p:attrNameLst>
                                              <p:attrName>ppt_x</p:attrName>
                                              <p:attrName>ppt_y</p:attrName>
                                            </p:attrNameLst>
                                          </p:cBhvr>
                                          <p:rCtr x="21840" y="194"/>
                                        </p:animMotion>
                                      </p:childTnLst>
                                    </p:cTn>
                                  </p:par>
                                </p:childTnLst>
                              </p:cTn>
                            </p:par>
                            <p:par>
                              <p:cTn id="18" fill="hold">
                                <p:stCondLst>
                                  <p:cond delay="1000"/>
                                </p:stCondLst>
                                <p:childTnLst>
                                  <p:par>
                                    <p:cTn id="19" presetID="14" presetClass="entr" presetSubtype="1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randombar(horizontal)">
                                          <p:cBhvr>
                                            <p:cTn id="24" dur="500"/>
                                            <p:tgtEl>
                                              <p:spTgt spid="4"/>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026"/>
                                            </p:tgtEl>
                                            <p:attrNameLst>
                                              <p:attrName>style.visibility</p:attrName>
                                            </p:attrNameLst>
                                          </p:cBhvr>
                                          <p:to>
                                            <p:strVal val="visible"/>
                                          </p:to>
                                        </p:set>
                                        <p:animEffect transition="in" filter="fade">
                                          <p:cBhvr>
                                            <p:cTn id="28"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2" grpId="0"/>
        </p:bldLst>
      </p:timing>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演示文稿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网格">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w="12700">
          <a:noFill/>
        </a:ln>
        <a:effectLst/>
      </a:spPr>
      <a:bodyPr wrap="square" rtlCol="0" anchor="ctr">
        <a:spAutoFit/>
      </a:bodyPr>
      <a:lstStyle>
        <a:defPPr algn="ctr">
          <a:defRPr sz="1600" b="1">
            <a:solidFill>
              <a:schemeClr val="bg1"/>
            </a:solidFill>
            <a:latin typeface="微软雅黑" pitchFamily="34" charset="-122"/>
            <a:ea typeface="微软雅黑" pitchFamily="34" charset="-122"/>
            <a:cs typeface="Lao UI" pitchFamily="34" charset="0"/>
          </a:defRPr>
        </a:defPPr>
      </a:lstStyle>
    </a:spDef>
  </a:objectDefaults>
  <a:extraClrSchemeLst/>
</a:theme>
</file>

<file path=ppt/theme/theme3.xml><?xml version="1.0" encoding="utf-8"?>
<a:theme xmlns:a="http://schemas.openxmlformats.org/drawingml/2006/main" name="1_演示文稿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网格">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70C0"/>
        </a:solidFill>
        <a:ln w="12700">
          <a:noFill/>
        </a:ln>
        <a:effectLst/>
      </a:spPr>
      <a:bodyPr wrap="square" rtlCol="0" anchor="ctr">
        <a:spAutoFit/>
      </a:bodyPr>
      <a:lstStyle>
        <a:defPPr algn="ctr">
          <a:defRPr sz="1600" b="1">
            <a:solidFill>
              <a:prstClr val="white"/>
            </a:solidFill>
            <a:latin typeface="微软雅黑" pitchFamily="34" charset="-122"/>
            <a:cs typeface="Lao UI" pitchFamily="34" charset="0"/>
          </a:defRPr>
        </a:defPPr>
      </a:lstStyle>
    </a:spDef>
  </a:objectDefaults>
  <a:extraClrSchemeLst/>
</a:theme>
</file>

<file path=ppt/theme/theme4.xml><?xml version="1.0" encoding="utf-8"?>
<a:theme xmlns:a="http://schemas.openxmlformats.org/drawingml/2006/main" name="1_기본 디자인">
  <a:themeElements>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기본 디자인">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1800" b="0" i="0" u="none" strike="noStrike" cap="none" normalizeH="0" baseline="0" smtClean="0">
            <a:ln>
              <a:noFill/>
            </a:ln>
            <a:solidFill>
              <a:schemeClr val="tx1"/>
            </a:solidFill>
            <a:effectLst/>
            <a:latin typeface="굴림" pitchFamily="50" charset="-127"/>
            <a:ea typeface="굴림" pitchFamily="50"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1" hangingPunct="1">
          <a:lnSpc>
            <a:spcPct val="100000"/>
          </a:lnSpc>
          <a:spcBef>
            <a:spcPct val="0"/>
          </a:spcBef>
          <a:spcAft>
            <a:spcPct val="0"/>
          </a:spcAft>
          <a:buClrTx/>
          <a:buSzTx/>
          <a:buFontTx/>
          <a:buNone/>
          <a:tabLst/>
          <a:defRPr kumimoji="1" lang="ko-KR" altLang="en-US" sz="1800" b="0" i="0" u="none" strike="noStrike" cap="none" normalizeH="0" baseline="0" smtClean="0">
            <a:ln>
              <a:noFill/>
            </a:ln>
            <a:solidFill>
              <a:schemeClr val="tx1"/>
            </a:solidFill>
            <a:effectLst/>
            <a:latin typeface="굴림" pitchFamily="50" charset="-127"/>
            <a:ea typeface="굴림" pitchFamily="50" charset="-127"/>
          </a:defRPr>
        </a:defPPr>
      </a:lstStyle>
    </a:lnDef>
  </a:objectDefaults>
  <a:extraClrSchemeLst>
    <a:extraClrScheme>
      <a:clrScheme name="기본 디자인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기본 디자인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기본 디자인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기본 디자인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기본 디자인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기본 디자인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기본 디자인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기본 디자인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기본 디자인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기본 디자인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기본 디자인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기본 디자인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1107</TotalTime>
  <Words>2498</Words>
  <Application>Microsoft Office PowerPoint</Application>
  <PresentationFormat>全屏显示(16:10)</PresentationFormat>
  <Paragraphs>365</Paragraphs>
  <Slides>29</Slides>
  <Notes>0</Notes>
  <HiddenSlides>0</HiddenSlides>
  <MMClips>0</MMClips>
  <ScaleCrop>false</ScaleCrop>
  <HeadingPairs>
    <vt:vector size="4" baseType="variant">
      <vt:variant>
        <vt:lpstr>主题</vt:lpstr>
      </vt:variant>
      <vt:variant>
        <vt:i4>4</vt:i4>
      </vt:variant>
      <vt:variant>
        <vt:lpstr>幻灯片标题</vt:lpstr>
      </vt:variant>
      <vt:variant>
        <vt:i4>29</vt:i4>
      </vt:variant>
    </vt:vector>
  </HeadingPairs>
  <TitlesOfParts>
    <vt:vector size="33" baseType="lpstr">
      <vt:lpstr>Office 主题</vt:lpstr>
      <vt:lpstr>演示文稿1</vt:lpstr>
      <vt:lpstr>1_演示文稿1</vt:lpstr>
      <vt:lpstr>1_기본 디자인</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LiuBin</dc:creator>
  <cp:lastModifiedBy>Administrator</cp:lastModifiedBy>
  <cp:revision>258</cp:revision>
  <dcterms:created xsi:type="dcterms:W3CDTF">2011-03-17T08:18:18Z</dcterms:created>
  <dcterms:modified xsi:type="dcterms:W3CDTF">2015-08-19T02:48:46Z</dcterms:modified>
</cp:coreProperties>
</file>