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2012-4-21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baike.baidu.com/albums/2033459/2033459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00298" y="1785926"/>
            <a:ext cx="51435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zh-CN" altLang="en-US" sz="9600" b="1" cap="none" spc="0" dirty="0" smtClean="0">
                <a:ln/>
                <a:solidFill>
                  <a:srgbClr val="002060"/>
                </a:solidFill>
                <a:effectLst/>
              </a:rPr>
              <a:t>成吉思汗</a:t>
            </a:r>
            <a:endParaRPr lang="zh-CN" altLang="en-US" sz="9600" b="1" cap="none" spc="0" dirty="0">
              <a:ln/>
              <a:solidFill>
                <a:srgbClr val="002060"/>
              </a:solidFill>
              <a:effectLst/>
            </a:endParaRPr>
          </a:p>
        </p:txBody>
      </p:sp>
      <p:pic>
        <p:nvPicPr>
          <p:cNvPr id="17410" name="Picture 2" descr="http://imgsrc.baidu.com/baike/abpic/item/476217f79556bb6f720eec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1683998" cy="188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军队是国家政权的主要组成部分。有兵就有权，兵强则国固。在以征服战争为职业的历史阶段尤其如此。因此，成吉思汗统一蒙古草原后第一件事就是大封功臣、宗室，把在战争中已经实行的千户制进一步完善和制度化，创立了军政合一的千户制，先后任命了一批千户官、万户官和宗室诸王，建立了一个层层隶属、指挥灵活、便于统治、能征善战的军政组织。成吉思汗把占领区的人户编为</a:t>
            </a:r>
            <a:r>
              <a:rPr lang="en-US" altLang="zh-CN" dirty="0" smtClean="0"/>
              <a:t>95</a:t>
            </a:r>
            <a:r>
              <a:rPr lang="zh-CN" altLang="en-US" dirty="0" smtClean="0"/>
              <a:t>个千户，分封给开国功臣和贵戚们，分别进行统治。</a:t>
            </a:r>
          </a:p>
          <a:p>
            <a:r>
              <a:rPr lang="zh-CN" altLang="en-US" dirty="0" smtClean="0"/>
              <a:t>　　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史集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蒙古秘史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一一列举了这些千户官的姓名、出身、主要经历以及各千户的组成情况，其中包括</a:t>
            </a:r>
            <a:r>
              <a:rPr lang="en-US" altLang="zh-CN" dirty="0" smtClean="0"/>
              <a:t>78</a:t>
            </a:r>
            <a:r>
              <a:rPr lang="zh-CN" altLang="en-US" dirty="0" smtClean="0"/>
              <a:t>位功臣，</a:t>
            </a:r>
            <a:r>
              <a:rPr lang="en-US" altLang="zh-CN" dirty="0" smtClean="0"/>
              <a:t>10</a:t>
            </a:r>
            <a:r>
              <a:rPr lang="zh-CN" altLang="en-US" dirty="0" smtClean="0"/>
              <a:t>位驸马，有</a:t>
            </a:r>
            <a:r>
              <a:rPr lang="en-US" altLang="zh-CN" dirty="0" smtClean="0"/>
              <a:t>3</a:t>
            </a:r>
            <a:r>
              <a:rPr lang="zh-CN" altLang="en-US" dirty="0" smtClean="0"/>
              <a:t>位驸马共领有</a:t>
            </a:r>
            <a:r>
              <a:rPr lang="en-US" altLang="zh-CN" dirty="0" smtClean="0"/>
              <a:t>10</a:t>
            </a:r>
            <a:r>
              <a:rPr lang="zh-CN" altLang="en-US" dirty="0" smtClean="0"/>
              <a:t>千户，因此当时实际分封的只有</a:t>
            </a:r>
            <a:r>
              <a:rPr lang="en-US" altLang="zh-CN" dirty="0" smtClean="0"/>
              <a:t>88</a:t>
            </a:r>
            <a:r>
              <a:rPr lang="zh-CN" altLang="en-US" dirty="0" smtClean="0"/>
              <a:t>人，这就是蒙古汗国历史上著名的八十八功臣。千户制的建立，标志着部落和氏族制的最后瓦解。这是一种军事、政治、经济三位一体的制度，是蒙古汗国统治体制中最重要的一环。建立特殊功勋的那颜，还被授予种种特权，那颜阶层是成吉思汗“黄金家族”统治蒙古人民的支柱。这实际上是用战争打败了原来各部的奴隶主和氏族贵族，又重新培植了一个新的奴隶主阶层，这是以成吉思汗所在的黄金家族为主、各级功臣为辅的新的奴隶主阶层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/>
              <a:t>领户分封</a:t>
            </a:r>
            <a:br>
              <a:rPr lang="zh-CN" altLang="en-US" b="1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回军灭西夏（</a:t>
            </a:r>
            <a:r>
              <a:rPr lang="en-US" altLang="zh-CN" dirty="0" smtClean="0"/>
              <a:t>1225</a:t>
            </a:r>
            <a:r>
              <a:rPr lang="zh-CN" altLang="en-US" dirty="0" smtClean="0"/>
              <a:t>年）秋，经过</a:t>
            </a:r>
            <a:r>
              <a:rPr lang="en-US" altLang="zh-CN" dirty="0" smtClean="0"/>
              <a:t>7</a:t>
            </a:r>
            <a:r>
              <a:rPr lang="zh-CN" altLang="en-US" dirty="0" smtClean="0"/>
              <a:t>年西征的成吉思汗回到了蒙古草原。因西夏背盟，主将木华黎含恨而死，成吉思汗不顾</a:t>
            </a:r>
            <a:r>
              <a:rPr lang="en-US" altLang="zh-CN" dirty="0" smtClean="0"/>
              <a:t>64</a:t>
            </a:r>
            <a:r>
              <a:rPr lang="zh-CN" altLang="en-US" dirty="0" smtClean="0"/>
              <a:t>岁高龄，坚持亲征西夏。途中围猎受伤，高烧不起，但他仍不退兵。西夏王被迫派使者求降。</a:t>
            </a:r>
          </a:p>
          <a:p>
            <a:r>
              <a:rPr lang="zh-CN" altLang="en-US" dirty="0" smtClean="0"/>
              <a:t>　　成吉思汗病危，在六盘山休养，留下了三条著名的遗嘱。太祖二十二年（</a:t>
            </a:r>
            <a:r>
              <a:rPr lang="en-US" altLang="zh-CN" dirty="0" smtClean="0"/>
              <a:t>1227</a:t>
            </a:r>
            <a:r>
              <a:rPr lang="zh-CN" altLang="en-US" dirty="0" smtClean="0"/>
              <a:t>）秋，成吉思汗死于六盘山附近的清水县。　</a:t>
            </a:r>
          </a:p>
          <a:p>
            <a:r>
              <a:rPr lang="zh-CN" altLang="en-US" dirty="0" smtClean="0"/>
              <a:t>　　他虽然未能在自己的有生之年灭亡西夏，更未能征服中原，却为自己的子孙留下了灭夏、灭金的方略。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/>
              <a:t>人生遗憾</a:t>
            </a:r>
            <a:br>
              <a:rPr lang="zh-CN" altLang="en-US" b="1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214546" y="2857496"/>
            <a:ext cx="42947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8000" b="1" cap="none" spc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谢谢大家</a:t>
            </a:r>
            <a:endParaRPr lang="zh-CN" altLang="en-US" sz="8000" b="1" cap="none" spc="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孛儿只斤</a:t>
            </a:r>
            <a:r>
              <a:rPr lang="en-US" altLang="zh-CN" sz="3200" dirty="0" smtClean="0"/>
              <a:t>·</a:t>
            </a:r>
            <a:r>
              <a:rPr lang="zh-CN" altLang="en-US" sz="3200" dirty="0" smtClean="0"/>
              <a:t>铁木真，蒙古帝国可汗，汗号“成吉思汗”。世界史上杰出的政治家、军事家。</a:t>
            </a:r>
            <a:r>
              <a:rPr lang="en-US" altLang="zh-CN" sz="3200" dirty="0" smtClean="0"/>
              <a:t>1271</a:t>
            </a:r>
            <a:r>
              <a:rPr lang="zh-CN" altLang="en-US" sz="3200" dirty="0" smtClean="0"/>
              <a:t>年元朝建立后，忽必烈追尊成吉思汗为元朝皇帝，庙号太祖，谥号法天启运圣武皇帝。在位期间多次发动对外征服战争，征服地域西达西亚、中欧的黑海海滨。</a:t>
            </a:r>
            <a:endParaRPr lang="zh-CN" altLang="en-US" sz="32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71604" y="1000108"/>
            <a:ext cx="621510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武 器：苏鲁定（枪）</a:t>
            </a:r>
          </a:p>
          <a:p>
            <a:r>
              <a:rPr lang="zh-CN" altLang="en-US" sz="2400" dirty="0" smtClean="0"/>
              <a:t>　　身 高：</a:t>
            </a:r>
            <a:r>
              <a:rPr lang="en-US" altLang="zh-CN" sz="2400" dirty="0" smtClean="0"/>
              <a:t>1.80</a:t>
            </a:r>
            <a:r>
              <a:rPr lang="zh-CN" altLang="en-US" sz="2400" dirty="0" smtClean="0"/>
              <a:t>米</a:t>
            </a:r>
          </a:p>
          <a:p>
            <a:r>
              <a:rPr lang="zh-CN" altLang="en-US" sz="2400" dirty="0" smtClean="0"/>
              <a:t>　　属 相：马</a:t>
            </a:r>
          </a:p>
          <a:p>
            <a:r>
              <a:rPr lang="zh-CN" altLang="en-US" sz="2400" dirty="0" smtClean="0"/>
              <a:t>　　卒 年：宋理宗寳庆二年 成吉思汗二十二年 金哀宗正大四年（</a:t>
            </a:r>
            <a:r>
              <a:rPr lang="en-US" altLang="zh-CN" sz="2400" dirty="0" smtClean="0"/>
              <a:t>1227</a:t>
            </a:r>
            <a:r>
              <a:rPr lang="zh-CN" altLang="en-US" sz="2400" dirty="0" smtClean="0"/>
              <a:t>年）</a:t>
            </a:r>
          </a:p>
          <a:p>
            <a:r>
              <a:rPr lang="zh-CN" altLang="en-US" sz="2400" dirty="0" smtClean="0"/>
              <a:t>　　享 年：</a:t>
            </a:r>
            <a:r>
              <a:rPr lang="en-US" altLang="zh-CN" sz="2400" dirty="0" smtClean="0"/>
              <a:t>65</a:t>
            </a:r>
            <a:r>
              <a:rPr lang="zh-CN" altLang="en-US" sz="2400" dirty="0" smtClean="0"/>
              <a:t>岁</a:t>
            </a:r>
          </a:p>
          <a:p>
            <a:r>
              <a:rPr lang="zh-CN" altLang="en-US" sz="2400" dirty="0" smtClean="0"/>
              <a:t>　　庙 号：太祖（</a:t>
            </a:r>
            <a:r>
              <a:rPr lang="en-US" altLang="zh-CN" sz="2400" dirty="0" smtClean="0"/>
              <a:t>1265</a:t>
            </a:r>
            <a:r>
              <a:rPr lang="zh-CN" altLang="en-US" sz="2400" dirty="0" smtClean="0"/>
              <a:t>年上庙号）</a:t>
            </a:r>
          </a:p>
          <a:p>
            <a:r>
              <a:rPr lang="zh-CN" altLang="en-US" sz="2400" dirty="0" smtClean="0"/>
              <a:t>　　谥 号：圣武皇帝（</a:t>
            </a:r>
            <a:r>
              <a:rPr lang="en-US" altLang="zh-CN" sz="2400" dirty="0" smtClean="0"/>
              <a:t>1266</a:t>
            </a:r>
            <a:r>
              <a:rPr lang="zh-CN" altLang="en-US" sz="2400" dirty="0" smtClean="0"/>
              <a:t>年上谥号） 加谥：法天启运圣武皇帝（</a:t>
            </a:r>
            <a:r>
              <a:rPr lang="en-US" altLang="zh-CN" sz="2400" dirty="0" smtClean="0"/>
              <a:t>1309</a:t>
            </a:r>
            <a:r>
              <a:rPr lang="zh-CN" altLang="en-US" sz="2400" dirty="0" smtClean="0"/>
              <a:t>年加谥）</a:t>
            </a:r>
          </a:p>
          <a:p>
            <a:r>
              <a:rPr lang="zh-CN" altLang="en-US" sz="2400" dirty="0" smtClean="0"/>
              <a:t>　　陵 寝：蒙古肯特山起辇谷</a:t>
            </a:r>
          </a:p>
          <a:p>
            <a:r>
              <a:rPr lang="zh-CN" altLang="en-US" sz="2400" dirty="0" smtClean="0"/>
              <a:t>　　父 亲：孛儿只斤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也速该把阿秃儿</a:t>
            </a:r>
          </a:p>
          <a:p>
            <a:r>
              <a:rPr lang="zh-CN" altLang="en-US" sz="2400" dirty="0" smtClean="0"/>
              <a:t>　　母 亲：弘吉剌氏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诃额仑（也译月伦）</a:t>
            </a:r>
          </a:p>
          <a:p>
            <a:r>
              <a:rPr lang="zh-CN" altLang="en-US" dirty="0" smtClean="0"/>
              <a:t>　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00166" y="785794"/>
            <a:ext cx="62865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　</a:t>
            </a:r>
            <a:r>
              <a:rPr lang="zh-CN" altLang="en-US" sz="2400" dirty="0" smtClean="0"/>
              <a:t>兄 弟：拙赤合撒儿（简称合撒儿），合赤温，帖木格，别勒古台，别克贴儿（别勒古台，</a:t>
            </a:r>
          </a:p>
          <a:p>
            <a:r>
              <a:rPr lang="zh-CN" altLang="en-US" sz="2400" dirty="0" smtClean="0"/>
              <a:t>　　妹妹：铁木伦</a:t>
            </a:r>
          </a:p>
          <a:p>
            <a:r>
              <a:rPr lang="zh-CN" altLang="en-US" sz="2400" dirty="0" smtClean="0"/>
              <a:t>　　骄 傲：</a:t>
            </a:r>
          </a:p>
          <a:p>
            <a:r>
              <a:rPr lang="zh-CN" altLang="en-US" sz="2400" dirty="0" smtClean="0"/>
              <a:t>　　公元</a:t>
            </a:r>
            <a:r>
              <a:rPr lang="en-US" altLang="zh-CN" sz="2400" dirty="0" smtClean="0"/>
              <a:t>1206</a:t>
            </a:r>
            <a:r>
              <a:rPr lang="zh-CN" altLang="en-US" sz="2400" dirty="0" smtClean="0"/>
              <a:t>年统一蒙古各部</a:t>
            </a:r>
          </a:p>
          <a:p>
            <a:r>
              <a:rPr lang="zh-CN" altLang="en-US" sz="2400" dirty="0" smtClean="0"/>
              <a:t>　　野狐岭一战击败金国主力军</a:t>
            </a:r>
            <a:r>
              <a:rPr lang="en-US" altLang="zh-CN" sz="2400" dirty="0" smtClean="0"/>
              <a:t>【</a:t>
            </a:r>
            <a:r>
              <a:rPr lang="zh-CN" altLang="en-US" sz="2400" dirty="0" smtClean="0"/>
              <a:t>以少胜多</a:t>
            </a:r>
            <a:r>
              <a:rPr lang="en-US" altLang="zh-CN" sz="2400" dirty="0" smtClean="0"/>
              <a:t>】</a:t>
            </a:r>
          </a:p>
          <a:p>
            <a:r>
              <a:rPr lang="zh-CN" altLang="en-US" sz="2400" dirty="0" smtClean="0"/>
              <a:t>　　公元</a:t>
            </a:r>
            <a:r>
              <a:rPr lang="en-US" altLang="zh-CN" sz="2400" dirty="0" smtClean="0"/>
              <a:t>1218</a:t>
            </a:r>
            <a:r>
              <a:rPr lang="zh-CN" altLang="en-US" sz="2400" dirty="0" smtClean="0"/>
              <a:t>年灭西辽</a:t>
            </a:r>
          </a:p>
          <a:p>
            <a:r>
              <a:rPr lang="zh-CN" altLang="en-US" sz="2400" dirty="0" smtClean="0"/>
              <a:t>　　横扫中亚，重击花喇子模国</a:t>
            </a:r>
          </a:p>
          <a:p>
            <a:r>
              <a:rPr lang="zh-CN" altLang="en-US" sz="2400" dirty="0" smtClean="0"/>
              <a:t>　　遗 憾：</a:t>
            </a:r>
          </a:p>
          <a:p>
            <a:r>
              <a:rPr lang="zh-CN" altLang="en-US" sz="2400" dirty="0" smtClean="0"/>
              <a:t>　　父被塔塔尔人以毒酒毒死</a:t>
            </a:r>
          </a:p>
          <a:p>
            <a:r>
              <a:rPr lang="zh-CN" altLang="en-US" sz="2400" dirty="0" smtClean="0"/>
              <a:t>　　妻被蔑儿乞人抢走</a:t>
            </a:r>
          </a:p>
          <a:p>
            <a:r>
              <a:rPr lang="zh-CN" altLang="en-US" sz="2400" dirty="0" smtClean="0"/>
              <a:t>　　十三翼之战失败</a:t>
            </a:r>
          </a:p>
          <a:p>
            <a:r>
              <a:rPr lang="zh-CN" altLang="en-US" sz="2400" dirty="0" smtClean="0"/>
              <a:t>　　妹铁木伦的丈夫被堂兄忽察儿射杀</a:t>
            </a:r>
          </a:p>
          <a:p>
            <a:r>
              <a:rPr lang="zh-CN" altLang="en-US" sz="2400" dirty="0" smtClean="0"/>
              <a:t>　　孙与婿在花刺子模被射杀（后屠城报仇）</a:t>
            </a:r>
          </a:p>
          <a:p>
            <a:r>
              <a:rPr lang="zh-CN" altLang="en-US" sz="2400" dirty="0" smtClean="0"/>
              <a:t>　　生未见西夏覆灭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       随着自己力量的不断强大，铁木真开始向杀害父祖的敌人寻仇。败主儿乞部，杀其首领，部将木华黎父子投诚。后木华黎成为铁木真的第一名将，封太师国王，让他独当一面地侵略中原。</a:t>
            </a:r>
          </a:p>
          <a:p>
            <a:r>
              <a:rPr lang="zh-CN" altLang="en-US" dirty="0" smtClean="0"/>
              <a:t>　　草原各部贵族害怕铁木真的崛起，推举札木合为“古儿汗”，即众汗之汗，誓与铁木真为敌。他们组建</a:t>
            </a:r>
            <a:r>
              <a:rPr lang="en-US" altLang="zh-CN" dirty="0" smtClean="0"/>
              <a:t>12</a:t>
            </a:r>
            <a:r>
              <a:rPr lang="zh-CN" altLang="en-US" dirty="0" smtClean="0"/>
              <a:t>部联军，向铁木真和克烈部发动了阔亦田之战。札木合率领的乌合之众经不住铁木真王汗联军的猛烈打击，不到一天就土崩瓦解，札木合投降王汗。随后铁木真进攻塔塔儿部，其首领札邻不合服毒自杀，塔塔儿部另一首领也客扯连投降。铁木真追击泰赤兀部，在指挥作战中被泰赤兀部将射中脖颈，生命垂危。第二天清晨，泰赤兀部众向铁木真投降。</a:t>
            </a:r>
          </a:p>
          <a:p>
            <a:r>
              <a:rPr lang="zh-CN" altLang="en-US" dirty="0" smtClean="0"/>
              <a:t>　　泰赤兀部的覆灭，铲除了铁木真进一步统一蒙古各部的巨大障碍，而其几员部将如神箭手哲别、纳牙阿等却成为铁木真征服天下的得力助手和一代英雄。后来远征西辽消灭屈出律的是他们，第一次在西征中哲别和速不台作用最为特殊，追赶苏丹的是他们，活捉秃儿罕太后的是他们，败罗斯基辅大公的也是他们。</a:t>
            </a:r>
            <a:endParaRPr lang="en-US" altLang="zh-CN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/>
              <a:t>统一部落</a:t>
            </a:r>
            <a:br>
              <a:rPr lang="zh-CN" altLang="en-US" b="1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1202</a:t>
            </a:r>
            <a:r>
              <a:rPr lang="zh-CN" altLang="en-US" dirty="0" smtClean="0"/>
              <a:t>年秋，铁木真集中兵力，消灭了其宿敌塔塔儿部。</a:t>
            </a:r>
            <a:r>
              <a:rPr lang="en-US" altLang="zh-CN" dirty="0" smtClean="0"/>
              <a:t>1203</a:t>
            </a:r>
            <a:r>
              <a:rPr lang="zh-CN" altLang="en-US" dirty="0" smtClean="0"/>
              <a:t>年秋，铁木真袭击了一直与自己争战不休的王汗的金帐，王汗父子被打败。</a:t>
            </a:r>
            <a:r>
              <a:rPr lang="en-US" altLang="zh-CN" dirty="0" smtClean="0"/>
              <a:t>1204</a:t>
            </a:r>
            <a:r>
              <a:rPr lang="zh-CN" altLang="en-US" dirty="0" smtClean="0"/>
              <a:t>年，铁木真征服乃蛮部。</a:t>
            </a:r>
          </a:p>
          <a:p>
            <a:r>
              <a:rPr lang="zh-CN" altLang="en-US" dirty="0" smtClean="0"/>
              <a:t>　　王汗只身一人想投奔乃蛮部，在乃蛮边界被边将当作奸细杀死，其子桑昆身死异乡。</a:t>
            </a:r>
          </a:p>
          <a:p>
            <a:r>
              <a:rPr lang="zh-CN" altLang="en-US" dirty="0" smtClean="0"/>
              <a:t>　　强大的克烈部被灭，铁木真占据了水草丰美的东部草原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呼伦贝尔草原。蒙古草原上只剩下乃蛮部还有力量能够与铁木真对抗，败于铁木真之手的各部贵族先后汇集于乃蛮汗廷，企图借助太阳汗的支持夺回自己失去的牛羊和牧场。但草原人民并不希望部落林立的局面重演，而未经战阵的“太阳汗”也不堪一击，经过纳忽崖之战，乃蛮部被其彻底消灭。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atinLnBrk="1"/>
            <a:r>
              <a:rPr lang="zh-CN" altLang="en-US" dirty="0" smtClean="0"/>
              <a:t>成吉思汗立国后，势力益盛，实行千户制，建立护卫军。开始对外发动大规模征服战争。经二十余年与西夏的战争</a:t>
            </a:r>
            <a:r>
              <a:rPr lang="zh-CN" altLang="en-US" dirty="0" smtClean="0">
                <a:hlinkClick r:id="rId2" tooltip="查看图片"/>
              </a:rPr>
              <a:t>  </a:t>
            </a:r>
            <a:r>
              <a:rPr lang="zh-CN" altLang="en-US" dirty="0" smtClean="0"/>
              <a:t>孛儿只斤</a:t>
            </a:r>
            <a:r>
              <a:rPr lang="en-US" altLang="zh-CN" dirty="0" smtClean="0"/>
              <a:t>·</a:t>
            </a:r>
            <a:r>
              <a:rPr lang="zh-CN" altLang="en-US" dirty="0" smtClean="0"/>
              <a:t>铁木真出征雕像，屡创西夏军主力，迫西夏国王乞降，除金朝西北屏障以顺利南下攻金。六年，亲率大军伐金，开始了为时 </a:t>
            </a:r>
            <a:r>
              <a:rPr lang="en-US" altLang="zh-CN" dirty="0" smtClean="0"/>
              <a:t>24</a:t>
            </a:r>
            <a:r>
              <a:rPr lang="zh-CN" altLang="en-US" dirty="0" smtClean="0"/>
              <a:t>年的蒙金战争。首战乌沙堡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今河北张北西北</a:t>
            </a:r>
            <a:r>
              <a:rPr lang="en-US" altLang="zh-CN" dirty="0" smtClean="0"/>
              <a:t>)</a:t>
            </a:r>
            <a:r>
              <a:rPr lang="zh-CN" altLang="en-US" dirty="0" smtClean="0"/>
              <a:t>获捷；再战野狐岭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今河北万全西北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、会河堡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今怀安东南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，歼灭金军大量精锐；又战怀来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今属河北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、缙山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今北京延庆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，大败金军十余万；重创金军于东京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今辽宁辽阳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、西京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今山西大同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、居庸关等地。后不断改变战法，分兵三路攻掠中原腹地及辽西地区。</a:t>
            </a:r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/>
              <a:t>崛起扩张</a:t>
            </a:r>
            <a:br>
              <a:rPr lang="zh-CN" altLang="en-US" b="1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成吉思汗九年三月，集兵大都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今北京</a:t>
            </a:r>
            <a:r>
              <a:rPr lang="en-US" altLang="zh-CN" dirty="0" smtClean="0"/>
              <a:t>)</a:t>
            </a:r>
            <a:r>
              <a:rPr lang="zh-CN" altLang="en-US" dirty="0" smtClean="0"/>
              <a:t>城下。料一时难以克城，遂遣使逼和，迫金朝奉献岐国公主、金帛和马匹，引兵退出居庸关。六月，以金朝迁都南京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今河南开封</a:t>
            </a:r>
            <a:r>
              <a:rPr lang="en-US" altLang="zh-CN" dirty="0" smtClean="0"/>
              <a:t>)</a:t>
            </a:r>
            <a:r>
              <a:rPr lang="zh-CN" altLang="en-US" dirty="0" smtClean="0"/>
              <a:t>而“违约”为藉口，乘金人心浮动及憋军哗变降蒙之机遣部将三摸合拔都、石抹明安率军，会合降蒙乣（</a:t>
            </a:r>
            <a:r>
              <a:rPr lang="en-US" altLang="zh-CN" dirty="0" err="1" smtClean="0"/>
              <a:t>jiǔ</a:t>
            </a:r>
            <a:r>
              <a:rPr lang="en-US" altLang="zh-CN" dirty="0" smtClean="0"/>
              <a:t> </a:t>
            </a:r>
            <a:r>
              <a:rPr lang="zh-CN" altLang="en-US" dirty="0" smtClean="0"/>
              <a:t>辽、金、元时代对被征服北方诸部族人泛称）军进攻中都，以围城打援和招降之策，于次年五月克城。为适应攻城需要，成吉思汗采纳部将建策逐步建立炮军，攻城以炮石为先。后来攻城作战，一次用炮即达数百座，迅即破城。同时，为吸取各民族的先进技术四处掠夺工匠艺人，一城即掠数万。随后建工匠军，设厂冶铁制造兵器。在通信联络上创建“箭速传骑”，日速数百里，军令传递和军队调遣速度增快。善于发挥骑兵之长，有“蒙古旋风”之称。</a:t>
            </a:r>
          </a:p>
          <a:p>
            <a:r>
              <a:rPr lang="zh-CN" altLang="en-US" dirty="0" smtClean="0"/>
              <a:t>　　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成吉思汗十二年，成吉思汗封木华黎为太师、国王，指挥攻金战争，自率主力返回蒙古准备西征。</a:t>
            </a:r>
          </a:p>
          <a:p>
            <a:r>
              <a:rPr lang="zh-CN" altLang="en-US" dirty="0" smtClean="0"/>
              <a:t>　　十三年，遣先锋将领哲别灭西辽屈出律势力，扫清西征障碍。</a:t>
            </a:r>
          </a:p>
          <a:p>
            <a:r>
              <a:rPr lang="zh-CN" altLang="en-US" dirty="0" smtClean="0"/>
              <a:t>　　十四年，以西域花刺子模国杀蒙古商人和使者为由，以军事扩张和掳掠财物为目的，亲率大军约</a:t>
            </a:r>
            <a:r>
              <a:rPr lang="en-US" altLang="zh-CN" dirty="0" smtClean="0"/>
              <a:t>20</a:t>
            </a:r>
            <a:r>
              <a:rPr lang="zh-CN" altLang="en-US" dirty="0" smtClean="0"/>
              <a:t>万分路西征。数年间先后攻破讹答刺</a:t>
            </a:r>
            <a:r>
              <a:rPr lang="en-US" altLang="zh-CN" dirty="0" smtClean="0"/>
              <a:t>(</a:t>
            </a:r>
            <a:r>
              <a:rPr lang="zh-CN" altLang="en-US" dirty="0" smtClean="0"/>
              <a:t>在今锡尔河中游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、布哈拉及撒马尔罕等地。遣哲别、速不台率军追击花剌子模国王摩诃末，迫其逃至宽田吉思海（今里海）中小岛</a:t>
            </a:r>
            <a:r>
              <a:rPr lang="en-US" altLang="zh-CN" dirty="0" smtClean="0"/>
              <a:t>(</a:t>
            </a:r>
            <a:r>
              <a:rPr lang="zh-CN" altLang="en-US" dirty="0" smtClean="0"/>
              <a:t>后病死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。再命哲别、速不台继续西进，远抵克里米亚半岛；自率一军追击摩诃末之子札兰丁至申河</a:t>
            </a:r>
            <a:r>
              <a:rPr lang="en-US" altLang="zh-CN" dirty="0" smtClean="0"/>
              <a:t>(</a:t>
            </a:r>
            <a:r>
              <a:rPr lang="zh-CN" altLang="en-US" dirty="0" smtClean="0"/>
              <a:t>印度河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　　十九年，班师返漠北。</a:t>
            </a:r>
          </a:p>
          <a:p>
            <a:r>
              <a:rPr lang="zh-CN" altLang="en-US" dirty="0" smtClean="0"/>
              <a:t>　　二十一年，率军</a:t>
            </a:r>
            <a:r>
              <a:rPr lang="en-US" altLang="zh-CN" dirty="0" smtClean="0"/>
              <a:t>10</a:t>
            </a:r>
            <a:r>
              <a:rPr lang="zh-CN" altLang="en-US" dirty="0" smtClean="0"/>
              <a:t>万歼灭西夏军主力</a:t>
            </a:r>
            <a:r>
              <a:rPr lang="en-US" altLang="zh-CN" dirty="0" smtClean="0"/>
              <a:t>(</a:t>
            </a:r>
            <a:r>
              <a:rPr lang="zh-CN" altLang="en-US" dirty="0" smtClean="0"/>
              <a:t>次年西夏灭亡</a:t>
            </a:r>
            <a:r>
              <a:rPr lang="en-US" altLang="zh-CN" dirty="0" smtClean="0"/>
              <a:t>)</a:t>
            </a:r>
            <a:r>
              <a:rPr lang="zh-CN" altLang="en-US" dirty="0" smtClean="0"/>
              <a:t>。成吉思汗正欲集中全力攻金，于二十二年七月十二</a:t>
            </a:r>
            <a:r>
              <a:rPr lang="en-US" altLang="zh-CN" dirty="0" smtClean="0"/>
              <a:t>(1227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8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25</a:t>
            </a:r>
            <a:r>
              <a:rPr lang="zh-CN" altLang="en-US" dirty="0" smtClean="0"/>
              <a:t>日</a:t>
            </a:r>
            <a:r>
              <a:rPr lang="en-US" altLang="zh-CN" dirty="0" smtClean="0"/>
              <a:t>)</a:t>
            </a:r>
            <a:r>
              <a:rPr lang="zh-CN" altLang="en-US" dirty="0" smtClean="0"/>
              <a:t>在六盘山下清水县</a:t>
            </a:r>
            <a:r>
              <a:rPr lang="en-US" altLang="zh-CN" dirty="0" smtClean="0"/>
              <a:t>(</a:t>
            </a:r>
            <a:r>
              <a:rPr lang="zh-CN" altLang="en-US" dirty="0" smtClean="0"/>
              <a:t>今属甘肃</a:t>
            </a:r>
            <a:r>
              <a:rPr lang="en-US" altLang="zh-CN" dirty="0" smtClean="0"/>
              <a:t>)</a:t>
            </a:r>
            <a:r>
              <a:rPr lang="zh-CN" altLang="en-US" dirty="0" smtClean="0"/>
              <a:t>病逝，年</a:t>
            </a:r>
            <a:r>
              <a:rPr lang="en-US" altLang="zh-CN" dirty="0" smtClean="0"/>
              <a:t>66</a:t>
            </a:r>
            <a:r>
              <a:rPr lang="zh-CN" altLang="en-US" dirty="0" smtClean="0"/>
              <a:t>岁。临终遗嘱：利用宋金世仇借道宋境，联宋灭金。其子窝阔台和拖雷遵此遗策，于窝阔台汗六年</a:t>
            </a:r>
            <a:r>
              <a:rPr lang="en-US" altLang="zh-CN" dirty="0" smtClean="0"/>
              <a:t>(1234)</a:t>
            </a:r>
            <a:r>
              <a:rPr lang="zh-CN" altLang="en-US" dirty="0" smtClean="0"/>
              <a:t>灭金。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模块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257</TotalTime>
  <Words>673</Words>
  <PresentationFormat>全屏显示(4:3)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纸张</vt:lpstr>
      <vt:lpstr>幻灯片 1</vt:lpstr>
      <vt:lpstr>幻灯片 2</vt:lpstr>
      <vt:lpstr>幻灯片 3</vt:lpstr>
      <vt:lpstr>幻灯片 4</vt:lpstr>
      <vt:lpstr>统一部落 </vt:lpstr>
      <vt:lpstr>幻灯片 6</vt:lpstr>
      <vt:lpstr>崛起扩张 </vt:lpstr>
      <vt:lpstr>幻灯片 8</vt:lpstr>
      <vt:lpstr>幻灯片 9</vt:lpstr>
      <vt:lpstr>领户分封 </vt:lpstr>
      <vt:lpstr>人生遗憾 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微软用户</cp:lastModifiedBy>
  <cp:revision>21</cp:revision>
  <dcterms:modified xsi:type="dcterms:W3CDTF">2012-04-21T03:15:22Z</dcterms:modified>
</cp:coreProperties>
</file>