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3"/>
  </p:notesMasterIdLst>
  <p:sldIdLst>
    <p:sldId id="257" r:id="rId2"/>
    <p:sldId id="308" r:id="rId3"/>
    <p:sldId id="264" r:id="rId4"/>
    <p:sldId id="275" r:id="rId5"/>
    <p:sldId id="269" r:id="rId6"/>
    <p:sldId id="286" r:id="rId7"/>
    <p:sldId id="287" r:id="rId8"/>
    <p:sldId id="288" r:id="rId9"/>
    <p:sldId id="303" r:id="rId10"/>
    <p:sldId id="290" r:id="rId11"/>
    <p:sldId id="291" r:id="rId12"/>
    <p:sldId id="292" r:id="rId13"/>
    <p:sldId id="294" r:id="rId14"/>
    <p:sldId id="296" r:id="rId15"/>
    <p:sldId id="306" r:id="rId16"/>
    <p:sldId id="307" r:id="rId17"/>
    <p:sldId id="298" r:id="rId18"/>
    <p:sldId id="299" r:id="rId19"/>
    <p:sldId id="301" r:id="rId20"/>
    <p:sldId id="300" r:id="rId21"/>
    <p:sldId id="263" r:id="rId22"/>
  </p:sldIdLst>
  <p:sldSz cx="9144000" cy="6858000" type="screen4x3"/>
  <p:notesSz cx="6858000" cy="9144000"/>
  <p:embeddedFontLst>
    <p:embeddedFont>
      <p:font typeface="微软雅黑" pitchFamily="34" charset="-122"/>
      <p:regular r:id="rId24"/>
      <p:bold r:id="rId25"/>
    </p:embeddedFont>
    <p:embeddedFont>
      <p:font typeface="Calibri" pitchFamily="34" charset="0"/>
      <p:regular r:id="rId26"/>
      <p:bold r:id="rId27"/>
      <p:italic r:id="rId28"/>
      <p:boldItalic r:id="rId29"/>
    </p:embeddedFont>
    <p:embeddedFont>
      <p:font typeface="Rockwell" charset="0"/>
      <p:regular r:id="rId30"/>
      <p:bold r:id="rId31"/>
      <p:italic r:id="rId32"/>
      <p:boldItalic r:id="rId33"/>
    </p:embeddedFont>
    <p:embeddedFont>
      <p:font typeface="Gill Sans MT Condensed" charset="0"/>
      <p:regular r:id="rId34"/>
    </p:embeddedFont>
    <p:embeddedFont>
      <p:font typeface="黑体" pitchFamily="49" charset="-122"/>
      <p:regular r:id="rId35"/>
    </p:embeddedFont>
  </p:embeddedFontLst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B0F0"/>
    <a:srgbClr val="F3F3E7"/>
    <a:srgbClr val="F1F1E5"/>
    <a:srgbClr val="1C93E4"/>
    <a:srgbClr val="000000"/>
    <a:srgbClr val="A1DE08"/>
    <a:srgbClr val="8CC107"/>
    <a:srgbClr val="ADEC08"/>
    <a:srgbClr val="90B349"/>
    <a:srgbClr val="D0505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1878" y="-6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font" Target="fonts/font12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12AEF7-3E63-439D-A84D-6FCFC1729374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</dgm:pt>
    <dgm:pt modelId="{7C3FF1FA-879C-4FFE-96D4-73CAFD8183CA}">
      <dgm:prSet phldrT="[文本]" custT="1"/>
      <dgm:spPr>
        <a:solidFill>
          <a:schemeClr val="tx1">
            <a:lumMod val="75000"/>
            <a:lumOff val="25000"/>
          </a:schemeClr>
        </a:solidFill>
      </dgm:spPr>
      <dgm:t>
        <a:bodyPr/>
        <a:lstStyle/>
        <a:p>
          <a:pPr algn="ctr"/>
          <a:r>
            <a:rPr lang="zh-CN" altLang="en-US" sz="1600" dirty="0">
              <a:latin typeface="微软雅黑" pitchFamily="34" charset="-122"/>
              <a:ea typeface="微软雅黑" pitchFamily="34" charset="-122"/>
            </a:rPr>
            <a:t>开始</a:t>
          </a:r>
        </a:p>
      </dgm:t>
    </dgm:pt>
    <dgm:pt modelId="{51CFE248-1C1C-4854-90D9-68CFF6C5D4EA}" type="parTrans" cxnId="{2CA93BB9-EB5C-497E-B86A-68B00F62A783}">
      <dgm:prSet/>
      <dgm:spPr/>
      <dgm:t>
        <a:bodyPr/>
        <a:lstStyle/>
        <a:p>
          <a:pPr algn="ctr"/>
          <a:endParaRPr lang="zh-CN" altLang="en-US"/>
        </a:p>
      </dgm:t>
    </dgm:pt>
    <dgm:pt modelId="{CF5288EE-C048-46CA-B696-27DD4C242984}" type="sibTrans" cxnId="{2CA93BB9-EB5C-497E-B86A-68B00F62A783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pPr algn="ctr"/>
          <a:endParaRPr lang="zh-CN" altLang="en-US" sz="1200"/>
        </a:p>
      </dgm:t>
    </dgm:pt>
    <dgm:pt modelId="{9717CC16-5E14-407E-BB46-7462B11D6615}">
      <dgm:prSet phldrT="[文本]" custT="1"/>
      <dgm:spPr>
        <a:solidFill>
          <a:schemeClr val="tx1">
            <a:lumMod val="75000"/>
            <a:lumOff val="25000"/>
          </a:schemeClr>
        </a:solidFill>
      </dgm:spPr>
      <dgm:t>
        <a:bodyPr/>
        <a:lstStyle/>
        <a:p>
          <a:pPr algn="ctr"/>
          <a:r>
            <a:rPr lang="zh-CN" altLang="en-US" sz="1400" dirty="0">
              <a:latin typeface="微软雅黑" pitchFamily="34" charset="-122"/>
              <a:ea typeface="微软雅黑" pitchFamily="34" charset="-122"/>
            </a:rPr>
            <a:t>读取每个文件中特定位置</a:t>
          </a:r>
          <a:r>
            <a:rPr lang="zh-CN" altLang="en-US" sz="1400" dirty="0" smtClean="0">
              <a:latin typeface="微软雅黑" pitchFamily="34" charset="-122"/>
              <a:ea typeface="微软雅黑" pitchFamily="34" charset="-122"/>
            </a:rPr>
            <a:t>处数据</a:t>
          </a:r>
          <a:endParaRPr lang="zh-CN" altLang="en-US" sz="1400" dirty="0">
            <a:latin typeface="微软雅黑" pitchFamily="34" charset="-122"/>
            <a:ea typeface="微软雅黑" pitchFamily="34" charset="-122"/>
          </a:endParaRPr>
        </a:p>
      </dgm:t>
    </dgm:pt>
    <dgm:pt modelId="{B2801BAE-150A-4E07-8A8B-D954BC4922DD}" type="sibTrans" cxnId="{61185D1F-B522-4CC4-BC2E-F0FB0D5DCDC9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pPr algn="ctr"/>
          <a:endParaRPr lang="zh-CN" altLang="en-US" sz="1200"/>
        </a:p>
      </dgm:t>
    </dgm:pt>
    <dgm:pt modelId="{02A63A8F-6DFF-4C65-9DA1-AEB2C61A634F}" type="parTrans" cxnId="{61185D1F-B522-4CC4-BC2E-F0FB0D5DCDC9}">
      <dgm:prSet/>
      <dgm:spPr/>
      <dgm:t>
        <a:bodyPr/>
        <a:lstStyle/>
        <a:p>
          <a:pPr algn="ctr"/>
          <a:endParaRPr lang="zh-CN" altLang="en-US"/>
        </a:p>
      </dgm:t>
    </dgm:pt>
    <dgm:pt modelId="{506E95B0-F4FD-417B-AF84-1CA4D9A7C131}">
      <dgm:prSet phldrT="[文本]" custT="1"/>
      <dgm:spPr>
        <a:solidFill>
          <a:schemeClr val="tx1">
            <a:lumMod val="75000"/>
            <a:lumOff val="25000"/>
          </a:schemeClr>
        </a:solidFill>
      </dgm:spPr>
      <dgm:t>
        <a:bodyPr/>
        <a:lstStyle/>
        <a:p>
          <a:pPr algn="ctr"/>
          <a:r>
            <a:rPr lang="zh-CN" altLang="en-US" sz="1600" dirty="0">
              <a:latin typeface="微软雅黑" pitchFamily="34" charset="-122"/>
              <a:ea typeface="微软雅黑" pitchFamily="34" charset="-122"/>
            </a:rPr>
            <a:t>读入</a:t>
          </a:r>
          <a:r>
            <a:rPr lang="en-US" altLang="zh-CN" sz="1600" dirty="0">
              <a:latin typeface="微软雅黑" pitchFamily="34" charset="-122"/>
              <a:ea typeface="微软雅黑" pitchFamily="34" charset="-122"/>
            </a:rPr>
            <a:t>29</a:t>
          </a:r>
          <a:r>
            <a:rPr lang="zh-CN" altLang="en-US" sz="1600" dirty="0">
              <a:latin typeface="微软雅黑" pitchFamily="34" charset="-122"/>
              <a:ea typeface="微软雅黑" pitchFamily="34" charset="-122"/>
            </a:rPr>
            <a:t>个文件的数据</a:t>
          </a:r>
        </a:p>
      </dgm:t>
    </dgm:pt>
    <dgm:pt modelId="{EF32912C-94CA-4B6D-8606-15EFEBF3C415}" type="sibTrans" cxnId="{91809081-E60C-4A5E-B87F-63D2D038EB27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pPr algn="ctr"/>
          <a:endParaRPr lang="zh-CN" altLang="en-US" sz="1200"/>
        </a:p>
      </dgm:t>
    </dgm:pt>
    <dgm:pt modelId="{E356A490-0F2E-406F-9751-6312CC9399F1}" type="parTrans" cxnId="{91809081-E60C-4A5E-B87F-63D2D038EB27}">
      <dgm:prSet/>
      <dgm:spPr/>
      <dgm:t>
        <a:bodyPr/>
        <a:lstStyle/>
        <a:p>
          <a:pPr algn="ctr"/>
          <a:endParaRPr lang="zh-CN" altLang="en-US"/>
        </a:p>
      </dgm:t>
    </dgm:pt>
    <dgm:pt modelId="{BE075449-59DC-48FB-977B-377F23BA68E1}">
      <dgm:prSet custT="1"/>
      <dgm:spPr>
        <a:solidFill>
          <a:schemeClr val="tx1">
            <a:lumMod val="75000"/>
            <a:lumOff val="25000"/>
          </a:schemeClr>
        </a:solidFill>
      </dgm:spPr>
      <dgm:t>
        <a:bodyPr/>
        <a:lstStyle/>
        <a:p>
          <a:pPr algn="ctr"/>
          <a:r>
            <a:rPr lang="zh-CN" altLang="en-US" sz="1400" dirty="0">
              <a:latin typeface="微软雅黑" pitchFamily="34" charset="-122"/>
              <a:ea typeface="微软雅黑" pitchFamily="34" charset="-122"/>
            </a:rPr>
            <a:t>将数据存储为</a:t>
          </a:r>
          <a:r>
            <a:rPr lang="en-US" altLang="zh-CN" sz="1400" dirty="0">
              <a:latin typeface="微软雅黑" pitchFamily="34" charset="-122"/>
              <a:ea typeface="微软雅黑" pitchFamily="34" charset="-122"/>
            </a:rPr>
            <a:t>29*12</a:t>
          </a:r>
          <a:r>
            <a:rPr lang="zh-CN" altLang="en-US" sz="1400" dirty="0">
              <a:latin typeface="微软雅黑" pitchFamily="34" charset="-122"/>
              <a:ea typeface="微软雅黑" pitchFamily="34" charset="-122"/>
            </a:rPr>
            <a:t>的矩阵</a:t>
          </a:r>
        </a:p>
      </dgm:t>
    </dgm:pt>
    <dgm:pt modelId="{A2F933CA-DD70-473C-84CA-470B34BBE124}" type="parTrans" cxnId="{50873E98-47B7-4263-93DC-85F1EB5C7FBD}">
      <dgm:prSet/>
      <dgm:spPr/>
      <dgm:t>
        <a:bodyPr/>
        <a:lstStyle/>
        <a:p>
          <a:pPr algn="ctr"/>
          <a:endParaRPr lang="zh-CN" altLang="en-US"/>
        </a:p>
      </dgm:t>
    </dgm:pt>
    <dgm:pt modelId="{C4707303-5586-48F5-8023-EF2EE049FCD4}" type="sibTrans" cxnId="{50873E98-47B7-4263-93DC-85F1EB5C7FBD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pPr algn="ctr"/>
          <a:endParaRPr lang="zh-CN" altLang="en-US" sz="1200"/>
        </a:p>
      </dgm:t>
    </dgm:pt>
    <dgm:pt modelId="{86EE6F6C-542D-40C9-964D-D867E650A84A}">
      <dgm:prSet custT="1"/>
      <dgm:spPr>
        <a:solidFill>
          <a:schemeClr val="tx1">
            <a:lumMod val="75000"/>
            <a:lumOff val="25000"/>
          </a:schemeClr>
        </a:solidFill>
      </dgm:spPr>
      <dgm:t>
        <a:bodyPr/>
        <a:lstStyle/>
        <a:p>
          <a:pPr algn="ctr"/>
          <a:r>
            <a:rPr lang="zh-CN" altLang="en-US" sz="1600" dirty="0">
              <a:latin typeface="微软雅黑" pitchFamily="34" charset="-122"/>
              <a:ea typeface="微软雅黑" pitchFamily="34" charset="-122"/>
            </a:rPr>
            <a:t>求取中值</a:t>
          </a:r>
        </a:p>
      </dgm:t>
    </dgm:pt>
    <dgm:pt modelId="{878285D0-CF9F-4575-B1FB-24A9FF8E804B}" type="parTrans" cxnId="{96DAD093-1E82-485F-AE3B-AA94220819F6}">
      <dgm:prSet/>
      <dgm:spPr/>
      <dgm:t>
        <a:bodyPr/>
        <a:lstStyle/>
        <a:p>
          <a:pPr algn="ctr"/>
          <a:endParaRPr lang="zh-CN" altLang="en-US"/>
        </a:p>
      </dgm:t>
    </dgm:pt>
    <dgm:pt modelId="{1BFD52C9-81A2-4639-9EFF-0C785E6BE41E}" type="sibTrans" cxnId="{96DAD093-1E82-485F-AE3B-AA94220819F6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pPr algn="ctr"/>
          <a:endParaRPr lang="zh-CN" altLang="en-US" sz="1200"/>
        </a:p>
      </dgm:t>
    </dgm:pt>
    <dgm:pt modelId="{A5937A8E-0553-4292-A510-ED2D86D4B036}">
      <dgm:prSet custT="1"/>
      <dgm:spPr>
        <a:solidFill>
          <a:schemeClr val="tx1">
            <a:lumMod val="75000"/>
            <a:lumOff val="25000"/>
          </a:schemeClr>
        </a:solidFill>
      </dgm:spPr>
      <dgm:t>
        <a:bodyPr/>
        <a:lstStyle/>
        <a:p>
          <a:pPr algn="ctr"/>
          <a:r>
            <a:rPr lang="zh-CN" altLang="en-US" sz="1400" dirty="0">
              <a:latin typeface="微软雅黑" pitchFamily="34" charset="-122"/>
              <a:ea typeface="微软雅黑" pitchFamily="34" charset="-122"/>
            </a:rPr>
            <a:t>绘制并输出图形</a:t>
          </a:r>
        </a:p>
      </dgm:t>
    </dgm:pt>
    <dgm:pt modelId="{44F7FA71-CEA0-4043-BD0C-9348D1ADAACE}" type="parTrans" cxnId="{DD9A37D5-226C-4426-B1B1-739A1E529ABE}">
      <dgm:prSet/>
      <dgm:spPr/>
      <dgm:t>
        <a:bodyPr/>
        <a:lstStyle/>
        <a:p>
          <a:pPr algn="ctr"/>
          <a:endParaRPr lang="zh-CN" altLang="en-US"/>
        </a:p>
      </dgm:t>
    </dgm:pt>
    <dgm:pt modelId="{9A34EB65-9396-4358-8DAC-38F198ED2DD8}" type="sibTrans" cxnId="{DD9A37D5-226C-4426-B1B1-739A1E529ABE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pPr algn="ctr"/>
          <a:endParaRPr lang="zh-CN" altLang="en-US" sz="1200"/>
        </a:p>
      </dgm:t>
    </dgm:pt>
    <dgm:pt modelId="{46D58A17-774B-4CA2-AAD5-609A032712B9}">
      <dgm:prSet custT="1"/>
      <dgm:spPr>
        <a:solidFill>
          <a:schemeClr val="tx1">
            <a:lumMod val="75000"/>
            <a:lumOff val="25000"/>
          </a:schemeClr>
        </a:solidFill>
      </dgm:spPr>
      <dgm:t>
        <a:bodyPr/>
        <a:lstStyle/>
        <a:p>
          <a:pPr algn="ctr"/>
          <a:r>
            <a:rPr lang="zh-CN" altLang="en-US" sz="1600" dirty="0">
              <a:latin typeface="微软雅黑" pitchFamily="34" charset="-122"/>
              <a:ea typeface="微软雅黑" pitchFamily="34" charset="-122"/>
            </a:rPr>
            <a:t>结束</a:t>
          </a:r>
        </a:p>
      </dgm:t>
    </dgm:pt>
    <dgm:pt modelId="{FC3571F3-B495-451C-8C1B-65E4E81C9B20}" type="parTrans" cxnId="{0CB92777-E674-452F-8657-C686CBC79BC0}">
      <dgm:prSet/>
      <dgm:spPr/>
      <dgm:t>
        <a:bodyPr/>
        <a:lstStyle/>
        <a:p>
          <a:pPr algn="ctr"/>
          <a:endParaRPr lang="zh-CN" altLang="en-US"/>
        </a:p>
      </dgm:t>
    </dgm:pt>
    <dgm:pt modelId="{334BEE16-11A3-46E7-B216-7F4E056BD14B}" type="sibTrans" cxnId="{0CB92777-E674-452F-8657-C686CBC79BC0}">
      <dgm:prSet/>
      <dgm:spPr/>
      <dgm:t>
        <a:bodyPr/>
        <a:lstStyle/>
        <a:p>
          <a:pPr algn="ctr"/>
          <a:endParaRPr lang="zh-CN" altLang="en-US"/>
        </a:p>
      </dgm:t>
    </dgm:pt>
    <dgm:pt modelId="{7FE6A6F9-59BD-45C2-8E1E-982894609985}" type="pres">
      <dgm:prSet presAssocID="{F512AEF7-3E63-439D-A84D-6FCFC1729374}" presName="diagram" presStyleCnt="0">
        <dgm:presLayoutVars>
          <dgm:dir/>
          <dgm:resizeHandles val="exact"/>
        </dgm:presLayoutVars>
      </dgm:prSet>
      <dgm:spPr/>
    </dgm:pt>
    <dgm:pt modelId="{CD2E6629-81FF-4B9A-A787-66DA95EC741C}" type="pres">
      <dgm:prSet presAssocID="{7C3FF1FA-879C-4FFE-96D4-73CAFD8183CA}" presName="node" presStyleLbl="node1" presStyleIdx="0" presStyleCnt="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zh-CN" altLang="en-US"/>
        </a:p>
      </dgm:t>
    </dgm:pt>
    <dgm:pt modelId="{0060AB73-43A6-45CA-B645-98CB234E74BE}" type="pres">
      <dgm:prSet presAssocID="{CF5288EE-C048-46CA-B696-27DD4C242984}" presName="sibTrans" presStyleLbl="sibTrans2D1" presStyleIdx="0" presStyleCnt="6"/>
      <dgm:spPr/>
      <dgm:t>
        <a:bodyPr/>
        <a:lstStyle/>
        <a:p>
          <a:endParaRPr lang="zh-CN" altLang="en-US"/>
        </a:p>
      </dgm:t>
    </dgm:pt>
    <dgm:pt modelId="{4AA6A0A3-49E2-43EB-83EA-CB0EFAA58560}" type="pres">
      <dgm:prSet presAssocID="{CF5288EE-C048-46CA-B696-27DD4C242984}" presName="connectorText" presStyleLbl="sibTrans2D1" presStyleIdx="0" presStyleCnt="6"/>
      <dgm:spPr/>
      <dgm:t>
        <a:bodyPr/>
        <a:lstStyle/>
        <a:p>
          <a:endParaRPr lang="zh-CN" altLang="en-US"/>
        </a:p>
      </dgm:t>
    </dgm:pt>
    <dgm:pt modelId="{5D9E5470-9F06-4CF3-8BD9-D00DC04170F3}" type="pres">
      <dgm:prSet presAssocID="{506E95B0-F4FD-417B-AF84-1CA4D9A7C131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DE7F024-0BFB-4FF2-8CDE-3553E14947A9}" type="pres">
      <dgm:prSet presAssocID="{EF32912C-94CA-4B6D-8606-15EFEBF3C415}" presName="sibTrans" presStyleLbl="sibTrans2D1" presStyleIdx="1" presStyleCnt="6"/>
      <dgm:spPr/>
      <dgm:t>
        <a:bodyPr/>
        <a:lstStyle/>
        <a:p>
          <a:endParaRPr lang="zh-CN" altLang="en-US"/>
        </a:p>
      </dgm:t>
    </dgm:pt>
    <dgm:pt modelId="{6677765A-D829-48DB-B73F-52569E465A1C}" type="pres">
      <dgm:prSet presAssocID="{EF32912C-94CA-4B6D-8606-15EFEBF3C415}" presName="connectorText" presStyleLbl="sibTrans2D1" presStyleIdx="1" presStyleCnt="6"/>
      <dgm:spPr/>
      <dgm:t>
        <a:bodyPr/>
        <a:lstStyle/>
        <a:p>
          <a:endParaRPr lang="zh-CN" altLang="en-US"/>
        </a:p>
      </dgm:t>
    </dgm:pt>
    <dgm:pt modelId="{712A350C-2B77-4EEB-A14E-453B99B30F75}" type="pres">
      <dgm:prSet presAssocID="{9717CC16-5E14-407E-BB46-7462B11D6615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0F28024-B6DF-4C66-8852-2B0AAFEFB04A}" type="pres">
      <dgm:prSet presAssocID="{B2801BAE-150A-4E07-8A8B-D954BC4922DD}" presName="sibTrans" presStyleLbl="sibTrans2D1" presStyleIdx="2" presStyleCnt="6"/>
      <dgm:spPr/>
      <dgm:t>
        <a:bodyPr/>
        <a:lstStyle/>
        <a:p>
          <a:endParaRPr lang="zh-CN" altLang="en-US"/>
        </a:p>
      </dgm:t>
    </dgm:pt>
    <dgm:pt modelId="{BFBA955D-EE98-4A55-B847-CDF48E409B29}" type="pres">
      <dgm:prSet presAssocID="{B2801BAE-150A-4E07-8A8B-D954BC4922DD}" presName="connectorText" presStyleLbl="sibTrans2D1" presStyleIdx="2" presStyleCnt="6"/>
      <dgm:spPr/>
      <dgm:t>
        <a:bodyPr/>
        <a:lstStyle/>
        <a:p>
          <a:endParaRPr lang="zh-CN" altLang="en-US"/>
        </a:p>
      </dgm:t>
    </dgm:pt>
    <dgm:pt modelId="{7AFD3ADA-F93B-478F-A2C7-BE44BD756797}" type="pres">
      <dgm:prSet presAssocID="{BE075449-59DC-48FB-977B-377F23BA68E1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1F252BA-0E31-415C-97E7-FF90284596FE}" type="pres">
      <dgm:prSet presAssocID="{C4707303-5586-48F5-8023-EF2EE049FCD4}" presName="sibTrans" presStyleLbl="sibTrans2D1" presStyleIdx="3" presStyleCnt="6"/>
      <dgm:spPr/>
      <dgm:t>
        <a:bodyPr/>
        <a:lstStyle/>
        <a:p>
          <a:endParaRPr lang="zh-CN" altLang="en-US"/>
        </a:p>
      </dgm:t>
    </dgm:pt>
    <dgm:pt modelId="{CE42A37B-F0C4-487F-8DDC-5E3B87F83C66}" type="pres">
      <dgm:prSet presAssocID="{C4707303-5586-48F5-8023-EF2EE049FCD4}" presName="connectorText" presStyleLbl="sibTrans2D1" presStyleIdx="3" presStyleCnt="6"/>
      <dgm:spPr/>
      <dgm:t>
        <a:bodyPr/>
        <a:lstStyle/>
        <a:p>
          <a:endParaRPr lang="zh-CN" altLang="en-US"/>
        </a:p>
      </dgm:t>
    </dgm:pt>
    <dgm:pt modelId="{6084F24D-F054-495E-9CA8-BEDB3CADBED2}" type="pres">
      <dgm:prSet presAssocID="{86EE6F6C-542D-40C9-964D-D867E650A84A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9CDFE72-2042-4DCB-960C-33ED02327412}" type="pres">
      <dgm:prSet presAssocID="{1BFD52C9-81A2-4639-9EFF-0C785E6BE41E}" presName="sibTrans" presStyleLbl="sibTrans2D1" presStyleIdx="4" presStyleCnt="6"/>
      <dgm:spPr/>
      <dgm:t>
        <a:bodyPr/>
        <a:lstStyle/>
        <a:p>
          <a:endParaRPr lang="zh-CN" altLang="en-US"/>
        </a:p>
      </dgm:t>
    </dgm:pt>
    <dgm:pt modelId="{C9FAB1FD-B478-4659-9DAC-D113BF6417AE}" type="pres">
      <dgm:prSet presAssocID="{1BFD52C9-81A2-4639-9EFF-0C785E6BE41E}" presName="connectorText" presStyleLbl="sibTrans2D1" presStyleIdx="4" presStyleCnt="6"/>
      <dgm:spPr/>
      <dgm:t>
        <a:bodyPr/>
        <a:lstStyle/>
        <a:p>
          <a:endParaRPr lang="zh-CN" altLang="en-US"/>
        </a:p>
      </dgm:t>
    </dgm:pt>
    <dgm:pt modelId="{9E2332B2-8B82-463D-8D8A-E4361BF37FAC}" type="pres">
      <dgm:prSet presAssocID="{A5937A8E-0553-4292-A510-ED2D86D4B036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07C3AED-0A7C-491A-85BA-4F03B97C196F}" type="pres">
      <dgm:prSet presAssocID="{9A34EB65-9396-4358-8DAC-38F198ED2DD8}" presName="sibTrans" presStyleLbl="sibTrans2D1" presStyleIdx="5" presStyleCnt="6"/>
      <dgm:spPr/>
      <dgm:t>
        <a:bodyPr/>
        <a:lstStyle/>
        <a:p>
          <a:endParaRPr lang="zh-CN" altLang="en-US"/>
        </a:p>
      </dgm:t>
    </dgm:pt>
    <dgm:pt modelId="{7A207B32-453D-462F-9423-0BD877658580}" type="pres">
      <dgm:prSet presAssocID="{9A34EB65-9396-4358-8DAC-38F198ED2DD8}" presName="connectorText" presStyleLbl="sibTrans2D1" presStyleIdx="5" presStyleCnt="6"/>
      <dgm:spPr/>
      <dgm:t>
        <a:bodyPr/>
        <a:lstStyle/>
        <a:p>
          <a:endParaRPr lang="zh-CN" altLang="en-US"/>
        </a:p>
      </dgm:t>
    </dgm:pt>
    <dgm:pt modelId="{0C49A5AB-6E8D-4E96-A466-9235EE9234DC}" type="pres">
      <dgm:prSet presAssocID="{46D58A17-774B-4CA2-AAD5-609A032712B9}" presName="node" presStyleLbl="node1" presStyleIdx="6" presStyleCnt="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zh-CN" altLang="en-US"/>
        </a:p>
      </dgm:t>
    </dgm:pt>
  </dgm:ptLst>
  <dgm:cxnLst>
    <dgm:cxn modelId="{2CA93BB9-EB5C-497E-B86A-68B00F62A783}" srcId="{F512AEF7-3E63-439D-A84D-6FCFC1729374}" destId="{7C3FF1FA-879C-4FFE-96D4-73CAFD8183CA}" srcOrd="0" destOrd="0" parTransId="{51CFE248-1C1C-4854-90D9-68CFF6C5D4EA}" sibTransId="{CF5288EE-C048-46CA-B696-27DD4C242984}"/>
    <dgm:cxn modelId="{6C867445-274B-46D8-ACFA-D3AC4F746294}" type="presOf" srcId="{CF5288EE-C048-46CA-B696-27DD4C242984}" destId="{0060AB73-43A6-45CA-B645-98CB234E74BE}" srcOrd="0" destOrd="0" presId="urn:microsoft.com/office/officeart/2005/8/layout/process5"/>
    <dgm:cxn modelId="{53957E37-A789-4B8D-94B3-3654A52C0DC0}" type="presOf" srcId="{C4707303-5586-48F5-8023-EF2EE049FCD4}" destId="{CE42A37B-F0C4-487F-8DDC-5E3B87F83C66}" srcOrd="1" destOrd="0" presId="urn:microsoft.com/office/officeart/2005/8/layout/process5"/>
    <dgm:cxn modelId="{D5594111-ACAC-4423-B817-C848BFC48668}" type="presOf" srcId="{C4707303-5586-48F5-8023-EF2EE049FCD4}" destId="{E1F252BA-0E31-415C-97E7-FF90284596FE}" srcOrd="0" destOrd="0" presId="urn:microsoft.com/office/officeart/2005/8/layout/process5"/>
    <dgm:cxn modelId="{0BA7DC2E-9754-42AE-878D-5A8DE0107C87}" type="presOf" srcId="{B2801BAE-150A-4E07-8A8B-D954BC4922DD}" destId="{20F28024-B6DF-4C66-8852-2B0AAFEFB04A}" srcOrd="0" destOrd="0" presId="urn:microsoft.com/office/officeart/2005/8/layout/process5"/>
    <dgm:cxn modelId="{FAA70A86-1CDD-411E-96A4-03E945CF6C9A}" type="presOf" srcId="{A5937A8E-0553-4292-A510-ED2D86D4B036}" destId="{9E2332B2-8B82-463D-8D8A-E4361BF37FAC}" srcOrd="0" destOrd="0" presId="urn:microsoft.com/office/officeart/2005/8/layout/process5"/>
    <dgm:cxn modelId="{50873E98-47B7-4263-93DC-85F1EB5C7FBD}" srcId="{F512AEF7-3E63-439D-A84D-6FCFC1729374}" destId="{BE075449-59DC-48FB-977B-377F23BA68E1}" srcOrd="3" destOrd="0" parTransId="{A2F933CA-DD70-473C-84CA-470B34BBE124}" sibTransId="{C4707303-5586-48F5-8023-EF2EE049FCD4}"/>
    <dgm:cxn modelId="{61185D1F-B522-4CC4-BC2E-F0FB0D5DCDC9}" srcId="{F512AEF7-3E63-439D-A84D-6FCFC1729374}" destId="{9717CC16-5E14-407E-BB46-7462B11D6615}" srcOrd="2" destOrd="0" parTransId="{02A63A8F-6DFF-4C65-9DA1-AEB2C61A634F}" sibTransId="{B2801BAE-150A-4E07-8A8B-D954BC4922DD}"/>
    <dgm:cxn modelId="{68CB773F-FA92-48BD-8773-787F6B0B58F1}" type="presOf" srcId="{506E95B0-F4FD-417B-AF84-1CA4D9A7C131}" destId="{5D9E5470-9F06-4CF3-8BD9-D00DC04170F3}" srcOrd="0" destOrd="0" presId="urn:microsoft.com/office/officeart/2005/8/layout/process5"/>
    <dgm:cxn modelId="{5957A8A7-C2CB-4B15-9834-3391C9CD810F}" type="presOf" srcId="{F512AEF7-3E63-439D-A84D-6FCFC1729374}" destId="{7FE6A6F9-59BD-45C2-8E1E-982894609985}" srcOrd="0" destOrd="0" presId="urn:microsoft.com/office/officeart/2005/8/layout/process5"/>
    <dgm:cxn modelId="{0EE1FF84-5E45-47D0-AC32-15B281560E4F}" type="presOf" srcId="{EF32912C-94CA-4B6D-8606-15EFEBF3C415}" destId="{ADE7F024-0BFB-4FF2-8CDE-3553E14947A9}" srcOrd="0" destOrd="0" presId="urn:microsoft.com/office/officeart/2005/8/layout/process5"/>
    <dgm:cxn modelId="{0C1A200B-4E2E-4AF9-92E1-7D74D1C5C8A3}" type="presOf" srcId="{9717CC16-5E14-407E-BB46-7462B11D6615}" destId="{712A350C-2B77-4EEB-A14E-453B99B30F75}" srcOrd="0" destOrd="0" presId="urn:microsoft.com/office/officeart/2005/8/layout/process5"/>
    <dgm:cxn modelId="{334B98F6-B629-45B2-953B-65D8FD1FA4B5}" type="presOf" srcId="{CF5288EE-C048-46CA-B696-27DD4C242984}" destId="{4AA6A0A3-49E2-43EB-83EA-CB0EFAA58560}" srcOrd="1" destOrd="0" presId="urn:microsoft.com/office/officeart/2005/8/layout/process5"/>
    <dgm:cxn modelId="{DD9A37D5-226C-4426-B1B1-739A1E529ABE}" srcId="{F512AEF7-3E63-439D-A84D-6FCFC1729374}" destId="{A5937A8E-0553-4292-A510-ED2D86D4B036}" srcOrd="5" destOrd="0" parTransId="{44F7FA71-CEA0-4043-BD0C-9348D1ADAACE}" sibTransId="{9A34EB65-9396-4358-8DAC-38F198ED2DD8}"/>
    <dgm:cxn modelId="{9DEB2949-F534-4328-B65D-052FEF4838F8}" type="presOf" srcId="{B2801BAE-150A-4E07-8A8B-D954BC4922DD}" destId="{BFBA955D-EE98-4A55-B847-CDF48E409B29}" srcOrd="1" destOrd="0" presId="urn:microsoft.com/office/officeart/2005/8/layout/process5"/>
    <dgm:cxn modelId="{F0C1368A-52BE-4E94-9259-1EA21DAECABE}" type="presOf" srcId="{86EE6F6C-542D-40C9-964D-D867E650A84A}" destId="{6084F24D-F054-495E-9CA8-BEDB3CADBED2}" srcOrd="0" destOrd="0" presId="urn:microsoft.com/office/officeart/2005/8/layout/process5"/>
    <dgm:cxn modelId="{99BF0C6A-4309-4AF0-8817-98A8BF516700}" type="presOf" srcId="{1BFD52C9-81A2-4639-9EFF-0C785E6BE41E}" destId="{A9CDFE72-2042-4DCB-960C-33ED02327412}" srcOrd="0" destOrd="0" presId="urn:microsoft.com/office/officeart/2005/8/layout/process5"/>
    <dgm:cxn modelId="{0CB92777-E674-452F-8657-C686CBC79BC0}" srcId="{F512AEF7-3E63-439D-A84D-6FCFC1729374}" destId="{46D58A17-774B-4CA2-AAD5-609A032712B9}" srcOrd="6" destOrd="0" parTransId="{FC3571F3-B495-451C-8C1B-65E4E81C9B20}" sibTransId="{334BEE16-11A3-46E7-B216-7F4E056BD14B}"/>
    <dgm:cxn modelId="{ED50906F-2301-4581-BD97-371A9C7BD7CC}" type="presOf" srcId="{BE075449-59DC-48FB-977B-377F23BA68E1}" destId="{7AFD3ADA-F93B-478F-A2C7-BE44BD756797}" srcOrd="0" destOrd="0" presId="urn:microsoft.com/office/officeart/2005/8/layout/process5"/>
    <dgm:cxn modelId="{64F3629F-4F2C-4B04-98CD-FBDF807D6E77}" type="presOf" srcId="{7C3FF1FA-879C-4FFE-96D4-73CAFD8183CA}" destId="{CD2E6629-81FF-4B9A-A787-66DA95EC741C}" srcOrd="0" destOrd="0" presId="urn:microsoft.com/office/officeart/2005/8/layout/process5"/>
    <dgm:cxn modelId="{91809081-E60C-4A5E-B87F-63D2D038EB27}" srcId="{F512AEF7-3E63-439D-A84D-6FCFC1729374}" destId="{506E95B0-F4FD-417B-AF84-1CA4D9A7C131}" srcOrd="1" destOrd="0" parTransId="{E356A490-0F2E-406F-9751-6312CC9399F1}" sibTransId="{EF32912C-94CA-4B6D-8606-15EFEBF3C415}"/>
    <dgm:cxn modelId="{53AD718D-3669-4231-BD99-0FC5EE95AF5B}" type="presOf" srcId="{46D58A17-774B-4CA2-AAD5-609A032712B9}" destId="{0C49A5AB-6E8D-4E96-A466-9235EE9234DC}" srcOrd="0" destOrd="0" presId="urn:microsoft.com/office/officeart/2005/8/layout/process5"/>
    <dgm:cxn modelId="{A0942027-D7A5-4E8A-9116-54CF127E7234}" type="presOf" srcId="{EF32912C-94CA-4B6D-8606-15EFEBF3C415}" destId="{6677765A-D829-48DB-B73F-52569E465A1C}" srcOrd="1" destOrd="0" presId="urn:microsoft.com/office/officeart/2005/8/layout/process5"/>
    <dgm:cxn modelId="{5BFB8CE0-5289-4D86-9599-D8E4F224897B}" type="presOf" srcId="{9A34EB65-9396-4358-8DAC-38F198ED2DD8}" destId="{507C3AED-0A7C-491A-85BA-4F03B97C196F}" srcOrd="0" destOrd="0" presId="urn:microsoft.com/office/officeart/2005/8/layout/process5"/>
    <dgm:cxn modelId="{BDA18C6D-1AC6-4F57-A733-CC11E3110514}" type="presOf" srcId="{1BFD52C9-81A2-4639-9EFF-0C785E6BE41E}" destId="{C9FAB1FD-B478-4659-9DAC-D113BF6417AE}" srcOrd="1" destOrd="0" presId="urn:microsoft.com/office/officeart/2005/8/layout/process5"/>
    <dgm:cxn modelId="{96DAD093-1E82-485F-AE3B-AA94220819F6}" srcId="{F512AEF7-3E63-439D-A84D-6FCFC1729374}" destId="{86EE6F6C-542D-40C9-964D-D867E650A84A}" srcOrd="4" destOrd="0" parTransId="{878285D0-CF9F-4575-B1FB-24A9FF8E804B}" sibTransId="{1BFD52C9-81A2-4639-9EFF-0C785E6BE41E}"/>
    <dgm:cxn modelId="{5BE324E0-6F1A-4B62-BB67-C02EE474A4B8}" type="presOf" srcId="{9A34EB65-9396-4358-8DAC-38F198ED2DD8}" destId="{7A207B32-453D-462F-9423-0BD877658580}" srcOrd="1" destOrd="0" presId="urn:microsoft.com/office/officeart/2005/8/layout/process5"/>
    <dgm:cxn modelId="{8214EAC3-B811-4860-A39C-7E8FFE1BFBB7}" type="presParOf" srcId="{7FE6A6F9-59BD-45C2-8E1E-982894609985}" destId="{CD2E6629-81FF-4B9A-A787-66DA95EC741C}" srcOrd="0" destOrd="0" presId="urn:microsoft.com/office/officeart/2005/8/layout/process5"/>
    <dgm:cxn modelId="{43733C44-E91F-4B45-9C07-215451BDAE6C}" type="presParOf" srcId="{7FE6A6F9-59BD-45C2-8E1E-982894609985}" destId="{0060AB73-43A6-45CA-B645-98CB234E74BE}" srcOrd="1" destOrd="0" presId="urn:microsoft.com/office/officeart/2005/8/layout/process5"/>
    <dgm:cxn modelId="{F1E1B359-FCB9-43E3-AD2B-9753FE8BDA3D}" type="presParOf" srcId="{0060AB73-43A6-45CA-B645-98CB234E74BE}" destId="{4AA6A0A3-49E2-43EB-83EA-CB0EFAA58560}" srcOrd="0" destOrd="0" presId="urn:microsoft.com/office/officeart/2005/8/layout/process5"/>
    <dgm:cxn modelId="{953D1E7F-6BC7-49D9-BB65-1F22B7DE8735}" type="presParOf" srcId="{7FE6A6F9-59BD-45C2-8E1E-982894609985}" destId="{5D9E5470-9F06-4CF3-8BD9-D00DC04170F3}" srcOrd="2" destOrd="0" presId="urn:microsoft.com/office/officeart/2005/8/layout/process5"/>
    <dgm:cxn modelId="{8DFB9F68-5627-4C5C-AF44-7D1FC8C046D8}" type="presParOf" srcId="{7FE6A6F9-59BD-45C2-8E1E-982894609985}" destId="{ADE7F024-0BFB-4FF2-8CDE-3553E14947A9}" srcOrd="3" destOrd="0" presId="urn:microsoft.com/office/officeart/2005/8/layout/process5"/>
    <dgm:cxn modelId="{13190766-B507-41BF-A70B-FCA85525CA90}" type="presParOf" srcId="{ADE7F024-0BFB-4FF2-8CDE-3553E14947A9}" destId="{6677765A-D829-48DB-B73F-52569E465A1C}" srcOrd="0" destOrd="0" presId="urn:microsoft.com/office/officeart/2005/8/layout/process5"/>
    <dgm:cxn modelId="{AB91AF12-9AA7-4C9B-8E69-5ED5C7B71AD9}" type="presParOf" srcId="{7FE6A6F9-59BD-45C2-8E1E-982894609985}" destId="{712A350C-2B77-4EEB-A14E-453B99B30F75}" srcOrd="4" destOrd="0" presId="urn:microsoft.com/office/officeart/2005/8/layout/process5"/>
    <dgm:cxn modelId="{B193A1ED-609C-49FC-83DF-22B332E3D8D2}" type="presParOf" srcId="{7FE6A6F9-59BD-45C2-8E1E-982894609985}" destId="{20F28024-B6DF-4C66-8852-2B0AAFEFB04A}" srcOrd="5" destOrd="0" presId="urn:microsoft.com/office/officeart/2005/8/layout/process5"/>
    <dgm:cxn modelId="{9D6699F1-76F3-4EA2-B0DD-CB24B1B1E0F3}" type="presParOf" srcId="{20F28024-B6DF-4C66-8852-2B0AAFEFB04A}" destId="{BFBA955D-EE98-4A55-B847-CDF48E409B29}" srcOrd="0" destOrd="0" presId="urn:microsoft.com/office/officeart/2005/8/layout/process5"/>
    <dgm:cxn modelId="{F4DA42CA-37A3-4407-A70C-14E8A012E0D8}" type="presParOf" srcId="{7FE6A6F9-59BD-45C2-8E1E-982894609985}" destId="{7AFD3ADA-F93B-478F-A2C7-BE44BD756797}" srcOrd="6" destOrd="0" presId="urn:microsoft.com/office/officeart/2005/8/layout/process5"/>
    <dgm:cxn modelId="{CF8EAC6B-0973-4476-BC82-3C79D2442C8E}" type="presParOf" srcId="{7FE6A6F9-59BD-45C2-8E1E-982894609985}" destId="{E1F252BA-0E31-415C-97E7-FF90284596FE}" srcOrd="7" destOrd="0" presId="urn:microsoft.com/office/officeart/2005/8/layout/process5"/>
    <dgm:cxn modelId="{5FF0D387-9F8B-47A1-839A-8A88BB04CCD4}" type="presParOf" srcId="{E1F252BA-0E31-415C-97E7-FF90284596FE}" destId="{CE42A37B-F0C4-487F-8DDC-5E3B87F83C66}" srcOrd="0" destOrd="0" presId="urn:microsoft.com/office/officeart/2005/8/layout/process5"/>
    <dgm:cxn modelId="{2EDA3DAE-DCCE-401D-8FDE-0FC894CD9202}" type="presParOf" srcId="{7FE6A6F9-59BD-45C2-8E1E-982894609985}" destId="{6084F24D-F054-495E-9CA8-BEDB3CADBED2}" srcOrd="8" destOrd="0" presId="urn:microsoft.com/office/officeart/2005/8/layout/process5"/>
    <dgm:cxn modelId="{B88D65F1-F7DD-4F53-A1C7-22B6BDE709FC}" type="presParOf" srcId="{7FE6A6F9-59BD-45C2-8E1E-982894609985}" destId="{A9CDFE72-2042-4DCB-960C-33ED02327412}" srcOrd="9" destOrd="0" presId="urn:microsoft.com/office/officeart/2005/8/layout/process5"/>
    <dgm:cxn modelId="{F693C035-EC09-4F59-ACC7-50220D12E19D}" type="presParOf" srcId="{A9CDFE72-2042-4DCB-960C-33ED02327412}" destId="{C9FAB1FD-B478-4659-9DAC-D113BF6417AE}" srcOrd="0" destOrd="0" presId="urn:microsoft.com/office/officeart/2005/8/layout/process5"/>
    <dgm:cxn modelId="{C373BC3F-4FD6-4B9D-AE6F-039213EAC690}" type="presParOf" srcId="{7FE6A6F9-59BD-45C2-8E1E-982894609985}" destId="{9E2332B2-8B82-463D-8D8A-E4361BF37FAC}" srcOrd="10" destOrd="0" presId="urn:microsoft.com/office/officeart/2005/8/layout/process5"/>
    <dgm:cxn modelId="{ED4F5508-E4F3-46C5-800D-79BD7134C6EE}" type="presParOf" srcId="{7FE6A6F9-59BD-45C2-8E1E-982894609985}" destId="{507C3AED-0A7C-491A-85BA-4F03B97C196F}" srcOrd="11" destOrd="0" presId="urn:microsoft.com/office/officeart/2005/8/layout/process5"/>
    <dgm:cxn modelId="{4099E983-B44D-498E-85FE-7693DD8086AD}" type="presParOf" srcId="{507C3AED-0A7C-491A-85BA-4F03B97C196F}" destId="{7A207B32-453D-462F-9423-0BD877658580}" srcOrd="0" destOrd="0" presId="urn:microsoft.com/office/officeart/2005/8/layout/process5"/>
    <dgm:cxn modelId="{57389BAD-7941-4EFD-AB51-62EE22C1E7E4}" type="presParOf" srcId="{7FE6A6F9-59BD-45C2-8E1E-982894609985}" destId="{0C49A5AB-6E8D-4E96-A466-9235EE9234DC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D2E6629-81FF-4B9A-A787-66DA95EC741C}">
      <dsp:nvSpPr>
        <dsp:cNvPr id="0" name=""/>
        <dsp:cNvSpPr/>
      </dsp:nvSpPr>
      <dsp:spPr>
        <a:xfrm>
          <a:off x="5188" y="296503"/>
          <a:ext cx="1550741" cy="930444"/>
        </a:xfrm>
        <a:prstGeom prst="ellipse">
          <a:avLst/>
        </a:prstGeom>
        <a:solidFill>
          <a:schemeClr val="tx1">
            <a:lumMod val="75000"/>
            <a:lumOff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>
              <a:latin typeface="微软雅黑" pitchFamily="34" charset="-122"/>
              <a:ea typeface="微软雅黑" pitchFamily="34" charset="-122"/>
            </a:rPr>
            <a:t>开始</a:t>
          </a:r>
        </a:p>
      </dsp:txBody>
      <dsp:txXfrm>
        <a:off x="5188" y="296503"/>
        <a:ext cx="1550741" cy="930444"/>
      </dsp:txXfrm>
    </dsp:sp>
    <dsp:sp modelId="{0060AB73-43A6-45CA-B645-98CB234E74BE}">
      <dsp:nvSpPr>
        <dsp:cNvPr id="0" name=""/>
        <dsp:cNvSpPr/>
      </dsp:nvSpPr>
      <dsp:spPr>
        <a:xfrm>
          <a:off x="1692394" y="569433"/>
          <a:ext cx="328757" cy="384583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200" kern="1200"/>
        </a:p>
      </dsp:txBody>
      <dsp:txXfrm>
        <a:off x="1692394" y="569433"/>
        <a:ext cx="328757" cy="384583"/>
      </dsp:txXfrm>
    </dsp:sp>
    <dsp:sp modelId="{5D9E5470-9F06-4CF3-8BD9-D00DC04170F3}">
      <dsp:nvSpPr>
        <dsp:cNvPr id="0" name=""/>
        <dsp:cNvSpPr/>
      </dsp:nvSpPr>
      <dsp:spPr>
        <a:xfrm>
          <a:off x="2176225" y="296503"/>
          <a:ext cx="1550741" cy="930444"/>
        </a:xfrm>
        <a:prstGeom prst="roundRect">
          <a:avLst>
            <a:gd name="adj" fmla="val 10000"/>
          </a:avLst>
        </a:prstGeom>
        <a:solidFill>
          <a:schemeClr val="tx1">
            <a:lumMod val="75000"/>
            <a:lumOff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>
              <a:latin typeface="微软雅黑" pitchFamily="34" charset="-122"/>
              <a:ea typeface="微软雅黑" pitchFamily="34" charset="-122"/>
            </a:rPr>
            <a:t>读入</a:t>
          </a:r>
          <a:r>
            <a:rPr lang="en-US" altLang="zh-CN" sz="1600" kern="1200" dirty="0">
              <a:latin typeface="微软雅黑" pitchFamily="34" charset="-122"/>
              <a:ea typeface="微软雅黑" pitchFamily="34" charset="-122"/>
            </a:rPr>
            <a:t>29</a:t>
          </a:r>
          <a:r>
            <a:rPr lang="zh-CN" altLang="en-US" sz="1600" kern="1200" dirty="0">
              <a:latin typeface="微软雅黑" pitchFamily="34" charset="-122"/>
              <a:ea typeface="微软雅黑" pitchFamily="34" charset="-122"/>
            </a:rPr>
            <a:t>个文件的数据</a:t>
          </a:r>
        </a:p>
      </dsp:txBody>
      <dsp:txXfrm>
        <a:off x="2176225" y="296503"/>
        <a:ext cx="1550741" cy="930444"/>
      </dsp:txXfrm>
    </dsp:sp>
    <dsp:sp modelId="{ADE7F024-0BFB-4FF2-8CDE-3553E14947A9}">
      <dsp:nvSpPr>
        <dsp:cNvPr id="0" name=""/>
        <dsp:cNvSpPr/>
      </dsp:nvSpPr>
      <dsp:spPr>
        <a:xfrm>
          <a:off x="3863432" y="569433"/>
          <a:ext cx="328757" cy="384583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200" kern="1200"/>
        </a:p>
      </dsp:txBody>
      <dsp:txXfrm>
        <a:off x="3863432" y="569433"/>
        <a:ext cx="328757" cy="384583"/>
      </dsp:txXfrm>
    </dsp:sp>
    <dsp:sp modelId="{712A350C-2B77-4EEB-A14E-453B99B30F75}">
      <dsp:nvSpPr>
        <dsp:cNvPr id="0" name=""/>
        <dsp:cNvSpPr/>
      </dsp:nvSpPr>
      <dsp:spPr>
        <a:xfrm>
          <a:off x="4347263" y="296503"/>
          <a:ext cx="1550741" cy="930444"/>
        </a:xfrm>
        <a:prstGeom prst="roundRect">
          <a:avLst>
            <a:gd name="adj" fmla="val 10000"/>
          </a:avLst>
        </a:prstGeom>
        <a:solidFill>
          <a:schemeClr val="tx1">
            <a:lumMod val="75000"/>
            <a:lumOff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>
              <a:latin typeface="微软雅黑" pitchFamily="34" charset="-122"/>
              <a:ea typeface="微软雅黑" pitchFamily="34" charset="-122"/>
            </a:rPr>
            <a:t>读取每个文件中特定位置</a:t>
          </a:r>
          <a:r>
            <a:rPr lang="zh-CN" altLang="en-US" sz="1400" kern="1200" dirty="0" smtClean="0">
              <a:latin typeface="微软雅黑" pitchFamily="34" charset="-122"/>
              <a:ea typeface="微软雅黑" pitchFamily="34" charset="-122"/>
            </a:rPr>
            <a:t>处数据</a:t>
          </a:r>
          <a:endParaRPr lang="zh-CN" altLang="en-US" sz="14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4347263" y="296503"/>
        <a:ext cx="1550741" cy="930444"/>
      </dsp:txXfrm>
    </dsp:sp>
    <dsp:sp modelId="{20F28024-B6DF-4C66-8852-2B0AAFEFB04A}">
      <dsp:nvSpPr>
        <dsp:cNvPr id="0" name=""/>
        <dsp:cNvSpPr/>
      </dsp:nvSpPr>
      <dsp:spPr>
        <a:xfrm rot="5400000">
          <a:off x="4958255" y="1335499"/>
          <a:ext cx="328757" cy="384583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200" kern="1200"/>
        </a:p>
      </dsp:txBody>
      <dsp:txXfrm rot="5400000">
        <a:off x="4958255" y="1335499"/>
        <a:ext cx="328757" cy="384583"/>
      </dsp:txXfrm>
    </dsp:sp>
    <dsp:sp modelId="{7AFD3ADA-F93B-478F-A2C7-BE44BD756797}">
      <dsp:nvSpPr>
        <dsp:cNvPr id="0" name=""/>
        <dsp:cNvSpPr/>
      </dsp:nvSpPr>
      <dsp:spPr>
        <a:xfrm>
          <a:off x="4347263" y="1847244"/>
          <a:ext cx="1550741" cy="930444"/>
        </a:xfrm>
        <a:prstGeom prst="roundRect">
          <a:avLst>
            <a:gd name="adj" fmla="val 10000"/>
          </a:avLst>
        </a:prstGeom>
        <a:solidFill>
          <a:schemeClr val="tx1">
            <a:lumMod val="75000"/>
            <a:lumOff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>
              <a:latin typeface="微软雅黑" pitchFamily="34" charset="-122"/>
              <a:ea typeface="微软雅黑" pitchFamily="34" charset="-122"/>
            </a:rPr>
            <a:t>将数据存储为</a:t>
          </a:r>
          <a:r>
            <a:rPr lang="en-US" altLang="zh-CN" sz="1400" kern="1200" dirty="0">
              <a:latin typeface="微软雅黑" pitchFamily="34" charset="-122"/>
              <a:ea typeface="微软雅黑" pitchFamily="34" charset="-122"/>
            </a:rPr>
            <a:t>29*12</a:t>
          </a:r>
          <a:r>
            <a:rPr lang="zh-CN" altLang="en-US" sz="1400" kern="1200" dirty="0">
              <a:latin typeface="微软雅黑" pitchFamily="34" charset="-122"/>
              <a:ea typeface="微软雅黑" pitchFamily="34" charset="-122"/>
            </a:rPr>
            <a:t>的矩阵</a:t>
          </a:r>
        </a:p>
      </dsp:txBody>
      <dsp:txXfrm>
        <a:off x="4347263" y="1847244"/>
        <a:ext cx="1550741" cy="930444"/>
      </dsp:txXfrm>
    </dsp:sp>
    <dsp:sp modelId="{E1F252BA-0E31-415C-97E7-FF90284596FE}">
      <dsp:nvSpPr>
        <dsp:cNvPr id="0" name=""/>
        <dsp:cNvSpPr/>
      </dsp:nvSpPr>
      <dsp:spPr>
        <a:xfrm rot="10800000">
          <a:off x="3882041" y="2120174"/>
          <a:ext cx="328757" cy="384583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200" kern="1200"/>
        </a:p>
      </dsp:txBody>
      <dsp:txXfrm rot="10800000">
        <a:off x="3882041" y="2120174"/>
        <a:ext cx="328757" cy="384583"/>
      </dsp:txXfrm>
    </dsp:sp>
    <dsp:sp modelId="{6084F24D-F054-495E-9CA8-BEDB3CADBED2}">
      <dsp:nvSpPr>
        <dsp:cNvPr id="0" name=""/>
        <dsp:cNvSpPr/>
      </dsp:nvSpPr>
      <dsp:spPr>
        <a:xfrm>
          <a:off x="2176225" y="1847244"/>
          <a:ext cx="1550741" cy="930444"/>
        </a:xfrm>
        <a:prstGeom prst="roundRect">
          <a:avLst>
            <a:gd name="adj" fmla="val 10000"/>
          </a:avLst>
        </a:prstGeom>
        <a:solidFill>
          <a:schemeClr val="tx1">
            <a:lumMod val="75000"/>
            <a:lumOff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>
              <a:latin typeface="微软雅黑" pitchFamily="34" charset="-122"/>
              <a:ea typeface="微软雅黑" pitchFamily="34" charset="-122"/>
            </a:rPr>
            <a:t>求取中值</a:t>
          </a:r>
        </a:p>
      </dsp:txBody>
      <dsp:txXfrm>
        <a:off x="2176225" y="1847244"/>
        <a:ext cx="1550741" cy="930444"/>
      </dsp:txXfrm>
    </dsp:sp>
    <dsp:sp modelId="{A9CDFE72-2042-4DCB-960C-33ED02327412}">
      <dsp:nvSpPr>
        <dsp:cNvPr id="0" name=""/>
        <dsp:cNvSpPr/>
      </dsp:nvSpPr>
      <dsp:spPr>
        <a:xfrm rot="10800000">
          <a:off x="1711003" y="2120174"/>
          <a:ext cx="328757" cy="384583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200" kern="1200"/>
        </a:p>
      </dsp:txBody>
      <dsp:txXfrm rot="10800000">
        <a:off x="1711003" y="2120174"/>
        <a:ext cx="328757" cy="384583"/>
      </dsp:txXfrm>
    </dsp:sp>
    <dsp:sp modelId="{9E2332B2-8B82-463D-8D8A-E4361BF37FAC}">
      <dsp:nvSpPr>
        <dsp:cNvPr id="0" name=""/>
        <dsp:cNvSpPr/>
      </dsp:nvSpPr>
      <dsp:spPr>
        <a:xfrm>
          <a:off x="5188" y="1847244"/>
          <a:ext cx="1550741" cy="930444"/>
        </a:xfrm>
        <a:prstGeom prst="roundRect">
          <a:avLst>
            <a:gd name="adj" fmla="val 10000"/>
          </a:avLst>
        </a:prstGeom>
        <a:solidFill>
          <a:schemeClr val="tx1">
            <a:lumMod val="75000"/>
            <a:lumOff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>
              <a:latin typeface="微软雅黑" pitchFamily="34" charset="-122"/>
              <a:ea typeface="微软雅黑" pitchFamily="34" charset="-122"/>
            </a:rPr>
            <a:t>绘制并输出图形</a:t>
          </a:r>
        </a:p>
      </dsp:txBody>
      <dsp:txXfrm>
        <a:off x="5188" y="1847244"/>
        <a:ext cx="1550741" cy="930444"/>
      </dsp:txXfrm>
    </dsp:sp>
    <dsp:sp modelId="{507C3AED-0A7C-491A-85BA-4F03B97C196F}">
      <dsp:nvSpPr>
        <dsp:cNvPr id="0" name=""/>
        <dsp:cNvSpPr/>
      </dsp:nvSpPr>
      <dsp:spPr>
        <a:xfrm rot="5400000">
          <a:off x="616180" y="2886240"/>
          <a:ext cx="328757" cy="384583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200" kern="1200"/>
        </a:p>
      </dsp:txBody>
      <dsp:txXfrm rot="5400000">
        <a:off x="616180" y="2886240"/>
        <a:ext cx="328757" cy="384583"/>
      </dsp:txXfrm>
    </dsp:sp>
    <dsp:sp modelId="{0C49A5AB-6E8D-4E96-A466-9235EE9234DC}">
      <dsp:nvSpPr>
        <dsp:cNvPr id="0" name=""/>
        <dsp:cNvSpPr/>
      </dsp:nvSpPr>
      <dsp:spPr>
        <a:xfrm>
          <a:off x="5188" y="3397985"/>
          <a:ext cx="1550741" cy="930444"/>
        </a:xfrm>
        <a:prstGeom prst="ellipse">
          <a:avLst/>
        </a:prstGeom>
        <a:solidFill>
          <a:schemeClr val="tx1">
            <a:lumMod val="75000"/>
            <a:lumOff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>
              <a:latin typeface="微软雅黑" pitchFamily="34" charset="-122"/>
              <a:ea typeface="微软雅黑" pitchFamily="34" charset="-122"/>
            </a:rPr>
            <a:t>结束</a:t>
          </a:r>
        </a:p>
      </dsp:txBody>
      <dsp:txXfrm>
        <a:off x="5188" y="3397985"/>
        <a:ext cx="1550741" cy="9304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5C6CAF-3CC8-4DAE-9CF7-EDE9CF21CD96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05D22B-7C42-4E81-89FF-2A49ED7510D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89589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E29BB-E8CF-4006-9AD9-6F0E91230D2E}" type="datetimeFigureOut">
              <a:rPr lang="es-ES"/>
              <a:pPr>
                <a:defRPr/>
              </a:pPr>
              <a:t>21/07/2015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DDCC7-69F6-4715-AE46-389A75F9D0B4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988903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56697-A3AC-4802-BBAC-29942B69BFF1}" type="datetimeFigureOut">
              <a:rPr lang="es-ES"/>
              <a:pPr>
                <a:defRPr/>
              </a:pPr>
              <a:t>21/07/2015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3C5E0-E1E3-41B8-8EF5-9062EA64A484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10336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68714-F9E5-46BE-9A83-BA5A415ACD13}" type="datetimeFigureOut">
              <a:rPr lang="es-ES"/>
              <a:pPr>
                <a:defRPr/>
              </a:pPr>
              <a:t>21/07/2015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1120B-82A7-437C-A030-D9EB6B639E75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006108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01367-E2BB-47B9-93E1-CAB13EEF40C3}" type="datetimeFigureOut">
              <a:rPr lang="es-ES"/>
              <a:pPr>
                <a:defRPr/>
              </a:pPr>
              <a:t>21/07/2015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8AE7E-CD74-4A5E-AC9F-A282BFA258A1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441943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11B6E-FC59-4584-8552-DEA952683A4C}" type="datetimeFigureOut">
              <a:rPr lang="es-ES"/>
              <a:pPr>
                <a:defRPr/>
              </a:pPr>
              <a:t>21/07/2015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E4D11-5D71-4C4F-AD62-ED5C08B328D6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691673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588F2-E6C7-4A98-8A61-074E4E1C7D83}" type="datetimeFigureOut">
              <a:rPr lang="es-ES"/>
              <a:pPr>
                <a:defRPr/>
              </a:pPr>
              <a:t>21/07/2015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4F6F0-0921-4234-ADD0-2C2E4BB0B79B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255214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49682-AF19-40D9-8DCF-45207FC735B7}" type="datetimeFigureOut">
              <a:rPr lang="es-ES"/>
              <a:pPr>
                <a:defRPr/>
              </a:pPr>
              <a:t>21/07/2015</a:t>
            </a:fld>
            <a:endParaRPr lang="es-ES" dirty="0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59CC2-6294-4BA1-97E5-6BD5728BC8E8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883439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68A23-BAF3-4938-8A57-817E070F6FFB}" type="datetimeFigureOut">
              <a:rPr lang="es-ES"/>
              <a:pPr>
                <a:defRPr/>
              </a:pPr>
              <a:t>21/07/2015</a:t>
            </a:fld>
            <a:endParaRPr lang="es-ES" dirty="0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9E6CE-D569-4DD3-B87A-19C81B09DC63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411870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75D47-D64A-417E-BBD7-5E46F6652DA6}" type="datetimeFigureOut">
              <a:rPr lang="es-ES"/>
              <a:pPr>
                <a:defRPr/>
              </a:pPr>
              <a:t>21/07/2015</a:t>
            </a:fld>
            <a:endParaRPr lang="es-ES" dirty="0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F4E3A-2870-4E75-B7FC-53A3E13DFC8C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915569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ED80E-72F0-4F85-AE95-19F5EB83F3D1}" type="datetimeFigureOut">
              <a:rPr lang="es-ES"/>
              <a:pPr>
                <a:defRPr/>
              </a:pPr>
              <a:t>21/07/2015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FA81F-6A29-4B36-8163-215EEB7D05F3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085017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B56C0-C355-4D69-8EE1-462693381D03}" type="datetimeFigureOut">
              <a:rPr lang="es-ES"/>
              <a:pPr>
                <a:defRPr/>
              </a:pPr>
              <a:t>21/07/2015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49039-936A-4825-A375-100B39ABAC44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251979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AF8D48B-D3D8-4094-B1C8-DE97AF1685E5}" type="datetimeFigureOut">
              <a:rPr lang="es-ES"/>
              <a:pPr>
                <a:defRPr/>
              </a:pPr>
              <a:t>21/07/2015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3B30309-5595-4102-810D-010CA8147AC4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.xml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microsoft.com/office/2007/relationships/diagramDrawing" Target="../diagrams/drawing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diagramColors" Target="../diagrams/colors1.xml"/><Relationship Id="rId5" Type="http://schemas.openxmlformats.org/officeDocument/2006/relationships/image" Target="../media/image9.png"/><Relationship Id="rId10" Type="http://schemas.openxmlformats.org/officeDocument/2006/relationships/diagramQuickStyle" Target="../diagrams/quickStyle1.xml"/><Relationship Id="rId4" Type="http://schemas.openxmlformats.org/officeDocument/2006/relationships/image" Target="../media/image8.png"/><Relationship Id="rId9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microsoft.com/office/2007/relationships/hdphoto" Target="../media/hdphoto6.wd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6.png"/><Relationship Id="rId18" Type="http://schemas.openxmlformats.org/officeDocument/2006/relationships/image" Target="../media/image11.png"/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12" Type="http://schemas.microsoft.com/office/2007/relationships/hdphoto" Target="../media/hdphoto5.wdp"/><Relationship Id="rId17" Type="http://schemas.openxmlformats.org/officeDocument/2006/relationships/image" Target="../media/image10.png"/><Relationship Id="rId2" Type="http://schemas.openxmlformats.org/officeDocument/2006/relationships/image" Target="../media/image17.png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3.png"/><Relationship Id="rId5" Type="http://schemas.openxmlformats.org/officeDocument/2006/relationships/image" Target="../media/image19.png"/><Relationship Id="rId15" Type="http://schemas.openxmlformats.org/officeDocument/2006/relationships/image" Target="../media/image8.png"/><Relationship Id="rId10" Type="http://schemas.microsoft.com/office/2007/relationships/hdphoto" Target="../media/hdphoto4.wdp"/><Relationship Id="rId4" Type="http://schemas.microsoft.com/office/2007/relationships/hdphoto" Target="../media/hdphoto2.wdp"/><Relationship Id="rId9" Type="http://schemas.openxmlformats.org/officeDocument/2006/relationships/image" Target="../media/image22.png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398463" y="628650"/>
            <a:ext cx="4521200" cy="863600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5763"/>
              </a:lnSpc>
            </a:pPr>
            <a:endParaRPr lang="es-HN" sz="3200" dirty="0">
              <a:solidFill>
                <a:srgbClr val="0EB1E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1187624" y="2564904"/>
            <a:ext cx="3492500" cy="50405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答辩人： 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</a:t>
            </a:r>
          </a:p>
          <a:p>
            <a:pPr algn="just" fontAlgn="auto">
              <a:spcAft>
                <a:spcPts val="0"/>
              </a:spcAft>
              <a:defRPr/>
            </a:pPr>
            <a:endParaRPr lang="en-US" altLang="zh-CN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fontAlgn="auto">
              <a:spcAft>
                <a:spcPts val="0"/>
              </a:spcAft>
              <a:defRPr/>
            </a:pPr>
            <a:endParaRPr lang="en-US" altLang="zh-CN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395288" y="754906"/>
            <a:ext cx="4524375" cy="1377950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lnSpc>
                <a:spcPts val="576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 smtClean="0">
                <a:latin typeface="微软雅黑" pitchFamily="34" charset="-122"/>
                <a:ea typeface="微软雅黑" pitchFamily="34" charset="-122"/>
              </a:rPr>
              <a:t>基于电离层遥感的</a:t>
            </a:r>
            <a:r>
              <a:rPr lang="zh-CN" altLang="en-US" sz="3200" dirty="0" smtClean="0">
                <a:solidFill>
                  <a:srgbClr val="1C93E4"/>
                </a:solidFill>
                <a:latin typeface="微软雅黑" pitchFamily="34" charset="-122"/>
                <a:ea typeface="微软雅黑" pitchFamily="34" charset="-122"/>
              </a:rPr>
              <a:t>地震震前预报</a:t>
            </a:r>
            <a:r>
              <a:rPr lang="zh-CN" altLang="en-US" sz="3200" dirty="0" smtClean="0">
                <a:latin typeface="微软雅黑" pitchFamily="34" charset="-122"/>
                <a:ea typeface="微软雅黑" pitchFamily="34" charset="-122"/>
              </a:rPr>
              <a:t>研究</a:t>
            </a:r>
            <a:endParaRPr lang="es-HN" sz="32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321" name="Imagen 4" descr="C:\Users\Design\Documents\Edu\Product Launch\icons\application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13" y="242887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27" name="Grupo 15"/>
          <p:cNvGrpSpPr>
            <a:grpSpLocks/>
          </p:cNvGrpSpPr>
          <p:nvPr/>
        </p:nvGrpSpPr>
        <p:grpSpPr bwMode="auto">
          <a:xfrm>
            <a:off x="4919663" y="358776"/>
            <a:ext cx="3835400" cy="3403600"/>
            <a:chOff x="3169" y="185"/>
            <a:chExt cx="2416" cy="2144"/>
          </a:xfrm>
        </p:grpSpPr>
        <p:sp>
          <p:nvSpPr>
            <p:cNvPr id="9" name="8 Rectángulo"/>
            <p:cNvSpPr/>
            <p:nvPr/>
          </p:nvSpPr>
          <p:spPr>
            <a:xfrm>
              <a:off x="3334" y="396"/>
              <a:ext cx="2086" cy="1361"/>
            </a:xfrm>
            <a:prstGeom prst="rect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80000">
                  <a:schemeClr val="tx1">
                    <a:lumMod val="75000"/>
                    <a:lumOff val="25000"/>
                  </a:schemeClr>
                </a:gs>
                <a:gs pos="100000">
                  <a:schemeClr val="dk1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pic>
          <p:nvPicPr>
            <p:cNvPr id="13323" name="Imagen 2" descr="C:\Users\Design\Documents\Edu\Product Launch\LCD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9" y="185"/>
              <a:ext cx="2416" cy="2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5" name="9 CuadroTexto">
              <a:hlinkClick r:id="" action="ppaction://hlinkshowjump?jump=nextslide"/>
            </p:cNvPr>
            <p:cNvSpPr txBox="1">
              <a:spLocks noChangeArrowheads="1"/>
            </p:cNvSpPr>
            <p:nvPr/>
          </p:nvSpPr>
          <p:spPr bwMode="auto">
            <a:xfrm>
              <a:off x="3833" y="1066"/>
              <a:ext cx="1035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es-HN" b="1" dirty="0">
                  <a:solidFill>
                    <a:schemeClr val="bg1"/>
                  </a:solidFill>
                  <a:latin typeface="Rockwell" pitchFamily="18" charset="0"/>
                </a:rPr>
                <a:t>START HERE</a:t>
              </a:r>
              <a:endParaRPr lang="es-ES" b="1" dirty="0">
                <a:solidFill>
                  <a:schemeClr val="bg1"/>
                </a:solidFill>
                <a:latin typeface="Rockwell" pitchFamily="18" charset="0"/>
              </a:endParaRPr>
            </a:p>
          </p:txBody>
        </p:sp>
        <p:pic>
          <p:nvPicPr>
            <p:cNvPr id="13326" name="Imagen 3" descr="C:\Users\Design\Documents\Edu\Product Launch\magic_wand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6" y="820"/>
              <a:ext cx="28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extBox 1"/>
          <p:cNvSpPr txBox="1"/>
          <p:nvPr/>
        </p:nvSpPr>
        <p:spPr>
          <a:xfrm>
            <a:off x="35496" y="5939797"/>
            <a:ext cx="2592288" cy="56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8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</a:t>
            </a:r>
            <a:r>
              <a:rPr lang="zh-CN" altLang="en-US" sz="2400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答辩</a:t>
            </a:r>
            <a:endParaRPr lang="en-US" altLang="zh-CN" sz="24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78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dissertation </a:t>
            </a:r>
            <a:r>
              <a:rPr lang="en-US" altLang="zh-CN" sz="1600" dirty="0" err="1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defence</a:t>
            </a:r>
            <a:endParaRPr lang="zh-CN" altLang="en-US" sz="16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16" name="椭圆​​ 59"/>
          <p:cNvSpPr/>
          <p:nvPr/>
        </p:nvSpPr>
        <p:spPr>
          <a:xfrm>
            <a:off x="6201750" y="6011572"/>
            <a:ext cx="386474" cy="386474"/>
          </a:xfrm>
          <a:prstGeom prst="ellipse">
            <a:avLst/>
          </a:prstGeom>
          <a:solidFill>
            <a:srgbClr val="0EB1E7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​​ 8"/>
          <p:cNvSpPr/>
          <p:nvPr/>
        </p:nvSpPr>
        <p:spPr>
          <a:xfrm>
            <a:off x="6264453" y="6129496"/>
            <a:ext cx="261068" cy="16388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​​ 9"/>
          <p:cNvSpPr/>
          <p:nvPr/>
        </p:nvSpPr>
        <p:spPr>
          <a:xfrm rot="10800000">
            <a:off x="6264453" y="6136634"/>
            <a:ext cx="261068" cy="73877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87624" y="2938896"/>
            <a:ext cx="1731736" cy="307777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指导老师：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es-E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2056" y="5756275"/>
            <a:ext cx="11938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2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7188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2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863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29 CuadroTexto"/>
          <p:cNvSpPr txBox="1">
            <a:spLocks noChangeArrowheads="1"/>
          </p:cNvSpPr>
          <p:nvPr/>
        </p:nvSpPr>
        <p:spPr bwMode="auto">
          <a:xfrm>
            <a:off x="4217988" y="6194425"/>
            <a:ext cx="25039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HN" sz="1000" b="1" dirty="0" smtClean="0">
                <a:solidFill>
                  <a:srgbClr val="0EB1E7"/>
                </a:solidFill>
              </a:rPr>
              <a:t>9</a:t>
            </a:r>
            <a:endParaRPr lang="es-ES" sz="1000" b="1" dirty="0">
              <a:solidFill>
                <a:srgbClr val="0EB1E7"/>
              </a:solidFill>
            </a:endParaRPr>
          </a:p>
        </p:txBody>
      </p:sp>
      <p:sp>
        <p:nvSpPr>
          <p:cNvPr id="11" name="30 CuadroTexto"/>
          <p:cNvSpPr txBox="1"/>
          <p:nvPr/>
        </p:nvSpPr>
        <p:spPr>
          <a:xfrm>
            <a:off x="4467225" y="6181725"/>
            <a:ext cx="315913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200" b="1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of</a:t>
            </a:r>
            <a:endParaRPr lang="es-ES" sz="1200" b="1" i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2" name="31 CuadroTexto"/>
          <p:cNvSpPr txBox="1"/>
          <p:nvPr/>
        </p:nvSpPr>
        <p:spPr>
          <a:xfrm>
            <a:off x="4763022" y="6194425"/>
            <a:ext cx="3161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0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19</a:t>
            </a:r>
            <a:endParaRPr lang="es-ES" sz="10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3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n 27" descr="btns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0638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n 28" descr="btns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6587662" y="6089563"/>
            <a:ext cx="2592288" cy="56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8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</a:t>
            </a:r>
            <a:r>
              <a:rPr lang="zh-CN" altLang="en-US" sz="2000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答辩</a:t>
            </a:r>
            <a:endParaRPr lang="en-US" altLang="zh-CN" sz="20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78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dissertation </a:t>
            </a:r>
            <a:r>
              <a:rPr lang="en-US" altLang="zh-CN" sz="1400" dirty="0" err="1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defence</a:t>
            </a:r>
            <a:endParaRPr lang="zh-CN" altLang="en-US" sz="14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3315003"/>
              </p:ext>
            </p:extLst>
          </p:nvPr>
        </p:nvGraphicFramePr>
        <p:xfrm>
          <a:off x="458023" y="1733272"/>
          <a:ext cx="8227954" cy="3423920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1995012"/>
                <a:gridCol w="1326877"/>
                <a:gridCol w="1296144"/>
                <a:gridCol w="1296144"/>
                <a:gridCol w="1152128"/>
                <a:gridCol w="1161649"/>
              </a:tblGrid>
              <a:tr h="279400"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地震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发生日期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发生时间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纬度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经度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震级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日本东北部海域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zh-CN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blipFill rotWithShape="1">
                      <a:blip r:embed="rId8"/>
                      <a:stretch>
                        <a:fillRect l="-150000" t="-80702" r="-369266" b="-822807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14:46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38.1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spc="5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142.6</a:t>
                      </a:r>
                      <a:endParaRPr lang="zh-CN" sz="1200" b="0" kern="10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9.0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日本北海道地区</a:t>
                      </a:r>
                      <a:endParaRPr lang="zh-CN" sz="1200" b="0" kern="10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zh-CN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blipFill rotWithShape="1">
                      <a:blip r:embed="rId8"/>
                      <a:stretch>
                        <a:fillRect l="-150000" t="-223913" r="-369266" b="-91956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8:20:51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zh-CN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blipFill rotWithShape="1">
                      <a:blip r:embed="rId8"/>
                      <a:stretch>
                        <a:fillRect l="-357547" t="-223913" r="-179245" b="-91956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144</a:t>
                      </a:r>
                      <a:endParaRPr lang="zh-CN" sz="1200" b="0" kern="10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7.1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日本本州东部</a:t>
                      </a:r>
                      <a:endParaRPr lang="zh-CN" sz="1200" b="0" kern="10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zh-CN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blipFill rotWithShape="1">
                      <a:blip r:embed="rId8"/>
                      <a:stretch>
                        <a:fillRect l="-150000" t="-323913" r="-369266" b="-81956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7:43:42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zh-CN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blipFill rotWithShape="1">
                      <a:blip r:embed="rId8"/>
                      <a:stretch>
                        <a:fillRect l="-357547" t="-323913" r="-179245" b="-81956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140.8</a:t>
                      </a:r>
                      <a:endParaRPr lang="zh-CN" sz="1200" b="0" kern="10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7.0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中国汶川</a:t>
                      </a:r>
                      <a:endParaRPr lang="zh-CN" sz="1200" b="0" kern="10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zh-CN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blipFill rotWithShape="1">
                      <a:blip r:embed="rId8"/>
                      <a:stretch>
                        <a:fillRect l="-150000" t="-423913" r="-369266" b="-71956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14:28:4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30.986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spc="5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103.364</a:t>
                      </a:r>
                      <a:endParaRPr lang="zh-CN" sz="1200" b="0" kern="10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8.0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中国新疆和田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2008.3.21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10:31:34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35.4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81.4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7.3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印尼苏门答腊</a:t>
                      </a:r>
                      <a:endParaRPr lang="zh-CN" sz="1200" b="0" kern="10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zh-CN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blipFill rotWithShape="1">
                      <a:blip r:embed="rId8"/>
                      <a:stretch>
                        <a:fillRect l="-150000" t="-623913" r="-369266" b="-51956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spc="5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16:08:33</a:t>
                      </a:r>
                      <a:endParaRPr lang="zh-CN" sz="1200" b="0" kern="10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zh-CN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blipFill rotWithShape="1">
                      <a:blip r:embed="rId8"/>
                      <a:stretch>
                        <a:fillRect l="-357547" t="-623913" r="-179245" b="-51956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96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7.7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缅甸</a:t>
                      </a:r>
                      <a:endParaRPr lang="zh-CN" sz="1200" b="0" kern="10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zh-CN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blipFill rotWithShape="1">
                      <a:blip r:embed="rId8"/>
                      <a:stretch>
                        <a:fillRect l="-150000" t="-723913" r="-369266" b="-41956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spc="5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6:42:04.7</a:t>
                      </a:r>
                      <a:endParaRPr lang="zh-CN" sz="1200" b="0" kern="10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zh-CN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blipFill rotWithShape="1">
                      <a:blip r:embed="rId8"/>
                      <a:stretch>
                        <a:fillRect l="-357547" t="-723913" r="-179245" b="-41956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95.5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6.2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老挝</a:t>
                      </a:r>
                      <a:endParaRPr lang="zh-CN" sz="1200" b="0" kern="10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zh-CN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blipFill rotWithShape="1">
                      <a:blip r:embed="rId8"/>
                      <a:stretch>
                        <a:fillRect l="-150000" t="-842222" r="-369266" b="-328889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spc="5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16:56:16.6</a:t>
                      </a:r>
                      <a:endParaRPr lang="zh-CN" sz="1200" b="0" kern="10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zh-CN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blipFill rotWithShape="1">
                      <a:blip r:embed="rId8"/>
                      <a:stretch>
                        <a:fillRect l="-357547" t="-842222" r="-179245" b="-328889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101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6.6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所罗门群岛</a:t>
                      </a:r>
                      <a:endParaRPr lang="zh-CN" sz="1200" b="0" kern="10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zh-CN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blipFill rotWithShape="1">
                      <a:blip r:embed="rId8"/>
                      <a:stretch>
                        <a:fillRect l="-150000" t="-921739" r="-369266" b="-221739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spc="5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4:39:55</a:t>
                      </a:r>
                      <a:endParaRPr lang="zh-CN" sz="1200" b="0" kern="10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zh-CN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blipFill rotWithShape="1">
                      <a:blip r:embed="rId8"/>
                      <a:stretch>
                        <a:fillRect l="-357547" t="-921739" r="-179245" b="-221739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156.7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7.8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 smtClean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印尼苏门答腊岛</a:t>
                      </a: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西北近海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zh-CN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blipFill rotWithShape="1">
                      <a:blip r:embed="rId8"/>
                      <a:stretch>
                        <a:fillRect l="-150000" t="-1021739" r="-369266" b="-121739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spc="5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8:58:55.2</a:t>
                      </a:r>
                      <a:endParaRPr lang="zh-CN" sz="1200" b="0" kern="10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zh-CN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blipFill rotWithShape="1">
                      <a:blip r:embed="rId8"/>
                      <a:stretch>
                        <a:fillRect l="-357547" t="-1021739" r="-179245" b="-121739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95.9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8.7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印尼伊里安岛</a:t>
                      </a:r>
                      <a:endParaRPr lang="zh-CN" sz="1200" b="0" kern="10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zh-CN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blipFill rotWithShape="1">
                      <a:blip r:embed="rId8"/>
                      <a:stretch>
                        <a:fillRect l="-150000" t="-1121739" r="-369266" b="-21739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spc="5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10:42:34</a:t>
                      </a:r>
                      <a:endParaRPr lang="zh-CN" sz="1200" b="0" kern="10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zh-CN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blipFill rotWithShape="1">
                      <a:blip r:embed="rId8"/>
                      <a:stretch>
                        <a:fillRect l="-357547" t="-1121739" r="-179245" b="-21739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135.3</a:t>
                      </a:r>
                      <a:endParaRPr lang="zh-CN" sz="1200" b="0" kern="10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7.5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矩形 18"/>
          <p:cNvSpPr/>
          <p:nvPr/>
        </p:nvSpPr>
        <p:spPr>
          <a:xfrm>
            <a:off x="5868144" y="611396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数据处理与分析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7867620" y="652062"/>
            <a:ext cx="0" cy="288000"/>
          </a:xfrm>
          <a:prstGeom prst="line">
            <a:avLst/>
          </a:prstGeom>
          <a:ln w="76200">
            <a:solidFill>
              <a:srgbClr val="1C93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5796136" y="949652"/>
            <a:ext cx="1863761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7659897" y="396217"/>
            <a:ext cx="872543" cy="872543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 smtClean="0"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44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3" name="图片 3" descr="www.tuweimei.comComp_13833611_sEsPsD4YSUqtMY78PydmEASpfeQlcftK.jpg"/>
          <p:cNvPicPr>
            <a:picLocks noGrp="1" noChangeAspect="1"/>
          </p:cNvPicPr>
          <p:nvPr isPhoto="1"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75284" y="235277"/>
            <a:ext cx="1607344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2056" y="5756275"/>
            <a:ext cx="11938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2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7188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2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863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29 CuadroTexto"/>
          <p:cNvSpPr txBox="1">
            <a:spLocks noChangeArrowheads="1"/>
          </p:cNvSpPr>
          <p:nvPr/>
        </p:nvSpPr>
        <p:spPr bwMode="auto">
          <a:xfrm>
            <a:off x="4180410" y="6194425"/>
            <a:ext cx="3161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HN" sz="1000" b="1" dirty="0" smtClean="0">
                <a:solidFill>
                  <a:srgbClr val="0EB1E7"/>
                </a:solidFill>
              </a:rPr>
              <a:t>10</a:t>
            </a:r>
            <a:endParaRPr lang="es-ES" sz="1000" b="1" dirty="0">
              <a:solidFill>
                <a:srgbClr val="0EB1E7"/>
              </a:solidFill>
            </a:endParaRPr>
          </a:p>
        </p:txBody>
      </p:sp>
      <p:sp>
        <p:nvSpPr>
          <p:cNvPr id="11" name="30 CuadroTexto"/>
          <p:cNvSpPr txBox="1"/>
          <p:nvPr/>
        </p:nvSpPr>
        <p:spPr>
          <a:xfrm>
            <a:off x="4467225" y="6181725"/>
            <a:ext cx="315913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200" b="1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of</a:t>
            </a:r>
            <a:endParaRPr lang="es-ES" sz="1200" b="1" i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2" name="31 CuadroTexto"/>
          <p:cNvSpPr txBox="1"/>
          <p:nvPr/>
        </p:nvSpPr>
        <p:spPr>
          <a:xfrm>
            <a:off x="4763022" y="6194425"/>
            <a:ext cx="3161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0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19</a:t>
            </a:r>
            <a:endParaRPr lang="es-ES" sz="10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3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n 27" descr="btns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0638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n 28" descr="btns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6587662" y="6089563"/>
            <a:ext cx="2592288" cy="56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8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</a:t>
            </a:r>
            <a:r>
              <a:rPr lang="zh-CN" altLang="en-US" sz="2000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答辩</a:t>
            </a:r>
            <a:endParaRPr lang="en-US" altLang="zh-CN" sz="20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78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dissertation </a:t>
            </a:r>
            <a:r>
              <a:rPr lang="en-US" altLang="zh-CN" sz="1400" dirty="0" err="1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defence</a:t>
            </a:r>
            <a:endParaRPr lang="zh-CN" altLang="en-US" sz="14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3568" y="764704"/>
            <a:ext cx="8064896" cy="22713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en-US" altLang="zh-CN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CODE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（欧洲定轨中心）提供的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GPS TEC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空间分辨率为：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5°×2.5°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en-US" altLang="zh-CN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GUVI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dirty="0" smtClean="0"/>
              <a:t>The Global Ultraviolet Imager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 ）反演得到的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TEC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空间分辨率为白天：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1.7641°×1.7641°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夜间：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0.7°×0.7°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       电离层大气中，远紫外波段（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100~200nm)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的吸收与辐射较为强烈，并且拥有非常多易于辨认的特征谱线，有利于对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TEC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的监测。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       本课题选取</a:t>
            </a:r>
            <a:r>
              <a:rPr lang="en-US" altLang="zh-CN" sz="28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11</a:t>
            </a:r>
            <a:r>
              <a:rPr lang="zh-CN" altLang="zh-CN" sz="28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次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</a:rPr>
              <a:t>地震前后的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TEC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数据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</a:rPr>
              <a:t>进行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震前电离层扰动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</a:rPr>
              <a:t>分析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0" name="图片 19" descr="EM$$}BVWEV9(HJQEO~ZWM6P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835696" y="3068960"/>
            <a:ext cx="5400599" cy="27954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2056" y="5756275"/>
            <a:ext cx="11938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2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7188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2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863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29 CuadroTexto"/>
          <p:cNvSpPr txBox="1">
            <a:spLocks noChangeArrowheads="1"/>
          </p:cNvSpPr>
          <p:nvPr/>
        </p:nvSpPr>
        <p:spPr bwMode="auto">
          <a:xfrm>
            <a:off x="4180410" y="6194425"/>
            <a:ext cx="3161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HN" sz="1000" b="1" dirty="0" smtClean="0">
                <a:solidFill>
                  <a:srgbClr val="0EB1E7"/>
                </a:solidFill>
              </a:rPr>
              <a:t>11</a:t>
            </a:r>
            <a:endParaRPr lang="es-ES" sz="1000" b="1" dirty="0">
              <a:solidFill>
                <a:srgbClr val="0EB1E7"/>
              </a:solidFill>
            </a:endParaRPr>
          </a:p>
        </p:txBody>
      </p:sp>
      <p:sp>
        <p:nvSpPr>
          <p:cNvPr id="11" name="30 CuadroTexto"/>
          <p:cNvSpPr txBox="1"/>
          <p:nvPr/>
        </p:nvSpPr>
        <p:spPr>
          <a:xfrm>
            <a:off x="4467225" y="6181725"/>
            <a:ext cx="315913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200" b="1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of</a:t>
            </a:r>
            <a:endParaRPr lang="es-ES" sz="1200" b="1" i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2" name="31 CuadroTexto"/>
          <p:cNvSpPr txBox="1"/>
          <p:nvPr/>
        </p:nvSpPr>
        <p:spPr>
          <a:xfrm>
            <a:off x="4763022" y="6194425"/>
            <a:ext cx="3161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0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19</a:t>
            </a:r>
            <a:endParaRPr lang="es-ES" sz="10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3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n 27" descr="btns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0638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n 28" descr="btns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6587662" y="6089563"/>
            <a:ext cx="2592288" cy="56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8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</a:t>
            </a:r>
            <a:r>
              <a:rPr lang="zh-CN" altLang="en-US" sz="2000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答辩</a:t>
            </a:r>
            <a:endParaRPr lang="en-US" altLang="zh-CN" sz="20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78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dissertation </a:t>
            </a:r>
            <a:r>
              <a:rPr lang="en-US" altLang="zh-CN" sz="1400" dirty="0" err="1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defence</a:t>
            </a:r>
            <a:endParaRPr lang="zh-CN" altLang="en-US" sz="14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graphicFrame>
        <p:nvGraphicFramePr>
          <p:cNvPr id="18" name="图示 17"/>
          <p:cNvGraphicFramePr/>
          <p:nvPr>
            <p:extLst>
              <p:ext uri="{D42A27DB-BD31-4B8C-83A1-F6EECF244321}">
                <p14:modId xmlns:p14="http://schemas.microsoft.com/office/powerpoint/2010/main" xmlns="" val="2861792116"/>
              </p:ext>
            </p:extLst>
          </p:nvPr>
        </p:nvGraphicFramePr>
        <p:xfrm>
          <a:off x="1831541" y="1314376"/>
          <a:ext cx="5903193" cy="46249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1403648" y="692696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MATLAB</a:t>
            </a:r>
            <a:r>
              <a:rPr lang="zh-CN" altLang="en-US" dirty="0" smtClean="0"/>
              <a:t>程序流程图如下：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2056" y="5756275"/>
            <a:ext cx="11938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2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7188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2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863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29 CuadroTexto"/>
          <p:cNvSpPr txBox="1">
            <a:spLocks noChangeArrowheads="1"/>
          </p:cNvSpPr>
          <p:nvPr/>
        </p:nvSpPr>
        <p:spPr bwMode="auto">
          <a:xfrm>
            <a:off x="4180410" y="6194425"/>
            <a:ext cx="3161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HN" sz="1000" b="1" dirty="0" smtClean="0">
                <a:solidFill>
                  <a:srgbClr val="0EB1E7"/>
                </a:solidFill>
              </a:rPr>
              <a:t>12</a:t>
            </a:r>
            <a:endParaRPr lang="es-ES" sz="1000" b="1" dirty="0">
              <a:solidFill>
                <a:srgbClr val="0EB1E7"/>
              </a:solidFill>
            </a:endParaRPr>
          </a:p>
        </p:txBody>
      </p:sp>
      <p:sp>
        <p:nvSpPr>
          <p:cNvPr id="11" name="30 CuadroTexto"/>
          <p:cNvSpPr txBox="1"/>
          <p:nvPr/>
        </p:nvSpPr>
        <p:spPr>
          <a:xfrm>
            <a:off x="4467225" y="6181725"/>
            <a:ext cx="315913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200" b="1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of</a:t>
            </a:r>
            <a:endParaRPr lang="es-ES" sz="1200" b="1" i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2" name="31 CuadroTexto"/>
          <p:cNvSpPr txBox="1"/>
          <p:nvPr/>
        </p:nvSpPr>
        <p:spPr>
          <a:xfrm>
            <a:off x="4763022" y="6194425"/>
            <a:ext cx="3161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19</a:t>
            </a:r>
            <a:endParaRPr lang="es-ES" sz="10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3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n 27" descr="btns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0638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n 28" descr="btns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6587662" y="6089563"/>
            <a:ext cx="2592288" cy="56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8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</a:t>
            </a:r>
            <a:r>
              <a:rPr lang="zh-CN" altLang="en-US" sz="2000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答辩</a:t>
            </a:r>
            <a:endParaRPr lang="en-US" altLang="zh-CN" sz="20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78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dissertation </a:t>
            </a:r>
            <a:r>
              <a:rPr lang="en-US" altLang="zh-CN" sz="1400" dirty="0" err="1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defence</a:t>
            </a:r>
            <a:endParaRPr lang="zh-CN" altLang="en-US" sz="14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54648" y="2204864"/>
            <a:ext cx="5637832" cy="27265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选取地磁指数</a:t>
            </a:r>
            <a:r>
              <a:rPr lang="en-US" altLang="zh-CN" sz="1600" dirty="0" err="1" smtClean="0">
                <a:latin typeface="微软雅黑" pitchFamily="34" charset="-122"/>
                <a:ea typeface="微软雅黑" pitchFamily="34" charset="-122"/>
              </a:rPr>
              <a:t>K</a:t>
            </a:r>
            <a:r>
              <a:rPr lang="en-US" altLang="zh-CN" sz="1600" baseline="-25000" dirty="0" err="1" smtClean="0">
                <a:latin typeface="微软雅黑" pitchFamily="34" charset="-122"/>
                <a:ea typeface="微软雅黑" pitchFamily="34" charset="-122"/>
              </a:rPr>
              <a:t>p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和</a:t>
            </a:r>
            <a:r>
              <a:rPr lang="en-US" altLang="zh-CN" sz="1600" dirty="0" err="1" smtClean="0">
                <a:latin typeface="微软雅黑" pitchFamily="34" charset="-122"/>
                <a:ea typeface="微软雅黑" pitchFamily="34" charset="-122"/>
              </a:rPr>
              <a:t>D</a:t>
            </a:r>
            <a:r>
              <a:rPr lang="en-US" altLang="zh-CN" sz="1600" baseline="-25000" dirty="0" err="1" smtClean="0">
                <a:latin typeface="微软雅黑" pitchFamily="34" charset="-122"/>
                <a:ea typeface="微软雅黑" pitchFamily="34" charset="-122"/>
              </a:rPr>
              <a:t>st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600" dirty="0" err="1" smtClean="0">
                <a:latin typeface="微软雅黑" pitchFamily="34" charset="-122"/>
                <a:ea typeface="微软雅黑" pitchFamily="34" charset="-122"/>
              </a:rPr>
              <a:t>K</a:t>
            </a:r>
            <a:r>
              <a:rPr lang="en-US" altLang="zh-CN" sz="1600" baseline="-25000" dirty="0" err="1" smtClean="0">
                <a:latin typeface="微软雅黑" pitchFamily="34" charset="-122"/>
                <a:ea typeface="微软雅黑" pitchFamily="34" charset="-122"/>
              </a:rPr>
              <a:t>p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指数用来描述行星三小时平均地磁活动强度。在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0-9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内取值。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∑</a:t>
            </a:r>
            <a:r>
              <a:rPr lang="en-US" altLang="zh-CN" sz="1600" dirty="0" err="1" smtClean="0">
                <a:latin typeface="微软雅黑" pitchFamily="34" charset="-122"/>
                <a:ea typeface="微软雅黑" pitchFamily="34" charset="-122"/>
              </a:rPr>
              <a:t>K</a:t>
            </a:r>
            <a:r>
              <a:rPr lang="en-US" altLang="zh-CN" sz="1600" baseline="-25000" dirty="0" err="1" smtClean="0">
                <a:latin typeface="微软雅黑" pitchFamily="34" charset="-122"/>
                <a:ea typeface="微软雅黑" pitchFamily="34" charset="-122"/>
              </a:rPr>
              <a:t>p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指数表示每天的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个</a:t>
            </a:r>
            <a:r>
              <a:rPr lang="en-US" altLang="zh-CN" sz="1600" dirty="0" err="1" smtClean="0">
                <a:latin typeface="微软雅黑" pitchFamily="34" charset="-122"/>
                <a:ea typeface="微软雅黑" pitchFamily="34" charset="-122"/>
              </a:rPr>
              <a:t>K</a:t>
            </a:r>
            <a:r>
              <a:rPr lang="en-US" altLang="zh-CN" sz="1600" baseline="-25000" dirty="0" err="1" smtClean="0">
                <a:latin typeface="微软雅黑" pitchFamily="34" charset="-122"/>
                <a:ea typeface="微软雅黑" pitchFamily="34" charset="-122"/>
              </a:rPr>
              <a:t>p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指数之和，如果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∑</a:t>
            </a:r>
            <a:r>
              <a:rPr lang="en-US" altLang="zh-CN" sz="1600" dirty="0" err="1" smtClean="0">
                <a:latin typeface="微软雅黑" pitchFamily="34" charset="-122"/>
                <a:ea typeface="微软雅黑" pitchFamily="34" charset="-122"/>
              </a:rPr>
              <a:t>K</a:t>
            </a:r>
            <a:r>
              <a:rPr lang="en-US" altLang="zh-CN" sz="1600" baseline="-25000" dirty="0" err="1" smtClean="0">
                <a:latin typeface="微软雅黑" pitchFamily="34" charset="-122"/>
                <a:ea typeface="微软雅黑" pitchFamily="34" charset="-122"/>
              </a:rPr>
              <a:t>p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&gt;30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则认为当天地磁活动强烈，</a:t>
            </a:r>
            <a:r>
              <a:rPr lang="en-US" altLang="zh-CN" sz="1600" dirty="0" err="1" smtClean="0">
                <a:latin typeface="微软雅黑" pitchFamily="34" charset="-122"/>
                <a:ea typeface="微软雅黑" pitchFamily="34" charset="-122"/>
              </a:rPr>
              <a:t>K</a:t>
            </a:r>
            <a:r>
              <a:rPr lang="en-US" altLang="zh-CN" sz="1600" baseline="-25000" dirty="0" err="1" smtClean="0">
                <a:latin typeface="微软雅黑" pitchFamily="34" charset="-122"/>
                <a:ea typeface="微软雅黑" pitchFamily="34" charset="-122"/>
              </a:rPr>
              <a:t>p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&lt;5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对电离层不构成影响。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600" dirty="0" err="1" smtClean="0">
                <a:latin typeface="微软雅黑" pitchFamily="34" charset="-122"/>
                <a:ea typeface="微软雅黑" pitchFamily="34" charset="-122"/>
              </a:rPr>
              <a:t>D</a:t>
            </a:r>
            <a:r>
              <a:rPr lang="en-US" altLang="zh-CN" sz="1600" baseline="-25000" dirty="0" err="1" smtClean="0">
                <a:latin typeface="微软雅黑" pitchFamily="34" charset="-122"/>
                <a:ea typeface="微软雅黑" pitchFamily="34" charset="-122"/>
              </a:rPr>
              <a:t>st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指数系统监测了全球环电流感应场的强度，普遍认为当</a:t>
            </a:r>
            <a:r>
              <a:rPr lang="en-US" altLang="zh-CN" sz="1600" dirty="0" err="1" smtClean="0">
                <a:latin typeface="微软雅黑" pitchFamily="34" charset="-122"/>
                <a:ea typeface="微软雅黑" pitchFamily="34" charset="-122"/>
              </a:rPr>
              <a:t>D</a:t>
            </a:r>
            <a:r>
              <a:rPr lang="en-US" altLang="zh-CN" sz="1600" baseline="-25000" dirty="0" err="1" smtClean="0">
                <a:latin typeface="微软雅黑" pitchFamily="34" charset="-122"/>
                <a:ea typeface="微软雅黑" pitchFamily="34" charset="-122"/>
              </a:rPr>
              <a:t>st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指数低于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-50nT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并持续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小时以上时，表示磁暴可能发生。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83561" y="863991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地磁活动干扰的排除</a:t>
            </a:r>
          </a:p>
        </p:txBody>
      </p:sp>
      <p:cxnSp>
        <p:nvCxnSpPr>
          <p:cNvPr id="19" name="直接连接符 18"/>
          <p:cNvCxnSpPr/>
          <p:nvPr/>
        </p:nvCxnSpPr>
        <p:spPr>
          <a:xfrm>
            <a:off x="1115616" y="863991"/>
            <a:ext cx="0" cy="369332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1115616" y="1233323"/>
            <a:ext cx="2619772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49" name="图片 2048"/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 xmlns="">
                  <a14:imgLayer r:embed="rId9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703" t="5341" r="10762" b="5336"/>
          <a:stretch/>
        </p:blipFill>
        <p:spPr>
          <a:xfrm>
            <a:off x="190093" y="2321694"/>
            <a:ext cx="3013755" cy="25474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2056" y="5756275"/>
            <a:ext cx="11938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2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7188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2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863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29 CuadroTexto"/>
          <p:cNvSpPr txBox="1">
            <a:spLocks noChangeArrowheads="1"/>
          </p:cNvSpPr>
          <p:nvPr/>
        </p:nvSpPr>
        <p:spPr bwMode="auto">
          <a:xfrm>
            <a:off x="4180410" y="6194425"/>
            <a:ext cx="3161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HN" sz="1000" b="1" dirty="0" smtClean="0">
                <a:solidFill>
                  <a:srgbClr val="0EB1E7"/>
                </a:solidFill>
              </a:rPr>
              <a:t>13</a:t>
            </a:r>
            <a:endParaRPr lang="es-ES" sz="1000" b="1" dirty="0">
              <a:solidFill>
                <a:srgbClr val="0EB1E7"/>
              </a:solidFill>
            </a:endParaRPr>
          </a:p>
        </p:txBody>
      </p:sp>
      <p:sp>
        <p:nvSpPr>
          <p:cNvPr id="11" name="30 CuadroTexto"/>
          <p:cNvSpPr txBox="1"/>
          <p:nvPr/>
        </p:nvSpPr>
        <p:spPr>
          <a:xfrm>
            <a:off x="4467225" y="6181725"/>
            <a:ext cx="315913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200" b="1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of</a:t>
            </a:r>
            <a:endParaRPr lang="es-ES" sz="1200" b="1" i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2" name="31 CuadroTexto"/>
          <p:cNvSpPr txBox="1"/>
          <p:nvPr/>
        </p:nvSpPr>
        <p:spPr>
          <a:xfrm>
            <a:off x="4763022" y="6194425"/>
            <a:ext cx="3161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0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19</a:t>
            </a:r>
            <a:endParaRPr lang="es-ES" sz="10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3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n 27" descr="btns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0638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n 28" descr="btns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6587662" y="6089563"/>
            <a:ext cx="2592288" cy="56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8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</a:t>
            </a:r>
            <a:r>
              <a:rPr lang="zh-CN" altLang="en-US" sz="2000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答辩</a:t>
            </a:r>
            <a:endParaRPr lang="en-US" altLang="zh-CN" sz="20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78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dissertation </a:t>
            </a:r>
            <a:r>
              <a:rPr lang="en-US" altLang="zh-CN" sz="1400" dirty="0" err="1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defence</a:t>
            </a:r>
            <a:endParaRPr lang="zh-CN" altLang="en-US" sz="14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30176" y="260648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TEC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数据结果分析</a:t>
            </a:r>
            <a:endParaRPr lang="en-US" altLang="zh-CN" sz="24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3335388" y="366842"/>
            <a:ext cx="0" cy="267762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347864" y="354142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新疆和田地震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942975"/>
            <a:ext cx="9144000" cy="4972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2056" y="5756275"/>
            <a:ext cx="11938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2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7188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2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863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29 CuadroTexto"/>
          <p:cNvSpPr txBox="1">
            <a:spLocks noChangeArrowheads="1"/>
          </p:cNvSpPr>
          <p:nvPr/>
        </p:nvSpPr>
        <p:spPr bwMode="auto">
          <a:xfrm>
            <a:off x="4180410" y="6194425"/>
            <a:ext cx="3161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HN" sz="1000" b="1" dirty="0" smtClean="0">
                <a:solidFill>
                  <a:srgbClr val="0EB1E7"/>
                </a:solidFill>
              </a:rPr>
              <a:t>14</a:t>
            </a:r>
            <a:endParaRPr lang="es-ES" sz="1000" b="1" dirty="0">
              <a:solidFill>
                <a:srgbClr val="0EB1E7"/>
              </a:solidFill>
            </a:endParaRPr>
          </a:p>
        </p:txBody>
      </p:sp>
      <p:sp>
        <p:nvSpPr>
          <p:cNvPr id="11" name="30 CuadroTexto"/>
          <p:cNvSpPr txBox="1"/>
          <p:nvPr/>
        </p:nvSpPr>
        <p:spPr>
          <a:xfrm>
            <a:off x="4467225" y="6181725"/>
            <a:ext cx="315913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200" b="1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of</a:t>
            </a:r>
            <a:endParaRPr lang="es-ES" sz="1200" b="1" i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2" name="31 CuadroTexto"/>
          <p:cNvSpPr txBox="1"/>
          <p:nvPr/>
        </p:nvSpPr>
        <p:spPr>
          <a:xfrm>
            <a:off x="4763022" y="6194425"/>
            <a:ext cx="3161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0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19</a:t>
            </a:r>
            <a:endParaRPr lang="es-ES" sz="10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3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n 27" descr="btns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0638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n 28" descr="btns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6587662" y="6089563"/>
            <a:ext cx="2592288" cy="56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8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</a:t>
            </a:r>
            <a:r>
              <a:rPr lang="zh-CN" altLang="en-US" sz="2000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答辩</a:t>
            </a:r>
            <a:endParaRPr lang="en-US" altLang="zh-CN" sz="20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78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dissertation </a:t>
            </a:r>
            <a:r>
              <a:rPr lang="en-US" altLang="zh-CN" sz="1400" dirty="0" err="1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defence</a:t>
            </a:r>
            <a:endParaRPr lang="zh-CN" altLang="en-US" sz="14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30176" y="260648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TEC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数据结果分析</a:t>
            </a:r>
            <a:endParaRPr lang="en-US" altLang="zh-CN" sz="24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3335388" y="366842"/>
            <a:ext cx="0" cy="267762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347864" y="354142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新疆和田地震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942975"/>
            <a:ext cx="9144000" cy="497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4213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2056" y="5756275"/>
            <a:ext cx="11938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2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7188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2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863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29 CuadroTexto"/>
          <p:cNvSpPr txBox="1">
            <a:spLocks noChangeArrowheads="1"/>
          </p:cNvSpPr>
          <p:nvPr/>
        </p:nvSpPr>
        <p:spPr bwMode="auto">
          <a:xfrm>
            <a:off x="4180410" y="6194425"/>
            <a:ext cx="3161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HN" sz="1000" b="1" dirty="0" smtClean="0">
                <a:solidFill>
                  <a:srgbClr val="0EB1E7"/>
                </a:solidFill>
              </a:rPr>
              <a:t>15</a:t>
            </a:r>
            <a:endParaRPr lang="es-ES" sz="1000" b="1" dirty="0">
              <a:solidFill>
                <a:srgbClr val="0EB1E7"/>
              </a:solidFill>
            </a:endParaRPr>
          </a:p>
        </p:txBody>
      </p:sp>
      <p:sp>
        <p:nvSpPr>
          <p:cNvPr id="11" name="30 CuadroTexto"/>
          <p:cNvSpPr txBox="1"/>
          <p:nvPr/>
        </p:nvSpPr>
        <p:spPr>
          <a:xfrm>
            <a:off x="4467225" y="6181725"/>
            <a:ext cx="315913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200" b="1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of</a:t>
            </a:r>
            <a:endParaRPr lang="es-ES" sz="1200" b="1" i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2" name="31 CuadroTexto"/>
          <p:cNvSpPr txBox="1"/>
          <p:nvPr/>
        </p:nvSpPr>
        <p:spPr>
          <a:xfrm>
            <a:off x="4763022" y="6194425"/>
            <a:ext cx="3161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0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19</a:t>
            </a:r>
            <a:endParaRPr lang="es-ES" sz="10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3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n 27" descr="btns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0638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n 28" descr="btns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6587662" y="6089563"/>
            <a:ext cx="2592288" cy="56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8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</a:t>
            </a:r>
            <a:r>
              <a:rPr lang="zh-CN" altLang="en-US" sz="2000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答辩</a:t>
            </a:r>
            <a:endParaRPr lang="en-US" altLang="zh-CN" sz="20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78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dissertation </a:t>
            </a:r>
            <a:r>
              <a:rPr lang="en-US" altLang="zh-CN" sz="1400" dirty="0" err="1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defence</a:t>
            </a:r>
            <a:endParaRPr lang="zh-CN" altLang="en-US" sz="14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30176" y="260648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TEC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数据结果分析</a:t>
            </a:r>
            <a:endParaRPr lang="en-US" altLang="zh-CN" sz="24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3335388" y="366842"/>
            <a:ext cx="0" cy="267762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347864" y="354142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新疆和田地震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942975"/>
            <a:ext cx="9144000" cy="497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1259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2056" y="5756275"/>
            <a:ext cx="11938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2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7188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2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863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29 CuadroTexto"/>
          <p:cNvSpPr txBox="1">
            <a:spLocks noChangeArrowheads="1"/>
          </p:cNvSpPr>
          <p:nvPr/>
        </p:nvSpPr>
        <p:spPr bwMode="auto">
          <a:xfrm>
            <a:off x="4180410" y="6194425"/>
            <a:ext cx="3161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HN" sz="1000" b="1" dirty="0" smtClean="0">
                <a:solidFill>
                  <a:srgbClr val="0EB1E7"/>
                </a:solidFill>
              </a:rPr>
              <a:t>16</a:t>
            </a:r>
            <a:endParaRPr lang="es-ES" sz="1000" b="1" dirty="0">
              <a:solidFill>
                <a:srgbClr val="0EB1E7"/>
              </a:solidFill>
            </a:endParaRPr>
          </a:p>
        </p:txBody>
      </p:sp>
      <p:sp>
        <p:nvSpPr>
          <p:cNvPr id="11" name="30 CuadroTexto"/>
          <p:cNvSpPr txBox="1"/>
          <p:nvPr/>
        </p:nvSpPr>
        <p:spPr>
          <a:xfrm>
            <a:off x="4467225" y="6181725"/>
            <a:ext cx="315913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200" b="1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of</a:t>
            </a:r>
            <a:endParaRPr lang="es-ES" sz="1200" b="1" i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2" name="31 CuadroTexto"/>
          <p:cNvSpPr txBox="1"/>
          <p:nvPr/>
        </p:nvSpPr>
        <p:spPr>
          <a:xfrm>
            <a:off x="4763022" y="6194425"/>
            <a:ext cx="3161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0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19</a:t>
            </a:r>
            <a:endParaRPr lang="es-ES" sz="10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3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n 27" descr="btns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0638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n 28" descr="btns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6587662" y="6089563"/>
            <a:ext cx="2592288" cy="56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8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</a:t>
            </a:r>
            <a:r>
              <a:rPr lang="zh-CN" altLang="en-US" sz="2000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答辩</a:t>
            </a:r>
            <a:endParaRPr lang="en-US" altLang="zh-CN" sz="20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78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dissertation </a:t>
            </a:r>
            <a:r>
              <a:rPr lang="en-US" altLang="zh-CN" sz="1400" dirty="0" err="1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defence</a:t>
            </a:r>
            <a:endParaRPr lang="zh-CN" altLang="en-US" sz="14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14884" y="671240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TEC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数据结果统计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66469239"/>
              </p:ext>
            </p:extLst>
          </p:nvPr>
        </p:nvGraphicFramePr>
        <p:xfrm>
          <a:off x="179512" y="1418434"/>
          <a:ext cx="8712967" cy="4337841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1611937"/>
                <a:gridCol w="1448511"/>
                <a:gridCol w="1372273"/>
                <a:gridCol w="1829698"/>
                <a:gridCol w="1677223"/>
                <a:gridCol w="773325"/>
              </a:tblGrid>
              <a:tr h="283143"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地震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与地震有关的正扰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与地震有关的负扰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与地磁活动有关的正扰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与地磁活动有关的负扰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可疑扰动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83143"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日本东北部海域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震前</a:t>
                      </a:r>
                      <a:r>
                        <a:rPr lang="en-US" sz="1050" kern="100" spc="50" dirty="0" smtClean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1-5</a:t>
                      </a:r>
                      <a:r>
                        <a:rPr lang="zh-CN" sz="1050" kern="100" spc="50" dirty="0" smtClean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天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1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次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83143"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日本北海道地区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震前</a:t>
                      </a: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1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、</a:t>
                      </a: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2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、</a:t>
                      </a: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5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、</a:t>
                      </a: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6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天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1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次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83143"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日本本州东部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震前</a:t>
                      </a: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1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天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震前</a:t>
                      </a: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2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、</a:t>
                      </a: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4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、</a:t>
                      </a: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10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天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1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次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5319"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中国汶川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震前</a:t>
                      </a: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3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、</a:t>
                      </a: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9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天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震前</a:t>
                      </a:r>
                      <a:r>
                        <a:rPr lang="en-US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1</a:t>
                      </a: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、</a:t>
                      </a:r>
                      <a:r>
                        <a:rPr lang="en-US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3</a:t>
                      </a: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、</a:t>
                      </a:r>
                      <a:r>
                        <a:rPr lang="en-US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4</a:t>
                      </a: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、</a:t>
                      </a:r>
                      <a:r>
                        <a:rPr lang="en-US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5</a:t>
                      </a: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天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83143"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中国新疆和田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震前</a:t>
                      </a: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1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、</a:t>
                      </a: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2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天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1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次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83143"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印尼苏门答腊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震前</a:t>
                      </a: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1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、</a:t>
                      </a: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4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天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4</a:t>
                      </a: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次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83143"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缅甸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震前</a:t>
                      </a: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7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、</a:t>
                      </a: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8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天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1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次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64805"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老挝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震前</a:t>
                      </a:r>
                      <a:r>
                        <a:rPr lang="en-US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3</a:t>
                      </a: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、</a:t>
                      </a:r>
                      <a:r>
                        <a:rPr lang="en-US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4</a:t>
                      </a: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、</a:t>
                      </a:r>
                      <a:r>
                        <a:rPr lang="en-US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5</a:t>
                      </a: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、</a:t>
                      </a:r>
                      <a:r>
                        <a:rPr lang="en-US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6</a:t>
                      </a: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天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1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次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83143"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所罗门群岛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震前</a:t>
                      </a:r>
                      <a:r>
                        <a:rPr lang="en-US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7</a:t>
                      </a: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、</a:t>
                      </a:r>
                      <a:r>
                        <a:rPr lang="en-US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8</a:t>
                      </a: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天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2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次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1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次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66287"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0" baseline="0" dirty="0" smtClean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印尼苏门答腊岛</a:t>
                      </a:r>
                      <a:r>
                        <a:rPr lang="zh-CN" sz="1050" kern="100" spc="0" baseline="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西北近海</a:t>
                      </a:r>
                      <a:endParaRPr lang="zh-CN" sz="1050" kern="100" spc="0" baseline="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1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次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3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次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83143"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印尼伊里安岛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震前</a:t>
                      </a: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1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、</a:t>
                      </a: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4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天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2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次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83143"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总计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13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次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15</a:t>
                      </a: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次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6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次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1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次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11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次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9" name="图片 1" descr="www.tuweimei.comComp_9724276_sTduOssVJxMGZRgWQUJtZ3oTXf6UzvQh.jpg"/>
          <p:cNvPicPr>
            <a:picLocks noGrp="1" noChangeAspect="1"/>
          </p:cNvPicPr>
          <p:nvPr isPhoto="1"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69197" y="44624"/>
            <a:ext cx="1819027" cy="1364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9" name="直接连接符 28"/>
          <p:cNvCxnSpPr/>
          <p:nvPr/>
        </p:nvCxnSpPr>
        <p:spPr>
          <a:xfrm>
            <a:off x="755576" y="717406"/>
            <a:ext cx="0" cy="276999"/>
          </a:xfrm>
          <a:prstGeom prst="line">
            <a:avLst/>
          </a:prstGeom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755576" y="994405"/>
            <a:ext cx="216024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" descr="www_tuweimei_comComp_10270808_JIBoGXeHfPnDkQ5wbziyOErwgUgHAtqJ.jpg"/>
          <p:cNvPicPr>
            <a:picLocks noGrp="1" noChangeAspect="1"/>
          </p:cNvPicPr>
          <p:nvPr isPhoto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28965" y="3363913"/>
            <a:ext cx="214312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2056" y="5756275"/>
            <a:ext cx="11938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27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7188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28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863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29 CuadroTexto"/>
          <p:cNvSpPr txBox="1">
            <a:spLocks noChangeArrowheads="1"/>
          </p:cNvSpPr>
          <p:nvPr/>
        </p:nvSpPr>
        <p:spPr bwMode="auto">
          <a:xfrm>
            <a:off x="4180410" y="6194425"/>
            <a:ext cx="3161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HN" sz="1000" b="1" dirty="0" smtClean="0">
                <a:solidFill>
                  <a:srgbClr val="0EB1E7"/>
                </a:solidFill>
              </a:rPr>
              <a:t>17</a:t>
            </a:r>
            <a:endParaRPr lang="es-ES" sz="1000" b="1" dirty="0">
              <a:solidFill>
                <a:srgbClr val="0EB1E7"/>
              </a:solidFill>
            </a:endParaRPr>
          </a:p>
        </p:txBody>
      </p:sp>
      <p:sp>
        <p:nvSpPr>
          <p:cNvPr id="11" name="30 CuadroTexto"/>
          <p:cNvSpPr txBox="1"/>
          <p:nvPr/>
        </p:nvSpPr>
        <p:spPr>
          <a:xfrm>
            <a:off x="4467225" y="6181725"/>
            <a:ext cx="315913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200" b="1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of</a:t>
            </a:r>
            <a:endParaRPr lang="es-ES" sz="1200" b="1" i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2" name="31 CuadroTexto"/>
          <p:cNvSpPr txBox="1"/>
          <p:nvPr/>
        </p:nvSpPr>
        <p:spPr>
          <a:xfrm>
            <a:off x="4763022" y="6194425"/>
            <a:ext cx="3161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0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19</a:t>
            </a:r>
            <a:endParaRPr lang="es-ES" sz="10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3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n 27" descr="btns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0638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n 28" descr="btns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6587662" y="6089563"/>
            <a:ext cx="2592288" cy="56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8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</a:t>
            </a:r>
            <a:r>
              <a:rPr lang="zh-CN" altLang="en-US" sz="2000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答辩</a:t>
            </a:r>
            <a:endParaRPr lang="en-US" altLang="zh-CN" sz="20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78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dissertation </a:t>
            </a:r>
            <a:r>
              <a:rPr lang="en-US" altLang="zh-CN" sz="1400" dirty="0" err="1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defence</a:t>
            </a:r>
            <a:endParaRPr lang="zh-CN" altLang="en-US" sz="14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99592" y="1268760"/>
            <a:ext cx="5616624" cy="1495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      11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次地震震前电离层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TEC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共发生的</a:t>
            </a:r>
            <a:r>
              <a:rPr lang="en-US" altLang="zh-CN" sz="20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46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次异常扰动中，地震引起的扰动共</a:t>
            </a:r>
            <a:r>
              <a:rPr lang="en-US" altLang="zh-CN" sz="20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28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次，占总扰动次数的</a:t>
            </a:r>
            <a:r>
              <a:rPr lang="en-US" altLang="zh-CN" sz="20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61%</a:t>
            </a:r>
            <a:r>
              <a:rPr lang="zh-CN" altLang="en-US" sz="20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排除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目前无法确定的可疑扰动，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有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次地震可以完全通过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TEC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的扰动来预报，即此方法的预报成功率约为</a:t>
            </a:r>
            <a:r>
              <a:rPr lang="en-US" altLang="zh-CN" sz="20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36.4%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27139" y="658788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结论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899592" y="1082353"/>
            <a:ext cx="6552728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1904205" y="793854"/>
            <a:ext cx="12330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conclusion</a:t>
            </a:r>
          </a:p>
        </p:txBody>
      </p:sp>
      <p:cxnSp>
        <p:nvCxnSpPr>
          <p:cNvPr id="23" name="直接连接符 22"/>
          <p:cNvCxnSpPr>
            <a:stCxn id="21" idx="1"/>
          </p:cNvCxnSpPr>
          <p:nvPr/>
        </p:nvCxnSpPr>
        <p:spPr>
          <a:xfrm>
            <a:off x="1904205" y="963131"/>
            <a:ext cx="0" cy="157322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991681" y="2924944"/>
            <a:ext cx="545252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899592" y="3197294"/>
            <a:ext cx="5616624" cy="2776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zh-CN" sz="16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地震</a:t>
            </a:r>
            <a:r>
              <a:rPr lang="zh-CN" altLang="zh-CN" sz="1600" dirty="0">
                <a:latin typeface="微软雅黑" pitchFamily="34" charset="-122"/>
                <a:ea typeface="微软雅黑" pitchFamily="34" charset="-122"/>
              </a:rPr>
              <a:t>引起的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TEC</a:t>
            </a:r>
            <a:r>
              <a:rPr lang="zh-CN" altLang="zh-CN" sz="1600" dirty="0">
                <a:latin typeface="微软雅黑" pitchFamily="34" charset="-122"/>
                <a:ea typeface="微软雅黑" pitchFamily="34" charset="-122"/>
              </a:rPr>
              <a:t>扰动一般出现在震前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zh-CN" sz="1600" dirty="0">
                <a:latin typeface="微软雅黑" pitchFamily="34" charset="-122"/>
                <a:ea typeface="微软雅黑" pitchFamily="34" charset="-122"/>
              </a:rPr>
              <a:t>天内，呈连续性，扰动幅度相当，平均异常幅度在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30%</a:t>
            </a:r>
            <a:r>
              <a:rPr lang="zh-CN" altLang="zh-CN" sz="1600" dirty="0">
                <a:latin typeface="微软雅黑" pitchFamily="34" charset="-122"/>
                <a:ea typeface="微软雅黑" pitchFamily="34" charset="-122"/>
              </a:rPr>
              <a:t>左右。负扰动出现的概率略高于正扰动，而且呈现更强的时间连续性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6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zh-CN" sz="16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地磁</a:t>
            </a:r>
            <a:r>
              <a:rPr lang="zh-CN" altLang="zh-CN" sz="16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活动</a:t>
            </a:r>
            <a:r>
              <a:rPr lang="zh-CN" altLang="zh-CN" sz="1600" dirty="0">
                <a:latin typeface="微软雅黑" pitchFamily="34" charset="-122"/>
                <a:ea typeface="微软雅黑" pitchFamily="34" charset="-122"/>
              </a:rPr>
              <a:t>引起的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TEC</a:t>
            </a:r>
            <a:r>
              <a:rPr lang="zh-CN" altLang="zh-CN" sz="1600" dirty="0">
                <a:latin typeface="微软雅黑" pitchFamily="34" charset="-122"/>
                <a:ea typeface="微软雅黑" pitchFamily="34" charset="-122"/>
              </a:rPr>
              <a:t>扰动一般为正扰动，且扰动幅度很大，为地震引起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TEC</a:t>
            </a:r>
            <a:r>
              <a:rPr lang="zh-CN" altLang="zh-CN" sz="1600" dirty="0">
                <a:latin typeface="微软雅黑" pitchFamily="34" charset="-122"/>
                <a:ea typeface="微软雅黑" pitchFamily="34" charset="-122"/>
              </a:rPr>
              <a:t>扰动的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2~3</a:t>
            </a:r>
            <a:r>
              <a:rPr lang="zh-CN" altLang="zh-CN" sz="1600" dirty="0">
                <a:latin typeface="微软雅黑" pitchFamily="34" charset="-122"/>
                <a:ea typeface="微软雅黑" pitchFamily="34" charset="-122"/>
              </a:rPr>
              <a:t>倍。扰动持续时间短，一般为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1~2</a:t>
            </a:r>
            <a:r>
              <a:rPr lang="zh-CN" altLang="zh-CN" sz="1600" dirty="0">
                <a:latin typeface="微软雅黑" pitchFamily="34" charset="-122"/>
                <a:ea typeface="微软雅黑" pitchFamily="34" charset="-122"/>
              </a:rPr>
              <a:t>天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6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掌握了这些扰动特征，就可以通过监测电离层</a:t>
            </a:r>
            <a:r>
              <a:rPr lang="en-US" altLang="zh-CN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TEC</a:t>
            </a:r>
            <a:r>
              <a:rPr lang="zh-CN" altLang="zh-CN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的扰动来实现震前地震预报</a:t>
            </a:r>
            <a:r>
              <a:rPr lang="zh-CN" altLang="en-US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dirty="0"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221487" y="1484784"/>
            <a:ext cx="461665" cy="1066959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pc="100" dirty="0">
                <a:latin typeface="微软雅黑" pitchFamily="34" charset="-122"/>
                <a:ea typeface="微软雅黑" pitchFamily="34" charset="-122"/>
              </a:rPr>
              <a:t>结果</a:t>
            </a:r>
            <a:r>
              <a:rPr lang="zh-CN" altLang="en-US" spc="100" dirty="0" smtClean="0">
                <a:latin typeface="微软雅黑" pitchFamily="34" charset="-122"/>
                <a:ea typeface="微软雅黑" pitchFamily="34" charset="-122"/>
              </a:rPr>
              <a:t>统计</a:t>
            </a:r>
            <a:endParaRPr lang="zh-CN" altLang="en-US" spc="1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221487" y="3108325"/>
            <a:ext cx="461665" cy="1066959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pc="100" dirty="0">
                <a:latin typeface="微软雅黑" pitchFamily="34" charset="-122"/>
                <a:ea typeface="微软雅黑" pitchFamily="34" charset="-122"/>
              </a:rPr>
              <a:t>特征分析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625" y="593575"/>
            <a:ext cx="5136662" cy="4109329"/>
          </a:xfrm>
          <a:prstGeom prst="rect">
            <a:avLst/>
          </a:prstGeom>
        </p:spPr>
      </p:pic>
      <p:pic>
        <p:nvPicPr>
          <p:cNvPr id="4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2056" y="5756275"/>
            <a:ext cx="11938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27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7188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28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863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29 CuadroTexto"/>
          <p:cNvSpPr txBox="1">
            <a:spLocks noChangeArrowheads="1"/>
          </p:cNvSpPr>
          <p:nvPr/>
        </p:nvSpPr>
        <p:spPr bwMode="auto">
          <a:xfrm>
            <a:off x="4180410" y="6194425"/>
            <a:ext cx="3161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HN" sz="1000" b="1" dirty="0" smtClean="0">
                <a:solidFill>
                  <a:srgbClr val="0EB1E7"/>
                </a:solidFill>
              </a:rPr>
              <a:t>18</a:t>
            </a:r>
            <a:endParaRPr lang="es-ES" sz="1000" b="1" dirty="0">
              <a:solidFill>
                <a:srgbClr val="0EB1E7"/>
              </a:solidFill>
            </a:endParaRPr>
          </a:p>
        </p:txBody>
      </p:sp>
      <p:sp>
        <p:nvSpPr>
          <p:cNvPr id="11" name="30 CuadroTexto"/>
          <p:cNvSpPr txBox="1"/>
          <p:nvPr/>
        </p:nvSpPr>
        <p:spPr>
          <a:xfrm>
            <a:off x="4467225" y="6181725"/>
            <a:ext cx="315913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200" b="1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of</a:t>
            </a:r>
            <a:endParaRPr lang="es-ES" sz="1200" b="1" i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2" name="31 CuadroTexto"/>
          <p:cNvSpPr txBox="1"/>
          <p:nvPr/>
        </p:nvSpPr>
        <p:spPr>
          <a:xfrm>
            <a:off x="4763022" y="6194425"/>
            <a:ext cx="3161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0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19</a:t>
            </a:r>
            <a:endParaRPr lang="es-ES" sz="10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3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n 27" descr="btns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0638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n 28" descr="btns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6587662" y="6089563"/>
            <a:ext cx="2592288" cy="56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8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</a:t>
            </a:r>
            <a:r>
              <a:rPr lang="zh-CN" altLang="en-US" sz="2000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答辩</a:t>
            </a:r>
            <a:endParaRPr lang="en-US" altLang="zh-CN" sz="20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78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dissertation </a:t>
            </a:r>
            <a:r>
              <a:rPr lang="en-US" altLang="zh-CN" sz="1400" dirty="0" err="1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defence</a:t>
            </a:r>
            <a:endParaRPr lang="zh-CN" altLang="en-US" sz="14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32219" y="2764532"/>
            <a:ext cx="457222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较为密集和全面的电离层监测网的建立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电离层异常扰动的判断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地震电离层前兆确认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地震影响电离层或者是两者相互作用的机理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研究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实践工作的展开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05017" y="5075892"/>
            <a:ext cx="36471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地震电离层前兆研究的重点与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难点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8227660" y="652062"/>
            <a:ext cx="0" cy="288000"/>
          </a:xfrm>
          <a:prstGeom prst="line">
            <a:avLst/>
          </a:prstGeom>
          <a:ln w="76200">
            <a:solidFill>
              <a:srgbClr val="1C93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/>
        </p:nvSpPr>
        <p:spPr>
          <a:xfrm>
            <a:off x="8019937" y="396217"/>
            <a:ext cx="872543" cy="872543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 smtClean="0">
                <a:latin typeface="微软雅黑" pitchFamily="34" charset="-122"/>
                <a:ea typeface="微软雅黑" pitchFamily="34" charset="-122"/>
              </a:rPr>
              <a:t>6</a:t>
            </a:r>
            <a:endParaRPr lang="zh-CN" altLang="en-US" sz="4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107394" y="1268760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总结</a:t>
            </a:r>
            <a:endParaRPr lang="en-US" altLang="zh-CN" sz="20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2" name="直接连接符 21"/>
          <p:cNvCxnSpPr>
            <a:stCxn id="21" idx="2"/>
          </p:cNvCxnSpPr>
          <p:nvPr/>
        </p:nvCxnSpPr>
        <p:spPr>
          <a:xfrm flipH="1">
            <a:off x="8456207" y="1668870"/>
            <a:ext cx="1" cy="3776354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2" idx="3"/>
          </p:cNvCxnSpPr>
          <p:nvPr/>
        </p:nvCxnSpPr>
        <p:spPr>
          <a:xfrm>
            <a:off x="4652169" y="5260558"/>
            <a:ext cx="3804038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椭圆 25"/>
          <p:cNvSpPr/>
          <p:nvPr/>
        </p:nvSpPr>
        <p:spPr>
          <a:xfrm>
            <a:off x="3735388" y="2891036"/>
            <a:ext cx="252000" cy="252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27" name="椭圆 26"/>
          <p:cNvSpPr/>
          <p:nvPr/>
        </p:nvSpPr>
        <p:spPr>
          <a:xfrm>
            <a:off x="3735388" y="3250559"/>
            <a:ext cx="252000" cy="252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</a:t>
            </a:r>
            <a:endParaRPr lang="zh-CN" altLang="en-US" dirty="0"/>
          </a:p>
        </p:txBody>
      </p:sp>
      <p:sp>
        <p:nvSpPr>
          <p:cNvPr id="28" name="椭圆 27"/>
          <p:cNvSpPr/>
          <p:nvPr/>
        </p:nvSpPr>
        <p:spPr>
          <a:xfrm>
            <a:off x="3735388" y="3610082"/>
            <a:ext cx="252000" cy="252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3</a:t>
            </a:r>
            <a:endParaRPr lang="zh-CN" altLang="en-US" dirty="0"/>
          </a:p>
        </p:txBody>
      </p:sp>
      <p:sp>
        <p:nvSpPr>
          <p:cNvPr id="29" name="椭圆 28"/>
          <p:cNvSpPr/>
          <p:nvPr/>
        </p:nvSpPr>
        <p:spPr>
          <a:xfrm>
            <a:off x="3735388" y="3969605"/>
            <a:ext cx="252000" cy="252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4</a:t>
            </a:r>
            <a:endParaRPr lang="zh-CN" altLang="en-US" dirty="0"/>
          </a:p>
        </p:txBody>
      </p:sp>
      <p:sp>
        <p:nvSpPr>
          <p:cNvPr id="30" name="椭圆 29"/>
          <p:cNvSpPr/>
          <p:nvPr/>
        </p:nvSpPr>
        <p:spPr>
          <a:xfrm>
            <a:off x="3735388" y="4329128"/>
            <a:ext cx="252000" cy="252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5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2056" y="5756275"/>
            <a:ext cx="11938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2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7188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2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863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29 CuadroTexto"/>
          <p:cNvSpPr txBox="1">
            <a:spLocks noChangeArrowheads="1"/>
          </p:cNvSpPr>
          <p:nvPr/>
        </p:nvSpPr>
        <p:spPr bwMode="auto">
          <a:xfrm>
            <a:off x="4218351" y="6194788"/>
            <a:ext cx="25039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HN" sz="1000" b="1" dirty="0">
                <a:solidFill>
                  <a:srgbClr val="0EB1E7"/>
                </a:solidFill>
              </a:rPr>
              <a:t>1</a:t>
            </a:r>
            <a:endParaRPr lang="es-ES" sz="1000" b="1" dirty="0">
              <a:solidFill>
                <a:srgbClr val="0EB1E7"/>
              </a:solidFill>
            </a:endParaRPr>
          </a:p>
        </p:txBody>
      </p:sp>
      <p:sp>
        <p:nvSpPr>
          <p:cNvPr id="43" name="30 CuadroTexto"/>
          <p:cNvSpPr txBox="1"/>
          <p:nvPr/>
        </p:nvSpPr>
        <p:spPr>
          <a:xfrm>
            <a:off x="4467225" y="6181725"/>
            <a:ext cx="315913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200" b="1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of</a:t>
            </a:r>
            <a:endParaRPr lang="es-ES" sz="1200" b="1" i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44" name="31 CuadroTexto"/>
          <p:cNvSpPr txBox="1"/>
          <p:nvPr/>
        </p:nvSpPr>
        <p:spPr>
          <a:xfrm>
            <a:off x="4754131" y="6194788"/>
            <a:ext cx="3161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0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19</a:t>
            </a:r>
            <a:endParaRPr lang="es-ES" sz="10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45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Imagen 27" descr="btns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0638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Imagen 28" descr="btns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Box 49"/>
          <p:cNvSpPr txBox="1"/>
          <p:nvPr/>
        </p:nvSpPr>
        <p:spPr>
          <a:xfrm>
            <a:off x="6587662" y="6089563"/>
            <a:ext cx="2592288" cy="56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8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</a:t>
            </a:r>
            <a:r>
              <a:rPr lang="zh-CN" altLang="en-US" sz="2000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答辩</a:t>
            </a:r>
            <a:endParaRPr lang="en-US" altLang="zh-CN" sz="20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78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dissertation </a:t>
            </a:r>
            <a:r>
              <a:rPr lang="en-US" altLang="zh-CN" sz="1400" dirty="0" err="1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defence</a:t>
            </a:r>
            <a:endParaRPr lang="zh-CN" altLang="en-US" sz="14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141" name="矩形 140"/>
          <p:cNvSpPr/>
          <p:nvPr/>
        </p:nvSpPr>
        <p:spPr>
          <a:xfrm>
            <a:off x="456064" y="0"/>
            <a:ext cx="1498600" cy="1174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2" name="TextBox 29"/>
          <p:cNvSpPr txBox="1">
            <a:spLocks noChangeArrowheads="1"/>
          </p:cNvSpPr>
          <p:nvPr/>
        </p:nvSpPr>
        <p:spPr bwMode="auto">
          <a:xfrm>
            <a:off x="352822" y="188640"/>
            <a:ext cx="30670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28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目录 </a:t>
            </a:r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content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43" name="图片 43" descr="6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43913" y="288925"/>
            <a:ext cx="522287" cy="31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1249362" y="1196752"/>
            <a:ext cx="6562725" cy="546100"/>
            <a:chOff x="1290638" y="1300163"/>
            <a:chExt cx="6562725" cy="546100"/>
          </a:xfrm>
        </p:grpSpPr>
        <p:sp>
          <p:nvSpPr>
            <p:cNvPr id="144" name="AutoShape 3"/>
            <p:cNvSpPr>
              <a:spLocks noChangeArrowheads="1"/>
            </p:cNvSpPr>
            <p:nvPr/>
          </p:nvSpPr>
          <p:spPr bwMode="auto">
            <a:xfrm>
              <a:off x="1290638" y="1492250"/>
              <a:ext cx="6562725" cy="35401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>
                <a:latin typeface="+mn-lt"/>
                <a:ea typeface="+mn-ea"/>
              </a:endParaRPr>
            </a:p>
          </p:txBody>
        </p:sp>
        <p:sp>
          <p:nvSpPr>
            <p:cNvPr id="145" name="AutoShape 3"/>
            <p:cNvSpPr>
              <a:spLocks noChangeArrowheads="1"/>
            </p:cNvSpPr>
            <p:nvPr/>
          </p:nvSpPr>
          <p:spPr bwMode="gray">
            <a:xfrm>
              <a:off x="1355725" y="1300163"/>
              <a:ext cx="6432550" cy="482600"/>
            </a:xfrm>
            <a:prstGeom prst="rect">
              <a:avLst/>
            </a:prstGeom>
            <a:solidFill>
              <a:srgbClr val="00B0F0">
                <a:alpha val="79999"/>
              </a:srgbClr>
            </a:solidFill>
            <a:ln w="12700" algn="ctr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zh-CN" sz="2000">
                <a:solidFill>
                  <a:schemeClr val="tx2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  <p:sp>
          <p:nvSpPr>
            <p:cNvPr id="146" name="Rectangle 13"/>
            <p:cNvSpPr>
              <a:spLocks noChangeArrowheads="1"/>
            </p:cNvSpPr>
            <p:nvPr/>
          </p:nvSpPr>
          <p:spPr bwMode="auto">
            <a:xfrm>
              <a:off x="3151188" y="1385888"/>
              <a:ext cx="284162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研究背景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249362" y="1986196"/>
            <a:ext cx="6562725" cy="546100"/>
            <a:chOff x="1290638" y="2171700"/>
            <a:chExt cx="6562725" cy="546100"/>
          </a:xfrm>
        </p:grpSpPr>
        <p:sp>
          <p:nvSpPr>
            <p:cNvPr id="147" name="AutoShape 3"/>
            <p:cNvSpPr>
              <a:spLocks noChangeArrowheads="1"/>
            </p:cNvSpPr>
            <p:nvPr/>
          </p:nvSpPr>
          <p:spPr bwMode="auto">
            <a:xfrm>
              <a:off x="1290638" y="2363788"/>
              <a:ext cx="6562725" cy="35401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>
                <a:latin typeface="+mn-lt"/>
                <a:ea typeface="+mn-ea"/>
              </a:endParaRPr>
            </a:p>
          </p:txBody>
        </p:sp>
        <p:sp>
          <p:nvSpPr>
            <p:cNvPr id="148" name="AutoShape 3"/>
            <p:cNvSpPr>
              <a:spLocks noChangeArrowheads="1"/>
            </p:cNvSpPr>
            <p:nvPr/>
          </p:nvSpPr>
          <p:spPr bwMode="gray">
            <a:xfrm>
              <a:off x="1355725" y="2171700"/>
              <a:ext cx="6432550" cy="482600"/>
            </a:xfrm>
            <a:prstGeom prst="rect">
              <a:avLst/>
            </a:prstGeom>
            <a:solidFill>
              <a:schemeClr val="bg1">
                <a:lumMod val="50000"/>
                <a:alpha val="88000"/>
              </a:schemeClr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00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49" name="Rectangle 13"/>
            <p:cNvSpPr>
              <a:spLocks noChangeArrowheads="1"/>
            </p:cNvSpPr>
            <p:nvPr/>
          </p:nvSpPr>
          <p:spPr bwMode="auto">
            <a:xfrm>
              <a:off x="3151188" y="2257425"/>
              <a:ext cx="284162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地震预报简介</a:t>
              </a:r>
              <a:endPara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249362" y="2775640"/>
            <a:ext cx="6562725" cy="546100"/>
            <a:chOff x="1290638" y="3044825"/>
            <a:chExt cx="6562725" cy="546100"/>
          </a:xfrm>
        </p:grpSpPr>
        <p:sp>
          <p:nvSpPr>
            <p:cNvPr id="150" name="AutoShape 3"/>
            <p:cNvSpPr>
              <a:spLocks noChangeArrowheads="1"/>
            </p:cNvSpPr>
            <p:nvPr/>
          </p:nvSpPr>
          <p:spPr bwMode="auto">
            <a:xfrm>
              <a:off x="1290638" y="3236913"/>
              <a:ext cx="6562725" cy="35401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>
                <a:latin typeface="+mn-lt"/>
                <a:ea typeface="+mn-ea"/>
              </a:endParaRPr>
            </a:p>
          </p:txBody>
        </p:sp>
        <p:sp>
          <p:nvSpPr>
            <p:cNvPr id="151" name="AutoShape 3"/>
            <p:cNvSpPr>
              <a:spLocks noChangeArrowheads="1"/>
            </p:cNvSpPr>
            <p:nvPr/>
          </p:nvSpPr>
          <p:spPr bwMode="gray">
            <a:xfrm>
              <a:off x="1355725" y="3044825"/>
              <a:ext cx="6432550" cy="482600"/>
            </a:xfrm>
            <a:prstGeom prst="rect">
              <a:avLst/>
            </a:prstGeom>
            <a:solidFill>
              <a:srgbClr val="00B0F0">
                <a:alpha val="79999"/>
              </a:srgbClr>
            </a:solidFill>
            <a:ln w="12700" algn="ctr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zh-CN" sz="2000">
                <a:solidFill>
                  <a:schemeClr val="tx2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  <p:sp>
          <p:nvSpPr>
            <p:cNvPr id="152" name="Rectangle 13"/>
            <p:cNvSpPr>
              <a:spLocks noChangeArrowheads="1"/>
            </p:cNvSpPr>
            <p:nvPr/>
          </p:nvSpPr>
          <p:spPr bwMode="auto">
            <a:xfrm>
              <a:off x="3151188" y="3130550"/>
              <a:ext cx="284162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电离层综述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249362" y="3565084"/>
            <a:ext cx="6562725" cy="546100"/>
            <a:chOff x="1290638" y="3916363"/>
            <a:chExt cx="6562725" cy="546100"/>
          </a:xfrm>
        </p:grpSpPr>
        <p:sp>
          <p:nvSpPr>
            <p:cNvPr id="153" name="AutoShape 3"/>
            <p:cNvSpPr>
              <a:spLocks noChangeArrowheads="1"/>
            </p:cNvSpPr>
            <p:nvPr/>
          </p:nvSpPr>
          <p:spPr bwMode="auto">
            <a:xfrm>
              <a:off x="1290638" y="4108450"/>
              <a:ext cx="6562725" cy="35401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>
                <a:latin typeface="+mn-lt"/>
                <a:ea typeface="+mn-ea"/>
              </a:endParaRPr>
            </a:p>
          </p:txBody>
        </p:sp>
        <p:sp>
          <p:nvSpPr>
            <p:cNvPr id="154" name="AutoShape 3"/>
            <p:cNvSpPr>
              <a:spLocks noChangeArrowheads="1"/>
            </p:cNvSpPr>
            <p:nvPr/>
          </p:nvSpPr>
          <p:spPr bwMode="gray">
            <a:xfrm>
              <a:off x="1355725" y="3916363"/>
              <a:ext cx="6432550" cy="482600"/>
            </a:xfrm>
            <a:prstGeom prst="rect">
              <a:avLst/>
            </a:prstGeom>
            <a:solidFill>
              <a:schemeClr val="bg1">
                <a:lumMod val="50000"/>
                <a:alpha val="88000"/>
              </a:schemeClr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00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55" name="Rectangle 13"/>
            <p:cNvSpPr>
              <a:spLocks noChangeArrowheads="1"/>
            </p:cNvSpPr>
            <p:nvPr/>
          </p:nvSpPr>
          <p:spPr bwMode="auto">
            <a:xfrm>
              <a:off x="3029100" y="4002088"/>
              <a:ext cx="316835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地震对电离层参数的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影</a:t>
              </a:r>
              <a:r>
                <a:rPr lang="zh-CN" altLang="en-US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响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分析</a:t>
              </a:r>
              <a:endPara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249362" y="5143971"/>
            <a:ext cx="6562725" cy="546100"/>
            <a:chOff x="1249362" y="5247382"/>
            <a:chExt cx="6562725" cy="546100"/>
          </a:xfrm>
        </p:grpSpPr>
        <p:sp>
          <p:nvSpPr>
            <p:cNvPr id="156" name="AutoShape 3"/>
            <p:cNvSpPr>
              <a:spLocks noChangeArrowheads="1"/>
            </p:cNvSpPr>
            <p:nvPr/>
          </p:nvSpPr>
          <p:spPr bwMode="auto">
            <a:xfrm>
              <a:off x="1249362" y="5439469"/>
              <a:ext cx="6562725" cy="35401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>
                <a:latin typeface="+mn-lt"/>
                <a:ea typeface="+mn-ea"/>
              </a:endParaRPr>
            </a:p>
          </p:txBody>
        </p:sp>
        <p:sp>
          <p:nvSpPr>
            <p:cNvPr id="157" name="AutoShape 3"/>
            <p:cNvSpPr>
              <a:spLocks noChangeArrowheads="1"/>
            </p:cNvSpPr>
            <p:nvPr/>
          </p:nvSpPr>
          <p:spPr bwMode="gray">
            <a:xfrm>
              <a:off x="1314449" y="5247382"/>
              <a:ext cx="6432550" cy="482600"/>
            </a:xfrm>
            <a:prstGeom prst="rect">
              <a:avLst/>
            </a:prstGeom>
            <a:solidFill>
              <a:schemeClr val="bg1">
                <a:lumMod val="50000"/>
                <a:alpha val="88000"/>
              </a:schemeClr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00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58" name="Rectangle 13"/>
            <p:cNvSpPr>
              <a:spLocks noChangeArrowheads="1"/>
            </p:cNvSpPr>
            <p:nvPr/>
          </p:nvSpPr>
          <p:spPr bwMode="auto">
            <a:xfrm>
              <a:off x="3109912" y="5333107"/>
              <a:ext cx="284162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总结</a:t>
              </a:r>
              <a:endPara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249362" y="4354528"/>
            <a:ext cx="6562725" cy="546100"/>
            <a:chOff x="1307683" y="4542645"/>
            <a:chExt cx="6562725" cy="546100"/>
          </a:xfrm>
        </p:grpSpPr>
        <p:sp>
          <p:nvSpPr>
            <p:cNvPr id="159" name="AutoShape 3"/>
            <p:cNvSpPr>
              <a:spLocks noChangeArrowheads="1"/>
            </p:cNvSpPr>
            <p:nvPr/>
          </p:nvSpPr>
          <p:spPr bwMode="auto">
            <a:xfrm>
              <a:off x="1307683" y="4734733"/>
              <a:ext cx="6562725" cy="35401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>
                <a:latin typeface="+mn-lt"/>
                <a:ea typeface="+mn-ea"/>
              </a:endParaRPr>
            </a:p>
          </p:txBody>
        </p:sp>
        <p:sp>
          <p:nvSpPr>
            <p:cNvPr id="160" name="AutoShape 3"/>
            <p:cNvSpPr>
              <a:spLocks noChangeArrowheads="1"/>
            </p:cNvSpPr>
            <p:nvPr/>
          </p:nvSpPr>
          <p:spPr bwMode="gray">
            <a:xfrm>
              <a:off x="1372770" y="4542645"/>
              <a:ext cx="6432550" cy="482600"/>
            </a:xfrm>
            <a:prstGeom prst="rect">
              <a:avLst/>
            </a:prstGeom>
            <a:solidFill>
              <a:srgbClr val="00B0F0">
                <a:alpha val="79999"/>
              </a:srgbClr>
            </a:solidFill>
            <a:ln w="12700" algn="ctr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zh-CN" sz="2000">
                <a:solidFill>
                  <a:schemeClr val="tx2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  <p:sp>
          <p:nvSpPr>
            <p:cNvPr id="161" name="Rectangle 13"/>
            <p:cNvSpPr>
              <a:spLocks noChangeArrowheads="1"/>
            </p:cNvSpPr>
            <p:nvPr/>
          </p:nvSpPr>
          <p:spPr bwMode="auto">
            <a:xfrm>
              <a:off x="3168233" y="4628370"/>
              <a:ext cx="284162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数据处理与分析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39025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2056" y="5756275"/>
            <a:ext cx="11938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2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7188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2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863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29 CuadroTexto"/>
          <p:cNvSpPr txBox="1">
            <a:spLocks noChangeArrowheads="1"/>
          </p:cNvSpPr>
          <p:nvPr/>
        </p:nvSpPr>
        <p:spPr bwMode="auto">
          <a:xfrm>
            <a:off x="4180410" y="6194425"/>
            <a:ext cx="3161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HN" sz="1000" b="1" dirty="0" smtClean="0">
                <a:solidFill>
                  <a:srgbClr val="0EB1E7"/>
                </a:solidFill>
              </a:rPr>
              <a:t>19</a:t>
            </a:r>
            <a:endParaRPr lang="es-ES" sz="1000" b="1" dirty="0">
              <a:solidFill>
                <a:srgbClr val="0EB1E7"/>
              </a:solidFill>
            </a:endParaRPr>
          </a:p>
        </p:txBody>
      </p:sp>
      <p:sp>
        <p:nvSpPr>
          <p:cNvPr id="11" name="30 CuadroTexto"/>
          <p:cNvSpPr txBox="1"/>
          <p:nvPr/>
        </p:nvSpPr>
        <p:spPr>
          <a:xfrm>
            <a:off x="4467225" y="6181725"/>
            <a:ext cx="315913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200" b="1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of</a:t>
            </a:r>
            <a:endParaRPr lang="es-ES" sz="1200" b="1" i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2" name="31 CuadroTexto"/>
          <p:cNvSpPr txBox="1"/>
          <p:nvPr/>
        </p:nvSpPr>
        <p:spPr>
          <a:xfrm>
            <a:off x="4763022" y="6194425"/>
            <a:ext cx="3161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0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19</a:t>
            </a:r>
            <a:endParaRPr lang="es-ES" sz="10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3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n 27" descr="btns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0638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n 28" descr="btns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6587662" y="6089563"/>
            <a:ext cx="2592288" cy="56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8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</a:t>
            </a:r>
            <a:r>
              <a:rPr lang="zh-CN" altLang="en-US" sz="2000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答辩</a:t>
            </a:r>
            <a:endParaRPr lang="en-US" altLang="zh-CN" sz="20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78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dissertation </a:t>
            </a:r>
            <a:r>
              <a:rPr lang="en-US" altLang="zh-CN" sz="1400" dirty="0" err="1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defence</a:t>
            </a:r>
            <a:endParaRPr lang="zh-CN" altLang="en-US" sz="14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59632" y="1253078"/>
            <a:ext cx="67687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0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地震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发生前的几天或者几个小时电离层扰动确实存在，这为我们进行地震的短临预报提供了一个有用的工具。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zh-CN" sz="20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但是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还有许多值得我们去深入研究的问题，对地震电离层扰动现象，提出好的物理解释模型是今后的一个研究方向。相信在不久的将来，利用电离层数据进行短、临地震预报将会成为一种常规技术，为人类的防震减灾工作提供更好的服务。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15816" y="2833937"/>
            <a:ext cx="2607691" cy="289743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542418" y="633388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结语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1259632" y="1082353"/>
            <a:ext cx="6408712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1904205" y="963131"/>
            <a:ext cx="0" cy="157322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323850" y="1412875"/>
            <a:ext cx="5902325" cy="863600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5763"/>
              </a:lnSpc>
            </a:pPr>
            <a:r>
              <a:rPr lang="es-HN" sz="4900" b="1">
                <a:solidFill>
                  <a:srgbClr val="404040"/>
                </a:solidFill>
                <a:latin typeface="Rockwell" pitchFamily="18" charset="0"/>
              </a:rPr>
              <a:t>THANK </a:t>
            </a:r>
            <a:r>
              <a:rPr lang="es-HN" sz="4900" b="1">
                <a:solidFill>
                  <a:srgbClr val="0EB1E7"/>
                </a:solidFill>
                <a:latin typeface="Rockwell" pitchFamily="18" charset="0"/>
              </a:rPr>
              <a:t>YOU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496" y="5939797"/>
            <a:ext cx="2592288" cy="56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8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</a:t>
            </a:r>
            <a:r>
              <a:rPr lang="zh-CN" altLang="en-US" sz="2400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答辩</a:t>
            </a:r>
            <a:endParaRPr lang="en-US" altLang="zh-CN" sz="24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78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dissertation </a:t>
            </a:r>
            <a:r>
              <a:rPr lang="en-US" altLang="zh-CN" sz="1600" dirty="0" err="1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defence</a:t>
            </a:r>
            <a:endParaRPr lang="zh-CN" altLang="en-US" sz="16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13" name="椭圆​​ 59"/>
          <p:cNvSpPr/>
          <p:nvPr/>
        </p:nvSpPr>
        <p:spPr>
          <a:xfrm>
            <a:off x="6201750" y="6011572"/>
            <a:ext cx="386474" cy="386474"/>
          </a:xfrm>
          <a:prstGeom prst="ellipse">
            <a:avLst/>
          </a:prstGeom>
          <a:solidFill>
            <a:srgbClr val="0EB1E7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​​ 9"/>
          <p:cNvSpPr/>
          <p:nvPr/>
        </p:nvSpPr>
        <p:spPr>
          <a:xfrm rot="10800000">
            <a:off x="6264453" y="6136634"/>
            <a:ext cx="261068" cy="73877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2056" y="5756275"/>
            <a:ext cx="11938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" name="2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7188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" name="2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863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29 CuadroTexto"/>
          <p:cNvSpPr txBox="1">
            <a:spLocks noChangeArrowheads="1"/>
          </p:cNvSpPr>
          <p:nvPr/>
        </p:nvSpPr>
        <p:spPr bwMode="auto">
          <a:xfrm>
            <a:off x="4217988" y="6194425"/>
            <a:ext cx="25039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HN" sz="1000" b="1" dirty="0" smtClean="0">
                <a:solidFill>
                  <a:srgbClr val="0EB1E7"/>
                </a:solidFill>
              </a:rPr>
              <a:t>2</a:t>
            </a:r>
            <a:endParaRPr lang="es-ES" sz="1000" b="1" dirty="0">
              <a:solidFill>
                <a:srgbClr val="0EB1E7"/>
              </a:solidFill>
            </a:endParaRPr>
          </a:p>
        </p:txBody>
      </p:sp>
      <p:sp>
        <p:nvSpPr>
          <p:cNvPr id="72" name="30 CuadroTexto"/>
          <p:cNvSpPr txBox="1"/>
          <p:nvPr/>
        </p:nvSpPr>
        <p:spPr>
          <a:xfrm>
            <a:off x="4467225" y="6181725"/>
            <a:ext cx="315913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200" b="1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of</a:t>
            </a:r>
            <a:endParaRPr lang="es-ES" sz="1200" b="1" i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73" name="31 CuadroTexto"/>
          <p:cNvSpPr txBox="1"/>
          <p:nvPr/>
        </p:nvSpPr>
        <p:spPr>
          <a:xfrm>
            <a:off x="4763022" y="6194425"/>
            <a:ext cx="3161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0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19</a:t>
            </a:r>
            <a:endParaRPr lang="es-ES" sz="10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74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" name="Imagen 27" descr="btns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0638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Imagen 28" descr="btns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8" name="TextBox 77"/>
          <p:cNvSpPr txBox="1"/>
          <p:nvPr/>
        </p:nvSpPr>
        <p:spPr>
          <a:xfrm>
            <a:off x="6587662" y="6089563"/>
            <a:ext cx="2592288" cy="56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8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</a:t>
            </a:r>
            <a:r>
              <a:rPr lang="zh-CN" altLang="en-US" sz="2000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答辩</a:t>
            </a:r>
            <a:endParaRPr lang="en-US" altLang="zh-CN" sz="20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78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dissertation </a:t>
            </a:r>
            <a:r>
              <a:rPr lang="en-US" altLang="zh-CN" sz="1400" dirty="0" err="1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defence</a:t>
            </a:r>
            <a:endParaRPr lang="zh-CN" altLang="en-US" sz="14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59" name="矩形 28"/>
          <p:cNvSpPr>
            <a:spLocks noChangeArrowheads="1"/>
          </p:cNvSpPr>
          <p:nvPr/>
        </p:nvSpPr>
        <p:spPr bwMode="auto">
          <a:xfrm rot="19760506">
            <a:off x="-722313" y="425450"/>
            <a:ext cx="3167063" cy="3397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anchor="ctr">
            <a:spAutoFit/>
          </a:bodyPr>
          <a:lstStyle/>
          <a:p>
            <a:pPr algn="ctr"/>
            <a:r>
              <a:rPr lang="zh-CN" altLang="en-US" sz="16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研究背景</a:t>
            </a:r>
            <a:endParaRPr lang="zh-CN" altLang="en-US" sz="16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47664" y="1916832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pc="50" dirty="0" smtClean="0">
                <a:latin typeface="微软雅黑" pitchFamily="34" charset="-122"/>
                <a:ea typeface="微软雅黑" pitchFamily="34" charset="-122"/>
              </a:rPr>
              <a:t>近年来，地震给人类造成了巨大的灾难，致力于地震前兆研究，实现地震震前预报意义重大</a:t>
            </a:r>
            <a:endParaRPr lang="zh-CN" altLang="en-US" spc="5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47664" y="3313999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pc="50" dirty="0" smtClean="0">
                <a:latin typeface="微软雅黑" pitchFamily="34" charset="-122"/>
                <a:ea typeface="微软雅黑" pitchFamily="34" charset="-122"/>
              </a:rPr>
              <a:t>越来越多的研究表明，电离层扰动和地震之间存在某种关联性，可能据此开展地震预报技术研究。</a:t>
            </a:r>
            <a:endParaRPr lang="zh-CN" altLang="en-US" spc="5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971600" y="2060848"/>
            <a:ext cx="497845" cy="497845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1043608" y="2120330"/>
            <a:ext cx="606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</a:rPr>
              <a:t>1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978473" y="3507219"/>
            <a:ext cx="497845" cy="497845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1068660" y="3551112"/>
            <a:ext cx="606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</a:rPr>
              <a:t>2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659897" y="396217"/>
            <a:ext cx="872543" cy="872543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 smtClean="0"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44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4" name="图片 23" descr="2008052113461252_101.jpg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 xmlns="">
                  <a14:imgLayer r:embed="rId9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84168" y="1912519"/>
            <a:ext cx="2118862" cy="2324810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1068660" y="3022352"/>
            <a:ext cx="444075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4022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2056" y="5756275"/>
            <a:ext cx="11938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" name="2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7188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" name="2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863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29 CuadroTexto"/>
          <p:cNvSpPr txBox="1">
            <a:spLocks noChangeArrowheads="1"/>
          </p:cNvSpPr>
          <p:nvPr/>
        </p:nvSpPr>
        <p:spPr bwMode="auto">
          <a:xfrm>
            <a:off x="4217988" y="6194425"/>
            <a:ext cx="25039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HN" sz="1000" b="1" dirty="0" smtClean="0">
                <a:solidFill>
                  <a:srgbClr val="0EB1E7"/>
                </a:solidFill>
              </a:rPr>
              <a:t>3</a:t>
            </a:r>
            <a:endParaRPr lang="es-ES" sz="1000" b="1" dirty="0">
              <a:solidFill>
                <a:srgbClr val="0EB1E7"/>
              </a:solidFill>
            </a:endParaRPr>
          </a:p>
        </p:txBody>
      </p:sp>
      <p:sp>
        <p:nvSpPr>
          <p:cNvPr id="72" name="30 CuadroTexto"/>
          <p:cNvSpPr txBox="1"/>
          <p:nvPr/>
        </p:nvSpPr>
        <p:spPr>
          <a:xfrm>
            <a:off x="4467225" y="6181725"/>
            <a:ext cx="315913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200" b="1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of</a:t>
            </a:r>
            <a:endParaRPr lang="es-ES" sz="1200" b="1" i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73" name="31 CuadroTexto"/>
          <p:cNvSpPr txBox="1"/>
          <p:nvPr/>
        </p:nvSpPr>
        <p:spPr>
          <a:xfrm>
            <a:off x="4763022" y="6194425"/>
            <a:ext cx="3161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0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19</a:t>
            </a:r>
            <a:endParaRPr lang="es-ES" sz="10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74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" name="Imagen 27" descr="btns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0638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Imagen 28" descr="btns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8" name="TextBox 77"/>
          <p:cNvSpPr txBox="1"/>
          <p:nvPr/>
        </p:nvSpPr>
        <p:spPr>
          <a:xfrm>
            <a:off x="6587662" y="6089563"/>
            <a:ext cx="2592288" cy="56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8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</a:t>
            </a:r>
            <a:r>
              <a:rPr lang="zh-CN" altLang="en-US" sz="2000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答辩</a:t>
            </a:r>
            <a:endParaRPr lang="en-US" altLang="zh-CN" sz="20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78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dissertation </a:t>
            </a:r>
            <a:r>
              <a:rPr lang="en-US" altLang="zh-CN" sz="1400" dirty="0" err="1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defence</a:t>
            </a:r>
            <a:endParaRPr lang="zh-CN" altLang="en-US" sz="14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2959340" y="925865"/>
            <a:ext cx="3528859" cy="270887"/>
          </a:xfrm>
          <a:custGeom>
            <a:avLst/>
            <a:gdLst>
              <a:gd name="T0" fmla="*/ 0 w 3093568"/>
              <a:gd name="T1" fmla="*/ 0 h 271442"/>
              <a:gd name="T2" fmla="*/ 4589984 w 3093568"/>
              <a:gd name="T3" fmla="*/ 0 h 271442"/>
              <a:gd name="T4" fmla="*/ 4589984 w 3093568"/>
              <a:gd name="T5" fmla="*/ 271445 h 271442"/>
              <a:gd name="T6" fmla="*/ 0 w 3093568"/>
              <a:gd name="T7" fmla="*/ 271445 h 271442"/>
              <a:gd name="T8" fmla="*/ 0 w 3093568"/>
              <a:gd name="T9" fmla="*/ 0 h 2714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93568" h="271442">
                <a:moveTo>
                  <a:pt x="0" y="0"/>
                </a:moveTo>
                <a:lnTo>
                  <a:pt x="3093568" y="0"/>
                </a:lnTo>
                <a:lnTo>
                  <a:pt x="3093568" y="271442"/>
                </a:lnTo>
                <a:cubicBezTo>
                  <a:pt x="1777407" y="81360"/>
                  <a:pt x="1788744" y="3494"/>
                  <a:pt x="0" y="271442"/>
                </a:cubicBezTo>
                <a:lnTo>
                  <a:pt x="0" y="0"/>
                </a:lnTo>
                <a:close/>
              </a:path>
            </a:pathLst>
          </a:custGeom>
          <a:solidFill>
            <a:srgbClr val="DDDDD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" name="矩形 5"/>
          <p:cNvSpPr>
            <a:spLocks noChangeArrowheads="1"/>
          </p:cNvSpPr>
          <p:nvPr/>
        </p:nvSpPr>
        <p:spPr bwMode="auto">
          <a:xfrm>
            <a:off x="2843213" y="750664"/>
            <a:ext cx="3744912" cy="3378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anchor="ctr">
            <a:spAutoFit/>
          </a:bodyPr>
          <a:lstStyle/>
          <a:p>
            <a:pPr algn="ctr"/>
            <a:r>
              <a:rPr lang="zh-CN" altLang="en-US" sz="16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地震引起电离层前兆的物理解释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4499992" y="1916832"/>
            <a:ext cx="0" cy="25922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83568" y="2466762"/>
            <a:ext cx="331236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spc="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地震引起的重力振荡在震前抵达电离层后，仍具有较高的能量，从而可引起电离层等离子体等成分的扰动。</a:t>
            </a:r>
            <a:endParaRPr lang="en-US" altLang="zh-CN" sz="1600" spc="5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48064" y="2436573"/>
            <a:ext cx="35283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endParaRPr lang="en-US" altLang="zh-CN" sz="1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zh-CN" altLang="zh-CN" sz="1600" spc="5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地震</a:t>
            </a:r>
            <a:r>
              <a:rPr lang="zh-CN" altLang="zh-CN" sz="1600" spc="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孕育区的地壳会发生强烈的气体释放</a:t>
            </a:r>
            <a:r>
              <a:rPr lang="zh-CN" altLang="en-US" sz="1600" spc="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和辐射。在</a:t>
            </a:r>
            <a:r>
              <a:rPr lang="zh-CN" altLang="zh-CN" sz="1600" spc="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近地表大气层中产生大量的离子</a:t>
            </a:r>
            <a:r>
              <a:rPr lang="zh-CN" altLang="en-US" sz="1600" spc="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，形成垂直地面电场，进入电离层后可引起电离层扰动。</a:t>
            </a:r>
          </a:p>
        </p:txBody>
      </p:sp>
      <p:pic>
        <p:nvPicPr>
          <p:cNvPr id="22" name="Picture 2" descr="C:\Users\LiuBin\Desktop\鑫\地球图片\3320946_233913259000_2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24328" y="4701809"/>
            <a:ext cx="1054466" cy="1054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837343" y="1916832"/>
            <a:ext cx="2262158" cy="3693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基于内重力波的假说</a:t>
            </a:r>
          </a:p>
        </p:txBody>
      </p:sp>
      <p:sp>
        <p:nvSpPr>
          <p:cNvPr id="24" name="矩形 23"/>
          <p:cNvSpPr/>
          <p:nvPr/>
        </p:nvSpPr>
        <p:spPr>
          <a:xfrm>
            <a:off x="5208588" y="1923223"/>
            <a:ext cx="2723823" cy="3693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基于异常垂直电场的假说</a:t>
            </a:r>
          </a:p>
        </p:txBody>
      </p:sp>
    </p:spTree>
    <p:extLst>
      <p:ext uri="{BB962C8B-B14F-4D97-AF65-F5344CB8AC3E}">
        <p14:creationId xmlns:p14="http://schemas.microsoft.com/office/powerpoint/2010/main" xmlns="" val="610289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2056" y="5756275"/>
            <a:ext cx="11938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2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7188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2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863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29 CuadroTexto"/>
          <p:cNvSpPr txBox="1">
            <a:spLocks noChangeArrowheads="1"/>
          </p:cNvSpPr>
          <p:nvPr/>
        </p:nvSpPr>
        <p:spPr bwMode="auto">
          <a:xfrm>
            <a:off x="4217988" y="6194425"/>
            <a:ext cx="25039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HN" sz="1000" b="1" dirty="0" smtClean="0">
                <a:solidFill>
                  <a:srgbClr val="0EB1E7"/>
                </a:solidFill>
              </a:rPr>
              <a:t>4</a:t>
            </a:r>
            <a:endParaRPr lang="es-ES" sz="1000" b="1" dirty="0">
              <a:solidFill>
                <a:srgbClr val="0EB1E7"/>
              </a:solidFill>
            </a:endParaRPr>
          </a:p>
        </p:txBody>
      </p:sp>
      <p:sp>
        <p:nvSpPr>
          <p:cNvPr id="19" name="30 CuadroTexto"/>
          <p:cNvSpPr txBox="1"/>
          <p:nvPr/>
        </p:nvSpPr>
        <p:spPr>
          <a:xfrm>
            <a:off x="4467225" y="6181725"/>
            <a:ext cx="315913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200" b="1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of</a:t>
            </a:r>
            <a:endParaRPr lang="es-ES" sz="1200" b="1" i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20" name="31 CuadroTexto"/>
          <p:cNvSpPr txBox="1"/>
          <p:nvPr/>
        </p:nvSpPr>
        <p:spPr>
          <a:xfrm>
            <a:off x="4763022" y="6194425"/>
            <a:ext cx="3161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0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19</a:t>
            </a:r>
            <a:endParaRPr lang="es-ES" sz="10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21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Imagen 27" descr="btns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0638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Imagen 28" descr="btns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6587662" y="6089563"/>
            <a:ext cx="2592288" cy="56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8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</a:t>
            </a:r>
            <a:r>
              <a:rPr lang="zh-CN" altLang="en-US" sz="2000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答辩</a:t>
            </a:r>
            <a:endParaRPr lang="en-US" altLang="zh-CN" sz="20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78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dissertation </a:t>
            </a:r>
            <a:r>
              <a:rPr lang="en-US" altLang="zh-CN" sz="1400" dirty="0" err="1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defence</a:t>
            </a:r>
            <a:endParaRPr lang="zh-CN" altLang="en-US" sz="14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090237" y="611396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地震预报简介</a:t>
            </a:r>
            <a:endParaRPr lang="en-US" altLang="zh-CN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40931" y="1260049"/>
            <a:ext cx="47019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pc="50" dirty="0">
                <a:latin typeface="微软雅黑" pitchFamily="34" charset="-122"/>
                <a:ea typeface="微软雅黑" pitchFamily="34" charset="-122"/>
              </a:rPr>
              <a:t>地震预报</a:t>
            </a:r>
            <a:r>
              <a:rPr lang="zh-CN" altLang="en-US" spc="50" dirty="0" smtClean="0">
                <a:latin typeface="微软雅黑" pitchFamily="34" charset="-122"/>
                <a:ea typeface="微软雅黑" pitchFamily="34" charset="-122"/>
              </a:rPr>
              <a:t>的</a:t>
            </a:r>
            <a:r>
              <a:rPr lang="en-US" altLang="zh-CN" sz="3200" spc="5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pc="50" dirty="0">
                <a:latin typeface="微软雅黑" pitchFamily="34" charset="-122"/>
                <a:ea typeface="微软雅黑" pitchFamily="34" charset="-122"/>
              </a:rPr>
              <a:t>要素：发震时间、地点和</a:t>
            </a:r>
            <a:r>
              <a:rPr lang="zh-CN" altLang="en-US" spc="50" dirty="0" smtClean="0">
                <a:latin typeface="微软雅黑" pitchFamily="34" charset="-122"/>
                <a:ea typeface="微软雅黑" pitchFamily="34" charset="-122"/>
              </a:rPr>
              <a:t>震级</a:t>
            </a:r>
            <a:endParaRPr lang="zh-CN" altLang="en-US" spc="5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40930" y="2157537"/>
            <a:ext cx="64113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预报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地震的</a:t>
            </a:r>
            <a:r>
              <a:rPr lang="en-US" altLang="zh-CN" sz="32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种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方法：地震地质法、地震统计法、地震前兆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法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40931" y="2996952"/>
            <a:ext cx="22717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地震预报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的</a:t>
            </a:r>
            <a:r>
              <a:rPr lang="en-US" altLang="zh-CN" sz="32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种类型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203848" y="3742581"/>
            <a:ext cx="2730235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n"/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长期预报：对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十年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以后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  <a:p>
            <a:pPr marL="285750" indent="-285750">
              <a:buFont typeface="Wingdings" pitchFamily="2" charset="2"/>
              <a:buChar char="n"/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中期预报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：两年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以后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 marL="285750" indent="-285750">
              <a:buFont typeface="Wingdings" pitchFamily="2" charset="2"/>
              <a:buChar char="n"/>
            </a:pPr>
            <a:r>
              <a:rPr lang="zh-CN" altLang="en-US" sz="16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短期预报：三个月以后</a:t>
            </a:r>
            <a:endParaRPr lang="en-US" altLang="zh-CN" sz="1600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  <a:p>
            <a:pPr marL="285750" indent="-285750">
              <a:buFont typeface="Wingdings" pitchFamily="2" charset="2"/>
              <a:buChar char="n"/>
            </a:pPr>
            <a:r>
              <a:rPr lang="zh-CN" altLang="en-US" sz="16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临震</a:t>
            </a:r>
            <a:r>
              <a:rPr lang="zh-CN" altLang="en-US" sz="16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预报：十天左右以后</a:t>
            </a:r>
            <a:endParaRPr lang="zh-CN" altLang="en-US" sz="1600" b="1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2" name="直接连接符 41"/>
          <p:cNvCxnSpPr/>
          <p:nvPr/>
        </p:nvCxnSpPr>
        <p:spPr>
          <a:xfrm>
            <a:off x="7867620" y="652062"/>
            <a:ext cx="0" cy="288000"/>
          </a:xfrm>
          <a:prstGeom prst="line">
            <a:avLst/>
          </a:prstGeom>
          <a:ln w="76200">
            <a:solidFill>
              <a:srgbClr val="1C93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>
            <a:off x="5796136" y="949652"/>
            <a:ext cx="1863761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椭圆 55"/>
          <p:cNvSpPr/>
          <p:nvPr/>
        </p:nvSpPr>
        <p:spPr>
          <a:xfrm>
            <a:off x="7659897" y="396217"/>
            <a:ext cx="872543" cy="872543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 smtClean="0"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44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555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2056" y="5756275"/>
            <a:ext cx="11938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2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7188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2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863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29 CuadroTexto"/>
          <p:cNvSpPr txBox="1">
            <a:spLocks noChangeArrowheads="1"/>
          </p:cNvSpPr>
          <p:nvPr/>
        </p:nvSpPr>
        <p:spPr bwMode="auto">
          <a:xfrm>
            <a:off x="4217988" y="6194425"/>
            <a:ext cx="25039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HN" sz="1000" b="1" dirty="0" smtClean="0">
                <a:solidFill>
                  <a:srgbClr val="0EB1E7"/>
                </a:solidFill>
              </a:rPr>
              <a:t>5</a:t>
            </a:r>
            <a:endParaRPr lang="es-ES" sz="1000" b="1" dirty="0">
              <a:solidFill>
                <a:srgbClr val="0EB1E7"/>
              </a:solidFill>
            </a:endParaRPr>
          </a:p>
        </p:txBody>
      </p:sp>
      <p:sp>
        <p:nvSpPr>
          <p:cNvPr id="37" name="30 CuadroTexto"/>
          <p:cNvSpPr txBox="1"/>
          <p:nvPr/>
        </p:nvSpPr>
        <p:spPr>
          <a:xfrm>
            <a:off x="4467225" y="6181725"/>
            <a:ext cx="315913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200" b="1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of</a:t>
            </a:r>
            <a:endParaRPr lang="es-ES" sz="1200" b="1" i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38" name="31 CuadroTexto"/>
          <p:cNvSpPr txBox="1"/>
          <p:nvPr/>
        </p:nvSpPr>
        <p:spPr>
          <a:xfrm>
            <a:off x="4763022" y="6194425"/>
            <a:ext cx="3161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0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19</a:t>
            </a:r>
            <a:endParaRPr lang="es-ES" sz="10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39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Imagen 27" descr="btns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0638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Imagen 28" descr="btns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TextBox 42"/>
          <p:cNvSpPr txBox="1"/>
          <p:nvPr/>
        </p:nvSpPr>
        <p:spPr>
          <a:xfrm>
            <a:off x="6587662" y="6089563"/>
            <a:ext cx="2592288" cy="56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8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</a:t>
            </a:r>
            <a:r>
              <a:rPr lang="zh-CN" altLang="en-US" sz="2000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答辩</a:t>
            </a:r>
            <a:endParaRPr lang="en-US" altLang="zh-CN" sz="20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78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dissertation </a:t>
            </a:r>
            <a:r>
              <a:rPr lang="en-US" altLang="zh-CN" sz="1400" dirty="0" err="1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defence</a:t>
            </a:r>
            <a:endParaRPr lang="zh-CN" altLang="en-US" sz="14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043608" y="4221088"/>
            <a:ext cx="4922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电离层探测技术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电离层测高仪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雷达技术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GPS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星载远紫外光谱仪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等。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8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46387" y="396216"/>
            <a:ext cx="1828800" cy="1581912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1758815" y="635122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电离层综述</a:t>
            </a:r>
          </a:p>
        </p:txBody>
      </p:sp>
      <p:cxnSp>
        <p:nvCxnSpPr>
          <p:cNvPr id="20" name="直接连接符 19"/>
          <p:cNvCxnSpPr/>
          <p:nvPr/>
        </p:nvCxnSpPr>
        <p:spPr>
          <a:xfrm flipH="1">
            <a:off x="1539296" y="986078"/>
            <a:ext cx="1863761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/>
          <p:nvPr/>
        </p:nvSpPr>
        <p:spPr>
          <a:xfrm>
            <a:off x="827584" y="396216"/>
            <a:ext cx="872543" cy="872543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 smtClean="0"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4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43608" y="1916832"/>
            <a:ext cx="5040560" cy="725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电离层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是地球大气的一个电离区域，高度范围大约在</a:t>
            </a:r>
            <a:r>
              <a:rPr lang="en-US" altLang="zh-CN" sz="2000" dirty="0" err="1">
                <a:latin typeface="微软雅黑" pitchFamily="34" charset="-122"/>
                <a:ea typeface="微软雅黑" pitchFamily="34" charset="-122"/>
              </a:rPr>
              <a:t>60km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至</a:t>
            </a:r>
            <a:r>
              <a:rPr lang="en-US" altLang="zh-CN" sz="2000" dirty="0" err="1">
                <a:latin typeface="微软雅黑" pitchFamily="34" charset="-122"/>
                <a:ea typeface="微软雅黑" pitchFamily="34" charset="-122"/>
              </a:rPr>
              <a:t>1000km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5" name="矩形 4"/>
          <p:cNvSpPr/>
          <p:nvPr/>
        </p:nvSpPr>
        <p:spPr>
          <a:xfrm>
            <a:off x="1043608" y="2780928"/>
            <a:ext cx="4816463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电离层分层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：按照电子密度峰值，电离层大致可以分为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D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层、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E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层和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F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层，其中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F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层还可分为</a:t>
            </a:r>
            <a:r>
              <a:rPr lang="en-US" altLang="zh-CN" sz="1600" dirty="0" err="1">
                <a:latin typeface="微软雅黑" pitchFamily="34" charset="-122"/>
                <a:ea typeface="微软雅黑" pitchFamily="34" charset="-122"/>
              </a:rPr>
              <a:t>F</a:t>
            </a:r>
            <a:r>
              <a:rPr lang="en-US" altLang="zh-CN" sz="1100" dirty="0" err="1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层和</a:t>
            </a:r>
            <a:r>
              <a:rPr lang="en-US" altLang="zh-CN" sz="1600" dirty="0" err="1">
                <a:latin typeface="微软雅黑" pitchFamily="34" charset="-122"/>
                <a:ea typeface="微软雅黑" pitchFamily="34" charset="-122"/>
              </a:rPr>
              <a:t>F</a:t>
            </a:r>
            <a:r>
              <a:rPr lang="en-US" altLang="zh-CN" sz="1100" dirty="0" err="1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层。除正规层次外，电离层区域还存在不均匀结构，如偶发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E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层（</a:t>
            </a:r>
            <a:r>
              <a:rPr lang="en-US" altLang="zh-CN" sz="1600" dirty="0" err="1">
                <a:latin typeface="微软雅黑" pitchFamily="34" charset="-122"/>
                <a:ea typeface="微软雅黑" pitchFamily="34" charset="-122"/>
              </a:rPr>
              <a:t>Es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）和扩展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F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层。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2056" y="5756275"/>
            <a:ext cx="11938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2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7188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2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863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29 CuadroTexto"/>
          <p:cNvSpPr txBox="1">
            <a:spLocks noChangeArrowheads="1"/>
          </p:cNvSpPr>
          <p:nvPr/>
        </p:nvSpPr>
        <p:spPr bwMode="auto">
          <a:xfrm>
            <a:off x="4217988" y="6194425"/>
            <a:ext cx="25039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HN" sz="1000" b="1" dirty="0" smtClean="0">
                <a:solidFill>
                  <a:srgbClr val="0EB1E7"/>
                </a:solidFill>
              </a:rPr>
              <a:t>6</a:t>
            </a:r>
            <a:endParaRPr lang="es-ES" sz="1000" b="1" dirty="0">
              <a:solidFill>
                <a:srgbClr val="0EB1E7"/>
              </a:solidFill>
            </a:endParaRPr>
          </a:p>
        </p:txBody>
      </p:sp>
      <p:sp>
        <p:nvSpPr>
          <p:cNvPr id="11" name="30 CuadroTexto"/>
          <p:cNvSpPr txBox="1"/>
          <p:nvPr/>
        </p:nvSpPr>
        <p:spPr>
          <a:xfrm>
            <a:off x="4467225" y="6181725"/>
            <a:ext cx="315913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200" b="1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of</a:t>
            </a:r>
            <a:endParaRPr lang="es-ES" sz="1200" b="1" i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2" name="31 CuadroTexto"/>
          <p:cNvSpPr txBox="1"/>
          <p:nvPr/>
        </p:nvSpPr>
        <p:spPr>
          <a:xfrm>
            <a:off x="4763022" y="6194425"/>
            <a:ext cx="3161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0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19</a:t>
            </a:r>
            <a:endParaRPr lang="es-ES" sz="10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3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n 27" descr="btns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0638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n 28" descr="btns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6587662" y="6089563"/>
            <a:ext cx="2592288" cy="56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8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</a:t>
            </a:r>
            <a:r>
              <a:rPr lang="zh-CN" altLang="en-US" sz="2000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答辩</a:t>
            </a:r>
            <a:endParaRPr lang="en-US" altLang="zh-CN" sz="20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78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dissertation </a:t>
            </a:r>
            <a:r>
              <a:rPr lang="en-US" altLang="zh-CN" sz="1400" dirty="0" err="1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defence</a:t>
            </a:r>
            <a:endParaRPr lang="zh-CN" altLang="en-US" sz="14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259632" y="1422068"/>
            <a:ext cx="6408712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3159130" y="980728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引起电离层扰动的原因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6587562" y="2185478"/>
            <a:ext cx="1457601" cy="1457601"/>
            <a:chOff x="6587562" y="2185478"/>
            <a:chExt cx="1457601" cy="1457601"/>
          </a:xfrm>
        </p:grpSpPr>
        <p:sp>
          <p:nvSpPr>
            <p:cNvPr id="30" name="椭圆 29"/>
            <p:cNvSpPr/>
            <p:nvPr/>
          </p:nvSpPr>
          <p:spPr>
            <a:xfrm>
              <a:off x="6587562" y="2185478"/>
              <a:ext cx="1457601" cy="1457601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6775810" y="2692144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太阳活动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364088" y="3222268"/>
            <a:ext cx="1255663" cy="1255663"/>
            <a:chOff x="5364088" y="3222268"/>
            <a:chExt cx="1255663" cy="1255663"/>
          </a:xfrm>
        </p:grpSpPr>
        <p:sp>
          <p:nvSpPr>
            <p:cNvPr id="29" name="椭圆 28"/>
            <p:cNvSpPr/>
            <p:nvPr/>
          </p:nvSpPr>
          <p:spPr>
            <a:xfrm>
              <a:off x="5364088" y="3222268"/>
              <a:ext cx="1255663" cy="12556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5541397" y="3706579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地磁活动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005296" y="3805808"/>
            <a:ext cx="1034544" cy="1034544"/>
            <a:chOff x="3005296" y="3805808"/>
            <a:chExt cx="1034544" cy="1034544"/>
          </a:xfrm>
        </p:grpSpPr>
        <p:sp>
          <p:nvSpPr>
            <p:cNvPr id="26" name="椭圆 25"/>
            <p:cNvSpPr/>
            <p:nvPr/>
          </p:nvSpPr>
          <p:spPr>
            <a:xfrm>
              <a:off x="3005296" y="3805808"/>
              <a:ext cx="1034544" cy="103454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3013948" y="4137158"/>
              <a:ext cx="10054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大气波动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029690" y="2403957"/>
            <a:ext cx="798869" cy="798869"/>
            <a:chOff x="4029690" y="2403957"/>
            <a:chExt cx="798869" cy="798869"/>
          </a:xfrm>
        </p:grpSpPr>
        <p:sp>
          <p:nvSpPr>
            <p:cNvPr id="27" name="椭圆 26"/>
            <p:cNvSpPr/>
            <p:nvPr/>
          </p:nvSpPr>
          <p:spPr>
            <a:xfrm>
              <a:off x="4029690" y="2403957"/>
              <a:ext cx="798869" cy="798869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4108232" y="2634115"/>
              <a:ext cx="59503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地震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755576" y="2502188"/>
            <a:ext cx="1481190" cy="1481190"/>
            <a:chOff x="755576" y="2502188"/>
            <a:chExt cx="1481190" cy="1481190"/>
          </a:xfrm>
        </p:grpSpPr>
        <p:sp>
          <p:nvSpPr>
            <p:cNvPr id="25" name="椭圆 24"/>
            <p:cNvSpPr/>
            <p:nvPr/>
          </p:nvSpPr>
          <p:spPr>
            <a:xfrm>
              <a:off x="755576" y="2502188"/>
              <a:ext cx="1481190" cy="148119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960616" y="3076603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剧烈天气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2056" y="5756275"/>
            <a:ext cx="11938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2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7188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2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863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29 CuadroTexto"/>
          <p:cNvSpPr txBox="1">
            <a:spLocks noChangeArrowheads="1"/>
          </p:cNvSpPr>
          <p:nvPr/>
        </p:nvSpPr>
        <p:spPr bwMode="auto">
          <a:xfrm>
            <a:off x="4217988" y="6194425"/>
            <a:ext cx="25039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HN" sz="1000" b="1" dirty="0" smtClean="0">
                <a:solidFill>
                  <a:srgbClr val="0EB1E7"/>
                </a:solidFill>
              </a:rPr>
              <a:t>7</a:t>
            </a:r>
            <a:endParaRPr lang="es-ES" sz="1000" b="1" dirty="0">
              <a:solidFill>
                <a:srgbClr val="0EB1E7"/>
              </a:solidFill>
            </a:endParaRPr>
          </a:p>
        </p:txBody>
      </p:sp>
      <p:sp>
        <p:nvSpPr>
          <p:cNvPr id="11" name="30 CuadroTexto"/>
          <p:cNvSpPr txBox="1"/>
          <p:nvPr/>
        </p:nvSpPr>
        <p:spPr>
          <a:xfrm>
            <a:off x="4467225" y="6181725"/>
            <a:ext cx="315913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200" b="1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of</a:t>
            </a:r>
            <a:endParaRPr lang="es-ES" sz="1200" b="1" i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2" name="31 CuadroTexto"/>
          <p:cNvSpPr txBox="1"/>
          <p:nvPr/>
        </p:nvSpPr>
        <p:spPr>
          <a:xfrm>
            <a:off x="4763022" y="6194425"/>
            <a:ext cx="3161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0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19</a:t>
            </a:r>
            <a:endParaRPr lang="es-ES" sz="10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3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n 27" descr="btns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0638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n 28" descr="btns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6587662" y="6089563"/>
            <a:ext cx="2592288" cy="56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8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</a:t>
            </a:r>
            <a:r>
              <a:rPr lang="zh-CN" altLang="en-US" sz="2000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答辩</a:t>
            </a:r>
            <a:endParaRPr lang="en-US" altLang="zh-CN" sz="20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78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dissertation </a:t>
            </a:r>
            <a:r>
              <a:rPr lang="en-US" altLang="zh-CN" sz="1400" dirty="0" err="1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defence</a:t>
            </a:r>
            <a:endParaRPr lang="zh-CN" altLang="en-US" sz="14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99592" y="1124744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电离层总电子含量</a:t>
            </a:r>
            <a:r>
              <a:rPr lang="en-US" altLang="zh-CN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TEC</a:t>
            </a:r>
          </a:p>
        </p:txBody>
      </p:sp>
      <p:sp>
        <p:nvSpPr>
          <p:cNvPr id="19" name="矩形 18"/>
          <p:cNvSpPr/>
          <p:nvPr/>
        </p:nvSpPr>
        <p:spPr>
          <a:xfrm>
            <a:off x="4355976" y="611396"/>
            <a:ext cx="3185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地震对电离层参数的影响分析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3735388" y="949652"/>
            <a:ext cx="3924509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/>
          <p:nvPr/>
        </p:nvSpPr>
        <p:spPr>
          <a:xfrm>
            <a:off x="7659897" y="396217"/>
            <a:ext cx="872543" cy="872543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 smtClean="0"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4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051614" y="1515664"/>
            <a:ext cx="6489850" cy="587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地震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发生前的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～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天内，电离层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TEC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普遍减小。根据地震的震级、震中等情况不同，减小的幅度也有所差异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051614" y="2799512"/>
            <a:ext cx="64258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400" dirty="0">
                <a:latin typeface="微软雅黑" pitchFamily="34" charset="-122"/>
                <a:ea typeface="微软雅黑" pitchFamily="34" charset="-122"/>
              </a:rPr>
              <a:t>临界频率</a:t>
            </a:r>
            <a:r>
              <a:rPr lang="en-US" altLang="zh-CN" sz="1400" dirty="0" err="1">
                <a:latin typeface="微软雅黑" pitchFamily="34" charset="-122"/>
                <a:ea typeface="微软雅黑" pitchFamily="34" charset="-122"/>
              </a:rPr>
              <a:t>f</a:t>
            </a:r>
            <a:r>
              <a:rPr lang="en-US" altLang="zh-CN" sz="1400" baseline="-25000" dirty="0" err="1">
                <a:latin typeface="微软雅黑" pitchFamily="34" charset="-122"/>
                <a:ea typeface="微软雅黑" pitchFamily="34" charset="-122"/>
              </a:rPr>
              <a:t>0</a:t>
            </a:r>
            <a:r>
              <a:rPr lang="en-US" altLang="zh-CN" sz="1400" dirty="0" err="1">
                <a:latin typeface="微软雅黑" pitchFamily="34" charset="-122"/>
                <a:ea typeface="微软雅黑" pitchFamily="34" charset="-122"/>
              </a:rPr>
              <a:t>E</a:t>
            </a:r>
            <a:r>
              <a:rPr lang="en-US" altLang="zh-CN" sz="1400" baseline="-25000" dirty="0" err="1">
                <a:latin typeface="微软雅黑" pitchFamily="34" charset="-122"/>
                <a:ea typeface="微软雅黑" pitchFamily="34" charset="-122"/>
              </a:rPr>
              <a:t>S</a:t>
            </a:r>
            <a:r>
              <a:rPr lang="zh-CN" altLang="zh-CN" sz="1400" dirty="0">
                <a:latin typeface="微软雅黑" pitchFamily="34" charset="-122"/>
                <a:ea typeface="微软雅黑" pitchFamily="34" charset="-122"/>
              </a:rPr>
              <a:t>值有的呈下降有的呈增加趋势，随震级增大，波及电离层范围越大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28" name="矩形 27"/>
          <p:cNvSpPr/>
          <p:nvPr/>
        </p:nvSpPr>
        <p:spPr>
          <a:xfrm>
            <a:off x="1051614" y="3705627"/>
            <a:ext cx="6425848" cy="587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电子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浓度和电子温度或升高或下降，氧离子浓度也有起伏。排除非地震因素的影响，可以确定是地震引起的电离层等离子体异常。</a:t>
            </a:r>
          </a:p>
        </p:txBody>
      </p:sp>
      <p:sp>
        <p:nvSpPr>
          <p:cNvPr id="30" name="矩形 29"/>
          <p:cNvSpPr/>
          <p:nvPr/>
        </p:nvSpPr>
        <p:spPr>
          <a:xfrm>
            <a:off x="917717" y="2348880"/>
            <a:ext cx="1826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电离层突发层</a:t>
            </a:r>
            <a:r>
              <a:rPr lang="en-US" altLang="zh-CN" b="1" dirty="0" err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E</a:t>
            </a:r>
            <a:r>
              <a:rPr lang="en-US" altLang="zh-CN" sz="1200" b="1" dirty="0" err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S</a:t>
            </a:r>
            <a:endParaRPr lang="zh-CN" altLang="en-US" b="1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99592" y="3231560"/>
            <a:ext cx="2326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电离层等离子体参数</a:t>
            </a:r>
            <a:r>
              <a:rPr lang="en-US" altLang="zh-CN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b="1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943801" y="4509120"/>
            <a:ext cx="19720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err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F</a:t>
            </a:r>
            <a:r>
              <a:rPr lang="en-US" altLang="zh-CN" b="1" baseline="-25000" dirty="0" err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zh-CN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层临界频率</a:t>
            </a:r>
            <a:r>
              <a:rPr lang="en-US" altLang="zh-CN" b="1" dirty="0" err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f</a:t>
            </a:r>
            <a:r>
              <a:rPr lang="en-US" altLang="zh-CN" b="1" baseline="-25000" dirty="0" err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0</a:t>
            </a:r>
            <a:r>
              <a:rPr lang="en-US" altLang="zh-CN" b="1" dirty="0" err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F</a:t>
            </a:r>
            <a:r>
              <a:rPr lang="en-US" altLang="zh-CN" b="1" baseline="-25000" dirty="0" err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en-US" altLang="zh-CN" b="1" baseline="-2500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30239" y="4206238"/>
            <a:ext cx="1731858" cy="1731858"/>
          </a:xfrm>
          <a:prstGeom prst="rect">
            <a:avLst/>
          </a:prstGeom>
        </p:spPr>
      </p:pic>
      <p:sp>
        <p:nvSpPr>
          <p:cNvPr id="34" name="矩形 33"/>
          <p:cNvSpPr/>
          <p:nvPr/>
        </p:nvSpPr>
        <p:spPr>
          <a:xfrm>
            <a:off x="1051614" y="5001992"/>
            <a:ext cx="6425848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震前</a:t>
            </a:r>
            <a:r>
              <a:rPr lang="en-US" altLang="zh-CN" sz="1400" dirty="0" err="1">
                <a:latin typeface="微软雅黑" pitchFamily="34" charset="-122"/>
                <a:ea typeface="微软雅黑" pitchFamily="34" charset="-122"/>
              </a:rPr>
              <a:t>F</a:t>
            </a:r>
            <a:r>
              <a:rPr lang="en-US" altLang="zh-CN" sz="1100" dirty="0" err="1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层临界频率的变化十分复杂，在地面不同的观测点可能观测到完全相反的临界频率</a:t>
            </a:r>
            <a:r>
              <a:rPr lang="en-US" altLang="zh-CN" sz="1400" dirty="0" err="1">
                <a:latin typeface="微软雅黑" pitchFamily="34" charset="-122"/>
                <a:ea typeface="微软雅黑" pitchFamily="34" charset="-122"/>
              </a:rPr>
              <a:t>f</a:t>
            </a:r>
            <a:r>
              <a:rPr lang="en-US" altLang="zh-CN" sz="1400" baseline="-25000" dirty="0" err="1">
                <a:latin typeface="微软雅黑" pitchFamily="34" charset="-122"/>
                <a:ea typeface="微软雅黑" pitchFamily="34" charset="-122"/>
              </a:rPr>
              <a:t>0</a:t>
            </a:r>
            <a:r>
              <a:rPr lang="en-US" altLang="zh-CN" sz="1400" dirty="0" err="1">
                <a:latin typeface="微软雅黑" pitchFamily="34" charset="-122"/>
                <a:ea typeface="微软雅黑" pitchFamily="34" charset="-122"/>
              </a:rPr>
              <a:t>F</a:t>
            </a:r>
            <a:r>
              <a:rPr lang="en-US" altLang="zh-CN" sz="1400" baseline="-25000" dirty="0" err="1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的变化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2" descr="C:\Users\Design\Documents\Edu\Product Launch\bgservice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6888" y="2243311"/>
            <a:ext cx="3929062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2" descr="C:\Users\Design\Documents\Edu\Product Launch\bgservice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6888" y="3573636"/>
            <a:ext cx="3929062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2" descr="C:\Users\Design\Documents\Edu\Product Launch\bgservice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9950" y="2243311"/>
            <a:ext cx="3929063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2" descr="C:\Users\Design\Documents\Edu\Product Launch\bgservice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9950" y="3573636"/>
            <a:ext cx="3929063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n 3" descr="C:\Users\Design\Documents\Edu\Product Launch\icons\database_check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650" y="2468736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n 4" descr="C:\Users\Design\Documents\Edu\Product Launch\shadown 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750" y="2852911"/>
            <a:ext cx="858838" cy="26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2 Marcador de contenido"/>
          <p:cNvSpPr txBox="1">
            <a:spLocks/>
          </p:cNvSpPr>
          <p:nvPr/>
        </p:nvSpPr>
        <p:spPr bwMode="auto">
          <a:xfrm>
            <a:off x="1441450" y="2449354"/>
            <a:ext cx="2625725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spcBef>
                <a:spcPct val="20000"/>
              </a:spcBef>
              <a:buFont typeface="Arial" charset="0"/>
              <a:buNone/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对于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级以上的地震，在地震附近地区出现电离层扰动的概率约为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74.1%</a:t>
            </a:r>
          </a:p>
        </p:txBody>
      </p:sp>
      <p:pic>
        <p:nvPicPr>
          <p:cNvPr id="12" name="Imagen 4" descr="C:\Users\Design\Documents\Edu\Product Launch\shadown 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9800" y="2852911"/>
            <a:ext cx="858838" cy="26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Imagen 4" descr="C:\Users\Design\Documents\Edu\Product Launch\shadown 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9800" y="4183236"/>
            <a:ext cx="858838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n 4" descr="C:\Users\Design\Documents\Edu\Product Launch\shadown 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3875" y="4183236"/>
            <a:ext cx="858838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agen 5" descr="C:\Users\Design\Documents\Edu\Product Launch\icons\presentation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1363" y="3860973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agen 6" descr="C:\Users\Design\Documents\Edu\Product Launch\icons\color_wheel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 xmlns="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19663" y="2516361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Imagen 8" descr="C:\Users\Design\Documents\Edu\Product Launch\icons\web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 xmlns="">
                  <a14:imgLayer r:embed="rId1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19663" y="3865736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2 Marcador de contenido"/>
          <p:cNvSpPr txBox="1">
            <a:spLocks/>
          </p:cNvSpPr>
          <p:nvPr/>
        </p:nvSpPr>
        <p:spPr bwMode="auto">
          <a:xfrm>
            <a:off x="5652120" y="2492896"/>
            <a:ext cx="2625725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spcBef>
                <a:spcPct val="20000"/>
              </a:spcBef>
              <a:buFont typeface="Arial" charset="0"/>
              <a:buNone/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扰动的异常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区域在经纬度方向均可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达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20°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～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30</a:t>
            </a:r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°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2 Marcador de contenido"/>
          <p:cNvSpPr txBox="1">
            <a:spLocks/>
          </p:cNvSpPr>
          <p:nvPr/>
        </p:nvSpPr>
        <p:spPr bwMode="auto">
          <a:xfrm>
            <a:off x="1427705" y="3861048"/>
            <a:ext cx="2625725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spcBef>
                <a:spcPct val="20000"/>
              </a:spcBef>
              <a:buFont typeface="Arial" charset="0"/>
              <a:buNone/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相对于正常日变，地震电离层前兆的最大变化率为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±</a:t>
            </a:r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30%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2 Marcador de contenido"/>
          <p:cNvSpPr txBox="1">
            <a:spLocks/>
          </p:cNvSpPr>
          <p:nvPr/>
        </p:nvSpPr>
        <p:spPr bwMode="auto">
          <a:xfrm>
            <a:off x="5652120" y="3818068"/>
            <a:ext cx="2625725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spcBef>
                <a:spcPct val="20000"/>
              </a:spcBef>
              <a:buFont typeface="Arial" charset="0"/>
              <a:buNone/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电离层的各种扰动参数中，</a:t>
            </a:r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TEC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的扰动最为明显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848380" y="68340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研究现状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7956376" y="728700"/>
            <a:ext cx="0" cy="297324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6516216" y="1026024"/>
            <a:ext cx="1440160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2056" y="5756275"/>
            <a:ext cx="11938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27 Imagen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7188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28 Imagen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863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29 CuadroTexto"/>
          <p:cNvSpPr txBox="1">
            <a:spLocks noChangeArrowheads="1"/>
          </p:cNvSpPr>
          <p:nvPr/>
        </p:nvSpPr>
        <p:spPr bwMode="auto">
          <a:xfrm>
            <a:off x="4217988" y="6194425"/>
            <a:ext cx="25039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HN" sz="1000" b="1" dirty="0" smtClean="0">
                <a:solidFill>
                  <a:srgbClr val="0EB1E7"/>
                </a:solidFill>
              </a:rPr>
              <a:t>8</a:t>
            </a:r>
            <a:endParaRPr lang="es-ES" sz="1000" b="1" dirty="0">
              <a:solidFill>
                <a:srgbClr val="0EB1E7"/>
              </a:solidFill>
            </a:endParaRPr>
          </a:p>
        </p:txBody>
      </p:sp>
      <p:sp>
        <p:nvSpPr>
          <p:cNvPr id="35" name="30 CuadroTexto"/>
          <p:cNvSpPr txBox="1"/>
          <p:nvPr/>
        </p:nvSpPr>
        <p:spPr>
          <a:xfrm>
            <a:off x="4467225" y="6181725"/>
            <a:ext cx="315913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200" b="1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of</a:t>
            </a:r>
            <a:endParaRPr lang="es-ES" sz="1200" b="1" i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36" name="31 CuadroTexto"/>
          <p:cNvSpPr txBox="1"/>
          <p:nvPr/>
        </p:nvSpPr>
        <p:spPr>
          <a:xfrm>
            <a:off x="4763022" y="6194425"/>
            <a:ext cx="3161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0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19</a:t>
            </a:r>
            <a:endParaRPr lang="es-ES" sz="10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37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Imagen 27" descr="btns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0638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Imagen 28" descr="btns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6587662" y="6089563"/>
            <a:ext cx="2592288" cy="56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8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</a:t>
            </a:r>
            <a:r>
              <a:rPr lang="zh-CN" altLang="en-US" sz="2000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答辩</a:t>
            </a:r>
            <a:endParaRPr lang="en-US" altLang="zh-CN" sz="20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78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dissertation </a:t>
            </a:r>
            <a:r>
              <a:rPr lang="en-US" altLang="zh-CN" sz="1400" dirty="0" err="1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defence</a:t>
            </a:r>
            <a:endParaRPr lang="zh-CN" altLang="en-US" sz="14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433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2300</TotalTime>
  <Words>2330</Words>
  <Application>Microsoft Office PowerPoint</Application>
  <PresentationFormat>全屏显示(4:3)</PresentationFormat>
  <Paragraphs>345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1" baseType="lpstr">
      <vt:lpstr>Arial</vt:lpstr>
      <vt:lpstr>宋体</vt:lpstr>
      <vt:lpstr>微软雅黑</vt:lpstr>
      <vt:lpstr>Calibri</vt:lpstr>
      <vt:lpstr>Rockwell</vt:lpstr>
      <vt:lpstr>Gill Sans MT Condensed</vt:lpstr>
      <vt:lpstr>黑体</vt:lpstr>
      <vt:lpstr>Wingdings</vt:lpstr>
      <vt:lpstr>Times New Roman</vt:lpstr>
      <vt:lpstr>Tema de Office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Design</dc:creator>
  <cp:lastModifiedBy>Administrator</cp:lastModifiedBy>
  <cp:revision>226</cp:revision>
  <dcterms:created xsi:type="dcterms:W3CDTF">2010-05-18T15:49:44Z</dcterms:created>
  <dcterms:modified xsi:type="dcterms:W3CDTF">2015-07-21T03:21:41Z</dcterms:modified>
</cp:coreProperties>
</file>