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3"/>
  </p:notesMasterIdLst>
  <p:sldIdLst>
    <p:sldId id="258" r:id="rId2"/>
    <p:sldId id="260" r:id="rId3"/>
    <p:sldId id="261" r:id="rId4"/>
    <p:sldId id="262" r:id="rId5"/>
    <p:sldId id="266" r:id="rId6"/>
    <p:sldId id="263" r:id="rId7"/>
    <p:sldId id="264" r:id="rId8"/>
    <p:sldId id="265" r:id="rId9"/>
    <p:sldId id="269" r:id="rId10"/>
    <p:sldId id="267" r:id="rId11"/>
    <p:sldId id="268" r:id="rId12"/>
  </p:sldIdLst>
  <p:sldSz cx="9144000" cy="5715000" type="screen16x10"/>
  <p:notesSz cx="6858000" cy="9144000"/>
  <p:embeddedFontLst>
    <p:embeddedFont>
      <p:font typeface="Bell MT" charset="0"/>
      <p:regular r:id="rId14"/>
      <p:bold r:id="rId15"/>
      <p:italic r:id="rId16"/>
    </p:embeddedFont>
    <p:embeddedFont>
      <p:font typeface="BatangChe" pitchFamily="49" charset="-127"/>
      <p:regular r:id="rId17"/>
    </p:embeddedFont>
    <p:embeddedFont>
      <p:font typeface="华文仿宋" charset="-122"/>
      <p:regular r:id="rId18"/>
    </p:embeddedFont>
    <p:embeddedFont>
      <p:font typeface="Stencil" charset="0"/>
      <p:regular r:id="rId19"/>
    </p:embeddedFont>
    <p:embeddedFont>
      <p:font typeface="微软雅黑" pitchFamily="34" charset="-122"/>
      <p:regular r:id="rId20"/>
      <p:bold r:id="rId21"/>
    </p:embeddedFont>
    <p:embeddedFont>
      <p:font typeface="张海山锐线体简" charset="-122"/>
      <p:regular r:id="rId22"/>
    </p:embeddedFont>
    <p:embeddedFont>
      <p:font typeface="Calibri" pitchFamily="34" charset="0"/>
      <p:regular r:id="rId23"/>
      <p:bold r:id="rId24"/>
      <p:italic r:id="rId25"/>
      <p:boldItalic r:id="rId26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936">
          <p15:clr>
            <a:srgbClr val="A4A3A4"/>
          </p15:clr>
        </p15:guide>
        <p15:guide id="2" pos="518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1410"/>
    <a:srgbClr val="9D8B67"/>
    <a:srgbClr val="ECEBB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996" autoAdjust="0"/>
    <p:restoredTop sz="93856" autoAdjust="0"/>
  </p:normalViewPr>
  <p:slideViewPr>
    <p:cSldViewPr>
      <p:cViewPr varScale="1">
        <p:scale>
          <a:sx n="128" d="100"/>
          <a:sy n="128" d="100"/>
        </p:scale>
        <p:origin x="-828" y="-84"/>
      </p:cViewPr>
      <p:guideLst>
        <p:guide orient="horz" pos="1936"/>
        <p:guide pos="518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font" Target="fonts/font13.fntdata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font" Target="fonts/font12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1.fntdata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B7E4E4-B027-4AB8-A4C5-D6FE6F974794}" type="datetimeFigureOut">
              <a:rPr lang="zh-CN" altLang="en-US" smtClean="0"/>
              <a:pPr/>
              <a:t>2015/9/18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A6B064-9A3B-4E7E-8046-823F680FFCC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35758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A6B064-9A3B-4E7E-8046-823F680FFCCC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342847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A6B064-9A3B-4E7E-8046-823F680FFCCC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139528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A6B064-9A3B-4E7E-8046-823F680FFCCC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13952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2015/9/18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2015/9/18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1" y="228866"/>
            <a:ext cx="2057400" cy="487627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1" y="228866"/>
            <a:ext cx="6019800" cy="487627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2015/9/18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2015/9/18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4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4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2015/9/18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1" y="1333501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1" y="1333501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2015/9/18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9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9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7" y="1279261"/>
            <a:ext cx="4041774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7" y="1812396"/>
            <a:ext cx="4041774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2015/9/18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2015/9/18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2015/9/18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7542"/>
            <a:ext cx="3008314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195917"/>
            <a:ext cx="3008314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2015/9/18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2015/9/18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40">
          <a:fgClr>
            <a:srgbClr val="ECEBB5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33501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2015/9/18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11084083\桌面\16432Q032-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FEF"/>
              </a:clrFrom>
              <a:clrTo>
                <a:srgbClr val="FDFFEF">
                  <a:alpha val="0"/>
                </a:srgbClr>
              </a:clrTo>
            </a:clrChange>
            <a:duotone>
              <a:prstClr val="black"/>
              <a:srgbClr val="ECEBB5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7316" y="2929508"/>
            <a:ext cx="2705100" cy="276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组合 16"/>
          <p:cNvGrpSpPr/>
          <p:nvPr/>
        </p:nvGrpSpPr>
        <p:grpSpPr>
          <a:xfrm>
            <a:off x="6978223" y="553244"/>
            <a:ext cx="1266185" cy="3108543"/>
            <a:chOff x="6156176" y="553244"/>
            <a:chExt cx="1266185" cy="3108543"/>
          </a:xfrm>
        </p:grpSpPr>
        <p:sp>
          <p:nvSpPr>
            <p:cNvPr id="2" name="TextBox 1"/>
            <p:cNvSpPr txBox="1"/>
            <p:nvPr/>
          </p:nvSpPr>
          <p:spPr>
            <a:xfrm>
              <a:off x="6660232" y="553244"/>
              <a:ext cx="762129" cy="31085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900" dirty="0" smtClean="0">
                  <a:solidFill>
                    <a:srgbClr val="2D1410"/>
                  </a:solidFill>
                  <a:latin typeface="+mn-ea"/>
                </a:rPr>
                <a:t>苏东坡传</a:t>
              </a:r>
              <a:endParaRPr lang="zh-CN" altLang="en-US" sz="4900" dirty="0">
                <a:solidFill>
                  <a:srgbClr val="2D1410"/>
                </a:solidFill>
                <a:latin typeface="+mn-ea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 rot="5400000">
              <a:off x="5257148" y="1524280"/>
              <a:ext cx="225972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 smtClean="0">
                  <a:solidFill>
                    <a:srgbClr val="2D1410"/>
                  </a:solidFill>
                  <a:latin typeface="Bell MT" pitchFamily="18" charset="0"/>
                  <a:ea typeface="BatangChe" pitchFamily="49" charset="-127"/>
                  <a:cs typeface="Arial" pitchFamily="34" charset="0"/>
                </a:rPr>
                <a:t>The </a:t>
              </a:r>
              <a:r>
                <a:rPr lang="en-US" altLang="zh-CN" sz="2400" dirty="0">
                  <a:solidFill>
                    <a:srgbClr val="2D1410"/>
                  </a:solidFill>
                  <a:latin typeface="Bell MT" pitchFamily="18" charset="0"/>
                  <a:ea typeface="BatangChe" pitchFamily="49" charset="-127"/>
                  <a:cs typeface="Arial" pitchFamily="34" charset="0"/>
                </a:rPr>
                <a:t>Gay </a:t>
              </a:r>
              <a:r>
                <a:rPr lang="en-US" altLang="zh-CN" sz="2400" dirty="0" smtClean="0">
                  <a:solidFill>
                    <a:srgbClr val="2D1410"/>
                  </a:solidFill>
                  <a:latin typeface="Bell MT" pitchFamily="18" charset="0"/>
                  <a:ea typeface="BatangChe" pitchFamily="49" charset="-127"/>
                  <a:cs typeface="Arial" pitchFamily="34" charset="0"/>
                </a:rPr>
                <a:t>Genius</a:t>
              </a:r>
              <a:endParaRPr lang="zh-CN" altLang="en-US" sz="2400" dirty="0">
                <a:solidFill>
                  <a:srgbClr val="2D1410"/>
                </a:solidFill>
                <a:latin typeface="Bell MT" pitchFamily="18" charset="0"/>
                <a:ea typeface="BatangChe" pitchFamily="49" charset="-127"/>
                <a:cs typeface="Arial" pitchFamily="34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298776" y="1777380"/>
            <a:ext cx="561256" cy="3226116"/>
            <a:chOff x="7524328" y="625252"/>
            <a:chExt cx="561256" cy="3226116"/>
          </a:xfrm>
        </p:grpSpPr>
        <p:sp>
          <p:nvSpPr>
            <p:cNvPr id="4" name="TextBox 3"/>
            <p:cNvSpPr txBox="1"/>
            <p:nvPr/>
          </p:nvSpPr>
          <p:spPr>
            <a:xfrm>
              <a:off x="7524328" y="625252"/>
              <a:ext cx="561256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 smtClean="0">
                  <a:solidFill>
                    <a:srgbClr val="2D141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华文仿宋" panose="02010600040101010101" pitchFamily="2" charset="-122"/>
                  <a:ea typeface="华文仿宋" panose="02010600040101010101" pitchFamily="2" charset="-122"/>
                </a:rPr>
                <a:t>林语堂</a:t>
              </a:r>
              <a:endParaRPr lang="en-US" altLang="zh-CN" sz="3200" b="1" dirty="0" smtClean="0">
                <a:solidFill>
                  <a:srgbClr val="2D14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仿宋" panose="02010600040101010101" pitchFamily="2" charset="-122"/>
                <a:ea typeface="华文仿宋" panose="02010600040101010101" pitchFamily="2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7685670" y="2189375"/>
              <a:ext cx="238572" cy="16619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rgbClr val="2D1410"/>
                  </a:solidFill>
                  <a:latin typeface="华文仿宋" panose="02010600040101010101" pitchFamily="2" charset="-122"/>
                  <a:ea typeface="华文仿宋" panose="02010600040101010101" pitchFamily="2" charset="-122"/>
                </a:rPr>
                <a:t>著</a:t>
              </a:r>
            </a:p>
            <a:p>
              <a:pPr algn="ctr"/>
              <a:endParaRPr lang="en-US" altLang="zh-CN" sz="1100" dirty="0" smtClean="0">
                <a:solidFill>
                  <a:srgbClr val="2D1410"/>
                </a:solidFill>
                <a:latin typeface="华文仿宋" panose="02010600040101010101" pitchFamily="2" charset="-122"/>
                <a:ea typeface="华文仿宋" panose="02010600040101010101" pitchFamily="2" charset="-122"/>
              </a:endParaRPr>
            </a:p>
            <a:p>
              <a:pPr algn="ctr"/>
              <a:r>
                <a:rPr lang="zh-CN" altLang="en-US" sz="1600" dirty="0" smtClean="0">
                  <a:solidFill>
                    <a:srgbClr val="2D1410"/>
                  </a:solidFill>
                  <a:latin typeface="华文仿宋" panose="02010600040101010101" pitchFamily="2" charset="-122"/>
                  <a:ea typeface="华文仿宋" panose="02010600040101010101" pitchFamily="2" charset="-122"/>
                </a:rPr>
                <a:t>张</a:t>
              </a:r>
              <a:r>
                <a:rPr lang="zh-CN" altLang="en-US" sz="1600" dirty="0">
                  <a:solidFill>
                    <a:srgbClr val="2D1410"/>
                  </a:solidFill>
                  <a:latin typeface="华文仿宋" panose="02010600040101010101" pitchFamily="2" charset="-122"/>
                  <a:ea typeface="华文仿宋" panose="02010600040101010101" pitchFamily="2" charset="-122"/>
                </a:rPr>
                <a:t>振玉</a:t>
              </a:r>
              <a:endParaRPr lang="en-US" altLang="zh-CN" sz="1600" dirty="0">
                <a:solidFill>
                  <a:srgbClr val="2D1410"/>
                </a:solidFill>
                <a:latin typeface="华文仿宋" panose="02010600040101010101" pitchFamily="2" charset="-122"/>
                <a:ea typeface="华文仿宋" panose="02010600040101010101" pitchFamily="2" charset="-122"/>
              </a:endParaRPr>
            </a:p>
            <a:p>
              <a:pPr algn="ctr"/>
              <a:endParaRPr lang="en-US" altLang="zh-CN" sz="1100" dirty="0">
                <a:solidFill>
                  <a:srgbClr val="2D1410"/>
                </a:solidFill>
                <a:latin typeface="华文仿宋" panose="02010600040101010101" pitchFamily="2" charset="-122"/>
                <a:ea typeface="华文仿宋" panose="02010600040101010101" pitchFamily="2" charset="-122"/>
              </a:endParaRPr>
            </a:p>
            <a:p>
              <a:pPr algn="ctr"/>
              <a:r>
                <a:rPr lang="zh-CN" altLang="en-US" sz="1600" dirty="0">
                  <a:solidFill>
                    <a:srgbClr val="2D1410"/>
                  </a:solidFill>
                  <a:latin typeface="华文仿宋" panose="02010600040101010101" pitchFamily="2" charset="-122"/>
                  <a:ea typeface="华文仿宋" panose="02010600040101010101" pitchFamily="2" charset="-122"/>
                </a:rPr>
                <a:t>译</a:t>
              </a:r>
              <a:endParaRPr lang="en-US" altLang="zh-CN" sz="1600" dirty="0">
                <a:solidFill>
                  <a:srgbClr val="2D1410"/>
                </a:solidFill>
                <a:latin typeface="华文仿宋" panose="02010600040101010101" pitchFamily="2" charset="-122"/>
                <a:ea typeface="华文仿宋" panose="020106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538581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051720" y="1489348"/>
            <a:ext cx="4572000" cy="3805200"/>
            <a:chOff x="288032" y="1489348"/>
            <a:chExt cx="4572000" cy="3805200"/>
          </a:xfrm>
        </p:grpSpPr>
        <p:grpSp>
          <p:nvGrpSpPr>
            <p:cNvPr id="5" name="组合 4"/>
            <p:cNvGrpSpPr/>
            <p:nvPr/>
          </p:nvGrpSpPr>
          <p:grpSpPr>
            <a:xfrm>
              <a:off x="288032" y="1489348"/>
              <a:ext cx="4572000" cy="3805200"/>
              <a:chOff x="2045576" y="1489348"/>
              <a:chExt cx="4572000" cy="3805200"/>
            </a:xfrm>
          </p:grpSpPr>
          <p:pic>
            <p:nvPicPr>
              <p:cNvPr id="7" name="Picture 3" descr="C:\Documents and Settings\11084083\桌面\未标题-1.jpg"/>
              <p:cNvPicPr>
                <a:picLocks noChangeAspect="1" noChangeArrowheads="1"/>
              </p:cNvPicPr>
              <p:nvPr/>
            </p:nvPicPr>
            <p:blipFill>
              <a:blip r:embed="rId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prstClr val="black"/>
                  <a:srgbClr val="9D8B67">
                    <a:tint val="45000"/>
                    <a:satMod val="400000"/>
                  </a:srgbClr>
                </a:duotone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99792" y="1489348"/>
                <a:ext cx="3749919" cy="38052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8" name="TextBox 7"/>
              <p:cNvSpPr txBox="1"/>
              <p:nvPr/>
            </p:nvSpPr>
            <p:spPr>
              <a:xfrm rot="1140000">
                <a:off x="2819094" y="3909096"/>
                <a:ext cx="1254838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700" dirty="0" smtClean="0">
                    <a:solidFill>
                      <a:srgbClr val="2D1410"/>
                    </a:solidFill>
                    <a:latin typeface="+mj-ea"/>
                    <a:ea typeface="+mj-ea"/>
                  </a:rPr>
                  <a:t>豁达</a:t>
                </a:r>
                <a:endParaRPr lang="en-US" altLang="zh-CN" sz="1700" dirty="0" smtClean="0">
                  <a:solidFill>
                    <a:srgbClr val="2D1410"/>
                  </a:solidFill>
                  <a:latin typeface="+mj-ea"/>
                  <a:ea typeface="+mj-ea"/>
                </a:endParaRPr>
              </a:p>
              <a:p>
                <a:r>
                  <a:rPr lang="zh-CN" altLang="en-US" sz="1700" dirty="0" smtClean="0">
                    <a:solidFill>
                      <a:srgbClr val="2D1410"/>
                    </a:solidFill>
                    <a:latin typeface="+mj-ea"/>
                    <a:ea typeface="+mj-ea"/>
                  </a:rPr>
                  <a:t>天成</a:t>
                </a:r>
                <a:endParaRPr lang="en-US" altLang="zh-CN" sz="1700" dirty="0" smtClean="0">
                  <a:solidFill>
                    <a:srgbClr val="2D141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 rot="1124014">
                <a:off x="3988960" y="1838036"/>
                <a:ext cx="2409109" cy="3539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700" dirty="0" smtClean="0">
                    <a:solidFill>
                      <a:srgbClr val="2D1410"/>
                    </a:solidFill>
                    <a:latin typeface="+mj-ea"/>
                    <a:ea typeface="+mj-ea"/>
                  </a:rPr>
                  <a:t>作品给人  带来快乐</a:t>
                </a:r>
                <a:endParaRPr lang="zh-CN" altLang="en-US" sz="1700" dirty="0">
                  <a:solidFill>
                    <a:srgbClr val="2D141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 rot="-60000">
                <a:off x="5657700" y="2564346"/>
                <a:ext cx="79208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>
                    <a:solidFill>
                      <a:srgbClr val="2D1410"/>
                    </a:solidFill>
                    <a:latin typeface="+mj-ea"/>
                    <a:ea typeface="+mj-ea"/>
                  </a:rPr>
                  <a:t>坚持己见</a:t>
                </a: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 rot="1140000">
                <a:off x="2201732" y="2689076"/>
                <a:ext cx="3113913" cy="10002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700" dirty="0" smtClean="0">
                    <a:solidFill>
                      <a:srgbClr val="2D1410"/>
                    </a:solidFill>
                    <a:latin typeface="+mj-ea"/>
                    <a:ea typeface="+mj-ea"/>
                  </a:rPr>
                  <a:t>人格上</a:t>
                </a:r>
                <a:endParaRPr lang="en-US" altLang="zh-CN" sz="1700" dirty="0" smtClean="0">
                  <a:solidFill>
                    <a:srgbClr val="2D1410"/>
                  </a:solidFill>
                  <a:latin typeface="+mj-ea"/>
                  <a:ea typeface="+mj-ea"/>
                </a:endParaRPr>
              </a:p>
              <a:p>
                <a:pPr algn="ctr"/>
                <a:r>
                  <a:rPr lang="zh-CN" altLang="en-US" sz="1700" dirty="0" smtClean="0">
                    <a:solidFill>
                      <a:srgbClr val="2D1410"/>
                    </a:solidFill>
                    <a:latin typeface="+mj-ea"/>
                    <a:ea typeface="+mj-ea"/>
                  </a:rPr>
                  <a:t>的</a:t>
                </a:r>
                <a:endParaRPr lang="en-US" altLang="zh-CN" sz="1700" dirty="0" smtClean="0">
                  <a:solidFill>
                    <a:srgbClr val="2D1410"/>
                  </a:solidFill>
                  <a:latin typeface="+mj-ea"/>
                  <a:ea typeface="+mj-ea"/>
                </a:endParaRPr>
              </a:p>
              <a:p>
                <a:pPr algn="ctr"/>
                <a:r>
                  <a:rPr lang="zh-CN" altLang="en-US" sz="1700" dirty="0" smtClean="0">
                    <a:solidFill>
                      <a:srgbClr val="2D1410"/>
                    </a:solidFill>
                    <a:latin typeface="+mj-ea"/>
                    <a:ea typeface="+mj-ea"/>
                  </a:rPr>
                  <a:t>刚正不阿</a:t>
                </a:r>
                <a:endParaRPr lang="en-US" altLang="zh-CN" sz="1700" dirty="0" smtClean="0">
                  <a:solidFill>
                    <a:srgbClr val="2D1410"/>
                  </a:solidFill>
                  <a:latin typeface="+mj-ea"/>
                  <a:ea typeface="+mj-ea"/>
                </a:endParaRPr>
              </a:p>
              <a:p>
                <a:endParaRPr lang="en-US" altLang="zh-CN" sz="800" dirty="0" smtClean="0">
                  <a:solidFill>
                    <a:srgbClr val="2D141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 rot="21540000">
                <a:off x="5657441" y="3727306"/>
                <a:ext cx="659700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700" dirty="0" smtClean="0">
                    <a:solidFill>
                      <a:srgbClr val="2D1410"/>
                    </a:solidFill>
                    <a:latin typeface="+mj-ea"/>
                    <a:ea typeface="+mj-ea"/>
                  </a:rPr>
                  <a:t>平易近人</a:t>
                </a:r>
                <a:endParaRPr lang="zh-CN" altLang="en-US" sz="1700" dirty="0">
                  <a:solidFill>
                    <a:srgbClr val="2D141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3" name="矩形 12"/>
              <p:cNvSpPr/>
              <p:nvPr/>
            </p:nvSpPr>
            <p:spPr>
              <a:xfrm rot="1020000">
                <a:off x="3864903" y="4155820"/>
                <a:ext cx="623889" cy="61555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700" dirty="0">
                    <a:solidFill>
                      <a:srgbClr val="2D1410"/>
                    </a:solidFill>
                    <a:latin typeface="+mj-ea"/>
                    <a:ea typeface="+mj-ea"/>
                  </a:rPr>
                  <a:t>宠</a:t>
                </a:r>
                <a:r>
                  <a:rPr lang="zh-CN" altLang="en-US" sz="1700" dirty="0" smtClean="0">
                    <a:solidFill>
                      <a:srgbClr val="2D1410"/>
                    </a:solidFill>
                    <a:latin typeface="+mj-ea"/>
                    <a:ea typeface="+mj-ea"/>
                  </a:rPr>
                  <a:t>辱</a:t>
                </a:r>
                <a:endParaRPr lang="en-US" altLang="zh-CN" sz="1700" dirty="0" smtClean="0">
                  <a:solidFill>
                    <a:srgbClr val="2D1410"/>
                  </a:solidFill>
                  <a:latin typeface="+mj-ea"/>
                  <a:ea typeface="+mj-ea"/>
                </a:endParaRPr>
              </a:p>
              <a:p>
                <a:r>
                  <a:rPr lang="zh-CN" altLang="en-US" sz="1700" dirty="0" smtClean="0">
                    <a:solidFill>
                      <a:srgbClr val="2D1410"/>
                    </a:solidFill>
                    <a:latin typeface="+mj-ea"/>
                    <a:ea typeface="+mj-ea"/>
                  </a:rPr>
                  <a:t>不</a:t>
                </a:r>
                <a:r>
                  <a:rPr lang="zh-CN" altLang="en-US" sz="1700" dirty="0">
                    <a:solidFill>
                      <a:srgbClr val="2D1410"/>
                    </a:solidFill>
                    <a:latin typeface="+mj-ea"/>
                    <a:ea typeface="+mj-ea"/>
                  </a:rPr>
                  <a:t>惊</a:t>
                </a:r>
              </a:p>
            </p:txBody>
          </p:sp>
          <p:sp>
            <p:nvSpPr>
              <p:cNvPr id="14" name="矩形 13"/>
              <p:cNvSpPr/>
              <p:nvPr/>
            </p:nvSpPr>
            <p:spPr>
              <a:xfrm rot="1140000">
                <a:off x="2045576" y="2048461"/>
                <a:ext cx="4572000" cy="584775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sz="1600" dirty="0">
                    <a:solidFill>
                      <a:srgbClr val="2D1410"/>
                    </a:solidFill>
                    <a:latin typeface="+mj-ea"/>
                  </a:rPr>
                  <a:t>诗文书画艺术上的</a:t>
                </a:r>
                <a:endParaRPr lang="en-US" altLang="zh-CN" sz="1600" dirty="0">
                  <a:solidFill>
                    <a:srgbClr val="2D1410"/>
                  </a:solidFill>
                  <a:latin typeface="+mj-ea"/>
                </a:endParaRPr>
              </a:p>
              <a:p>
                <a:pPr algn="ctr"/>
                <a:r>
                  <a:rPr lang="zh-CN" altLang="en-US" sz="1600" dirty="0">
                    <a:solidFill>
                      <a:srgbClr val="2D1410"/>
                    </a:solidFill>
                    <a:latin typeface="+mj-ea"/>
                  </a:rPr>
                  <a:t>卓绝之美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 rot="-60000">
                <a:off x="4782444" y="2894374"/>
                <a:ext cx="79208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 smtClean="0">
                    <a:solidFill>
                      <a:srgbClr val="2D1410"/>
                    </a:solidFill>
                    <a:latin typeface="+mj-ea"/>
                    <a:ea typeface="+mj-ea"/>
                  </a:rPr>
                  <a:t>无所畏惧</a:t>
                </a:r>
                <a:endParaRPr lang="zh-CN" altLang="en-US" dirty="0">
                  <a:solidFill>
                    <a:srgbClr val="2D1410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 rot="21540000">
              <a:off x="3060395" y="4088499"/>
              <a:ext cx="7920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solidFill>
                    <a:srgbClr val="2D1410"/>
                  </a:solidFill>
                  <a:latin typeface="+mj-ea"/>
                  <a:ea typeface="+mj-ea"/>
                </a:rPr>
                <a:t>浩然正气</a:t>
              </a:r>
              <a:endParaRPr lang="zh-CN" altLang="en-US" dirty="0">
                <a:solidFill>
                  <a:srgbClr val="2D1410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5399793" y="366701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/>
              <a:t>苏东坡魔方矢量图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2889804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椭圆 20"/>
          <p:cNvSpPr/>
          <p:nvPr/>
        </p:nvSpPr>
        <p:spPr>
          <a:xfrm>
            <a:off x="4716016" y="1777620"/>
            <a:ext cx="2160000" cy="2160000"/>
          </a:xfrm>
          <a:prstGeom prst="ellipse">
            <a:avLst/>
          </a:prstGeom>
          <a:solidFill>
            <a:srgbClr val="ECEB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100" b="1" dirty="0" smtClean="0">
                <a:solidFill>
                  <a:srgbClr val="2D14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谢谢</a:t>
            </a:r>
            <a:endParaRPr lang="zh-CN" altLang="en-US" sz="2100" b="1" dirty="0">
              <a:solidFill>
                <a:srgbClr val="2D141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1979712" y="1417340"/>
            <a:ext cx="2880000" cy="2880000"/>
          </a:xfrm>
          <a:prstGeom prst="ellipse">
            <a:avLst/>
          </a:prstGeom>
          <a:solidFill>
            <a:srgbClr val="9D8B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691680" y="2925152"/>
            <a:ext cx="172811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300" dirty="0" smtClean="0">
                <a:solidFill>
                  <a:srgbClr val="ECEBB5"/>
                </a:solidFill>
                <a:latin typeface="微软雅黑" pitchFamily="34" charset="-122"/>
                <a:ea typeface="微软雅黑" pitchFamily="34" charset="-122"/>
              </a:rPr>
              <a:t>思想的欢乐</a:t>
            </a:r>
            <a:endParaRPr lang="zh-CN" altLang="en-US" sz="1300" dirty="0">
              <a:solidFill>
                <a:srgbClr val="ECEBB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419952" y="2925152"/>
            <a:ext cx="144008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00" dirty="0" smtClean="0">
                <a:solidFill>
                  <a:srgbClr val="2D1410"/>
                </a:solidFill>
                <a:latin typeface="微软雅黑" pitchFamily="34" charset="-122"/>
                <a:ea typeface="微软雅黑" pitchFamily="34" charset="-122"/>
              </a:rPr>
              <a:t>心灵的喜悦</a:t>
            </a:r>
            <a:endParaRPr lang="zh-CN" altLang="en-US" sz="1300" dirty="0">
              <a:solidFill>
                <a:srgbClr val="2D141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7584" y="2442002"/>
            <a:ext cx="5184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2D1410"/>
                </a:solidFill>
                <a:latin typeface="微软雅黑" pitchFamily="34" charset="-122"/>
                <a:ea typeface="微软雅黑" pitchFamily="34" charset="-122"/>
              </a:rPr>
              <a:t>他们都给我们带来了</a:t>
            </a:r>
            <a:endParaRPr lang="zh-CN" altLang="en-US" sz="2000" b="1" dirty="0">
              <a:solidFill>
                <a:srgbClr val="2D141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2138242" y="2879914"/>
            <a:ext cx="2520000" cy="0"/>
          </a:xfrm>
          <a:prstGeom prst="line">
            <a:avLst/>
          </a:prstGeom>
          <a:ln w="6350">
            <a:solidFill>
              <a:srgbClr val="ECEB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5436096" y="3001516"/>
            <a:ext cx="12502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dirty="0" err="1" smtClean="0">
                <a:solidFill>
                  <a:srgbClr val="2D1410"/>
                </a:solidFill>
                <a:latin typeface="Bell MT" pitchFamily="18" charset="0"/>
                <a:ea typeface="BatangChe" pitchFamily="49" charset="-127"/>
                <a:cs typeface="Arial" pitchFamily="34" charset="0"/>
              </a:rPr>
              <a:t>PPTer@Sui</a:t>
            </a:r>
            <a:r>
              <a:rPr lang="en-US" altLang="zh-CN" sz="1400" dirty="0" smtClean="0">
                <a:solidFill>
                  <a:srgbClr val="2D1410"/>
                </a:solidFill>
                <a:latin typeface="Bell MT" pitchFamily="18" charset="0"/>
                <a:ea typeface="BatangChe" pitchFamily="49" charset="-127"/>
                <a:cs typeface="Arial" pitchFamily="34" charset="0"/>
              </a:rPr>
              <a:t> </a:t>
            </a:r>
            <a:r>
              <a:rPr lang="en-US" altLang="zh-CN" sz="1400" dirty="0" err="1" smtClean="0">
                <a:solidFill>
                  <a:srgbClr val="2D1410"/>
                </a:solidFill>
                <a:latin typeface="Bell MT" pitchFamily="18" charset="0"/>
                <a:ea typeface="BatangChe" pitchFamily="49" charset="-127"/>
                <a:cs typeface="Arial" pitchFamily="34" charset="0"/>
              </a:rPr>
              <a:t>yi</a:t>
            </a:r>
            <a:endParaRPr lang="zh-CN" altLang="en-US" sz="1400" dirty="0">
              <a:solidFill>
                <a:srgbClr val="2D1410"/>
              </a:solidFill>
              <a:latin typeface="Bell MT" pitchFamily="18" charset="0"/>
              <a:ea typeface="BatangChe" pitchFamily="49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807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539552" y="2425532"/>
            <a:ext cx="1440000" cy="1872128"/>
          </a:xfrm>
          <a:prstGeom prst="rect">
            <a:avLst/>
          </a:prstGeom>
          <a:solidFill>
            <a:srgbClr val="ECEBB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1500" dirty="0" smtClean="0">
              <a:solidFill>
                <a:srgbClr val="2D1410"/>
              </a:solidFill>
              <a:latin typeface="+mn-ea"/>
            </a:endParaRPr>
          </a:p>
          <a:p>
            <a:pPr algn="ctr"/>
            <a:r>
              <a:rPr lang="zh-CN" altLang="en-US" sz="2000" dirty="0" smtClean="0">
                <a:solidFill>
                  <a:srgbClr val="2D1410"/>
                </a:solidFill>
                <a:latin typeface="+mn-ea"/>
              </a:rPr>
              <a:t>林语堂</a:t>
            </a:r>
            <a:endParaRPr lang="en-US" altLang="zh-CN" sz="2000" dirty="0" smtClean="0">
              <a:solidFill>
                <a:srgbClr val="2D1410"/>
              </a:solidFill>
              <a:latin typeface="+mn-ea"/>
            </a:endParaRPr>
          </a:p>
          <a:p>
            <a:pPr algn="ctr"/>
            <a:r>
              <a:rPr lang="zh-CN" altLang="en-US" sz="2000" dirty="0" smtClean="0">
                <a:solidFill>
                  <a:srgbClr val="9D8B67"/>
                </a:solidFill>
                <a:latin typeface="+mn-ea"/>
              </a:rPr>
              <a:t>为何写</a:t>
            </a:r>
            <a:endParaRPr lang="en-US" altLang="zh-CN" sz="2000" dirty="0" smtClean="0">
              <a:solidFill>
                <a:srgbClr val="9D8B67"/>
              </a:solidFill>
              <a:latin typeface="+mn-ea"/>
            </a:endParaRPr>
          </a:p>
          <a:p>
            <a:pPr algn="ctr"/>
            <a:r>
              <a:rPr lang="zh-CN" altLang="en-US" sz="2000" dirty="0" smtClean="0">
                <a:solidFill>
                  <a:srgbClr val="2D1410"/>
                </a:solidFill>
                <a:latin typeface="+mn-ea"/>
              </a:rPr>
              <a:t>苏东坡传</a:t>
            </a:r>
            <a:endParaRPr lang="zh-CN" altLang="en-US" sz="2000" dirty="0">
              <a:solidFill>
                <a:srgbClr val="2D1410"/>
              </a:solidFill>
              <a:latin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699952" y="2425532"/>
            <a:ext cx="1440000" cy="1872128"/>
          </a:xfrm>
          <a:prstGeom prst="rect">
            <a:avLst/>
          </a:prstGeom>
          <a:solidFill>
            <a:srgbClr val="ECEBB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1500" dirty="0" smtClean="0">
              <a:solidFill>
                <a:srgbClr val="2D1410"/>
              </a:solidFill>
              <a:latin typeface="+mn-ea"/>
            </a:endParaRPr>
          </a:p>
          <a:p>
            <a:pPr algn="ctr"/>
            <a:r>
              <a:rPr lang="zh-CN" altLang="en-US" sz="2000" dirty="0">
                <a:solidFill>
                  <a:srgbClr val="2D1410"/>
                </a:solidFill>
                <a:latin typeface="+mn-ea"/>
              </a:rPr>
              <a:t>林语堂</a:t>
            </a:r>
            <a:endParaRPr lang="en-US" altLang="zh-CN" sz="2000" dirty="0">
              <a:solidFill>
                <a:srgbClr val="2D1410"/>
              </a:solidFill>
              <a:latin typeface="+mn-ea"/>
            </a:endParaRPr>
          </a:p>
          <a:p>
            <a:pPr algn="ctr"/>
            <a:r>
              <a:rPr lang="zh-CN" altLang="en-US" sz="2000" dirty="0" smtClean="0">
                <a:solidFill>
                  <a:srgbClr val="9D8B67"/>
                </a:solidFill>
                <a:latin typeface="+mn-ea"/>
              </a:rPr>
              <a:t>所理解的</a:t>
            </a:r>
            <a:endParaRPr lang="en-US" altLang="zh-CN" sz="2000" dirty="0" smtClean="0">
              <a:solidFill>
                <a:srgbClr val="2D1410"/>
              </a:solidFill>
              <a:latin typeface="+mn-ea"/>
            </a:endParaRPr>
          </a:p>
          <a:p>
            <a:pPr algn="ctr"/>
            <a:r>
              <a:rPr lang="zh-CN" altLang="en-US" sz="2000" dirty="0">
                <a:solidFill>
                  <a:srgbClr val="2D1410"/>
                </a:solidFill>
                <a:latin typeface="+mn-ea"/>
              </a:rPr>
              <a:t>苏东坡</a:t>
            </a:r>
          </a:p>
        </p:txBody>
      </p:sp>
      <p:sp>
        <p:nvSpPr>
          <p:cNvPr id="13" name="矩形 12"/>
          <p:cNvSpPr/>
          <p:nvPr/>
        </p:nvSpPr>
        <p:spPr>
          <a:xfrm>
            <a:off x="4860032" y="2425532"/>
            <a:ext cx="1440000" cy="1872128"/>
          </a:xfrm>
          <a:prstGeom prst="rect">
            <a:avLst/>
          </a:prstGeom>
          <a:solidFill>
            <a:srgbClr val="ECEBB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1500" dirty="0" smtClean="0">
              <a:solidFill>
                <a:srgbClr val="2D1410"/>
              </a:solidFill>
              <a:latin typeface="+mn-ea"/>
            </a:endParaRPr>
          </a:p>
          <a:p>
            <a:pPr algn="ctr"/>
            <a:r>
              <a:rPr lang="zh-CN" altLang="en-US" sz="2000" dirty="0" smtClean="0">
                <a:solidFill>
                  <a:srgbClr val="2D1410"/>
                </a:solidFill>
                <a:latin typeface="+mn-ea"/>
              </a:rPr>
              <a:t>苏东坡</a:t>
            </a:r>
            <a:endParaRPr lang="en-US" altLang="zh-CN" sz="2000" dirty="0" smtClean="0">
              <a:solidFill>
                <a:srgbClr val="2D1410"/>
              </a:solidFill>
              <a:latin typeface="+mn-ea"/>
            </a:endParaRPr>
          </a:p>
          <a:p>
            <a:pPr algn="ctr"/>
            <a:r>
              <a:rPr lang="zh-CN" altLang="en-US" sz="2000" dirty="0" smtClean="0">
                <a:solidFill>
                  <a:srgbClr val="9D8B67"/>
                </a:solidFill>
                <a:latin typeface="+mn-ea"/>
              </a:rPr>
              <a:t>的</a:t>
            </a:r>
            <a:endParaRPr lang="en-US" altLang="zh-CN" sz="2000" dirty="0" smtClean="0">
              <a:solidFill>
                <a:srgbClr val="9D8B67"/>
              </a:solidFill>
              <a:latin typeface="+mn-ea"/>
            </a:endParaRPr>
          </a:p>
          <a:p>
            <a:pPr algn="ctr"/>
            <a:r>
              <a:rPr lang="zh-CN" altLang="en-US" sz="2000" dirty="0" smtClean="0">
                <a:solidFill>
                  <a:srgbClr val="2D1410"/>
                </a:solidFill>
                <a:latin typeface="+mn-ea"/>
              </a:rPr>
              <a:t>苏式魔力</a:t>
            </a:r>
            <a:endParaRPr lang="zh-CN" altLang="en-US" sz="2000" dirty="0">
              <a:solidFill>
                <a:srgbClr val="2D1410"/>
              </a:solidFill>
              <a:latin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020432" y="2425532"/>
            <a:ext cx="1440000" cy="1872128"/>
          </a:xfrm>
          <a:prstGeom prst="rect">
            <a:avLst/>
          </a:prstGeom>
          <a:solidFill>
            <a:srgbClr val="ECEBB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1500" dirty="0" smtClean="0">
              <a:solidFill>
                <a:srgbClr val="2D1410"/>
              </a:solidFill>
              <a:latin typeface="+mn-ea"/>
            </a:endParaRPr>
          </a:p>
          <a:p>
            <a:pPr algn="ctr"/>
            <a:r>
              <a:rPr lang="zh-CN" altLang="en-US" sz="2000" dirty="0" smtClean="0">
                <a:solidFill>
                  <a:srgbClr val="2D1410"/>
                </a:solidFill>
                <a:latin typeface="+mn-ea"/>
              </a:rPr>
              <a:t>林语堂</a:t>
            </a:r>
            <a:endParaRPr lang="en-US" altLang="zh-CN" sz="2000" dirty="0" smtClean="0">
              <a:solidFill>
                <a:srgbClr val="2D1410"/>
              </a:solidFill>
              <a:latin typeface="+mn-ea"/>
            </a:endParaRPr>
          </a:p>
          <a:p>
            <a:pPr algn="ctr"/>
            <a:r>
              <a:rPr lang="zh-CN" altLang="en-US" sz="2000" dirty="0" smtClean="0">
                <a:solidFill>
                  <a:srgbClr val="9D8B67"/>
                </a:solidFill>
                <a:latin typeface="+mn-ea"/>
              </a:rPr>
              <a:t>与</a:t>
            </a:r>
            <a:endParaRPr lang="en-US" altLang="zh-CN" sz="2000" dirty="0" smtClean="0">
              <a:solidFill>
                <a:srgbClr val="9D8B67"/>
              </a:solidFill>
              <a:latin typeface="+mn-ea"/>
            </a:endParaRPr>
          </a:p>
          <a:p>
            <a:pPr algn="ctr"/>
            <a:r>
              <a:rPr lang="zh-CN" altLang="en-US" sz="2000" dirty="0" smtClean="0">
                <a:solidFill>
                  <a:srgbClr val="2D1410"/>
                </a:solidFill>
                <a:latin typeface="+mn-ea"/>
              </a:rPr>
              <a:t>苏东坡</a:t>
            </a:r>
            <a:endParaRPr lang="zh-CN" altLang="en-US" sz="2000" dirty="0">
              <a:solidFill>
                <a:srgbClr val="2D1410"/>
              </a:solidFill>
              <a:latin typeface="+mn-ea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0" y="337220"/>
            <a:ext cx="971600" cy="720080"/>
          </a:xfrm>
          <a:prstGeom prst="rect">
            <a:avLst/>
          </a:prstGeom>
          <a:solidFill>
            <a:srgbClr val="9D8B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971600" y="337220"/>
            <a:ext cx="1619552" cy="720080"/>
          </a:xfrm>
          <a:prstGeom prst="rect">
            <a:avLst/>
          </a:prstGeom>
          <a:solidFill>
            <a:srgbClr val="ECEB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 dirty="0">
              <a:solidFill>
                <a:srgbClr val="2D1410"/>
              </a:solidFill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899552" y="2083168"/>
            <a:ext cx="720000" cy="720000"/>
          </a:xfrm>
          <a:prstGeom prst="ellipse">
            <a:avLst/>
          </a:prstGeom>
          <a:solidFill>
            <a:srgbClr val="9D8B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 smtClean="0">
                <a:solidFill>
                  <a:srgbClr val="ECEBB5"/>
                </a:solidFill>
                <a:latin typeface="+mn-ea"/>
              </a:rPr>
              <a:t>一</a:t>
            </a:r>
            <a:endParaRPr lang="en-US" altLang="zh-CN" sz="2000" dirty="0" smtClean="0">
              <a:solidFill>
                <a:srgbClr val="ECEBB5"/>
              </a:solidFill>
              <a:latin typeface="+mn-ea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3059952" y="2083168"/>
            <a:ext cx="720000" cy="720000"/>
          </a:xfrm>
          <a:prstGeom prst="ellipse">
            <a:avLst/>
          </a:prstGeom>
          <a:solidFill>
            <a:srgbClr val="9D8B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 smtClean="0">
                <a:solidFill>
                  <a:srgbClr val="ECEBB5"/>
                </a:solidFill>
                <a:latin typeface="+mn-ea"/>
              </a:rPr>
              <a:t>二</a:t>
            </a:r>
            <a:endParaRPr lang="en-US" altLang="zh-CN" sz="2000" dirty="0" smtClean="0">
              <a:solidFill>
                <a:srgbClr val="ECEBB5"/>
              </a:solidFill>
              <a:latin typeface="+mn-ea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5220032" y="2083168"/>
            <a:ext cx="720000" cy="720000"/>
          </a:xfrm>
          <a:prstGeom prst="ellipse">
            <a:avLst/>
          </a:prstGeom>
          <a:solidFill>
            <a:srgbClr val="9D8B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 smtClean="0">
                <a:solidFill>
                  <a:srgbClr val="ECEBB5"/>
                </a:solidFill>
                <a:latin typeface="+mn-ea"/>
              </a:rPr>
              <a:t>三</a:t>
            </a:r>
            <a:endParaRPr lang="en-US" altLang="zh-CN" sz="2000" dirty="0" smtClean="0">
              <a:solidFill>
                <a:srgbClr val="ECEBB5"/>
              </a:solidFill>
              <a:latin typeface="+mn-ea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7380432" y="2083168"/>
            <a:ext cx="720000" cy="720000"/>
          </a:xfrm>
          <a:prstGeom prst="ellipse">
            <a:avLst/>
          </a:prstGeom>
          <a:solidFill>
            <a:srgbClr val="9D8B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 smtClean="0">
                <a:solidFill>
                  <a:srgbClr val="ECEBB5"/>
                </a:solidFill>
                <a:latin typeface="+mn-ea"/>
              </a:rPr>
              <a:t>四</a:t>
            </a:r>
            <a:endParaRPr lang="en-US" altLang="zh-CN" sz="2000" dirty="0" smtClean="0">
              <a:solidFill>
                <a:srgbClr val="ECEBB5"/>
              </a:solidFill>
              <a:latin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23528" y="409228"/>
            <a:ext cx="13388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 smtClean="0">
                <a:solidFill>
                  <a:srgbClr val="ECEBB5"/>
                </a:solidFill>
              </a:rPr>
              <a:t>目</a:t>
            </a:r>
            <a:r>
              <a:rPr lang="zh-CN" altLang="en-US" sz="3600" dirty="0" smtClean="0">
                <a:solidFill>
                  <a:srgbClr val="2D1410"/>
                </a:solidFill>
              </a:rPr>
              <a:t>  录</a:t>
            </a:r>
            <a:endParaRPr lang="zh-CN" altLang="en-US" sz="3600" dirty="0">
              <a:solidFill>
                <a:srgbClr val="2D141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8859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360000" y="337220"/>
            <a:ext cx="4212000" cy="720080"/>
          </a:xfrm>
          <a:prstGeom prst="rect">
            <a:avLst/>
          </a:prstGeom>
          <a:solidFill>
            <a:srgbClr val="ECEB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rgbClr val="2D1410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15616" y="338961"/>
            <a:ext cx="34163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rgbClr val="9D8B67"/>
                </a:solidFill>
              </a:rPr>
              <a:t>林语堂</a:t>
            </a:r>
            <a:r>
              <a:rPr lang="zh-CN" altLang="en-US" sz="3600" dirty="0" smtClean="0">
                <a:solidFill>
                  <a:srgbClr val="2D1410"/>
                </a:solidFill>
              </a:rPr>
              <a:t>为什么</a:t>
            </a:r>
            <a:r>
              <a:rPr lang="zh-CN" altLang="en-US" dirty="0" smtClean="0">
                <a:solidFill>
                  <a:srgbClr val="2D1410"/>
                </a:solidFill>
              </a:rPr>
              <a:t>写</a:t>
            </a:r>
            <a:r>
              <a:rPr lang="zh-CN" altLang="en-US" dirty="0" smtClean="0">
                <a:solidFill>
                  <a:srgbClr val="9D8B67"/>
                </a:solidFill>
              </a:rPr>
              <a:t>苏东坡传</a:t>
            </a:r>
            <a:endParaRPr lang="zh-CN" altLang="en-US" dirty="0">
              <a:solidFill>
                <a:srgbClr val="9D8B67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0" y="337220"/>
            <a:ext cx="971600" cy="720080"/>
          </a:xfrm>
          <a:prstGeom prst="rect">
            <a:avLst/>
          </a:prstGeom>
          <a:solidFill>
            <a:srgbClr val="9D8B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600" dirty="0" smtClean="0"/>
              <a:t>一</a:t>
            </a:r>
            <a:endParaRPr lang="zh-CN" altLang="en-US" sz="2600" dirty="0"/>
          </a:p>
        </p:txBody>
      </p:sp>
      <p:sp>
        <p:nvSpPr>
          <p:cNvPr id="3" name="椭圆 2"/>
          <p:cNvSpPr/>
          <p:nvPr/>
        </p:nvSpPr>
        <p:spPr>
          <a:xfrm>
            <a:off x="1331880" y="2497460"/>
            <a:ext cx="2160000" cy="2160000"/>
          </a:xfrm>
          <a:prstGeom prst="ellipse">
            <a:avLst/>
          </a:prstGeom>
          <a:solidFill>
            <a:srgbClr val="9D8B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9600" dirty="0">
                <a:solidFill>
                  <a:srgbClr val="ECEBB5"/>
                </a:solidFill>
              </a:rPr>
              <a:t>乐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87744" y="1522447"/>
            <a:ext cx="2520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2D1410"/>
                </a:solidFill>
              </a:rPr>
              <a:t>以</a:t>
            </a:r>
            <a:r>
              <a:rPr lang="zh-CN" altLang="en-US" sz="4800" dirty="0" smtClean="0">
                <a:solidFill>
                  <a:srgbClr val="2D1410"/>
                </a:solidFill>
              </a:rPr>
              <a:t>此</a:t>
            </a:r>
            <a:r>
              <a:rPr lang="zh-CN" altLang="en-US" sz="2800" dirty="0" smtClean="0">
                <a:solidFill>
                  <a:srgbClr val="2D1410"/>
                </a:solidFill>
              </a:rPr>
              <a:t>为</a:t>
            </a:r>
            <a:endParaRPr lang="zh-CN" altLang="en-US" sz="2800" dirty="0">
              <a:solidFill>
                <a:srgbClr val="2D1410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5652360" y="2497460"/>
            <a:ext cx="2160000" cy="2160000"/>
          </a:xfrm>
          <a:prstGeom prst="ellipse">
            <a:avLst/>
          </a:prstGeom>
          <a:solidFill>
            <a:srgbClr val="ECEB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600" dirty="0"/>
          </a:p>
        </p:txBody>
      </p:sp>
      <p:sp>
        <p:nvSpPr>
          <p:cNvPr id="7" name="TextBox 6"/>
          <p:cNvSpPr txBox="1"/>
          <p:nvPr/>
        </p:nvSpPr>
        <p:spPr>
          <a:xfrm>
            <a:off x="5508104" y="2419062"/>
            <a:ext cx="13681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rgbClr val="2D1410"/>
                </a:solidFill>
              </a:rPr>
              <a:t>魔</a:t>
            </a:r>
            <a:endParaRPr lang="zh-CN" altLang="en-US" sz="8800" dirty="0">
              <a:solidFill>
                <a:srgbClr val="2D141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88224" y="3355166"/>
            <a:ext cx="13681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rgbClr val="2D1410"/>
                </a:solidFill>
              </a:rPr>
              <a:t>力</a:t>
            </a:r>
            <a:endParaRPr lang="zh-CN" altLang="en-US" sz="8800" dirty="0">
              <a:solidFill>
                <a:srgbClr val="2D141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36096" y="1417340"/>
            <a:ext cx="25922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2D1410"/>
                </a:solidFill>
              </a:rPr>
              <a:t>向人们描绘</a:t>
            </a:r>
            <a:endParaRPr lang="en-US" altLang="zh-CN" dirty="0" smtClean="0">
              <a:solidFill>
                <a:srgbClr val="2D1410"/>
              </a:solidFill>
            </a:endParaRPr>
          </a:p>
          <a:p>
            <a:pPr algn="ctr"/>
            <a:r>
              <a:rPr lang="zh-CN" altLang="en-US" sz="3200" dirty="0" smtClean="0">
                <a:solidFill>
                  <a:srgbClr val="2D1410"/>
                </a:solidFill>
              </a:rPr>
              <a:t>苏东坡</a:t>
            </a:r>
            <a:r>
              <a:rPr lang="zh-CN" altLang="en-US" dirty="0" smtClean="0">
                <a:solidFill>
                  <a:srgbClr val="2D1410"/>
                </a:solidFill>
              </a:rPr>
              <a:t>式的迷人</a:t>
            </a:r>
            <a:endParaRPr lang="zh-CN" altLang="en-US" dirty="0">
              <a:solidFill>
                <a:srgbClr val="2D141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9299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360000" y="337220"/>
            <a:ext cx="4212000" cy="720080"/>
          </a:xfrm>
          <a:prstGeom prst="rect">
            <a:avLst/>
          </a:prstGeom>
          <a:solidFill>
            <a:srgbClr val="ECEB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rgbClr val="2D1410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15616" y="337220"/>
            <a:ext cx="31854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rgbClr val="9D8B67"/>
                </a:solidFill>
              </a:rPr>
              <a:t>苏东坡</a:t>
            </a:r>
            <a:r>
              <a:rPr lang="zh-CN" altLang="en-US" sz="3600" dirty="0" smtClean="0">
                <a:solidFill>
                  <a:srgbClr val="2D1410"/>
                </a:solidFill>
              </a:rPr>
              <a:t>是怎样</a:t>
            </a:r>
            <a:r>
              <a:rPr lang="zh-CN" altLang="en-US" dirty="0" smtClean="0">
                <a:solidFill>
                  <a:srgbClr val="9D8B67"/>
                </a:solidFill>
              </a:rPr>
              <a:t>的一个人</a:t>
            </a:r>
            <a:endParaRPr lang="zh-CN" altLang="en-US" dirty="0">
              <a:solidFill>
                <a:srgbClr val="9D8B67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0" y="337220"/>
            <a:ext cx="971600" cy="720080"/>
          </a:xfrm>
          <a:prstGeom prst="rect">
            <a:avLst/>
          </a:prstGeom>
          <a:solidFill>
            <a:srgbClr val="9D8B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600" dirty="0" smtClean="0"/>
              <a:t>二</a:t>
            </a:r>
            <a:endParaRPr lang="zh-CN" altLang="en-US" sz="2600" dirty="0"/>
          </a:p>
        </p:txBody>
      </p:sp>
      <p:sp>
        <p:nvSpPr>
          <p:cNvPr id="6" name="椭圆 5"/>
          <p:cNvSpPr/>
          <p:nvPr/>
        </p:nvSpPr>
        <p:spPr>
          <a:xfrm>
            <a:off x="2411760" y="1201316"/>
            <a:ext cx="4320000" cy="4320000"/>
          </a:xfrm>
          <a:prstGeom prst="ellipse">
            <a:avLst/>
          </a:prstGeom>
          <a:solidFill>
            <a:srgbClr val="9D8B67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10" name="直接连接符 9"/>
          <p:cNvCxnSpPr>
            <a:stCxn id="6" idx="2"/>
            <a:endCxn id="6" idx="6"/>
          </p:cNvCxnSpPr>
          <p:nvPr/>
        </p:nvCxnSpPr>
        <p:spPr>
          <a:xfrm>
            <a:off x="2411760" y="3361316"/>
            <a:ext cx="4320000" cy="0"/>
          </a:xfrm>
          <a:prstGeom prst="line">
            <a:avLst/>
          </a:prstGeom>
          <a:ln w="9525">
            <a:solidFill>
              <a:srgbClr val="ECEB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>
            <a:stCxn id="6" idx="0"/>
            <a:endCxn id="6" idx="4"/>
          </p:cNvCxnSpPr>
          <p:nvPr/>
        </p:nvCxnSpPr>
        <p:spPr>
          <a:xfrm>
            <a:off x="4571760" y="1201316"/>
            <a:ext cx="0" cy="4320000"/>
          </a:xfrm>
          <a:prstGeom prst="line">
            <a:avLst/>
          </a:prstGeom>
          <a:ln w="9525">
            <a:solidFill>
              <a:srgbClr val="ECEB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>
            <a:stCxn id="6" idx="1"/>
            <a:endCxn id="6" idx="5"/>
          </p:cNvCxnSpPr>
          <p:nvPr/>
        </p:nvCxnSpPr>
        <p:spPr>
          <a:xfrm>
            <a:off x="3044409" y="1833965"/>
            <a:ext cx="3054702" cy="3054702"/>
          </a:xfrm>
          <a:prstGeom prst="line">
            <a:avLst/>
          </a:prstGeom>
          <a:ln w="9525">
            <a:solidFill>
              <a:srgbClr val="ECEB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>
            <a:stCxn id="6" idx="3"/>
            <a:endCxn id="6" idx="7"/>
          </p:cNvCxnSpPr>
          <p:nvPr/>
        </p:nvCxnSpPr>
        <p:spPr>
          <a:xfrm flipV="1">
            <a:off x="3044409" y="1833965"/>
            <a:ext cx="3054702" cy="3054702"/>
          </a:xfrm>
          <a:prstGeom prst="line">
            <a:avLst/>
          </a:prstGeom>
          <a:ln w="9525">
            <a:solidFill>
              <a:srgbClr val="ECEB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/>
          <p:cNvSpPr/>
          <p:nvPr/>
        </p:nvSpPr>
        <p:spPr>
          <a:xfrm rot="17640000">
            <a:off x="4270673" y="1371543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rgbClr val="2D1410"/>
                </a:solidFill>
              </a:rPr>
              <a:t>秉性难改的</a:t>
            </a:r>
            <a:r>
              <a:rPr lang="zh-CN" altLang="en-US" dirty="0">
                <a:solidFill>
                  <a:srgbClr val="2D1410"/>
                </a:solidFill>
              </a:rPr>
              <a:t>乐天派</a:t>
            </a:r>
          </a:p>
        </p:txBody>
      </p:sp>
      <p:sp>
        <p:nvSpPr>
          <p:cNvPr id="42" name="矩形 41"/>
          <p:cNvSpPr/>
          <p:nvPr/>
        </p:nvSpPr>
        <p:spPr>
          <a:xfrm rot="19934703">
            <a:off x="5307836" y="2324461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2D1410"/>
                </a:solidFill>
              </a:rPr>
              <a:t>伟大的人道主义者</a:t>
            </a:r>
          </a:p>
        </p:txBody>
      </p:sp>
      <p:sp>
        <p:nvSpPr>
          <p:cNvPr id="43" name="矩形 42"/>
          <p:cNvSpPr/>
          <p:nvPr/>
        </p:nvSpPr>
        <p:spPr>
          <a:xfrm rot="4100867">
            <a:off x="3152515" y="1562952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2D1410"/>
                </a:solidFill>
              </a:rPr>
              <a:t>百姓</a:t>
            </a:r>
            <a:r>
              <a:rPr lang="zh-CN" altLang="en-US" dirty="0" smtClean="0">
                <a:solidFill>
                  <a:srgbClr val="2D1410"/>
                </a:solidFill>
              </a:rPr>
              <a:t>的好朋友</a:t>
            </a:r>
            <a:endParaRPr lang="zh-CN" altLang="en-US" dirty="0">
              <a:solidFill>
                <a:srgbClr val="2D1410"/>
              </a:solidFill>
            </a:endParaRPr>
          </a:p>
        </p:txBody>
      </p:sp>
      <p:sp>
        <p:nvSpPr>
          <p:cNvPr id="51" name="矩形 50"/>
          <p:cNvSpPr/>
          <p:nvPr/>
        </p:nvSpPr>
        <p:spPr>
          <a:xfrm rot="19813515">
            <a:off x="2512931" y="3651335"/>
            <a:ext cx="133889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dirty="0">
                <a:solidFill>
                  <a:srgbClr val="2D1410"/>
                </a:solidFill>
              </a:rPr>
              <a:t>皇帝的</a:t>
            </a:r>
            <a:r>
              <a:rPr lang="zh-CN" altLang="en-US" dirty="0" smtClean="0">
                <a:solidFill>
                  <a:srgbClr val="2D1410"/>
                </a:solidFill>
              </a:rPr>
              <a:t>秘书</a:t>
            </a:r>
            <a:endParaRPr lang="en-US" altLang="zh-CN" dirty="0" smtClean="0">
              <a:solidFill>
                <a:srgbClr val="2D1410"/>
              </a:solidFill>
            </a:endParaRPr>
          </a:p>
          <a:p>
            <a:pPr algn="r"/>
            <a:r>
              <a:rPr lang="zh-CN" altLang="en-US" dirty="0">
                <a:solidFill>
                  <a:srgbClr val="2D1410"/>
                </a:solidFill>
              </a:rPr>
              <a:t>士大夫</a:t>
            </a:r>
          </a:p>
        </p:txBody>
      </p:sp>
      <p:sp>
        <p:nvSpPr>
          <p:cNvPr id="56" name="矩形 55"/>
          <p:cNvSpPr/>
          <p:nvPr/>
        </p:nvSpPr>
        <p:spPr>
          <a:xfrm rot="17404101">
            <a:off x="3293828" y="4481491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rgbClr val="2D1410"/>
                </a:solidFill>
              </a:rPr>
              <a:t>月下的漫步者</a:t>
            </a:r>
            <a:endParaRPr lang="zh-CN" altLang="en-US" dirty="0">
              <a:solidFill>
                <a:srgbClr val="2D1410"/>
              </a:solidFill>
            </a:endParaRPr>
          </a:p>
        </p:txBody>
      </p:sp>
      <p:sp>
        <p:nvSpPr>
          <p:cNvPr id="63" name="矩形 62"/>
          <p:cNvSpPr/>
          <p:nvPr/>
        </p:nvSpPr>
        <p:spPr>
          <a:xfrm rot="2071431">
            <a:off x="-1739836" y="1012260"/>
            <a:ext cx="5886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dirty="0">
                <a:solidFill>
                  <a:srgbClr val="2D1410"/>
                </a:solidFill>
              </a:rPr>
              <a:t>大文豪、大</a:t>
            </a:r>
            <a:r>
              <a:rPr lang="zh-CN" altLang="en-US" dirty="0" smtClean="0">
                <a:solidFill>
                  <a:srgbClr val="2D1410"/>
                </a:solidFill>
              </a:rPr>
              <a:t>书法家</a:t>
            </a:r>
            <a:endParaRPr lang="en-US" altLang="zh-CN" dirty="0" smtClean="0">
              <a:solidFill>
                <a:srgbClr val="2D1410"/>
              </a:solidFill>
            </a:endParaRPr>
          </a:p>
          <a:p>
            <a:pPr algn="r"/>
            <a:r>
              <a:rPr lang="zh-CN" altLang="en-US" dirty="0" smtClean="0">
                <a:solidFill>
                  <a:srgbClr val="2D1410"/>
                </a:solidFill>
              </a:rPr>
              <a:t>创新</a:t>
            </a:r>
            <a:r>
              <a:rPr lang="zh-CN" altLang="en-US" dirty="0">
                <a:solidFill>
                  <a:srgbClr val="2D1410"/>
                </a:solidFill>
              </a:rPr>
              <a:t>的画家、造酒试验家</a:t>
            </a:r>
          </a:p>
        </p:txBody>
      </p:sp>
      <p:sp>
        <p:nvSpPr>
          <p:cNvPr id="70" name="矩形 69"/>
          <p:cNvSpPr/>
          <p:nvPr/>
        </p:nvSpPr>
        <p:spPr>
          <a:xfrm rot="3732103">
            <a:off x="4778925" y="4389074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2D1410"/>
                </a:solidFill>
              </a:rPr>
              <a:t>诗人</a:t>
            </a:r>
          </a:p>
        </p:txBody>
      </p:sp>
      <p:sp>
        <p:nvSpPr>
          <p:cNvPr id="72" name="饼形 71"/>
          <p:cNvSpPr/>
          <p:nvPr/>
        </p:nvSpPr>
        <p:spPr>
          <a:xfrm>
            <a:off x="2411760" y="1201796"/>
            <a:ext cx="4320000" cy="4320000"/>
          </a:xfrm>
          <a:prstGeom prst="pie">
            <a:avLst>
              <a:gd name="adj1" fmla="val 0"/>
              <a:gd name="adj2" fmla="val 2695827"/>
            </a:avLst>
          </a:prstGeom>
          <a:solidFill>
            <a:srgbClr val="ECEB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4" name="椭圆 73"/>
          <p:cNvSpPr/>
          <p:nvPr/>
        </p:nvSpPr>
        <p:spPr>
          <a:xfrm>
            <a:off x="4034304" y="2821796"/>
            <a:ext cx="1080000" cy="1080000"/>
          </a:xfrm>
          <a:prstGeom prst="ellipse">
            <a:avLst/>
          </a:prstGeom>
          <a:solidFill>
            <a:srgbClr val="ECEBB5"/>
          </a:solidFill>
          <a:ln w="19050">
            <a:solidFill>
              <a:srgbClr val="2D14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>
                <a:solidFill>
                  <a:srgbClr val="2D1410"/>
                </a:solidFill>
              </a:rPr>
              <a:t>苏轼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5148064" y="4875465"/>
            <a:ext cx="4536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300" dirty="0" smtClean="0">
                <a:solidFill>
                  <a:srgbClr val="2D1410"/>
                </a:solidFill>
              </a:rPr>
              <a:t>这些</a:t>
            </a:r>
            <a:r>
              <a:rPr lang="zh-CN" altLang="en-US" sz="1300" dirty="0">
                <a:solidFill>
                  <a:srgbClr val="2D1410"/>
                </a:solidFill>
              </a:rPr>
              <a:t>都</a:t>
            </a:r>
            <a:r>
              <a:rPr lang="zh-CN" altLang="en-US" sz="3600" dirty="0" smtClean="0">
                <a:solidFill>
                  <a:srgbClr val="2D1410"/>
                </a:solidFill>
              </a:rPr>
              <a:t>不足以</a:t>
            </a:r>
            <a:r>
              <a:rPr lang="zh-CN" altLang="en-US" sz="1300" dirty="0" smtClean="0">
                <a:solidFill>
                  <a:srgbClr val="2D1410"/>
                </a:solidFill>
              </a:rPr>
              <a:t>勾绘出他的全貌</a:t>
            </a:r>
            <a:endParaRPr lang="en-US" altLang="zh-CN" sz="1300" dirty="0" smtClean="0">
              <a:solidFill>
                <a:srgbClr val="2D1410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 rot="1850499">
            <a:off x="5182023" y="3960618"/>
            <a:ext cx="18770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9D8B67"/>
                </a:solidFill>
              </a:rPr>
              <a:t>更多称呼   </a:t>
            </a:r>
            <a:r>
              <a:rPr lang="en-US" altLang="zh-CN" dirty="0" smtClean="0">
                <a:solidFill>
                  <a:srgbClr val="9D8B67"/>
                </a:solidFill>
              </a:rPr>
              <a:t>……</a:t>
            </a:r>
            <a:endParaRPr lang="zh-CN" altLang="en-US" dirty="0">
              <a:solidFill>
                <a:srgbClr val="9D8B6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561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360000" y="337220"/>
            <a:ext cx="4212000" cy="720080"/>
          </a:xfrm>
          <a:prstGeom prst="rect">
            <a:avLst/>
          </a:prstGeom>
          <a:solidFill>
            <a:srgbClr val="ECEB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rgbClr val="2D1410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15616" y="337220"/>
            <a:ext cx="31854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rgbClr val="9D8B67"/>
                </a:solidFill>
              </a:rPr>
              <a:t>苏东坡</a:t>
            </a:r>
            <a:r>
              <a:rPr lang="zh-CN" altLang="en-US" sz="3600" dirty="0" smtClean="0">
                <a:solidFill>
                  <a:srgbClr val="2D1410"/>
                </a:solidFill>
              </a:rPr>
              <a:t>是怎样</a:t>
            </a:r>
            <a:r>
              <a:rPr lang="zh-CN" altLang="en-US" dirty="0" smtClean="0">
                <a:solidFill>
                  <a:srgbClr val="9D8B67"/>
                </a:solidFill>
              </a:rPr>
              <a:t>的一个人</a:t>
            </a:r>
            <a:endParaRPr lang="zh-CN" altLang="en-US" dirty="0">
              <a:solidFill>
                <a:srgbClr val="9D8B67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0" y="337220"/>
            <a:ext cx="971600" cy="720080"/>
          </a:xfrm>
          <a:prstGeom prst="rect">
            <a:avLst/>
          </a:prstGeom>
          <a:solidFill>
            <a:srgbClr val="9D8B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600" dirty="0" smtClean="0"/>
              <a:t>二</a:t>
            </a:r>
            <a:endParaRPr lang="zh-CN" altLang="en-US" sz="2600" dirty="0"/>
          </a:p>
        </p:txBody>
      </p:sp>
      <p:sp>
        <p:nvSpPr>
          <p:cNvPr id="14" name="TextBox 13"/>
          <p:cNvSpPr txBox="1"/>
          <p:nvPr/>
        </p:nvSpPr>
        <p:spPr>
          <a:xfrm flipH="1">
            <a:off x="-27305" y="1561356"/>
            <a:ext cx="135894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>
                <a:solidFill>
                  <a:srgbClr val="ECEBB5">
                    <a:alpha val="94000"/>
                  </a:srgbClr>
                </a:solidFill>
              </a:rPr>
              <a:t>苏东坡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598786" y="1548582"/>
            <a:ext cx="3181126" cy="3181126"/>
            <a:chOff x="238746" y="1764606"/>
            <a:chExt cx="3181126" cy="3181126"/>
          </a:xfrm>
          <a:solidFill>
            <a:srgbClr val="ECEBB5"/>
          </a:solidFill>
        </p:grpSpPr>
        <p:sp>
          <p:nvSpPr>
            <p:cNvPr id="18" name="TextBox 17"/>
            <p:cNvSpPr txBox="1"/>
            <p:nvPr/>
          </p:nvSpPr>
          <p:spPr>
            <a:xfrm>
              <a:off x="1907704" y="2848208"/>
              <a:ext cx="717748" cy="36933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rgbClr val="2D1410"/>
                  </a:solidFill>
                </a:rPr>
                <a:t>诙谐</a:t>
              </a:r>
              <a:endParaRPr lang="zh-CN" altLang="en-US" dirty="0">
                <a:solidFill>
                  <a:srgbClr val="2D1410"/>
                </a:solidFill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238746" y="1764606"/>
              <a:ext cx="3181126" cy="318112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973024" y="2200136"/>
              <a:ext cx="1726768" cy="36933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rgbClr val="2D1410"/>
                  </a:solidFill>
                </a:rPr>
                <a:t>多面</a:t>
              </a:r>
              <a:r>
                <a:rPr lang="zh-CN" altLang="en-US" dirty="0" smtClean="0">
                  <a:solidFill>
                    <a:srgbClr val="2D1410"/>
                  </a:solidFill>
                </a:rPr>
                <a:t>性的天才</a:t>
              </a:r>
              <a:endParaRPr lang="zh-CN" altLang="en-US" dirty="0">
                <a:solidFill>
                  <a:srgbClr val="2D1410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57908" y="2848208"/>
              <a:ext cx="717748" cy="36933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rgbClr val="2D1410"/>
                  </a:solidFill>
                </a:rPr>
                <a:t>深厚</a:t>
              </a:r>
              <a:endParaRPr lang="zh-CN" altLang="en-US" dirty="0">
                <a:solidFill>
                  <a:srgbClr val="2D1410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475656" y="2848208"/>
              <a:ext cx="646648" cy="36933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rgbClr val="2D1410"/>
                  </a:solidFill>
                </a:rPr>
                <a:t>广博</a:t>
              </a:r>
              <a:endParaRPr lang="zh-CN" altLang="en-US" dirty="0">
                <a:solidFill>
                  <a:srgbClr val="2D141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73024" y="4153644"/>
              <a:ext cx="1726768" cy="36933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rgbClr val="2D1410"/>
                  </a:solidFill>
                </a:rPr>
                <a:t>有高度的智力</a:t>
              </a:r>
              <a:endParaRPr lang="zh-CN" altLang="en-US" dirty="0">
                <a:solidFill>
                  <a:srgbClr val="2D1410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60000" y="3505572"/>
              <a:ext cx="2915856" cy="36933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rgbClr val="2D1410"/>
                  </a:solidFill>
                </a:rPr>
                <a:t>有天真烂漫的赤子之心</a:t>
              </a:r>
              <a:endParaRPr lang="zh-CN" altLang="en-US" dirty="0">
                <a:solidFill>
                  <a:srgbClr val="2D1410"/>
                </a:solidFill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2557200" y="2632184"/>
            <a:ext cx="646648" cy="369332"/>
          </a:xfrm>
          <a:prstGeom prst="rect">
            <a:avLst/>
          </a:prstGeom>
          <a:solidFill>
            <a:srgbClr val="ECEBB5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2D1410"/>
                </a:solidFill>
              </a:rPr>
              <a:t>诙谐</a:t>
            </a:r>
            <a:endParaRPr lang="zh-CN" altLang="en-US" dirty="0">
              <a:solidFill>
                <a:srgbClr val="2D1410"/>
              </a:solidFill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755896" y="3105360"/>
            <a:ext cx="2880000" cy="0"/>
          </a:xfrm>
          <a:prstGeom prst="line">
            <a:avLst/>
          </a:prstGeom>
          <a:ln w="6350">
            <a:solidFill>
              <a:srgbClr val="9D8B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1259632" y="2425452"/>
            <a:ext cx="1800200" cy="0"/>
          </a:xfrm>
          <a:prstGeom prst="line">
            <a:avLst/>
          </a:prstGeom>
          <a:ln w="6350">
            <a:solidFill>
              <a:srgbClr val="9D8B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1259632" y="3793604"/>
            <a:ext cx="1800200" cy="0"/>
          </a:xfrm>
          <a:prstGeom prst="line">
            <a:avLst/>
          </a:prstGeom>
          <a:ln w="6350">
            <a:solidFill>
              <a:srgbClr val="9D8B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椭圆 37"/>
          <p:cNvSpPr/>
          <p:nvPr/>
        </p:nvSpPr>
        <p:spPr>
          <a:xfrm>
            <a:off x="7164288" y="2209428"/>
            <a:ext cx="1800000" cy="1800000"/>
          </a:xfrm>
          <a:prstGeom prst="ellipse">
            <a:avLst/>
          </a:prstGeom>
          <a:solidFill>
            <a:srgbClr val="2D14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0" dirty="0">
              <a:solidFill>
                <a:srgbClr val="ECEBB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050" name="Picture 2" descr="C:\Documents and Settings\11084083\桌面\2786001_151105364000_2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ECEBB5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5858"/>
          <a:stretch/>
        </p:blipFill>
        <p:spPr bwMode="auto">
          <a:xfrm>
            <a:off x="2195736" y="2236279"/>
            <a:ext cx="6407288" cy="4005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43" name="直接连接符 42"/>
          <p:cNvCxnSpPr/>
          <p:nvPr/>
        </p:nvCxnSpPr>
        <p:spPr>
          <a:xfrm>
            <a:off x="7380472" y="3105360"/>
            <a:ext cx="1440000" cy="0"/>
          </a:xfrm>
          <a:prstGeom prst="line">
            <a:avLst/>
          </a:prstGeom>
          <a:ln w="6350">
            <a:solidFill>
              <a:srgbClr val="ECEB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1" name="TextBox 2050"/>
          <p:cNvSpPr txBox="1"/>
          <p:nvPr/>
        </p:nvSpPr>
        <p:spPr>
          <a:xfrm>
            <a:off x="7348796" y="2673414"/>
            <a:ext cx="1512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ECEBB5"/>
                </a:solidFill>
              </a:rPr>
              <a:t>耶稣的比喻</a:t>
            </a:r>
            <a:endParaRPr lang="zh-CN" altLang="en-US" sz="2000" dirty="0">
              <a:solidFill>
                <a:srgbClr val="ECEBB5"/>
              </a:solidFill>
            </a:endParaRPr>
          </a:p>
        </p:txBody>
      </p:sp>
      <p:sp>
        <p:nvSpPr>
          <p:cNvPr id="2052" name="TextBox 2051"/>
          <p:cNvSpPr txBox="1"/>
          <p:nvPr/>
        </p:nvSpPr>
        <p:spPr>
          <a:xfrm>
            <a:off x="7236296" y="3361556"/>
            <a:ext cx="161967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300" dirty="0" smtClean="0">
                <a:solidFill>
                  <a:srgbClr val="ECEBB5"/>
                </a:solidFill>
                <a:latin typeface="张海山锐线体简" pitchFamily="2" charset="-122"/>
                <a:ea typeface="张海山锐线体简" pitchFamily="2" charset="-122"/>
              </a:rPr>
              <a:t>蛇的智慧</a:t>
            </a:r>
            <a:endParaRPr lang="zh-CN" altLang="en-US" sz="1300" dirty="0">
              <a:solidFill>
                <a:srgbClr val="ECEBB5"/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236296" y="3145532"/>
            <a:ext cx="161967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300" dirty="0" smtClean="0">
                <a:solidFill>
                  <a:srgbClr val="ECEBB5"/>
                </a:solidFill>
                <a:latin typeface="张海山锐线体简" pitchFamily="2" charset="-122"/>
                <a:ea typeface="张海山锐线体简" pitchFamily="2" charset="-122"/>
              </a:rPr>
              <a:t>鸽子的温文</a:t>
            </a:r>
            <a:endParaRPr lang="zh-CN" altLang="en-US" sz="1300" dirty="0">
              <a:solidFill>
                <a:srgbClr val="ECEBB5"/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4256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360000" y="337220"/>
            <a:ext cx="4212000" cy="720080"/>
          </a:xfrm>
          <a:prstGeom prst="rect">
            <a:avLst/>
          </a:prstGeom>
          <a:solidFill>
            <a:srgbClr val="ECEB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rgbClr val="2D1410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15616" y="337220"/>
            <a:ext cx="31854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rgbClr val="9D8B67"/>
                </a:solidFill>
              </a:rPr>
              <a:t>苏东坡</a:t>
            </a:r>
            <a:r>
              <a:rPr lang="zh-CN" altLang="en-US" sz="3600" dirty="0" smtClean="0">
                <a:solidFill>
                  <a:srgbClr val="2D1410"/>
                </a:solidFill>
              </a:rPr>
              <a:t>是怎样</a:t>
            </a:r>
            <a:r>
              <a:rPr lang="zh-CN" altLang="en-US" dirty="0" smtClean="0">
                <a:solidFill>
                  <a:srgbClr val="9D8B67"/>
                </a:solidFill>
              </a:rPr>
              <a:t>的一个人</a:t>
            </a:r>
            <a:endParaRPr lang="zh-CN" altLang="en-US" dirty="0">
              <a:solidFill>
                <a:srgbClr val="9D8B67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0" y="337220"/>
            <a:ext cx="971600" cy="720080"/>
          </a:xfrm>
          <a:prstGeom prst="rect">
            <a:avLst/>
          </a:prstGeom>
          <a:solidFill>
            <a:srgbClr val="9D8B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600" dirty="0" smtClean="0"/>
              <a:t>二</a:t>
            </a:r>
            <a:endParaRPr lang="zh-CN" altLang="en-US" sz="26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Blur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03890" y="193675"/>
            <a:ext cx="6194425" cy="532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835696" y="2065412"/>
            <a:ext cx="513033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2D1410"/>
                </a:solidFill>
              </a:rPr>
              <a:t>在中国</a:t>
            </a:r>
            <a:endParaRPr lang="en-US" altLang="zh-CN" dirty="0" smtClean="0">
              <a:solidFill>
                <a:srgbClr val="2D1410"/>
              </a:solidFill>
            </a:endParaRPr>
          </a:p>
          <a:p>
            <a:endParaRPr lang="en-US" altLang="zh-CN" dirty="0">
              <a:solidFill>
                <a:srgbClr val="2D1410"/>
              </a:solidFill>
            </a:endParaRPr>
          </a:p>
          <a:p>
            <a:r>
              <a:rPr lang="zh-CN" altLang="en-US" dirty="0" smtClean="0">
                <a:solidFill>
                  <a:srgbClr val="2D1410"/>
                </a:solidFill>
              </a:rPr>
              <a:t>一提到</a:t>
            </a:r>
            <a:r>
              <a:rPr lang="zh-CN" altLang="en-US" sz="3600" i="1" dirty="0" smtClean="0">
                <a:solidFill>
                  <a:srgbClr val="2D1410"/>
                </a:solidFill>
              </a:rPr>
              <a:t>苏东坡</a:t>
            </a:r>
            <a:r>
              <a:rPr lang="zh-CN" altLang="en-US" dirty="0" smtClean="0">
                <a:solidFill>
                  <a:srgbClr val="2D1410"/>
                </a:solidFill>
              </a:rPr>
              <a:t>，</a:t>
            </a:r>
            <a:endParaRPr lang="en-US" altLang="zh-CN" dirty="0" smtClean="0">
              <a:solidFill>
                <a:srgbClr val="2D1410"/>
              </a:solidFill>
            </a:endParaRPr>
          </a:p>
          <a:p>
            <a:r>
              <a:rPr lang="zh-CN" altLang="en-US" dirty="0" smtClean="0">
                <a:solidFill>
                  <a:srgbClr val="2D1410"/>
                </a:solidFill>
              </a:rPr>
              <a:t>总会引起我们亲切敬佩的   </a:t>
            </a:r>
            <a:r>
              <a:rPr lang="zh-CN" altLang="en-US" sz="6600" dirty="0" smtClean="0">
                <a:solidFill>
                  <a:srgbClr val="2D14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微笑</a:t>
            </a:r>
            <a:r>
              <a:rPr lang="zh-CN" altLang="en-US" sz="6600" dirty="0" smtClean="0">
                <a:solidFill>
                  <a:srgbClr val="2D1410"/>
                </a:solidFill>
              </a:rPr>
              <a:t>！</a:t>
            </a:r>
            <a:endParaRPr lang="zh-CN" altLang="en-US" sz="6600" dirty="0">
              <a:solidFill>
                <a:srgbClr val="2D141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5946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360000" y="337220"/>
            <a:ext cx="4212000" cy="720080"/>
          </a:xfrm>
          <a:prstGeom prst="rect">
            <a:avLst/>
          </a:prstGeom>
          <a:solidFill>
            <a:srgbClr val="ECEB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rgbClr val="2D1410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1331640" y="338961"/>
            <a:ext cx="26661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rgbClr val="9D8B67"/>
                </a:solidFill>
              </a:rPr>
              <a:t>苏东坡的</a:t>
            </a:r>
            <a:r>
              <a:rPr lang="zh-CN" altLang="en-US" sz="3600" dirty="0" smtClean="0">
                <a:solidFill>
                  <a:srgbClr val="2D1410"/>
                </a:solidFill>
              </a:rPr>
              <a:t>苏</a:t>
            </a:r>
            <a:r>
              <a:rPr lang="zh-CN" altLang="en-US" dirty="0" smtClean="0">
                <a:solidFill>
                  <a:srgbClr val="9D8B67"/>
                </a:solidFill>
              </a:rPr>
              <a:t>式   </a:t>
            </a:r>
            <a:r>
              <a:rPr lang="zh-CN" altLang="en-US" sz="3600" i="1" dirty="0" smtClean="0">
                <a:solidFill>
                  <a:srgbClr val="2D1410"/>
                </a:solidFill>
              </a:rPr>
              <a:t>魔</a:t>
            </a:r>
            <a:r>
              <a:rPr lang="zh-CN" altLang="en-US" i="1" dirty="0" smtClean="0">
                <a:solidFill>
                  <a:srgbClr val="9D8B67"/>
                </a:solidFill>
              </a:rPr>
              <a:t>力</a:t>
            </a:r>
            <a:endParaRPr lang="zh-CN" altLang="en-US" i="1" dirty="0">
              <a:solidFill>
                <a:srgbClr val="9D8B67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0" y="337220"/>
            <a:ext cx="971600" cy="720080"/>
          </a:xfrm>
          <a:prstGeom prst="rect">
            <a:avLst/>
          </a:prstGeom>
          <a:solidFill>
            <a:srgbClr val="9D8B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600" dirty="0" smtClean="0"/>
              <a:t>三</a:t>
            </a:r>
            <a:endParaRPr lang="zh-CN" altLang="en-US" sz="2600" dirty="0"/>
          </a:p>
        </p:txBody>
      </p:sp>
      <p:sp>
        <p:nvSpPr>
          <p:cNvPr id="16" name="TextBox 15"/>
          <p:cNvSpPr txBox="1"/>
          <p:nvPr/>
        </p:nvSpPr>
        <p:spPr>
          <a:xfrm>
            <a:off x="4788024" y="1705372"/>
            <a:ext cx="4032448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2D1410"/>
                </a:solidFill>
              </a:rPr>
              <a:t>苏东坡</a:t>
            </a:r>
            <a:endParaRPr lang="en-US" altLang="zh-CN" sz="3600" dirty="0" smtClean="0">
              <a:solidFill>
                <a:srgbClr val="2D1410"/>
              </a:solidFill>
            </a:endParaRPr>
          </a:p>
          <a:p>
            <a:r>
              <a:rPr lang="zh-CN" altLang="en-US" dirty="0" smtClean="0">
                <a:solidFill>
                  <a:srgbClr val="2D1410"/>
                </a:solidFill>
              </a:rPr>
              <a:t>自有其迷人魔力</a:t>
            </a:r>
            <a:endParaRPr lang="en-US" altLang="zh-CN" dirty="0">
              <a:solidFill>
                <a:srgbClr val="2D1410"/>
              </a:solidFill>
            </a:endParaRPr>
          </a:p>
          <a:p>
            <a:endParaRPr lang="en-US" altLang="zh-CN" dirty="0" smtClean="0">
              <a:solidFill>
                <a:srgbClr val="9D8B67"/>
              </a:solidFill>
            </a:endParaRPr>
          </a:p>
          <a:p>
            <a:r>
              <a:rPr lang="zh-CN" altLang="en-US" dirty="0" smtClean="0">
                <a:solidFill>
                  <a:srgbClr val="9D8B67"/>
                </a:solidFill>
              </a:rPr>
              <a:t>就如</a:t>
            </a:r>
            <a:endParaRPr lang="en-US" altLang="zh-CN" dirty="0" smtClean="0">
              <a:solidFill>
                <a:srgbClr val="9D8B67"/>
              </a:solidFill>
            </a:endParaRPr>
          </a:p>
          <a:p>
            <a:r>
              <a:rPr lang="zh-CN" altLang="en-US" dirty="0" smtClean="0">
                <a:solidFill>
                  <a:srgbClr val="2D1410"/>
                </a:solidFill>
              </a:rPr>
              <a:t>魔力之</a:t>
            </a:r>
            <a:r>
              <a:rPr lang="zh-CN" altLang="en-US" dirty="0">
                <a:solidFill>
                  <a:srgbClr val="2D1410"/>
                </a:solidFill>
              </a:rPr>
              <a:t>在女人</a:t>
            </a:r>
            <a:endParaRPr lang="en-US" altLang="zh-CN" dirty="0" smtClean="0">
              <a:solidFill>
                <a:srgbClr val="2D1410"/>
              </a:solidFill>
            </a:endParaRPr>
          </a:p>
          <a:p>
            <a:r>
              <a:rPr lang="zh-CN" altLang="en-US" dirty="0" smtClean="0">
                <a:solidFill>
                  <a:srgbClr val="2D1410"/>
                </a:solidFill>
              </a:rPr>
              <a:t>美丽芬芳之在花朵</a:t>
            </a:r>
            <a:endParaRPr lang="en-US" altLang="zh-CN" dirty="0" smtClean="0">
              <a:solidFill>
                <a:srgbClr val="2D1410"/>
              </a:solidFill>
            </a:endParaRPr>
          </a:p>
          <a:p>
            <a:endParaRPr lang="en-US" altLang="zh-CN" dirty="0" smtClean="0">
              <a:solidFill>
                <a:srgbClr val="2D1410"/>
              </a:solidFill>
            </a:endParaRPr>
          </a:p>
          <a:p>
            <a:r>
              <a:rPr lang="zh-CN" altLang="en-US" dirty="0" smtClean="0">
                <a:solidFill>
                  <a:srgbClr val="2D1410"/>
                </a:solidFill>
              </a:rPr>
              <a:t>是</a:t>
            </a:r>
            <a:r>
              <a:rPr lang="zh-CN" altLang="en-US" sz="2600" dirty="0" smtClean="0">
                <a:solidFill>
                  <a:srgbClr val="2D1410"/>
                </a:solidFill>
              </a:rPr>
              <a:t>易于感觉</a:t>
            </a:r>
            <a:r>
              <a:rPr lang="zh-CN" altLang="en-US" dirty="0" smtClean="0">
                <a:solidFill>
                  <a:srgbClr val="2D1410"/>
                </a:solidFill>
              </a:rPr>
              <a:t>而难于说明的！</a:t>
            </a:r>
            <a:endParaRPr lang="zh-CN" altLang="en-US" dirty="0">
              <a:solidFill>
                <a:srgbClr val="2D1410"/>
              </a:solidFill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8225668" y="1849468"/>
            <a:ext cx="0" cy="720000"/>
          </a:xfrm>
          <a:prstGeom prst="line">
            <a:avLst/>
          </a:prstGeom>
          <a:ln w="6350">
            <a:solidFill>
              <a:srgbClr val="2D14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8225668" y="3649588"/>
            <a:ext cx="0" cy="720000"/>
          </a:xfrm>
          <a:prstGeom prst="line">
            <a:avLst/>
          </a:prstGeom>
          <a:ln w="6350">
            <a:solidFill>
              <a:srgbClr val="2D14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7990905" y="2654250"/>
            <a:ext cx="4695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2D1410"/>
                </a:solidFill>
              </a:rPr>
              <a:t>林语堂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806" y="1345332"/>
            <a:ext cx="4085146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09638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360000" y="337220"/>
            <a:ext cx="4212000" cy="720080"/>
          </a:xfrm>
          <a:prstGeom prst="rect">
            <a:avLst/>
          </a:prstGeom>
          <a:solidFill>
            <a:srgbClr val="ECEB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rgbClr val="2D1410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87624" y="410969"/>
            <a:ext cx="30828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600" dirty="0" smtClean="0">
                <a:solidFill>
                  <a:srgbClr val="2D1410"/>
                </a:solidFill>
              </a:rPr>
              <a:t>林语堂  </a:t>
            </a:r>
            <a:r>
              <a:rPr lang="zh-CN" altLang="en-US" dirty="0" smtClean="0">
                <a:solidFill>
                  <a:srgbClr val="9D8B67"/>
                </a:solidFill>
              </a:rPr>
              <a:t>与  </a:t>
            </a:r>
            <a:r>
              <a:rPr lang="zh-CN" altLang="en-US" sz="3600" i="1" dirty="0" smtClean="0">
                <a:solidFill>
                  <a:srgbClr val="2D1410"/>
                </a:solidFill>
              </a:rPr>
              <a:t>苏东坡</a:t>
            </a:r>
            <a:endParaRPr lang="zh-CN" altLang="en-US" sz="3600" i="1" dirty="0">
              <a:solidFill>
                <a:srgbClr val="2D1410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0" y="337220"/>
            <a:ext cx="971600" cy="720080"/>
          </a:xfrm>
          <a:prstGeom prst="rect">
            <a:avLst/>
          </a:prstGeom>
          <a:solidFill>
            <a:srgbClr val="9D8B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600" dirty="0" smtClean="0"/>
              <a:t>四</a:t>
            </a:r>
            <a:endParaRPr lang="zh-CN" altLang="en-US" sz="2600" dirty="0"/>
          </a:p>
        </p:txBody>
      </p:sp>
      <p:sp>
        <p:nvSpPr>
          <p:cNvPr id="3" name="矩形 2"/>
          <p:cNvSpPr/>
          <p:nvPr/>
        </p:nvSpPr>
        <p:spPr>
          <a:xfrm>
            <a:off x="976164" y="1345332"/>
            <a:ext cx="7196236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2D1410"/>
                </a:solidFill>
              </a:rPr>
              <a:t> </a:t>
            </a:r>
            <a:r>
              <a:rPr lang="en-US" altLang="zh-CN" dirty="0" smtClean="0">
                <a:solidFill>
                  <a:srgbClr val="2D1410"/>
                </a:solidFill>
              </a:rPr>
              <a:t>      </a:t>
            </a:r>
            <a:r>
              <a:rPr lang="zh-CN" altLang="en-US" dirty="0" smtClean="0">
                <a:solidFill>
                  <a:srgbClr val="2D1410"/>
                </a:solidFill>
              </a:rPr>
              <a:t>知道</a:t>
            </a:r>
            <a:r>
              <a:rPr lang="zh-CN" altLang="en-US" dirty="0">
                <a:solidFill>
                  <a:srgbClr val="2D1410"/>
                </a:solidFill>
              </a:rPr>
              <a:t>一个人，或不知道一个人，于他是否为同代人，没有关系。主要的倒是对他是否有同情的了解。归根结底，我们只能知道自己真正了解的人，我们只能了解我们真正喜欢的人。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55576" y="1345332"/>
            <a:ext cx="64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2D1410"/>
                </a:solidFill>
              </a:rPr>
              <a:t>“</a:t>
            </a:r>
            <a:endParaRPr lang="zh-CN" altLang="en-US" sz="3600" dirty="0">
              <a:solidFill>
                <a:srgbClr val="2D141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40152" y="2137420"/>
            <a:ext cx="64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2D1410"/>
                </a:solidFill>
              </a:rPr>
              <a:t>”</a:t>
            </a:r>
            <a:endParaRPr lang="zh-CN" altLang="en-US" sz="3600" dirty="0">
              <a:solidFill>
                <a:srgbClr val="2D1410"/>
              </a:solidFill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115616" y="3433564"/>
            <a:ext cx="2736304" cy="1794101"/>
            <a:chOff x="1151620" y="3433564"/>
            <a:chExt cx="2736304" cy="1794101"/>
          </a:xfrm>
        </p:grpSpPr>
        <p:sp>
          <p:nvSpPr>
            <p:cNvPr id="5" name="椭圆 4"/>
            <p:cNvSpPr/>
            <p:nvPr/>
          </p:nvSpPr>
          <p:spPr>
            <a:xfrm>
              <a:off x="1151620" y="3433564"/>
              <a:ext cx="1764196" cy="1764196"/>
            </a:xfrm>
            <a:prstGeom prst="ellipse">
              <a:avLst/>
            </a:prstGeom>
            <a:solidFill>
              <a:srgbClr val="ECEB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2123728" y="3463469"/>
              <a:ext cx="1764196" cy="1764196"/>
            </a:xfrm>
            <a:prstGeom prst="ellipse">
              <a:avLst/>
            </a:prstGeom>
            <a:solidFill>
              <a:srgbClr val="9D8B67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915816" y="4009628"/>
              <a:ext cx="7200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 smtClean="0">
                  <a:solidFill>
                    <a:srgbClr val="ECEBB5"/>
                  </a:solidFill>
                </a:rPr>
                <a:t>古代大师</a:t>
              </a:r>
              <a:endParaRPr lang="zh-CN" altLang="en-US" sz="1600" dirty="0">
                <a:solidFill>
                  <a:srgbClr val="ECEBB5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288911" y="4009628"/>
              <a:ext cx="76280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 smtClean="0">
                  <a:solidFill>
                    <a:srgbClr val="9D8B67"/>
                  </a:solidFill>
                </a:rPr>
                <a:t>现代大师</a:t>
              </a:r>
              <a:endParaRPr lang="zh-CN" altLang="en-US" sz="1600" dirty="0">
                <a:solidFill>
                  <a:srgbClr val="9D8B67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310473" y="3673395"/>
              <a:ext cx="38931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solidFill>
                    <a:srgbClr val="2D1410"/>
                  </a:solidFill>
                </a:rPr>
                <a:t>惺惺相惜</a:t>
              </a:r>
              <a:endParaRPr lang="zh-CN" altLang="en-US" dirty="0">
                <a:solidFill>
                  <a:srgbClr val="2D1410"/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220072" y="3433564"/>
            <a:ext cx="3049372" cy="1735200"/>
            <a:chOff x="5148064" y="3433564"/>
            <a:chExt cx="3528392" cy="1734292"/>
          </a:xfrm>
        </p:grpSpPr>
        <p:pic>
          <p:nvPicPr>
            <p:cNvPr id="2050" name="Picture 2" descr="C:\Documents and Settings\11084083\桌面\79f0f736afc37931919feec2eac4b74542a91161.jp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prstClr val="black"/>
                <a:srgbClr val="ECEBB5">
                  <a:tint val="45000"/>
                  <a:satMod val="400000"/>
                </a:srgbClr>
              </a:duotone>
              <a:extLst>
                <a:ext uri="{BEBA8EAE-BF5A-486C-A8C5-ECC9F3942E4B}">
                  <a14:imgProps xmlns:a14="http://schemas.microsoft.com/office/drawing/2010/main" xmlns="">
                    <a14:imgLayer r:embed="rId4">
                      <a14:imgEffect>
                        <a14:artisticPencilSketch/>
                      </a14:imgEffect>
                      <a14:imgEffect>
                        <a14:sharpenSoften amount="-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08064" y="3505572"/>
              <a:ext cx="3396384" cy="15841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圆角矩形 13"/>
            <p:cNvSpPr/>
            <p:nvPr/>
          </p:nvSpPr>
          <p:spPr>
            <a:xfrm>
              <a:off x="5148064" y="3433564"/>
              <a:ext cx="3528392" cy="1734292"/>
            </a:xfrm>
            <a:prstGeom prst="roundRect">
              <a:avLst/>
            </a:prstGeom>
            <a:solidFill>
              <a:srgbClr val="9D8B67">
                <a:alpha val="8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700" dirty="0" smtClean="0">
                  <a:solidFill>
                    <a:srgbClr val="2D1410"/>
                  </a:solidFill>
                  <a:latin typeface="Arial" pitchFamily="34" charset="0"/>
                  <a:cs typeface="Arial" pitchFamily="34" charset="0"/>
                </a:rPr>
                <a:t>Lin </a:t>
              </a:r>
              <a:r>
                <a:rPr lang="en-US" altLang="zh-CN" sz="1700" dirty="0" err="1" smtClean="0">
                  <a:solidFill>
                    <a:srgbClr val="2D1410"/>
                  </a:solidFill>
                  <a:latin typeface="Arial" pitchFamily="34" charset="0"/>
                  <a:cs typeface="Arial" pitchFamily="34" charset="0"/>
                </a:rPr>
                <a:t>yutang</a:t>
              </a:r>
              <a:endParaRPr lang="en-US" altLang="zh-CN" sz="1700" dirty="0" smtClean="0">
                <a:solidFill>
                  <a:srgbClr val="2D1410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en-US" altLang="zh-CN" sz="800" dirty="0" smtClean="0">
                <a:solidFill>
                  <a:srgbClr val="2D1410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zh-CN" altLang="en-US" sz="2600" dirty="0" smtClean="0">
                  <a:solidFill>
                    <a:srgbClr val="2D1410"/>
                  </a:solidFill>
                </a:rPr>
                <a:t>让世界</a:t>
              </a:r>
              <a:endParaRPr lang="en-US" altLang="zh-CN" sz="2600" dirty="0" smtClean="0">
                <a:solidFill>
                  <a:srgbClr val="2D1410"/>
                </a:solidFill>
              </a:endParaRPr>
            </a:p>
            <a:p>
              <a:pPr algn="ctr"/>
              <a:r>
                <a:rPr lang="zh-CN" altLang="en-US" sz="1600" dirty="0" smtClean="0">
                  <a:solidFill>
                    <a:srgbClr val="2D1410"/>
                  </a:solidFill>
                </a:rPr>
                <a:t>了解了中国的</a:t>
              </a:r>
              <a:r>
                <a:rPr lang="zh-CN" altLang="en-US" sz="2000" dirty="0" smtClean="0">
                  <a:solidFill>
                    <a:srgbClr val="ECEBB5"/>
                  </a:solidFill>
                </a:rPr>
                <a:t>苏东坡</a:t>
              </a:r>
              <a:r>
                <a:rPr lang="zh-CN" altLang="en-US" sz="1700" dirty="0" smtClean="0">
                  <a:solidFill>
                    <a:srgbClr val="2D1410"/>
                  </a:solidFill>
                </a:rPr>
                <a:t>！</a:t>
              </a:r>
              <a:endParaRPr lang="zh-CN" altLang="en-US" sz="1700" dirty="0">
                <a:solidFill>
                  <a:srgbClr val="2D1410"/>
                </a:solidFill>
              </a:endParaRPr>
            </a:p>
          </p:txBody>
        </p:sp>
      </p:grpSp>
      <p:cxnSp>
        <p:nvCxnSpPr>
          <p:cNvPr id="18" name="直接连接符 17"/>
          <p:cNvCxnSpPr/>
          <p:nvPr/>
        </p:nvCxnSpPr>
        <p:spPr>
          <a:xfrm>
            <a:off x="971600" y="1345332"/>
            <a:ext cx="0" cy="1440000"/>
          </a:xfrm>
          <a:prstGeom prst="line">
            <a:avLst/>
          </a:prstGeom>
          <a:ln w="6350">
            <a:solidFill>
              <a:srgbClr val="2D14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641175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/>
        </p:nvCxnSpPr>
        <p:spPr>
          <a:xfrm>
            <a:off x="0" y="2398456"/>
            <a:ext cx="9144000" cy="0"/>
          </a:xfrm>
          <a:prstGeom prst="line">
            <a:avLst/>
          </a:prstGeom>
          <a:ln w="19050">
            <a:noFill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椭圆 7"/>
          <p:cNvSpPr/>
          <p:nvPr/>
        </p:nvSpPr>
        <p:spPr>
          <a:xfrm>
            <a:off x="539552" y="1678376"/>
            <a:ext cx="1440000" cy="1440000"/>
          </a:xfrm>
          <a:prstGeom prst="ellipse">
            <a:avLst/>
          </a:prstGeom>
          <a:solidFill>
            <a:srgbClr val="9D8B67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500" dirty="0" smtClean="0">
                <a:solidFill>
                  <a:srgbClr val="ECEBB5"/>
                </a:solidFill>
                <a:latin typeface="+mn-ea"/>
              </a:rPr>
              <a:t>林语堂</a:t>
            </a:r>
            <a:endParaRPr lang="en-US" altLang="zh-CN" sz="1500" dirty="0" smtClean="0">
              <a:solidFill>
                <a:srgbClr val="ECEBB5"/>
              </a:solidFill>
              <a:latin typeface="+mn-ea"/>
            </a:endParaRPr>
          </a:p>
          <a:p>
            <a:pPr algn="ctr"/>
            <a:r>
              <a:rPr lang="zh-CN" altLang="en-US" sz="1500" dirty="0" smtClean="0">
                <a:solidFill>
                  <a:srgbClr val="ECEBB5"/>
                </a:solidFill>
                <a:latin typeface="+mn-ea"/>
              </a:rPr>
              <a:t>为什么</a:t>
            </a:r>
            <a:endParaRPr lang="en-US" altLang="zh-CN" sz="1500" dirty="0" smtClean="0">
              <a:solidFill>
                <a:srgbClr val="ECEBB5"/>
              </a:solidFill>
              <a:latin typeface="+mn-ea"/>
            </a:endParaRPr>
          </a:p>
          <a:p>
            <a:pPr algn="ctr"/>
            <a:r>
              <a:rPr lang="zh-CN" altLang="en-US" sz="1500" dirty="0" smtClean="0">
                <a:solidFill>
                  <a:srgbClr val="ECEBB5"/>
                </a:solidFill>
                <a:latin typeface="+mn-ea"/>
              </a:rPr>
              <a:t>写</a:t>
            </a:r>
            <a:endParaRPr lang="en-US" altLang="zh-CN" sz="1500" dirty="0" smtClean="0">
              <a:solidFill>
                <a:srgbClr val="ECEBB5"/>
              </a:solidFill>
              <a:latin typeface="+mn-ea"/>
            </a:endParaRPr>
          </a:p>
          <a:p>
            <a:pPr algn="ctr"/>
            <a:r>
              <a:rPr lang="zh-CN" altLang="en-US" sz="1500" dirty="0" smtClean="0">
                <a:solidFill>
                  <a:srgbClr val="ECEBB5"/>
                </a:solidFill>
                <a:latin typeface="+mn-ea"/>
              </a:rPr>
              <a:t>苏东坡传</a:t>
            </a:r>
            <a:endParaRPr lang="zh-CN" altLang="en-US" sz="1500" dirty="0">
              <a:solidFill>
                <a:srgbClr val="ECEBB5"/>
              </a:solidFill>
              <a:latin typeface="+mn-ea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2699952" y="1678376"/>
            <a:ext cx="1440000" cy="1440000"/>
          </a:xfrm>
          <a:prstGeom prst="ellipse">
            <a:avLst/>
          </a:prstGeom>
          <a:solidFill>
            <a:srgbClr val="9D8B67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500" dirty="0" smtClean="0">
                <a:solidFill>
                  <a:srgbClr val="ECEBB5"/>
                </a:solidFill>
                <a:latin typeface="+mn-ea"/>
              </a:rPr>
              <a:t>苏东坡</a:t>
            </a:r>
            <a:endParaRPr lang="en-US" altLang="zh-CN" sz="1500" dirty="0" smtClean="0">
              <a:solidFill>
                <a:srgbClr val="ECEBB5"/>
              </a:solidFill>
              <a:latin typeface="+mn-ea"/>
            </a:endParaRPr>
          </a:p>
          <a:p>
            <a:pPr algn="ctr"/>
            <a:r>
              <a:rPr lang="zh-CN" altLang="en-US" sz="1500" dirty="0" smtClean="0">
                <a:solidFill>
                  <a:srgbClr val="ECEBB5"/>
                </a:solidFill>
                <a:latin typeface="+mn-ea"/>
              </a:rPr>
              <a:t>是</a:t>
            </a:r>
            <a:endParaRPr lang="en-US" altLang="zh-CN" sz="1500" dirty="0" smtClean="0">
              <a:solidFill>
                <a:srgbClr val="ECEBB5"/>
              </a:solidFill>
              <a:latin typeface="+mn-ea"/>
            </a:endParaRPr>
          </a:p>
          <a:p>
            <a:pPr algn="ctr"/>
            <a:r>
              <a:rPr lang="zh-CN" altLang="en-US" sz="1500" dirty="0" smtClean="0">
                <a:solidFill>
                  <a:srgbClr val="ECEBB5"/>
                </a:solidFill>
                <a:latin typeface="+mn-ea"/>
              </a:rPr>
              <a:t>怎样的</a:t>
            </a:r>
            <a:endParaRPr lang="en-US" altLang="zh-CN" sz="1500" dirty="0" smtClean="0">
              <a:solidFill>
                <a:srgbClr val="ECEBB5"/>
              </a:solidFill>
              <a:latin typeface="+mn-ea"/>
            </a:endParaRPr>
          </a:p>
          <a:p>
            <a:pPr algn="ctr"/>
            <a:r>
              <a:rPr lang="zh-CN" altLang="en-US" sz="1500" dirty="0" smtClean="0">
                <a:solidFill>
                  <a:srgbClr val="ECEBB5"/>
                </a:solidFill>
                <a:latin typeface="+mn-ea"/>
              </a:rPr>
              <a:t>一个人</a:t>
            </a:r>
            <a:endParaRPr lang="zh-CN" altLang="en-US" sz="1500" dirty="0">
              <a:solidFill>
                <a:srgbClr val="ECEBB5"/>
              </a:solidFill>
              <a:latin typeface="+mn-ea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4860032" y="1678376"/>
            <a:ext cx="1440000" cy="1440000"/>
          </a:xfrm>
          <a:prstGeom prst="ellipse">
            <a:avLst/>
          </a:prstGeom>
          <a:solidFill>
            <a:srgbClr val="9D8B67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500" dirty="0" smtClean="0">
                <a:solidFill>
                  <a:srgbClr val="ECEBB5"/>
                </a:solidFill>
                <a:latin typeface="+mn-ea"/>
              </a:rPr>
              <a:t>苏东坡</a:t>
            </a:r>
            <a:endParaRPr lang="en-US" altLang="zh-CN" sz="1500" dirty="0" smtClean="0">
              <a:solidFill>
                <a:srgbClr val="ECEBB5"/>
              </a:solidFill>
              <a:latin typeface="+mn-ea"/>
            </a:endParaRPr>
          </a:p>
          <a:p>
            <a:pPr algn="ctr"/>
            <a:r>
              <a:rPr lang="zh-CN" altLang="en-US" sz="1500" dirty="0" smtClean="0">
                <a:solidFill>
                  <a:srgbClr val="ECEBB5"/>
                </a:solidFill>
                <a:latin typeface="+mn-ea"/>
              </a:rPr>
              <a:t>的</a:t>
            </a:r>
            <a:endParaRPr lang="en-US" altLang="zh-CN" sz="1500" dirty="0" smtClean="0">
              <a:solidFill>
                <a:srgbClr val="ECEBB5"/>
              </a:solidFill>
              <a:latin typeface="+mn-ea"/>
            </a:endParaRPr>
          </a:p>
          <a:p>
            <a:pPr algn="ctr"/>
            <a:r>
              <a:rPr lang="zh-CN" altLang="en-US" sz="1500" dirty="0" smtClean="0">
                <a:solidFill>
                  <a:srgbClr val="ECEBB5"/>
                </a:solidFill>
                <a:latin typeface="+mn-ea"/>
              </a:rPr>
              <a:t>苏式魔力</a:t>
            </a:r>
            <a:endParaRPr lang="zh-CN" altLang="en-US" sz="1500" dirty="0">
              <a:solidFill>
                <a:srgbClr val="ECEBB5"/>
              </a:solidFill>
              <a:latin typeface="+mn-ea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7020432" y="1678376"/>
            <a:ext cx="1440000" cy="1440000"/>
          </a:xfrm>
          <a:prstGeom prst="ellipse">
            <a:avLst/>
          </a:prstGeom>
          <a:solidFill>
            <a:srgbClr val="9D8B67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500" dirty="0" smtClean="0">
                <a:solidFill>
                  <a:srgbClr val="ECEBB5"/>
                </a:solidFill>
                <a:latin typeface="+mn-ea"/>
              </a:rPr>
              <a:t>林语堂</a:t>
            </a:r>
            <a:endParaRPr lang="en-US" altLang="zh-CN" sz="1500" dirty="0" smtClean="0">
              <a:solidFill>
                <a:srgbClr val="ECEBB5"/>
              </a:solidFill>
              <a:latin typeface="+mn-ea"/>
            </a:endParaRPr>
          </a:p>
          <a:p>
            <a:pPr algn="ctr"/>
            <a:r>
              <a:rPr lang="zh-CN" altLang="en-US" sz="1500" dirty="0" smtClean="0">
                <a:solidFill>
                  <a:srgbClr val="ECEBB5"/>
                </a:solidFill>
                <a:latin typeface="+mn-ea"/>
              </a:rPr>
              <a:t>与</a:t>
            </a:r>
            <a:endParaRPr lang="en-US" altLang="zh-CN" sz="1500" dirty="0" smtClean="0">
              <a:solidFill>
                <a:srgbClr val="ECEBB5"/>
              </a:solidFill>
              <a:latin typeface="+mn-ea"/>
            </a:endParaRPr>
          </a:p>
          <a:p>
            <a:pPr algn="ctr"/>
            <a:r>
              <a:rPr lang="zh-CN" altLang="en-US" sz="1500" dirty="0" smtClean="0">
                <a:solidFill>
                  <a:srgbClr val="ECEBB5"/>
                </a:solidFill>
                <a:latin typeface="+mn-ea"/>
              </a:rPr>
              <a:t>苏东坡</a:t>
            </a:r>
            <a:endParaRPr lang="zh-CN" altLang="en-US" sz="1500" dirty="0">
              <a:solidFill>
                <a:srgbClr val="ECEBB5"/>
              </a:solidFill>
              <a:latin typeface="+mn-ea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172400" y="359071"/>
            <a:ext cx="971600" cy="720080"/>
          </a:xfrm>
          <a:prstGeom prst="rect">
            <a:avLst/>
          </a:prstGeom>
          <a:solidFill>
            <a:srgbClr val="9D8B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6552848" y="359071"/>
            <a:ext cx="1619552" cy="720080"/>
          </a:xfrm>
          <a:prstGeom prst="rect">
            <a:avLst/>
          </a:prstGeom>
          <a:solidFill>
            <a:srgbClr val="ECEB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 dirty="0">
              <a:solidFill>
                <a:srgbClr val="2D1410"/>
              </a:solidFill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827504" y="3001516"/>
            <a:ext cx="864096" cy="1584176"/>
          </a:xfrm>
          <a:prstGeom prst="roundRect">
            <a:avLst/>
          </a:prstGeom>
          <a:solidFill>
            <a:srgbClr val="9D8B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rgbClr val="2D1410"/>
                </a:solidFill>
              </a:rPr>
              <a:t>原因有二</a:t>
            </a:r>
            <a:endParaRPr lang="zh-CN" altLang="en-US" dirty="0">
              <a:solidFill>
                <a:srgbClr val="2D1410"/>
              </a:solidFill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2987904" y="3028512"/>
            <a:ext cx="864096" cy="1584176"/>
          </a:xfrm>
          <a:prstGeom prst="roundRect">
            <a:avLst/>
          </a:prstGeom>
          <a:solidFill>
            <a:srgbClr val="9D8B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rgbClr val="2D1410"/>
                </a:solidFill>
              </a:rPr>
              <a:t>让人亲切敬佩的微笑</a:t>
            </a:r>
            <a:endParaRPr lang="zh-CN" altLang="en-US" dirty="0">
              <a:solidFill>
                <a:srgbClr val="2D1410"/>
              </a:solidFill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5147984" y="3001516"/>
            <a:ext cx="864096" cy="1584176"/>
          </a:xfrm>
          <a:prstGeom prst="roundRect">
            <a:avLst/>
          </a:prstGeom>
          <a:solidFill>
            <a:srgbClr val="9D8B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rgbClr val="2D1410"/>
                </a:solidFill>
              </a:rPr>
              <a:t>需要用心体味</a:t>
            </a:r>
            <a:endParaRPr lang="zh-CN" altLang="en-US" dirty="0">
              <a:solidFill>
                <a:srgbClr val="2D1410"/>
              </a:solidFill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7308304" y="3001516"/>
            <a:ext cx="864096" cy="1584176"/>
          </a:xfrm>
          <a:prstGeom prst="roundRect">
            <a:avLst/>
          </a:prstGeom>
          <a:solidFill>
            <a:srgbClr val="9D8B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rgbClr val="2D1410"/>
                </a:solidFill>
              </a:rPr>
              <a:t>应该是同类人</a:t>
            </a:r>
            <a:endParaRPr lang="zh-CN" altLang="en-US" dirty="0">
              <a:solidFill>
                <a:srgbClr val="2D1410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481644" y="433992"/>
            <a:ext cx="13388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 smtClean="0">
                <a:solidFill>
                  <a:srgbClr val="2D1410"/>
                </a:solidFill>
              </a:rPr>
              <a:t>结</a:t>
            </a:r>
            <a:r>
              <a:rPr lang="zh-CN" altLang="en-US" sz="3600" dirty="0" smtClean="0">
                <a:solidFill>
                  <a:srgbClr val="ECEBB5"/>
                </a:solidFill>
              </a:rPr>
              <a:t>  语</a:t>
            </a:r>
            <a:endParaRPr lang="zh-CN" altLang="en-US" sz="3600" dirty="0">
              <a:solidFill>
                <a:srgbClr val="ECEBB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6053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华康">
      <a:majorFont>
        <a:latin typeface="Stencil"/>
        <a:ea typeface="华康俪金黑W8"/>
        <a:cs typeface=""/>
      </a:majorFont>
      <a:minorFont>
        <a:latin typeface="Stencil"/>
        <a:ea typeface="华康俪金黑W8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9D8B67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1036</TotalTime>
  <Words>583</Words>
  <Application>Microsoft Office PowerPoint</Application>
  <PresentationFormat>全屏显示(16:10)</PresentationFormat>
  <Paragraphs>135</Paragraphs>
  <Slides>11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2" baseType="lpstr">
      <vt:lpstr>Arial</vt:lpstr>
      <vt:lpstr>宋体</vt:lpstr>
      <vt:lpstr>华康俪金黑W8</vt:lpstr>
      <vt:lpstr>Bell MT</vt:lpstr>
      <vt:lpstr>BatangChe</vt:lpstr>
      <vt:lpstr>华文仿宋</vt:lpstr>
      <vt:lpstr>Stencil</vt:lpstr>
      <vt:lpstr>微软雅黑</vt:lpstr>
      <vt:lpstr>张海山锐线体简</vt:lpstr>
      <vt:lpstr>Calibri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Administrator</cp:lastModifiedBy>
  <cp:revision>149</cp:revision>
  <dcterms:modified xsi:type="dcterms:W3CDTF">2015-09-18T01:09:07Z</dcterms:modified>
</cp:coreProperties>
</file>