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9" r:id="rId2"/>
    <p:sldId id="301" r:id="rId3"/>
    <p:sldId id="306" r:id="rId4"/>
    <p:sldId id="299" r:id="rId5"/>
    <p:sldId id="314" r:id="rId6"/>
    <p:sldId id="303" r:id="rId7"/>
    <p:sldId id="284" r:id="rId8"/>
    <p:sldId id="268" r:id="rId9"/>
    <p:sldId id="300" r:id="rId10"/>
    <p:sldId id="304" r:id="rId11"/>
    <p:sldId id="311" r:id="rId12"/>
    <p:sldId id="309" r:id="rId13"/>
    <p:sldId id="312" r:id="rId14"/>
    <p:sldId id="305" r:id="rId15"/>
    <p:sldId id="316" r:id="rId16"/>
    <p:sldId id="281" r:id="rId17"/>
    <p:sldId id="283" r:id="rId18"/>
    <p:sldId id="276" r:id="rId19"/>
    <p:sldId id="317" r:id="rId2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封面" id="{E926B37C-A503-4DAF-BB1A-AC63C5B3C646}">
          <p14:sldIdLst>
            <p14:sldId id="289"/>
          </p14:sldIdLst>
        </p14:section>
        <p14:section name="01.什么是反脆弱" id="{41ED5B2C-7B77-4BDB-9B0F-3672DAB21CD4}">
          <p14:sldIdLst>
            <p14:sldId id="301"/>
            <p14:sldId id="306"/>
            <p14:sldId id="299"/>
            <p14:sldId id="314"/>
          </p14:sldIdLst>
        </p14:section>
        <p14:section name="02.反脆弱思维" id="{4C6B59BA-902A-47F7-BDA3-B190766CC5CA}">
          <p14:sldIdLst>
            <p14:sldId id="303"/>
            <p14:sldId id="284"/>
            <p14:sldId id="268"/>
            <p14:sldId id="300"/>
          </p14:sldIdLst>
        </p14:section>
        <p14:section name="03.反脆弱思维应用" id="{FD5DE5CE-293C-427B-9316-099732C87C77}">
          <p14:sldIdLst>
            <p14:sldId id="304"/>
            <p14:sldId id="311"/>
            <p14:sldId id="309"/>
            <p14:sldId id="312"/>
          </p14:sldIdLst>
        </p14:section>
        <p14:section name="04.反脆弱的局限" id="{62C9284E-540E-493E-85B3-E6C142C88C4C}">
          <p14:sldIdLst>
            <p14:sldId id="305"/>
            <p14:sldId id="316"/>
            <p14:sldId id="281"/>
          </p14:sldIdLst>
        </p14:section>
        <p14:section name="封尾" id="{C3663F93-EA11-4521-A898-BE4FA42234C1}">
          <p14:sldIdLst>
            <p14:sldId id="283"/>
            <p14:sldId id="276"/>
            <p14:sldId id="317"/>
            <p14:sldId id="318"/>
            <p14:sldId id="319"/>
            <p14:sldId id="320"/>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19" autoAdjust="0"/>
    <p:restoredTop sz="94660"/>
  </p:normalViewPr>
  <p:slideViewPr>
    <p:cSldViewPr>
      <p:cViewPr varScale="1">
        <p:scale>
          <a:sx n="100" d="100"/>
          <a:sy n="100" d="100"/>
        </p:scale>
        <p:origin x="-1224" y="-102"/>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3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1A9FCF-8431-4E9C-98D7-267293B91BFA}" type="datetimeFigureOut">
              <a:rPr lang="zh-CN" altLang="en-US" smtClean="0"/>
              <a:pPr/>
              <a:t>2015/7/17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43973B-3F29-4019-969E-D4556C4A9BD6}" type="slidenum">
              <a:rPr lang="zh-CN" altLang="en-US" smtClean="0"/>
              <a:pPr/>
              <a:t>‹#›</a:t>
            </a:fld>
            <a:endParaRPr lang="zh-CN" altLang="en-US"/>
          </a:p>
        </p:txBody>
      </p:sp>
    </p:spTree>
    <p:extLst>
      <p:ext uri="{BB962C8B-B14F-4D97-AF65-F5344CB8AC3E}">
        <p14:creationId xmlns:p14="http://schemas.microsoft.com/office/powerpoint/2010/main" xmlns="" val="2969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2015/7/17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2015/7/17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microsoft.com/office/2007/relationships/hdphoto" Target="../media/hdphoto1.wdp"/><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3.png"/><Relationship Id="rId5" Type="http://schemas.microsoft.com/office/2007/relationships/hdphoto" Target="../media/hdphoto3.wdp"/><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4238" y="1933713"/>
            <a:ext cx="9165998" cy="1787648"/>
            <a:chOff x="-14514" y="62411"/>
            <a:chExt cx="9165998" cy="694975"/>
          </a:xfrm>
        </p:grpSpPr>
        <p:sp>
          <p:nvSpPr>
            <p:cNvPr id="21" name="矩形 20"/>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剪去单角的矩形 21"/>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7"/>
          <p:cNvSpPr txBox="1"/>
          <p:nvPr/>
        </p:nvSpPr>
        <p:spPr>
          <a:xfrm>
            <a:off x="827584" y="4193080"/>
            <a:ext cx="3488793" cy="369332"/>
          </a:xfrm>
          <a:prstGeom prst="rect">
            <a:avLst/>
          </a:prstGeom>
          <a:noFill/>
        </p:spPr>
        <p:txBody>
          <a:bodyPr wrap="square" rtlCol="0">
            <a:spAutoFit/>
          </a:bodyPr>
          <a:lstStyle/>
          <a:p>
            <a:r>
              <a:rPr lang="zh-CN" altLang="en-US" dirty="0" smtClean="0"/>
              <a:t>原著：纳</a:t>
            </a:r>
            <a:r>
              <a:rPr lang="zh-CN" altLang="en-US" dirty="0"/>
              <a:t>西姆</a:t>
            </a:r>
            <a:r>
              <a:rPr lang="en-US" altLang="zh-CN" dirty="0"/>
              <a:t>·</a:t>
            </a:r>
            <a:r>
              <a:rPr lang="zh-CN" altLang="en-US" dirty="0"/>
              <a:t>尼古拉斯</a:t>
            </a:r>
            <a:r>
              <a:rPr lang="en-US" altLang="zh-CN" dirty="0"/>
              <a:t>·</a:t>
            </a:r>
            <a:r>
              <a:rPr lang="zh-CN" altLang="en-US" dirty="0"/>
              <a:t>塔勒布</a:t>
            </a:r>
          </a:p>
        </p:txBody>
      </p:sp>
      <p:sp>
        <p:nvSpPr>
          <p:cNvPr id="9" name="TextBox 8"/>
          <p:cNvSpPr txBox="1"/>
          <p:nvPr/>
        </p:nvSpPr>
        <p:spPr>
          <a:xfrm>
            <a:off x="827584" y="4602213"/>
            <a:ext cx="3096344" cy="369332"/>
          </a:xfrm>
          <a:prstGeom prst="rect">
            <a:avLst/>
          </a:prstGeom>
          <a:noFill/>
        </p:spPr>
        <p:txBody>
          <a:bodyPr wrap="square" rtlCol="0">
            <a:spAutoFit/>
          </a:bodyPr>
          <a:lstStyle/>
          <a:p>
            <a:r>
              <a:rPr lang="zh-CN" altLang="en-US" dirty="0"/>
              <a:t>出版社</a:t>
            </a:r>
            <a:r>
              <a:rPr lang="zh-CN" altLang="en-US" dirty="0" smtClean="0"/>
              <a:t>：中信出版社</a:t>
            </a:r>
            <a:endParaRPr lang="zh-CN" altLang="en-US" dirty="0"/>
          </a:p>
        </p:txBody>
      </p:sp>
      <p:sp>
        <p:nvSpPr>
          <p:cNvPr id="2" name="TextBox 1"/>
          <p:cNvSpPr txBox="1"/>
          <p:nvPr/>
        </p:nvSpPr>
        <p:spPr>
          <a:xfrm>
            <a:off x="830015" y="1844826"/>
            <a:ext cx="5687416" cy="1569660"/>
          </a:xfrm>
          <a:prstGeom prst="rect">
            <a:avLst/>
          </a:prstGeom>
          <a:noFill/>
          <a:effectLst/>
        </p:spPr>
        <p:txBody>
          <a:bodyPr wrap="square" rtlCol="0">
            <a:spAutoFit/>
          </a:bodyPr>
          <a:lstStyle/>
          <a:p>
            <a:r>
              <a:rPr lang="zh-CN" altLang="en-US" sz="9600" b="1" dirty="0" smtClean="0">
                <a:solidFill>
                  <a:schemeClr val="bg1"/>
                </a:solidFill>
              </a:rPr>
              <a:t>反</a:t>
            </a:r>
            <a:r>
              <a:rPr lang="zh-CN" altLang="en-US" sz="7200" b="1" dirty="0" smtClean="0">
                <a:blipFill>
                  <a:blip r:embed="rId3"/>
                  <a:stretch>
                    <a:fillRect/>
                  </a:stretch>
                </a:blipFill>
              </a:rPr>
              <a:t>脆弱</a:t>
            </a:r>
            <a:endParaRPr lang="zh-CN" altLang="en-US" b="1" dirty="0">
              <a:blipFill>
                <a:blip r:embed="rId3"/>
                <a:stretch>
                  <a:fillRect/>
                </a:stretch>
              </a:blipFill>
            </a:endParaRPr>
          </a:p>
        </p:txBody>
      </p:sp>
      <p:sp>
        <p:nvSpPr>
          <p:cNvPr id="3" name="TextBox 2"/>
          <p:cNvSpPr txBox="1"/>
          <p:nvPr/>
        </p:nvSpPr>
        <p:spPr>
          <a:xfrm>
            <a:off x="827584" y="3256518"/>
            <a:ext cx="2504076" cy="461665"/>
          </a:xfrm>
          <a:prstGeom prst="rect">
            <a:avLst/>
          </a:prstGeom>
          <a:noFill/>
          <a:effectLst/>
        </p:spPr>
        <p:txBody>
          <a:bodyPr wrap="square" rtlCol="0">
            <a:spAutoFit/>
          </a:bodyPr>
          <a:lstStyle/>
          <a:p>
            <a:r>
              <a:rPr lang="en-US" altLang="zh-CN" sz="2400" dirty="0" smtClean="0">
                <a:solidFill>
                  <a:schemeClr val="accent1"/>
                </a:solidFill>
              </a:rPr>
              <a:t>Anti</a:t>
            </a:r>
            <a:r>
              <a:rPr lang="en-US" altLang="zh-CN" sz="2400" dirty="0" smtClean="0"/>
              <a:t>fragile</a:t>
            </a:r>
            <a:endParaRPr lang="zh-CN" altLang="en-US" sz="2400" dirty="0"/>
          </a:p>
        </p:txBody>
      </p:sp>
      <p:sp>
        <p:nvSpPr>
          <p:cNvPr id="23" name="TextBox 8"/>
          <p:cNvSpPr txBox="1"/>
          <p:nvPr/>
        </p:nvSpPr>
        <p:spPr>
          <a:xfrm>
            <a:off x="827584" y="5011347"/>
            <a:ext cx="3096344" cy="369332"/>
          </a:xfrm>
          <a:prstGeom prst="rect">
            <a:avLst/>
          </a:prstGeom>
          <a:noFill/>
        </p:spPr>
        <p:txBody>
          <a:bodyPr wrap="square" rtlCol="0">
            <a:spAutoFit/>
          </a:bodyPr>
          <a:lstStyle/>
          <a:p>
            <a:r>
              <a:rPr lang="en-US" altLang="zh-CN" dirty="0" smtClean="0"/>
              <a:t>PPT</a:t>
            </a:r>
            <a:r>
              <a:rPr lang="zh-CN" altLang="en-US" dirty="0"/>
              <a:t>改编</a:t>
            </a:r>
            <a:r>
              <a:rPr lang="zh-CN" altLang="en-US" dirty="0" smtClean="0"/>
              <a:t>：</a:t>
            </a:r>
            <a:endParaRPr lang="zh-CN" altLang="en-US" dirty="0"/>
          </a:p>
        </p:txBody>
      </p:sp>
      <p:grpSp>
        <p:nvGrpSpPr>
          <p:cNvPr id="10" name="组合 9"/>
          <p:cNvGrpSpPr/>
          <p:nvPr/>
        </p:nvGrpSpPr>
        <p:grpSpPr>
          <a:xfrm>
            <a:off x="5508104" y="332656"/>
            <a:ext cx="3672408" cy="6229614"/>
            <a:chOff x="4860032" y="332656"/>
            <a:chExt cx="3672408" cy="6229614"/>
          </a:xfrm>
        </p:grpSpPr>
        <p:pic>
          <p:nvPicPr>
            <p:cNvPr id="11" name="Picture 2"/>
            <p:cNvPicPr>
              <a:picLocks noChangeAspect="1" noChangeArrowheads="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rcRect b="88237"/>
            <a:stretch/>
          </p:blipFill>
          <p:spPr bwMode="auto">
            <a:xfrm>
              <a:off x="5053421" y="332656"/>
              <a:ext cx="3309937" cy="720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rcRect t="11764" b="73662"/>
            <a:stretch/>
          </p:blipFill>
          <p:spPr bwMode="auto">
            <a:xfrm>
              <a:off x="4862463" y="1052736"/>
              <a:ext cx="3309937" cy="8921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 name="Picture 2"/>
            <p:cNvPicPr>
              <a:picLocks noChangeAspect="1" noChangeArrowheads="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rcRect t="23847" b="61594"/>
            <a:stretch/>
          </p:blipFill>
          <p:spPr bwMode="auto">
            <a:xfrm>
              <a:off x="5220072" y="1944913"/>
              <a:ext cx="3309937" cy="8910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 name="Picture 2"/>
            <p:cNvPicPr>
              <a:picLocks noChangeAspect="1" noChangeArrowheads="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rcRect t="38406" b="46785"/>
            <a:stretch/>
          </p:blipFill>
          <p:spPr bwMode="auto">
            <a:xfrm>
              <a:off x="5053421" y="2780928"/>
              <a:ext cx="3309937" cy="9062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p:cNvPicPr>
              <a:picLocks noChangeAspect="1" noChangeArrowheads="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rcRect t="53214" b="27585"/>
            <a:stretch/>
          </p:blipFill>
          <p:spPr bwMode="auto">
            <a:xfrm>
              <a:off x="5222503" y="3687192"/>
              <a:ext cx="3309937" cy="11750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6" name="Picture 2"/>
            <p:cNvPicPr>
              <a:picLocks noChangeAspect="1" noChangeArrowheads="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rcRect t="72415" b="6812"/>
            <a:stretch/>
          </p:blipFill>
          <p:spPr bwMode="auto">
            <a:xfrm>
              <a:off x="4860032" y="4835251"/>
              <a:ext cx="3309937" cy="12983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 name="Picture 2"/>
            <p:cNvPicPr>
              <a:picLocks noChangeAspect="1" noChangeArrowheads="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rcRect t="93188" b="-401"/>
            <a:stretch/>
          </p:blipFill>
          <p:spPr bwMode="auto">
            <a:xfrm>
              <a:off x="5053421" y="6120885"/>
              <a:ext cx="3309937" cy="4413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582032925"/>
      </p:ext>
    </p:extLst>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238" y="1933713"/>
            <a:ext cx="9165998" cy="1787648"/>
            <a:chOff x="-14514" y="62411"/>
            <a:chExt cx="9165998" cy="694975"/>
          </a:xfrm>
        </p:grpSpPr>
        <p:sp>
          <p:nvSpPr>
            <p:cNvPr id="10" name="矩形 9"/>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剪去单角的矩形 10"/>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034059" y="62411"/>
              <a:ext cx="5770189" cy="562368"/>
            </a:xfrm>
            <a:prstGeom prst="rect">
              <a:avLst/>
            </a:prstGeom>
            <a:noFill/>
          </p:spPr>
          <p:txBody>
            <a:bodyPr wrap="square" rtlCol="0">
              <a:spAutoFit/>
            </a:bodyPr>
            <a:lstStyle/>
            <a:p>
              <a:r>
                <a:rPr lang="en-US" altLang="zh-CN" sz="4400" b="1" dirty="0" smtClean="0">
                  <a:solidFill>
                    <a:schemeClr val="bg1"/>
                  </a:solidFill>
                </a:rPr>
                <a:t>Part3.</a:t>
              </a:r>
              <a:endParaRPr lang="en-US" altLang="zh-CN" sz="4400" b="1" dirty="0">
                <a:solidFill>
                  <a:schemeClr val="bg1"/>
                </a:solidFill>
              </a:endParaRPr>
            </a:p>
            <a:p>
              <a:r>
                <a:rPr lang="zh-CN" altLang="en-US" sz="4400" b="1" dirty="0" smtClean="0">
                  <a:solidFill>
                    <a:schemeClr val="bg1"/>
                  </a:solidFill>
                </a:rPr>
                <a:t>反</a:t>
              </a:r>
              <a:r>
                <a:rPr lang="zh-CN" altLang="en-US" sz="4400" b="1" dirty="0" smtClean="0">
                  <a:blipFill>
                    <a:blip r:embed="rId3"/>
                    <a:stretch>
                      <a:fillRect/>
                    </a:stretch>
                  </a:blipFill>
                </a:rPr>
                <a:t>脆弱</a:t>
              </a:r>
              <a:r>
                <a:rPr lang="zh-CN" altLang="en-US" sz="4400" b="1" dirty="0" smtClean="0">
                  <a:solidFill>
                    <a:schemeClr val="bg1"/>
                  </a:solidFill>
                </a:rPr>
                <a:t>思维应用</a:t>
              </a:r>
              <a:endParaRPr lang="en-US" altLang="zh-CN" sz="4400" b="1" dirty="0" smtClean="0">
                <a:solidFill>
                  <a:schemeClr val="bg1"/>
                </a:solidFill>
              </a:endParaRPr>
            </a:p>
          </p:txBody>
        </p:sp>
        <p:sp>
          <p:nvSpPr>
            <p:cNvPr id="16" name="矩形 15"/>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798623412"/>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圆角矩形 49"/>
          <p:cNvSpPr/>
          <p:nvPr/>
        </p:nvSpPr>
        <p:spPr>
          <a:xfrm>
            <a:off x="5997217" y="4782343"/>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327474" y="4782343"/>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a:off x="5997217" y="1814028"/>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327474" y="1814028"/>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14514" y="62411"/>
            <a:ext cx="9165998" cy="694975"/>
            <a:chOff x="-14514" y="62411"/>
            <a:chExt cx="9165998" cy="694975"/>
          </a:xfrm>
        </p:grpSpPr>
        <p:sp>
          <p:nvSpPr>
            <p:cNvPr id="27" name="矩形 26"/>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剪去单角的矩形 27"/>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03.</a:t>
              </a:r>
              <a:r>
                <a:rPr lang="zh-CN" altLang="en-US" sz="2400" b="1" dirty="0">
                  <a:solidFill>
                    <a:schemeClr val="bg1"/>
                  </a:solidFill>
                </a:rPr>
                <a:t>反</a:t>
              </a:r>
              <a:r>
                <a:rPr lang="zh-CN" altLang="en-US" sz="2400" b="1" dirty="0" smtClean="0">
                  <a:solidFill>
                    <a:schemeClr val="bg1"/>
                  </a:solidFill>
                </a:rPr>
                <a:t>脆弱时间管理法</a:t>
              </a:r>
              <a:endParaRPr lang="zh-CN" altLang="en-US" sz="2400" b="1" dirty="0">
                <a:solidFill>
                  <a:schemeClr val="bg1"/>
                </a:solidFill>
              </a:endParaRPr>
            </a:p>
          </p:txBody>
        </p:sp>
        <p:sp>
          <p:nvSpPr>
            <p:cNvPr id="30" name="矩形 29"/>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TextBox 5"/>
          <p:cNvSpPr txBox="1"/>
          <p:nvPr/>
        </p:nvSpPr>
        <p:spPr>
          <a:xfrm>
            <a:off x="323528" y="1300118"/>
            <a:ext cx="2593679" cy="1785104"/>
          </a:xfrm>
          <a:prstGeom prst="rect">
            <a:avLst/>
          </a:prstGeom>
          <a:noFill/>
        </p:spPr>
        <p:txBody>
          <a:bodyPr wrap="square" rtlCol="0">
            <a:spAutoFit/>
          </a:bodyPr>
          <a:lstStyle/>
          <a:p>
            <a:r>
              <a:rPr lang="en-US" altLang="zh-CN" sz="2000" b="1" dirty="0" smtClean="0"/>
              <a:t>#1.</a:t>
            </a:r>
            <a:r>
              <a:rPr lang="zh-CN" altLang="en-US" sz="2000" b="1" dirty="0" smtClean="0"/>
              <a:t>识别领域</a:t>
            </a:r>
            <a:endParaRPr lang="en-US" altLang="zh-CN" sz="2000" b="1" dirty="0" smtClean="0"/>
          </a:p>
          <a:p>
            <a:endParaRPr lang="en-US" altLang="zh-CN" dirty="0" smtClean="0">
              <a:solidFill>
                <a:schemeClr val="bg1"/>
              </a:solidFill>
            </a:endParaRPr>
          </a:p>
          <a:p>
            <a:r>
              <a:rPr lang="en-US" altLang="zh-CN" sz="2000" b="1" dirty="0" smtClean="0">
                <a:solidFill>
                  <a:schemeClr val="accent1"/>
                </a:solidFill>
              </a:rPr>
              <a:t>Q</a:t>
            </a:r>
            <a:r>
              <a:rPr lang="zh-CN" altLang="en-US" sz="2000" b="1" dirty="0" smtClean="0">
                <a:solidFill>
                  <a:schemeClr val="accent1"/>
                </a:solidFill>
              </a:rPr>
              <a:t>：照计划办事？</a:t>
            </a:r>
            <a:endParaRPr lang="en-US" altLang="zh-CN" sz="2000" b="1" dirty="0" smtClean="0">
              <a:solidFill>
                <a:schemeClr val="accent1"/>
              </a:solidFill>
            </a:endParaRPr>
          </a:p>
          <a:p>
            <a:r>
              <a:rPr lang="en-US" altLang="zh-CN" sz="1600" dirty="0" smtClean="0">
                <a:solidFill>
                  <a:schemeClr val="accent1"/>
                </a:solidFill>
              </a:rPr>
              <a:t>A</a:t>
            </a:r>
            <a:r>
              <a:rPr lang="zh-CN" altLang="en-US" sz="1600" dirty="0" smtClean="0">
                <a:solidFill>
                  <a:schemeClr val="accent1"/>
                </a:solidFill>
              </a:rPr>
              <a:t>：计划赶不上变化，时间管理在混乱领域内，需要反脆弱思维。</a:t>
            </a:r>
            <a:endParaRPr lang="zh-CN" altLang="en-US" sz="1600" dirty="0">
              <a:solidFill>
                <a:schemeClr val="accent1"/>
              </a:solidFill>
            </a:endParaRPr>
          </a:p>
        </p:txBody>
      </p:sp>
      <p:grpSp>
        <p:nvGrpSpPr>
          <p:cNvPr id="13" name="组合 12"/>
          <p:cNvGrpSpPr/>
          <p:nvPr/>
        </p:nvGrpSpPr>
        <p:grpSpPr>
          <a:xfrm>
            <a:off x="2915816" y="1124744"/>
            <a:ext cx="3045154" cy="5328592"/>
            <a:chOff x="2915816" y="1124744"/>
            <a:chExt cx="3045154" cy="5328592"/>
          </a:xfrm>
        </p:grpSpPr>
        <p:grpSp>
          <p:nvGrpSpPr>
            <p:cNvPr id="8" name="组合 7"/>
            <p:cNvGrpSpPr/>
            <p:nvPr/>
          </p:nvGrpSpPr>
          <p:grpSpPr>
            <a:xfrm>
              <a:off x="3347864" y="1124744"/>
              <a:ext cx="2232248" cy="5328592"/>
              <a:chOff x="3347864" y="1124744"/>
              <a:chExt cx="2232248" cy="5328592"/>
            </a:xfrm>
          </p:grpSpPr>
          <p:grpSp>
            <p:nvGrpSpPr>
              <p:cNvPr id="5" name="组合 4"/>
              <p:cNvGrpSpPr/>
              <p:nvPr/>
            </p:nvGrpSpPr>
            <p:grpSpPr>
              <a:xfrm>
                <a:off x="3463414" y="1124744"/>
                <a:ext cx="1986419" cy="5328592"/>
                <a:chOff x="3463414" y="1124744"/>
                <a:chExt cx="1986419" cy="5328592"/>
              </a:xfrm>
            </p:grpSpPr>
            <p:sp>
              <p:nvSpPr>
                <p:cNvPr id="7" name="椭圆1"/>
                <p:cNvSpPr/>
                <p:nvPr/>
              </p:nvSpPr>
              <p:spPr>
                <a:xfrm>
                  <a:off x="3628531" y="4797152"/>
                  <a:ext cx="1656184" cy="165618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2"/>
                <p:cNvSpPr/>
                <p:nvPr/>
              </p:nvSpPr>
              <p:spPr>
                <a:xfrm>
                  <a:off x="3628531" y="3573016"/>
                  <a:ext cx="1656184" cy="16561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3"/>
                <p:cNvSpPr/>
                <p:nvPr/>
              </p:nvSpPr>
              <p:spPr>
                <a:xfrm>
                  <a:off x="3628531" y="2348880"/>
                  <a:ext cx="1656184" cy="165618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4"/>
                <p:cNvSpPr/>
                <p:nvPr/>
              </p:nvSpPr>
              <p:spPr>
                <a:xfrm>
                  <a:off x="3628531" y="1124744"/>
                  <a:ext cx="1656184" cy="16561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USB"/>
                <p:cNvGrpSpPr/>
                <p:nvPr/>
              </p:nvGrpSpPr>
              <p:grpSpPr>
                <a:xfrm>
                  <a:off x="4276473" y="2924944"/>
                  <a:ext cx="360300" cy="647504"/>
                  <a:chOff x="4209169" y="2924944"/>
                  <a:chExt cx="360300" cy="647504"/>
                </a:xfrm>
              </p:grpSpPr>
              <p:cxnSp>
                <p:nvCxnSpPr>
                  <p:cNvPr id="10" name="直接箭头连接符 9"/>
                  <p:cNvCxnSpPr/>
                  <p:nvPr/>
                </p:nvCxnSpPr>
                <p:spPr>
                  <a:xfrm rot="16200000">
                    <a:off x="4053014" y="3248696"/>
                    <a:ext cx="647504" cy="0"/>
                  </a:xfrm>
                  <a:prstGeom prst="straightConnector1">
                    <a:avLst/>
                  </a:prstGeom>
                  <a:ln w="38100">
                    <a:solidFill>
                      <a:schemeClr val="bg1"/>
                    </a:solidFill>
                    <a:headEnd type="oval" w="med" len="med"/>
                    <a:tailEnd type="stealth" w="lg" len="lg"/>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a:xfrm rot="16200000">
                    <a:off x="4113174" y="3287907"/>
                    <a:ext cx="372378" cy="180388"/>
                  </a:xfrm>
                  <a:custGeom>
                    <a:avLst/>
                    <a:gdLst>
                      <a:gd name="connsiteX0" fmla="*/ 0 w 928915"/>
                      <a:gd name="connsiteY0" fmla="*/ 174172 h 174172"/>
                      <a:gd name="connsiteX1" fmla="*/ 333829 w 928915"/>
                      <a:gd name="connsiteY1" fmla="*/ 174172 h 174172"/>
                      <a:gd name="connsiteX2" fmla="*/ 508001 w 928915"/>
                      <a:gd name="connsiteY2" fmla="*/ 0 h 174172"/>
                      <a:gd name="connsiteX3" fmla="*/ 928915 w 928915"/>
                      <a:gd name="connsiteY3" fmla="*/ 0 h 174172"/>
                    </a:gdLst>
                    <a:ahLst/>
                    <a:cxnLst>
                      <a:cxn ang="0">
                        <a:pos x="connsiteX0" y="connsiteY0"/>
                      </a:cxn>
                      <a:cxn ang="0">
                        <a:pos x="connsiteX1" y="connsiteY1"/>
                      </a:cxn>
                      <a:cxn ang="0">
                        <a:pos x="connsiteX2" y="connsiteY2"/>
                      </a:cxn>
                      <a:cxn ang="0">
                        <a:pos x="connsiteX3" y="connsiteY3"/>
                      </a:cxn>
                    </a:cxnLst>
                    <a:rect l="l" t="t" r="r" b="b"/>
                    <a:pathLst>
                      <a:path w="928915" h="174172">
                        <a:moveTo>
                          <a:pt x="0" y="174172"/>
                        </a:moveTo>
                        <a:lnTo>
                          <a:pt x="333829" y="174172"/>
                        </a:lnTo>
                        <a:lnTo>
                          <a:pt x="508001" y="0"/>
                        </a:lnTo>
                        <a:lnTo>
                          <a:pt x="928915" y="0"/>
                        </a:lnTo>
                      </a:path>
                    </a:pathLst>
                  </a:custGeom>
                  <a:noFill/>
                  <a:ln w="38100">
                    <a:solidFill>
                      <a:schemeClr val="bg1"/>
                    </a:solidFill>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16200000" flipV="1">
                    <a:off x="4303972" y="3161389"/>
                    <a:ext cx="350605" cy="180388"/>
                  </a:xfrm>
                  <a:custGeom>
                    <a:avLst/>
                    <a:gdLst>
                      <a:gd name="connsiteX0" fmla="*/ 0 w 928915"/>
                      <a:gd name="connsiteY0" fmla="*/ 174172 h 174172"/>
                      <a:gd name="connsiteX1" fmla="*/ 333829 w 928915"/>
                      <a:gd name="connsiteY1" fmla="*/ 174172 h 174172"/>
                      <a:gd name="connsiteX2" fmla="*/ 508001 w 928915"/>
                      <a:gd name="connsiteY2" fmla="*/ 0 h 174172"/>
                      <a:gd name="connsiteX3" fmla="*/ 928915 w 928915"/>
                      <a:gd name="connsiteY3" fmla="*/ 0 h 174172"/>
                    </a:gdLst>
                    <a:ahLst/>
                    <a:cxnLst>
                      <a:cxn ang="0">
                        <a:pos x="connsiteX0" y="connsiteY0"/>
                      </a:cxn>
                      <a:cxn ang="0">
                        <a:pos x="connsiteX1" y="connsiteY1"/>
                      </a:cxn>
                      <a:cxn ang="0">
                        <a:pos x="connsiteX2" y="connsiteY2"/>
                      </a:cxn>
                      <a:cxn ang="0">
                        <a:pos x="connsiteX3" y="connsiteY3"/>
                      </a:cxn>
                    </a:cxnLst>
                    <a:rect l="l" t="t" r="r" b="b"/>
                    <a:pathLst>
                      <a:path w="928915" h="174172">
                        <a:moveTo>
                          <a:pt x="0" y="174172"/>
                        </a:moveTo>
                        <a:lnTo>
                          <a:pt x="333829" y="174172"/>
                        </a:lnTo>
                        <a:lnTo>
                          <a:pt x="508001" y="0"/>
                        </a:lnTo>
                        <a:lnTo>
                          <a:pt x="928915" y="0"/>
                        </a:lnTo>
                      </a:path>
                    </a:pathLst>
                  </a:custGeom>
                  <a:noFill/>
                  <a:ln w="38100">
                    <a:solidFill>
                      <a:schemeClr val="bg1"/>
                    </a:solidFill>
                    <a:tailEnd type="diamo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50" name="问号"/>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63414" y="1196752"/>
                  <a:ext cx="1986419" cy="18927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杠铃"/>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V="1">
                  <a:off x="4027674" y="4296475"/>
                  <a:ext cx="857898" cy="333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选项"/>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099815" y="5445224"/>
                  <a:ext cx="713617" cy="650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3" name="组合 2"/>
              <p:cNvGrpSpPr/>
              <p:nvPr/>
            </p:nvGrpSpPr>
            <p:grpSpPr>
              <a:xfrm>
                <a:off x="3347864" y="1268760"/>
                <a:ext cx="720080" cy="432048"/>
                <a:chOff x="3347864" y="1268760"/>
                <a:chExt cx="720080" cy="432048"/>
              </a:xfrm>
            </p:grpSpPr>
            <p:sp>
              <p:nvSpPr>
                <p:cNvPr id="11" name="椭圆 10"/>
                <p:cNvSpPr/>
                <p:nvPr/>
              </p:nvSpPr>
              <p:spPr>
                <a:xfrm>
                  <a:off x="3491880" y="1268760"/>
                  <a:ext cx="432048" cy="432048"/>
                </a:xfrm>
                <a:prstGeom prst="ellipse">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TextBox 1"/>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bg1">
                          <a:lumMod val="50000"/>
                        </a:schemeClr>
                      </a:solidFill>
                    </a:rPr>
                    <a:t>#1</a:t>
                  </a:r>
                  <a:endParaRPr lang="zh-CN" altLang="en-US" b="1" dirty="0">
                    <a:solidFill>
                      <a:schemeClr val="bg1">
                        <a:lumMod val="50000"/>
                      </a:schemeClr>
                    </a:solidFill>
                  </a:endParaRPr>
                </a:p>
              </p:txBody>
            </p:sp>
          </p:grpSp>
          <p:grpSp>
            <p:nvGrpSpPr>
              <p:cNvPr id="14" name="组合 13"/>
              <p:cNvGrpSpPr/>
              <p:nvPr/>
            </p:nvGrpSpPr>
            <p:grpSpPr>
              <a:xfrm>
                <a:off x="3347864" y="3789040"/>
                <a:ext cx="720080" cy="432048"/>
                <a:chOff x="3347864" y="1268760"/>
                <a:chExt cx="720080" cy="432048"/>
              </a:xfrm>
            </p:grpSpPr>
            <p:sp>
              <p:nvSpPr>
                <p:cNvPr id="15" name="椭圆 14"/>
                <p:cNvSpPr/>
                <p:nvPr/>
              </p:nvSpPr>
              <p:spPr>
                <a:xfrm>
                  <a:off x="3491880" y="1268760"/>
                  <a:ext cx="432048" cy="432048"/>
                </a:xfrm>
                <a:prstGeom prst="ellipse">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TextBox 15"/>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bg1">
                          <a:lumMod val="50000"/>
                        </a:schemeClr>
                      </a:solidFill>
                    </a:rPr>
                    <a:t>#3</a:t>
                  </a:r>
                  <a:endParaRPr lang="zh-CN" altLang="en-US" b="1" dirty="0">
                    <a:solidFill>
                      <a:schemeClr val="bg1">
                        <a:lumMod val="50000"/>
                      </a:schemeClr>
                    </a:solidFill>
                  </a:endParaRPr>
                </a:p>
              </p:txBody>
            </p:sp>
          </p:grpSp>
          <p:grpSp>
            <p:nvGrpSpPr>
              <p:cNvPr id="17" name="组合 16"/>
              <p:cNvGrpSpPr/>
              <p:nvPr/>
            </p:nvGrpSpPr>
            <p:grpSpPr>
              <a:xfrm>
                <a:off x="4860032" y="2564904"/>
                <a:ext cx="720080" cy="432048"/>
                <a:chOff x="3347864" y="1268760"/>
                <a:chExt cx="720080" cy="432048"/>
              </a:xfrm>
            </p:grpSpPr>
            <p:sp>
              <p:nvSpPr>
                <p:cNvPr id="21" name="椭圆 20"/>
                <p:cNvSpPr/>
                <p:nvPr/>
              </p:nvSpPr>
              <p:spPr>
                <a:xfrm>
                  <a:off x="3491880" y="1268760"/>
                  <a:ext cx="432048" cy="432048"/>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TextBox 21"/>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accent1"/>
                      </a:solidFill>
                    </a:rPr>
                    <a:t>#2</a:t>
                  </a:r>
                  <a:endParaRPr lang="zh-CN" altLang="en-US" b="1" dirty="0">
                    <a:solidFill>
                      <a:schemeClr val="accent1"/>
                    </a:solidFill>
                  </a:endParaRPr>
                </a:p>
              </p:txBody>
            </p:sp>
          </p:grpSp>
          <p:grpSp>
            <p:nvGrpSpPr>
              <p:cNvPr id="23" name="组合 22"/>
              <p:cNvGrpSpPr/>
              <p:nvPr/>
            </p:nvGrpSpPr>
            <p:grpSpPr>
              <a:xfrm>
                <a:off x="4860032" y="5085184"/>
                <a:ext cx="720080" cy="432048"/>
                <a:chOff x="3347864" y="1268760"/>
                <a:chExt cx="720080" cy="432048"/>
              </a:xfrm>
            </p:grpSpPr>
            <p:sp>
              <p:nvSpPr>
                <p:cNvPr id="24" name="椭圆 23"/>
                <p:cNvSpPr/>
                <p:nvPr/>
              </p:nvSpPr>
              <p:spPr>
                <a:xfrm>
                  <a:off x="3491880" y="1268760"/>
                  <a:ext cx="432048" cy="432048"/>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TextBox 24"/>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accent1"/>
                      </a:solidFill>
                    </a:rPr>
                    <a:t>#4</a:t>
                  </a:r>
                  <a:endParaRPr lang="zh-CN" altLang="en-US" b="1" dirty="0">
                    <a:solidFill>
                      <a:schemeClr val="accent1"/>
                    </a:solidFill>
                  </a:endParaRPr>
                </a:p>
              </p:txBody>
            </p:sp>
          </p:grpSp>
        </p:grpSp>
        <p:grpSp>
          <p:nvGrpSpPr>
            <p:cNvPr id="9" name="组合 8"/>
            <p:cNvGrpSpPr/>
            <p:nvPr/>
          </p:nvGrpSpPr>
          <p:grpSpPr>
            <a:xfrm>
              <a:off x="2915816" y="1952836"/>
              <a:ext cx="3045154" cy="3757059"/>
              <a:chOff x="2915816" y="1952836"/>
              <a:chExt cx="3045154" cy="3757059"/>
            </a:xfrm>
          </p:grpSpPr>
          <p:sp>
            <p:nvSpPr>
              <p:cNvPr id="36" name="右弧形箭头 35"/>
              <p:cNvSpPr/>
              <p:nvPr/>
            </p:nvSpPr>
            <p:spPr>
              <a:xfrm flipH="1">
                <a:off x="2915816" y="1952836"/>
                <a:ext cx="596882" cy="1080120"/>
              </a:xfrm>
              <a:prstGeom prst="curvedLeftArrow">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右弧形箭头 36"/>
              <p:cNvSpPr/>
              <p:nvPr/>
            </p:nvSpPr>
            <p:spPr>
              <a:xfrm flipH="1">
                <a:off x="2915816" y="4629775"/>
                <a:ext cx="596882" cy="1080120"/>
              </a:xfrm>
              <a:prstGeom prst="curvedLeftArrow">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右弧形箭头 37"/>
              <p:cNvSpPr/>
              <p:nvPr/>
            </p:nvSpPr>
            <p:spPr>
              <a:xfrm>
                <a:off x="5364088" y="3294852"/>
                <a:ext cx="596882" cy="1080120"/>
              </a:xfrm>
              <a:prstGeom prst="curvedLeftArrow">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39" name="TextBox 38"/>
          <p:cNvSpPr txBox="1"/>
          <p:nvPr/>
        </p:nvSpPr>
        <p:spPr>
          <a:xfrm>
            <a:off x="6003950" y="1300118"/>
            <a:ext cx="2499462" cy="2154436"/>
          </a:xfrm>
          <a:prstGeom prst="rect">
            <a:avLst/>
          </a:prstGeom>
          <a:noFill/>
        </p:spPr>
        <p:txBody>
          <a:bodyPr wrap="square" rtlCol="0">
            <a:spAutoFit/>
          </a:bodyPr>
          <a:lstStyle/>
          <a:p>
            <a:r>
              <a:rPr lang="en-US" altLang="zh-CN" sz="2000" b="1" dirty="0" smtClean="0"/>
              <a:t>#2.</a:t>
            </a:r>
            <a:r>
              <a:rPr lang="zh-CN" altLang="en-US" sz="2000" b="1" dirty="0" smtClean="0"/>
              <a:t>创造可选择性</a:t>
            </a:r>
            <a:endParaRPr lang="en-US" altLang="zh-CN" sz="2000" b="1" dirty="0" smtClean="0"/>
          </a:p>
          <a:p>
            <a:endParaRPr lang="en-US" altLang="zh-CN" dirty="0" smtClean="0">
              <a:solidFill>
                <a:schemeClr val="bg1"/>
              </a:solidFill>
            </a:endParaRPr>
          </a:p>
          <a:p>
            <a:r>
              <a:rPr lang="zh-CN" altLang="en-US" sz="1600" dirty="0" smtClean="0">
                <a:solidFill>
                  <a:schemeClr val="accent1"/>
                </a:solidFill>
              </a:rPr>
              <a:t>明确计划的目标，根据目标设置备选计划并随时灵活调整计划。如在坐车参加聚会时出现了意料外的塞车，可以利用塞车的时间进行碎片化阅读。</a:t>
            </a:r>
            <a:endParaRPr lang="zh-CN" altLang="en-US" sz="1600" dirty="0">
              <a:solidFill>
                <a:schemeClr val="accent1"/>
              </a:solidFill>
            </a:endParaRPr>
          </a:p>
        </p:txBody>
      </p:sp>
      <p:sp>
        <p:nvSpPr>
          <p:cNvPr id="40" name="TextBox 39"/>
          <p:cNvSpPr txBox="1"/>
          <p:nvPr/>
        </p:nvSpPr>
        <p:spPr>
          <a:xfrm>
            <a:off x="6003950" y="4305870"/>
            <a:ext cx="2967272" cy="677108"/>
          </a:xfrm>
          <a:prstGeom prst="rect">
            <a:avLst/>
          </a:prstGeom>
          <a:noFill/>
        </p:spPr>
        <p:txBody>
          <a:bodyPr wrap="square" rtlCol="0">
            <a:spAutoFit/>
          </a:bodyPr>
          <a:lstStyle/>
          <a:p>
            <a:r>
              <a:rPr lang="en-US" altLang="zh-CN" sz="2000" b="1" dirty="0" smtClean="0"/>
              <a:t>#4.</a:t>
            </a:r>
            <a:r>
              <a:rPr lang="zh-CN" altLang="en-US" sz="2000" b="1" dirty="0" smtClean="0"/>
              <a:t>试错、否定错误选项</a:t>
            </a:r>
            <a:endParaRPr lang="en-US" altLang="zh-CN" sz="2000" b="1" dirty="0" smtClean="0"/>
          </a:p>
          <a:p>
            <a:endParaRPr lang="en-US" altLang="zh-CN" dirty="0"/>
          </a:p>
        </p:txBody>
      </p:sp>
      <p:sp>
        <p:nvSpPr>
          <p:cNvPr id="41" name="TextBox 40"/>
          <p:cNvSpPr txBox="1"/>
          <p:nvPr/>
        </p:nvSpPr>
        <p:spPr>
          <a:xfrm>
            <a:off x="323528" y="4305870"/>
            <a:ext cx="2593679" cy="1908215"/>
          </a:xfrm>
          <a:prstGeom prst="rect">
            <a:avLst/>
          </a:prstGeom>
          <a:noFill/>
        </p:spPr>
        <p:txBody>
          <a:bodyPr wrap="square" rtlCol="0">
            <a:spAutoFit/>
          </a:bodyPr>
          <a:lstStyle/>
          <a:p>
            <a:r>
              <a:rPr lang="en-US" altLang="zh-CN" sz="2000" b="1" dirty="0" smtClean="0"/>
              <a:t>#3.</a:t>
            </a:r>
            <a:r>
              <a:rPr lang="zh-CN" altLang="en-US" sz="2000" b="1" dirty="0" smtClean="0"/>
              <a:t>确认杠铃策略</a:t>
            </a:r>
            <a:endParaRPr lang="en-US" altLang="zh-CN" sz="2000" b="1" dirty="0" smtClean="0"/>
          </a:p>
          <a:p>
            <a:endParaRPr lang="en-US" altLang="zh-CN" dirty="0"/>
          </a:p>
          <a:p>
            <a:r>
              <a:rPr lang="zh-CN" altLang="en-US" sz="1600" dirty="0" smtClean="0">
                <a:solidFill>
                  <a:schemeClr val="accent1"/>
                </a:solidFill>
              </a:rPr>
              <a:t>计划内有空余时间保证意外事件对计划任务的影响减至最小。另一方面，计划随时根据要事进行调整以适应新的目标、可能性。</a:t>
            </a:r>
            <a:endParaRPr lang="zh-CN" altLang="en-US" dirty="0">
              <a:solidFill>
                <a:schemeClr val="accent1"/>
              </a:solidFill>
            </a:endParaRPr>
          </a:p>
        </p:txBody>
      </p:sp>
      <p:sp>
        <p:nvSpPr>
          <p:cNvPr id="31" name="矩形 30"/>
          <p:cNvSpPr/>
          <p:nvPr/>
        </p:nvSpPr>
        <p:spPr>
          <a:xfrm>
            <a:off x="6003950" y="4903429"/>
            <a:ext cx="2542132" cy="830997"/>
          </a:xfrm>
          <a:prstGeom prst="rect">
            <a:avLst/>
          </a:prstGeom>
        </p:spPr>
        <p:txBody>
          <a:bodyPr wrap="square">
            <a:spAutoFit/>
          </a:bodyPr>
          <a:lstStyle/>
          <a:p>
            <a:r>
              <a:rPr lang="zh-CN" altLang="en-US" sz="1600" dirty="0" smtClean="0">
                <a:solidFill>
                  <a:schemeClr val="accent1"/>
                </a:solidFill>
              </a:rPr>
              <a:t>不断地调整计划适应新的目标可以让计划更忠实的帮助自己完成自己的目标。</a:t>
            </a:r>
            <a:endParaRPr lang="zh-CN" altLang="en-US" sz="1400" dirty="0">
              <a:solidFill>
                <a:schemeClr val="accent1"/>
              </a:solidFill>
            </a:endParaRPr>
          </a:p>
        </p:txBody>
      </p:sp>
    </p:spTree>
    <p:extLst>
      <p:ext uri="{BB962C8B-B14F-4D97-AF65-F5344CB8AC3E}">
        <p14:creationId xmlns:p14="http://schemas.microsoft.com/office/powerpoint/2010/main" xmlns="" val="2787133845"/>
      </p:ext>
    </p:extLst>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圆角矩形 49"/>
          <p:cNvSpPr/>
          <p:nvPr/>
        </p:nvSpPr>
        <p:spPr>
          <a:xfrm>
            <a:off x="5997217" y="4782343"/>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327474" y="4782343"/>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a:off x="5997217" y="1814028"/>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327474" y="1814028"/>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14514" y="62411"/>
            <a:ext cx="9165998" cy="694975"/>
            <a:chOff x="-14514" y="62411"/>
            <a:chExt cx="9165998" cy="694975"/>
          </a:xfrm>
        </p:grpSpPr>
        <p:sp>
          <p:nvSpPr>
            <p:cNvPr id="27" name="矩形 26"/>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剪去单角的矩形 27"/>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03.</a:t>
              </a:r>
              <a:r>
                <a:rPr lang="zh-CN" altLang="en-US" sz="2400" b="1" dirty="0">
                  <a:solidFill>
                    <a:schemeClr val="bg1"/>
                  </a:solidFill>
                </a:rPr>
                <a:t>反</a:t>
              </a:r>
              <a:r>
                <a:rPr lang="zh-CN" altLang="en-US" sz="2400" b="1" dirty="0" smtClean="0">
                  <a:solidFill>
                    <a:schemeClr val="bg1"/>
                  </a:solidFill>
                </a:rPr>
                <a:t>脆弱投资法</a:t>
              </a:r>
              <a:endParaRPr lang="zh-CN" altLang="en-US" sz="2400" b="1" dirty="0">
                <a:solidFill>
                  <a:schemeClr val="bg1"/>
                </a:solidFill>
              </a:endParaRPr>
            </a:p>
          </p:txBody>
        </p:sp>
        <p:sp>
          <p:nvSpPr>
            <p:cNvPr id="30" name="矩形 29"/>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TextBox 5"/>
          <p:cNvSpPr txBox="1"/>
          <p:nvPr/>
        </p:nvSpPr>
        <p:spPr>
          <a:xfrm>
            <a:off x="323528" y="1300118"/>
            <a:ext cx="2593679" cy="1785104"/>
          </a:xfrm>
          <a:prstGeom prst="rect">
            <a:avLst/>
          </a:prstGeom>
          <a:noFill/>
        </p:spPr>
        <p:txBody>
          <a:bodyPr wrap="square" rtlCol="0">
            <a:spAutoFit/>
          </a:bodyPr>
          <a:lstStyle/>
          <a:p>
            <a:r>
              <a:rPr lang="en-US" altLang="zh-CN" sz="2000" b="1" dirty="0" smtClean="0"/>
              <a:t>#1.</a:t>
            </a:r>
            <a:r>
              <a:rPr lang="zh-CN" altLang="en-US" sz="2000" b="1" dirty="0" smtClean="0"/>
              <a:t>识别领域</a:t>
            </a:r>
            <a:endParaRPr lang="en-US" altLang="zh-CN" sz="2000" b="1" dirty="0" smtClean="0"/>
          </a:p>
          <a:p>
            <a:endParaRPr lang="en-US" altLang="zh-CN" dirty="0" smtClean="0">
              <a:solidFill>
                <a:schemeClr val="bg1"/>
              </a:solidFill>
            </a:endParaRPr>
          </a:p>
          <a:p>
            <a:r>
              <a:rPr lang="en-US" altLang="zh-CN" sz="2000" b="1" dirty="0" smtClean="0">
                <a:solidFill>
                  <a:schemeClr val="accent1"/>
                </a:solidFill>
              </a:rPr>
              <a:t>Q</a:t>
            </a:r>
            <a:r>
              <a:rPr lang="zh-CN" altLang="en-US" sz="2000" b="1" dirty="0">
                <a:solidFill>
                  <a:schemeClr val="accent1"/>
                </a:solidFill>
              </a:rPr>
              <a:t>：</a:t>
            </a:r>
            <a:r>
              <a:rPr lang="zh-CN" altLang="en-US" sz="2000" b="1" dirty="0" smtClean="0">
                <a:solidFill>
                  <a:schemeClr val="accent1"/>
                </a:solidFill>
              </a:rPr>
              <a:t>租房还是买房？</a:t>
            </a:r>
            <a:endParaRPr lang="en-US" altLang="zh-CN" sz="2000" b="1" dirty="0" smtClean="0">
              <a:solidFill>
                <a:schemeClr val="accent1"/>
              </a:solidFill>
            </a:endParaRPr>
          </a:p>
          <a:p>
            <a:r>
              <a:rPr lang="en-US" altLang="zh-CN" sz="1600" dirty="0" smtClean="0">
                <a:solidFill>
                  <a:schemeClr val="accent1"/>
                </a:solidFill>
              </a:rPr>
              <a:t>A</a:t>
            </a:r>
            <a:r>
              <a:rPr lang="zh-CN" altLang="en-US" sz="1600" dirty="0" smtClean="0">
                <a:solidFill>
                  <a:schemeClr val="accent1"/>
                </a:solidFill>
              </a:rPr>
              <a:t>：经济决策结果受经济波动影响，决策在混乱领域内，需要反脆弱思维。</a:t>
            </a:r>
            <a:endParaRPr lang="zh-CN" altLang="en-US" sz="1600" dirty="0">
              <a:solidFill>
                <a:schemeClr val="accent1"/>
              </a:solidFill>
            </a:endParaRPr>
          </a:p>
        </p:txBody>
      </p:sp>
      <p:grpSp>
        <p:nvGrpSpPr>
          <p:cNvPr id="13" name="组合 12"/>
          <p:cNvGrpSpPr/>
          <p:nvPr/>
        </p:nvGrpSpPr>
        <p:grpSpPr>
          <a:xfrm>
            <a:off x="2915816" y="1124744"/>
            <a:ext cx="3045154" cy="5328592"/>
            <a:chOff x="2915816" y="1124744"/>
            <a:chExt cx="3045154" cy="5328592"/>
          </a:xfrm>
        </p:grpSpPr>
        <p:grpSp>
          <p:nvGrpSpPr>
            <p:cNvPr id="8" name="组合 7"/>
            <p:cNvGrpSpPr/>
            <p:nvPr/>
          </p:nvGrpSpPr>
          <p:grpSpPr>
            <a:xfrm>
              <a:off x="3347864" y="1124744"/>
              <a:ext cx="2232248" cy="5328592"/>
              <a:chOff x="3347864" y="1124744"/>
              <a:chExt cx="2232248" cy="5328592"/>
            </a:xfrm>
          </p:grpSpPr>
          <p:grpSp>
            <p:nvGrpSpPr>
              <p:cNvPr id="5" name="组合 4"/>
              <p:cNvGrpSpPr/>
              <p:nvPr/>
            </p:nvGrpSpPr>
            <p:grpSpPr>
              <a:xfrm>
                <a:off x="3463414" y="1124744"/>
                <a:ext cx="1986419" cy="5328592"/>
                <a:chOff x="3463414" y="1124744"/>
                <a:chExt cx="1986419" cy="5328592"/>
              </a:xfrm>
            </p:grpSpPr>
            <p:sp>
              <p:nvSpPr>
                <p:cNvPr id="7" name="椭圆1"/>
                <p:cNvSpPr/>
                <p:nvPr/>
              </p:nvSpPr>
              <p:spPr>
                <a:xfrm>
                  <a:off x="3628531" y="4797152"/>
                  <a:ext cx="1656184" cy="165618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2"/>
                <p:cNvSpPr/>
                <p:nvPr/>
              </p:nvSpPr>
              <p:spPr>
                <a:xfrm>
                  <a:off x="3628531" y="3573016"/>
                  <a:ext cx="1656184" cy="16561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3"/>
                <p:cNvSpPr/>
                <p:nvPr/>
              </p:nvSpPr>
              <p:spPr>
                <a:xfrm>
                  <a:off x="3628531" y="2348880"/>
                  <a:ext cx="1656184" cy="165618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4"/>
                <p:cNvSpPr/>
                <p:nvPr/>
              </p:nvSpPr>
              <p:spPr>
                <a:xfrm>
                  <a:off x="3628531" y="1124744"/>
                  <a:ext cx="1656184" cy="16561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USB"/>
                <p:cNvGrpSpPr/>
                <p:nvPr/>
              </p:nvGrpSpPr>
              <p:grpSpPr>
                <a:xfrm>
                  <a:off x="4276473" y="2924944"/>
                  <a:ext cx="360300" cy="647504"/>
                  <a:chOff x="4209169" y="2924944"/>
                  <a:chExt cx="360300" cy="647504"/>
                </a:xfrm>
              </p:grpSpPr>
              <p:cxnSp>
                <p:nvCxnSpPr>
                  <p:cNvPr id="10" name="直接箭头连接符 9"/>
                  <p:cNvCxnSpPr/>
                  <p:nvPr/>
                </p:nvCxnSpPr>
                <p:spPr>
                  <a:xfrm rot="16200000">
                    <a:off x="4053014" y="3248696"/>
                    <a:ext cx="647504" cy="0"/>
                  </a:xfrm>
                  <a:prstGeom prst="straightConnector1">
                    <a:avLst/>
                  </a:prstGeom>
                  <a:ln w="38100">
                    <a:solidFill>
                      <a:schemeClr val="bg1"/>
                    </a:solidFill>
                    <a:headEnd type="oval" w="med" len="med"/>
                    <a:tailEnd type="stealth" w="lg" len="lg"/>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a:xfrm rot="16200000">
                    <a:off x="4113174" y="3287907"/>
                    <a:ext cx="372378" cy="180388"/>
                  </a:xfrm>
                  <a:custGeom>
                    <a:avLst/>
                    <a:gdLst>
                      <a:gd name="connsiteX0" fmla="*/ 0 w 928915"/>
                      <a:gd name="connsiteY0" fmla="*/ 174172 h 174172"/>
                      <a:gd name="connsiteX1" fmla="*/ 333829 w 928915"/>
                      <a:gd name="connsiteY1" fmla="*/ 174172 h 174172"/>
                      <a:gd name="connsiteX2" fmla="*/ 508001 w 928915"/>
                      <a:gd name="connsiteY2" fmla="*/ 0 h 174172"/>
                      <a:gd name="connsiteX3" fmla="*/ 928915 w 928915"/>
                      <a:gd name="connsiteY3" fmla="*/ 0 h 174172"/>
                    </a:gdLst>
                    <a:ahLst/>
                    <a:cxnLst>
                      <a:cxn ang="0">
                        <a:pos x="connsiteX0" y="connsiteY0"/>
                      </a:cxn>
                      <a:cxn ang="0">
                        <a:pos x="connsiteX1" y="connsiteY1"/>
                      </a:cxn>
                      <a:cxn ang="0">
                        <a:pos x="connsiteX2" y="connsiteY2"/>
                      </a:cxn>
                      <a:cxn ang="0">
                        <a:pos x="connsiteX3" y="connsiteY3"/>
                      </a:cxn>
                    </a:cxnLst>
                    <a:rect l="l" t="t" r="r" b="b"/>
                    <a:pathLst>
                      <a:path w="928915" h="174172">
                        <a:moveTo>
                          <a:pt x="0" y="174172"/>
                        </a:moveTo>
                        <a:lnTo>
                          <a:pt x="333829" y="174172"/>
                        </a:lnTo>
                        <a:lnTo>
                          <a:pt x="508001" y="0"/>
                        </a:lnTo>
                        <a:lnTo>
                          <a:pt x="928915" y="0"/>
                        </a:lnTo>
                      </a:path>
                    </a:pathLst>
                  </a:custGeom>
                  <a:noFill/>
                  <a:ln w="38100">
                    <a:solidFill>
                      <a:schemeClr val="bg1"/>
                    </a:solidFill>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16200000" flipV="1">
                    <a:off x="4303972" y="3161389"/>
                    <a:ext cx="350605" cy="180388"/>
                  </a:xfrm>
                  <a:custGeom>
                    <a:avLst/>
                    <a:gdLst>
                      <a:gd name="connsiteX0" fmla="*/ 0 w 928915"/>
                      <a:gd name="connsiteY0" fmla="*/ 174172 h 174172"/>
                      <a:gd name="connsiteX1" fmla="*/ 333829 w 928915"/>
                      <a:gd name="connsiteY1" fmla="*/ 174172 h 174172"/>
                      <a:gd name="connsiteX2" fmla="*/ 508001 w 928915"/>
                      <a:gd name="connsiteY2" fmla="*/ 0 h 174172"/>
                      <a:gd name="connsiteX3" fmla="*/ 928915 w 928915"/>
                      <a:gd name="connsiteY3" fmla="*/ 0 h 174172"/>
                    </a:gdLst>
                    <a:ahLst/>
                    <a:cxnLst>
                      <a:cxn ang="0">
                        <a:pos x="connsiteX0" y="connsiteY0"/>
                      </a:cxn>
                      <a:cxn ang="0">
                        <a:pos x="connsiteX1" y="connsiteY1"/>
                      </a:cxn>
                      <a:cxn ang="0">
                        <a:pos x="connsiteX2" y="connsiteY2"/>
                      </a:cxn>
                      <a:cxn ang="0">
                        <a:pos x="connsiteX3" y="connsiteY3"/>
                      </a:cxn>
                    </a:cxnLst>
                    <a:rect l="l" t="t" r="r" b="b"/>
                    <a:pathLst>
                      <a:path w="928915" h="174172">
                        <a:moveTo>
                          <a:pt x="0" y="174172"/>
                        </a:moveTo>
                        <a:lnTo>
                          <a:pt x="333829" y="174172"/>
                        </a:lnTo>
                        <a:lnTo>
                          <a:pt x="508001" y="0"/>
                        </a:lnTo>
                        <a:lnTo>
                          <a:pt x="928915" y="0"/>
                        </a:lnTo>
                      </a:path>
                    </a:pathLst>
                  </a:custGeom>
                  <a:noFill/>
                  <a:ln w="38100">
                    <a:solidFill>
                      <a:schemeClr val="bg1"/>
                    </a:solidFill>
                    <a:tailEnd type="diamo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50" name="问号"/>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63414" y="1196752"/>
                  <a:ext cx="1986419" cy="18927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杠铃"/>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V="1">
                  <a:off x="4027674" y="4296475"/>
                  <a:ext cx="857898" cy="333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选项"/>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099815" y="5445224"/>
                  <a:ext cx="713617" cy="650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3" name="组合 2"/>
              <p:cNvGrpSpPr/>
              <p:nvPr/>
            </p:nvGrpSpPr>
            <p:grpSpPr>
              <a:xfrm>
                <a:off x="3347864" y="1268760"/>
                <a:ext cx="720080" cy="432048"/>
                <a:chOff x="3347864" y="1268760"/>
                <a:chExt cx="720080" cy="432048"/>
              </a:xfrm>
            </p:grpSpPr>
            <p:sp>
              <p:nvSpPr>
                <p:cNvPr id="11" name="椭圆 10"/>
                <p:cNvSpPr/>
                <p:nvPr/>
              </p:nvSpPr>
              <p:spPr>
                <a:xfrm>
                  <a:off x="3491880" y="1268760"/>
                  <a:ext cx="432048" cy="432048"/>
                </a:xfrm>
                <a:prstGeom prst="ellipse">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TextBox 1"/>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bg1">
                          <a:lumMod val="50000"/>
                        </a:schemeClr>
                      </a:solidFill>
                    </a:rPr>
                    <a:t>#1</a:t>
                  </a:r>
                  <a:endParaRPr lang="zh-CN" altLang="en-US" b="1" dirty="0">
                    <a:solidFill>
                      <a:schemeClr val="bg1">
                        <a:lumMod val="50000"/>
                      </a:schemeClr>
                    </a:solidFill>
                  </a:endParaRPr>
                </a:p>
              </p:txBody>
            </p:sp>
          </p:grpSp>
          <p:grpSp>
            <p:nvGrpSpPr>
              <p:cNvPr id="14" name="组合 13"/>
              <p:cNvGrpSpPr/>
              <p:nvPr/>
            </p:nvGrpSpPr>
            <p:grpSpPr>
              <a:xfrm>
                <a:off x="3347864" y="3789040"/>
                <a:ext cx="720080" cy="432048"/>
                <a:chOff x="3347864" y="1268760"/>
                <a:chExt cx="720080" cy="432048"/>
              </a:xfrm>
            </p:grpSpPr>
            <p:sp>
              <p:nvSpPr>
                <p:cNvPr id="15" name="椭圆 14"/>
                <p:cNvSpPr/>
                <p:nvPr/>
              </p:nvSpPr>
              <p:spPr>
                <a:xfrm>
                  <a:off x="3491880" y="1268760"/>
                  <a:ext cx="432048" cy="432048"/>
                </a:xfrm>
                <a:prstGeom prst="ellipse">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TextBox 15"/>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bg1">
                          <a:lumMod val="50000"/>
                        </a:schemeClr>
                      </a:solidFill>
                    </a:rPr>
                    <a:t>#3</a:t>
                  </a:r>
                  <a:endParaRPr lang="zh-CN" altLang="en-US" b="1" dirty="0">
                    <a:solidFill>
                      <a:schemeClr val="bg1">
                        <a:lumMod val="50000"/>
                      </a:schemeClr>
                    </a:solidFill>
                  </a:endParaRPr>
                </a:p>
              </p:txBody>
            </p:sp>
          </p:grpSp>
          <p:grpSp>
            <p:nvGrpSpPr>
              <p:cNvPr id="17" name="组合 16"/>
              <p:cNvGrpSpPr/>
              <p:nvPr/>
            </p:nvGrpSpPr>
            <p:grpSpPr>
              <a:xfrm>
                <a:off x="4860032" y="2564904"/>
                <a:ext cx="720080" cy="432048"/>
                <a:chOff x="3347864" y="1268760"/>
                <a:chExt cx="720080" cy="432048"/>
              </a:xfrm>
            </p:grpSpPr>
            <p:sp>
              <p:nvSpPr>
                <p:cNvPr id="21" name="椭圆 20"/>
                <p:cNvSpPr/>
                <p:nvPr/>
              </p:nvSpPr>
              <p:spPr>
                <a:xfrm>
                  <a:off x="3491880" y="1268760"/>
                  <a:ext cx="432048" cy="432048"/>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TextBox 21"/>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accent1"/>
                      </a:solidFill>
                    </a:rPr>
                    <a:t>#2</a:t>
                  </a:r>
                  <a:endParaRPr lang="zh-CN" altLang="en-US" b="1" dirty="0">
                    <a:solidFill>
                      <a:schemeClr val="accent1"/>
                    </a:solidFill>
                  </a:endParaRPr>
                </a:p>
              </p:txBody>
            </p:sp>
          </p:grpSp>
          <p:grpSp>
            <p:nvGrpSpPr>
              <p:cNvPr id="23" name="组合 22"/>
              <p:cNvGrpSpPr/>
              <p:nvPr/>
            </p:nvGrpSpPr>
            <p:grpSpPr>
              <a:xfrm>
                <a:off x="4860032" y="5085184"/>
                <a:ext cx="720080" cy="432048"/>
                <a:chOff x="3347864" y="1268760"/>
                <a:chExt cx="720080" cy="432048"/>
              </a:xfrm>
            </p:grpSpPr>
            <p:sp>
              <p:nvSpPr>
                <p:cNvPr id="24" name="椭圆 23"/>
                <p:cNvSpPr/>
                <p:nvPr/>
              </p:nvSpPr>
              <p:spPr>
                <a:xfrm>
                  <a:off x="3491880" y="1268760"/>
                  <a:ext cx="432048" cy="432048"/>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TextBox 24"/>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accent1"/>
                      </a:solidFill>
                    </a:rPr>
                    <a:t>#4</a:t>
                  </a:r>
                  <a:endParaRPr lang="zh-CN" altLang="en-US" b="1" dirty="0">
                    <a:solidFill>
                      <a:schemeClr val="accent1"/>
                    </a:solidFill>
                  </a:endParaRPr>
                </a:p>
              </p:txBody>
            </p:sp>
          </p:grpSp>
        </p:grpSp>
        <p:grpSp>
          <p:nvGrpSpPr>
            <p:cNvPr id="9" name="组合 8"/>
            <p:cNvGrpSpPr/>
            <p:nvPr/>
          </p:nvGrpSpPr>
          <p:grpSpPr>
            <a:xfrm>
              <a:off x="2915816" y="1952836"/>
              <a:ext cx="3045154" cy="3757059"/>
              <a:chOff x="2915816" y="1952836"/>
              <a:chExt cx="3045154" cy="3757059"/>
            </a:xfrm>
          </p:grpSpPr>
          <p:sp>
            <p:nvSpPr>
              <p:cNvPr id="36" name="右弧形箭头 35"/>
              <p:cNvSpPr/>
              <p:nvPr/>
            </p:nvSpPr>
            <p:spPr>
              <a:xfrm flipH="1">
                <a:off x="2915816" y="1952836"/>
                <a:ext cx="596882" cy="1080120"/>
              </a:xfrm>
              <a:prstGeom prst="curvedLeftArrow">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右弧形箭头 36"/>
              <p:cNvSpPr/>
              <p:nvPr/>
            </p:nvSpPr>
            <p:spPr>
              <a:xfrm flipH="1">
                <a:off x="2915816" y="4629775"/>
                <a:ext cx="596882" cy="1080120"/>
              </a:xfrm>
              <a:prstGeom prst="curvedLeftArrow">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右弧形箭头 37"/>
              <p:cNvSpPr/>
              <p:nvPr/>
            </p:nvSpPr>
            <p:spPr>
              <a:xfrm>
                <a:off x="5364088" y="3294852"/>
                <a:ext cx="596882" cy="1080120"/>
              </a:xfrm>
              <a:prstGeom prst="curvedLeftArrow">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39" name="TextBox 38"/>
          <p:cNvSpPr txBox="1"/>
          <p:nvPr/>
        </p:nvSpPr>
        <p:spPr>
          <a:xfrm>
            <a:off x="6003950" y="1300118"/>
            <a:ext cx="2499462" cy="2154436"/>
          </a:xfrm>
          <a:prstGeom prst="rect">
            <a:avLst/>
          </a:prstGeom>
          <a:noFill/>
        </p:spPr>
        <p:txBody>
          <a:bodyPr wrap="square" rtlCol="0">
            <a:spAutoFit/>
          </a:bodyPr>
          <a:lstStyle/>
          <a:p>
            <a:r>
              <a:rPr lang="en-US" altLang="zh-CN" sz="2000" b="1" dirty="0" smtClean="0"/>
              <a:t>#2.</a:t>
            </a:r>
            <a:r>
              <a:rPr lang="zh-CN" altLang="en-US" sz="2000" b="1" dirty="0" smtClean="0"/>
              <a:t>创造可选择性</a:t>
            </a:r>
            <a:endParaRPr lang="en-US" altLang="zh-CN" sz="2000" b="1" dirty="0" smtClean="0"/>
          </a:p>
          <a:p>
            <a:endParaRPr lang="en-US" altLang="zh-CN" dirty="0" smtClean="0">
              <a:solidFill>
                <a:schemeClr val="bg1"/>
              </a:solidFill>
            </a:endParaRPr>
          </a:p>
          <a:p>
            <a:r>
              <a:rPr lang="zh-CN" altLang="en-US" sz="1600" dirty="0" smtClean="0">
                <a:solidFill>
                  <a:schemeClr val="accent1"/>
                </a:solidFill>
              </a:rPr>
              <a:t>贷款</a:t>
            </a:r>
            <a:r>
              <a:rPr lang="zh-CN" altLang="en-US" sz="1600" dirty="0">
                <a:solidFill>
                  <a:schemeClr val="accent1"/>
                </a:solidFill>
              </a:rPr>
              <a:t>买房后收入的支出和居住地固定，两者均无可选择性。而租房则可以自由选择房源，贷款可用于其它投资，在意外下租房更具可</a:t>
            </a:r>
            <a:r>
              <a:rPr lang="zh-CN" altLang="en-US" sz="1600" dirty="0" smtClean="0">
                <a:solidFill>
                  <a:schemeClr val="accent1"/>
                </a:solidFill>
              </a:rPr>
              <a:t>选择性</a:t>
            </a:r>
            <a:endParaRPr lang="zh-CN" altLang="en-US" sz="1600" dirty="0">
              <a:solidFill>
                <a:schemeClr val="accent1"/>
              </a:solidFill>
            </a:endParaRPr>
          </a:p>
        </p:txBody>
      </p:sp>
      <p:sp>
        <p:nvSpPr>
          <p:cNvPr id="40" name="TextBox 39"/>
          <p:cNvSpPr txBox="1"/>
          <p:nvPr/>
        </p:nvSpPr>
        <p:spPr>
          <a:xfrm>
            <a:off x="6003950" y="4305870"/>
            <a:ext cx="2967272" cy="677108"/>
          </a:xfrm>
          <a:prstGeom prst="rect">
            <a:avLst/>
          </a:prstGeom>
          <a:noFill/>
        </p:spPr>
        <p:txBody>
          <a:bodyPr wrap="square" rtlCol="0">
            <a:spAutoFit/>
          </a:bodyPr>
          <a:lstStyle/>
          <a:p>
            <a:r>
              <a:rPr lang="en-US" altLang="zh-CN" sz="2000" b="1" dirty="0" smtClean="0"/>
              <a:t>#4.</a:t>
            </a:r>
            <a:r>
              <a:rPr lang="zh-CN" altLang="en-US" sz="2000" b="1" dirty="0" smtClean="0"/>
              <a:t>试错、否定错误选项</a:t>
            </a:r>
            <a:endParaRPr lang="en-US" altLang="zh-CN" sz="2000" b="1" dirty="0" smtClean="0"/>
          </a:p>
          <a:p>
            <a:endParaRPr lang="en-US" altLang="zh-CN" dirty="0"/>
          </a:p>
        </p:txBody>
      </p:sp>
      <p:sp>
        <p:nvSpPr>
          <p:cNvPr id="41" name="TextBox 40"/>
          <p:cNvSpPr txBox="1"/>
          <p:nvPr/>
        </p:nvSpPr>
        <p:spPr>
          <a:xfrm>
            <a:off x="323528" y="4305870"/>
            <a:ext cx="2593679" cy="3262432"/>
          </a:xfrm>
          <a:prstGeom prst="rect">
            <a:avLst/>
          </a:prstGeom>
          <a:noFill/>
        </p:spPr>
        <p:txBody>
          <a:bodyPr wrap="square" rtlCol="0">
            <a:spAutoFit/>
          </a:bodyPr>
          <a:lstStyle/>
          <a:p>
            <a:r>
              <a:rPr lang="en-US" altLang="zh-CN" sz="2000" b="1" dirty="0" smtClean="0"/>
              <a:t>#3.</a:t>
            </a:r>
            <a:r>
              <a:rPr lang="zh-CN" altLang="en-US" sz="2000" b="1" dirty="0" smtClean="0"/>
              <a:t>确认杠铃策略</a:t>
            </a:r>
            <a:endParaRPr lang="en-US" altLang="zh-CN" sz="2000" b="1" dirty="0" smtClean="0"/>
          </a:p>
          <a:p>
            <a:endParaRPr lang="en-US" altLang="zh-CN" dirty="0"/>
          </a:p>
          <a:p>
            <a:r>
              <a:rPr lang="zh-CN" altLang="en-US" sz="1600" dirty="0">
                <a:solidFill>
                  <a:schemeClr val="accent1"/>
                </a:solidFill>
              </a:rPr>
              <a:t>租房时，房东涨房租、换房等成本支出相较于终身固定在一个地方是可以接受。另一方面，有更好的房源或要去其他城市时可以随时搬离。</a:t>
            </a:r>
          </a:p>
          <a:p>
            <a:endParaRPr lang="en-US" altLang="zh-CN" dirty="0" smtClean="0"/>
          </a:p>
          <a:p>
            <a:endParaRPr lang="en-US" altLang="zh-CN" dirty="0"/>
          </a:p>
          <a:p>
            <a:endParaRPr lang="en-US" altLang="zh-CN" dirty="0" smtClean="0"/>
          </a:p>
          <a:p>
            <a:endParaRPr lang="zh-CN" altLang="en-US" dirty="0"/>
          </a:p>
        </p:txBody>
      </p:sp>
      <p:sp>
        <p:nvSpPr>
          <p:cNvPr id="31" name="矩形 30"/>
          <p:cNvSpPr/>
          <p:nvPr/>
        </p:nvSpPr>
        <p:spPr>
          <a:xfrm>
            <a:off x="6003950" y="4903429"/>
            <a:ext cx="2542132" cy="830997"/>
          </a:xfrm>
          <a:prstGeom prst="rect">
            <a:avLst/>
          </a:prstGeom>
        </p:spPr>
        <p:txBody>
          <a:bodyPr wrap="square">
            <a:spAutoFit/>
          </a:bodyPr>
          <a:lstStyle/>
          <a:p>
            <a:r>
              <a:rPr lang="zh-CN" altLang="en-US" sz="1600" dirty="0">
                <a:solidFill>
                  <a:schemeClr val="accent1"/>
                </a:solidFill>
              </a:rPr>
              <a:t>租的</a:t>
            </a:r>
            <a:r>
              <a:rPr lang="zh-CN" altLang="en-US" sz="1600" dirty="0" smtClean="0">
                <a:solidFill>
                  <a:schemeClr val="accent1"/>
                </a:solidFill>
              </a:rPr>
              <a:t>房子如果有问题</a:t>
            </a:r>
            <a:r>
              <a:rPr lang="zh-CN" altLang="en-US" sz="1600" dirty="0">
                <a:solidFill>
                  <a:schemeClr val="accent1"/>
                </a:solidFill>
              </a:rPr>
              <a:t>可以</a:t>
            </a:r>
            <a:r>
              <a:rPr lang="zh-CN" altLang="en-US" sz="1600" dirty="0" smtClean="0">
                <a:solidFill>
                  <a:schemeClr val="accent1"/>
                </a:solidFill>
              </a:rPr>
              <a:t>换；买</a:t>
            </a:r>
            <a:r>
              <a:rPr lang="zh-CN" altLang="en-US" sz="1600" dirty="0">
                <a:solidFill>
                  <a:schemeClr val="accent1"/>
                </a:solidFill>
              </a:rPr>
              <a:t>的房子有问题只能贱卖。</a:t>
            </a:r>
            <a:endParaRPr lang="zh-CN" altLang="en-US" sz="1400" dirty="0">
              <a:solidFill>
                <a:schemeClr val="accent1"/>
              </a:solidFill>
            </a:endParaRPr>
          </a:p>
        </p:txBody>
      </p:sp>
    </p:spTree>
    <p:extLst>
      <p:ext uri="{BB962C8B-B14F-4D97-AF65-F5344CB8AC3E}">
        <p14:creationId xmlns:p14="http://schemas.microsoft.com/office/powerpoint/2010/main" xmlns="" val="1506500294"/>
      </p:ext>
    </p:ext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圆角矩形 49"/>
          <p:cNvSpPr/>
          <p:nvPr/>
        </p:nvSpPr>
        <p:spPr>
          <a:xfrm>
            <a:off x="5997217" y="4782343"/>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327474" y="4782343"/>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a:off x="5997217" y="1814028"/>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327474" y="1814028"/>
            <a:ext cx="2548865" cy="1640526"/>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14514" y="62411"/>
            <a:ext cx="9165998" cy="694975"/>
            <a:chOff x="-14514" y="62411"/>
            <a:chExt cx="9165998" cy="694975"/>
          </a:xfrm>
        </p:grpSpPr>
        <p:sp>
          <p:nvSpPr>
            <p:cNvPr id="27" name="矩形 26"/>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剪去单角的矩形 27"/>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03.</a:t>
              </a:r>
              <a:r>
                <a:rPr lang="zh-CN" altLang="en-US" sz="2400" b="1" dirty="0">
                  <a:solidFill>
                    <a:schemeClr val="bg1"/>
                  </a:solidFill>
                </a:rPr>
                <a:t>反</a:t>
              </a:r>
              <a:r>
                <a:rPr lang="zh-CN" altLang="en-US" sz="2400" b="1" dirty="0" smtClean="0">
                  <a:solidFill>
                    <a:schemeClr val="bg1"/>
                  </a:solidFill>
                </a:rPr>
                <a:t>脆弱学习法</a:t>
              </a:r>
              <a:endParaRPr lang="zh-CN" altLang="en-US" sz="2400" b="1" dirty="0">
                <a:solidFill>
                  <a:schemeClr val="bg1"/>
                </a:solidFill>
              </a:endParaRPr>
            </a:p>
          </p:txBody>
        </p:sp>
        <p:sp>
          <p:nvSpPr>
            <p:cNvPr id="30" name="矩形 29"/>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TextBox 5"/>
          <p:cNvSpPr txBox="1"/>
          <p:nvPr/>
        </p:nvSpPr>
        <p:spPr>
          <a:xfrm>
            <a:off x="323528" y="1300118"/>
            <a:ext cx="2593679" cy="1969770"/>
          </a:xfrm>
          <a:prstGeom prst="rect">
            <a:avLst/>
          </a:prstGeom>
          <a:noFill/>
        </p:spPr>
        <p:txBody>
          <a:bodyPr wrap="square" rtlCol="0">
            <a:spAutoFit/>
          </a:bodyPr>
          <a:lstStyle/>
          <a:p>
            <a:r>
              <a:rPr lang="en-US" altLang="zh-CN" sz="2000" b="1" dirty="0" smtClean="0"/>
              <a:t>#1.</a:t>
            </a:r>
            <a:r>
              <a:rPr lang="zh-CN" altLang="en-US" sz="2000" b="1" dirty="0" smtClean="0"/>
              <a:t>识别领域</a:t>
            </a:r>
            <a:endParaRPr lang="en-US" altLang="zh-CN" sz="2000" b="1" dirty="0" smtClean="0"/>
          </a:p>
          <a:p>
            <a:endParaRPr lang="en-US" altLang="zh-CN" dirty="0" smtClean="0">
              <a:solidFill>
                <a:schemeClr val="bg1"/>
              </a:solidFill>
            </a:endParaRPr>
          </a:p>
          <a:p>
            <a:r>
              <a:rPr lang="en-US" altLang="zh-CN" sz="2000" b="1" dirty="0" smtClean="0">
                <a:solidFill>
                  <a:schemeClr val="accent1"/>
                </a:solidFill>
              </a:rPr>
              <a:t>Q</a:t>
            </a:r>
            <a:r>
              <a:rPr lang="zh-CN" altLang="en-US" sz="2000" b="1" dirty="0" smtClean="0">
                <a:solidFill>
                  <a:schemeClr val="accent1"/>
                </a:solidFill>
              </a:rPr>
              <a:t>：学习要先定向？</a:t>
            </a:r>
            <a:endParaRPr lang="en-US" altLang="zh-CN" sz="2000" b="1" dirty="0" smtClean="0">
              <a:solidFill>
                <a:schemeClr val="accent1"/>
              </a:solidFill>
            </a:endParaRPr>
          </a:p>
          <a:p>
            <a:r>
              <a:rPr lang="en-US" altLang="zh-CN" sz="1600" dirty="0" smtClean="0">
                <a:solidFill>
                  <a:schemeClr val="accent1"/>
                </a:solidFill>
              </a:rPr>
              <a:t>A</a:t>
            </a:r>
            <a:r>
              <a:rPr lang="zh-CN" altLang="en-US" sz="1600" dirty="0" smtClean="0">
                <a:solidFill>
                  <a:schemeClr val="accent1"/>
                </a:solidFill>
              </a:rPr>
              <a:t>：每个人的天赋不同，学习过程受多种因素相互影响。学习方向的选择需要反脆弱思维。</a:t>
            </a:r>
            <a:endParaRPr lang="zh-CN" altLang="en-US" sz="1600" dirty="0">
              <a:solidFill>
                <a:schemeClr val="accent1"/>
              </a:solidFill>
            </a:endParaRPr>
          </a:p>
        </p:txBody>
      </p:sp>
      <p:grpSp>
        <p:nvGrpSpPr>
          <p:cNvPr id="13" name="组合 12"/>
          <p:cNvGrpSpPr/>
          <p:nvPr/>
        </p:nvGrpSpPr>
        <p:grpSpPr>
          <a:xfrm>
            <a:off x="2915816" y="1124744"/>
            <a:ext cx="3045154" cy="5328592"/>
            <a:chOff x="2915816" y="1124744"/>
            <a:chExt cx="3045154" cy="5328592"/>
          </a:xfrm>
        </p:grpSpPr>
        <p:grpSp>
          <p:nvGrpSpPr>
            <p:cNvPr id="8" name="组合 7"/>
            <p:cNvGrpSpPr/>
            <p:nvPr/>
          </p:nvGrpSpPr>
          <p:grpSpPr>
            <a:xfrm>
              <a:off x="3347864" y="1124744"/>
              <a:ext cx="2232248" cy="5328592"/>
              <a:chOff x="3347864" y="1124744"/>
              <a:chExt cx="2232248" cy="5328592"/>
            </a:xfrm>
          </p:grpSpPr>
          <p:grpSp>
            <p:nvGrpSpPr>
              <p:cNvPr id="5" name="组合 4"/>
              <p:cNvGrpSpPr/>
              <p:nvPr/>
            </p:nvGrpSpPr>
            <p:grpSpPr>
              <a:xfrm>
                <a:off x="3463414" y="1124744"/>
                <a:ext cx="1986419" cy="5328592"/>
                <a:chOff x="3463414" y="1124744"/>
                <a:chExt cx="1986419" cy="5328592"/>
              </a:xfrm>
            </p:grpSpPr>
            <p:sp>
              <p:nvSpPr>
                <p:cNvPr id="7" name="椭圆1"/>
                <p:cNvSpPr/>
                <p:nvPr/>
              </p:nvSpPr>
              <p:spPr>
                <a:xfrm>
                  <a:off x="3628531" y="4797152"/>
                  <a:ext cx="1656184" cy="165618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2"/>
                <p:cNvSpPr/>
                <p:nvPr/>
              </p:nvSpPr>
              <p:spPr>
                <a:xfrm>
                  <a:off x="3628531" y="3573016"/>
                  <a:ext cx="1656184" cy="16561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3"/>
                <p:cNvSpPr/>
                <p:nvPr/>
              </p:nvSpPr>
              <p:spPr>
                <a:xfrm>
                  <a:off x="3628531" y="2348880"/>
                  <a:ext cx="1656184" cy="165618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4"/>
                <p:cNvSpPr/>
                <p:nvPr/>
              </p:nvSpPr>
              <p:spPr>
                <a:xfrm>
                  <a:off x="3628531" y="1124744"/>
                  <a:ext cx="1656184" cy="16561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USB"/>
                <p:cNvGrpSpPr/>
                <p:nvPr/>
              </p:nvGrpSpPr>
              <p:grpSpPr>
                <a:xfrm>
                  <a:off x="4276473" y="2924944"/>
                  <a:ext cx="360300" cy="647504"/>
                  <a:chOff x="4209169" y="2924944"/>
                  <a:chExt cx="360300" cy="647504"/>
                </a:xfrm>
              </p:grpSpPr>
              <p:cxnSp>
                <p:nvCxnSpPr>
                  <p:cNvPr id="10" name="直接箭头连接符 9"/>
                  <p:cNvCxnSpPr/>
                  <p:nvPr/>
                </p:nvCxnSpPr>
                <p:spPr>
                  <a:xfrm rot="16200000">
                    <a:off x="4053014" y="3248696"/>
                    <a:ext cx="647504" cy="0"/>
                  </a:xfrm>
                  <a:prstGeom prst="straightConnector1">
                    <a:avLst/>
                  </a:prstGeom>
                  <a:ln w="38100">
                    <a:solidFill>
                      <a:schemeClr val="bg1"/>
                    </a:solidFill>
                    <a:headEnd type="oval" w="med" len="med"/>
                    <a:tailEnd type="stealth" w="lg" len="lg"/>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a:xfrm rot="16200000">
                    <a:off x="4113174" y="3287907"/>
                    <a:ext cx="372378" cy="180388"/>
                  </a:xfrm>
                  <a:custGeom>
                    <a:avLst/>
                    <a:gdLst>
                      <a:gd name="connsiteX0" fmla="*/ 0 w 928915"/>
                      <a:gd name="connsiteY0" fmla="*/ 174172 h 174172"/>
                      <a:gd name="connsiteX1" fmla="*/ 333829 w 928915"/>
                      <a:gd name="connsiteY1" fmla="*/ 174172 h 174172"/>
                      <a:gd name="connsiteX2" fmla="*/ 508001 w 928915"/>
                      <a:gd name="connsiteY2" fmla="*/ 0 h 174172"/>
                      <a:gd name="connsiteX3" fmla="*/ 928915 w 928915"/>
                      <a:gd name="connsiteY3" fmla="*/ 0 h 174172"/>
                    </a:gdLst>
                    <a:ahLst/>
                    <a:cxnLst>
                      <a:cxn ang="0">
                        <a:pos x="connsiteX0" y="connsiteY0"/>
                      </a:cxn>
                      <a:cxn ang="0">
                        <a:pos x="connsiteX1" y="connsiteY1"/>
                      </a:cxn>
                      <a:cxn ang="0">
                        <a:pos x="connsiteX2" y="connsiteY2"/>
                      </a:cxn>
                      <a:cxn ang="0">
                        <a:pos x="connsiteX3" y="connsiteY3"/>
                      </a:cxn>
                    </a:cxnLst>
                    <a:rect l="l" t="t" r="r" b="b"/>
                    <a:pathLst>
                      <a:path w="928915" h="174172">
                        <a:moveTo>
                          <a:pt x="0" y="174172"/>
                        </a:moveTo>
                        <a:lnTo>
                          <a:pt x="333829" y="174172"/>
                        </a:lnTo>
                        <a:lnTo>
                          <a:pt x="508001" y="0"/>
                        </a:lnTo>
                        <a:lnTo>
                          <a:pt x="928915" y="0"/>
                        </a:lnTo>
                      </a:path>
                    </a:pathLst>
                  </a:custGeom>
                  <a:noFill/>
                  <a:ln w="38100">
                    <a:solidFill>
                      <a:schemeClr val="bg1"/>
                    </a:solidFill>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16200000" flipV="1">
                    <a:off x="4303972" y="3161389"/>
                    <a:ext cx="350605" cy="180388"/>
                  </a:xfrm>
                  <a:custGeom>
                    <a:avLst/>
                    <a:gdLst>
                      <a:gd name="connsiteX0" fmla="*/ 0 w 928915"/>
                      <a:gd name="connsiteY0" fmla="*/ 174172 h 174172"/>
                      <a:gd name="connsiteX1" fmla="*/ 333829 w 928915"/>
                      <a:gd name="connsiteY1" fmla="*/ 174172 h 174172"/>
                      <a:gd name="connsiteX2" fmla="*/ 508001 w 928915"/>
                      <a:gd name="connsiteY2" fmla="*/ 0 h 174172"/>
                      <a:gd name="connsiteX3" fmla="*/ 928915 w 928915"/>
                      <a:gd name="connsiteY3" fmla="*/ 0 h 174172"/>
                    </a:gdLst>
                    <a:ahLst/>
                    <a:cxnLst>
                      <a:cxn ang="0">
                        <a:pos x="connsiteX0" y="connsiteY0"/>
                      </a:cxn>
                      <a:cxn ang="0">
                        <a:pos x="connsiteX1" y="connsiteY1"/>
                      </a:cxn>
                      <a:cxn ang="0">
                        <a:pos x="connsiteX2" y="connsiteY2"/>
                      </a:cxn>
                      <a:cxn ang="0">
                        <a:pos x="connsiteX3" y="connsiteY3"/>
                      </a:cxn>
                    </a:cxnLst>
                    <a:rect l="l" t="t" r="r" b="b"/>
                    <a:pathLst>
                      <a:path w="928915" h="174172">
                        <a:moveTo>
                          <a:pt x="0" y="174172"/>
                        </a:moveTo>
                        <a:lnTo>
                          <a:pt x="333829" y="174172"/>
                        </a:lnTo>
                        <a:lnTo>
                          <a:pt x="508001" y="0"/>
                        </a:lnTo>
                        <a:lnTo>
                          <a:pt x="928915" y="0"/>
                        </a:lnTo>
                      </a:path>
                    </a:pathLst>
                  </a:custGeom>
                  <a:noFill/>
                  <a:ln w="38100">
                    <a:solidFill>
                      <a:schemeClr val="bg1"/>
                    </a:solidFill>
                    <a:tailEnd type="diamo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50" name="问号"/>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63414" y="1196752"/>
                  <a:ext cx="1986419" cy="18927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杠铃"/>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V="1">
                  <a:off x="4027674" y="4296475"/>
                  <a:ext cx="857898" cy="333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选项"/>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099815" y="5445224"/>
                  <a:ext cx="713617" cy="650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3" name="组合 2"/>
              <p:cNvGrpSpPr/>
              <p:nvPr/>
            </p:nvGrpSpPr>
            <p:grpSpPr>
              <a:xfrm>
                <a:off x="3347864" y="1268760"/>
                <a:ext cx="720080" cy="432048"/>
                <a:chOff x="3347864" y="1268760"/>
                <a:chExt cx="720080" cy="432048"/>
              </a:xfrm>
            </p:grpSpPr>
            <p:sp>
              <p:nvSpPr>
                <p:cNvPr id="11" name="椭圆 10"/>
                <p:cNvSpPr/>
                <p:nvPr/>
              </p:nvSpPr>
              <p:spPr>
                <a:xfrm>
                  <a:off x="3491880" y="1268760"/>
                  <a:ext cx="432048" cy="432048"/>
                </a:xfrm>
                <a:prstGeom prst="ellipse">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TextBox 1"/>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bg1">
                          <a:lumMod val="50000"/>
                        </a:schemeClr>
                      </a:solidFill>
                    </a:rPr>
                    <a:t>#1</a:t>
                  </a:r>
                  <a:endParaRPr lang="zh-CN" altLang="en-US" b="1" dirty="0">
                    <a:solidFill>
                      <a:schemeClr val="bg1">
                        <a:lumMod val="50000"/>
                      </a:schemeClr>
                    </a:solidFill>
                  </a:endParaRPr>
                </a:p>
              </p:txBody>
            </p:sp>
          </p:grpSp>
          <p:grpSp>
            <p:nvGrpSpPr>
              <p:cNvPr id="14" name="组合 13"/>
              <p:cNvGrpSpPr/>
              <p:nvPr/>
            </p:nvGrpSpPr>
            <p:grpSpPr>
              <a:xfrm>
                <a:off x="3347864" y="3789040"/>
                <a:ext cx="720080" cy="432048"/>
                <a:chOff x="3347864" y="1268760"/>
                <a:chExt cx="720080" cy="432048"/>
              </a:xfrm>
            </p:grpSpPr>
            <p:sp>
              <p:nvSpPr>
                <p:cNvPr id="15" name="椭圆 14"/>
                <p:cNvSpPr/>
                <p:nvPr/>
              </p:nvSpPr>
              <p:spPr>
                <a:xfrm>
                  <a:off x="3491880" y="1268760"/>
                  <a:ext cx="432048" cy="432048"/>
                </a:xfrm>
                <a:prstGeom prst="ellipse">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TextBox 15"/>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bg1">
                          <a:lumMod val="50000"/>
                        </a:schemeClr>
                      </a:solidFill>
                    </a:rPr>
                    <a:t>#3</a:t>
                  </a:r>
                  <a:endParaRPr lang="zh-CN" altLang="en-US" b="1" dirty="0">
                    <a:solidFill>
                      <a:schemeClr val="bg1">
                        <a:lumMod val="50000"/>
                      </a:schemeClr>
                    </a:solidFill>
                  </a:endParaRPr>
                </a:p>
              </p:txBody>
            </p:sp>
          </p:grpSp>
          <p:grpSp>
            <p:nvGrpSpPr>
              <p:cNvPr id="17" name="组合 16"/>
              <p:cNvGrpSpPr/>
              <p:nvPr/>
            </p:nvGrpSpPr>
            <p:grpSpPr>
              <a:xfrm>
                <a:off x="4860032" y="2564904"/>
                <a:ext cx="720080" cy="432048"/>
                <a:chOff x="3347864" y="1268760"/>
                <a:chExt cx="720080" cy="432048"/>
              </a:xfrm>
            </p:grpSpPr>
            <p:sp>
              <p:nvSpPr>
                <p:cNvPr id="21" name="椭圆 20"/>
                <p:cNvSpPr/>
                <p:nvPr/>
              </p:nvSpPr>
              <p:spPr>
                <a:xfrm>
                  <a:off x="3491880" y="1268760"/>
                  <a:ext cx="432048" cy="432048"/>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TextBox 21"/>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accent1"/>
                      </a:solidFill>
                    </a:rPr>
                    <a:t>#2</a:t>
                  </a:r>
                  <a:endParaRPr lang="zh-CN" altLang="en-US" b="1" dirty="0">
                    <a:solidFill>
                      <a:schemeClr val="accent1"/>
                    </a:solidFill>
                  </a:endParaRPr>
                </a:p>
              </p:txBody>
            </p:sp>
          </p:grpSp>
          <p:grpSp>
            <p:nvGrpSpPr>
              <p:cNvPr id="23" name="组合 22"/>
              <p:cNvGrpSpPr/>
              <p:nvPr/>
            </p:nvGrpSpPr>
            <p:grpSpPr>
              <a:xfrm>
                <a:off x="4860032" y="5085184"/>
                <a:ext cx="720080" cy="432048"/>
                <a:chOff x="3347864" y="1268760"/>
                <a:chExt cx="720080" cy="432048"/>
              </a:xfrm>
            </p:grpSpPr>
            <p:sp>
              <p:nvSpPr>
                <p:cNvPr id="24" name="椭圆 23"/>
                <p:cNvSpPr/>
                <p:nvPr/>
              </p:nvSpPr>
              <p:spPr>
                <a:xfrm>
                  <a:off x="3491880" y="1268760"/>
                  <a:ext cx="432048" cy="432048"/>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TextBox 24"/>
                <p:cNvSpPr txBox="1"/>
                <p:nvPr/>
              </p:nvSpPr>
              <p:spPr>
                <a:xfrm>
                  <a:off x="3347864" y="1300118"/>
                  <a:ext cx="720080" cy="369332"/>
                </a:xfrm>
                <a:prstGeom prst="rect">
                  <a:avLst/>
                </a:prstGeom>
                <a:noFill/>
              </p:spPr>
              <p:txBody>
                <a:bodyPr wrap="square" rtlCol="0">
                  <a:spAutoFit/>
                </a:bodyPr>
                <a:lstStyle/>
                <a:p>
                  <a:pPr algn="ctr"/>
                  <a:r>
                    <a:rPr lang="en-US" altLang="zh-CN" b="1" dirty="0" smtClean="0">
                      <a:solidFill>
                        <a:schemeClr val="accent1"/>
                      </a:solidFill>
                    </a:rPr>
                    <a:t>#4</a:t>
                  </a:r>
                  <a:endParaRPr lang="zh-CN" altLang="en-US" b="1" dirty="0">
                    <a:solidFill>
                      <a:schemeClr val="accent1"/>
                    </a:solidFill>
                  </a:endParaRPr>
                </a:p>
              </p:txBody>
            </p:sp>
          </p:grpSp>
        </p:grpSp>
        <p:grpSp>
          <p:nvGrpSpPr>
            <p:cNvPr id="9" name="组合 8"/>
            <p:cNvGrpSpPr/>
            <p:nvPr/>
          </p:nvGrpSpPr>
          <p:grpSpPr>
            <a:xfrm>
              <a:off x="2915816" y="1952836"/>
              <a:ext cx="3045154" cy="3757059"/>
              <a:chOff x="2915816" y="1952836"/>
              <a:chExt cx="3045154" cy="3757059"/>
            </a:xfrm>
          </p:grpSpPr>
          <p:sp>
            <p:nvSpPr>
              <p:cNvPr id="36" name="右弧形箭头 35"/>
              <p:cNvSpPr/>
              <p:nvPr/>
            </p:nvSpPr>
            <p:spPr>
              <a:xfrm flipH="1">
                <a:off x="2915816" y="1952836"/>
                <a:ext cx="596882" cy="1080120"/>
              </a:xfrm>
              <a:prstGeom prst="curvedLeftArrow">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右弧形箭头 36"/>
              <p:cNvSpPr/>
              <p:nvPr/>
            </p:nvSpPr>
            <p:spPr>
              <a:xfrm flipH="1">
                <a:off x="2915816" y="4629775"/>
                <a:ext cx="596882" cy="1080120"/>
              </a:xfrm>
              <a:prstGeom prst="curvedLeftArrow">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右弧形箭头 37"/>
              <p:cNvSpPr/>
              <p:nvPr/>
            </p:nvSpPr>
            <p:spPr>
              <a:xfrm>
                <a:off x="5364088" y="3294852"/>
                <a:ext cx="596882" cy="1080120"/>
              </a:xfrm>
              <a:prstGeom prst="curvedLeftArrow">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39" name="TextBox 38"/>
          <p:cNvSpPr txBox="1"/>
          <p:nvPr/>
        </p:nvSpPr>
        <p:spPr>
          <a:xfrm>
            <a:off x="6003950" y="1300118"/>
            <a:ext cx="2499462" cy="2154436"/>
          </a:xfrm>
          <a:prstGeom prst="rect">
            <a:avLst/>
          </a:prstGeom>
          <a:noFill/>
        </p:spPr>
        <p:txBody>
          <a:bodyPr wrap="square" rtlCol="0">
            <a:spAutoFit/>
          </a:bodyPr>
          <a:lstStyle/>
          <a:p>
            <a:r>
              <a:rPr lang="en-US" altLang="zh-CN" sz="2000" b="1" dirty="0" smtClean="0"/>
              <a:t>#2.</a:t>
            </a:r>
            <a:r>
              <a:rPr lang="zh-CN" altLang="en-US" sz="2000" b="1" dirty="0" smtClean="0"/>
              <a:t>创造可选择性</a:t>
            </a:r>
            <a:endParaRPr lang="en-US" altLang="zh-CN" sz="2000" b="1" dirty="0" smtClean="0"/>
          </a:p>
          <a:p>
            <a:endParaRPr lang="en-US" altLang="zh-CN" dirty="0" smtClean="0">
              <a:solidFill>
                <a:schemeClr val="bg1"/>
              </a:solidFill>
            </a:endParaRPr>
          </a:p>
          <a:p>
            <a:r>
              <a:rPr lang="zh-CN" altLang="en-US" sz="1600" dirty="0">
                <a:solidFill>
                  <a:schemeClr val="accent1"/>
                </a:solidFill>
              </a:rPr>
              <a:t>确定的学习方向缺乏可</a:t>
            </a:r>
            <a:r>
              <a:rPr lang="zh-CN" altLang="en-US" sz="1600" dirty="0" smtClean="0">
                <a:solidFill>
                  <a:schemeClr val="accent1"/>
                </a:solidFill>
              </a:rPr>
              <a:t>选择性，一旦选择错误，可能耗尽半生才能发现半生浪费。虽兴趣尝试学习钻研各种不同的知识技能才</a:t>
            </a:r>
            <a:r>
              <a:rPr lang="zh-CN" altLang="en-US" sz="1600" dirty="0">
                <a:solidFill>
                  <a:schemeClr val="accent1"/>
                </a:solidFill>
              </a:rPr>
              <a:t>可能发现适合自己</a:t>
            </a:r>
            <a:r>
              <a:rPr lang="zh-CN" altLang="en-US" sz="1600" dirty="0" smtClean="0">
                <a:solidFill>
                  <a:schemeClr val="accent1"/>
                </a:solidFill>
              </a:rPr>
              <a:t>的领域</a:t>
            </a:r>
            <a:r>
              <a:rPr lang="zh-CN" altLang="en-US" sz="1600" dirty="0" smtClean="0">
                <a:solidFill>
                  <a:schemeClr val="bg1"/>
                </a:solidFill>
              </a:rPr>
              <a:t>。</a:t>
            </a:r>
            <a:endParaRPr lang="zh-CN" altLang="en-US" sz="1600" dirty="0"/>
          </a:p>
        </p:txBody>
      </p:sp>
      <p:sp>
        <p:nvSpPr>
          <p:cNvPr id="40" name="TextBox 39"/>
          <p:cNvSpPr txBox="1"/>
          <p:nvPr/>
        </p:nvSpPr>
        <p:spPr>
          <a:xfrm>
            <a:off x="6003950" y="4305870"/>
            <a:ext cx="2967272" cy="677108"/>
          </a:xfrm>
          <a:prstGeom prst="rect">
            <a:avLst/>
          </a:prstGeom>
          <a:noFill/>
        </p:spPr>
        <p:txBody>
          <a:bodyPr wrap="square" rtlCol="0">
            <a:spAutoFit/>
          </a:bodyPr>
          <a:lstStyle/>
          <a:p>
            <a:r>
              <a:rPr lang="en-US" altLang="zh-CN" sz="2000" b="1" dirty="0" smtClean="0"/>
              <a:t>#4.</a:t>
            </a:r>
            <a:r>
              <a:rPr lang="zh-CN" altLang="en-US" sz="2000" b="1" dirty="0" smtClean="0"/>
              <a:t>试错、否定错误选项</a:t>
            </a:r>
            <a:endParaRPr lang="en-US" altLang="zh-CN" sz="2000" b="1" dirty="0" smtClean="0"/>
          </a:p>
          <a:p>
            <a:endParaRPr lang="en-US" altLang="zh-CN" dirty="0"/>
          </a:p>
        </p:txBody>
      </p:sp>
      <p:sp>
        <p:nvSpPr>
          <p:cNvPr id="41" name="TextBox 40"/>
          <p:cNvSpPr txBox="1"/>
          <p:nvPr/>
        </p:nvSpPr>
        <p:spPr>
          <a:xfrm>
            <a:off x="323528" y="4305870"/>
            <a:ext cx="2593679" cy="2154436"/>
          </a:xfrm>
          <a:prstGeom prst="rect">
            <a:avLst/>
          </a:prstGeom>
          <a:noFill/>
        </p:spPr>
        <p:txBody>
          <a:bodyPr wrap="square" rtlCol="0">
            <a:spAutoFit/>
          </a:bodyPr>
          <a:lstStyle/>
          <a:p>
            <a:r>
              <a:rPr lang="en-US" altLang="zh-CN" sz="2000" b="1" dirty="0" smtClean="0"/>
              <a:t>#3.</a:t>
            </a:r>
            <a:r>
              <a:rPr lang="zh-CN" altLang="en-US" sz="2000" b="1" dirty="0" smtClean="0"/>
              <a:t>确认杠铃策略</a:t>
            </a:r>
            <a:endParaRPr lang="en-US" altLang="zh-CN" sz="2000" b="1" dirty="0" smtClean="0"/>
          </a:p>
          <a:p>
            <a:endParaRPr lang="en-US" altLang="zh-CN" dirty="0"/>
          </a:p>
          <a:p>
            <a:r>
              <a:rPr lang="zh-CN" altLang="en-US" sz="1600" dirty="0">
                <a:solidFill>
                  <a:schemeClr val="accent1"/>
                </a:solidFill>
              </a:rPr>
              <a:t>把感兴趣的技能学好，若最后发现不适合自己也至少有了一门生存技能。在更换学习方向的过程中也许还能找到自己喜欢的领域和工作</a:t>
            </a:r>
            <a:r>
              <a:rPr lang="zh-CN" altLang="en-US" sz="1600" dirty="0" smtClean="0">
                <a:solidFill>
                  <a:schemeClr val="accent1"/>
                </a:solidFill>
              </a:rPr>
              <a:t>。</a:t>
            </a:r>
            <a:endParaRPr lang="zh-CN" altLang="en-US" dirty="0">
              <a:solidFill>
                <a:schemeClr val="accent1"/>
              </a:solidFill>
            </a:endParaRPr>
          </a:p>
        </p:txBody>
      </p:sp>
      <p:sp>
        <p:nvSpPr>
          <p:cNvPr id="31" name="矩形 30"/>
          <p:cNvSpPr/>
          <p:nvPr/>
        </p:nvSpPr>
        <p:spPr>
          <a:xfrm>
            <a:off x="6003950" y="4903429"/>
            <a:ext cx="2542132" cy="830997"/>
          </a:xfrm>
          <a:prstGeom prst="rect">
            <a:avLst/>
          </a:prstGeom>
        </p:spPr>
        <p:txBody>
          <a:bodyPr wrap="square">
            <a:spAutoFit/>
          </a:bodyPr>
          <a:lstStyle/>
          <a:p>
            <a:r>
              <a:rPr lang="zh-CN" altLang="en-US" sz="1600" dirty="0">
                <a:solidFill>
                  <a:schemeClr val="accent1"/>
                </a:solidFill>
              </a:rPr>
              <a:t>不断学习，不断尝试，不怕出错</a:t>
            </a:r>
            <a:r>
              <a:rPr lang="zh-CN" altLang="en-US" sz="1600" dirty="0" smtClean="0">
                <a:solidFill>
                  <a:schemeClr val="accent1"/>
                </a:solidFill>
              </a:rPr>
              <a:t>，就有更有可能发现自己的天赋所长。</a:t>
            </a:r>
            <a:endParaRPr lang="zh-CN" altLang="en-US" sz="1600" dirty="0">
              <a:solidFill>
                <a:schemeClr val="accent1"/>
              </a:solidFill>
            </a:endParaRPr>
          </a:p>
        </p:txBody>
      </p:sp>
    </p:spTree>
    <p:extLst>
      <p:ext uri="{BB962C8B-B14F-4D97-AF65-F5344CB8AC3E}">
        <p14:creationId xmlns:p14="http://schemas.microsoft.com/office/powerpoint/2010/main" xmlns="" val="3972716028"/>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238" y="1933713"/>
            <a:ext cx="9165998" cy="1787648"/>
            <a:chOff x="-14514" y="62411"/>
            <a:chExt cx="9165998" cy="694975"/>
          </a:xfrm>
        </p:grpSpPr>
        <p:sp>
          <p:nvSpPr>
            <p:cNvPr id="10" name="矩形 9"/>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剪去单角的矩形 10"/>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034059" y="62411"/>
              <a:ext cx="5770189" cy="562368"/>
            </a:xfrm>
            <a:prstGeom prst="rect">
              <a:avLst/>
            </a:prstGeom>
            <a:noFill/>
          </p:spPr>
          <p:txBody>
            <a:bodyPr wrap="square" rtlCol="0">
              <a:spAutoFit/>
            </a:bodyPr>
            <a:lstStyle/>
            <a:p>
              <a:r>
                <a:rPr lang="en-US" altLang="zh-CN" sz="4400" b="1" dirty="0" smtClean="0">
                  <a:solidFill>
                    <a:schemeClr val="bg1"/>
                  </a:solidFill>
                </a:rPr>
                <a:t>Part4.</a:t>
              </a:r>
              <a:endParaRPr lang="en-US" altLang="zh-CN" sz="4400" b="1" dirty="0">
                <a:solidFill>
                  <a:schemeClr val="bg1"/>
                </a:solidFill>
              </a:endParaRPr>
            </a:p>
            <a:p>
              <a:r>
                <a:rPr lang="zh-CN" altLang="en-US" sz="4400" b="1" dirty="0" smtClean="0">
                  <a:solidFill>
                    <a:schemeClr val="bg1"/>
                  </a:solidFill>
                </a:rPr>
                <a:t>反</a:t>
              </a:r>
              <a:r>
                <a:rPr lang="zh-CN" altLang="en-US" sz="4400" b="1" dirty="0" smtClean="0">
                  <a:blipFill>
                    <a:blip r:embed="rId3"/>
                    <a:stretch>
                      <a:fillRect/>
                    </a:stretch>
                  </a:blipFill>
                </a:rPr>
                <a:t>脆弱</a:t>
              </a:r>
              <a:r>
                <a:rPr lang="zh-CN" altLang="en-US" sz="4400" b="1" dirty="0" smtClean="0">
                  <a:solidFill>
                    <a:schemeClr val="bg1"/>
                  </a:solidFill>
                </a:rPr>
                <a:t>的局限</a:t>
              </a:r>
              <a:endParaRPr lang="en-US" altLang="zh-CN" sz="4400" b="1" dirty="0" smtClean="0">
                <a:solidFill>
                  <a:schemeClr val="bg1"/>
                </a:solidFill>
              </a:endParaRPr>
            </a:p>
          </p:txBody>
        </p:sp>
        <p:sp>
          <p:nvSpPr>
            <p:cNvPr id="16" name="矩形 15"/>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798623412"/>
      </p:ext>
    </p:extLst>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4514" y="62411"/>
            <a:ext cx="9165998" cy="694975"/>
            <a:chOff x="-14514" y="62411"/>
            <a:chExt cx="9165998" cy="694975"/>
          </a:xfrm>
        </p:grpSpPr>
        <p:sp>
          <p:nvSpPr>
            <p:cNvPr id="17" name="矩形 16"/>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剪去单角的矩形 17"/>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04.</a:t>
              </a:r>
              <a:r>
                <a:rPr lang="zh-CN" altLang="en-US" sz="2400" b="1" dirty="0" smtClean="0">
                  <a:solidFill>
                    <a:schemeClr val="bg1"/>
                  </a:solidFill>
                </a:rPr>
                <a:t>反脆弱有其限度</a:t>
              </a:r>
              <a:endParaRPr lang="zh-CN" altLang="en-US" sz="2400" b="1" dirty="0">
                <a:solidFill>
                  <a:schemeClr val="bg1"/>
                </a:solidFill>
              </a:endParaRPr>
            </a:p>
          </p:txBody>
        </p:sp>
        <p:sp>
          <p:nvSpPr>
            <p:cNvPr id="20" name="矩形 19"/>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2" name="组合 1051"/>
          <p:cNvGrpSpPr/>
          <p:nvPr/>
        </p:nvGrpSpPr>
        <p:grpSpPr>
          <a:xfrm>
            <a:off x="3977640" y="2528312"/>
            <a:ext cx="1188720" cy="1188720"/>
            <a:chOff x="2762076" y="2873418"/>
            <a:chExt cx="1613248" cy="1717990"/>
          </a:xfrm>
        </p:grpSpPr>
        <p:sp>
          <p:nvSpPr>
            <p:cNvPr id="31" name="Oval 28"/>
            <p:cNvSpPr>
              <a:spLocks noChangeArrowheads="1"/>
            </p:cNvSpPr>
            <p:nvPr/>
          </p:nvSpPr>
          <p:spPr bwMode="auto">
            <a:xfrm>
              <a:off x="3338638" y="2873418"/>
              <a:ext cx="440733" cy="439040"/>
            </a:xfrm>
            <a:prstGeom prst="ellipse">
              <a:avLst/>
            </a:prstGeom>
            <a:solidFill>
              <a:srgbClr val="3891A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5" name="Oval 30"/>
            <p:cNvSpPr>
              <a:spLocks noChangeArrowheads="1"/>
            </p:cNvSpPr>
            <p:nvPr/>
          </p:nvSpPr>
          <p:spPr bwMode="auto">
            <a:xfrm>
              <a:off x="3848723" y="3101417"/>
              <a:ext cx="408437" cy="407652"/>
            </a:xfrm>
            <a:prstGeom prst="ellipse">
              <a:avLst/>
            </a:prstGeom>
            <a:solidFill>
              <a:srgbClr val="3891A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8" name="Oval 32"/>
            <p:cNvSpPr>
              <a:spLocks noChangeArrowheads="1"/>
            </p:cNvSpPr>
            <p:nvPr/>
          </p:nvSpPr>
          <p:spPr bwMode="auto">
            <a:xfrm>
              <a:off x="4184477" y="3688993"/>
              <a:ext cx="190847" cy="191215"/>
            </a:xfrm>
            <a:prstGeom prst="ellipse">
              <a:avLst/>
            </a:prstGeom>
            <a:solidFill>
              <a:srgbClr val="3891A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34" name="Oval 38"/>
            <p:cNvSpPr>
              <a:spLocks noChangeArrowheads="1"/>
            </p:cNvSpPr>
            <p:nvPr/>
          </p:nvSpPr>
          <p:spPr bwMode="auto">
            <a:xfrm>
              <a:off x="3975972" y="4192056"/>
              <a:ext cx="191241" cy="190873"/>
            </a:xfrm>
            <a:prstGeom prst="ellipse">
              <a:avLst/>
            </a:prstGeom>
            <a:solidFill>
              <a:srgbClr val="3891A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Oval 32"/>
            <p:cNvSpPr>
              <a:spLocks noChangeArrowheads="1"/>
            </p:cNvSpPr>
            <p:nvPr/>
          </p:nvSpPr>
          <p:spPr bwMode="auto">
            <a:xfrm>
              <a:off x="3473275" y="4400193"/>
              <a:ext cx="190847" cy="191215"/>
            </a:xfrm>
            <a:prstGeom prst="ellipse">
              <a:avLst/>
            </a:prstGeom>
            <a:solidFill>
              <a:srgbClr val="3891A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Oval 32"/>
            <p:cNvSpPr>
              <a:spLocks noChangeArrowheads="1"/>
            </p:cNvSpPr>
            <p:nvPr/>
          </p:nvSpPr>
          <p:spPr bwMode="auto">
            <a:xfrm>
              <a:off x="2970382" y="4191886"/>
              <a:ext cx="190847" cy="191215"/>
            </a:xfrm>
            <a:prstGeom prst="ellipse">
              <a:avLst/>
            </a:prstGeom>
            <a:solidFill>
              <a:srgbClr val="3891A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Oval 32"/>
            <p:cNvSpPr>
              <a:spLocks noChangeArrowheads="1"/>
            </p:cNvSpPr>
            <p:nvPr/>
          </p:nvSpPr>
          <p:spPr bwMode="auto">
            <a:xfrm>
              <a:off x="2762076" y="3688993"/>
              <a:ext cx="190847" cy="191215"/>
            </a:xfrm>
            <a:prstGeom prst="ellipse">
              <a:avLst/>
            </a:prstGeom>
            <a:solidFill>
              <a:srgbClr val="3891A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Oval 38"/>
            <p:cNvSpPr>
              <a:spLocks noChangeArrowheads="1"/>
            </p:cNvSpPr>
            <p:nvPr/>
          </p:nvSpPr>
          <p:spPr bwMode="auto">
            <a:xfrm>
              <a:off x="2905036" y="3141424"/>
              <a:ext cx="336310" cy="335662"/>
            </a:xfrm>
            <a:prstGeom prst="ellipse">
              <a:avLst/>
            </a:prstGeom>
            <a:solidFill>
              <a:srgbClr val="3891A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1" name="组合 50"/>
          <p:cNvGrpSpPr/>
          <p:nvPr/>
        </p:nvGrpSpPr>
        <p:grpSpPr>
          <a:xfrm>
            <a:off x="6265638" y="3143931"/>
            <a:ext cx="2747425" cy="757123"/>
            <a:chOff x="2843808" y="3779744"/>
            <a:chExt cx="3455768" cy="952326"/>
          </a:xfrm>
          <a:solidFill>
            <a:schemeClr val="bg1">
              <a:lumMod val="95000"/>
            </a:schemeClr>
          </a:solidFill>
        </p:grpSpPr>
        <p:grpSp>
          <p:nvGrpSpPr>
            <p:cNvPr id="54" name="组合 53"/>
            <p:cNvGrpSpPr/>
            <p:nvPr/>
          </p:nvGrpSpPr>
          <p:grpSpPr>
            <a:xfrm>
              <a:off x="2843808" y="3779744"/>
              <a:ext cx="3455768" cy="952326"/>
              <a:chOff x="2607582" y="3632392"/>
              <a:chExt cx="3944637" cy="1087046"/>
            </a:xfrm>
            <a:grpFill/>
          </p:grpSpPr>
          <p:sp>
            <p:nvSpPr>
              <p:cNvPr id="56" name="五边形 35"/>
              <p:cNvSpPr/>
              <p:nvPr/>
            </p:nvSpPr>
            <p:spPr>
              <a:xfrm>
                <a:off x="5066104" y="3643049"/>
                <a:ext cx="1486115" cy="648072"/>
              </a:xfrm>
              <a:custGeom>
                <a:avLst/>
                <a:gdLst>
                  <a:gd name="connsiteX0" fmla="*/ 0 w 1810151"/>
                  <a:gd name="connsiteY0" fmla="*/ 0 h 648072"/>
                  <a:gd name="connsiteX1" fmla="*/ 1486115 w 1810151"/>
                  <a:gd name="connsiteY1" fmla="*/ 0 h 648072"/>
                  <a:gd name="connsiteX2" fmla="*/ 1810151 w 1810151"/>
                  <a:gd name="connsiteY2" fmla="*/ 324036 h 648072"/>
                  <a:gd name="connsiteX3" fmla="*/ 1486115 w 1810151"/>
                  <a:gd name="connsiteY3" fmla="*/ 648072 h 648072"/>
                  <a:gd name="connsiteX4" fmla="*/ 0 w 1810151"/>
                  <a:gd name="connsiteY4" fmla="*/ 648072 h 648072"/>
                  <a:gd name="connsiteX5" fmla="*/ 0 w 1810151"/>
                  <a:gd name="connsiteY5" fmla="*/ 0 h 648072"/>
                  <a:gd name="connsiteX0" fmla="*/ 0 w 1486115"/>
                  <a:gd name="connsiteY0" fmla="*/ 0 h 648072"/>
                  <a:gd name="connsiteX1" fmla="*/ 1486115 w 1486115"/>
                  <a:gd name="connsiteY1" fmla="*/ 0 h 648072"/>
                  <a:gd name="connsiteX2" fmla="*/ 1111651 w 1486115"/>
                  <a:gd name="connsiteY2" fmla="*/ 324036 h 648072"/>
                  <a:gd name="connsiteX3" fmla="*/ 1486115 w 1486115"/>
                  <a:gd name="connsiteY3" fmla="*/ 648072 h 648072"/>
                  <a:gd name="connsiteX4" fmla="*/ 0 w 1486115"/>
                  <a:gd name="connsiteY4" fmla="*/ 648072 h 648072"/>
                  <a:gd name="connsiteX5" fmla="*/ 0 w 148611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6115" h="648072">
                    <a:moveTo>
                      <a:pt x="0" y="0"/>
                    </a:moveTo>
                    <a:lnTo>
                      <a:pt x="1486115" y="0"/>
                    </a:lnTo>
                    <a:lnTo>
                      <a:pt x="1111651" y="324036"/>
                    </a:lnTo>
                    <a:lnTo>
                      <a:pt x="1486115" y="648072"/>
                    </a:lnTo>
                    <a:lnTo>
                      <a:pt x="0" y="648072"/>
                    </a:lnTo>
                    <a:lnTo>
                      <a:pt x="0" y="0"/>
                    </a:lnTo>
                    <a:close/>
                  </a:path>
                </a:pathLst>
              </a:cu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五边形 35"/>
              <p:cNvSpPr/>
              <p:nvPr/>
            </p:nvSpPr>
            <p:spPr>
              <a:xfrm flipH="1">
                <a:off x="2607582" y="3643049"/>
                <a:ext cx="1486115" cy="648072"/>
              </a:xfrm>
              <a:custGeom>
                <a:avLst/>
                <a:gdLst>
                  <a:gd name="connsiteX0" fmla="*/ 0 w 1810151"/>
                  <a:gd name="connsiteY0" fmla="*/ 0 h 648072"/>
                  <a:gd name="connsiteX1" fmla="*/ 1486115 w 1810151"/>
                  <a:gd name="connsiteY1" fmla="*/ 0 h 648072"/>
                  <a:gd name="connsiteX2" fmla="*/ 1810151 w 1810151"/>
                  <a:gd name="connsiteY2" fmla="*/ 324036 h 648072"/>
                  <a:gd name="connsiteX3" fmla="*/ 1486115 w 1810151"/>
                  <a:gd name="connsiteY3" fmla="*/ 648072 h 648072"/>
                  <a:gd name="connsiteX4" fmla="*/ 0 w 1810151"/>
                  <a:gd name="connsiteY4" fmla="*/ 648072 h 648072"/>
                  <a:gd name="connsiteX5" fmla="*/ 0 w 1810151"/>
                  <a:gd name="connsiteY5" fmla="*/ 0 h 648072"/>
                  <a:gd name="connsiteX0" fmla="*/ 0 w 1486115"/>
                  <a:gd name="connsiteY0" fmla="*/ 0 h 648072"/>
                  <a:gd name="connsiteX1" fmla="*/ 1486115 w 1486115"/>
                  <a:gd name="connsiteY1" fmla="*/ 0 h 648072"/>
                  <a:gd name="connsiteX2" fmla="*/ 1111651 w 1486115"/>
                  <a:gd name="connsiteY2" fmla="*/ 324036 h 648072"/>
                  <a:gd name="connsiteX3" fmla="*/ 1486115 w 1486115"/>
                  <a:gd name="connsiteY3" fmla="*/ 648072 h 648072"/>
                  <a:gd name="connsiteX4" fmla="*/ 0 w 1486115"/>
                  <a:gd name="connsiteY4" fmla="*/ 648072 h 648072"/>
                  <a:gd name="connsiteX5" fmla="*/ 0 w 148611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6115" h="648072">
                    <a:moveTo>
                      <a:pt x="0" y="0"/>
                    </a:moveTo>
                    <a:lnTo>
                      <a:pt x="1486115" y="0"/>
                    </a:lnTo>
                    <a:lnTo>
                      <a:pt x="1111651" y="324036"/>
                    </a:lnTo>
                    <a:lnTo>
                      <a:pt x="1486115" y="648072"/>
                    </a:lnTo>
                    <a:lnTo>
                      <a:pt x="0" y="648072"/>
                    </a:lnTo>
                    <a:lnTo>
                      <a:pt x="0" y="0"/>
                    </a:lnTo>
                    <a:close/>
                  </a:path>
                </a:pathLst>
              </a:cu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平行四边形 57"/>
              <p:cNvSpPr/>
              <p:nvPr/>
            </p:nvSpPr>
            <p:spPr>
              <a:xfrm rot="16200000">
                <a:off x="4872021" y="3826476"/>
                <a:ext cx="1080119" cy="691951"/>
              </a:xfrm>
              <a:prstGeom prst="parallelogram">
                <a:avLst>
                  <a:gd name="adj" fmla="val 63199"/>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p:cNvSpPr/>
              <p:nvPr/>
            </p:nvSpPr>
            <p:spPr>
              <a:xfrm rot="5400000" flipH="1">
                <a:off x="3207661" y="3826476"/>
                <a:ext cx="1080119" cy="691951"/>
              </a:xfrm>
              <a:prstGeom prst="parallelogram">
                <a:avLst>
                  <a:gd name="adj" fmla="val 63199"/>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3384975" y="4071367"/>
                <a:ext cx="2359257" cy="648071"/>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TextBox 54"/>
            <p:cNvSpPr txBox="1"/>
            <p:nvPr/>
          </p:nvSpPr>
          <p:spPr>
            <a:xfrm>
              <a:off x="3524856" y="4217859"/>
              <a:ext cx="2066869" cy="460669"/>
            </a:xfrm>
            <a:prstGeom prst="rect">
              <a:avLst/>
            </a:prstGeom>
            <a:grpFill/>
          </p:spPr>
          <p:txBody>
            <a:bodyPr wrap="square" rtlCol="0">
              <a:spAutoFit/>
            </a:bodyPr>
            <a:lstStyle/>
            <a:p>
              <a:pPr algn="ctr"/>
              <a:r>
                <a:rPr lang="zh-CN" altLang="en-US" sz="2000" b="1" dirty="0">
                  <a:solidFill>
                    <a:schemeClr val="accent1"/>
                  </a:solidFill>
                </a:rPr>
                <a:t>维度</a:t>
              </a:r>
            </a:p>
          </p:txBody>
        </p:sp>
      </p:grpSp>
      <p:grpSp>
        <p:nvGrpSpPr>
          <p:cNvPr id="80" name="组合 79"/>
          <p:cNvGrpSpPr/>
          <p:nvPr/>
        </p:nvGrpSpPr>
        <p:grpSpPr>
          <a:xfrm>
            <a:off x="7004284" y="1585801"/>
            <a:ext cx="1270132" cy="1242216"/>
            <a:chOff x="6667528" y="1340768"/>
            <a:chExt cx="898275" cy="878532"/>
          </a:xfrm>
        </p:grpSpPr>
        <p:cxnSp>
          <p:nvCxnSpPr>
            <p:cNvPr id="6" name="直接箭头连接符 5"/>
            <p:cNvCxnSpPr/>
            <p:nvPr/>
          </p:nvCxnSpPr>
          <p:spPr>
            <a:xfrm flipV="1">
              <a:off x="6669652" y="1340768"/>
              <a:ext cx="0" cy="8785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6667528" y="2214284"/>
              <a:ext cx="898275"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flipV="1">
              <a:off x="6671897" y="1504151"/>
              <a:ext cx="710660" cy="71066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pic>
        <p:nvPicPr>
          <p:cNvPr id="2050" name="Picture 2" descr="hammer ICON(PNG/ICO/ICNS)图标下载"/>
          <p:cNvPicPr>
            <a:picLocks noChangeAspect="1" noChangeArrowheads="1"/>
          </p:cNvPicPr>
          <p:nvPr/>
        </p:nvPicPr>
        <p:blipFill>
          <a:blip r:embed="rId3"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900042" y="1640851"/>
            <a:ext cx="1219200" cy="12192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97" name="组合 96"/>
          <p:cNvGrpSpPr/>
          <p:nvPr/>
        </p:nvGrpSpPr>
        <p:grpSpPr>
          <a:xfrm>
            <a:off x="135930" y="3143931"/>
            <a:ext cx="2747425" cy="757123"/>
            <a:chOff x="2843808" y="3779744"/>
            <a:chExt cx="3455768" cy="952326"/>
          </a:xfrm>
          <a:solidFill>
            <a:schemeClr val="bg1">
              <a:lumMod val="95000"/>
            </a:schemeClr>
          </a:solidFill>
        </p:grpSpPr>
        <p:grpSp>
          <p:nvGrpSpPr>
            <p:cNvPr id="98" name="组合 97"/>
            <p:cNvGrpSpPr/>
            <p:nvPr/>
          </p:nvGrpSpPr>
          <p:grpSpPr>
            <a:xfrm>
              <a:off x="2843808" y="3779744"/>
              <a:ext cx="3455768" cy="952326"/>
              <a:chOff x="2607582" y="3632392"/>
              <a:chExt cx="3944637" cy="1087046"/>
            </a:xfrm>
            <a:grpFill/>
          </p:grpSpPr>
          <p:sp>
            <p:nvSpPr>
              <p:cNvPr id="100" name="五边形 35"/>
              <p:cNvSpPr/>
              <p:nvPr/>
            </p:nvSpPr>
            <p:spPr>
              <a:xfrm>
                <a:off x="5066104" y="3643049"/>
                <a:ext cx="1486115" cy="648072"/>
              </a:xfrm>
              <a:custGeom>
                <a:avLst/>
                <a:gdLst>
                  <a:gd name="connsiteX0" fmla="*/ 0 w 1810151"/>
                  <a:gd name="connsiteY0" fmla="*/ 0 h 648072"/>
                  <a:gd name="connsiteX1" fmla="*/ 1486115 w 1810151"/>
                  <a:gd name="connsiteY1" fmla="*/ 0 h 648072"/>
                  <a:gd name="connsiteX2" fmla="*/ 1810151 w 1810151"/>
                  <a:gd name="connsiteY2" fmla="*/ 324036 h 648072"/>
                  <a:gd name="connsiteX3" fmla="*/ 1486115 w 1810151"/>
                  <a:gd name="connsiteY3" fmla="*/ 648072 h 648072"/>
                  <a:gd name="connsiteX4" fmla="*/ 0 w 1810151"/>
                  <a:gd name="connsiteY4" fmla="*/ 648072 h 648072"/>
                  <a:gd name="connsiteX5" fmla="*/ 0 w 1810151"/>
                  <a:gd name="connsiteY5" fmla="*/ 0 h 648072"/>
                  <a:gd name="connsiteX0" fmla="*/ 0 w 1486115"/>
                  <a:gd name="connsiteY0" fmla="*/ 0 h 648072"/>
                  <a:gd name="connsiteX1" fmla="*/ 1486115 w 1486115"/>
                  <a:gd name="connsiteY1" fmla="*/ 0 h 648072"/>
                  <a:gd name="connsiteX2" fmla="*/ 1111651 w 1486115"/>
                  <a:gd name="connsiteY2" fmla="*/ 324036 h 648072"/>
                  <a:gd name="connsiteX3" fmla="*/ 1486115 w 1486115"/>
                  <a:gd name="connsiteY3" fmla="*/ 648072 h 648072"/>
                  <a:gd name="connsiteX4" fmla="*/ 0 w 1486115"/>
                  <a:gd name="connsiteY4" fmla="*/ 648072 h 648072"/>
                  <a:gd name="connsiteX5" fmla="*/ 0 w 148611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6115" h="648072">
                    <a:moveTo>
                      <a:pt x="0" y="0"/>
                    </a:moveTo>
                    <a:lnTo>
                      <a:pt x="1486115" y="0"/>
                    </a:lnTo>
                    <a:lnTo>
                      <a:pt x="1111651" y="324036"/>
                    </a:lnTo>
                    <a:lnTo>
                      <a:pt x="1486115" y="648072"/>
                    </a:lnTo>
                    <a:lnTo>
                      <a:pt x="0" y="648072"/>
                    </a:lnTo>
                    <a:lnTo>
                      <a:pt x="0" y="0"/>
                    </a:lnTo>
                    <a:close/>
                  </a:path>
                </a:pathLst>
              </a:cu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五边形 35"/>
              <p:cNvSpPr/>
              <p:nvPr/>
            </p:nvSpPr>
            <p:spPr>
              <a:xfrm flipH="1">
                <a:off x="2607582" y="3643049"/>
                <a:ext cx="1486115" cy="648072"/>
              </a:xfrm>
              <a:custGeom>
                <a:avLst/>
                <a:gdLst>
                  <a:gd name="connsiteX0" fmla="*/ 0 w 1810151"/>
                  <a:gd name="connsiteY0" fmla="*/ 0 h 648072"/>
                  <a:gd name="connsiteX1" fmla="*/ 1486115 w 1810151"/>
                  <a:gd name="connsiteY1" fmla="*/ 0 h 648072"/>
                  <a:gd name="connsiteX2" fmla="*/ 1810151 w 1810151"/>
                  <a:gd name="connsiteY2" fmla="*/ 324036 h 648072"/>
                  <a:gd name="connsiteX3" fmla="*/ 1486115 w 1810151"/>
                  <a:gd name="connsiteY3" fmla="*/ 648072 h 648072"/>
                  <a:gd name="connsiteX4" fmla="*/ 0 w 1810151"/>
                  <a:gd name="connsiteY4" fmla="*/ 648072 h 648072"/>
                  <a:gd name="connsiteX5" fmla="*/ 0 w 1810151"/>
                  <a:gd name="connsiteY5" fmla="*/ 0 h 648072"/>
                  <a:gd name="connsiteX0" fmla="*/ 0 w 1486115"/>
                  <a:gd name="connsiteY0" fmla="*/ 0 h 648072"/>
                  <a:gd name="connsiteX1" fmla="*/ 1486115 w 1486115"/>
                  <a:gd name="connsiteY1" fmla="*/ 0 h 648072"/>
                  <a:gd name="connsiteX2" fmla="*/ 1111651 w 1486115"/>
                  <a:gd name="connsiteY2" fmla="*/ 324036 h 648072"/>
                  <a:gd name="connsiteX3" fmla="*/ 1486115 w 1486115"/>
                  <a:gd name="connsiteY3" fmla="*/ 648072 h 648072"/>
                  <a:gd name="connsiteX4" fmla="*/ 0 w 1486115"/>
                  <a:gd name="connsiteY4" fmla="*/ 648072 h 648072"/>
                  <a:gd name="connsiteX5" fmla="*/ 0 w 148611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6115" h="648072">
                    <a:moveTo>
                      <a:pt x="0" y="0"/>
                    </a:moveTo>
                    <a:lnTo>
                      <a:pt x="1486115" y="0"/>
                    </a:lnTo>
                    <a:lnTo>
                      <a:pt x="1111651" y="324036"/>
                    </a:lnTo>
                    <a:lnTo>
                      <a:pt x="1486115" y="648072"/>
                    </a:lnTo>
                    <a:lnTo>
                      <a:pt x="0" y="648072"/>
                    </a:lnTo>
                    <a:lnTo>
                      <a:pt x="0" y="0"/>
                    </a:lnTo>
                    <a:close/>
                  </a:path>
                </a:pathLst>
              </a:cu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平行四边形 101"/>
              <p:cNvSpPr/>
              <p:nvPr/>
            </p:nvSpPr>
            <p:spPr>
              <a:xfrm rot="16200000">
                <a:off x="4872021" y="3826476"/>
                <a:ext cx="1080119" cy="691951"/>
              </a:xfrm>
              <a:prstGeom prst="parallelogram">
                <a:avLst>
                  <a:gd name="adj" fmla="val 63199"/>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平行四边形 102"/>
              <p:cNvSpPr/>
              <p:nvPr/>
            </p:nvSpPr>
            <p:spPr>
              <a:xfrm rot="5400000" flipH="1">
                <a:off x="3207661" y="3826476"/>
                <a:ext cx="1080119" cy="691951"/>
              </a:xfrm>
              <a:prstGeom prst="parallelogram">
                <a:avLst>
                  <a:gd name="adj" fmla="val 63199"/>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a:off x="3384975" y="4071367"/>
                <a:ext cx="2359257" cy="648071"/>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TextBox 98"/>
            <p:cNvSpPr txBox="1"/>
            <p:nvPr/>
          </p:nvSpPr>
          <p:spPr>
            <a:xfrm>
              <a:off x="3524856" y="4217859"/>
              <a:ext cx="2066869" cy="503267"/>
            </a:xfrm>
            <a:prstGeom prst="rect">
              <a:avLst/>
            </a:prstGeom>
            <a:grpFill/>
          </p:spPr>
          <p:txBody>
            <a:bodyPr wrap="square" rtlCol="0">
              <a:spAutoFit/>
            </a:bodyPr>
            <a:lstStyle/>
            <a:p>
              <a:pPr algn="ctr"/>
              <a:r>
                <a:rPr lang="zh-CN" altLang="en-US" sz="2000" b="1" dirty="0">
                  <a:solidFill>
                    <a:schemeClr val="accent1"/>
                  </a:solidFill>
                </a:rPr>
                <a:t>强度</a:t>
              </a:r>
            </a:p>
          </p:txBody>
        </p:sp>
      </p:grpSp>
      <p:sp>
        <p:nvSpPr>
          <p:cNvPr id="106" name="TextBox 105"/>
          <p:cNvSpPr txBox="1"/>
          <p:nvPr/>
        </p:nvSpPr>
        <p:spPr>
          <a:xfrm>
            <a:off x="3174700" y="5157192"/>
            <a:ext cx="2794601" cy="646331"/>
          </a:xfrm>
          <a:prstGeom prst="rect">
            <a:avLst/>
          </a:prstGeom>
          <a:noFill/>
        </p:spPr>
        <p:txBody>
          <a:bodyPr wrap="square" rtlCol="0">
            <a:spAutoFit/>
          </a:bodyPr>
          <a:lstStyle/>
          <a:p>
            <a:pPr algn="ctr"/>
            <a:r>
              <a:rPr lang="zh-CN" altLang="en-US" dirty="0" smtClean="0">
                <a:solidFill>
                  <a:schemeClr val="bg1">
                    <a:lumMod val="50000"/>
                  </a:schemeClr>
                </a:solidFill>
              </a:rPr>
              <a:t>人虽然可以从错误中成长，但需要反思的时间。</a:t>
            </a:r>
            <a:endParaRPr lang="zh-CN" altLang="en-US" dirty="0">
              <a:solidFill>
                <a:schemeClr val="bg1">
                  <a:lumMod val="50000"/>
                </a:schemeClr>
              </a:solidFill>
            </a:endParaRPr>
          </a:p>
        </p:txBody>
      </p:sp>
      <p:sp>
        <p:nvSpPr>
          <p:cNvPr id="107" name="TextBox 106"/>
          <p:cNvSpPr txBox="1"/>
          <p:nvPr/>
        </p:nvSpPr>
        <p:spPr>
          <a:xfrm>
            <a:off x="6265638" y="4201968"/>
            <a:ext cx="2747424" cy="923330"/>
          </a:xfrm>
          <a:prstGeom prst="rect">
            <a:avLst/>
          </a:prstGeom>
          <a:noFill/>
        </p:spPr>
        <p:txBody>
          <a:bodyPr wrap="square" rtlCol="0">
            <a:spAutoFit/>
          </a:bodyPr>
          <a:lstStyle/>
          <a:p>
            <a:pPr algn="ctr"/>
            <a:r>
              <a:rPr lang="zh-CN" altLang="en-US" dirty="0" smtClean="0">
                <a:solidFill>
                  <a:schemeClr val="bg1">
                    <a:lumMod val="50000"/>
                  </a:schemeClr>
                </a:solidFill>
              </a:rPr>
              <a:t>一个身体强健的人可能意志软弱，而一个身体虚弱的人却可能意志坚强。</a:t>
            </a:r>
            <a:endParaRPr lang="zh-CN" altLang="en-US" dirty="0">
              <a:solidFill>
                <a:schemeClr val="bg1">
                  <a:lumMod val="50000"/>
                </a:schemeClr>
              </a:solidFill>
            </a:endParaRPr>
          </a:p>
        </p:txBody>
      </p:sp>
      <p:sp>
        <p:nvSpPr>
          <p:cNvPr id="108" name="TextBox 107"/>
          <p:cNvSpPr txBox="1"/>
          <p:nvPr/>
        </p:nvSpPr>
        <p:spPr>
          <a:xfrm>
            <a:off x="248807" y="4201968"/>
            <a:ext cx="2521671" cy="1200329"/>
          </a:xfrm>
          <a:prstGeom prst="rect">
            <a:avLst/>
          </a:prstGeom>
          <a:noFill/>
        </p:spPr>
        <p:txBody>
          <a:bodyPr wrap="square" rtlCol="0">
            <a:spAutoFit/>
          </a:bodyPr>
          <a:lstStyle/>
          <a:p>
            <a:pPr algn="ctr"/>
            <a:r>
              <a:rPr lang="zh-CN" altLang="en-US" dirty="0" smtClean="0">
                <a:solidFill>
                  <a:schemeClr val="bg1">
                    <a:lumMod val="50000"/>
                  </a:schemeClr>
                </a:solidFill>
              </a:rPr>
              <a:t>地球生态系统虽然能承受一定程度的破坏，但对超过其承受力的破坏无能为力。</a:t>
            </a:r>
            <a:endParaRPr lang="zh-CN" altLang="en-US" dirty="0">
              <a:solidFill>
                <a:schemeClr val="bg1">
                  <a:lumMod val="50000"/>
                </a:schemeClr>
              </a:solidFill>
            </a:endParaRPr>
          </a:p>
        </p:txBody>
      </p:sp>
      <p:grpSp>
        <p:nvGrpSpPr>
          <p:cNvPr id="109" name="组合 108"/>
          <p:cNvGrpSpPr/>
          <p:nvPr/>
        </p:nvGrpSpPr>
        <p:grpSpPr>
          <a:xfrm>
            <a:off x="3198288" y="4056518"/>
            <a:ext cx="2747425" cy="757123"/>
            <a:chOff x="2843808" y="3779744"/>
            <a:chExt cx="3455768" cy="952326"/>
          </a:xfrm>
          <a:solidFill>
            <a:schemeClr val="bg1">
              <a:lumMod val="95000"/>
            </a:schemeClr>
          </a:solidFill>
        </p:grpSpPr>
        <p:grpSp>
          <p:nvGrpSpPr>
            <p:cNvPr id="110" name="组合 109"/>
            <p:cNvGrpSpPr/>
            <p:nvPr/>
          </p:nvGrpSpPr>
          <p:grpSpPr>
            <a:xfrm>
              <a:off x="2843808" y="3779744"/>
              <a:ext cx="3455768" cy="952326"/>
              <a:chOff x="2607582" y="3632392"/>
              <a:chExt cx="3944637" cy="1087046"/>
            </a:xfrm>
            <a:grpFill/>
          </p:grpSpPr>
          <p:sp>
            <p:nvSpPr>
              <p:cNvPr id="112" name="五边形 35"/>
              <p:cNvSpPr/>
              <p:nvPr/>
            </p:nvSpPr>
            <p:spPr>
              <a:xfrm>
                <a:off x="5066104" y="3643049"/>
                <a:ext cx="1486115" cy="648072"/>
              </a:xfrm>
              <a:custGeom>
                <a:avLst/>
                <a:gdLst>
                  <a:gd name="connsiteX0" fmla="*/ 0 w 1810151"/>
                  <a:gd name="connsiteY0" fmla="*/ 0 h 648072"/>
                  <a:gd name="connsiteX1" fmla="*/ 1486115 w 1810151"/>
                  <a:gd name="connsiteY1" fmla="*/ 0 h 648072"/>
                  <a:gd name="connsiteX2" fmla="*/ 1810151 w 1810151"/>
                  <a:gd name="connsiteY2" fmla="*/ 324036 h 648072"/>
                  <a:gd name="connsiteX3" fmla="*/ 1486115 w 1810151"/>
                  <a:gd name="connsiteY3" fmla="*/ 648072 h 648072"/>
                  <a:gd name="connsiteX4" fmla="*/ 0 w 1810151"/>
                  <a:gd name="connsiteY4" fmla="*/ 648072 h 648072"/>
                  <a:gd name="connsiteX5" fmla="*/ 0 w 1810151"/>
                  <a:gd name="connsiteY5" fmla="*/ 0 h 648072"/>
                  <a:gd name="connsiteX0" fmla="*/ 0 w 1486115"/>
                  <a:gd name="connsiteY0" fmla="*/ 0 h 648072"/>
                  <a:gd name="connsiteX1" fmla="*/ 1486115 w 1486115"/>
                  <a:gd name="connsiteY1" fmla="*/ 0 h 648072"/>
                  <a:gd name="connsiteX2" fmla="*/ 1111651 w 1486115"/>
                  <a:gd name="connsiteY2" fmla="*/ 324036 h 648072"/>
                  <a:gd name="connsiteX3" fmla="*/ 1486115 w 1486115"/>
                  <a:gd name="connsiteY3" fmla="*/ 648072 h 648072"/>
                  <a:gd name="connsiteX4" fmla="*/ 0 w 1486115"/>
                  <a:gd name="connsiteY4" fmla="*/ 648072 h 648072"/>
                  <a:gd name="connsiteX5" fmla="*/ 0 w 148611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6115" h="648072">
                    <a:moveTo>
                      <a:pt x="0" y="0"/>
                    </a:moveTo>
                    <a:lnTo>
                      <a:pt x="1486115" y="0"/>
                    </a:lnTo>
                    <a:lnTo>
                      <a:pt x="1111651" y="324036"/>
                    </a:lnTo>
                    <a:lnTo>
                      <a:pt x="1486115" y="648072"/>
                    </a:lnTo>
                    <a:lnTo>
                      <a:pt x="0" y="648072"/>
                    </a:lnTo>
                    <a:lnTo>
                      <a:pt x="0" y="0"/>
                    </a:lnTo>
                    <a:close/>
                  </a:path>
                </a:pathLst>
              </a:cu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五边形 35"/>
              <p:cNvSpPr/>
              <p:nvPr/>
            </p:nvSpPr>
            <p:spPr>
              <a:xfrm flipH="1">
                <a:off x="2607582" y="3643049"/>
                <a:ext cx="1486115" cy="648072"/>
              </a:xfrm>
              <a:custGeom>
                <a:avLst/>
                <a:gdLst>
                  <a:gd name="connsiteX0" fmla="*/ 0 w 1810151"/>
                  <a:gd name="connsiteY0" fmla="*/ 0 h 648072"/>
                  <a:gd name="connsiteX1" fmla="*/ 1486115 w 1810151"/>
                  <a:gd name="connsiteY1" fmla="*/ 0 h 648072"/>
                  <a:gd name="connsiteX2" fmla="*/ 1810151 w 1810151"/>
                  <a:gd name="connsiteY2" fmla="*/ 324036 h 648072"/>
                  <a:gd name="connsiteX3" fmla="*/ 1486115 w 1810151"/>
                  <a:gd name="connsiteY3" fmla="*/ 648072 h 648072"/>
                  <a:gd name="connsiteX4" fmla="*/ 0 w 1810151"/>
                  <a:gd name="connsiteY4" fmla="*/ 648072 h 648072"/>
                  <a:gd name="connsiteX5" fmla="*/ 0 w 1810151"/>
                  <a:gd name="connsiteY5" fmla="*/ 0 h 648072"/>
                  <a:gd name="connsiteX0" fmla="*/ 0 w 1486115"/>
                  <a:gd name="connsiteY0" fmla="*/ 0 h 648072"/>
                  <a:gd name="connsiteX1" fmla="*/ 1486115 w 1486115"/>
                  <a:gd name="connsiteY1" fmla="*/ 0 h 648072"/>
                  <a:gd name="connsiteX2" fmla="*/ 1111651 w 1486115"/>
                  <a:gd name="connsiteY2" fmla="*/ 324036 h 648072"/>
                  <a:gd name="connsiteX3" fmla="*/ 1486115 w 1486115"/>
                  <a:gd name="connsiteY3" fmla="*/ 648072 h 648072"/>
                  <a:gd name="connsiteX4" fmla="*/ 0 w 1486115"/>
                  <a:gd name="connsiteY4" fmla="*/ 648072 h 648072"/>
                  <a:gd name="connsiteX5" fmla="*/ 0 w 148611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6115" h="648072">
                    <a:moveTo>
                      <a:pt x="0" y="0"/>
                    </a:moveTo>
                    <a:lnTo>
                      <a:pt x="1486115" y="0"/>
                    </a:lnTo>
                    <a:lnTo>
                      <a:pt x="1111651" y="324036"/>
                    </a:lnTo>
                    <a:lnTo>
                      <a:pt x="1486115" y="648072"/>
                    </a:lnTo>
                    <a:lnTo>
                      <a:pt x="0" y="648072"/>
                    </a:lnTo>
                    <a:lnTo>
                      <a:pt x="0" y="0"/>
                    </a:lnTo>
                    <a:close/>
                  </a:path>
                </a:pathLst>
              </a:cu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平行四边形 113"/>
              <p:cNvSpPr/>
              <p:nvPr/>
            </p:nvSpPr>
            <p:spPr>
              <a:xfrm rot="16200000">
                <a:off x="4872021" y="3826476"/>
                <a:ext cx="1080119" cy="691951"/>
              </a:xfrm>
              <a:prstGeom prst="parallelogram">
                <a:avLst>
                  <a:gd name="adj" fmla="val 63199"/>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平行四边形 114"/>
              <p:cNvSpPr/>
              <p:nvPr/>
            </p:nvSpPr>
            <p:spPr>
              <a:xfrm rot="5400000" flipH="1">
                <a:off x="3207661" y="3826476"/>
                <a:ext cx="1080119" cy="691951"/>
              </a:xfrm>
              <a:prstGeom prst="parallelogram">
                <a:avLst>
                  <a:gd name="adj" fmla="val 63199"/>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p:cNvSpPr/>
              <p:nvPr/>
            </p:nvSpPr>
            <p:spPr>
              <a:xfrm>
                <a:off x="3384975" y="4071367"/>
                <a:ext cx="2359257" cy="648071"/>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1" name="TextBox 110"/>
            <p:cNvSpPr txBox="1"/>
            <p:nvPr/>
          </p:nvSpPr>
          <p:spPr>
            <a:xfrm>
              <a:off x="3524856" y="4217859"/>
              <a:ext cx="2066869" cy="503267"/>
            </a:xfrm>
            <a:prstGeom prst="rect">
              <a:avLst/>
            </a:prstGeom>
            <a:grpFill/>
          </p:spPr>
          <p:txBody>
            <a:bodyPr wrap="square" rtlCol="0">
              <a:spAutoFit/>
            </a:bodyPr>
            <a:lstStyle/>
            <a:p>
              <a:pPr algn="ctr"/>
              <a:r>
                <a:rPr lang="zh-CN" altLang="en-US" sz="2000" b="1" dirty="0">
                  <a:solidFill>
                    <a:schemeClr val="accent1"/>
                  </a:solidFill>
                </a:rPr>
                <a:t>时间</a:t>
              </a:r>
            </a:p>
          </p:txBody>
        </p:sp>
      </p:grpSp>
    </p:spTree>
    <p:extLst>
      <p:ext uri="{BB962C8B-B14F-4D97-AF65-F5344CB8AC3E}">
        <p14:creationId xmlns:p14="http://schemas.microsoft.com/office/powerpoint/2010/main" xmlns="" val="4163192446"/>
      </p:ext>
    </p:extLst>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箭头连接符 4"/>
          <p:cNvCxnSpPr/>
          <p:nvPr/>
        </p:nvCxnSpPr>
        <p:spPr>
          <a:xfrm flipV="1">
            <a:off x="1259632" y="1052736"/>
            <a:ext cx="0" cy="523173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683568" y="5733256"/>
            <a:ext cx="74888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403648" y="836712"/>
            <a:ext cx="1368152" cy="369332"/>
          </a:xfrm>
          <a:prstGeom prst="rect">
            <a:avLst/>
          </a:prstGeom>
          <a:noFill/>
        </p:spPr>
        <p:txBody>
          <a:bodyPr wrap="square" rtlCol="0">
            <a:spAutoFit/>
          </a:bodyPr>
          <a:lstStyle/>
          <a:p>
            <a:r>
              <a:rPr lang="zh-CN" altLang="en-US" b="1" dirty="0"/>
              <a:t>收益</a:t>
            </a:r>
          </a:p>
        </p:txBody>
      </p:sp>
      <p:sp>
        <p:nvSpPr>
          <p:cNvPr id="9" name="TextBox 8"/>
          <p:cNvSpPr txBox="1"/>
          <p:nvPr/>
        </p:nvSpPr>
        <p:spPr>
          <a:xfrm>
            <a:off x="7380312" y="5915135"/>
            <a:ext cx="864096" cy="369332"/>
          </a:xfrm>
          <a:prstGeom prst="rect">
            <a:avLst/>
          </a:prstGeom>
          <a:noFill/>
        </p:spPr>
        <p:txBody>
          <a:bodyPr wrap="square" rtlCol="0">
            <a:spAutoFit/>
          </a:bodyPr>
          <a:lstStyle/>
          <a:p>
            <a:r>
              <a:rPr lang="zh-CN" altLang="en-US" b="1" dirty="0"/>
              <a:t>时间</a:t>
            </a:r>
          </a:p>
        </p:txBody>
      </p:sp>
      <p:sp>
        <p:nvSpPr>
          <p:cNvPr id="12" name="矩形 11"/>
          <p:cNvSpPr/>
          <p:nvPr/>
        </p:nvSpPr>
        <p:spPr>
          <a:xfrm>
            <a:off x="1691680" y="5733256"/>
            <a:ext cx="864096" cy="2756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915816" y="5733256"/>
            <a:ext cx="864096" cy="3665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139952" y="5733256"/>
            <a:ext cx="864096" cy="1818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292080" y="5733256"/>
            <a:ext cx="864096" cy="5512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516216" y="1556793"/>
            <a:ext cx="864096" cy="41764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箭头连接符 18"/>
          <p:cNvCxnSpPr/>
          <p:nvPr/>
        </p:nvCxnSpPr>
        <p:spPr>
          <a:xfrm flipV="1">
            <a:off x="6300192" y="1052736"/>
            <a:ext cx="0" cy="5231731"/>
          </a:xfrm>
          <a:prstGeom prst="straightConnector1">
            <a:avLst/>
          </a:prstGeom>
          <a:ln w="38100">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rot="8100000" flipV="1">
            <a:off x="5939453" y="4340827"/>
            <a:ext cx="0" cy="163133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788024" y="4155969"/>
            <a:ext cx="792088" cy="369332"/>
          </a:xfrm>
          <a:prstGeom prst="rect">
            <a:avLst/>
          </a:prstGeom>
          <a:noFill/>
        </p:spPr>
        <p:txBody>
          <a:bodyPr wrap="square" rtlCol="0">
            <a:spAutoFit/>
          </a:bodyPr>
          <a:lstStyle/>
          <a:p>
            <a:r>
              <a:rPr lang="zh-CN" altLang="en-US" b="1" dirty="0" smtClean="0"/>
              <a:t>波动</a:t>
            </a:r>
            <a:endParaRPr lang="zh-CN" altLang="en-US" b="1" dirty="0"/>
          </a:p>
        </p:txBody>
      </p:sp>
      <p:grpSp>
        <p:nvGrpSpPr>
          <p:cNvPr id="17" name="组合 16"/>
          <p:cNvGrpSpPr/>
          <p:nvPr/>
        </p:nvGrpSpPr>
        <p:grpSpPr>
          <a:xfrm>
            <a:off x="-14514" y="62411"/>
            <a:ext cx="9165998" cy="694975"/>
            <a:chOff x="-14514" y="62411"/>
            <a:chExt cx="9165998" cy="694975"/>
          </a:xfrm>
        </p:grpSpPr>
        <p:sp>
          <p:nvSpPr>
            <p:cNvPr id="18" name="矩形 17"/>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剪去单角的矩形 20"/>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04.</a:t>
              </a:r>
              <a:r>
                <a:rPr lang="zh-CN" altLang="en-US" sz="2400" b="1" dirty="0" smtClean="0">
                  <a:solidFill>
                    <a:schemeClr val="bg1"/>
                  </a:solidFill>
                </a:rPr>
                <a:t>反脆弱只能在波动中受益</a:t>
              </a:r>
              <a:endParaRPr lang="zh-CN" altLang="en-US" sz="2400" b="1" dirty="0">
                <a:solidFill>
                  <a:schemeClr val="bg1"/>
                </a:solidFill>
              </a:endParaRPr>
            </a:p>
          </p:txBody>
        </p:sp>
        <p:sp>
          <p:nvSpPr>
            <p:cNvPr id="24" name="矩形 23"/>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1137565"/>
      </p:ext>
    </p:extLst>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1580" y="1340768"/>
            <a:ext cx="7560840" cy="4176464"/>
            <a:chOff x="1115616" y="1700808"/>
            <a:chExt cx="7560840" cy="4176464"/>
          </a:xfrm>
        </p:grpSpPr>
        <p:grpSp>
          <p:nvGrpSpPr>
            <p:cNvPr id="19" name="组合 18"/>
            <p:cNvGrpSpPr/>
            <p:nvPr/>
          </p:nvGrpSpPr>
          <p:grpSpPr>
            <a:xfrm>
              <a:off x="1115616" y="1700808"/>
              <a:ext cx="3024336" cy="792088"/>
              <a:chOff x="827584" y="1844824"/>
              <a:chExt cx="3024336" cy="792088"/>
            </a:xfrm>
          </p:grpSpPr>
          <p:sp>
            <p:nvSpPr>
              <p:cNvPr id="15" name="矩形 14"/>
              <p:cNvSpPr/>
              <p:nvPr/>
            </p:nvSpPr>
            <p:spPr>
              <a:xfrm>
                <a:off x="827584" y="1844824"/>
                <a:ext cx="432048" cy="792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6" name="TextBox 15"/>
              <p:cNvSpPr txBox="1"/>
              <p:nvPr/>
            </p:nvSpPr>
            <p:spPr>
              <a:xfrm>
                <a:off x="1403648" y="1867471"/>
                <a:ext cx="2448272" cy="769441"/>
              </a:xfrm>
              <a:prstGeom prst="rect">
                <a:avLst/>
              </a:prstGeom>
              <a:noFill/>
            </p:spPr>
            <p:txBody>
              <a:bodyPr wrap="square" rtlCol="0">
                <a:spAutoFit/>
              </a:bodyPr>
              <a:lstStyle/>
              <a:p>
                <a:r>
                  <a:rPr lang="zh-CN" altLang="en-US" sz="4400" dirty="0" smtClean="0">
                    <a:solidFill>
                      <a:schemeClr val="accent1"/>
                    </a:solidFill>
                  </a:rPr>
                  <a:t>跋</a:t>
                </a:r>
                <a:endParaRPr lang="zh-CN" altLang="en-US" sz="4400" dirty="0">
                  <a:solidFill>
                    <a:schemeClr val="accent1"/>
                  </a:solidFill>
                </a:endParaRPr>
              </a:p>
            </p:txBody>
          </p:sp>
        </p:grpSp>
        <p:grpSp>
          <p:nvGrpSpPr>
            <p:cNvPr id="2" name="组合 1"/>
            <p:cNvGrpSpPr/>
            <p:nvPr/>
          </p:nvGrpSpPr>
          <p:grpSpPr>
            <a:xfrm>
              <a:off x="1115616" y="2780928"/>
              <a:ext cx="7560840" cy="3096344"/>
              <a:chOff x="1115616" y="2780928"/>
              <a:chExt cx="7560840" cy="3096344"/>
            </a:xfrm>
          </p:grpSpPr>
          <p:sp>
            <p:nvSpPr>
              <p:cNvPr id="20" name="圆角矩形 19"/>
              <p:cNvSpPr/>
              <p:nvPr/>
            </p:nvSpPr>
            <p:spPr>
              <a:xfrm>
                <a:off x="1115616" y="2780928"/>
                <a:ext cx="7560840" cy="3096344"/>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1223628" y="3205716"/>
                <a:ext cx="7344816" cy="2246769"/>
              </a:xfrm>
              <a:prstGeom prst="rect">
                <a:avLst/>
              </a:prstGeom>
              <a:noFill/>
            </p:spPr>
            <p:txBody>
              <a:bodyPr wrap="square" rtlCol="0">
                <a:spAutoFit/>
              </a:bodyPr>
              <a:lstStyle/>
              <a:p>
                <a:r>
                  <a:rPr lang="zh-CN" altLang="en-US" sz="2000" dirty="0">
                    <a:solidFill>
                      <a:schemeClr val="accent1"/>
                    </a:solidFill>
                  </a:rPr>
                  <a:t>这是一本“混乱”的书，喜欢“确定性”的读者可能不会喜欢它。</a:t>
                </a:r>
              </a:p>
              <a:p>
                <a:r>
                  <a:rPr lang="zh-CN" altLang="en-US" sz="2000" dirty="0">
                    <a:solidFill>
                      <a:schemeClr val="accent1"/>
                    </a:solidFill>
                  </a:rPr>
                  <a:t>但它所围绕的“反脆弱”思考，却能让你从这“混乱”中获益</a:t>
                </a:r>
                <a:r>
                  <a:rPr lang="zh-CN" altLang="en-US" sz="2000" dirty="0" smtClean="0">
                    <a:solidFill>
                      <a:schemeClr val="accent1"/>
                    </a:solidFill>
                  </a:rPr>
                  <a:t>。</a:t>
                </a:r>
                <a:endParaRPr lang="en-US" altLang="zh-CN" sz="2000" dirty="0" smtClean="0">
                  <a:solidFill>
                    <a:schemeClr val="accent1"/>
                  </a:solidFill>
                </a:endParaRPr>
              </a:p>
              <a:p>
                <a:endParaRPr lang="en-US" altLang="zh-CN" sz="2000" dirty="0">
                  <a:solidFill>
                    <a:schemeClr val="accent1"/>
                  </a:solidFill>
                </a:endParaRPr>
              </a:p>
              <a:p>
                <a:r>
                  <a:rPr lang="zh-CN" altLang="en-US" sz="2000" dirty="0" smtClean="0">
                    <a:solidFill>
                      <a:schemeClr val="accent1"/>
                    </a:solidFill>
                  </a:rPr>
                  <a:t>“反脆弱”</a:t>
                </a:r>
                <a:r>
                  <a:rPr lang="zh-CN" altLang="en-US" sz="2000" dirty="0">
                    <a:solidFill>
                      <a:schemeClr val="accent1"/>
                    </a:solidFill>
                  </a:rPr>
                  <a:t>不来自概念，不来自结论</a:t>
                </a:r>
                <a:r>
                  <a:rPr lang="zh-CN" altLang="en-US" sz="2000" dirty="0" smtClean="0">
                    <a:solidFill>
                      <a:schemeClr val="accent1"/>
                    </a:solidFill>
                  </a:rPr>
                  <a:t>，</a:t>
                </a:r>
                <a:endParaRPr lang="en-US" altLang="zh-CN" sz="2000" dirty="0" smtClean="0">
                  <a:solidFill>
                    <a:schemeClr val="accent1"/>
                  </a:solidFill>
                </a:endParaRPr>
              </a:p>
              <a:p>
                <a:r>
                  <a:rPr lang="zh-CN" altLang="en-US" sz="2000" dirty="0" smtClean="0">
                    <a:solidFill>
                      <a:schemeClr val="accent1"/>
                    </a:solidFill>
                  </a:rPr>
                  <a:t>它</a:t>
                </a:r>
                <a:r>
                  <a:rPr lang="zh-CN" altLang="en-US" sz="2000" dirty="0">
                    <a:solidFill>
                      <a:schemeClr val="accent1"/>
                    </a:solidFill>
                  </a:rPr>
                  <a:t>来自不断地思考</a:t>
                </a:r>
                <a:r>
                  <a:rPr lang="zh-CN" altLang="en-US" sz="2000" dirty="0" smtClean="0">
                    <a:solidFill>
                      <a:schemeClr val="accent1"/>
                    </a:solidFill>
                  </a:rPr>
                  <a:t>和</a:t>
                </a:r>
                <a:r>
                  <a:rPr lang="zh-CN" altLang="en-US" sz="2000" dirty="0">
                    <a:solidFill>
                      <a:schemeClr val="accent1"/>
                    </a:solidFill>
                  </a:rPr>
                  <a:t>试错</a:t>
                </a:r>
                <a:r>
                  <a:rPr lang="zh-CN" altLang="en-US" sz="2000" dirty="0" smtClean="0">
                    <a:solidFill>
                      <a:schemeClr val="accent1"/>
                    </a:solidFill>
                  </a:rPr>
                  <a:t>。</a:t>
                </a:r>
                <a:endParaRPr lang="en-US" altLang="zh-CN" sz="2000" dirty="0" smtClean="0">
                  <a:solidFill>
                    <a:schemeClr val="accent1"/>
                  </a:solidFill>
                </a:endParaRPr>
              </a:p>
              <a:p>
                <a:endParaRPr lang="zh-CN" altLang="en-US" sz="2000" dirty="0">
                  <a:solidFill>
                    <a:schemeClr val="accent1"/>
                  </a:solidFill>
                </a:endParaRPr>
              </a:p>
              <a:p>
                <a:r>
                  <a:rPr lang="zh-CN" altLang="en-US" sz="2000" dirty="0" smtClean="0">
                    <a:solidFill>
                      <a:schemeClr val="accent1"/>
                    </a:solidFill>
                  </a:rPr>
                  <a:t>希望</a:t>
                </a:r>
                <a:r>
                  <a:rPr lang="zh-CN" altLang="en-US" sz="2000" dirty="0">
                    <a:solidFill>
                      <a:schemeClr val="accent1"/>
                    </a:solidFill>
                  </a:rPr>
                  <a:t>此</a:t>
                </a:r>
                <a:r>
                  <a:rPr lang="en-US" altLang="zh-CN" sz="2000" dirty="0">
                    <a:solidFill>
                      <a:schemeClr val="accent1"/>
                    </a:solidFill>
                  </a:rPr>
                  <a:t>PPT</a:t>
                </a:r>
                <a:r>
                  <a:rPr lang="zh-CN" altLang="en-US" sz="2000" dirty="0">
                    <a:solidFill>
                      <a:schemeClr val="accent1"/>
                    </a:solidFill>
                  </a:rPr>
                  <a:t>的读者，能够从思考</a:t>
                </a:r>
                <a:r>
                  <a:rPr lang="zh-CN" altLang="en-US" sz="2000" dirty="0" smtClean="0">
                    <a:solidFill>
                      <a:schemeClr val="accent1"/>
                    </a:solidFill>
                  </a:rPr>
                  <a:t>和</a:t>
                </a:r>
                <a:r>
                  <a:rPr lang="zh-CN" altLang="en-US" sz="2000" dirty="0">
                    <a:solidFill>
                      <a:schemeClr val="accent1"/>
                    </a:solidFill>
                  </a:rPr>
                  <a:t>试错</a:t>
                </a:r>
                <a:r>
                  <a:rPr lang="zh-CN" altLang="en-US" sz="2000" dirty="0" smtClean="0">
                    <a:solidFill>
                      <a:schemeClr val="accent1"/>
                    </a:solidFill>
                  </a:rPr>
                  <a:t>中获得“反脆弱”。</a:t>
                </a:r>
                <a:endParaRPr lang="zh-CN" altLang="en-US" sz="2000" dirty="0">
                  <a:solidFill>
                    <a:schemeClr val="accent1"/>
                  </a:solidFill>
                </a:endParaRPr>
              </a:p>
            </p:txBody>
          </p:sp>
        </p:grpSp>
      </p:grpSp>
    </p:spTree>
    <p:extLst>
      <p:ext uri="{BB962C8B-B14F-4D97-AF65-F5344CB8AC3E}">
        <p14:creationId xmlns:p14="http://schemas.microsoft.com/office/powerpoint/2010/main" xmlns="" val="1337156861"/>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2" cstate="print">
            <a:clrChange>
              <a:clrFrom>
                <a:srgbClr val="F2F2F2"/>
              </a:clrFrom>
              <a:clrTo>
                <a:srgbClr val="F2F2F2">
                  <a:alpha val="0"/>
                </a:srgbClr>
              </a:clrTo>
            </a:clrChange>
            <a:extLst>
              <a:ext uri="{28A0092B-C50C-407E-A947-70E740481C1C}">
                <a14:useLocalDpi xmlns:a14="http://schemas.microsoft.com/office/drawing/2010/main" xmlns="" val="0"/>
              </a:ext>
            </a:extLst>
          </a:blip>
          <a:stretch>
            <a:fillRect/>
          </a:stretch>
        </p:blipFill>
        <p:spPr bwMode="auto">
          <a:xfrm>
            <a:off x="3714750" y="2571750"/>
            <a:ext cx="1714500" cy="1714500"/>
          </a:xfrm>
          <a:prstGeom prst="ellipse">
            <a:avLst/>
          </a:prstGeom>
          <a:noFill/>
          <a:effectLst/>
          <a:extLst>
            <a:ext uri="{909E8E84-426E-40DD-AFC4-6F175D3DCCD1}">
              <a14:hiddenFill xmlns:a14="http://schemas.microsoft.com/office/drawing/2010/main" xmlns="">
                <a:solidFill>
                  <a:srgbClr val="FFFFFF"/>
                </a:solidFill>
              </a14:hiddenFill>
            </a:ext>
          </a:extLst>
        </p:spPr>
      </p:pic>
      <p:sp>
        <p:nvSpPr>
          <p:cNvPr id="15" name="TextBox 14"/>
          <p:cNvSpPr txBox="1"/>
          <p:nvPr/>
        </p:nvSpPr>
        <p:spPr>
          <a:xfrm>
            <a:off x="3517437" y="4552499"/>
            <a:ext cx="2304256" cy="369332"/>
          </a:xfrm>
          <a:prstGeom prst="rect">
            <a:avLst/>
          </a:prstGeom>
          <a:noFill/>
        </p:spPr>
        <p:txBody>
          <a:bodyPr wrap="square" rtlCol="0">
            <a:spAutoFit/>
          </a:bodyPr>
          <a:lstStyle/>
          <a:p>
            <a:pPr algn="ctr"/>
            <a:r>
              <a:rPr lang="en-US" altLang="zh-CN" dirty="0" smtClean="0"/>
              <a:t>《</a:t>
            </a:r>
            <a:r>
              <a:rPr lang="zh-CN" altLang="en-US" dirty="0" smtClean="0"/>
              <a:t>反脆弱</a:t>
            </a:r>
            <a:r>
              <a:rPr lang="en-US" altLang="zh-CN" dirty="0" smtClean="0"/>
              <a:t>》</a:t>
            </a:r>
            <a:r>
              <a:rPr lang="zh-CN" altLang="en-US" dirty="0" smtClean="0"/>
              <a:t>读书笔记</a:t>
            </a:r>
            <a:endParaRPr lang="en-US" altLang="zh-CN" dirty="0" smtClean="0"/>
          </a:p>
        </p:txBody>
      </p:sp>
    </p:spTree>
    <p:extLst>
      <p:ext uri="{BB962C8B-B14F-4D97-AF65-F5344CB8AC3E}">
        <p14:creationId xmlns:p14="http://schemas.microsoft.com/office/powerpoint/2010/main" xmlns="" val="3291438148"/>
      </p:ext>
    </p:extLst>
  </p:cSld>
  <p:clrMapOvr>
    <a:masterClrMapping/>
  </p:clrMapOvr>
  <p:transition spd="slow">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6696" y="2133543"/>
            <a:ext cx="3901440" cy="2926080"/>
          </a:xfrm>
          <a:prstGeom prst="rect">
            <a:avLst/>
          </a:prstGeom>
          <a:effectLst>
            <a:outerShdw blurRad="152400" dist="165100" dir="2700000" algn="tl" rotWithShape="0">
              <a:prstClr val="black">
                <a:alpha val="40000"/>
              </a:prstClr>
            </a:outerShdw>
          </a:effectLst>
        </p:spPr>
      </p:pic>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850133" y="2133543"/>
            <a:ext cx="3901440" cy="2926080"/>
          </a:xfrm>
          <a:prstGeom prst="rect">
            <a:avLst/>
          </a:prstGeom>
          <a:effectLst>
            <a:outerShdw blurRad="152400" dist="165100" dir="2700000" algn="tl" rotWithShape="0">
              <a:prstClr val="black">
                <a:alpha val="40000"/>
              </a:prstClr>
            </a:outerShdw>
          </a:effectLst>
        </p:spPr>
      </p:pic>
      <p:sp>
        <p:nvSpPr>
          <p:cNvPr id="5" name="矩形 12"/>
          <p:cNvSpPr>
            <a:spLocks noChangeArrowheads="1"/>
          </p:cNvSpPr>
          <p:nvPr/>
        </p:nvSpPr>
        <p:spPr bwMode="auto">
          <a:xfrm>
            <a:off x="500034" y="381261"/>
            <a:ext cx="8286808" cy="1052582"/>
          </a:xfrm>
          <a:prstGeom prst="rect">
            <a:avLst/>
          </a:prstGeom>
          <a:solidFill>
            <a:schemeClr val="bg1">
              <a:lumMod val="65000"/>
            </a:schemeClr>
          </a:solidFill>
          <a:ln>
            <a:noFill/>
          </a:ln>
          <a:extLst/>
        </p:spPr>
        <p:txBody>
          <a:bodyPr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buFontTx/>
              <a:buNone/>
            </a:pPr>
            <a:endParaRPr lang="zh-CN" altLang="en-US" sz="2800" b="1">
              <a:solidFill>
                <a:srgbClr val="004D86"/>
              </a:solidFill>
              <a:latin typeface="微软雅黑" panose="020B0503020204020204" pitchFamily="34" charset="-122"/>
              <a:ea typeface="微软雅黑" panose="020B0503020204020204" pitchFamily="34" charset="-122"/>
            </a:endParaRPr>
          </a:p>
        </p:txBody>
      </p:sp>
      <p:sp>
        <p:nvSpPr>
          <p:cNvPr id="7" name="圆角矩形 6"/>
          <p:cNvSpPr>
            <a:spLocks noChangeArrowheads="1"/>
          </p:cNvSpPr>
          <p:nvPr/>
        </p:nvSpPr>
        <p:spPr bwMode="auto">
          <a:xfrm>
            <a:off x="571472" y="5640406"/>
            <a:ext cx="3671888" cy="431800"/>
          </a:xfrm>
          <a:prstGeom prst="roundRect">
            <a:avLst>
              <a:gd name="adj" fmla="val 16667"/>
            </a:avLst>
          </a:prstGeom>
          <a:solidFill>
            <a:schemeClr val="bg1">
              <a:lumMod val="65000"/>
            </a:schemeClr>
          </a:solidFill>
          <a:ln>
            <a:noFill/>
          </a:ln>
          <a:extLst/>
        </p:spPr>
        <p:txBody>
          <a:bodyPr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buFontTx/>
              <a:buNone/>
            </a:pPr>
            <a:r>
              <a:rPr lang="zh-CN" altLang="en-US" sz="2800" b="1" dirty="0">
                <a:solidFill>
                  <a:schemeClr val="bg1"/>
                </a:solidFill>
                <a:latin typeface="微软雅黑" panose="020B0503020204020204" pitchFamily="34" charset="-122"/>
                <a:ea typeface="微软雅黑" panose="020B0503020204020204" pitchFamily="34" charset="-122"/>
              </a:rPr>
              <a:t>修改前</a:t>
            </a:r>
          </a:p>
        </p:txBody>
      </p:sp>
      <p:sp>
        <p:nvSpPr>
          <p:cNvPr id="8" name="圆角矩形 9"/>
          <p:cNvSpPr>
            <a:spLocks noChangeArrowheads="1"/>
          </p:cNvSpPr>
          <p:nvPr/>
        </p:nvSpPr>
        <p:spPr bwMode="auto">
          <a:xfrm>
            <a:off x="4964909" y="5640406"/>
            <a:ext cx="3671888" cy="431800"/>
          </a:xfrm>
          <a:prstGeom prst="roundRect">
            <a:avLst>
              <a:gd name="adj" fmla="val 16667"/>
            </a:avLst>
          </a:prstGeom>
          <a:solidFill>
            <a:schemeClr val="bg1">
              <a:lumMod val="65000"/>
            </a:schemeClr>
          </a:solidFill>
          <a:ln>
            <a:noFill/>
          </a:ln>
          <a:extLst/>
        </p:spPr>
        <p:txBody>
          <a:bodyPr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buFontTx/>
              <a:buNone/>
            </a:pPr>
            <a:r>
              <a:rPr lang="zh-CN" altLang="en-US" sz="2800" b="1" dirty="0">
                <a:solidFill>
                  <a:schemeClr val="bg1"/>
                </a:solidFill>
                <a:latin typeface="微软雅黑" panose="020B0503020204020204" pitchFamily="34" charset="-122"/>
                <a:ea typeface="微软雅黑" panose="020B0503020204020204" pitchFamily="34" charset="-122"/>
              </a:rPr>
              <a:t>修改后</a:t>
            </a:r>
          </a:p>
        </p:txBody>
      </p:sp>
    </p:spTree>
    <p:extLst>
      <p:ext uri="{BB962C8B-B14F-4D97-AF65-F5344CB8AC3E}">
        <p14:creationId xmlns:p14="http://schemas.microsoft.com/office/powerpoint/2010/main" xmlns="" val="3310583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组合 6"/>
          <p:cNvGrpSpPr/>
          <p:nvPr/>
        </p:nvGrpSpPr>
        <p:grpSpPr>
          <a:xfrm>
            <a:off x="4238" y="1933713"/>
            <a:ext cx="9165998" cy="1787648"/>
            <a:chOff x="-14514" y="62411"/>
            <a:chExt cx="9165998" cy="694975"/>
          </a:xfrm>
        </p:grpSpPr>
        <p:sp>
          <p:nvSpPr>
            <p:cNvPr id="9" name="矩形 8"/>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剪去单角的矩形 11"/>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1034059" y="62411"/>
              <a:ext cx="5770189" cy="562368"/>
            </a:xfrm>
            <a:prstGeom prst="rect">
              <a:avLst/>
            </a:prstGeom>
            <a:noFill/>
          </p:spPr>
          <p:txBody>
            <a:bodyPr wrap="square" rtlCol="0">
              <a:spAutoFit/>
            </a:bodyPr>
            <a:lstStyle/>
            <a:p>
              <a:r>
                <a:rPr lang="en-US" altLang="zh-CN" sz="4400" b="1" dirty="0" smtClean="0">
                  <a:solidFill>
                    <a:schemeClr val="bg1"/>
                  </a:solidFill>
                </a:rPr>
                <a:t>Part1.</a:t>
              </a:r>
              <a:endParaRPr lang="en-US" altLang="zh-CN" sz="4400" b="1" dirty="0">
                <a:solidFill>
                  <a:schemeClr val="bg1"/>
                </a:solidFill>
              </a:endParaRPr>
            </a:p>
            <a:p>
              <a:r>
                <a:rPr lang="zh-CN" altLang="en-US" sz="4400" b="1" dirty="0" smtClean="0">
                  <a:solidFill>
                    <a:schemeClr val="bg1"/>
                  </a:solidFill>
                </a:rPr>
                <a:t>什么是反</a:t>
              </a:r>
              <a:r>
                <a:rPr lang="zh-CN" altLang="en-US" sz="4400" b="1" dirty="0" smtClean="0">
                  <a:blipFill>
                    <a:blip r:embed="rId3"/>
                    <a:stretch>
                      <a:fillRect/>
                    </a:stretch>
                  </a:blipFill>
                </a:rPr>
                <a:t>脆弱</a:t>
              </a:r>
              <a:r>
                <a:rPr lang="zh-CN" altLang="en-US" sz="4400" b="1" dirty="0" smtClean="0">
                  <a:solidFill>
                    <a:schemeClr val="bg1"/>
                  </a:solidFill>
                </a:rPr>
                <a:t>？</a:t>
              </a:r>
              <a:endParaRPr lang="en-US" altLang="zh-CN" sz="4400" b="1" dirty="0" smtClean="0">
                <a:solidFill>
                  <a:schemeClr val="bg1"/>
                </a:solidFill>
              </a:endParaRPr>
            </a:p>
          </p:txBody>
        </p:sp>
        <p:sp>
          <p:nvSpPr>
            <p:cNvPr id="15" name="矩形 14"/>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942769448"/>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1778955"/>
            <a:ext cx="9144000" cy="1097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0" y="2861480"/>
            <a:ext cx="9144000" cy="1097280"/>
          </a:xfrm>
          <a:prstGeom prst="rect">
            <a:avLst/>
          </a:prstGeom>
          <a:pattFill prst="pct5">
            <a:fgClr>
              <a:schemeClr val="bg2"/>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0" y="3970517"/>
            <a:ext cx="9144000" cy="109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4514" y="62411"/>
            <a:ext cx="9165998" cy="694975"/>
            <a:chOff x="-14514" y="62411"/>
            <a:chExt cx="9165998" cy="694975"/>
          </a:xfrm>
        </p:grpSpPr>
        <p:sp>
          <p:nvSpPr>
            <p:cNvPr id="7" name="矩形 6"/>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剪去单角的矩形 3"/>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01.</a:t>
              </a:r>
              <a:r>
                <a:rPr lang="zh-CN" altLang="en-US" sz="2400" b="1" dirty="0" smtClean="0">
                  <a:solidFill>
                    <a:schemeClr val="bg1"/>
                  </a:solidFill>
                </a:rPr>
                <a:t>世界能依不确定性分为两个领域</a:t>
              </a:r>
              <a:endParaRPr lang="zh-CN" altLang="en-US" sz="2400" b="1" dirty="0">
                <a:solidFill>
                  <a:schemeClr val="bg1"/>
                </a:solidFill>
              </a:endParaRPr>
            </a:p>
          </p:txBody>
        </p:sp>
        <p:sp>
          <p:nvSpPr>
            <p:cNvPr id="11" name="矩形 10"/>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2978926" y="1749927"/>
            <a:ext cx="3186147" cy="3324993"/>
            <a:chOff x="2978926" y="1749927"/>
            <a:chExt cx="3186147" cy="3324993"/>
          </a:xfrm>
        </p:grpSpPr>
        <p:pic>
          <p:nvPicPr>
            <p:cNvPr id="5" name="图片 4"/>
            <p:cNvPicPr>
              <a:picLocks noChangeAspect="1"/>
            </p:cNvPicPr>
            <p:nvPr/>
          </p:nvPicPr>
          <p:blipFill rotWithShape="1">
            <a:blip r:embed="rId3" cstate="print">
              <a:grayscl/>
              <a:extLst>
                <a:ext uri="{BEBA8EAE-BF5A-486C-A8C5-ECC9F3942E4B}">
                  <a14:imgProps xmlns:a14="http://schemas.microsoft.com/office/drawing/2010/main" xmlns="">
                    <a14:imgLayer r:embed="rId4">
                      <a14:imgEffect>
                        <a14:backgroundRemoval t="3889" b="98611" l="5000" r="95556">
                          <a14:foregroundMark x1="45000" y1="50000" x2="45000" y2="50000"/>
                          <a14:foregroundMark x1="44444" y1="39722" x2="51667" y2="51111"/>
                          <a14:foregroundMark x1="58056" y1="46389" x2="43333" y2="55833"/>
                          <a14:foregroundMark x1="62222" y1="54167" x2="46667" y2="63889"/>
                          <a14:foregroundMark x1="27500" y1="19444" x2="29722" y2="13056"/>
                          <a14:foregroundMark x1="34722" y1="11389" x2="40556" y2="8056"/>
                          <a14:foregroundMark x1="36944" y1="35556" x2="40278" y2="57222"/>
                          <a14:foregroundMark x1="48333" y1="67778" x2="62222" y2="56667"/>
                          <a14:foregroundMark x1="63611" y1="51944" x2="66111" y2="38056"/>
                          <a14:foregroundMark x1="81389" y1="77778" x2="74444" y2="82778"/>
                          <a14:foregroundMark x1="59722" y1="79167" x2="61944" y2="79167"/>
                          <a14:foregroundMark x1="66389" y1="71389" x2="66389" y2="71389"/>
                          <a14:foregroundMark x1="64444" y1="23611" x2="64444" y2="23611"/>
                          <a14:foregroundMark x1="83056" y1="24167" x2="83056" y2="24167"/>
                          <a14:foregroundMark x1="75278" y1="15278" x2="75278" y2="15278"/>
                          <a14:foregroundMark x1="70000" y1="13611" x2="70000" y2="13611"/>
                          <a14:foregroundMark x1="61944" y1="10000" x2="61944" y2="10000"/>
                          <a14:foregroundMark x1="53333" y1="5833" x2="53333" y2="5833"/>
                          <a14:foregroundMark x1="33611" y1="67222" x2="33611" y2="67222"/>
                          <a14:foregroundMark x1="13611" y1="45556" x2="46944" y2="86667"/>
                          <a14:foregroundMark x1="59444" y1="30000" x2="59444" y2="30000"/>
                          <a14:foregroundMark x1="47500" y1="7222" x2="47500" y2="7222"/>
                          <a14:foregroundMark x1="46111" y1="30833" x2="46111" y2="30833"/>
                        </a14:backgroundRemoval>
                      </a14:imgEffect>
                    </a14:imgLayer>
                  </a14:imgProps>
                </a:ext>
                <a:ext uri="{28A0092B-C50C-407E-A947-70E740481C1C}">
                  <a14:useLocalDpi xmlns:a14="http://schemas.microsoft.com/office/drawing/2010/main" xmlns="" val="0"/>
                </a:ext>
              </a:extLst>
            </a:blip>
            <a:srcRect l="5979" t="3758" r="6508" b="5826"/>
            <a:stretch/>
          </p:blipFill>
          <p:spPr>
            <a:xfrm>
              <a:off x="2978926" y="1783080"/>
              <a:ext cx="3186146" cy="3291840"/>
            </a:xfrm>
            <a:prstGeom prst="ellipse">
              <a:avLst/>
            </a:prstGeom>
            <a:ln>
              <a:solidFill>
                <a:schemeClr val="tx1"/>
              </a:solidFill>
            </a:ln>
          </p:spPr>
        </p:pic>
        <p:sp>
          <p:nvSpPr>
            <p:cNvPr id="21" name="椭圆 20"/>
            <p:cNvSpPr/>
            <p:nvPr/>
          </p:nvSpPr>
          <p:spPr>
            <a:xfrm>
              <a:off x="2978926" y="1749927"/>
              <a:ext cx="3186147" cy="3321265"/>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TextBox 52"/>
          <p:cNvSpPr txBox="1"/>
          <p:nvPr/>
        </p:nvSpPr>
        <p:spPr>
          <a:xfrm>
            <a:off x="590578" y="5289011"/>
            <a:ext cx="2354266" cy="1200329"/>
          </a:xfrm>
          <a:prstGeom prst="rect">
            <a:avLst/>
          </a:prstGeom>
          <a:noFill/>
        </p:spPr>
        <p:txBody>
          <a:bodyPr vert="horz" wrap="square" rtlCol="0">
            <a:spAutoFit/>
          </a:bodyPr>
          <a:lstStyle/>
          <a:p>
            <a:r>
              <a:rPr lang="zh-CN" altLang="en-US" b="1" dirty="0" smtClean="0"/>
              <a:t>不</a:t>
            </a:r>
            <a:r>
              <a:rPr lang="zh-CN" altLang="en-US" b="1" dirty="0"/>
              <a:t>存在</a:t>
            </a:r>
            <a:r>
              <a:rPr lang="zh-CN" altLang="en-US" b="1" dirty="0" smtClean="0"/>
              <a:t>不确定性的</a:t>
            </a:r>
            <a:endParaRPr lang="en-US" altLang="zh-CN" b="1" dirty="0" smtClean="0"/>
          </a:p>
          <a:p>
            <a:r>
              <a:rPr lang="zh-CN" altLang="en-US" sz="3600" b="1" dirty="0" smtClean="0"/>
              <a:t>秩序领域</a:t>
            </a:r>
            <a:endParaRPr lang="en-US" altLang="zh-CN" sz="3600" b="1" dirty="0" smtClean="0"/>
          </a:p>
          <a:p>
            <a:r>
              <a:rPr lang="zh-CN" altLang="en-US" b="1" dirty="0" smtClean="0"/>
              <a:t>小部分领域</a:t>
            </a:r>
            <a:endParaRPr lang="zh-CN" altLang="en-US" b="1" dirty="0"/>
          </a:p>
        </p:txBody>
      </p:sp>
      <p:sp>
        <p:nvSpPr>
          <p:cNvPr id="54" name="TextBox 53"/>
          <p:cNvSpPr txBox="1"/>
          <p:nvPr/>
        </p:nvSpPr>
        <p:spPr>
          <a:xfrm>
            <a:off x="6192126" y="5289011"/>
            <a:ext cx="2354266" cy="1200329"/>
          </a:xfrm>
          <a:prstGeom prst="rect">
            <a:avLst/>
          </a:prstGeom>
          <a:noFill/>
        </p:spPr>
        <p:txBody>
          <a:bodyPr vert="horz" wrap="square" rtlCol="0">
            <a:spAutoFit/>
          </a:bodyPr>
          <a:lstStyle/>
          <a:p>
            <a:pPr algn="r"/>
            <a:r>
              <a:rPr lang="zh-CN" altLang="en-US" b="1" dirty="0" smtClean="0"/>
              <a:t> 存在不确定性的</a:t>
            </a:r>
            <a:endParaRPr lang="en-US" altLang="zh-CN" b="1" dirty="0" smtClean="0"/>
          </a:p>
          <a:p>
            <a:pPr algn="r"/>
            <a:r>
              <a:rPr lang="zh-CN" altLang="en-US" sz="3600" b="1" dirty="0" smtClean="0"/>
              <a:t>混乱领域</a:t>
            </a:r>
            <a:endParaRPr lang="en-US" altLang="zh-CN" sz="3600" b="1" dirty="0" smtClean="0"/>
          </a:p>
          <a:p>
            <a:pPr algn="r"/>
            <a:r>
              <a:rPr lang="zh-CN" altLang="en-US" b="1" dirty="0" smtClean="0"/>
              <a:t>大部分领域</a:t>
            </a:r>
            <a:endParaRPr lang="zh-CN" altLang="en-US" b="1" dirty="0"/>
          </a:p>
        </p:txBody>
      </p:sp>
      <p:sp>
        <p:nvSpPr>
          <p:cNvPr id="55" name="矩形 54"/>
          <p:cNvSpPr/>
          <p:nvPr/>
        </p:nvSpPr>
        <p:spPr>
          <a:xfrm>
            <a:off x="1079890" y="2963844"/>
            <a:ext cx="1125629" cy="892552"/>
          </a:xfrm>
          <a:prstGeom prst="rect">
            <a:avLst/>
          </a:prstGeom>
        </p:spPr>
        <p:txBody>
          <a:bodyPr wrap="none">
            <a:spAutoFit/>
          </a:bodyPr>
          <a:lstStyle/>
          <a:p>
            <a:pPr algn="ctr"/>
            <a:r>
              <a:rPr lang="zh-CN" altLang="en-US" sz="3200" dirty="0" smtClean="0"/>
              <a:t>物理</a:t>
            </a:r>
            <a:endParaRPr lang="en-US" altLang="zh-CN" sz="3200" dirty="0" smtClean="0"/>
          </a:p>
          <a:p>
            <a:r>
              <a:rPr lang="en-US" altLang="zh-CN" sz="2000" dirty="0" smtClean="0"/>
              <a:t>E=MC</a:t>
            </a:r>
            <a:r>
              <a:rPr lang="en-US" altLang="zh-CN" sz="2000" baseline="30000" dirty="0" smtClean="0"/>
              <a:t>2</a:t>
            </a:r>
            <a:endParaRPr lang="zh-CN" altLang="en-US" sz="2000" dirty="0"/>
          </a:p>
        </p:txBody>
      </p:sp>
      <p:sp>
        <p:nvSpPr>
          <p:cNvPr id="56" name="矩形 55"/>
          <p:cNvSpPr/>
          <p:nvPr/>
        </p:nvSpPr>
        <p:spPr>
          <a:xfrm>
            <a:off x="1069792" y="1881319"/>
            <a:ext cx="1145826" cy="892552"/>
          </a:xfrm>
          <a:prstGeom prst="rect">
            <a:avLst/>
          </a:prstGeom>
        </p:spPr>
        <p:txBody>
          <a:bodyPr wrap="none">
            <a:spAutoFit/>
          </a:bodyPr>
          <a:lstStyle/>
          <a:p>
            <a:pPr algn="ctr"/>
            <a:r>
              <a:rPr lang="zh-CN" altLang="en-US" sz="3200" dirty="0" smtClean="0">
                <a:solidFill>
                  <a:schemeClr val="bg1"/>
                </a:solidFill>
              </a:rPr>
              <a:t>数学</a:t>
            </a:r>
            <a:endParaRPr lang="en-US" altLang="zh-CN" sz="3200" dirty="0" smtClean="0">
              <a:solidFill>
                <a:schemeClr val="bg1"/>
              </a:solidFill>
            </a:endParaRPr>
          </a:p>
          <a:p>
            <a:r>
              <a:rPr lang="en-US" altLang="zh-CN" sz="2000" dirty="0" smtClean="0">
                <a:solidFill>
                  <a:schemeClr val="bg1"/>
                </a:solidFill>
              </a:rPr>
              <a:t>1+1=2</a:t>
            </a:r>
          </a:p>
        </p:txBody>
      </p:sp>
      <p:sp>
        <p:nvSpPr>
          <p:cNvPr id="57" name="矩形 56"/>
          <p:cNvSpPr/>
          <p:nvPr/>
        </p:nvSpPr>
        <p:spPr>
          <a:xfrm>
            <a:off x="1034205" y="4072881"/>
            <a:ext cx="1217000" cy="892552"/>
          </a:xfrm>
          <a:prstGeom prst="rect">
            <a:avLst/>
          </a:prstGeom>
        </p:spPr>
        <p:txBody>
          <a:bodyPr wrap="none">
            <a:spAutoFit/>
          </a:bodyPr>
          <a:lstStyle/>
          <a:p>
            <a:pPr algn="ctr"/>
            <a:r>
              <a:rPr lang="zh-CN" altLang="en-US" sz="3200" dirty="0">
                <a:solidFill>
                  <a:schemeClr val="bg1"/>
                </a:solidFill>
              </a:rPr>
              <a:t>游戏</a:t>
            </a:r>
            <a:endParaRPr lang="en-US" altLang="zh-CN" sz="3200" dirty="0" smtClean="0">
              <a:solidFill>
                <a:schemeClr val="bg1"/>
              </a:solidFill>
            </a:endParaRPr>
          </a:p>
          <a:p>
            <a:r>
              <a:rPr lang="zh-CN" altLang="en-US" sz="2000" dirty="0" smtClean="0">
                <a:solidFill>
                  <a:schemeClr val="bg1"/>
                </a:solidFill>
              </a:rPr>
              <a:t>胜率确定</a:t>
            </a:r>
            <a:endParaRPr lang="zh-CN" altLang="en-US" sz="2000" dirty="0">
              <a:solidFill>
                <a:schemeClr val="bg1"/>
              </a:solidFill>
            </a:endParaRPr>
          </a:p>
        </p:txBody>
      </p:sp>
      <p:sp>
        <p:nvSpPr>
          <p:cNvPr id="28" name="矩形 27"/>
          <p:cNvSpPr/>
          <p:nvPr/>
        </p:nvSpPr>
        <p:spPr>
          <a:xfrm>
            <a:off x="6588224" y="1850542"/>
            <a:ext cx="2316640" cy="892552"/>
          </a:xfrm>
          <a:prstGeom prst="rect">
            <a:avLst/>
          </a:prstGeom>
        </p:spPr>
        <p:txBody>
          <a:bodyPr wrap="square">
            <a:spAutoFit/>
          </a:bodyPr>
          <a:lstStyle/>
          <a:p>
            <a:pPr algn="ctr"/>
            <a:r>
              <a:rPr lang="zh-CN" altLang="en-US" sz="3200" dirty="0">
                <a:solidFill>
                  <a:schemeClr val="bg1"/>
                </a:solidFill>
              </a:rPr>
              <a:t>文化</a:t>
            </a:r>
          </a:p>
          <a:p>
            <a:pPr algn="ctr"/>
            <a:r>
              <a:rPr lang="zh-CN" altLang="en-US" sz="2000" dirty="0">
                <a:solidFill>
                  <a:schemeClr val="bg1"/>
                </a:solidFill>
              </a:rPr>
              <a:t>传统的就是对的？</a:t>
            </a:r>
            <a:endParaRPr lang="en-US" altLang="zh-CN" dirty="0">
              <a:solidFill>
                <a:schemeClr val="bg1"/>
              </a:solidFill>
            </a:endParaRPr>
          </a:p>
        </p:txBody>
      </p:sp>
      <p:sp>
        <p:nvSpPr>
          <p:cNvPr id="37" name="矩形 36"/>
          <p:cNvSpPr/>
          <p:nvPr/>
        </p:nvSpPr>
        <p:spPr>
          <a:xfrm>
            <a:off x="6588224" y="2809956"/>
            <a:ext cx="2316640" cy="1200329"/>
          </a:xfrm>
          <a:prstGeom prst="rect">
            <a:avLst/>
          </a:prstGeom>
        </p:spPr>
        <p:txBody>
          <a:bodyPr wrap="square">
            <a:spAutoFit/>
          </a:bodyPr>
          <a:lstStyle/>
          <a:p>
            <a:pPr algn="ctr"/>
            <a:r>
              <a:rPr lang="zh-CN" altLang="en-US" sz="3200" dirty="0"/>
              <a:t>经济</a:t>
            </a:r>
            <a:endParaRPr lang="en-US" altLang="zh-CN" sz="3200" dirty="0"/>
          </a:p>
          <a:p>
            <a:pPr algn="ctr"/>
            <a:r>
              <a:rPr lang="zh-CN" altLang="en-US" sz="2000" dirty="0"/>
              <a:t>教育支出一定能带来财富增长？</a:t>
            </a:r>
          </a:p>
        </p:txBody>
      </p:sp>
      <p:sp>
        <p:nvSpPr>
          <p:cNvPr id="38" name="矩形 37"/>
          <p:cNvSpPr/>
          <p:nvPr/>
        </p:nvSpPr>
        <p:spPr>
          <a:xfrm>
            <a:off x="6588224" y="4072881"/>
            <a:ext cx="2316640" cy="892552"/>
          </a:xfrm>
          <a:prstGeom prst="rect">
            <a:avLst/>
          </a:prstGeom>
        </p:spPr>
        <p:txBody>
          <a:bodyPr wrap="square">
            <a:spAutoFit/>
          </a:bodyPr>
          <a:lstStyle/>
          <a:p>
            <a:pPr algn="ctr"/>
            <a:r>
              <a:rPr lang="zh-CN" altLang="en-US" sz="3200" dirty="0" smtClean="0">
                <a:solidFill>
                  <a:schemeClr val="bg1"/>
                </a:solidFill>
              </a:rPr>
              <a:t>社会</a:t>
            </a:r>
            <a:endParaRPr lang="en-US" altLang="zh-CN" sz="3200" dirty="0" smtClean="0">
              <a:solidFill>
                <a:schemeClr val="bg1"/>
              </a:solidFill>
            </a:endParaRPr>
          </a:p>
          <a:p>
            <a:pPr algn="ctr"/>
            <a:r>
              <a:rPr lang="zh-CN" altLang="en-US" sz="2000" dirty="0" smtClean="0">
                <a:solidFill>
                  <a:schemeClr val="bg1"/>
                </a:solidFill>
              </a:rPr>
              <a:t>公务</a:t>
            </a:r>
            <a:r>
              <a:rPr lang="zh-CN" altLang="en-US" sz="2000" dirty="0">
                <a:solidFill>
                  <a:schemeClr val="bg1"/>
                </a:solidFill>
              </a:rPr>
              <a:t>员工作最稳定？</a:t>
            </a:r>
          </a:p>
        </p:txBody>
      </p:sp>
      <p:grpSp>
        <p:nvGrpSpPr>
          <p:cNvPr id="67" name="组合 66"/>
          <p:cNvGrpSpPr/>
          <p:nvPr/>
        </p:nvGrpSpPr>
        <p:grpSpPr>
          <a:xfrm>
            <a:off x="286125" y="5356056"/>
            <a:ext cx="304453" cy="1097280"/>
            <a:chOff x="2725011" y="5373216"/>
            <a:chExt cx="304453" cy="1280160"/>
          </a:xfrm>
        </p:grpSpPr>
        <p:sp>
          <p:nvSpPr>
            <p:cNvPr id="70" name="矩形 69"/>
            <p:cNvSpPr/>
            <p:nvPr/>
          </p:nvSpPr>
          <p:spPr>
            <a:xfrm>
              <a:off x="2725011" y="5373216"/>
              <a:ext cx="219833" cy="12801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2983745" y="5373216"/>
              <a:ext cx="45719" cy="12801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flipH="1">
            <a:off x="8600411" y="5356056"/>
            <a:ext cx="304453" cy="1097280"/>
            <a:chOff x="2725011" y="5373216"/>
            <a:chExt cx="304453" cy="1280160"/>
          </a:xfrm>
        </p:grpSpPr>
        <p:sp>
          <p:nvSpPr>
            <p:cNvPr id="74" name="矩形 73"/>
            <p:cNvSpPr/>
            <p:nvPr/>
          </p:nvSpPr>
          <p:spPr>
            <a:xfrm>
              <a:off x="2725011" y="5373216"/>
              <a:ext cx="219833" cy="12801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2983745" y="5373216"/>
              <a:ext cx="45719" cy="12801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1" name="组合 80"/>
          <p:cNvGrpSpPr/>
          <p:nvPr/>
        </p:nvGrpSpPr>
        <p:grpSpPr>
          <a:xfrm>
            <a:off x="2864025" y="1953430"/>
            <a:ext cx="858393" cy="711586"/>
            <a:chOff x="2864025" y="1953430"/>
            <a:chExt cx="858393" cy="711586"/>
          </a:xfrm>
        </p:grpSpPr>
        <p:sp>
          <p:nvSpPr>
            <p:cNvPr id="78" name="椭圆 77"/>
            <p:cNvSpPr/>
            <p:nvPr/>
          </p:nvSpPr>
          <p:spPr>
            <a:xfrm>
              <a:off x="2920879" y="1953430"/>
              <a:ext cx="711586" cy="711586"/>
            </a:xfrm>
            <a:prstGeom prst="ellipse">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034" name="Picture 10"/>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864025" y="2081463"/>
              <a:ext cx="858393" cy="4981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83" name="组合 82"/>
          <p:cNvGrpSpPr/>
          <p:nvPr/>
        </p:nvGrpSpPr>
        <p:grpSpPr>
          <a:xfrm>
            <a:off x="2623133" y="3066084"/>
            <a:ext cx="711586" cy="711586"/>
            <a:chOff x="2623133" y="3066084"/>
            <a:chExt cx="711586" cy="711586"/>
          </a:xfrm>
        </p:grpSpPr>
        <p:sp>
          <p:nvSpPr>
            <p:cNvPr id="93" name="椭圆 92"/>
            <p:cNvSpPr/>
            <p:nvPr/>
          </p:nvSpPr>
          <p:spPr>
            <a:xfrm>
              <a:off x="2623133" y="3066084"/>
              <a:ext cx="711586" cy="711586"/>
            </a:xfrm>
            <a:prstGeom prst="ellipse">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94" name="图片 9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750326" y="3193277"/>
              <a:ext cx="457200" cy="457200"/>
            </a:xfrm>
            <a:prstGeom prst="rect">
              <a:avLst/>
            </a:prstGeom>
          </p:spPr>
        </p:pic>
      </p:grpSp>
      <p:grpSp>
        <p:nvGrpSpPr>
          <p:cNvPr id="85" name="组合 84"/>
          <p:cNvGrpSpPr/>
          <p:nvPr/>
        </p:nvGrpSpPr>
        <p:grpSpPr>
          <a:xfrm>
            <a:off x="2920879" y="4116255"/>
            <a:ext cx="711586" cy="711586"/>
            <a:chOff x="2920879" y="4116255"/>
            <a:chExt cx="711586" cy="711586"/>
          </a:xfrm>
        </p:grpSpPr>
        <p:sp>
          <p:nvSpPr>
            <p:cNvPr id="98" name="椭圆 97"/>
            <p:cNvSpPr/>
            <p:nvPr/>
          </p:nvSpPr>
          <p:spPr>
            <a:xfrm>
              <a:off x="2920879" y="4116255"/>
              <a:ext cx="711586" cy="711586"/>
            </a:xfrm>
            <a:prstGeom prst="ellipse">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82" name="图片 81"/>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3028739" y="4224115"/>
              <a:ext cx="495866" cy="495866"/>
            </a:xfrm>
            <a:prstGeom prst="rect">
              <a:avLst/>
            </a:prstGeom>
          </p:spPr>
        </p:pic>
      </p:grpSp>
      <p:grpSp>
        <p:nvGrpSpPr>
          <p:cNvPr id="90" name="组合 89"/>
          <p:cNvGrpSpPr/>
          <p:nvPr/>
        </p:nvGrpSpPr>
        <p:grpSpPr>
          <a:xfrm>
            <a:off x="5757488" y="3066084"/>
            <a:ext cx="711586" cy="711586"/>
            <a:chOff x="5757488" y="3066084"/>
            <a:chExt cx="711586" cy="711586"/>
          </a:xfrm>
        </p:grpSpPr>
        <p:sp>
          <p:nvSpPr>
            <p:cNvPr id="111" name="椭圆 110"/>
            <p:cNvSpPr/>
            <p:nvPr/>
          </p:nvSpPr>
          <p:spPr>
            <a:xfrm>
              <a:off x="5757488" y="3066084"/>
              <a:ext cx="711586" cy="711586"/>
            </a:xfrm>
            <a:prstGeom prst="ellipse">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88" name="图片 87"/>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5884681" y="3193277"/>
              <a:ext cx="457200" cy="457200"/>
            </a:xfrm>
            <a:prstGeom prst="rect">
              <a:avLst/>
            </a:prstGeom>
          </p:spPr>
        </p:pic>
      </p:grpSp>
      <p:grpSp>
        <p:nvGrpSpPr>
          <p:cNvPr id="96" name="组合 95"/>
          <p:cNvGrpSpPr/>
          <p:nvPr/>
        </p:nvGrpSpPr>
        <p:grpSpPr>
          <a:xfrm>
            <a:off x="5354413" y="4116255"/>
            <a:ext cx="711586" cy="738391"/>
            <a:chOff x="5354413" y="4116255"/>
            <a:chExt cx="711586" cy="738391"/>
          </a:xfrm>
        </p:grpSpPr>
        <p:sp>
          <p:nvSpPr>
            <p:cNvPr id="116" name="椭圆 115"/>
            <p:cNvSpPr/>
            <p:nvPr/>
          </p:nvSpPr>
          <p:spPr>
            <a:xfrm>
              <a:off x="5354413" y="4116255"/>
              <a:ext cx="711586" cy="711586"/>
            </a:xfrm>
            <a:prstGeom prst="ellipse">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95" name="图片 94"/>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5357926" y="4150085"/>
              <a:ext cx="704561" cy="704561"/>
            </a:xfrm>
            <a:prstGeom prst="rect">
              <a:avLst/>
            </a:prstGeom>
          </p:spPr>
        </p:pic>
      </p:grpSp>
      <p:grpSp>
        <p:nvGrpSpPr>
          <p:cNvPr id="114" name="组合 113"/>
          <p:cNvGrpSpPr/>
          <p:nvPr/>
        </p:nvGrpSpPr>
        <p:grpSpPr>
          <a:xfrm>
            <a:off x="5354093" y="1953430"/>
            <a:ext cx="711586" cy="711586"/>
            <a:chOff x="5354093" y="1953430"/>
            <a:chExt cx="711586" cy="711586"/>
          </a:xfrm>
        </p:grpSpPr>
        <p:sp>
          <p:nvSpPr>
            <p:cNvPr id="130" name="椭圆 129"/>
            <p:cNvSpPr/>
            <p:nvPr/>
          </p:nvSpPr>
          <p:spPr>
            <a:xfrm>
              <a:off x="5354093" y="1953430"/>
              <a:ext cx="711586" cy="711586"/>
            </a:xfrm>
            <a:prstGeom prst="ellipse">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038" name="Picture 14"/>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5509434" y="2065030"/>
              <a:ext cx="400904" cy="4883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4726305"/>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1509953" y="4552101"/>
            <a:ext cx="2148840" cy="19442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757489" y="4552101"/>
            <a:ext cx="2148840" cy="19442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3658793" y="4692486"/>
            <a:ext cx="2098696" cy="1663445"/>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415319" y="4692486"/>
            <a:ext cx="1094634" cy="166344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1" name="表格 30"/>
          <p:cNvGraphicFramePr>
            <a:graphicFrameLocks noGrp="1"/>
          </p:cNvGraphicFramePr>
          <p:nvPr>
            <p:extLst>
              <p:ext uri="{D42A27DB-BD31-4B8C-83A1-F6EECF244321}">
                <p14:modId xmlns:p14="http://schemas.microsoft.com/office/powerpoint/2010/main" xmlns="" val="4294468368"/>
              </p:ext>
            </p:extLst>
          </p:nvPr>
        </p:nvGraphicFramePr>
        <p:xfrm>
          <a:off x="415317" y="4686345"/>
          <a:ext cx="7498079" cy="1683108"/>
        </p:xfrm>
        <a:graphic>
          <a:graphicData uri="http://schemas.openxmlformats.org/drawingml/2006/table">
            <a:tbl>
              <a:tblPr firstRow="1" bandRow="1">
                <a:tableStyleId>{5C22544A-7EE6-4342-B048-85BDC9FD1C3A}</a:tableStyleId>
              </a:tblPr>
              <a:tblGrid>
                <a:gridCol w="1101482"/>
                <a:gridCol w="2132199"/>
                <a:gridCol w="2132199"/>
                <a:gridCol w="2132199"/>
              </a:tblGrid>
              <a:tr h="640870">
                <a:tc>
                  <a:txBody>
                    <a:bodyPr/>
                    <a:lstStyle/>
                    <a:p>
                      <a:pPr algn="ctr"/>
                      <a:r>
                        <a:rPr lang="zh-CN" altLang="en-US" sz="1800" dirty="0" smtClean="0">
                          <a:solidFill>
                            <a:schemeClr val="bg1"/>
                          </a:solidFill>
                        </a:rPr>
                        <a:t>不确定性喜好程度</a:t>
                      </a:r>
                      <a:endParaRPr lang="zh-CN" altLang="en-US" sz="1800" dirty="0">
                        <a:solidFill>
                          <a:schemeClr val="bg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1800" b="1" i="0" kern="1200" dirty="0" smtClean="0">
                          <a:solidFill>
                            <a:schemeClr val="bg1"/>
                          </a:solidFill>
                          <a:effectLst/>
                          <a:latin typeface="+mn-lt"/>
                          <a:ea typeface="+mn-ea"/>
                          <a:cs typeface="+mn-cs"/>
                        </a:rPr>
                        <a:t>厌恶</a:t>
                      </a:r>
                      <a:r>
                        <a:rPr lang="zh-CN" altLang="en-US" sz="1800" b="0" i="0" kern="1200" dirty="0" smtClean="0">
                          <a:solidFill>
                            <a:schemeClr val="bg1"/>
                          </a:solidFill>
                          <a:effectLst/>
                          <a:latin typeface="+mn-lt"/>
                          <a:ea typeface="+mn-ea"/>
                          <a:cs typeface="+mn-cs"/>
                        </a:rPr>
                        <a:t>不确定性</a:t>
                      </a:r>
                      <a:endParaRPr lang="en-US" altLang="zh-CN" sz="1800" b="0" i="0" kern="1200" dirty="0" smtClean="0">
                        <a:solidFill>
                          <a:schemeClr val="bg1"/>
                        </a:solidFill>
                        <a:effectLst/>
                        <a:latin typeface="+mn-lt"/>
                        <a:ea typeface="+mn-ea"/>
                        <a:cs typeface="+mn-cs"/>
                      </a:endParaRPr>
                    </a:p>
                    <a:p>
                      <a:pPr algn="ctr"/>
                      <a:r>
                        <a:rPr lang="zh-CN" altLang="en-US" sz="1800" b="1" i="0" kern="1200" dirty="0" smtClean="0">
                          <a:solidFill>
                            <a:schemeClr val="bg1"/>
                          </a:solidFill>
                          <a:effectLst/>
                          <a:latin typeface="+mn-lt"/>
                          <a:ea typeface="+mn-ea"/>
                          <a:cs typeface="+mn-cs"/>
                        </a:rPr>
                        <a:t>喜欢</a:t>
                      </a:r>
                      <a:r>
                        <a:rPr lang="zh-CN" altLang="en-US" sz="1800" b="0" i="0" kern="1200" dirty="0" smtClean="0">
                          <a:solidFill>
                            <a:schemeClr val="bg1"/>
                          </a:solidFill>
                          <a:effectLst/>
                          <a:latin typeface="+mn-lt"/>
                          <a:ea typeface="+mn-ea"/>
                          <a:cs typeface="+mn-cs"/>
                        </a:rPr>
                        <a:t>确定性</a:t>
                      </a:r>
                      <a:endParaRPr lang="zh-CN" altLang="en-US" sz="1800" dirty="0">
                        <a:solidFill>
                          <a:schemeClr val="bg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1800" b="0" i="0" kern="1200" dirty="0" smtClean="0">
                          <a:solidFill>
                            <a:schemeClr val="tx1"/>
                          </a:solidFill>
                          <a:effectLst/>
                          <a:latin typeface="+mn-lt"/>
                          <a:ea typeface="+mn-ea"/>
                          <a:cs typeface="+mn-cs"/>
                        </a:rPr>
                        <a:t>中性</a:t>
                      </a:r>
                      <a:endParaRPr lang="zh-CN" altLang="en-US" sz="1800" dirty="0">
                        <a:solidFill>
                          <a:schemeClr val="tx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1800" b="1" i="0" kern="1200" dirty="0" smtClean="0">
                          <a:solidFill>
                            <a:schemeClr val="bg1"/>
                          </a:solidFill>
                          <a:effectLst/>
                          <a:latin typeface="+mn-lt"/>
                          <a:ea typeface="+mn-ea"/>
                          <a:cs typeface="+mn-cs"/>
                        </a:rPr>
                        <a:t>喜欢</a:t>
                      </a:r>
                      <a:r>
                        <a:rPr lang="zh-CN" altLang="en-US" sz="1800" b="0" i="0" kern="1200" dirty="0" smtClean="0">
                          <a:solidFill>
                            <a:schemeClr val="bg1"/>
                          </a:solidFill>
                          <a:effectLst/>
                          <a:latin typeface="+mn-lt"/>
                          <a:ea typeface="+mn-ea"/>
                          <a:cs typeface="+mn-cs"/>
                        </a:rPr>
                        <a:t>不确定性</a:t>
                      </a:r>
                      <a:endParaRPr lang="en-US" altLang="zh-CN" sz="1800" b="0" i="0" kern="1200" dirty="0" smtClean="0">
                        <a:solidFill>
                          <a:schemeClr val="bg1"/>
                        </a:solidFill>
                        <a:effectLst/>
                        <a:latin typeface="+mn-lt"/>
                        <a:ea typeface="+mn-ea"/>
                        <a:cs typeface="+mn-cs"/>
                      </a:endParaRPr>
                    </a:p>
                    <a:p>
                      <a:pPr algn="ctr"/>
                      <a:r>
                        <a:rPr lang="zh-CN" altLang="en-US" sz="1800" b="1" i="0" kern="1200" dirty="0" smtClean="0">
                          <a:solidFill>
                            <a:schemeClr val="bg1"/>
                          </a:solidFill>
                          <a:effectLst/>
                          <a:latin typeface="+mn-lt"/>
                          <a:ea typeface="+mn-ea"/>
                          <a:cs typeface="+mn-cs"/>
                        </a:rPr>
                        <a:t>厌恶</a:t>
                      </a:r>
                      <a:r>
                        <a:rPr lang="zh-CN" altLang="en-US" sz="1800" b="0" i="0" kern="1200" dirty="0" smtClean="0">
                          <a:solidFill>
                            <a:schemeClr val="bg1"/>
                          </a:solidFill>
                          <a:effectLst/>
                          <a:latin typeface="+mn-lt"/>
                          <a:ea typeface="+mn-ea"/>
                          <a:cs typeface="+mn-cs"/>
                        </a:rPr>
                        <a:t>确定性</a:t>
                      </a:r>
                      <a:endParaRPr lang="zh-CN" altLang="en-US" sz="1800" dirty="0">
                        <a:solidFill>
                          <a:schemeClr val="bg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noFill/>
                      <a:prstDash val="dash"/>
                      <a:round/>
                      <a:headEnd type="none" w="med" len="med"/>
                      <a:tailEnd type="none" w="med" len="med"/>
                    </a:lnB>
                    <a:lnTlToBr w="12700" cmpd="sng">
                      <a:noFill/>
                      <a:prstDash val="solid"/>
                    </a:lnTlToBr>
                    <a:lnBlToTr w="12700" cmpd="sng">
                      <a:noFill/>
                      <a:prstDash val="solid"/>
                    </a:lnBlToTr>
                    <a:noFill/>
                  </a:tcPr>
                </a:tc>
              </a:tr>
              <a:tr h="676026">
                <a:tc>
                  <a:txBody>
                    <a:bodyPr/>
                    <a:lstStyle/>
                    <a:p>
                      <a:pPr algn="ctr"/>
                      <a:r>
                        <a:rPr lang="zh-CN" altLang="en-US" sz="1800" b="1" dirty="0" smtClean="0">
                          <a:solidFill>
                            <a:schemeClr val="bg1"/>
                          </a:solidFill>
                        </a:rPr>
                        <a:t>对不确定性的反应</a:t>
                      </a:r>
                      <a:endParaRPr lang="zh-CN" altLang="en-US" sz="1800" b="1" dirty="0">
                        <a:solidFill>
                          <a:schemeClr val="bg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dash"/>
                      <a:round/>
                      <a:headEnd type="none" w="med" len="med"/>
                      <a:tailEnd type="none" w="med" len="med"/>
                    </a:lnT>
                    <a:lnB w="19050"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i="0" kern="1200" dirty="0" smtClean="0">
                          <a:solidFill>
                            <a:schemeClr val="bg1"/>
                          </a:solidFill>
                          <a:effectLst/>
                          <a:latin typeface="+mn-lt"/>
                          <a:ea typeface="+mn-ea"/>
                          <a:cs typeface="+mn-cs"/>
                        </a:rPr>
                        <a:t>从确定性中</a:t>
                      </a:r>
                      <a:r>
                        <a:rPr lang="zh-CN" altLang="en-US" sz="1800" b="1" i="0" kern="1200" dirty="0" smtClean="0">
                          <a:solidFill>
                            <a:schemeClr val="bg1"/>
                          </a:solidFill>
                          <a:effectLst/>
                          <a:latin typeface="+mn-lt"/>
                          <a:ea typeface="+mn-ea"/>
                          <a:cs typeface="+mn-cs"/>
                        </a:rPr>
                        <a:t>受益</a:t>
                      </a:r>
                      <a:endParaRPr lang="en-US" altLang="zh-CN" sz="1800" b="1" i="0" kern="1200" dirty="0" smtClean="0">
                        <a:solidFill>
                          <a:schemeClr val="bg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i="0" kern="1200" dirty="0" smtClean="0">
                          <a:solidFill>
                            <a:schemeClr val="bg1"/>
                          </a:solidFill>
                          <a:effectLst/>
                          <a:latin typeface="+mn-lt"/>
                          <a:ea typeface="+mn-ea"/>
                          <a:cs typeface="+mn-cs"/>
                        </a:rPr>
                        <a:t>从不确定性中</a:t>
                      </a:r>
                      <a:r>
                        <a:rPr lang="zh-CN" altLang="en-US" sz="1800" b="1" i="0" kern="1200" dirty="0" smtClean="0">
                          <a:solidFill>
                            <a:schemeClr val="bg1"/>
                          </a:solidFill>
                          <a:effectLst/>
                          <a:latin typeface="+mn-lt"/>
                          <a:ea typeface="+mn-ea"/>
                          <a:cs typeface="+mn-cs"/>
                        </a:rPr>
                        <a:t>受损</a:t>
                      </a:r>
                      <a:endParaRPr lang="zh-CN" altLang="en-US" sz="1800" b="1" dirty="0">
                        <a:solidFill>
                          <a:schemeClr val="bg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dash"/>
                      <a:round/>
                      <a:headEnd type="none" w="med" len="med"/>
                      <a:tailEnd type="none" w="med" len="med"/>
                    </a:lnT>
                    <a:lnB w="19050"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i="0" kern="1200" dirty="0" smtClean="0">
                          <a:solidFill>
                            <a:schemeClr val="tx1"/>
                          </a:solidFill>
                          <a:effectLst/>
                          <a:latin typeface="+mn-lt"/>
                          <a:ea typeface="+mn-ea"/>
                          <a:cs typeface="+mn-cs"/>
                        </a:rPr>
                        <a:t>在任何状态下</a:t>
                      </a:r>
                      <a:endParaRPr lang="en-US" altLang="zh-CN" sz="1800" b="0" i="0" kern="1200" dirty="0" smtClean="0">
                        <a:solidFill>
                          <a:schemeClr val="tx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i="0" kern="1200" dirty="0" smtClean="0">
                          <a:solidFill>
                            <a:schemeClr val="tx1"/>
                          </a:solidFill>
                          <a:effectLst/>
                          <a:latin typeface="+mn-lt"/>
                          <a:ea typeface="+mn-ea"/>
                          <a:cs typeface="+mn-cs"/>
                        </a:rPr>
                        <a:t>既不受损也不受益</a:t>
                      </a:r>
                      <a:endParaRPr lang="zh-CN" altLang="en-US" sz="1800" dirty="0">
                        <a:solidFill>
                          <a:schemeClr val="tx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dash"/>
                      <a:round/>
                      <a:headEnd type="none" w="med" len="med"/>
                      <a:tailEnd type="none" w="med" len="med"/>
                    </a:lnT>
                    <a:lnB w="19050"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i="0" kern="1200" dirty="0" smtClean="0">
                          <a:solidFill>
                            <a:schemeClr val="bg1"/>
                          </a:solidFill>
                          <a:effectLst/>
                          <a:latin typeface="+mn-lt"/>
                          <a:ea typeface="+mn-ea"/>
                          <a:cs typeface="+mn-cs"/>
                        </a:rPr>
                        <a:t>从确定性中</a:t>
                      </a:r>
                      <a:r>
                        <a:rPr lang="zh-CN" altLang="en-US" sz="1800" b="1" i="0" kern="1200" dirty="0" smtClean="0">
                          <a:solidFill>
                            <a:schemeClr val="bg1"/>
                          </a:solidFill>
                          <a:effectLst/>
                          <a:latin typeface="+mn-lt"/>
                          <a:ea typeface="+mn-ea"/>
                          <a:cs typeface="+mn-cs"/>
                        </a:rPr>
                        <a:t>受损</a:t>
                      </a:r>
                      <a:endParaRPr lang="en-US" altLang="zh-CN" sz="1800" b="1" i="0" kern="1200" dirty="0" smtClean="0">
                        <a:solidFill>
                          <a:schemeClr val="bg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i="0" kern="1200" dirty="0" smtClean="0">
                          <a:solidFill>
                            <a:schemeClr val="bg1"/>
                          </a:solidFill>
                          <a:effectLst/>
                          <a:latin typeface="+mn-lt"/>
                          <a:ea typeface="+mn-ea"/>
                          <a:cs typeface="+mn-cs"/>
                        </a:rPr>
                        <a:t>从不确定性中</a:t>
                      </a:r>
                      <a:r>
                        <a:rPr lang="zh-CN" altLang="en-US" sz="1800" b="1" i="0" kern="1200" dirty="0" smtClean="0">
                          <a:solidFill>
                            <a:schemeClr val="bg1"/>
                          </a:solidFill>
                          <a:effectLst/>
                          <a:latin typeface="+mn-lt"/>
                          <a:ea typeface="+mn-ea"/>
                          <a:cs typeface="+mn-cs"/>
                        </a:rPr>
                        <a:t>受益</a:t>
                      </a:r>
                      <a:endParaRPr lang="zh-CN" altLang="en-US" sz="1800" b="1" i="0" kern="1200" dirty="0">
                        <a:solidFill>
                          <a:schemeClr val="bg1"/>
                        </a:solidFill>
                        <a:effectLst/>
                        <a:latin typeface="+mn-lt"/>
                        <a:ea typeface="+mn-ea"/>
                        <a:cs typeface="+mn-cs"/>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dash"/>
                      <a:round/>
                      <a:headEnd type="none" w="med" len="med"/>
                      <a:tailEnd type="none" w="med" len="med"/>
                    </a:lnT>
                    <a:lnB w="19050" cap="flat" cmpd="sng" algn="ctr">
                      <a:noFill/>
                      <a:prstDash val="dash"/>
                      <a:round/>
                      <a:headEnd type="none" w="med" len="med"/>
                      <a:tailEnd type="none" w="med" len="med"/>
                    </a:lnB>
                    <a:lnTlToBr w="12700" cmpd="sng">
                      <a:noFill/>
                      <a:prstDash val="solid"/>
                    </a:lnTlToBr>
                    <a:lnBlToTr w="12700" cmpd="sng">
                      <a:noFill/>
                      <a:prstDash val="solid"/>
                    </a:lnBlToTr>
                    <a:noFill/>
                  </a:tcPr>
                </a:tc>
              </a:tr>
              <a:tr h="366212">
                <a:tc>
                  <a:txBody>
                    <a:bodyPr/>
                    <a:lstStyle/>
                    <a:p>
                      <a:pPr algn="ctr"/>
                      <a:r>
                        <a:rPr lang="zh-CN" altLang="en-US" sz="1800" b="1" dirty="0" smtClean="0">
                          <a:solidFill>
                            <a:schemeClr val="bg1"/>
                          </a:solidFill>
                        </a:rPr>
                        <a:t>喜好领域</a:t>
                      </a:r>
                      <a:endParaRPr lang="zh-CN" altLang="en-US" sz="1800" b="1" dirty="0">
                        <a:solidFill>
                          <a:schemeClr val="bg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dash"/>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dirty="0" smtClean="0">
                          <a:solidFill>
                            <a:schemeClr val="bg1"/>
                          </a:solidFill>
                        </a:rPr>
                        <a:t>秩序领域</a:t>
                      </a:r>
                      <a:endParaRPr lang="zh-CN" altLang="en-US" sz="1800" b="0" dirty="0">
                        <a:solidFill>
                          <a:schemeClr val="bg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dash"/>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dirty="0" smtClean="0">
                          <a:solidFill>
                            <a:schemeClr val="tx1"/>
                          </a:solidFill>
                        </a:rPr>
                        <a:t>中性</a:t>
                      </a:r>
                      <a:endParaRPr lang="zh-CN" altLang="en-US" sz="1800" b="0" dirty="0">
                        <a:solidFill>
                          <a:schemeClr val="tx1"/>
                        </a:solidFill>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dash"/>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i="0" kern="1200" dirty="0" smtClean="0">
                          <a:solidFill>
                            <a:schemeClr val="bg1"/>
                          </a:solidFill>
                          <a:effectLst/>
                          <a:latin typeface="+mn-lt"/>
                          <a:ea typeface="+mn-ea"/>
                          <a:cs typeface="+mn-cs"/>
                        </a:rPr>
                        <a:t>混乱领域</a:t>
                      </a:r>
                      <a:endParaRPr lang="zh-CN" altLang="en-US" sz="1800" b="0" i="0" kern="1200" dirty="0">
                        <a:solidFill>
                          <a:schemeClr val="bg1"/>
                        </a:solidFill>
                        <a:effectLst/>
                        <a:latin typeface="+mn-lt"/>
                        <a:ea typeface="+mn-ea"/>
                        <a:cs typeface="+mn-cs"/>
                      </a:endParaRPr>
                    </a:p>
                  </a:txBody>
                  <a:tcPr marL="91553" marR="91553" marT="45776" marB="45776"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dash"/>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2" name="组合 1"/>
          <p:cNvGrpSpPr/>
          <p:nvPr/>
        </p:nvGrpSpPr>
        <p:grpSpPr>
          <a:xfrm>
            <a:off x="1761370" y="958736"/>
            <a:ext cx="1587950" cy="628899"/>
            <a:chOff x="1548504" y="1390784"/>
            <a:chExt cx="1587950" cy="628899"/>
          </a:xfrm>
        </p:grpSpPr>
        <p:grpSp>
          <p:nvGrpSpPr>
            <p:cNvPr id="14" name="组合 13"/>
            <p:cNvGrpSpPr/>
            <p:nvPr/>
          </p:nvGrpSpPr>
          <p:grpSpPr>
            <a:xfrm>
              <a:off x="1552042" y="1390784"/>
              <a:ext cx="1580874" cy="628899"/>
              <a:chOff x="1805957" y="908720"/>
              <a:chExt cx="1580874" cy="628899"/>
            </a:xfrm>
          </p:grpSpPr>
          <p:sp>
            <p:nvSpPr>
              <p:cNvPr id="12" name="矩形 11"/>
              <p:cNvSpPr/>
              <p:nvPr/>
            </p:nvSpPr>
            <p:spPr>
              <a:xfrm>
                <a:off x="1805957" y="908720"/>
                <a:ext cx="1580874" cy="628899"/>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864874" y="960088"/>
                <a:ext cx="1463040" cy="526162"/>
              </a:xfrm>
              <a:prstGeom prst="rect">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TextBox 8"/>
            <p:cNvSpPr txBox="1"/>
            <p:nvPr/>
          </p:nvSpPr>
          <p:spPr>
            <a:xfrm>
              <a:off x="1548504" y="1470885"/>
              <a:ext cx="1587950" cy="461665"/>
            </a:xfrm>
            <a:prstGeom prst="rect">
              <a:avLst/>
            </a:prstGeom>
            <a:noFill/>
          </p:spPr>
          <p:txBody>
            <a:bodyPr wrap="square" rtlCol="0">
              <a:spAutoFit/>
            </a:bodyPr>
            <a:lstStyle/>
            <a:p>
              <a:pPr algn="ctr"/>
              <a:r>
                <a:rPr lang="zh-CN" altLang="en-US" sz="2400" b="1" dirty="0" smtClean="0">
                  <a:solidFill>
                    <a:schemeClr val="bg1"/>
                  </a:solidFill>
                </a:rPr>
                <a:t>脆弱性</a:t>
              </a:r>
              <a:endParaRPr lang="zh-CN" altLang="en-US" sz="2400" b="1" dirty="0">
                <a:solidFill>
                  <a:schemeClr val="bg1"/>
                </a:solidFill>
              </a:endParaRPr>
            </a:p>
          </p:txBody>
        </p:sp>
      </p:grpSp>
      <p:grpSp>
        <p:nvGrpSpPr>
          <p:cNvPr id="8" name="组合 7"/>
          <p:cNvGrpSpPr/>
          <p:nvPr/>
        </p:nvGrpSpPr>
        <p:grpSpPr>
          <a:xfrm>
            <a:off x="3910210" y="958736"/>
            <a:ext cx="1587950" cy="628899"/>
            <a:chOff x="3896116" y="1390784"/>
            <a:chExt cx="1587950" cy="628899"/>
          </a:xfrm>
        </p:grpSpPr>
        <p:grpSp>
          <p:nvGrpSpPr>
            <p:cNvPr id="17" name="组合 16"/>
            <p:cNvGrpSpPr/>
            <p:nvPr/>
          </p:nvGrpSpPr>
          <p:grpSpPr>
            <a:xfrm>
              <a:off x="3899654" y="1390784"/>
              <a:ext cx="1580874" cy="628899"/>
              <a:chOff x="1805957" y="908720"/>
              <a:chExt cx="1580874" cy="628899"/>
            </a:xfrm>
          </p:grpSpPr>
          <p:sp>
            <p:nvSpPr>
              <p:cNvPr id="19" name="矩形 18"/>
              <p:cNvSpPr/>
              <p:nvPr/>
            </p:nvSpPr>
            <p:spPr>
              <a:xfrm>
                <a:off x="1805957" y="908720"/>
                <a:ext cx="1580874" cy="628899"/>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864874" y="960088"/>
                <a:ext cx="1463040" cy="526162"/>
              </a:xfrm>
              <a:prstGeom prst="rect">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17"/>
            <p:cNvSpPr txBox="1"/>
            <p:nvPr/>
          </p:nvSpPr>
          <p:spPr>
            <a:xfrm>
              <a:off x="3896116" y="1470885"/>
              <a:ext cx="1587950" cy="461665"/>
            </a:xfrm>
            <a:prstGeom prst="rect">
              <a:avLst/>
            </a:prstGeom>
            <a:noFill/>
          </p:spPr>
          <p:txBody>
            <a:bodyPr wrap="square" rtlCol="0">
              <a:spAutoFit/>
            </a:bodyPr>
            <a:lstStyle/>
            <a:p>
              <a:pPr algn="ctr"/>
              <a:r>
                <a:rPr lang="zh-CN" altLang="en-US" sz="2400" b="1" dirty="0" smtClean="0">
                  <a:solidFill>
                    <a:schemeClr val="bg1"/>
                  </a:solidFill>
                </a:rPr>
                <a:t>强韧性</a:t>
              </a:r>
              <a:endParaRPr lang="zh-CN" altLang="en-US" sz="2400" b="1" dirty="0">
                <a:solidFill>
                  <a:schemeClr val="bg1"/>
                </a:solidFill>
              </a:endParaRPr>
            </a:p>
          </p:txBody>
        </p:sp>
      </p:grpSp>
      <p:grpSp>
        <p:nvGrpSpPr>
          <p:cNvPr id="10" name="组合 9"/>
          <p:cNvGrpSpPr/>
          <p:nvPr/>
        </p:nvGrpSpPr>
        <p:grpSpPr>
          <a:xfrm>
            <a:off x="6059812" y="958736"/>
            <a:ext cx="1587950" cy="628899"/>
            <a:chOff x="6243728" y="1390784"/>
            <a:chExt cx="1587950" cy="628899"/>
          </a:xfrm>
        </p:grpSpPr>
        <p:grpSp>
          <p:nvGrpSpPr>
            <p:cNvPr id="22" name="组合 21"/>
            <p:cNvGrpSpPr/>
            <p:nvPr/>
          </p:nvGrpSpPr>
          <p:grpSpPr>
            <a:xfrm>
              <a:off x="6247266" y="1390784"/>
              <a:ext cx="1580874" cy="628899"/>
              <a:chOff x="1805957" y="908720"/>
              <a:chExt cx="1580874" cy="628899"/>
            </a:xfrm>
          </p:grpSpPr>
          <p:sp>
            <p:nvSpPr>
              <p:cNvPr id="24" name="矩形 23"/>
              <p:cNvSpPr/>
              <p:nvPr/>
            </p:nvSpPr>
            <p:spPr>
              <a:xfrm>
                <a:off x="1805957" y="908720"/>
                <a:ext cx="1580874" cy="628899"/>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864874" y="960088"/>
                <a:ext cx="1463040" cy="526162"/>
              </a:xfrm>
              <a:prstGeom prst="rect">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TextBox 22"/>
            <p:cNvSpPr txBox="1"/>
            <p:nvPr/>
          </p:nvSpPr>
          <p:spPr>
            <a:xfrm>
              <a:off x="6243728" y="1470885"/>
              <a:ext cx="1587950" cy="461665"/>
            </a:xfrm>
            <a:prstGeom prst="rect">
              <a:avLst/>
            </a:prstGeom>
            <a:noFill/>
          </p:spPr>
          <p:txBody>
            <a:bodyPr wrap="square" rtlCol="0">
              <a:spAutoFit/>
            </a:bodyPr>
            <a:lstStyle/>
            <a:p>
              <a:pPr algn="ctr"/>
              <a:r>
                <a:rPr lang="zh-CN" altLang="en-US" sz="2400" b="1" dirty="0">
                  <a:solidFill>
                    <a:schemeClr val="bg1"/>
                  </a:solidFill>
                </a:rPr>
                <a:t>反</a:t>
              </a:r>
              <a:r>
                <a:rPr lang="zh-CN" altLang="en-US" sz="2400" b="1" dirty="0" smtClean="0">
                  <a:solidFill>
                    <a:schemeClr val="bg1"/>
                  </a:solidFill>
                </a:rPr>
                <a:t>脆弱性</a:t>
              </a:r>
              <a:endParaRPr lang="zh-CN" altLang="en-US" sz="2400" b="1" dirty="0">
                <a:solidFill>
                  <a:schemeClr val="bg1"/>
                </a:solidFill>
              </a:endParaRPr>
            </a:p>
          </p:txBody>
        </p:sp>
      </p:grpSp>
      <p:pic>
        <p:nvPicPr>
          <p:cNvPr id="32" name="图片 31"/>
          <p:cNvPicPr>
            <a:picLocks noChangeAspect="1"/>
          </p:cNvPicPr>
          <p:nvPr/>
        </p:nvPicPr>
        <p:blipFill rotWithShape="1">
          <a:blip r:embed="rId2" cstate="print">
            <a:extLst>
              <a:ext uri="{BEBA8EAE-BF5A-486C-A8C5-ECC9F3942E4B}">
                <a14:imgProps xmlns:a14="http://schemas.microsoft.com/office/drawing/2010/main" xmlns="">
                  <a14:imgLayer r:embed="rId3">
                    <a14:imgEffect>
                      <a14:backgroundRemoval t="10000" b="90000" l="10000" r="90000"/>
                    </a14:imgEffect>
                  </a14:imgLayer>
                </a14:imgProps>
              </a:ext>
              <a:ext uri="{28A0092B-C50C-407E-A947-70E740481C1C}">
                <a14:useLocalDpi xmlns:a14="http://schemas.microsoft.com/office/drawing/2010/main" xmlns="" val="0"/>
              </a:ext>
            </a:extLst>
          </a:blip>
          <a:srcRect l="19719" r="18363"/>
          <a:stretch/>
        </p:blipFill>
        <p:spPr>
          <a:xfrm>
            <a:off x="1829000" y="1476759"/>
            <a:ext cx="1452690" cy="3176377"/>
          </a:xfrm>
          <a:prstGeom prst="rect">
            <a:avLst/>
          </a:prstGeom>
        </p:spPr>
      </p:pic>
      <p:pic>
        <p:nvPicPr>
          <p:cNvPr id="33" name="图片 32"/>
          <p:cNvPicPr>
            <a:picLocks noChangeAspect="1"/>
          </p:cNvPicPr>
          <p:nvPr/>
        </p:nvPicPr>
        <p:blipFill rotWithShape="1">
          <a:blip r:embed="rId4" cstate="print">
            <a:extLst>
              <a:ext uri="{BEBA8EAE-BF5A-486C-A8C5-ECC9F3942E4B}">
                <a14:imgProps xmlns:a14="http://schemas.microsoft.com/office/drawing/2010/main" xmlns="">
                  <a14:imgLayer r:embed="rId5">
                    <a14:imgEffect>
                      <a14:backgroundRemoval t="10000" b="90000" l="10000" r="90000"/>
                    </a14:imgEffect>
                  </a14:imgLayer>
                </a14:imgProps>
              </a:ext>
              <a:ext uri="{28A0092B-C50C-407E-A947-70E740481C1C}">
                <a14:useLocalDpi xmlns:a14="http://schemas.microsoft.com/office/drawing/2010/main" xmlns="" val="0"/>
              </a:ext>
            </a:extLst>
          </a:blip>
          <a:srcRect l="30171" r="31226"/>
          <a:stretch/>
        </p:blipFill>
        <p:spPr>
          <a:xfrm>
            <a:off x="4152642" y="1540744"/>
            <a:ext cx="1103087" cy="2857500"/>
          </a:xfrm>
          <a:prstGeom prst="rect">
            <a:avLst/>
          </a:prstGeom>
        </p:spPr>
      </p:pic>
      <p:pic>
        <p:nvPicPr>
          <p:cNvPr id="34" name="图片 33"/>
          <p:cNvPicPr>
            <a:picLocks noChangeAspect="1"/>
          </p:cNvPicPr>
          <p:nvPr/>
        </p:nvPicPr>
        <p:blipFill>
          <a:blip r:embed="rId6" cstate="print">
            <a:extLst>
              <a:ext uri="{BEBA8EAE-BF5A-486C-A8C5-ECC9F3942E4B}">
                <a14:imgProps xmlns:a14="http://schemas.microsoft.com/office/drawing/2010/main" xmlns="">
                  <a14:imgLayer r:embed="rId7">
                    <a14:imgEffect>
                      <a14:backgroundRemoval t="1960" b="96793" l="8515" r="94257">
                        <a14:foregroundMark x1="13069" y1="3741" x2="44356" y2="2078"/>
                        <a14:foregroundMark x1="43366" y1="12470" x2="79010" y2="10451"/>
                        <a14:foregroundMark x1="14059" y1="10154" x2="34257" y2="12470"/>
                        <a14:foregroundMark x1="59010" y1="6770" x2="81386" y2="8432"/>
                        <a14:foregroundMark x1="94851" y1="12173" x2="94851" y2="16152"/>
                        <a14:foregroundMark x1="89109" y1="27910" x2="66733" y2="32957"/>
                        <a14:foregroundMark x1="14059" y1="32957" x2="54455" y2="33314"/>
                        <a14:foregroundMark x1="84752" y1="33967" x2="93663" y2="36639"/>
                        <a14:foregroundMark x1="86931" y1="41033" x2="52277" y2="46734"/>
                        <a14:foregroundMark x1="19802" y1="46378" x2="45545" y2="46378"/>
                        <a14:foregroundMark x1="15248" y1="42399" x2="51089" y2="42043"/>
                        <a14:foregroundMark x1="57822" y1="42043" x2="82376" y2="45368"/>
                        <a14:foregroundMark x1="85743" y1="47387" x2="91485" y2="51781"/>
                        <a14:foregroundMark x1="89109" y1="52435" x2="62376" y2="58848"/>
                        <a14:foregroundMark x1="46535" y1="53444" x2="88119" y2="58848"/>
                        <a14:foregroundMark x1="37624" y1="54810" x2="13069" y2="55819"/>
                        <a14:foregroundMark x1="90297" y1="64549" x2="56634" y2="71259"/>
                        <a14:foregroundMark x1="52277" y1="65202" x2="86931" y2="69893"/>
                        <a14:foregroundMark x1="90297" y1="76603" x2="67921" y2="81354"/>
                        <a14:foregroundMark x1="40990" y1="77969" x2="70099" y2="78979"/>
                        <a14:foregroundMark x1="21980" y1="71615" x2="57822" y2="70903"/>
                        <a14:foregroundMark x1="27525" y1="83670" x2="59010" y2="82007"/>
                        <a14:foregroundMark x1="86931" y1="81354" x2="93663" y2="86045"/>
                        <a14:foregroundMark x1="85743" y1="88361" x2="57822" y2="94418"/>
                        <a14:foregroundMark x1="75842" y1="87708" x2="27525" y2="85689"/>
                        <a14:foregroundMark x1="47723" y1="66211" x2="11881" y2="66568"/>
                        <a14:foregroundMark x1="19802" y1="87055" x2="8515" y2="91093"/>
                        <a14:foregroundMark x1="21980" y1="84026" x2="8515" y2="80641"/>
                        <a14:foregroundMark x1="24158" y1="92755" x2="46535" y2="92399"/>
                        <a14:foregroundMark x1="24158" y1="96793" x2="74653" y2="96793"/>
                        <a14:foregroundMark x1="25347" y1="29632" x2="44356" y2="29632"/>
                        <a14:foregroundMark x1="49901" y1="29276" x2="59010" y2="29929"/>
                        <a14:foregroundMark x1="28119" y1="16568" x2="44950" y2="16568"/>
                        <a14:foregroundMark x1="52673" y1="16568" x2="52673" y2="16568"/>
                        <a14:foregroundMark x1="81980" y1="18587" x2="69505" y2="18587"/>
                        <a14:foregroundMark x1="28119" y1="21615" x2="46139" y2="21912"/>
                      </a14:backgroundRemoval>
                    </a14:imgEffect>
                  </a14:imgLayer>
                </a14:imgProps>
              </a:ext>
              <a:ext uri="{28A0092B-C50C-407E-A947-70E740481C1C}">
                <a14:useLocalDpi xmlns:a14="http://schemas.microsoft.com/office/drawing/2010/main" xmlns="" val="0"/>
              </a:ext>
            </a:extLst>
          </a:blip>
          <a:stretch>
            <a:fillRect/>
          </a:stretch>
        </p:blipFill>
        <p:spPr>
          <a:xfrm>
            <a:off x="6511179" y="1922468"/>
            <a:ext cx="685217" cy="2284959"/>
          </a:xfrm>
          <a:prstGeom prst="rect">
            <a:avLst/>
          </a:prstGeom>
        </p:spPr>
      </p:pic>
      <p:grpSp>
        <p:nvGrpSpPr>
          <p:cNvPr id="40" name="组合 39"/>
          <p:cNvGrpSpPr/>
          <p:nvPr/>
        </p:nvGrpSpPr>
        <p:grpSpPr>
          <a:xfrm>
            <a:off x="5757489" y="4837626"/>
            <a:ext cx="182880" cy="1409766"/>
            <a:chOff x="1504685" y="4837626"/>
            <a:chExt cx="182880" cy="1409766"/>
          </a:xfrm>
          <a:pattFill prst="ltUpDiag">
            <a:fgClr>
              <a:schemeClr val="accent1"/>
            </a:fgClr>
            <a:bgClr>
              <a:schemeClr val="bg2"/>
            </a:bgClr>
          </a:pattFill>
        </p:grpSpPr>
        <p:sp>
          <p:nvSpPr>
            <p:cNvPr id="41" name="等腰三角形 40"/>
            <p:cNvSpPr>
              <a:spLocks noChangeAspect="1"/>
            </p:cNvSpPr>
            <p:nvPr/>
          </p:nvSpPr>
          <p:spPr>
            <a:xfrm rot="5400000">
              <a:off x="1490054" y="4852257"/>
              <a:ext cx="212141" cy="1828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a:spLocks noChangeAspect="1"/>
            </p:cNvSpPr>
            <p:nvPr/>
          </p:nvSpPr>
          <p:spPr>
            <a:xfrm rot="5400000">
              <a:off x="1490054" y="5499115"/>
              <a:ext cx="212141" cy="1828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a:spLocks noChangeAspect="1"/>
            </p:cNvSpPr>
            <p:nvPr/>
          </p:nvSpPr>
          <p:spPr>
            <a:xfrm rot="5400000">
              <a:off x="1490054" y="6049882"/>
              <a:ext cx="212141" cy="1828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3658793" y="4837626"/>
            <a:ext cx="182880" cy="1409766"/>
            <a:chOff x="1504685" y="4837626"/>
            <a:chExt cx="182880" cy="1409766"/>
          </a:xfrm>
          <a:solidFill>
            <a:schemeClr val="accent1"/>
          </a:solidFill>
        </p:grpSpPr>
        <p:sp>
          <p:nvSpPr>
            <p:cNvPr id="45" name="等腰三角形 44"/>
            <p:cNvSpPr>
              <a:spLocks noChangeAspect="1"/>
            </p:cNvSpPr>
            <p:nvPr/>
          </p:nvSpPr>
          <p:spPr>
            <a:xfrm rot="5400000">
              <a:off x="1490054" y="4852257"/>
              <a:ext cx="212141" cy="1828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a:spLocks noChangeAspect="1"/>
            </p:cNvSpPr>
            <p:nvPr/>
          </p:nvSpPr>
          <p:spPr>
            <a:xfrm rot="5400000">
              <a:off x="1490054" y="5499115"/>
              <a:ext cx="212141" cy="1828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a:spLocks noChangeAspect="1"/>
            </p:cNvSpPr>
            <p:nvPr/>
          </p:nvSpPr>
          <p:spPr>
            <a:xfrm rot="5400000">
              <a:off x="1490054" y="6049882"/>
              <a:ext cx="212141" cy="1828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1509953" y="4837626"/>
            <a:ext cx="182880" cy="1409766"/>
            <a:chOff x="1504685" y="4837626"/>
            <a:chExt cx="182880" cy="1409766"/>
          </a:xfrm>
          <a:solidFill>
            <a:schemeClr val="bg1">
              <a:lumMod val="50000"/>
            </a:schemeClr>
          </a:solidFill>
        </p:grpSpPr>
        <p:sp>
          <p:nvSpPr>
            <p:cNvPr id="50" name="等腰三角形 49"/>
            <p:cNvSpPr>
              <a:spLocks noChangeAspect="1"/>
            </p:cNvSpPr>
            <p:nvPr/>
          </p:nvSpPr>
          <p:spPr>
            <a:xfrm rot="5400000">
              <a:off x="1490054" y="4852257"/>
              <a:ext cx="212141" cy="1828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a:spLocks noChangeAspect="1"/>
            </p:cNvSpPr>
            <p:nvPr/>
          </p:nvSpPr>
          <p:spPr>
            <a:xfrm rot="5400000">
              <a:off x="1490054" y="5499115"/>
              <a:ext cx="212141" cy="1828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a:spLocks noChangeAspect="1"/>
            </p:cNvSpPr>
            <p:nvPr/>
          </p:nvSpPr>
          <p:spPr>
            <a:xfrm rot="5400000">
              <a:off x="1490054" y="6049882"/>
              <a:ext cx="212141" cy="1828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14514" y="62411"/>
            <a:ext cx="9165998" cy="694975"/>
            <a:chOff x="-14514" y="62411"/>
            <a:chExt cx="9165998" cy="694975"/>
          </a:xfrm>
        </p:grpSpPr>
        <p:sp>
          <p:nvSpPr>
            <p:cNvPr id="7" name="矩形 6"/>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剪去单角的矩形 3"/>
            <p:cNvSpPr/>
            <p:nvPr/>
          </p:nvSpPr>
          <p:spPr>
            <a:xfrm flipV="1">
              <a:off x="-14514" y="62411"/>
              <a:ext cx="5863442" cy="548640"/>
            </a:xfrm>
            <a:prstGeom prst="snip1Rect">
              <a:avLst>
                <a:gd name="adj" fmla="val 50000"/>
              </a:avLst>
            </a:prstGeom>
            <a:blipFill>
              <a:blip r:embed="rId8"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01.</a:t>
              </a:r>
              <a:r>
                <a:rPr lang="zh-CN" altLang="en-US" sz="2400" b="1" dirty="0" smtClean="0">
                  <a:solidFill>
                    <a:schemeClr val="bg1"/>
                  </a:solidFill>
                </a:rPr>
                <a:t>事物关于不确定性有三种不同的性质</a:t>
              </a:r>
              <a:endParaRPr lang="zh-CN" altLang="en-US" sz="2400" b="1" dirty="0">
                <a:solidFill>
                  <a:schemeClr val="bg1"/>
                </a:solidFill>
              </a:endParaRPr>
            </a:p>
          </p:txBody>
        </p:sp>
        <p:sp>
          <p:nvSpPr>
            <p:cNvPr id="11" name="矩形 10"/>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27695799"/>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4514" y="62411"/>
            <a:ext cx="9165998" cy="694975"/>
            <a:chOff x="-14514" y="62411"/>
            <a:chExt cx="9165998" cy="694975"/>
          </a:xfrm>
        </p:grpSpPr>
        <p:sp>
          <p:nvSpPr>
            <p:cNvPr id="43" name="矩形 42"/>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剪去单角的矩形 43"/>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01.</a:t>
              </a:r>
              <a:r>
                <a:rPr lang="zh-CN" altLang="en-US" sz="2400" b="1" dirty="0" smtClean="0">
                  <a:solidFill>
                    <a:schemeClr val="bg1"/>
                  </a:solidFill>
                </a:rPr>
                <a:t>反脆弱性有四种来源</a:t>
              </a:r>
              <a:endParaRPr lang="zh-CN" altLang="en-US" sz="2400" b="1" dirty="0">
                <a:solidFill>
                  <a:schemeClr val="bg1"/>
                </a:solidFill>
              </a:endParaRPr>
            </a:p>
          </p:txBody>
        </p:sp>
        <p:sp>
          <p:nvSpPr>
            <p:cNvPr id="46" name="矩形 45"/>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2817423" y="764704"/>
            <a:ext cx="3509155" cy="5952682"/>
            <a:chOff x="4860032" y="332656"/>
            <a:chExt cx="3672408" cy="6229614"/>
          </a:xfrm>
        </p:grpSpPr>
        <p:pic>
          <p:nvPicPr>
            <p:cNvPr id="58" name="Picture 2"/>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rcRect b="88237"/>
            <a:stretch/>
          </p:blipFill>
          <p:spPr bwMode="auto">
            <a:xfrm>
              <a:off x="5053421" y="332656"/>
              <a:ext cx="3309937" cy="720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9" name="Picture 2"/>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rcRect t="11764" b="73662"/>
            <a:stretch/>
          </p:blipFill>
          <p:spPr bwMode="auto">
            <a:xfrm>
              <a:off x="4862463" y="1052736"/>
              <a:ext cx="3309937" cy="8921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0" name="Picture 2"/>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rcRect t="23847" b="61594"/>
            <a:stretch/>
          </p:blipFill>
          <p:spPr bwMode="auto">
            <a:xfrm>
              <a:off x="5220072" y="1944913"/>
              <a:ext cx="3309937" cy="8910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 name="Picture 2"/>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rcRect t="38406" b="46785"/>
            <a:stretch/>
          </p:blipFill>
          <p:spPr bwMode="auto">
            <a:xfrm>
              <a:off x="5053421" y="2780928"/>
              <a:ext cx="3309937" cy="9062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2" name="Picture 2"/>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rcRect t="53214" b="27585"/>
            <a:stretch/>
          </p:blipFill>
          <p:spPr bwMode="auto">
            <a:xfrm>
              <a:off x="5222503" y="3687192"/>
              <a:ext cx="3309937" cy="11750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3" name="Picture 2"/>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rcRect t="72415" b="6812"/>
            <a:stretch/>
          </p:blipFill>
          <p:spPr bwMode="auto">
            <a:xfrm>
              <a:off x="4860032" y="4835251"/>
              <a:ext cx="3309937" cy="12983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4" name="Picture 2"/>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rcRect t="93188" b="-401"/>
            <a:stretch/>
          </p:blipFill>
          <p:spPr bwMode="auto">
            <a:xfrm>
              <a:off x="5053421" y="6120885"/>
              <a:ext cx="3309937" cy="4413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26" name="组合 25"/>
          <p:cNvGrpSpPr/>
          <p:nvPr/>
        </p:nvGrpSpPr>
        <p:grpSpPr>
          <a:xfrm flipV="1">
            <a:off x="4716016" y="2161884"/>
            <a:ext cx="1583500" cy="880810"/>
            <a:chOff x="5049529" y="2336800"/>
            <a:chExt cx="1583500" cy="880810"/>
          </a:xfrm>
        </p:grpSpPr>
        <p:sp>
          <p:nvSpPr>
            <p:cNvPr id="22" name="任意多边形 21"/>
            <p:cNvSpPr/>
            <p:nvPr/>
          </p:nvSpPr>
          <p:spPr>
            <a:xfrm>
              <a:off x="5239657" y="2336800"/>
              <a:ext cx="1393372" cy="711200"/>
            </a:xfrm>
            <a:custGeom>
              <a:avLst/>
              <a:gdLst>
                <a:gd name="connsiteX0" fmla="*/ 1393372 w 1393372"/>
                <a:gd name="connsiteY0" fmla="*/ 0 h 711200"/>
                <a:gd name="connsiteX1" fmla="*/ 478972 w 1393372"/>
                <a:gd name="connsiteY1" fmla="*/ 0 h 711200"/>
                <a:gd name="connsiteX2" fmla="*/ 0 w 1393372"/>
                <a:gd name="connsiteY2" fmla="*/ 711200 h 711200"/>
              </a:gdLst>
              <a:ahLst/>
              <a:cxnLst>
                <a:cxn ang="0">
                  <a:pos x="connsiteX0" y="connsiteY0"/>
                </a:cxn>
                <a:cxn ang="0">
                  <a:pos x="connsiteX1" y="connsiteY1"/>
                </a:cxn>
                <a:cxn ang="0">
                  <a:pos x="connsiteX2" y="connsiteY2"/>
                </a:cxn>
              </a:cxnLst>
              <a:rect l="l" t="t" r="r" b="b"/>
              <a:pathLst>
                <a:path w="1393372" h="711200">
                  <a:moveTo>
                    <a:pt x="1393372" y="0"/>
                  </a:moveTo>
                  <a:lnTo>
                    <a:pt x="478972" y="0"/>
                  </a:lnTo>
                  <a:lnTo>
                    <a:pt x="0" y="711200"/>
                  </a:lnTo>
                </a:path>
              </a:pathLst>
            </a:cu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049529" y="2908618"/>
              <a:ext cx="308992" cy="3089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9" name="组合 88"/>
          <p:cNvGrpSpPr/>
          <p:nvPr/>
        </p:nvGrpSpPr>
        <p:grpSpPr>
          <a:xfrm flipV="1">
            <a:off x="4572000" y="5114124"/>
            <a:ext cx="2433424" cy="806128"/>
            <a:chOff x="5049529" y="2411482"/>
            <a:chExt cx="2433424" cy="806128"/>
          </a:xfrm>
        </p:grpSpPr>
        <p:sp>
          <p:nvSpPr>
            <p:cNvPr id="90" name="任意多边形 89"/>
            <p:cNvSpPr/>
            <p:nvPr/>
          </p:nvSpPr>
          <p:spPr>
            <a:xfrm>
              <a:off x="5239657" y="2411482"/>
              <a:ext cx="2243296" cy="636519"/>
            </a:xfrm>
            <a:custGeom>
              <a:avLst/>
              <a:gdLst>
                <a:gd name="connsiteX0" fmla="*/ 1393372 w 1393372"/>
                <a:gd name="connsiteY0" fmla="*/ 0 h 711200"/>
                <a:gd name="connsiteX1" fmla="*/ 478972 w 1393372"/>
                <a:gd name="connsiteY1" fmla="*/ 0 h 711200"/>
                <a:gd name="connsiteX2" fmla="*/ 0 w 1393372"/>
                <a:gd name="connsiteY2" fmla="*/ 711200 h 711200"/>
              </a:gdLst>
              <a:ahLst/>
              <a:cxnLst>
                <a:cxn ang="0">
                  <a:pos x="connsiteX0" y="connsiteY0"/>
                </a:cxn>
                <a:cxn ang="0">
                  <a:pos x="connsiteX1" y="connsiteY1"/>
                </a:cxn>
                <a:cxn ang="0">
                  <a:pos x="connsiteX2" y="connsiteY2"/>
                </a:cxn>
              </a:cxnLst>
              <a:rect l="l" t="t" r="r" b="b"/>
              <a:pathLst>
                <a:path w="1393372" h="711200">
                  <a:moveTo>
                    <a:pt x="1393372" y="0"/>
                  </a:moveTo>
                  <a:lnTo>
                    <a:pt x="478972" y="0"/>
                  </a:lnTo>
                  <a:lnTo>
                    <a:pt x="0" y="711200"/>
                  </a:lnTo>
                </a:path>
              </a:pathLst>
            </a:cu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5049529" y="2908618"/>
              <a:ext cx="308992" cy="3089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flipH="1">
            <a:off x="2988500" y="3052246"/>
            <a:ext cx="1583500" cy="880810"/>
            <a:chOff x="5049529" y="2336800"/>
            <a:chExt cx="1583500" cy="880810"/>
          </a:xfrm>
        </p:grpSpPr>
        <p:sp>
          <p:nvSpPr>
            <p:cNvPr id="109" name="任意多边形 108"/>
            <p:cNvSpPr/>
            <p:nvPr/>
          </p:nvSpPr>
          <p:spPr>
            <a:xfrm>
              <a:off x="5239657" y="2336800"/>
              <a:ext cx="1393372" cy="711200"/>
            </a:xfrm>
            <a:custGeom>
              <a:avLst/>
              <a:gdLst>
                <a:gd name="connsiteX0" fmla="*/ 1393372 w 1393372"/>
                <a:gd name="connsiteY0" fmla="*/ 0 h 711200"/>
                <a:gd name="connsiteX1" fmla="*/ 478972 w 1393372"/>
                <a:gd name="connsiteY1" fmla="*/ 0 h 711200"/>
                <a:gd name="connsiteX2" fmla="*/ 0 w 1393372"/>
                <a:gd name="connsiteY2" fmla="*/ 711200 h 711200"/>
              </a:gdLst>
              <a:ahLst/>
              <a:cxnLst>
                <a:cxn ang="0">
                  <a:pos x="connsiteX0" y="connsiteY0"/>
                </a:cxn>
                <a:cxn ang="0">
                  <a:pos x="connsiteX1" y="connsiteY1"/>
                </a:cxn>
                <a:cxn ang="0">
                  <a:pos x="connsiteX2" y="connsiteY2"/>
                </a:cxn>
              </a:cxnLst>
              <a:rect l="l" t="t" r="r" b="b"/>
              <a:pathLst>
                <a:path w="1393372" h="711200">
                  <a:moveTo>
                    <a:pt x="1393372" y="0"/>
                  </a:moveTo>
                  <a:lnTo>
                    <a:pt x="478972" y="0"/>
                  </a:lnTo>
                  <a:lnTo>
                    <a:pt x="0" y="711200"/>
                  </a:lnTo>
                </a:path>
              </a:pathLst>
            </a:cu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5049529" y="2908618"/>
              <a:ext cx="308992" cy="3089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1" name="组合 110"/>
          <p:cNvGrpSpPr/>
          <p:nvPr/>
        </p:nvGrpSpPr>
        <p:grpSpPr>
          <a:xfrm flipH="1">
            <a:off x="2775829" y="5934767"/>
            <a:ext cx="1718298" cy="690059"/>
            <a:chOff x="5163034" y="2411482"/>
            <a:chExt cx="1718298" cy="690059"/>
          </a:xfrm>
        </p:grpSpPr>
        <p:sp>
          <p:nvSpPr>
            <p:cNvPr id="112" name="任意多边形 111"/>
            <p:cNvSpPr/>
            <p:nvPr/>
          </p:nvSpPr>
          <p:spPr>
            <a:xfrm>
              <a:off x="5275290" y="2411482"/>
              <a:ext cx="1606042" cy="535564"/>
            </a:xfrm>
            <a:custGeom>
              <a:avLst/>
              <a:gdLst>
                <a:gd name="connsiteX0" fmla="*/ 1393372 w 1393372"/>
                <a:gd name="connsiteY0" fmla="*/ 0 h 711200"/>
                <a:gd name="connsiteX1" fmla="*/ 478972 w 1393372"/>
                <a:gd name="connsiteY1" fmla="*/ 0 h 711200"/>
                <a:gd name="connsiteX2" fmla="*/ 0 w 1393372"/>
                <a:gd name="connsiteY2" fmla="*/ 711200 h 711200"/>
              </a:gdLst>
              <a:ahLst/>
              <a:cxnLst>
                <a:cxn ang="0">
                  <a:pos x="connsiteX0" y="connsiteY0"/>
                </a:cxn>
                <a:cxn ang="0">
                  <a:pos x="connsiteX1" y="connsiteY1"/>
                </a:cxn>
                <a:cxn ang="0">
                  <a:pos x="connsiteX2" y="connsiteY2"/>
                </a:cxn>
              </a:cxnLst>
              <a:rect l="l" t="t" r="r" b="b"/>
              <a:pathLst>
                <a:path w="1393372" h="711200">
                  <a:moveTo>
                    <a:pt x="1393372" y="0"/>
                  </a:moveTo>
                  <a:lnTo>
                    <a:pt x="478972" y="0"/>
                  </a:lnTo>
                  <a:lnTo>
                    <a:pt x="0" y="711200"/>
                  </a:lnTo>
                </a:path>
              </a:pathLst>
            </a:cu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5163034" y="2792549"/>
              <a:ext cx="308992" cy="3089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方框1"/>
          <p:cNvSpPr/>
          <p:nvPr/>
        </p:nvSpPr>
        <p:spPr>
          <a:xfrm>
            <a:off x="6083207" y="1465420"/>
            <a:ext cx="2377225" cy="1618488"/>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91"/>
          <p:cNvSpPr txBox="1"/>
          <p:nvPr/>
        </p:nvSpPr>
        <p:spPr>
          <a:xfrm>
            <a:off x="6191219" y="1643722"/>
            <a:ext cx="2161201" cy="1261884"/>
          </a:xfrm>
          <a:prstGeom prst="rect">
            <a:avLst/>
          </a:prstGeom>
          <a:noFill/>
        </p:spPr>
        <p:txBody>
          <a:bodyPr wrap="square" rtlCol="0">
            <a:spAutoFit/>
          </a:bodyPr>
          <a:lstStyle/>
          <a:p>
            <a:pPr algn="ctr"/>
            <a:r>
              <a:rPr lang="zh-CN" altLang="en-US" sz="2800" b="1" dirty="0" smtClean="0">
                <a:solidFill>
                  <a:schemeClr val="accent1"/>
                </a:solidFill>
              </a:rPr>
              <a:t>可选择性</a:t>
            </a:r>
            <a:endParaRPr lang="en-US" altLang="zh-CN" sz="2800" b="1" dirty="0" smtClean="0">
              <a:solidFill>
                <a:schemeClr val="accent1"/>
              </a:solidFill>
            </a:endParaRPr>
          </a:p>
          <a:p>
            <a:pPr algn="ctr"/>
            <a:r>
              <a:rPr lang="zh-CN" altLang="en-US" sz="1600" dirty="0" smtClean="0">
                <a:solidFill>
                  <a:schemeClr val="accent1"/>
                </a:solidFill>
              </a:rPr>
              <a:t>期权持有人通过选择是否行使权力来规避风险，获得收益</a:t>
            </a:r>
            <a:endParaRPr lang="en-US" altLang="zh-CN" sz="1600" dirty="0" smtClean="0">
              <a:solidFill>
                <a:schemeClr val="accent1"/>
              </a:solidFill>
            </a:endParaRPr>
          </a:p>
        </p:txBody>
      </p:sp>
      <p:sp>
        <p:nvSpPr>
          <p:cNvPr id="75" name="圆角矩形 74"/>
          <p:cNvSpPr/>
          <p:nvPr/>
        </p:nvSpPr>
        <p:spPr>
          <a:xfrm>
            <a:off x="6083207" y="4311457"/>
            <a:ext cx="2377225" cy="1622198"/>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TextBox 92"/>
          <p:cNvSpPr txBox="1"/>
          <p:nvPr/>
        </p:nvSpPr>
        <p:spPr>
          <a:xfrm>
            <a:off x="6130623" y="4491614"/>
            <a:ext cx="2282393" cy="1261884"/>
          </a:xfrm>
          <a:prstGeom prst="rect">
            <a:avLst/>
          </a:prstGeom>
          <a:noFill/>
        </p:spPr>
        <p:txBody>
          <a:bodyPr wrap="square" rtlCol="0">
            <a:spAutoFit/>
          </a:bodyPr>
          <a:lstStyle/>
          <a:p>
            <a:pPr algn="ctr"/>
            <a:r>
              <a:rPr lang="zh-CN" altLang="en-US" sz="2800" b="1" dirty="0" smtClean="0">
                <a:solidFill>
                  <a:schemeClr val="accent1"/>
                </a:solidFill>
              </a:rPr>
              <a:t>脆弱性转移</a:t>
            </a:r>
            <a:endParaRPr lang="en-US" altLang="zh-CN" sz="2800" b="1" dirty="0" smtClean="0">
              <a:solidFill>
                <a:schemeClr val="accent1"/>
              </a:solidFill>
            </a:endParaRPr>
          </a:p>
          <a:p>
            <a:pPr algn="ctr"/>
            <a:r>
              <a:rPr lang="zh-CN" altLang="en-US" sz="1600" dirty="0" smtClean="0">
                <a:solidFill>
                  <a:schemeClr val="accent1"/>
                </a:solidFill>
              </a:rPr>
              <a:t>金融代理人通过</a:t>
            </a:r>
            <a:endParaRPr lang="en-US" altLang="zh-CN" sz="1600" dirty="0" smtClean="0">
              <a:solidFill>
                <a:schemeClr val="accent1"/>
              </a:solidFill>
            </a:endParaRPr>
          </a:p>
          <a:p>
            <a:pPr algn="ctr"/>
            <a:r>
              <a:rPr lang="zh-CN" altLang="en-US" sz="1600" dirty="0" smtClean="0">
                <a:solidFill>
                  <a:schemeClr val="accent1"/>
                </a:solidFill>
              </a:rPr>
              <a:t>由被代理人承担风险</a:t>
            </a:r>
            <a:endParaRPr lang="en-US" altLang="zh-CN" sz="1600" dirty="0" smtClean="0">
              <a:solidFill>
                <a:schemeClr val="accent1"/>
              </a:solidFill>
            </a:endParaRPr>
          </a:p>
          <a:p>
            <a:pPr algn="ctr"/>
            <a:r>
              <a:rPr lang="zh-CN" altLang="en-US" sz="1600" dirty="0" smtClean="0">
                <a:solidFill>
                  <a:schemeClr val="accent1"/>
                </a:solidFill>
              </a:rPr>
              <a:t>获得风险保障</a:t>
            </a:r>
            <a:endParaRPr lang="zh-CN" altLang="en-US" sz="1600" dirty="0">
              <a:solidFill>
                <a:schemeClr val="accent1"/>
              </a:solidFill>
            </a:endParaRPr>
          </a:p>
        </p:txBody>
      </p:sp>
      <p:sp>
        <p:nvSpPr>
          <p:cNvPr id="76" name="圆角矩形 75"/>
          <p:cNvSpPr/>
          <p:nvPr/>
        </p:nvSpPr>
        <p:spPr>
          <a:xfrm>
            <a:off x="730529" y="4329100"/>
            <a:ext cx="2376263" cy="1622198"/>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TextBox 113"/>
          <p:cNvSpPr txBox="1"/>
          <p:nvPr/>
        </p:nvSpPr>
        <p:spPr>
          <a:xfrm>
            <a:off x="790453" y="4416924"/>
            <a:ext cx="2256415" cy="1446550"/>
          </a:xfrm>
          <a:prstGeom prst="rect">
            <a:avLst/>
          </a:prstGeom>
          <a:noFill/>
          <a:effectLst/>
        </p:spPr>
        <p:txBody>
          <a:bodyPr wrap="square" rtlCol="0">
            <a:spAutoFit/>
          </a:bodyPr>
          <a:lstStyle/>
          <a:p>
            <a:pPr algn="ctr"/>
            <a:r>
              <a:rPr lang="zh-CN" altLang="en-US" sz="2800" b="1" dirty="0" smtClean="0">
                <a:solidFill>
                  <a:schemeClr val="accent1"/>
                </a:solidFill>
              </a:rPr>
              <a:t>可接受的小错误</a:t>
            </a:r>
          </a:p>
          <a:p>
            <a:pPr algn="ctr"/>
            <a:r>
              <a:rPr lang="zh-CN" altLang="en-US" sz="1600" dirty="0" smtClean="0">
                <a:solidFill>
                  <a:schemeClr val="accent1"/>
                </a:solidFill>
              </a:rPr>
              <a:t>创业者通过试错来发现成功的道路</a:t>
            </a:r>
            <a:endParaRPr lang="en-US" altLang="zh-CN" sz="1600" dirty="0" smtClean="0">
              <a:solidFill>
                <a:schemeClr val="accent1"/>
              </a:solidFill>
            </a:endParaRPr>
          </a:p>
        </p:txBody>
      </p:sp>
      <p:sp>
        <p:nvSpPr>
          <p:cNvPr id="116" name="圆角矩形 115"/>
          <p:cNvSpPr/>
          <p:nvPr/>
        </p:nvSpPr>
        <p:spPr>
          <a:xfrm>
            <a:off x="730529" y="1465420"/>
            <a:ext cx="2376263" cy="1618488"/>
          </a:xfrm>
          <a:prstGeom prst="round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TextBox 117"/>
          <p:cNvSpPr txBox="1"/>
          <p:nvPr/>
        </p:nvSpPr>
        <p:spPr>
          <a:xfrm>
            <a:off x="683568" y="1889944"/>
            <a:ext cx="2470185" cy="769441"/>
          </a:xfrm>
          <a:prstGeom prst="rect">
            <a:avLst/>
          </a:prstGeom>
          <a:noFill/>
        </p:spPr>
        <p:txBody>
          <a:bodyPr wrap="square" rtlCol="0">
            <a:spAutoFit/>
          </a:bodyPr>
          <a:lstStyle/>
          <a:p>
            <a:pPr algn="ctr"/>
            <a:r>
              <a:rPr lang="zh-CN" altLang="en-US" sz="2800" b="1" dirty="0" smtClean="0">
                <a:solidFill>
                  <a:schemeClr val="accent1"/>
                </a:solidFill>
              </a:rPr>
              <a:t>压力</a:t>
            </a:r>
          </a:p>
          <a:p>
            <a:pPr algn="ctr"/>
            <a:r>
              <a:rPr lang="zh-CN" altLang="en-US" sz="1600" dirty="0" smtClean="0">
                <a:solidFill>
                  <a:schemeClr val="accent1"/>
                </a:solidFill>
              </a:rPr>
              <a:t>好奇心会因被压抑而增强</a:t>
            </a:r>
            <a:endParaRPr lang="zh-CN" altLang="en-US" sz="1600" dirty="0">
              <a:solidFill>
                <a:schemeClr val="accent1"/>
              </a:solidFill>
            </a:endParaRPr>
          </a:p>
        </p:txBody>
      </p:sp>
    </p:spTree>
    <p:extLst>
      <p:ext uri="{BB962C8B-B14F-4D97-AF65-F5344CB8AC3E}">
        <p14:creationId xmlns:p14="http://schemas.microsoft.com/office/powerpoint/2010/main" xmlns="" val="2918506972"/>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238" y="1933713"/>
            <a:ext cx="9165998" cy="1787648"/>
            <a:chOff x="-14514" y="62411"/>
            <a:chExt cx="9165998" cy="694975"/>
          </a:xfrm>
        </p:grpSpPr>
        <p:sp>
          <p:nvSpPr>
            <p:cNvPr id="10" name="矩形 9"/>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剪去单角的矩形 10"/>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034059" y="62411"/>
              <a:ext cx="5770189" cy="562368"/>
            </a:xfrm>
            <a:prstGeom prst="rect">
              <a:avLst/>
            </a:prstGeom>
            <a:noFill/>
          </p:spPr>
          <p:txBody>
            <a:bodyPr wrap="square" rtlCol="0">
              <a:spAutoFit/>
            </a:bodyPr>
            <a:lstStyle/>
            <a:p>
              <a:r>
                <a:rPr lang="en-US" altLang="zh-CN" sz="4400" b="1" dirty="0" smtClean="0">
                  <a:solidFill>
                    <a:schemeClr val="bg1"/>
                  </a:solidFill>
                </a:rPr>
                <a:t>Part2.</a:t>
              </a:r>
              <a:endParaRPr lang="en-US" altLang="zh-CN" sz="4400" b="1" dirty="0">
                <a:solidFill>
                  <a:schemeClr val="bg1"/>
                </a:solidFill>
              </a:endParaRPr>
            </a:p>
            <a:p>
              <a:r>
                <a:rPr lang="zh-CN" altLang="en-US" sz="4400" b="1" dirty="0" smtClean="0">
                  <a:solidFill>
                    <a:schemeClr val="bg1"/>
                  </a:solidFill>
                </a:rPr>
                <a:t>反</a:t>
              </a:r>
              <a:r>
                <a:rPr lang="zh-CN" altLang="en-US" sz="4400" b="1" dirty="0" smtClean="0">
                  <a:blipFill>
                    <a:blip r:embed="rId3"/>
                    <a:stretch>
                      <a:fillRect/>
                    </a:stretch>
                  </a:blipFill>
                </a:rPr>
                <a:t>脆弱</a:t>
              </a:r>
              <a:r>
                <a:rPr lang="zh-CN" altLang="en-US" sz="4400" b="1" dirty="0" smtClean="0">
                  <a:solidFill>
                    <a:schemeClr val="bg1"/>
                  </a:solidFill>
                </a:rPr>
                <a:t>思维</a:t>
              </a:r>
              <a:endParaRPr lang="en-US" altLang="zh-CN" sz="4400" b="1" dirty="0" smtClean="0">
                <a:solidFill>
                  <a:schemeClr val="bg1"/>
                </a:solidFill>
              </a:endParaRPr>
            </a:p>
          </p:txBody>
        </p:sp>
        <p:sp>
          <p:nvSpPr>
            <p:cNvPr id="16" name="矩形 15"/>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798623412"/>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hidden="1"/>
          <p:cNvSpPr/>
          <p:nvPr/>
        </p:nvSpPr>
        <p:spPr>
          <a:xfrm>
            <a:off x="3338470" y="1594541"/>
            <a:ext cx="2529187" cy="4340857"/>
          </a:xfrm>
          <a:prstGeom prst="roundRect">
            <a:avLst>
              <a:gd name="adj" fmla="val 47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hidden="1"/>
          <p:cNvSpPr/>
          <p:nvPr/>
        </p:nvSpPr>
        <p:spPr>
          <a:xfrm>
            <a:off x="602582" y="1594541"/>
            <a:ext cx="2529187" cy="4340857"/>
          </a:xfrm>
          <a:prstGeom prst="roundRect">
            <a:avLst>
              <a:gd name="adj" fmla="val 695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hidden="1"/>
          <p:cNvSpPr/>
          <p:nvPr/>
        </p:nvSpPr>
        <p:spPr>
          <a:xfrm>
            <a:off x="6074358" y="1579755"/>
            <a:ext cx="2529187" cy="4340857"/>
          </a:xfrm>
          <a:prstGeom prst="roundRect">
            <a:avLst>
              <a:gd name="adj" fmla="val 641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251520" y="1807924"/>
            <a:ext cx="2498156" cy="4097959"/>
            <a:chOff x="611560" y="1807924"/>
            <a:chExt cx="2498156" cy="4097959"/>
          </a:xfrm>
        </p:grpSpPr>
        <p:sp>
          <p:nvSpPr>
            <p:cNvPr id="5" name="圆角矩形 4"/>
            <p:cNvSpPr/>
            <p:nvPr/>
          </p:nvSpPr>
          <p:spPr>
            <a:xfrm>
              <a:off x="611560" y="3720669"/>
              <a:ext cx="2498156" cy="93246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177" name="组合 7176"/>
            <p:cNvGrpSpPr/>
            <p:nvPr/>
          </p:nvGrpSpPr>
          <p:grpSpPr>
            <a:xfrm>
              <a:off x="1396855" y="2177993"/>
              <a:ext cx="1032280" cy="952946"/>
              <a:chOff x="864875" y="2518081"/>
              <a:chExt cx="2096527" cy="1935402"/>
            </a:xfrm>
          </p:grpSpPr>
          <p:grpSp>
            <p:nvGrpSpPr>
              <p:cNvPr id="7171" name="组合 7170"/>
              <p:cNvGrpSpPr/>
              <p:nvPr/>
            </p:nvGrpSpPr>
            <p:grpSpPr>
              <a:xfrm rot="2700000">
                <a:off x="993842" y="2844307"/>
                <a:ext cx="1102496" cy="555387"/>
                <a:chOff x="337761" y="3793196"/>
                <a:chExt cx="2408468" cy="1213275"/>
              </a:xfrm>
            </p:grpSpPr>
            <p:sp>
              <p:nvSpPr>
                <p:cNvPr id="29" name="平行四边形 28"/>
                <p:cNvSpPr/>
                <p:nvPr/>
              </p:nvSpPr>
              <p:spPr>
                <a:xfrm rot="8100000">
                  <a:off x="337761" y="3793196"/>
                  <a:ext cx="2408468" cy="377463"/>
                </a:xfrm>
                <a:custGeom>
                  <a:avLst/>
                  <a:gdLst/>
                  <a:ahLst/>
                  <a:cxnLst/>
                  <a:rect l="l" t="t" r="r" b="b"/>
                  <a:pathLst>
                    <a:path w="2408468" h="377463">
                      <a:moveTo>
                        <a:pt x="0" y="377463"/>
                      </a:moveTo>
                      <a:lnTo>
                        <a:pt x="17392" y="344258"/>
                      </a:lnTo>
                      <a:cubicBezTo>
                        <a:pt x="66363" y="331446"/>
                        <a:pt x="112146" y="305188"/>
                        <a:pt x="150447" y="266888"/>
                      </a:cubicBezTo>
                      <a:cubicBezTo>
                        <a:pt x="223208" y="194127"/>
                        <a:pt x="252505" y="94361"/>
                        <a:pt x="237361" y="0"/>
                      </a:cubicBezTo>
                      <a:lnTo>
                        <a:pt x="1711671" y="0"/>
                      </a:lnTo>
                      <a:cubicBezTo>
                        <a:pt x="1726005" y="110534"/>
                        <a:pt x="1820770" y="195525"/>
                        <a:pt x="1935384" y="195525"/>
                      </a:cubicBezTo>
                      <a:cubicBezTo>
                        <a:pt x="2049999" y="195525"/>
                        <a:pt x="2144763" y="110534"/>
                        <a:pt x="2159098" y="0"/>
                      </a:cubicBezTo>
                      <a:lnTo>
                        <a:pt x="2408468" y="0"/>
                      </a:lnTo>
                      <a:lnTo>
                        <a:pt x="2210768" y="37746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rot="2700000">
                  <a:off x="1116880" y="3730493"/>
                  <a:ext cx="146644" cy="3754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rot="2700000">
                  <a:off x="994676" y="4474231"/>
                  <a:ext cx="391051" cy="39105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68" name="平行四边形 7167"/>
                <p:cNvSpPr/>
                <p:nvPr/>
              </p:nvSpPr>
              <p:spPr>
                <a:xfrm rot="8100000">
                  <a:off x="364218" y="4866620"/>
                  <a:ext cx="470225" cy="139851"/>
                </a:xfrm>
                <a:prstGeom prst="parallelogram">
                  <a:avLst>
                    <a:gd name="adj" fmla="val 617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72" name="组合 7171"/>
              <p:cNvGrpSpPr/>
              <p:nvPr/>
            </p:nvGrpSpPr>
            <p:grpSpPr>
              <a:xfrm rot="2700000">
                <a:off x="2134563" y="2719373"/>
                <a:ext cx="285556" cy="672668"/>
                <a:chOff x="2231870" y="2446781"/>
                <a:chExt cx="623813" cy="1469483"/>
              </a:xfrm>
            </p:grpSpPr>
            <p:sp>
              <p:nvSpPr>
                <p:cNvPr id="23" name="矩形 22"/>
                <p:cNvSpPr/>
                <p:nvPr/>
              </p:nvSpPr>
              <p:spPr>
                <a:xfrm>
                  <a:off x="2360302" y="2446781"/>
                  <a:ext cx="366949" cy="1469483"/>
                </a:xfrm>
                <a:custGeom>
                  <a:avLst/>
                  <a:gdLst/>
                  <a:ahLst/>
                  <a:cxnLst/>
                  <a:rect l="l" t="t" r="r" b="b"/>
                  <a:pathLst>
                    <a:path w="720080" h="2883633">
                      <a:moveTo>
                        <a:pt x="0" y="2021239"/>
                      </a:moveTo>
                      <a:cubicBezTo>
                        <a:pt x="103747" y="2088194"/>
                        <a:pt x="227491" y="2125892"/>
                        <a:pt x="360040" y="2125892"/>
                      </a:cubicBezTo>
                      <a:cubicBezTo>
                        <a:pt x="492589" y="2125892"/>
                        <a:pt x="616333" y="2088194"/>
                        <a:pt x="720080" y="2021239"/>
                      </a:cubicBezTo>
                      <a:lnTo>
                        <a:pt x="720080" y="2883633"/>
                      </a:lnTo>
                      <a:lnTo>
                        <a:pt x="0" y="2883633"/>
                      </a:lnTo>
                      <a:close/>
                      <a:moveTo>
                        <a:pt x="0" y="0"/>
                      </a:moveTo>
                      <a:lnTo>
                        <a:pt x="720080" y="0"/>
                      </a:lnTo>
                      <a:lnTo>
                        <a:pt x="720080" y="862393"/>
                      </a:lnTo>
                      <a:cubicBezTo>
                        <a:pt x="616333" y="795439"/>
                        <a:pt x="492589" y="757740"/>
                        <a:pt x="360040" y="757740"/>
                      </a:cubicBezTo>
                      <a:cubicBezTo>
                        <a:pt x="227491" y="757740"/>
                        <a:pt x="103747" y="795439"/>
                        <a:pt x="0" y="86239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231870" y="2869616"/>
                  <a:ext cx="623813" cy="6238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rot="2700000" flipH="1">
                <a:off x="1663456" y="3513921"/>
                <a:ext cx="1102496" cy="555387"/>
                <a:chOff x="337761" y="3793196"/>
                <a:chExt cx="2408468" cy="1213275"/>
              </a:xfrm>
            </p:grpSpPr>
            <p:sp>
              <p:nvSpPr>
                <p:cNvPr id="45" name="平行四边形 28"/>
                <p:cNvSpPr/>
                <p:nvPr/>
              </p:nvSpPr>
              <p:spPr>
                <a:xfrm rot="8100000">
                  <a:off x="337761" y="3793196"/>
                  <a:ext cx="2408468" cy="377463"/>
                </a:xfrm>
                <a:custGeom>
                  <a:avLst/>
                  <a:gdLst/>
                  <a:ahLst/>
                  <a:cxnLst/>
                  <a:rect l="l" t="t" r="r" b="b"/>
                  <a:pathLst>
                    <a:path w="2408468" h="377463">
                      <a:moveTo>
                        <a:pt x="0" y="377463"/>
                      </a:moveTo>
                      <a:lnTo>
                        <a:pt x="17392" y="344258"/>
                      </a:lnTo>
                      <a:cubicBezTo>
                        <a:pt x="66363" y="331446"/>
                        <a:pt x="112146" y="305188"/>
                        <a:pt x="150447" y="266888"/>
                      </a:cubicBezTo>
                      <a:cubicBezTo>
                        <a:pt x="223208" y="194127"/>
                        <a:pt x="252505" y="94361"/>
                        <a:pt x="237361" y="0"/>
                      </a:cubicBezTo>
                      <a:lnTo>
                        <a:pt x="1711671" y="0"/>
                      </a:lnTo>
                      <a:cubicBezTo>
                        <a:pt x="1726005" y="110534"/>
                        <a:pt x="1820770" y="195525"/>
                        <a:pt x="1935384" y="195525"/>
                      </a:cubicBezTo>
                      <a:cubicBezTo>
                        <a:pt x="2049999" y="195525"/>
                        <a:pt x="2144763" y="110534"/>
                        <a:pt x="2159098" y="0"/>
                      </a:cubicBezTo>
                      <a:lnTo>
                        <a:pt x="2408468" y="0"/>
                      </a:lnTo>
                      <a:lnTo>
                        <a:pt x="2210768" y="37746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2700000">
                  <a:off x="1116881" y="3713334"/>
                  <a:ext cx="146644" cy="3754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2700000">
                  <a:off x="994676" y="4474231"/>
                  <a:ext cx="391051" cy="39105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平行四边形 47"/>
                <p:cNvSpPr/>
                <p:nvPr/>
              </p:nvSpPr>
              <p:spPr>
                <a:xfrm rot="8100000">
                  <a:off x="364218" y="4866620"/>
                  <a:ext cx="470225" cy="139851"/>
                </a:xfrm>
                <a:prstGeom prst="parallelogram">
                  <a:avLst>
                    <a:gd name="adj" fmla="val 617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74" name="弧形 7173"/>
              <p:cNvSpPr/>
              <p:nvPr/>
            </p:nvSpPr>
            <p:spPr>
              <a:xfrm rot="10620000">
                <a:off x="864875" y="2518081"/>
                <a:ext cx="2096527" cy="1935402"/>
              </a:xfrm>
              <a:prstGeom prst="arc">
                <a:avLst>
                  <a:gd name="adj1" fmla="val 15071329"/>
                  <a:gd name="adj2" fmla="val 1550718"/>
                </a:avLst>
              </a:prstGeom>
              <a:noFill/>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7180" name="TextBox 7179"/>
            <p:cNvSpPr txBox="1"/>
            <p:nvPr/>
          </p:nvSpPr>
          <p:spPr>
            <a:xfrm>
              <a:off x="611560" y="3720669"/>
              <a:ext cx="2498156" cy="2185214"/>
            </a:xfrm>
            <a:prstGeom prst="rect">
              <a:avLst/>
            </a:prstGeom>
            <a:noFill/>
          </p:spPr>
          <p:txBody>
            <a:bodyPr wrap="square" rtlCol="0">
              <a:spAutoFit/>
            </a:bodyPr>
            <a:lstStyle/>
            <a:p>
              <a:pPr algn="ctr"/>
              <a:r>
                <a:rPr lang="zh-CN" altLang="en-US" sz="2000" b="1" dirty="0" smtClean="0">
                  <a:solidFill>
                    <a:schemeClr val="bg1"/>
                  </a:solidFill>
                </a:rPr>
                <a:t>喜欢确定性</a:t>
              </a:r>
              <a:endParaRPr lang="en-US" altLang="zh-CN" sz="2000" b="1" dirty="0" smtClean="0">
                <a:solidFill>
                  <a:schemeClr val="bg1"/>
                </a:solidFill>
              </a:endParaRPr>
            </a:p>
            <a:p>
              <a:pPr algn="ctr"/>
              <a:r>
                <a:rPr lang="zh-CN" altLang="en-US" sz="1600" dirty="0" smtClean="0">
                  <a:solidFill>
                    <a:schemeClr val="bg1"/>
                  </a:solidFill>
                </a:rPr>
                <a:t>以优化、标准化为代表</a:t>
              </a:r>
              <a:endParaRPr lang="en-US" altLang="zh-CN" sz="1600" dirty="0" smtClean="0">
                <a:solidFill>
                  <a:schemeClr val="bg1"/>
                </a:solidFill>
              </a:endParaRPr>
            </a:p>
            <a:p>
              <a:pPr algn="ctr"/>
              <a:r>
                <a:rPr lang="zh-CN" altLang="en-US" sz="1600" dirty="0" smtClean="0">
                  <a:solidFill>
                    <a:schemeClr val="bg1"/>
                  </a:solidFill>
                </a:rPr>
                <a:t>忽视偶然带来的低效率</a:t>
              </a:r>
              <a:endParaRPr lang="en-US" altLang="zh-CN" sz="1600" dirty="0" smtClean="0">
                <a:solidFill>
                  <a:schemeClr val="bg1"/>
                </a:solidFill>
              </a:endParaRPr>
            </a:p>
            <a:p>
              <a:endParaRPr lang="en-US" altLang="zh-CN" b="1" dirty="0" smtClean="0">
                <a:solidFill>
                  <a:schemeClr val="accent1"/>
                </a:solidFill>
              </a:endParaRPr>
            </a:p>
            <a:p>
              <a:pPr algn="ctr"/>
              <a:r>
                <a:rPr lang="zh-CN" altLang="en-US" b="1" dirty="0" smtClean="0">
                  <a:solidFill>
                    <a:schemeClr val="accent1"/>
                  </a:solidFill>
                </a:rPr>
                <a:t>风险</a:t>
              </a:r>
              <a:r>
                <a:rPr lang="zh-CN" altLang="en-US" b="1" dirty="0">
                  <a:solidFill>
                    <a:schemeClr val="accent1"/>
                  </a:solidFill>
                </a:rPr>
                <a:t>实例</a:t>
              </a:r>
              <a:r>
                <a:rPr lang="zh-CN" altLang="en-US" b="1" dirty="0" smtClean="0">
                  <a:solidFill>
                    <a:schemeClr val="accent1"/>
                  </a:solidFill>
                </a:rPr>
                <a:t>：</a:t>
              </a:r>
              <a:endParaRPr lang="en-US" altLang="zh-CN" b="1" dirty="0" smtClean="0">
                <a:solidFill>
                  <a:schemeClr val="accent1"/>
                </a:solidFill>
              </a:endParaRPr>
            </a:p>
            <a:p>
              <a:pPr algn="ctr"/>
              <a:r>
                <a:rPr lang="zh-CN" altLang="en-US" sz="1600" dirty="0">
                  <a:solidFill>
                    <a:schemeClr val="bg1">
                      <a:lumMod val="50000"/>
                    </a:schemeClr>
                  </a:solidFill>
                </a:rPr>
                <a:t>被优化的道路，车流量在计划内时畅通无阻，在计划外时则效率低下。</a:t>
              </a:r>
            </a:p>
          </p:txBody>
        </p:sp>
        <p:sp>
          <p:nvSpPr>
            <p:cNvPr id="3" name="椭圆 2"/>
            <p:cNvSpPr/>
            <p:nvPr/>
          </p:nvSpPr>
          <p:spPr>
            <a:xfrm>
              <a:off x="983014" y="1807924"/>
              <a:ext cx="1693084" cy="1693084"/>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322922" y="1807924"/>
            <a:ext cx="2498156" cy="4158251"/>
            <a:chOff x="3340607" y="1807924"/>
            <a:chExt cx="2498156" cy="4158251"/>
          </a:xfrm>
        </p:grpSpPr>
        <p:sp>
          <p:nvSpPr>
            <p:cNvPr id="32" name="圆角矩形 31"/>
            <p:cNvSpPr/>
            <p:nvPr/>
          </p:nvSpPr>
          <p:spPr>
            <a:xfrm>
              <a:off x="3340607" y="3720669"/>
              <a:ext cx="2498156" cy="93246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168005" y="2236224"/>
              <a:ext cx="772882" cy="921766"/>
              <a:chOff x="2411198" y="1124744"/>
              <a:chExt cx="4297680" cy="5125561"/>
            </a:xfrm>
            <a:solidFill>
              <a:schemeClr val="accent1"/>
            </a:solidFill>
          </p:grpSpPr>
          <p:sp>
            <p:nvSpPr>
              <p:cNvPr id="6" name="圆角矩形 5"/>
              <p:cNvSpPr/>
              <p:nvPr/>
            </p:nvSpPr>
            <p:spPr>
              <a:xfrm>
                <a:off x="2699792" y="1124744"/>
                <a:ext cx="3744416" cy="36004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2411198" y="1700808"/>
                <a:ext cx="4297680" cy="36004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2612708" y="2219378"/>
                <a:ext cx="3931920" cy="4030927"/>
              </a:xfrm>
              <a:custGeom>
                <a:avLst/>
                <a:gdLst/>
                <a:ahLst/>
                <a:cxnLst/>
                <a:rect l="l" t="t" r="r" b="b"/>
                <a:pathLst>
                  <a:path w="3931920" h="4030927">
                    <a:moveTo>
                      <a:pt x="2132731" y="3339606"/>
                    </a:moveTo>
                    <a:lnTo>
                      <a:pt x="2219538" y="3339606"/>
                    </a:lnTo>
                    <a:cubicBezTo>
                      <a:pt x="2231524" y="3339606"/>
                      <a:pt x="2241240" y="3349322"/>
                      <a:pt x="2241240" y="3361308"/>
                    </a:cubicBezTo>
                    <a:lnTo>
                      <a:pt x="2241240" y="3547635"/>
                    </a:lnTo>
                    <a:cubicBezTo>
                      <a:pt x="2241240" y="3559621"/>
                      <a:pt x="2231524" y="3569337"/>
                      <a:pt x="2219538" y="3569337"/>
                    </a:cubicBezTo>
                    <a:lnTo>
                      <a:pt x="2132731" y="3569337"/>
                    </a:lnTo>
                    <a:cubicBezTo>
                      <a:pt x="2120745" y="3569337"/>
                      <a:pt x="2111028" y="3559621"/>
                      <a:pt x="2111028" y="3547635"/>
                    </a:cubicBezTo>
                    <a:lnTo>
                      <a:pt x="2111028" y="3361308"/>
                    </a:lnTo>
                    <a:cubicBezTo>
                      <a:pt x="2111028" y="3349322"/>
                      <a:pt x="2120745" y="3339606"/>
                      <a:pt x="2132731" y="3339606"/>
                    </a:cubicBezTo>
                    <a:close/>
                    <a:moveTo>
                      <a:pt x="1703298" y="3339606"/>
                    </a:moveTo>
                    <a:lnTo>
                      <a:pt x="1790105" y="3339606"/>
                    </a:lnTo>
                    <a:cubicBezTo>
                      <a:pt x="1802091" y="3339606"/>
                      <a:pt x="1811807" y="3349322"/>
                      <a:pt x="1811807" y="3361308"/>
                    </a:cubicBezTo>
                    <a:lnTo>
                      <a:pt x="1811807" y="3547635"/>
                    </a:lnTo>
                    <a:cubicBezTo>
                      <a:pt x="1811807" y="3559621"/>
                      <a:pt x="1802091" y="3569337"/>
                      <a:pt x="1790105" y="3569337"/>
                    </a:cubicBezTo>
                    <a:lnTo>
                      <a:pt x="1703298" y="3569337"/>
                    </a:lnTo>
                    <a:cubicBezTo>
                      <a:pt x="1691312" y="3569337"/>
                      <a:pt x="1681595" y="3559621"/>
                      <a:pt x="1681595" y="3547635"/>
                    </a:cubicBezTo>
                    <a:lnTo>
                      <a:pt x="1681595" y="3361308"/>
                    </a:lnTo>
                    <a:cubicBezTo>
                      <a:pt x="1681595" y="3349322"/>
                      <a:pt x="1691312" y="3339606"/>
                      <a:pt x="1703298" y="3339606"/>
                    </a:cubicBezTo>
                    <a:close/>
                    <a:moveTo>
                      <a:pt x="2100843" y="3009822"/>
                    </a:moveTo>
                    <a:cubicBezTo>
                      <a:pt x="2054445" y="3009822"/>
                      <a:pt x="2016832" y="3047435"/>
                      <a:pt x="2016832" y="3093833"/>
                    </a:cubicBezTo>
                    <a:lnTo>
                      <a:pt x="2016832" y="3815110"/>
                    </a:lnTo>
                    <a:cubicBezTo>
                      <a:pt x="2016832" y="3861508"/>
                      <a:pt x="2054445" y="3899121"/>
                      <a:pt x="2100843" y="3899121"/>
                    </a:cubicBezTo>
                    <a:lnTo>
                      <a:pt x="2436877" y="3899121"/>
                    </a:lnTo>
                    <a:cubicBezTo>
                      <a:pt x="2483275" y="3899121"/>
                      <a:pt x="2520888" y="3861508"/>
                      <a:pt x="2520888" y="3815110"/>
                    </a:cubicBezTo>
                    <a:lnTo>
                      <a:pt x="2520888" y="3093833"/>
                    </a:lnTo>
                    <a:cubicBezTo>
                      <a:pt x="2520888" y="3047435"/>
                      <a:pt x="2483275" y="3009822"/>
                      <a:pt x="2436877" y="3009822"/>
                    </a:cubicBezTo>
                    <a:close/>
                    <a:moveTo>
                      <a:pt x="1485958" y="3009822"/>
                    </a:moveTo>
                    <a:cubicBezTo>
                      <a:pt x="1439560" y="3009822"/>
                      <a:pt x="1401947" y="3047435"/>
                      <a:pt x="1401947" y="3093833"/>
                    </a:cubicBezTo>
                    <a:lnTo>
                      <a:pt x="1401947" y="3815110"/>
                    </a:lnTo>
                    <a:cubicBezTo>
                      <a:pt x="1401947" y="3861508"/>
                      <a:pt x="1439560" y="3899121"/>
                      <a:pt x="1485958" y="3899121"/>
                    </a:cubicBezTo>
                    <a:lnTo>
                      <a:pt x="1821992" y="3899121"/>
                    </a:lnTo>
                    <a:cubicBezTo>
                      <a:pt x="1868390" y="3899121"/>
                      <a:pt x="1906003" y="3861508"/>
                      <a:pt x="1906003" y="3815110"/>
                    </a:cubicBezTo>
                    <a:lnTo>
                      <a:pt x="1906003" y="3093833"/>
                    </a:lnTo>
                    <a:cubicBezTo>
                      <a:pt x="1906003" y="3047435"/>
                      <a:pt x="1868390" y="3009822"/>
                      <a:pt x="1821992" y="3009822"/>
                    </a:cubicBezTo>
                    <a:close/>
                    <a:moveTo>
                      <a:pt x="1300173" y="2563260"/>
                    </a:moveTo>
                    <a:cubicBezTo>
                      <a:pt x="1266505" y="2563260"/>
                      <a:pt x="1239212" y="2590553"/>
                      <a:pt x="1239212" y="2624221"/>
                    </a:cubicBezTo>
                    <a:lnTo>
                      <a:pt x="1239212" y="2868059"/>
                    </a:lnTo>
                    <a:cubicBezTo>
                      <a:pt x="1239212" y="2901727"/>
                      <a:pt x="1266505" y="2929020"/>
                      <a:pt x="1300173" y="2929020"/>
                    </a:cubicBezTo>
                    <a:lnTo>
                      <a:pt x="2618411" y="2929020"/>
                    </a:lnTo>
                    <a:cubicBezTo>
                      <a:pt x="2652079" y="2929020"/>
                      <a:pt x="2679372" y="2901727"/>
                      <a:pt x="2679372" y="2868059"/>
                    </a:cubicBezTo>
                    <a:lnTo>
                      <a:pt x="2679372" y="2624221"/>
                    </a:lnTo>
                    <a:cubicBezTo>
                      <a:pt x="2679372" y="2590553"/>
                      <a:pt x="2652079" y="2563260"/>
                      <a:pt x="2618411" y="2563260"/>
                    </a:cubicBezTo>
                    <a:close/>
                    <a:moveTo>
                      <a:pt x="1768942" y="751825"/>
                    </a:moveTo>
                    <a:lnTo>
                      <a:pt x="2162978" y="751825"/>
                    </a:lnTo>
                    <a:lnTo>
                      <a:pt x="2162978" y="1108198"/>
                    </a:lnTo>
                    <a:lnTo>
                      <a:pt x="2519352" y="1108198"/>
                    </a:lnTo>
                    <a:lnTo>
                      <a:pt x="2519352" y="1502234"/>
                    </a:lnTo>
                    <a:lnTo>
                      <a:pt x="2162978" y="1502234"/>
                    </a:lnTo>
                    <a:lnTo>
                      <a:pt x="2162978" y="1858608"/>
                    </a:lnTo>
                    <a:lnTo>
                      <a:pt x="1768942" y="1858608"/>
                    </a:lnTo>
                    <a:lnTo>
                      <a:pt x="1768942" y="1502234"/>
                    </a:lnTo>
                    <a:lnTo>
                      <a:pt x="1412569" y="1502234"/>
                    </a:lnTo>
                    <a:lnTo>
                      <a:pt x="1412569" y="1108198"/>
                    </a:lnTo>
                    <a:lnTo>
                      <a:pt x="1768942" y="1108198"/>
                    </a:lnTo>
                    <a:close/>
                    <a:moveTo>
                      <a:pt x="1965960" y="335204"/>
                    </a:moveTo>
                    <a:cubicBezTo>
                      <a:pt x="1430237" y="335204"/>
                      <a:pt x="995948" y="769493"/>
                      <a:pt x="995948" y="1305216"/>
                    </a:cubicBezTo>
                    <a:cubicBezTo>
                      <a:pt x="995948" y="1840939"/>
                      <a:pt x="1430237" y="2275228"/>
                      <a:pt x="1965960" y="2275228"/>
                    </a:cubicBezTo>
                    <a:cubicBezTo>
                      <a:pt x="2501683" y="2275228"/>
                      <a:pt x="2935972" y="1840939"/>
                      <a:pt x="2935972" y="1305216"/>
                    </a:cubicBezTo>
                    <a:cubicBezTo>
                      <a:pt x="2935972" y="769493"/>
                      <a:pt x="2501683" y="335204"/>
                      <a:pt x="1965960" y="335204"/>
                    </a:cubicBezTo>
                    <a:close/>
                    <a:moveTo>
                      <a:pt x="48006" y="0"/>
                    </a:moveTo>
                    <a:lnTo>
                      <a:pt x="471126" y="0"/>
                    </a:lnTo>
                    <a:cubicBezTo>
                      <a:pt x="497639" y="0"/>
                      <a:pt x="519132" y="21493"/>
                      <a:pt x="519132" y="48006"/>
                    </a:cubicBezTo>
                    <a:lnTo>
                      <a:pt x="519132" y="240026"/>
                    </a:lnTo>
                    <a:cubicBezTo>
                      <a:pt x="519132" y="266539"/>
                      <a:pt x="497639" y="288032"/>
                      <a:pt x="471126" y="288032"/>
                    </a:cubicBezTo>
                    <a:lnTo>
                      <a:pt x="410493" y="288032"/>
                    </a:lnTo>
                    <a:cubicBezTo>
                      <a:pt x="424209" y="298423"/>
                      <a:pt x="432610" y="314993"/>
                      <a:pt x="432610" y="333526"/>
                    </a:cubicBezTo>
                    <a:lnTo>
                      <a:pt x="432610" y="3669894"/>
                    </a:lnTo>
                    <a:lnTo>
                      <a:pt x="432410" y="3670887"/>
                    </a:lnTo>
                    <a:lnTo>
                      <a:pt x="687111" y="3670887"/>
                    </a:lnTo>
                    <a:cubicBezTo>
                      <a:pt x="646967" y="3651366"/>
                      <a:pt x="620168" y="3609903"/>
                      <a:pt x="620168" y="3562180"/>
                    </a:cubicBezTo>
                    <a:lnTo>
                      <a:pt x="620168" y="153770"/>
                    </a:lnTo>
                    <a:cubicBezTo>
                      <a:pt x="620168" y="84877"/>
                      <a:pt x="676017" y="29028"/>
                      <a:pt x="744910" y="29028"/>
                    </a:cubicBezTo>
                    <a:lnTo>
                      <a:pt x="3159722" y="29028"/>
                    </a:lnTo>
                    <a:cubicBezTo>
                      <a:pt x="3228615" y="29028"/>
                      <a:pt x="3284464" y="84877"/>
                      <a:pt x="3284464" y="153770"/>
                    </a:cubicBezTo>
                    <a:lnTo>
                      <a:pt x="3284464" y="3562180"/>
                    </a:lnTo>
                    <a:cubicBezTo>
                      <a:pt x="3284464" y="3609903"/>
                      <a:pt x="3257666" y="3651366"/>
                      <a:pt x="3217521" y="3670887"/>
                    </a:cubicBezTo>
                    <a:lnTo>
                      <a:pt x="3485559" y="3670887"/>
                    </a:lnTo>
                    <a:cubicBezTo>
                      <a:pt x="3485361" y="3670559"/>
                      <a:pt x="3485358" y="3670227"/>
                      <a:pt x="3485358" y="3669894"/>
                    </a:cubicBezTo>
                    <a:lnTo>
                      <a:pt x="3485358" y="333526"/>
                    </a:lnTo>
                    <a:cubicBezTo>
                      <a:pt x="3485358" y="314993"/>
                      <a:pt x="3493759" y="298423"/>
                      <a:pt x="3507475" y="288032"/>
                    </a:cubicBezTo>
                    <a:lnTo>
                      <a:pt x="3460794" y="288032"/>
                    </a:lnTo>
                    <a:cubicBezTo>
                      <a:pt x="3434281" y="288032"/>
                      <a:pt x="3412788" y="266539"/>
                      <a:pt x="3412788" y="240026"/>
                    </a:cubicBezTo>
                    <a:lnTo>
                      <a:pt x="3412788" y="48006"/>
                    </a:lnTo>
                    <a:cubicBezTo>
                      <a:pt x="3412788" y="21493"/>
                      <a:pt x="3434281" y="0"/>
                      <a:pt x="3460794" y="0"/>
                    </a:cubicBezTo>
                    <a:lnTo>
                      <a:pt x="3883914" y="0"/>
                    </a:lnTo>
                    <a:cubicBezTo>
                      <a:pt x="3910427" y="0"/>
                      <a:pt x="3931920" y="21493"/>
                      <a:pt x="3931920" y="48006"/>
                    </a:cubicBezTo>
                    <a:lnTo>
                      <a:pt x="3931920" y="240026"/>
                    </a:lnTo>
                    <a:cubicBezTo>
                      <a:pt x="3931920" y="266539"/>
                      <a:pt x="3910427" y="288032"/>
                      <a:pt x="3883914" y="288032"/>
                    </a:cubicBezTo>
                    <a:lnTo>
                      <a:pt x="3823281" y="288032"/>
                    </a:lnTo>
                    <a:cubicBezTo>
                      <a:pt x="3836997" y="298423"/>
                      <a:pt x="3845398" y="314993"/>
                      <a:pt x="3845398" y="333526"/>
                    </a:cubicBezTo>
                    <a:lnTo>
                      <a:pt x="3845398" y="3669894"/>
                    </a:lnTo>
                    <a:lnTo>
                      <a:pt x="3845198" y="3670887"/>
                    </a:lnTo>
                    <a:lnTo>
                      <a:pt x="3871912" y="3670887"/>
                    </a:lnTo>
                    <a:cubicBezTo>
                      <a:pt x="3905054" y="3670887"/>
                      <a:pt x="3931920" y="3697753"/>
                      <a:pt x="3931920" y="3730895"/>
                    </a:cubicBezTo>
                    <a:lnTo>
                      <a:pt x="3931920" y="3970919"/>
                    </a:lnTo>
                    <a:cubicBezTo>
                      <a:pt x="3931920" y="4004061"/>
                      <a:pt x="3905054" y="4030927"/>
                      <a:pt x="3871912" y="4030927"/>
                    </a:cubicBezTo>
                    <a:lnTo>
                      <a:pt x="60008" y="4030927"/>
                    </a:lnTo>
                    <a:cubicBezTo>
                      <a:pt x="26866" y="4030927"/>
                      <a:pt x="0" y="4004061"/>
                      <a:pt x="0" y="3970919"/>
                    </a:cubicBezTo>
                    <a:lnTo>
                      <a:pt x="0" y="3730895"/>
                    </a:lnTo>
                    <a:cubicBezTo>
                      <a:pt x="0" y="3697753"/>
                      <a:pt x="26866" y="3670887"/>
                      <a:pt x="60008" y="3670887"/>
                    </a:cubicBezTo>
                    <a:lnTo>
                      <a:pt x="72771" y="3670887"/>
                    </a:lnTo>
                    <a:cubicBezTo>
                      <a:pt x="72573" y="3670559"/>
                      <a:pt x="72570" y="3670227"/>
                      <a:pt x="72570" y="3669894"/>
                    </a:cubicBezTo>
                    <a:lnTo>
                      <a:pt x="72570" y="333526"/>
                    </a:lnTo>
                    <a:cubicBezTo>
                      <a:pt x="72570" y="314993"/>
                      <a:pt x="80971" y="298423"/>
                      <a:pt x="94687" y="288032"/>
                    </a:cubicBezTo>
                    <a:lnTo>
                      <a:pt x="48006" y="288032"/>
                    </a:lnTo>
                    <a:cubicBezTo>
                      <a:pt x="21493" y="288032"/>
                      <a:pt x="0" y="266539"/>
                      <a:pt x="0" y="240026"/>
                    </a:cubicBezTo>
                    <a:lnTo>
                      <a:pt x="0" y="48006"/>
                    </a:lnTo>
                    <a:cubicBezTo>
                      <a:pt x="0" y="21493"/>
                      <a:pt x="21493" y="0"/>
                      <a:pt x="480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TextBox 61"/>
            <p:cNvSpPr txBox="1"/>
            <p:nvPr/>
          </p:nvSpPr>
          <p:spPr>
            <a:xfrm>
              <a:off x="3340607" y="3750184"/>
              <a:ext cx="2377965" cy="2215991"/>
            </a:xfrm>
            <a:prstGeom prst="rect">
              <a:avLst/>
            </a:prstGeom>
            <a:noFill/>
          </p:spPr>
          <p:txBody>
            <a:bodyPr wrap="square" rtlCol="0">
              <a:spAutoFit/>
            </a:bodyPr>
            <a:lstStyle/>
            <a:p>
              <a:pPr algn="ctr"/>
              <a:r>
                <a:rPr lang="zh-CN" altLang="en-US" sz="2000" b="1" dirty="0">
                  <a:solidFill>
                    <a:schemeClr val="bg1"/>
                  </a:solidFill>
                </a:rPr>
                <a:t>习惯性干预</a:t>
              </a:r>
              <a:endParaRPr lang="en-US" altLang="zh-CN" sz="2000" b="1" dirty="0">
                <a:solidFill>
                  <a:schemeClr val="bg1"/>
                </a:solidFill>
              </a:endParaRPr>
            </a:p>
            <a:p>
              <a:pPr algn="ctr"/>
              <a:r>
                <a:rPr lang="zh-CN" altLang="en-US" sz="1600" dirty="0" smtClean="0">
                  <a:solidFill>
                    <a:schemeClr val="bg1"/>
                  </a:solidFill>
                </a:rPr>
                <a:t>面对“迫在眉睫”的</a:t>
              </a:r>
              <a:endParaRPr lang="en-US" altLang="zh-CN" sz="1600" dirty="0" smtClean="0">
                <a:solidFill>
                  <a:schemeClr val="bg1"/>
                </a:solidFill>
              </a:endParaRPr>
            </a:p>
            <a:p>
              <a:pPr algn="ctr"/>
              <a:r>
                <a:rPr lang="zh-CN" altLang="en-US" sz="1600" dirty="0" smtClean="0">
                  <a:solidFill>
                    <a:schemeClr val="bg1"/>
                  </a:solidFill>
                </a:rPr>
                <a:t>问题无法顺其自然</a:t>
              </a:r>
              <a:endParaRPr lang="en-US" altLang="zh-CN" sz="1600" dirty="0" smtClean="0">
                <a:solidFill>
                  <a:schemeClr val="bg1"/>
                </a:solidFill>
              </a:endParaRPr>
            </a:p>
            <a:p>
              <a:endParaRPr lang="en-US" altLang="zh-CN" b="1" dirty="0" smtClean="0">
                <a:solidFill>
                  <a:schemeClr val="accent1"/>
                </a:solidFill>
              </a:endParaRPr>
            </a:p>
            <a:p>
              <a:pPr algn="ctr"/>
              <a:r>
                <a:rPr lang="zh-CN" altLang="en-US" b="1" dirty="0" smtClean="0">
                  <a:solidFill>
                    <a:schemeClr val="accent1"/>
                  </a:solidFill>
                </a:rPr>
                <a:t>风险</a:t>
              </a:r>
              <a:r>
                <a:rPr lang="zh-CN" altLang="en-US" b="1" dirty="0">
                  <a:solidFill>
                    <a:schemeClr val="accent1"/>
                  </a:solidFill>
                </a:rPr>
                <a:t>实例：</a:t>
              </a:r>
              <a:endParaRPr lang="en-US" altLang="zh-CN" b="1" dirty="0">
                <a:solidFill>
                  <a:schemeClr val="accent1"/>
                </a:solidFill>
              </a:endParaRPr>
            </a:p>
            <a:p>
              <a:pPr algn="ctr"/>
              <a:r>
                <a:rPr lang="zh-CN" altLang="en-US" sz="1600" dirty="0">
                  <a:solidFill>
                    <a:schemeClr val="bg1">
                      <a:lumMod val="50000"/>
                    </a:schemeClr>
                  </a:solidFill>
                </a:rPr>
                <a:t>药物虽能缓解病痛，但也可能因过度使用造成人体免疫机能下降。</a:t>
              </a:r>
            </a:p>
          </p:txBody>
        </p:sp>
        <p:sp>
          <p:nvSpPr>
            <p:cNvPr id="28" name="椭圆 27"/>
            <p:cNvSpPr/>
            <p:nvPr/>
          </p:nvSpPr>
          <p:spPr>
            <a:xfrm>
              <a:off x="3707904" y="1807924"/>
              <a:ext cx="1693084" cy="1693084"/>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6394324" y="1807924"/>
            <a:ext cx="2498156" cy="4127474"/>
            <a:chOff x="6105389" y="1807924"/>
            <a:chExt cx="2498156" cy="4127474"/>
          </a:xfrm>
        </p:grpSpPr>
        <p:sp>
          <p:nvSpPr>
            <p:cNvPr id="34" name="圆角矩形 33"/>
            <p:cNvSpPr/>
            <p:nvPr/>
          </p:nvSpPr>
          <p:spPr>
            <a:xfrm>
              <a:off x="6105389" y="3720668"/>
              <a:ext cx="2498156" cy="93246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78" name="圆角矩形 7177"/>
            <p:cNvSpPr/>
            <p:nvPr/>
          </p:nvSpPr>
          <p:spPr>
            <a:xfrm>
              <a:off x="7026077" y="2236224"/>
              <a:ext cx="656781" cy="906726"/>
            </a:xfrm>
            <a:custGeom>
              <a:avLst/>
              <a:gdLst/>
              <a:ahLst/>
              <a:cxnLst/>
              <a:rect l="l" t="t" r="r" b="b"/>
              <a:pathLst>
                <a:path w="3168352" h="4374096">
                  <a:moveTo>
                    <a:pt x="1584176" y="4115631"/>
                  </a:moveTo>
                  <a:cubicBezTo>
                    <a:pt x="1533675" y="4115631"/>
                    <a:pt x="1492736" y="4156570"/>
                    <a:pt x="1492736" y="4207071"/>
                  </a:cubicBezTo>
                  <a:cubicBezTo>
                    <a:pt x="1492736" y="4257572"/>
                    <a:pt x="1533675" y="4298511"/>
                    <a:pt x="1584176" y="4298511"/>
                  </a:cubicBezTo>
                  <a:cubicBezTo>
                    <a:pt x="1634677" y="4298511"/>
                    <a:pt x="1675616" y="4257572"/>
                    <a:pt x="1675616" y="4207071"/>
                  </a:cubicBezTo>
                  <a:cubicBezTo>
                    <a:pt x="1675616" y="4156570"/>
                    <a:pt x="1634677" y="4115631"/>
                    <a:pt x="1584176" y="4115631"/>
                  </a:cubicBezTo>
                  <a:close/>
                  <a:moveTo>
                    <a:pt x="671590" y="297212"/>
                  </a:moveTo>
                  <a:cubicBezTo>
                    <a:pt x="419580" y="297212"/>
                    <a:pt x="215284" y="501508"/>
                    <a:pt x="215284" y="753518"/>
                  </a:cubicBezTo>
                  <a:lnTo>
                    <a:pt x="215284" y="3620578"/>
                  </a:lnTo>
                  <a:cubicBezTo>
                    <a:pt x="215284" y="3872588"/>
                    <a:pt x="419580" y="4076884"/>
                    <a:pt x="671590" y="4076884"/>
                  </a:cubicBezTo>
                  <a:lnTo>
                    <a:pt x="2496762" y="4076884"/>
                  </a:lnTo>
                  <a:cubicBezTo>
                    <a:pt x="2748772" y="4076884"/>
                    <a:pt x="2953068" y="3872588"/>
                    <a:pt x="2953068" y="3620578"/>
                  </a:cubicBezTo>
                  <a:lnTo>
                    <a:pt x="2953068" y="753518"/>
                  </a:lnTo>
                  <a:cubicBezTo>
                    <a:pt x="2953068" y="501508"/>
                    <a:pt x="2748772" y="297212"/>
                    <a:pt x="2496762" y="297212"/>
                  </a:cubicBezTo>
                  <a:close/>
                  <a:moveTo>
                    <a:pt x="528070" y="0"/>
                  </a:moveTo>
                  <a:lnTo>
                    <a:pt x="2640282" y="0"/>
                  </a:lnTo>
                  <a:cubicBezTo>
                    <a:pt x="2931928" y="0"/>
                    <a:pt x="3168352" y="236424"/>
                    <a:pt x="3168352" y="528070"/>
                  </a:cubicBezTo>
                  <a:lnTo>
                    <a:pt x="3168352" y="3846026"/>
                  </a:lnTo>
                  <a:cubicBezTo>
                    <a:pt x="3168352" y="4137672"/>
                    <a:pt x="2931928" y="4374096"/>
                    <a:pt x="2640282" y="4374096"/>
                  </a:cubicBezTo>
                  <a:lnTo>
                    <a:pt x="528070" y="4374096"/>
                  </a:lnTo>
                  <a:cubicBezTo>
                    <a:pt x="236424" y="4374096"/>
                    <a:pt x="0" y="4137672"/>
                    <a:pt x="0" y="3846026"/>
                  </a:cubicBezTo>
                  <a:lnTo>
                    <a:pt x="0" y="528070"/>
                  </a:lnTo>
                  <a:cubicBezTo>
                    <a:pt x="0" y="236424"/>
                    <a:pt x="236424" y="0"/>
                    <a:pt x="5280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62"/>
            <p:cNvSpPr txBox="1"/>
            <p:nvPr/>
          </p:nvSpPr>
          <p:spPr>
            <a:xfrm>
              <a:off x="6156176" y="3750184"/>
              <a:ext cx="2355043" cy="2185214"/>
            </a:xfrm>
            <a:prstGeom prst="rect">
              <a:avLst/>
            </a:prstGeom>
            <a:noFill/>
          </p:spPr>
          <p:txBody>
            <a:bodyPr wrap="square" rtlCol="0">
              <a:spAutoFit/>
            </a:bodyPr>
            <a:lstStyle/>
            <a:p>
              <a:pPr algn="ctr"/>
              <a:r>
                <a:rPr lang="zh-CN" altLang="en-US" sz="2000" b="1" dirty="0">
                  <a:solidFill>
                    <a:schemeClr val="bg1"/>
                  </a:solidFill>
                </a:rPr>
                <a:t>新事物狂热</a:t>
              </a:r>
              <a:endParaRPr lang="en-US" altLang="zh-CN" sz="2000" b="1" dirty="0">
                <a:solidFill>
                  <a:schemeClr val="bg1"/>
                </a:solidFill>
              </a:endParaRPr>
            </a:p>
            <a:p>
              <a:pPr algn="ctr"/>
              <a:r>
                <a:rPr lang="zh-CN" altLang="en-US" sz="1600" dirty="0" smtClean="0">
                  <a:solidFill>
                    <a:schemeClr val="bg1"/>
                  </a:solidFill>
                </a:rPr>
                <a:t>习惯性关注不重要变化</a:t>
              </a:r>
              <a:endParaRPr lang="en-US" altLang="zh-CN" sz="1600" dirty="0" smtClean="0">
                <a:solidFill>
                  <a:schemeClr val="bg1"/>
                </a:solidFill>
              </a:endParaRPr>
            </a:p>
            <a:p>
              <a:pPr algn="ctr"/>
              <a:r>
                <a:rPr lang="zh-CN" altLang="en-US" sz="1600" dirty="0" smtClean="0">
                  <a:solidFill>
                    <a:schemeClr val="bg1"/>
                  </a:solidFill>
                </a:rPr>
                <a:t>忽视真正有价值信息</a:t>
              </a:r>
              <a:endParaRPr lang="en-US" altLang="zh-CN" sz="1600" dirty="0" smtClean="0">
                <a:solidFill>
                  <a:schemeClr val="bg1"/>
                </a:solidFill>
              </a:endParaRPr>
            </a:p>
            <a:p>
              <a:endParaRPr lang="en-US" altLang="zh-CN" b="1" dirty="0" smtClean="0">
                <a:solidFill>
                  <a:schemeClr val="accent1"/>
                </a:solidFill>
              </a:endParaRPr>
            </a:p>
            <a:p>
              <a:pPr algn="ctr"/>
              <a:r>
                <a:rPr lang="zh-CN" altLang="en-US" b="1" dirty="0" smtClean="0">
                  <a:solidFill>
                    <a:schemeClr val="accent1"/>
                  </a:solidFill>
                </a:rPr>
                <a:t>风险</a:t>
              </a:r>
              <a:r>
                <a:rPr lang="zh-CN" altLang="en-US" b="1" dirty="0">
                  <a:solidFill>
                    <a:schemeClr val="accent1"/>
                  </a:solidFill>
                </a:rPr>
                <a:t>实例</a:t>
              </a:r>
              <a:r>
                <a:rPr lang="zh-CN" altLang="en-US" b="1" dirty="0" smtClean="0">
                  <a:solidFill>
                    <a:schemeClr val="accent1"/>
                  </a:solidFill>
                </a:rPr>
                <a:t>：</a:t>
              </a:r>
              <a:endParaRPr lang="en-US" altLang="zh-CN" b="1" dirty="0">
                <a:solidFill>
                  <a:schemeClr val="accent1"/>
                </a:solidFill>
              </a:endParaRPr>
            </a:p>
            <a:p>
              <a:pPr algn="ctr"/>
              <a:r>
                <a:rPr lang="zh-CN" altLang="en-US" sz="1600" dirty="0" smtClean="0">
                  <a:solidFill>
                    <a:schemeClr val="bg1">
                      <a:lumMod val="50000"/>
                    </a:schemeClr>
                  </a:solidFill>
                </a:rPr>
                <a:t>电子阅读器使用者容易关注阅读器的功能提升而非提高实际阅读质量</a:t>
              </a:r>
              <a:endParaRPr lang="zh-CN" altLang="en-US" sz="1600" dirty="0">
                <a:solidFill>
                  <a:schemeClr val="bg1">
                    <a:lumMod val="50000"/>
                  </a:schemeClr>
                </a:solidFill>
              </a:endParaRPr>
            </a:p>
          </p:txBody>
        </p:sp>
        <p:sp>
          <p:nvSpPr>
            <p:cNvPr id="30" name="椭圆 29"/>
            <p:cNvSpPr/>
            <p:nvPr/>
          </p:nvSpPr>
          <p:spPr>
            <a:xfrm>
              <a:off x="6479316" y="1807924"/>
              <a:ext cx="1693084" cy="1693084"/>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14514" y="62411"/>
            <a:ext cx="9165998" cy="694975"/>
            <a:chOff x="-14514" y="62411"/>
            <a:chExt cx="9165998" cy="694975"/>
          </a:xfrm>
        </p:grpSpPr>
        <p:sp>
          <p:nvSpPr>
            <p:cNvPr id="41" name="矩形 40"/>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剪去单角的矩形 42"/>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02.</a:t>
              </a:r>
              <a:r>
                <a:rPr lang="zh-CN" altLang="en-US" sz="2400" b="1" dirty="0" smtClean="0">
                  <a:solidFill>
                    <a:schemeClr val="bg1"/>
                  </a:solidFill>
                </a:rPr>
                <a:t>警惕我们的脆弱性思维</a:t>
              </a:r>
              <a:endParaRPr lang="zh-CN" altLang="en-US" sz="2400" b="1" dirty="0">
                <a:solidFill>
                  <a:schemeClr val="bg1"/>
                </a:solidFill>
              </a:endParaRPr>
            </a:p>
          </p:txBody>
        </p:sp>
        <p:sp>
          <p:nvSpPr>
            <p:cNvPr id="50" name="矩形 49"/>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809788365"/>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457972" y="2986980"/>
            <a:ext cx="5625474" cy="4762500"/>
            <a:chOff x="3457972" y="2914972"/>
            <a:chExt cx="5625474" cy="4762500"/>
          </a:xfrm>
        </p:grpSpPr>
        <p:pic>
          <p:nvPicPr>
            <p:cNvPr id="8" name="图片 7"/>
            <p:cNvPicPr>
              <a:picLocks noChangeAspect="1"/>
            </p:cNvPicPr>
            <p:nvPr/>
          </p:nvPicPr>
          <p:blipFill rotWithShape="1">
            <a:blip r:embed="rId2" cstate="print">
              <a:extLst>
                <a:ext uri="{BEBA8EAE-BF5A-486C-A8C5-ECC9F3942E4B}">
                  <a14:imgProps xmlns:a14="http://schemas.microsoft.com/office/drawing/2010/main" xmlns="">
                    <a14:imgLayer r:embed="rId3">
                      <a14:imgEffect>
                        <a14:backgroundRemoval t="10000" b="90000" l="26465" r="74400"/>
                      </a14:imgEffect>
                    </a14:imgLayer>
                  </a14:imgProps>
                </a:ext>
                <a:ext uri="{28A0092B-C50C-407E-A947-70E740481C1C}">
                  <a14:useLocalDpi xmlns:a14="http://schemas.microsoft.com/office/drawing/2010/main" xmlns="" val="0"/>
                </a:ext>
              </a:extLst>
            </a:blip>
            <a:srcRect l="20473" r="19608"/>
            <a:stretch/>
          </p:blipFill>
          <p:spPr>
            <a:xfrm>
              <a:off x="6191684" y="2914972"/>
              <a:ext cx="2853662" cy="4762500"/>
            </a:xfrm>
            <a:prstGeom prst="rect">
              <a:avLst/>
            </a:prstGeom>
          </p:spPr>
        </p:pic>
        <p:cxnSp>
          <p:nvCxnSpPr>
            <p:cNvPr id="10" name="直接连接符 9"/>
            <p:cNvCxnSpPr/>
            <p:nvPr/>
          </p:nvCxnSpPr>
          <p:spPr>
            <a:xfrm>
              <a:off x="3457972" y="5310736"/>
              <a:ext cx="5625474" cy="0"/>
            </a:xfrm>
            <a:prstGeom prst="line">
              <a:avLst/>
            </a:prstGeom>
            <a:ln>
              <a:gradFill flip="none" rotWithShape="1">
                <a:gsLst>
                  <a:gs pos="15000">
                    <a:srgbClr val="03D4A8">
                      <a:alpha val="12000"/>
                    </a:srgbClr>
                  </a:gs>
                  <a:gs pos="25000">
                    <a:srgbClr val="21D6E0">
                      <a:alpha val="39000"/>
                    </a:srgbClr>
                  </a:gs>
                  <a:gs pos="75000">
                    <a:srgbClr val="0087E6">
                      <a:alpha val="28000"/>
                    </a:srgbClr>
                  </a:gs>
                  <a:gs pos="100000">
                    <a:srgbClr val="005CBF">
                      <a:alpha val="0"/>
                    </a:srgbClr>
                  </a:gs>
                </a:gsLst>
                <a:lin ang="0" scaled="0"/>
                <a:tileRect/>
              </a:gradFill>
            </a:ln>
            <a:effectLst>
              <a:glow rad="12700">
                <a:schemeClr val="accent1">
                  <a:satMod val="175000"/>
                  <a:alpha val="50000"/>
                </a:schemeClr>
              </a:glow>
              <a:softEdge rad="0"/>
            </a:effectLst>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11560" y="3682035"/>
            <a:ext cx="2444891" cy="2915317"/>
            <a:chOff x="611560" y="3659608"/>
            <a:chExt cx="2444891" cy="2915317"/>
          </a:xfrm>
        </p:grpSpPr>
        <p:sp>
          <p:nvSpPr>
            <p:cNvPr id="3" name="任意多边形 2"/>
            <p:cNvSpPr/>
            <p:nvPr/>
          </p:nvSpPr>
          <p:spPr>
            <a:xfrm flipH="1">
              <a:off x="611560" y="3659608"/>
              <a:ext cx="2444891" cy="2915317"/>
            </a:xfrm>
            <a:custGeom>
              <a:avLst/>
              <a:gdLst>
                <a:gd name="connsiteX0" fmla="*/ 0 w 5355772"/>
                <a:gd name="connsiteY0" fmla="*/ 3570515 h 6386286"/>
                <a:gd name="connsiteX1" fmla="*/ 551543 w 5355772"/>
                <a:gd name="connsiteY1" fmla="*/ 2685143 h 6386286"/>
                <a:gd name="connsiteX2" fmla="*/ 449943 w 5355772"/>
                <a:gd name="connsiteY2" fmla="*/ 2351315 h 6386286"/>
                <a:gd name="connsiteX3" fmla="*/ 478972 w 5355772"/>
                <a:gd name="connsiteY3" fmla="*/ 1756229 h 6386286"/>
                <a:gd name="connsiteX4" fmla="*/ 827314 w 5355772"/>
                <a:gd name="connsiteY4" fmla="*/ 899886 h 6386286"/>
                <a:gd name="connsiteX5" fmla="*/ 1538514 w 5355772"/>
                <a:gd name="connsiteY5" fmla="*/ 261257 h 6386286"/>
                <a:gd name="connsiteX6" fmla="*/ 2917372 w 5355772"/>
                <a:gd name="connsiteY6" fmla="*/ 0 h 6386286"/>
                <a:gd name="connsiteX7" fmla="*/ 4383314 w 5355772"/>
                <a:gd name="connsiteY7" fmla="*/ 464457 h 6386286"/>
                <a:gd name="connsiteX8" fmla="*/ 5355772 w 5355772"/>
                <a:gd name="connsiteY8" fmla="*/ 1886857 h 6386286"/>
                <a:gd name="connsiteX9" fmla="*/ 5225143 w 5355772"/>
                <a:gd name="connsiteY9" fmla="*/ 3033486 h 6386286"/>
                <a:gd name="connsiteX10" fmla="*/ 4354286 w 5355772"/>
                <a:gd name="connsiteY10" fmla="*/ 4180115 h 6386286"/>
                <a:gd name="connsiteX11" fmla="*/ 4455886 w 5355772"/>
                <a:gd name="connsiteY11" fmla="*/ 5109029 h 6386286"/>
                <a:gd name="connsiteX12" fmla="*/ 5109029 w 5355772"/>
                <a:gd name="connsiteY12" fmla="*/ 6386286 h 6386286"/>
                <a:gd name="connsiteX13" fmla="*/ 2336800 w 5355772"/>
                <a:gd name="connsiteY13" fmla="*/ 6386286 h 6386286"/>
                <a:gd name="connsiteX14" fmla="*/ 2002972 w 5355772"/>
                <a:gd name="connsiteY14" fmla="*/ 5544457 h 6386286"/>
                <a:gd name="connsiteX15" fmla="*/ 1625600 w 5355772"/>
                <a:gd name="connsiteY15" fmla="*/ 5370286 h 6386286"/>
                <a:gd name="connsiteX16" fmla="*/ 841829 w 5355772"/>
                <a:gd name="connsiteY16" fmla="*/ 5413829 h 6386286"/>
                <a:gd name="connsiteX17" fmla="*/ 653143 w 5355772"/>
                <a:gd name="connsiteY17" fmla="*/ 5021943 h 6386286"/>
                <a:gd name="connsiteX18" fmla="*/ 682172 w 5355772"/>
                <a:gd name="connsiteY18" fmla="*/ 4789715 h 6386286"/>
                <a:gd name="connsiteX19" fmla="*/ 464457 w 5355772"/>
                <a:gd name="connsiteY19" fmla="*/ 4542972 h 6386286"/>
                <a:gd name="connsiteX20" fmla="*/ 595086 w 5355772"/>
                <a:gd name="connsiteY20" fmla="*/ 4354286 h 6386286"/>
                <a:gd name="connsiteX21" fmla="*/ 435429 w 5355772"/>
                <a:gd name="connsiteY21" fmla="*/ 4194629 h 6386286"/>
                <a:gd name="connsiteX22" fmla="*/ 493486 w 5355772"/>
                <a:gd name="connsiteY22" fmla="*/ 3918857 h 6386286"/>
                <a:gd name="connsiteX23" fmla="*/ 116114 w 5355772"/>
                <a:gd name="connsiteY23" fmla="*/ 3802743 h 6386286"/>
                <a:gd name="connsiteX24" fmla="*/ 0 w 5355772"/>
                <a:gd name="connsiteY24" fmla="*/ 3570515 h 6386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355772" h="6386286">
                  <a:moveTo>
                    <a:pt x="0" y="3570515"/>
                  </a:moveTo>
                  <a:lnTo>
                    <a:pt x="551543" y="2685143"/>
                  </a:lnTo>
                  <a:lnTo>
                    <a:pt x="449943" y="2351315"/>
                  </a:lnTo>
                  <a:lnTo>
                    <a:pt x="478972" y="1756229"/>
                  </a:lnTo>
                  <a:lnTo>
                    <a:pt x="827314" y="899886"/>
                  </a:lnTo>
                  <a:lnTo>
                    <a:pt x="1538514" y="261257"/>
                  </a:lnTo>
                  <a:lnTo>
                    <a:pt x="2917372" y="0"/>
                  </a:lnTo>
                  <a:lnTo>
                    <a:pt x="4383314" y="464457"/>
                  </a:lnTo>
                  <a:lnTo>
                    <a:pt x="5355772" y="1886857"/>
                  </a:lnTo>
                  <a:lnTo>
                    <a:pt x="5225143" y="3033486"/>
                  </a:lnTo>
                  <a:lnTo>
                    <a:pt x="4354286" y="4180115"/>
                  </a:lnTo>
                  <a:lnTo>
                    <a:pt x="4455886" y="5109029"/>
                  </a:lnTo>
                  <a:lnTo>
                    <a:pt x="5109029" y="6386286"/>
                  </a:lnTo>
                  <a:lnTo>
                    <a:pt x="2336800" y="6386286"/>
                  </a:lnTo>
                  <a:lnTo>
                    <a:pt x="2002972" y="5544457"/>
                  </a:lnTo>
                  <a:lnTo>
                    <a:pt x="1625600" y="5370286"/>
                  </a:lnTo>
                  <a:lnTo>
                    <a:pt x="841829" y="5413829"/>
                  </a:lnTo>
                  <a:lnTo>
                    <a:pt x="653143" y="5021943"/>
                  </a:lnTo>
                  <a:lnTo>
                    <a:pt x="682172" y="4789715"/>
                  </a:lnTo>
                  <a:lnTo>
                    <a:pt x="464457" y="4542972"/>
                  </a:lnTo>
                  <a:lnTo>
                    <a:pt x="595086" y="4354286"/>
                  </a:lnTo>
                  <a:lnTo>
                    <a:pt x="435429" y="4194629"/>
                  </a:lnTo>
                  <a:lnTo>
                    <a:pt x="493486" y="3918857"/>
                  </a:lnTo>
                  <a:lnTo>
                    <a:pt x="116114" y="3802743"/>
                  </a:lnTo>
                  <a:lnTo>
                    <a:pt x="0" y="357051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云形标注 3"/>
            <p:cNvSpPr/>
            <p:nvPr/>
          </p:nvSpPr>
          <p:spPr>
            <a:xfrm>
              <a:off x="793676" y="3933056"/>
              <a:ext cx="1690092" cy="1245331"/>
            </a:xfrm>
            <a:prstGeom prst="cloudCallout">
              <a:avLst>
                <a:gd name="adj1" fmla="val -3237"/>
                <a:gd name="adj2" fmla="val -2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8515" t="22046" r="24724" b="50000"/>
            <a:stretch/>
          </p:blipFill>
          <p:spPr bwMode="auto">
            <a:xfrm>
              <a:off x="971600" y="4051421"/>
              <a:ext cx="1008112" cy="828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12" name="TextBox 11"/>
          <p:cNvSpPr txBox="1"/>
          <p:nvPr/>
        </p:nvSpPr>
        <p:spPr>
          <a:xfrm>
            <a:off x="3347864" y="1565666"/>
            <a:ext cx="3384376" cy="1446550"/>
          </a:xfrm>
          <a:prstGeom prst="rect">
            <a:avLst/>
          </a:prstGeom>
          <a:noFill/>
        </p:spPr>
        <p:txBody>
          <a:bodyPr wrap="square" rtlCol="0">
            <a:spAutoFit/>
          </a:bodyPr>
          <a:lstStyle/>
          <a:p>
            <a:r>
              <a:rPr lang="zh-CN" altLang="en-US" sz="4000" b="1" dirty="0" smtClean="0">
                <a:solidFill>
                  <a:schemeClr val="accent1"/>
                </a:solidFill>
              </a:rPr>
              <a:t>脆弱思维</a:t>
            </a:r>
            <a:endParaRPr lang="en-US" altLang="zh-CN" sz="4000" b="1" dirty="0" smtClean="0">
              <a:solidFill>
                <a:schemeClr val="accent1"/>
              </a:solidFill>
            </a:endParaRPr>
          </a:p>
          <a:p>
            <a:r>
              <a:rPr lang="zh-CN" altLang="en-US" sz="2400" dirty="0" smtClean="0">
                <a:solidFill>
                  <a:schemeClr val="bg1">
                    <a:lumMod val="50000"/>
                  </a:schemeClr>
                </a:solidFill>
              </a:rPr>
              <a:t>让我们我们看不见</a:t>
            </a:r>
            <a:endParaRPr lang="en-US" altLang="zh-CN" sz="2400" dirty="0" smtClean="0">
              <a:solidFill>
                <a:schemeClr val="bg1">
                  <a:lumMod val="50000"/>
                </a:schemeClr>
              </a:solidFill>
            </a:endParaRPr>
          </a:p>
          <a:p>
            <a:r>
              <a:rPr lang="zh-CN" altLang="en-US" sz="2400" dirty="0" smtClean="0">
                <a:solidFill>
                  <a:schemeClr val="bg1">
                    <a:lumMod val="50000"/>
                  </a:schemeClr>
                </a:solidFill>
              </a:rPr>
              <a:t>极端事件的“黑天鹅”</a:t>
            </a:r>
            <a:endParaRPr lang="zh-CN" altLang="en-US" sz="2400" dirty="0">
              <a:solidFill>
                <a:schemeClr val="bg1">
                  <a:lumMod val="50000"/>
                </a:schemeClr>
              </a:solidFill>
            </a:endParaRPr>
          </a:p>
        </p:txBody>
      </p:sp>
      <p:grpSp>
        <p:nvGrpSpPr>
          <p:cNvPr id="17" name="组合 16"/>
          <p:cNvGrpSpPr/>
          <p:nvPr/>
        </p:nvGrpSpPr>
        <p:grpSpPr>
          <a:xfrm>
            <a:off x="-14514" y="62411"/>
            <a:ext cx="9165998" cy="694975"/>
            <a:chOff x="-14514" y="62411"/>
            <a:chExt cx="9165998" cy="694975"/>
          </a:xfrm>
        </p:grpSpPr>
        <p:sp>
          <p:nvSpPr>
            <p:cNvPr id="18" name="矩形 17"/>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剪去单角的矩形 18"/>
            <p:cNvSpPr/>
            <p:nvPr/>
          </p:nvSpPr>
          <p:spPr>
            <a:xfrm flipV="1">
              <a:off x="-14514" y="62411"/>
              <a:ext cx="5863442" cy="548640"/>
            </a:xfrm>
            <a:prstGeom prst="snip1Rect">
              <a:avLst>
                <a:gd name="adj" fmla="val 50000"/>
              </a:avLst>
            </a:prstGeom>
            <a:blipFill>
              <a:blip r:embed="rId5"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02.</a:t>
              </a:r>
              <a:r>
                <a:rPr lang="zh-CN" altLang="en-US" sz="2400" b="1" dirty="0" smtClean="0">
                  <a:solidFill>
                    <a:schemeClr val="bg1"/>
                  </a:solidFill>
                </a:rPr>
                <a:t>警惕我们的脆弱性思维</a:t>
              </a:r>
              <a:endParaRPr lang="zh-CN" altLang="en-US" sz="2400" b="1" dirty="0">
                <a:solidFill>
                  <a:schemeClr val="bg1"/>
                </a:solidFill>
              </a:endParaRPr>
            </a:p>
          </p:txBody>
        </p:sp>
        <p:sp>
          <p:nvSpPr>
            <p:cNvPr id="21" name="矩形 20"/>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192515455"/>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3" name="任意多边形 2062"/>
          <p:cNvSpPr/>
          <p:nvPr/>
        </p:nvSpPr>
        <p:spPr>
          <a:xfrm>
            <a:off x="3621404" y="1349829"/>
            <a:ext cx="1429567" cy="2130377"/>
          </a:xfrm>
          <a:custGeom>
            <a:avLst/>
            <a:gdLst>
              <a:gd name="connsiteX0" fmla="*/ 0 w 1001485"/>
              <a:gd name="connsiteY0" fmla="*/ 2293257 h 2293257"/>
              <a:gd name="connsiteX1" fmla="*/ 1001485 w 1001485"/>
              <a:gd name="connsiteY1" fmla="*/ 0 h 2293257"/>
            </a:gdLst>
            <a:ahLst/>
            <a:cxnLst>
              <a:cxn ang="0">
                <a:pos x="connsiteX0" y="connsiteY0"/>
              </a:cxn>
              <a:cxn ang="0">
                <a:pos x="connsiteX1" y="connsiteY1"/>
              </a:cxn>
            </a:cxnLst>
            <a:rect l="l" t="t" r="r" b="b"/>
            <a:pathLst>
              <a:path w="1001485" h="2293257">
                <a:moveTo>
                  <a:pt x="0" y="2293257"/>
                </a:moveTo>
                <a:lnTo>
                  <a:pt x="1001485" y="0"/>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饼形 108"/>
          <p:cNvSpPr/>
          <p:nvPr/>
        </p:nvSpPr>
        <p:spPr>
          <a:xfrm>
            <a:off x="2498456" y="3177398"/>
            <a:ext cx="1886073" cy="2045149"/>
          </a:xfrm>
          <a:prstGeom prst="pie">
            <a:avLst>
              <a:gd name="adj1" fmla="val 2764406"/>
              <a:gd name="adj2" fmla="val 1356736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6" name="组合 25"/>
          <p:cNvGrpSpPr/>
          <p:nvPr/>
        </p:nvGrpSpPr>
        <p:grpSpPr>
          <a:xfrm>
            <a:off x="-14514" y="62411"/>
            <a:ext cx="9165998" cy="694975"/>
            <a:chOff x="-14514" y="62411"/>
            <a:chExt cx="9165998" cy="694975"/>
          </a:xfrm>
        </p:grpSpPr>
        <p:sp>
          <p:nvSpPr>
            <p:cNvPr id="27" name="矩形 26"/>
            <p:cNvSpPr/>
            <p:nvPr/>
          </p:nvSpPr>
          <p:spPr>
            <a:xfrm>
              <a:off x="-14514" y="300186"/>
              <a:ext cx="9158514" cy="457200"/>
            </a:xfrm>
            <a:prstGeom prst="rect">
              <a:avLst/>
            </a:prstGeom>
            <a:pattFill prst="ltUpDiag">
              <a:fgClr>
                <a:schemeClr val="accent1"/>
              </a:fgClr>
              <a:bgClr>
                <a:schemeClr val="bg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剪去单角的矩形 27"/>
            <p:cNvSpPr/>
            <p:nvPr/>
          </p:nvSpPr>
          <p:spPr>
            <a:xfrm flipV="1">
              <a:off x="-14514" y="62411"/>
              <a:ext cx="5863442" cy="548640"/>
            </a:xfrm>
            <a:prstGeom prst="snip1Rect">
              <a:avLst>
                <a:gd name="adj" fmla="val 50000"/>
              </a:avLst>
            </a:prstGeom>
            <a:blipFill>
              <a:blip r:embed="rId2" cstate="print">
                <a:duotone>
                  <a:schemeClr val="accent1">
                    <a:shade val="45000"/>
                    <a:satMod val="135000"/>
                  </a:schemeClr>
                  <a:prstClr val="white"/>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12701" y="105899"/>
              <a:ext cx="5770189" cy="461665"/>
            </a:xfrm>
            <a:prstGeom prst="rect">
              <a:avLst/>
            </a:prstGeom>
            <a:noFill/>
          </p:spPr>
          <p:txBody>
            <a:bodyPr wrap="square" rtlCol="0">
              <a:spAutoFit/>
            </a:bodyPr>
            <a:lstStyle/>
            <a:p>
              <a:r>
                <a:rPr lang="en-US" altLang="zh-CN" sz="2400" b="1" dirty="0" smtClean="0">
                  <a:solidFill>
                    <a:schemeClr val="bg1"/>
                  </a:solidFill>
                </a:rPr>
                <a:t>02.</a:t>
              </a:r>
              <a:r>
                <a:rPr lang="zh-CN" altLang="en-US" sz="2400" b="1" dirty="0" smtClean="0">
                  <a:solidFill>
                    <a:schemeClr val="bg1"/>
                  </a:solidFill>
                </a:rPr>
                <a:t>学会反脆弱思维模式</a:t>
              </a:r>
              <a:endParaRPr lang="zh-CN" altLang="en-US" sz="2400" b="1" dirty="0">
                <a:solidFill>
                  <a:schemeClr val="bg1"/>
                </a:solidFill>
              </a:endParaRPr>
            </a:p>
          </p:txBody>
        </p:sp>
        <p:sp>
          <p:nvSpPr>
            <p:cNvPr id="30" name="矩形 29"/>
            <p:cNvSpPr/>
            <p:nvPr/>
          </p:nvSpPr>
          <p:spPr>
            <a:xfrm>
              <a:off x="6063350" y="62411"/>
              <a:ext cx="3088134" cy="18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TextBox 5"/>
          <p:cNvSpPr txBox="1"/>
          <p:nvPr/>
        </p:nvSpPr>
        <p:spPr>
          <a:xfrm>
            <a:off x="307887" y="3251385"/>
            <a:ext cx="1814065" cy="400110"/>
          </a:xfrm>
          <a:prstGeom prst="rect">
            <a:avLst/>
          </a:prstGeom>
          <a:noFill/>
        </p:spPr>
        <p:txBody>
          <a:bodyPr wrap="square" rtlCol="0">
            <a:spAutoFit/>
          </a:bodyPr>
          <a:lstStyle/>
          <a:p>
            <a:r>
              <a:rPr lang="en-US" altLang="zh-CN" sz="2000" b="1" dirty="0" smtClean="0"/>
              <a:t>#1.</a:t>
            </a:r>
            <a:r>
              <a:rPr lang="zh-CN" altLang="en-US" sz="2000" b="1" dirty="0" smtClean="0"/>
              <a:t>识别领域</a:t>
            </a:r>
            <a:endParaRPr lang="en-US" altLang="zh-CN" dirty="0" smtClean="0">
              <a:solidFill>
                <a:schemeClr val="bg1"/>
              </a:solidFill>
            </a:endParaRPr>
          </a:p>
        </p:txBody>
      </p:sp>
      <p:sp>
        <p:nvSpPr>
          <p:cNvPr id="39" name="TextBox 38"/>
          <p:cNvSpPr txBox="1"/>
          <p:nvPr/>
        </p:nvSpPr>
        <p:spPr>
          <a:xfrm>
            <a:off x="2178970" y="5505379"/>
            <a:ext cx="2499462" cy="400110"/>
          </a:xfrm>
          <a:prstGeom prst="rect">
            <a:avLst/>
          </a:prstGeom>
          <a:noFill/>
        </p:spPr>
        <p:txBody>
          <a:bodyPr wrap="square" rtlCol="0">
            <a:spAutoFit/>
          </a:bodyPr>
          <a:lstStyle/>
          <a:p>
            <a:r>
              <a:rPr lang="en-US" altLang="zh-CN" sz="2000" b="1" dirty="0" smtClean="0"/>
              <a:t>#2.</a:t>
            </a:r>
            <a:r>
              <a:rPr lang="zh-CN" altLang="en-US" sz="2000" b="1" dirty="0" smtClean="0"/>
              <a:t>创造可选择性</a:t>
            </a:r>
            <a:endParaRPr lang="en-US" altLang="zh-CN" sz="2000" b="1" dirty="0" smtClean="0"/>
          </a:p>
        </p:txBody>
      </p:sp>
      <p:sp>
        <p:nvSpPr>
          <p:cNvPr id="2057" name="饼形 2056"/>
          <p:cNvSpPr/>
          <p:nvPr/>
        </p:nvSpPr>
        <p:spPr>
          <a:xfrm>
            <a:off x="467544" y="1009756"/>
            <a:ext cx="1886073" cy="2045149"/>
          </a:xfrm>
          <a:prstGeom prst="pie">
            <a:avLst>
              <a:gd name="adj1" fmla="val 2764406"/>
              <a:gd name="adj2" fmla="val 1356736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TextBox 39"/>
          <p:cNvSpPr txBox="1"/>
          <p:nvPr/>
        </p:nvSpPr>
        <p:spPr>
          <a:xfrm>
            <a:off x="6910163" y="5505379"/>
            <a:ext cx="1889711" cy="707886"/>
          </a:xfrm>
          <a:prstGeom prst="rect">
            <a:avLst/>
          </a:prstGeom>
          <a:noFill/>
        </p:spPr>
        <p:txBody>
          <a:bodyPr wrap="square" rtlCol="0">
            <a:spAutoFit/>
          </a:bodyPr>
          <a:lstStyle/>
          <a:p>
            <a:r>
              <a:rPr lang="en-US" altLang="zh-CN" sz="2000" b="1" dirty="0" smtClean="0"/>
              <a:t>#4.</a:t>
            </a:r>
            <a:r>
              <a:rPr lang="zh-CN" altLang="en-US" sz="2000" b="1" dirty="0" smtClean="0"/>
              <a:t>试错、</a:t>
            </a:r>
            <a:endParaRPr lang="en-US" altLang="zh-CN" sz="2000" b="1" dirty="0" smtClean="0"/>
          </a:p>
          <a:p>
            <a:r>
              <a:rPr lang="zh-CN" altLang="en-US" sz="2000" b="1" dirty="0" smtClean="0"/>
              <a:t>否定错误选项</a:t>
            </a:r>
            <a:endParaRPr lang="en-US" altLang="zh-CN" sz="2000" b="1" dirty="0" smtClean="0"/>
          </a:p>
        </p:txBody>
      </p:sp>
      <p:sp>
        <p:nvSpPr>
          <p:cNvPr id="41" name="TextBox 40"/>
          <p:cNvSpPr txBox="1"/>
          <p:nvPr/>
        </p:nvSpPr>
        <p:spPr>
          <a:xfrm>
            <a:off x="4498601" y="3251385"/>
            <a:ext cx="2593679" cy="400110"/>
          </a:xfrm>
          <a:prstGeom prst="rect">
            <a:avLst/>
          </a:prstGeom>
          <a:noFill/>
        </p:spPr>
        <p:txBody>
          <a:bodyPr wrap="square" rtlCol="0">
            <a:spAutoFit/>
          </a:bodyPr>
          <a:lstStyle/>
          <a:p>
            <a:r>
              <a:rPr lang="en-US" altLang="zh-CN" sz="2000" b="1" dirty="0" smtClean="0"/>
              <a:t>#3.</a:t>
            </a:r>
            <a:r>
              <a:rPr lang="zh-CN" altLang="en-US" sz="2000" b="1" dirty="0" smtClean="0"/>
              <a:t>确认杠铃策略</a:t>
            </a:r>
            <a:endParaRPr lang="zh-CN" altLang="en-US" dirty="0"/>
          </a:p>
        </p:txBody>
      </p:sp>
      <p:grpSp>
        <p:nvGrpSpPr>
          <p:cNvPr id="2048" name="组合 2047"/>
          <p:cNvGrpSpPr/>
          <p:nvPr/>
        </p:nvGrpSpPr>
        <p:grpSpPr>
          <a:xfrm>
            <a:off x="417371" y="1227184"/>
            <a:ext cx="1986419" cy="1964728"/>
            <a:chOff x="3463414" y="1124744"/>
            <a:chExt cx="1986419" cy="1964728"/>
          </a:xfrm>
        </p:grpSpPr>
        <p:sp>
          <p:nvSpPr>
            <p:cNvPr id="90" name="椭圆4"/>
            <p:cNvSpPr/>
            <p:nvPr/>
          </p:nvSpPr>
          <p:spPr>
            <a:xfrm>
              <a:off x="3628531" y="1124744"/>
              <a:ext cx="1656184" cy="16561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2" name="问号"/>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63414" y="1196752"/>
              <a:ext cx="1986419" cy="18927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118" name="饼形 117"/>
          <p:cNvSpPr/>
          <p:nvPr/>
        </p:nvSpPr>
        <p:spPr>
          <a:xfrm>
            <a:off x="4784456" y="1009756"/>
            <a:ext cx="1886073" cy="2045149"/>
          </a:xfrm>
          <a:prstGeom prst="pie">
            <a:avLst>
              <a:gd name="adj1" fmla="val 2764406"/>
              <a:gd name="adj2" fmla="val 1356736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8" name="组合 57"/>
          <p:cNvGrpSpPr/>
          <p:nvPr/>
        </p:nvGrpSpPr>
        <p:grpSpPr>
          <a:xfrm>
            <a:off x="4899401" y="1227184"/>
            <a:ext cx="1656184" cy="1656184"/>
            <a:chOff x="3628531" y="3573016"/>
            <a:chExt cx="1656184" cy="1656184"/>
          </a:xfrm>
        </p:grpSpPr>
        <p:sp>
          <p:nvSpPr>
            <p:cNvPr id="88" name="椭圆2"/>
            <p:cNvSpPr/>
            <p:nvPr/>
          </p:nvSpPr>
          <p:spPr>
            <a:xfrm>
              <a:off x="3628531" y="3573016"/>
              <a:ext cx="1656184" cy="16561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3" name="杠铃"/>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V="1">
              <a:off x="4027674" y="4296475"/>
              <a:ext cx="857898" cy="333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60" name="组合 59"/>
          <p:cNvGrpSpPr/>
          <p:nvPr/>
        </p:nvGrpSpPr>
        <p:grpSpPr>
          <a:xfrm>
            <a:off x="2613162" y="3405596"/>
            <a:ext cx="1656184" cy="1656184"/>
            <a:chOff x="3628531" y="2348880"/>
            <a:chExt cx="1656184" cy="1656184"/>
          </a:xfrm>
        </p:grpSpPr>
        <p:sp>
          <p:nvSpPr>
            <p:cNvPr id="89" name="椭圆3"/>
            <p:cNvSpPr/>
            <p:nvPr/>
          </p:nvSpPr>
          <p:spPr>
            <a:xfrm>
              <a:off x="3628531" y="2348880"/>
              <a:ext cx="1656184" cy="16561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USB"/>
            <p:cNvGrpSpPr/>
            <p:nvPr/>
          </p:nvGrpSpPr>
          <p:grpSpPr>
            <a:xfrm>
              <a:off x="4276473" y="2924944"/>
              <a:ext cx="360300" cy="647504"/>
              <a:chOff x="4209169" y="2924944"/>
              <a:chExt cx="360300" cy="647504"/>
            </a:xfrm>
          </p:grpSpPr>
          <p:cxnSp>
            <p:nvCxnSpPr>
              <p:cNvPr id="95" name="直接箭头连接符 94"/>
              <p:cNvCxnSpPr/>
              <p:nvPr/>
            </p:nvCxnSpPr>
            <p:spPr>
              <a:xfrm rot="16200000">
                <a:off x="4053014" y="3248696"/>
                <a:ext cx="647504" cy="0"/>
              </a:xfrm>
              <a:prstGeom prst="straightConnector1">
                <a:avLst/>
              </a:prstGeom>
              <a:ln w="38100">
                <a:solidFill>
                  <a:schemeClr val="bg1"/>
                </a:solidFill>
                <a:headEnd type="oval" w="med" len="med"/>
                <a:tailEnd type="stealth" w="lg" len="lg"/>
              </a:ln>
            </p:spPr>
            <p:style>
              <a:lnRef idx="1">
                <a:schemeClr val="accent1"/>
              </a:lnRef>
              <a:fillRef idx="0">
                <a:schemeClr val="accent1"/>
              </a:fillRef>
              <a:effectRef idx="0">
                <a:schemeClr val="accent1"/>
              </a:effectRef>
              <a:fontRef idx="minor">
                <a:schemeClr val="tx1"/>
              </a:fontRef>
            </p:style>
          </p:cxnSp>
          <p:sp>
            <p:nvSpPr>
              <p:cNvPr id="96" name="任意多边形 95"/>
              <p:cNvSpPr/>
              <p:nvPr/>
            </p:nvSpPr>
            <p:spPr>
              <a:xfrm rot="16200000">
                <a:off x="4113174" y="3287907"/>
                <a:ext cx="372378" cy="180388"/>
              </a:xfrm>
              <a:custGeom>
                <a:avLst/>
                <a:gdLst>
                  <a:gd name="connsiteX0" fmla="*/ 0 w 928915"/>
                  <a:gd name="connsiteY0" fmla="*/ 174172 h 174172"/>
                  <a:gd name="connsiteX1" fmla="*/ 333829 w 928915"/>
                  <a:gd name="connsiteY1" fmla="*/ 174172 h 174172"/>
                  <a:gd name="connsiteX2" fmla="*/ 508001 w 928915"/>
                  <a:gd name="connsiteY2" fmla="*/ 0 h 174172"/>
                  <a:gd name="connsiteX3" fmla="*/ 928915 w 928915"/>
                  <a:gd name="connsiteY3" fmla="*/ 0 h 174172"/>
                </a:gdLst>
                <a:ahLst/>
                <a:cxnLst>
                  <a:cxn ang="0">
                    <a:pos x="connsiteX0" y="connsiteY0"/>
                  </a:cxn>
                  <a:cxn ang="0">
                    <a:pos x="connsiteX1" y="connsiteY1"/>
                  </a:cxn>
                  <a:cxn ang="0">
                    <a:pos x="connsiteX2" y="connsiteY2"/>
                  </a:cxn>
                  <a:cxn ang="0">
                    <a:pos x="connsiteX3" y="connsiteY3"/>
                  </a:cxn>
                </a:cxnLst>
                <a:rect l="l" t="t" r="r" b="b"/>
                <a:pathLst>
                  <a:path w="928915" h="174172">
                    <a:moveTo>
                      <a:pt x="0" y="174172"/>
                    </a:moveTo>
                    <a:lnTo>
                      <a:pt x="333829" y="174172"/>
                    </a:lnTo>
                    <a:lnTo>
                      <a:pt x="508001" y="0"/>
                    </a:lnTo>
                    <a:lnTo>
                      <a:pt x="928915" y="0"/>
                    </a:lnTo>
                  </a:path>
                </a:pathLst>
              </a:custGeom>
              <a:noFill/>
              <a:ln w="38100">
                <a:solidFill>
                  <a:schemeClr val="bg1"/>
                </a:solidFill>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rot="16200000" flipV="1">
                <a:off x="4303972" y="3161389"/>
                <a:ext cx="350605" cy="180388"/>
              </a:xfrm>
              <a:custGeom>
                <a:avLst/>
                <a:gdLst>
                  <a:gd name="connsiteX0" fmla="*/ 0 w 928915"/>
                  <a:gd name="connsiteY0" fmla="*/ 174172 h 174172"/>
                  <a:gd name="connsiteX1" fmla="*/ 333829 w 928915"/>
                  <a:gd name="connsiteY1" fmla="*/ 174172 h 174172"/>
                  <a:gd name="connsiteX2" fmla="*/ 508001 w 928915"/>
                  <a:gd name="connsiteY2" fmla="*/ 0 h 174172"/>
                  <a:gd name="connsiteX3" fmla="*/ 928915 w 928915"/>
                  <a:gd name="connsiteY3" fmla="*/ 0 h 174172"/>
                </a:gdLst>
                <a:ahLst/>
                <a:cxnLst>
                  <a:cxn ang="0">
                    <a:pos x="connsiteX0" y="connsiteY0"/>
                  </a:cxn>
                  <a:cxn ang="0">
                    <a:pos x="connsiteX1" y="connsiteY1"/>
                  </a:cxn>
                  <a:cxn ang="0">
                    <a:pos x="connsiteX2" y="connsiteY2"/>
                  </a:cxn>
                  <a:cxn ang="0">
                    <a:pos x="connsiteX3" y="connsiteY3"/>
                  </a:cxn>
                </a:cxnLst>
                <a:rect l="l" t="t" r="r" b="b"/>
                <a:pathLst>
                  <a:path w="928915" h="174172">
                    <a:moveTo>
                      <a:pt x="0" y="174172"/>
                    </a:moveTo>
                    <a:lnTo>
                      <a:pt x="333829" y="174172"/>
                    </a:lnTo>
                    <a:lnTo>
                      <a:pt x="508001" y="0"/>
                    </a:lnTo>
                    <a:lnTo>
                      <a:pt x="928915" y="0"/>
                    </a:lnTo>
                  </a:path>
                </a:pathLst>
              </a:custGeom>
              <a:noFill/>
              <a:ln w="38100">
                <a:solidFill>
                  <a:schemeClr val="bg1"/>
                </a:solidFill>
                <a:tailEnd type="diamo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062" name="任意多边形 2061"/>
          <p:cNvSpPr/>
          <p:nvPr/>
        </p:nvSpPr>
        <p:spPr>
          <a:xfrm>
            <a:off x="2046514" y="2714171"/>
            <a:ext cx="725715" cy="827315"/>
          </a:xfrm>
          <a:custGeom>
            <a:avLst/>
            <a:gdLst>
              <a:gd name="connsiteX0" fmla="*/ 0 w 725715"/>
              <a:gd name="connsiteY0" fmla="*/ 0 h 827315"/>
              <a:gd name="connsiteX1" fmla="*/ 725715 w 725715"/>
              <a:gd name="connsiteY1" fmla="*/ 827315 h 827315"/>
            </a:gdLst>
            <a:ahLst/>
            <a:cxnLst>
              <a:cxn ang="0">
                <a:pos x="connsiteX0" y="connsiteY0"/>
              </a:cxn>
              <a:cxn ang="0">
                <a:pos x="connsiteX1" y="connsiteY1"/>
              </a:cxn>
            </a:cxnLst>
            <a:rect l="l" t="t" r="r" b="b"/>
            <a:pathLst>
              <a:path w="725715" h="827315">
                <a:moveTo>
                  <a:pt x="0" y="0"/>
                </a:moveTo>
                <a:lnTo>
                  <a:pt x="725715" y="827315"/>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饼形 130"/>
          <p:cNvSpPr/>
          <p:nvPr/>
        </p:nvSpPr>
        <p:spPr>
          <a:xfrm>
            <a:off x="6834047" y="3177398"/>
            <a:ext cx="1886073" cy="2045149"/>
          </a:xfrm>
          <a:prstGeom prst="pie">
            <a:avLst>
              <a:gd name="adj1" fmla="val 2764406"/>
              <a:gd name="adj2" fmla="val 1356736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2" name="任意多边形 131"/>
          <p:cNvSpPr/>
          <p:nvPr/>
        </p:nvSpPr>
        <p:spPr>
          <a:xfrm>
            <a:off x="6382105" y="2714171"/>
            <a:ext cx="725715" cy="827315"/>
          </a:xfrm>
          <a:custGeom>
            <a:avLst/>
            <a:gdLst>
              <a:gd name="connsiteX0" fmla="*/ 0 w 725715"/>
              <a:gd name="connsiteY0" fmla="*/ 0 h 827315"/>
              <a:gd name="connsiteX1" fmla="*/ 725715 w 725715"/>
              <a:gd name="connsiteY1" fmla="*/ 827315 h 827315"/>
            </a:gdLst>
            <a:ahLst/>
            <a:cxnLst>
              <a:cxn ang="0">
                <a:pos x="connsiteX0" y="connsiteY0"/>
              </a:cxn>
              <a:cxn ang="0">
                <a:pos x="connsiteX1" y="connsiteY1"/>
              </a:cxn>
            </a:cxnLst>
            <a:rect l="l" t="t" r="r" b="b"/>
            <a:pathLst>
              <a:path w="725715" h="827315">
                <a:moveTo>
                  <a:pt x="0" y="0"/>
                </a:moveTo>
                <a:lnTo>
                  <a:pt x="725715" y="827315"/>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p:nvGrpSpPr>
        <p:grpSpPr>
          <a:xfrm>
            <a:off x="6948264" y="3405596"/>
            <a:ext cx="1656184" cy="1656184"/>
            <a:chOff x="3628531" y="4797152"/>
            <a:chExt cx="1656184" cy="1656184"/>
          </a:xfrm>
        </p:grpSpPr>
        <p:sp>
          <p:nvSpPr>
            <p:cNvPr id="87" name="椭圆1"/>
            <p:cNvSpPr/>
            <p:nvPr/>
          </p:nvSpPr>
          <p:spPr>
            <a:xfrm>
              <a:off x="3628531" y="4797152"/>
              <a:ext cx="1656184" cy="16561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4" name="选项"/>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099815" y="5445224"/>
              <a:ext cx="713617" cy="650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2436628404"/>
      </p:ext>
    </p:extLst>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Office 主题">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1581</TotalTime>
  <Words>1658</Words>
  <Application>Microsoft Office PowerPoint</Application>
  <PresentationFormat>全屏显示(4:3)</PresentationFormat>
  <Paragraphs>168</Paragraphs>
  <Slides>19</Slides>
  <Notes>0</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155</cp:revision>
  <dcterms:created xsi:type="dcterms:W3CDTF">2014-02-21T23:10:22Z</dcterms:created>
  <dcterms:modified xsi:type="dcterms:W3CDTF">2015-07-17T06:41:42Z</dcterms:modified>
</cp:coreProperties>
</file>