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4" r:id="rId9"/>
  </p:sldIdLst>
  <p:sldSz cx="12192000" cy="6858000"/>
  <p:notesSz cx="6858000" cy="9144000"/>
  <p:embeddedFontLst>
    <p:embeddedFont>
      <p:font typeface="Calibri" pitchFamily="34" charset="0"/>
      <p:regular r:id="rId10"/>
      <p:bold r:id="rId11"/>
      <p:italic r:id="rId12"/>
      <p:boldItalic r:id="rId13"/>
    </p:embeddedFont>
    <p:embeddedFont>
      <p:font typeface="方正风雅宋简体" charset="-122"/>
      <p:regular r:id="rId14"/>
    </p:embeddedFont>
    <p:embeddedFont>
      <p:font typeface=".Lock Clock"/>
      <p:regular r:id="rId15"/>
    </p:embeddedFont>
    <p:embeddedFont>
      <p:font typeface="Webdings" pitchFamily="18" charset="2"/>
      <p:regular r:id="rId16"/>
    </p:embeddedFont>
    <p:embeddedFont>
      <p:font typeface="Calibri Light" charset="0"/>
      <p:regular r:id="rId17"/>
      <p:italic r:id="rId1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26"/>
    <a:srgbClr val="479E4A"/>
    <a:srgbClr val="00B050"/>
    <a:srgbClr val="E7E6E6"/>
    <a:srgbClr val="0BF321"/>
    <a:srgbClr val="0FCF5D"/>
    <a:srgbClr val="009900"/>
    <a:srgbClr val="00FF00"/>
    <a:srgbClr val="FF4747"/>
    <a:srgbClr val="C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70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-31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E411A-1012-49D5-943E-C6B7C4B896AF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42C67-3207-4714-9F59-9DD06C2464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93768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E411A-1012-49D5-943E-C6B7C4B896AF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42C67-3207-4714-9F59-9DD06C2464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62018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E411A-1012-49D5-943E-C6B7C4B896AF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42C67-3207-4714-9F59-9DD06C2464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24780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E411A-1012-49D5-943E-C6B7C4B896AF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42C67-3207-4714-9F59-9DD06C2464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21394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E411A-1012-49D5-943E-C6B7C4B896AF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42C67-3207-4714-9F59-9DD06C2464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66297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E411A-1012-49D5-943E-C6B7C4B896AF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42C67-3207-4714-9F59-9DD06C2464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78164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E411A-1012-49D5-943E-C6B7C4B896AF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42C67-3207-4714-9F59-9DD06C2464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88583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E411A-1012-49D5-943E-C6B7C4B896AF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42C67-3207-4714-9F59-9DD06C2464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53310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E411A-1012-49D5-943E-C6B7C4B896AF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42C67-3207-4714-9F59-9DD06C2464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92992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E411A-1012-49D5-943E-C6B7C4B896AF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42C67-3207-4714-9F59-9DD06C2464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24006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E411A-1012-49D5-943E-C6B7C4B896AF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42C67-3207-4714-9F59-9DD06C2464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53434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E411A-1012-49D5-943E-C6B7C4B896AF}" type="datetimeFigureOut">
              <a:rPr lang="zh-CN" altLang="en-US" smtClean="0"/>
              <a:pPr/>
              <a:t>2015/7/21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42C67-3207-4714-9F59-9DD06C24646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49540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直接连接符 68"/>
          <p:cNvCxnSpPr/>
          <p:nvPr/>
        </p:nvCxnSpPr>
        <p:spPr>
          <a:xfrm flipH="1" flipV="1">
            <a:off x="5904943" y="4010759"/>
            <a:ext cx="6074" cy="160315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2" name="组合 11"/>
          <p:cNvGrpSpPr/>
          <p:nvPr/>
        </p:nvGrpSpPr>
        <p:grpSpPr>
          <a:xfrm>
            <a:off x="5017927" y="2905615"/>
            <a:ext cx="1782923" cy="1015663"/>
            <a:chOff x="5017927" y="2905615"/>
            <a:chExt cx="1782923" cy="1015663"/>
          </a:xfrm>
        </p:grpSpPr>
        <p:sp>
          <p:nvSpPr>
            <p:cNvPr id="8" name="矩形 7"/>
            <p:cNvSpPr/>
            <p:nvPr/>
          </p:nvSpPr>
          <p:spPr>
            <a:xfrm>
              <a:off x="5957015" y="2938797"/>
              <a:ext cx="843835" cy="843835"/>
            </a:xfrm>
            <a:prstGeom prst="rect">
              <a:avLst/>
            </a:prstGeom>
            <a:noFill/>
            <a:ln w="1143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909389" y="2905615"/>
              <a:ext cx="84383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6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洁</a:t>
              </a:r>
              <a:endParaRPr lang="zh-CN" alt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5023565" y="2938798"/>
              <a:ext cx="843835" cy="843835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143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017927" y="2905615"/>
              <a:ext cx="84383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6000" dirty="0" smtClean="0">
                  <a:solidFill>
                    <a:schemeClr val="bg1"/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简</a:t>
              </a:r>
              <a:endParaRPr lang="zh-CN" altLang="en-US" sz="6000" dirty="0">
                <a:solidFill>
                  <a:schemeClr val="bg1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909389" y="2905615"/>
              <a:ext cx="84383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6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洁</a:t>
              </a:r>
              <a:endParaRPr lang="zh-CN" alt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4967288" y="2684240"/>
            <a:ext cx="1890712" cy="6925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964033" y="3967934"/>
            <a:ext cx="1890712" cy="6925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直接连接符 15"/>
          <p:cNvCxnSpPr/>
          <p:nvPr/>
        </p:nvCxnSpPr>
        <p:spPr>
          <a:xfrm flipH="1" flipV="1">
            <a:off x="5906570" y="1104903"/>
            <a:ext cx="6074" cy="1603152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5906570" y="1124751"/>
            <a:ext cx="5387261" cy="19050"/>
          </a:xfrm>
          <a:prstGeom prst="line">
            <a:avLst/>
          </a:prstGeom>
          <a:ln w="38100" cmpd="sng">
            <a:solidFill>
              <a:schemeClr val="tx1">
                <a:lumMod val="85000"/>
                <a:lumOff val="15000"/>
              </a:schemeClr>
            </a:solidFill>
            <a:headEnd type="none"/>
            <a:tailEnd type="oval" w="lg" len="lg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519309" y="5578429"/>
            <a:ext cx="5387261" cy="19050"/>
          </a:xfrm>
          <a:prstGeom prst="line">
            <a:avLst/>
          </a:prstGeom>
          <a:ln w="38100">
            <a:solidFill>
              <a:srgbClr val="00B050"/>
            </a:solidFill>
            <a:headEnd type="oval" w="lg" len="lg"/>
            <a:tailEnd type="none" w="lg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9477375" y="831619"/>
            <a:ext cx="3524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INSANELY SIMPLE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16490" y="5540329"/>
            <a:ext cx="3524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0B050"/>
                </a:solidFill>
              </a:rPr>
              <a:t>INSANELY SIMPLE</a:t>
            </a:r>
            <a:endParaRPr lang="zh-CN" altLang="en-US" dirty="0">
              <a:solidFill>
                <a:srgbClr val="00B050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0BF321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70319" y="1774115"/>
            <a:ext cx="2324493" cy="3173827"/>
          </a:xfrm>
          <a:prstGeom prst="rect">
            <a:avLst/>
          </a:prstGeom>
        </p:spPr>
      </p:pic>
      <p:sp>
        <p:nvSpPr>
          <p:cNvPr id="53" name="矩形 52"/>
          <p:cNvSpPr/>
          <p:nvPr/>
        </p:nvSpPr>
        <p:spPr>
          <a:xfrm>
            <a:off x="1722775" y="1775666"/>
            <a:ext cx="2324493" cy="317382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1645125" y="1933108"/>
            <a:ext cx="30099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ebdings" panose="05030102010509060703" pitchFamily="18" charset="2"/>
              <a:buChar char=""/>
            </a:pPr>
            <a:r>
              <a:rPr lang="en-US" altLang="zh-CN" sz="2000" dirty="0" smtClean="0">
                <a:solidFill>
                  <a:schemeClr val="bg1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《</a:t>
            </a:r>
            <a:r>
              <a:rPr lang="zh-CN" altLang="en-US" sz="2000" dirty="0" smtClean="0">
                <a:solidFill>
                  <a:schemeClr val="bg1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疯狂的简洁</a:t>
            </a:r>
            <a:r>
              <a:rPr lang="en-US" altLang="zh-CN" sz="2000" dirty="0" smtClean="0">
                <a:solidFill>
                  <a:schemeClr val="bg1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》</a:t>
            </a:r>
          </a:p>
          <a:p>
            <a:pPr marL="342900" indent="-342900">
              <a:buFont typeface="Webdings" panose="05030102010509060703" pitchFamily="18" charset="2"/>
              <a:buChar char=""/>
            </a:pPr>
            <a:endParaRPr lang="en-US" altLang="zh-CN" sz="2000" dirty="0">
              <a:solidFill>
                <a:schemeClr val="bg1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  <a:p>
            <a:pPr marL="342900" indent="-342900">
              <a:buFont typeface="Webdings" panose="05030102010509060703" pitchFamily="18" charset="2"/>
              <a:buChar char=""/>
            </a:pPr>
            <a:r>
              <a:rPr lang="en-US" altLang="zh-CN" sz="2000" dirty="0" smtClean="0">
                <a:solidFill>
                  <a:schemeClr val="bg1"/>
                </a:solidFill>
                <a:latin typeface=".Lock Clock" panose="02000206000000020004" pitchFamily="2"/>
                <a:ea typeface=".Lock Clock" panose="02000206000000020004" pitchFamily="2"/>
              </a:rPr>
              <a:t>INSANELY SIMPLE</a:t>
            </a:r>
          </a:p>
          <a:p>
            <a:pPr marL="342900" indent="-342900">
              <a:buFont typeface="Webdings" panose="05030102010509060703" pitchFamily="18" charset="2"/>
              <a:buChar char=""/>
            </a:pPr>
            <a:endParaRPr lang="en-US" altLang="zh-CN" sz="2000" dirty="0" smtClean="0">
              <a:solidFill>
                <a:schemeClr val="bg1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  <a:p>
            <a:pPr marL="342900" indent="-342900">
              <a:buFont typeface="Webdings" panose="05030102010509060703" pitchFamily="18" charset="2"/>
              <a:buChar char=""/>
            </a:pPr>
            <a:r>
              <a:rPr lang="en-US" altLang="zh-CN" sz="2000" dirty="0" smtClean="0">
                <a:solidFill>
                  <a:schemeClr val="bg1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[</a:t>
            </a:r>
            <a:r>
              <a:rPr lang="zh-CN" altLang="en-US" sz="2000" dirty="0" smtClean="0">
                <a:solidFill>
                  <a:schemeClr val="bg1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美</a:t>
            </a:r>
            <a:r>
              <a:rPr lang="en-US" altLang="zh-CN" sz="2000" dirty="0" smtClean="0">
                <a:solidFill>
                  <a:schemeClr val="bg1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] </a:t>
            </a:r>
            <a:r>
              <a:rPr lang="zh-CN" altLang="en-US" sz="2000" dirty="0" smtClean="0">
                <a:solidFill>
                  <a:schemeClr val="bg1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肯</a:t>
            </a:r>
            <a:r>
              <a:rPr lang="en-US" altLang="zh-CN" sz="2000" dirty="0" smtClean="0">
                <a:solidFill>
                  <a:schemeClr val="bg1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·</a:t>
            </a:r>
            <a:r>
              <a:rPr lang="zh-CN" altLang="en-US" sz="2000" dirty="0" smtClean="0">
                <a:solidFill>
                  <a:schemeClr val="bg1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西格尔</a:t>
            </a:r>
            <a:endParaRPr lang="en-US" altLang="zh-CN" sz="2000" dirty="0" smtClean="0">
              <a:solidFill>
                <a:schemeClr val="bg1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  <a:p>
            <a:pPr marL="342900" indent="-342900">
              <a:buFont typeface="Webdings" panose="05030102010509060703" pitchFamily="18" charset="2"/>
              <a:buChar char=""/>
            </a:pPr>
            <a:endParaRPr lang="en-US" altLang="zh-CN" sz="2000" dirty="0">
              <a:solidFill>
                <a:schemeClr val="bg1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  <a:p>
            <a:pPr marL="342900" indent="-342900">
              <a:buFont typeface="Webdings" panose="05030102010509060703" pitchFamily="18" charset="2"/>
              <a:buChar char=""/>
            </a:pPr>
            <a:r>
              <a:rPr lang="en-US" altLang="zh-CN" sz="2000" dirty="0" smtClean="0">
                <a:solidFill>
                  <a:schemeClr val="bg1"/>
                </a:solidFill>
                <a:latin typeface=".Lock Clock" panose="02000206000000020004" pitchFamily="2"/>
                <a:ea typeface=".Lock Clock" panose="02000206000000020004" pitchFamily="2"/>
              </a:rPr>
              <a:t>Ken </a:t>
            </a:r>
            <a:r>
              <a:rPr lang="en-US" altLang="zh-CN" sz="2000" dirty="0" err="1" smtClean="0">
                <a:solidFill>
                  <a:schemeClr val="bg1"/>
                </a:solidFill>
                <a:latin typeface=".Lock Clock" panose="02000206000000020004" pitchFamily="2"/>
                <a:ea typeface=".Lock Clock" panose="02000206000000020004" pitchFamily="2"/>
              </a:rPr>
              <a:t>Segall</a:t>
            </a:r>
            <a:endParaRPr lang="en-US" altLang="zh-CN" sz="2000" dirty="0" smtClean="0">
              <a:solidFill>
                <a:schemeClr val="bg1"/>
              </a:solidFill>
              <a:latin typeface=".Lock Clock" panose="02000206000000020004" pitchFamily="2"/>
              <a:ea typeface=".Lock Clock" panose="02000206000000020004" pitchFamily="2"/>
            </a:endParaRPr>
          </a:p>
          <a:p>
            <a:pPr marL="342900" indent="-342900">
              <a:buFont typeface="Webdings" panose="05030102010509060703" pitchFamily="18" charset="2"/>
              <a:buChar char=""/>
            </a:pPr>
            <a:endParaRPr lang="en-US" altLang="zh-CN" sz="2000" dirty="0">
              <a:solidFill>
                <a:schemeClr val="bg1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  <a:p>
            <a:pPr marL="342900" indent="-342900">
              <a:buFont typeface="Webdings" panose="05030102010509060703" pitchFamily="18" charset="2"/>
              <a:buChar char=""/>
            </a:pPr>
            <a:r>
              <a:rPr lang="zh-CN" altLang="en-US" sz="2000" dirty="0" smtClean="0">
                <a:solidFill>
                  <a:schemeClr val="bg1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王岑卉   译</a:t>
            </a:r>
            <a:endParaRPr lang="en-US" altLang="zh-CN" sz="2000" dirty="0">
              <a:solidFill>
                <a:schemeClr val="bg1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  <a:p>
            <a:pPr marL="342900" indent="-342900">
              <a:buFont typeface="Webdings" panose="05030102010509060703" pitchFamily="18" charset="2"/>
              <a:buChar char=""/>
            </a:pPr>
            <a:endParaRPr lang="en-US" altLang="zh-CN" sz="2000" dirty="0" smtClean="0">
              <a:solidFill>
                <a:schemeClr val="bg1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  <a:p>
            <a:pPr marL="342900" indent="-342900">
              <a:buFont typeface="Webdings" panose="05030102010509060703" pitchFamily="18" charset="2"/>
              <a:buChar char=""/>
            </a:pPr>
            <a:endParaRPr lang="zh-CN" altLang="en-US" sz="2000" dirty="0" smtClean="0">
              <a:solidFill>
                <a:schemeClr val="bg1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1605369" y="1774115"/>
            <a:ext cx="0" cy="3173827"/>
          </a:xfrm>
          <a:prstGeom prst="line">
            <a:avLst/>
          </a:prstGeom>
          <a:ln w="46990">
            <a:solidFill>
              <a:srgbClr val="2626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>
            <a:off x="10223319" y="1774115"/>
            <a:ext cx="0" cy="3173827"/>
          </a:xfrm>
          <a:prstGeom prst="line">
            <a:avLst/>
          </a:prstGeom>
          <a:ln w="46990">
            <a:solidFill>
              <a:srgbClr val="479E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>
            <a:off x="1535557" y="1774115"/>
            <a:ext cx="0" cy="3173827"/>
          </a:xfrm>
          <a:prstGeom prst="line">
            <a:avLst/>
          </a:prstGeom>
          <a:ln w="19050">
            <a:solidFill>
              <a:srgbClr val="2626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>
            <a:off x="10282955" y="1774115"/>
            <a:ext cx="0" cy="3173827"/>
          </a:xfrm>
          <a:prstGeom prst="line">
            <a:avLst/>
          </a:prstGeom>
          <a:ln w="19050">
            <a:solidFill>
              <a:srgbClr val="479E4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883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空心弧 9"/>
          <p:cNvSpPr/>
          <p:nvPr/>
        </p:nvSpPr>
        <p:spPr>
          <a:xfrm rot="12600000">
            <a:off x="585364" y="536780"/>
            <a:ext cx="3295594" cy="3295594"/>
          </a:xfrm>
          <a:prstGeom prst="blockArc">
            <a:avLst>
              <a:gd name="adj1" fmla="val 12832150"/>
              <a:gd name="adj2" fmla="val 20278215"/>
              <a:gd name="adj3" fmla="val 5868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84995" y="523901"/>
            <a:ext cx="3295594" cy="3295594"/>
            <a:chOff x="584995" y="523901"/>
            <a:chExt cx="3295594" cy="3295594"/>
          </a:xfrm>
        </p:grpSpPr>
        <p:sp>
          <p:nvSpPr>
            <p:cNvPr id="4" name="椭圆 3"/>
            <p:cNvSpPr/>
            <p:nvPr/>
          </p:nvSpPr>
          <p:spPr>
            <a:xfrm>
              <a:off x="1219200" y="1162050"/>
              <a:ext cx="2019300" cy="20193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571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ctr">
                <a:lnSpc>
                  <a:spcPct val="112000"/>
                </a:lnSpc>
              </a:pPr>
              <a:r>
                <a:rPr lang="zh-CN" altLang="en-US" sz="8000" dirty="0" smtClean="0">
                  <a:solidFill>
                    <a:srgbClr val="E7E6E6"/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目录</a:t>
              </a:r>
              <a:endParaRPr lang="zh-CN" altLang="en-US" sz="8000" dirty="0">
                <a:solidFill>
                  <a:srgbClr val="E7E6E6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sp>
          <p:nvSpPr>
            <p:cNvPr id="6" name="空心弧 5"/>
            <p:cNvSpPr/>
            <p:nvPr/>
          </p:nvSpPr>
          <p:spPr>
            <a:xfrm rot="5709763">
              <a:off x="1169910" y="1130254"/>
              <a:ext cx="2100010" cy="2100010"/>
            </a:xfrm>
            <a:prstGeom prst="blockArc">
              <a:avLst>
                <a:gd name="adj1" fmla="val 12203112"/>
                <a:gd name="adj2" fmla="val 19305113"/>
                <a:gd name="adj3" fmla="val 5195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空心弧 6"/>
            <p:cNvSpPr/>
            <p:nvPr/>
          </p:nvSpPr>
          <p:spPr>
            <a:xfrm rot="19800000">
              <a:off x="1071799" y="1014649"/>
              <a:ext cx="2314101" cy="2314101"/>
            </a:xfrm>
            <a:prstGeom prst="blockArc">
              <a:avLst>
                <a:gd name="adj1" fmla="val 10844972"/>
                <a:gd name="adj2" fmla="val 19171022"/>
                <a:gd name="adj3" fmla="val 1779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800099" y="742949"/>
              <a:ext cx="2857500" cy="2857500"/>
            </a:xfrm>
            <a:prstGeom prst="ellipse">
              <a:avLst/>
            </a:prstGeom>
            <a:noFill/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空心弧 14"/>
            <p:cNvSpPr/>
            <p:nvPr/>
          </p:nvSpPr>
          <p:spPr>
            <a:xfrm rot="5400000">
              <a:off x="584995" y="523901"/>
              <a:ext cx="3295594" cy="3295594"/>
            </a:xfrm>
            <a:prstGeom prst="blockArc">
              <a:avLst>
                <a:gd name="adj1" fmla="val 15032206"/>
                <a:gd name="adj2" fmla="val 20076274"/>
                <a:gd name="adj3" fmla="val 619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cxnSp>
        <p:nvCxnSpPr>
          <p:cNvPr id="17" name="直接连接符 16"/>
          <p:cNvCxnSpPr>
            <a:stCxn id="15" idx="0"/>
          </p:cNvCxnSpPr>
          <p:nvPr/>
        </p:nvCxnSpPr>
        <p:spPr>
          <a:xfrm>
            <a:off x="3776809" y="1626048"/>
            <a:ext cx="6180170" cy="0"/>
          </a:xfrm>
          <a:prstGeom prst="line">
            <a:avLst/>
          </a:prstGeom>
          <a:ln>
            <a:solidFill>
              <a:srgbClr val="00B05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组合 77"/>
          <p:cNvGrpSpPr/>
          <p:nvPr/>
        </p:nvGrpSpPr>
        <p:grpSpPr>
          <a:xfrm>
            <a:off x="5370445" y="2193517"/>
            <a:ext cx="3004155" cy="973127"/>
            <a:chOff x="5370445" y="2193517"/>
            <a:chExt cx="3004155" cy="973127"/>
          </a:xfrm>
        </p:grpSpPr>
        <p:grpSp>
          <p:nvGrpSpPr>
            <p:cNvPr id="42" name="组合 41"/>
            <p:cNvGrpSpPr/>
            <p:nvPr/>
          </p:nvGrpSpPr>
          <p:grpSpPr>
            <a:xfrm>
              <a:off x="5442395" y="2308533"/>
              <a:ext cx="2139505" cy="843276"/>
              <a:chOff x="4470844" y="2476500"/>
              <a:chExt cx="3053905" cy="704850"/>
            </a:xfrm>
          </p:grpSpPr>
          <p:cxnSp>
            <p:nvCxnSpPr>
              <p:cNvPr id="25" name="直接连接符 24"/>
              <p:cNvCxnSpPr/>
              <p:nvPr/>
            </p:nvCxnSpPr>
            <p:spPr>
              <a:xfrm flipV="1">
                <a:off x="4470845" y="2476500"/>
                <a:ext cx="704850" cy="704850"/>
              </a:xfrm>
              <a:prstGeom prst="line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矩形 25"/>
              <p:cNvSpPr/>
              <p:nvPr/>
            </p:nvSpPr>
            <p:spPr>
              <a:xfrm>
                <a:off x="4470844" y="2762251"/>
                <a:ext cx="3053905" cy="419099"/>
              </a:xfrm>
              <a:custGeom>
                <a:avLst/>
                <a:gdLst>
                  <a:gd name="connsiteX0" fmla="*/ 0 w 1752600"/>
                  <a:gd name="connsiteY0" fmla="*/ 0 h 419099"/>
                  <a:gd name="connsiteX1" fmla="*/ 1752600 w 1752600"/>
                  <a:gd name="connsiteY1" fmla="*/ 0 h 419099"/>
                  <a:gd name="connsiteX2" fmla="*/ 1752600 w 1752600"/>
                  <a:gd name="connsiteY2" fmla="*/ 419099 h 419099"/>
                  <a:gd name="connsiteX3" fmla="*/ 0 w 1752600"/>
                  <a:gd name="connsiteY3" fmla="*/ 419099 h 419099"/>
                  <a:gd name="connsiteX4" fmla="*/ 0 w 1752600"/>
                  <a:gd name="connsiteY4" fmla="*/ 0 h 419099"/>
                  <a:gd name="connsiteX0" fmla="*/ 457200 w 1752600"/>
                  <a:gd name="connsiteY0" fmla="*/ 0 h 438149"/>
                  <a:gd name="connsiteX1" fmla="*/ 1752600 w 1752600"/>
                  <a:gd name="connsiteY1" fmla="*/ 19050 h 438149"/>
                  <a:gd name="connsiteX2" fmla="*/ 1752600 w 1752600"/>
                  <a:gd name="connsiteY2" fmla="*/ 438149 h 438149"/>
                  <a:gd name="connsiteX3" fmla="*/ 0 w 1752600"/>
                  <a:gd name="connsiteY3" fmla="*/ 438149 h 438149"/>
                  <a:gd name="connsiteX4" fmla="*/ 457200 w 1752600"/>
                  <a:gd name="connsiteY4" fmla="*/ 0 h 438149"/>
                  <a:gd name="connsiteX0" fmla="*/ 238549 w 1752600"/>
                  <a:gd name="connsiteY0" fmla="*/ 19050 h 419099"/>
                  <a:gd name="connsiteX1" fmla="*/ 1752600 w 1752600"/>
                  <a:gd name="connsiteY1" fmla="*/ 0 h 419099"/>
                  <a:gd name="connsiteX2" fmla="*/ 1752600 w 1752600"/>
                  <a:gd name="connsiteY2" fmla="*/ 419099 h 419099"/>
                  <a:gd name="connsiteX3" fmla="*/ 0 w 1752600"/>
                  <a:gd name="connsiteY3" fmla="*/ 419099 h 419099"/>
                  <a:gd name="connsiteX4" fmla="*/ 238549 w 1752600"/>
                  <a:gd name="connsiteY4" fmla="*/ 19050 h 419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2600" h="419099">
                    <a:moveTo>
                      <a:pt x="238549" y="19050"/>
                    </a:moveTo>
                    <a:lnTo>
                      <a:pt x="1752600" y="0"/>
                    </a:lnTo>
                    <a:lnTo>
                      <a:pt x="1752600" y="419099"/>
                    </a:lnTo>
                    <a:lnTo>
                      <a:pt x="0" y="419099"/>
                    </a:lnTo>
                    <a:lnTo>
                      <a:pt x="238549" y="1905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2" name="文本框 61"/>
            <p:cNvSpPr txBox="1"/>
            <p:nvPr/>
          </p:nvSpPr>
          <p:spPr>
            <a:xfrm>
              <a:off x="5936200" y="2704979"/>
              <a:ext cx="2438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简洁</a:t>
              </a:r>
              <a:r>
                <a:rPr lang="zh-CN" altLang="en-US" sz="2400" dirty="0" smtClean="0">
                  <a:solidFill>
                    <a:srgbClr val="00B050"/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 为人</a:t>
              </a:r>
              <a:endParaRPr lang="zh-CN" altLang="en-US" sz="2400" dirty="0">
                <a:solidFill>
                  <a:srgbClr val="00B050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5370445" y="2193517"/>
              <a:ext cx="6345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i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1</a:t>
              </a:r>
              <a:endParaRPr lang="zh-CN" altLang="en-US" sz="32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5370445" y="3521367"/>
            <a:ext cx="3004155" cy="969822"/>
            <a:chOff x="5370445" y="3584164"/>
            <a:chExt cx="3004155" cy="969822"/>
          </a:xfrm>
        </p:grpSpPr>
        <p:sp>
          <p:nvSpPr>
            <p:cNvPr id="67" name="文本框 66"/>
            <p:cNvSpPr txBox="1"/>
            <p:nvPr/>
          </p:nvSpPr>
          <p:spPr>
            <a:xfrm>
              <a:off x="5370445" y="3584164"/>
              <a:ext cx="6345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i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2</a:t>
              </a:r>
              <a:endParaRPr lang="zh-CN" altLang="en-US" sz="32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5442395" y="3680444"/>
              <a:ext cx="2139505" cy="843276"/>
              <a:chOff x="4470844" y="2476500"/>
              <a:chExt cx="3053905" cy="704850"/>
            </a:xfrm>
          </p:grpSpPr>
          <p:cxnSp>
            <p:nvCxnSpPr>
              <p:cNvPr id="72" name="直接连接符 71"/>
              <p:cNvCxnSpPr/>
              <p:nvPr/>
            </p:nvCxnSpPr>
            <p:spPr>
              <a:xfrm flipV="1">
                <a:off x="4470845" y="2476500"/>
                <a:ext cx="704850" cy="704850"/>
              </a:xfrm>
              <a:prstGeom prst="line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矩形 25"/>
              <p:cNvSpPr/>
              <p:nvPr/>
            </p:nvSpPr>
            <p:spPr>
              <a:xfrm>
                <a:off x="4470844" y="2762251"/>
                <a:ext cx="3053905" cy="419099"/>
              </a:xfrm>
              <a:custGeom>
                <a:avLst/>
                <a:gdLst>
                  <a:gd name="connsiteX0" fmla="*/ 0 w 1752600"/>
                  <a:gd name="connsiteY0" fmla="*/ 0 h 419099"/>
                  <a:gd name="connsiteX1" fmla="*/ 1752600 w 1752600"/>
                  <a:gd name="connsiteY1" fmla="*/ 0 h 419099"/>
                  <a:gd name="connsiteX2" fmla="*/ 1752600 w 1752600"/>
                  <a:gd name="connsiteY2" fmla="*/ 419099 h 419099"/>
                  <a:gd name="connsiteX3" fmla="*/ 0 w 1752600"/>
                  <a:gd name="connsiteY3" fmla="*/ 419099 h 419099"/>
                  <a:gd name="connsiteX4" fmla="*/ 0 w 1752600"/>
                  <a:gd name="connsiteY4" fmla="*/ 0 h 419099"/>
                  <a:gd name="connsiteX0" fmla="*/ 457200 w 1752600"/>
                  <a:gd name="connsiteY0" fmla="*/ 0 h 438149"/>
                  <a:gd name="connsiteX1" fmla="*/ 1752600 w 1752600"/>
                  <a:gd name="connsiteY1" fmla="*/ 19050 h 438149"/>
                  <a:gd name="connsiteX2" fmla="*/ 1752600 w 1752600"/>
                  <a:gd name="connsiteY2" fmla="*/ 438149 h 438149"/>
                  <a:gd name="connsiteX3" fmla="*/ 0 w 1752600"/>
                  <a:gd name="connsiteY3" fmla="*/ 438149 h 438149"/>
                  <a:gd name="connsiteX4" fmla="*/ 457200 w 1752600"/>
                  <a:gd name="connsiteY4" fmla="*/ 0 h 438149"/>
                  <a:gd name="connsiteX0" fmla="*/ 238549 w 1752600"/>
                  <a:gd name="connsiteY0" fmla="*/ 19050 h 419099"/>
                  <a:gd name="connsiteX1" fmla="*/ 1752600 w 1752600"/>
                  <a:gd name="connsiteY1" fmla="*/ 0 h 419099"/>
                  <a:gd name="connsiteX2" fmla="*/ 1752600 w 1752600"/>
                  <a:gd name="connsiteY2" fmla="*/ 419099 h 419099"/>
                  <a:gd name="connsiteX3" fmla="*/ 0 w 1752600"/>
                  <a:gd name="connsiteY3" fmla="*/ 419099 h 419099"/>
                  <a:gd name="connsiteX4" fmla="*/ 238549 w 1752600"/>
                  <a:gd name="connsiteY4" fmla="*/ 19050 h 419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2600" h="419099">
                    <a:moveTo>
                      <a:pt x="238549" y="19050"/>
                    </a:moveTo>
                    <a:lnTo>
                      <a:pt x="1752600" y="0"/>
                    </a:lnTo>
                    <a:lnTo>
                      <a:pt x="1752600" y="419099"/>
                    </a:lnTo>
                    <a:lnTo>
                      <a:pt x="0" y="419099"/>
                    </a:lnTo>
                    <a:lnTo>
                      <a:pt x="238549" y="1905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9" name="文本框 68"/>
            <p:cNvSpPr txBox="1"/>
            <p:nvPr/>
          </p:nvSpPr>
          <p:spPr>
            <a:xfrm>
              <a:off x="5936200" y="4092321"/>
              <a:ext cx="2438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简洁</a:t>
              </a:r>
              <a:r>
                <a:rPr lang="zh-CN" altLang="en-US" sz="2400" dirty="0" smtClean="0">
                  <a:solidFill>
                    <a:srgbClr val="00B050"/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 处事</a:t>
              </a:r>
              <a:endParaRPr lang="zh-CN" altLang="en-US" sz="2400" dirty="0">
                <a:solidFill>
                  <a:srgbClr val="00B050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5370445" y="4860747"/>
            <a:ext cx="3004155" cy="964980"/>
            <a:chOff x="5370445" y="4860747"/>
            <a:chExt cx="3004155" cy="964980"/>
          </a:xfrm>
        </p:grpSpPr>
        <p:sp>
          <p:nvSpPr>
            <p:cNvPr id="68" name="文本框 67"/>
            <p:cNvSpPr txBox="1"/>
            <p:nvPr/>
          </p:nvSpPr>
          <p:spPr>
            <a:xfrm>
              <a:off x="5370445" y="4860747"/>
              <a:ext cx="6345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i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3</a:t>
              </a:r>
              <a:endParaRPr lang="zh-CN" altLang="en-US" sz="3200" i="1" dirty="0">
                <a:solidFill>
                  <a:schemeClr val="tx1">
                    <a:lumMod val="85000"/>
                    <a:lumOff val="1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5442395" y="4957752"/>
              <a:ext cx="2139505" cy="843276"/>
              <a:chOff x="4470844" y="2476500"/>
              <a:chExt cx="3053905" cy="704850"/>
            </a:xfrm>
          </p:grpSpPr>
          <p:cxnSp>
            <p:nvCxnSpPr>
              <p:cNvPr id="75" name="直接连接符 74"/>
              <p:cNvCxnSpPr/>
              <p:nvPr/>
            </p:nvCxnSpPr>
            <p:spPr>
              <a:xfrm flipV="1">
                <a:off x="4470845" y="2476500"/>
                <a:ext cx="704850" cy="704850"/>
              </a:xfrm>
              <a:prstGeom prst="line">
                <a:avLst/>
              </a:prstGeom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" name="矩形 25"/>
              <p:cNvSpPr/>
              <p:nvPr/>
            </p:nvSpPr>
            <p:spPr>
              <a:xfrm>
                <a:off x="4470844" y="2762251"/>
                <a:ext cx="3053905" cy="419099"/>
              </a:xfrm>
              <a:custGeom>
                <a:avLst/>
                <a:gdLst>
                  <a:gd name="connsiteX0" fmla="*/ 0 w 1752600"/>
                  <a:gd name="connsiteY0" fmla="*/ 0 h 419099"/>
                  <a:gd name="connsiteX1" fmla="*/ 1752600 w 1752600"/>
                  <a:gd name="connsiteY1" fmla="*/ 0 h 419099"/>
                  <a:gd name="connsiteX2" fmla="*/ 1752600 w 1752600"/>
                  <a:gd name="connsiteY2" fmla="*/ 419099 h 419099"/>
                  <a:gd name="connsiteX3" fmla="*/ 0 w 1752600"/>
                  <a:gd name="connsiteY3" fmla="*/ 419099 h 419099"/>
                  <a:gd name="connsiteX4" fmla="*/ 0 w 1752600"/>
                  <a:gd name="connsiteY4" fmla="*/ 0 h 419099"/>
                  <a:gd name="connsiteX0" fmla="*/ 457200 w 1752600"/>
                  <a:gd name="connsiteY0" fmla="*/ 0 h 438149"/>
                  <a:gd name="connsiteX1" fmla="*/ 1752600 w 1752600"/>
                  <a:gd name="connsiteY1" fmla="*/ 19050 h 438149"/>
                  <a:gd name="connsiteX2" fmla="*/ 1752600 w 1752600"/>
                  <a:gd name="connsiteY2" fmla="*/ 438149 h 438149"/>
                  <a:gd name="connsiteX3" fmla="*/ 0 w 1752600"/>
                  <a:gd name="connsiteY3" fmla="*/ 438149 h 438149"/>
                  <a:gd name="connsiteX4" fmla="*/ 457200 w 1752600"/>
                  <a:gd name="connsiteY4" fmla="*/ 0 h 438149"/>
                  <a:gd name="connsiteX0" fmla="*/ 238549 w 1752600"/>
                  <a:gd name="connsiteY0" fmla="*/ 19050 h 419099"/>
                  <a:gd name="connsiteX1" fmla="*/ 1752600 w 1752600"/>
                  <a:gd name="connsiteY1" fmla="*/ 0 h 419099"/>
                  <a:gd name="connsiteX2" fmla="*/ 1752600 w 1752600"/>
                  <a:gd name="connsiteY2" fmla="*/ 419099 h 419099"/>
                  <a:gd name="connsiteX3" fmla="*/ 0 w 1752600"/>
                  <a:gd name="connsiteY3" fmla="*/ 419099 h 419099"/>
                  <a:gd name="connsiteX4" fmla="*/ 238549 w 1752600"/>
                  <a:gd name="connsiteY4" fmla="*/ 19050 h 419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2600" h="419099">
                    <a:moveTo>
                      <a:pt x="238549" y="19050"/>
                    </a:moveTo>
                    <a:lnTo>
                      <a:pt x="1752600" y="0"/>
                    </a:lnTo>
                    <a:lnTo>
                      <a:pt x="1752600" y="419099"/>
                    </a:lnTo>
                    <a:lnTo>
                      <a:pt x="0" y="419099"/>
                    </a:lnTo>
                    <a:lnTo>
                      <a:pt x="238549" y="1905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0" name="文本框 69"/>
            <p:cNvSpPr txBox="1"/>
            <p:nvPr/>
          </p:nvSpPr>
          <p:spPr>
            <a:xfrm>
              <a:off x="5936200" y="5364062"/>
              <a:ext cx="24384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solidFill>
                    <a:schemeClr val="bg1"/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简洁</a:t>
              </a:r>
              <a:r>
                <a:rPr lang="zh-CN" altLang="en-US" sz="2400" dirty="0" smtClean="0">
                  <a:solidFill>
                    <a:srgbClr val="00B050"/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 思维</a:t>
              </a:r>
              <a:endParaRPr lang="zh-CN" altLang="en-US" sz="2400" dirty="0">
                <a:solidFill>
                  <a:srgbClr val="00B050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</p:grpSp>
      <p:sp>
        <p:nvSpPr>
          <p:cNvPr id="81" name="文本框 80"/>
          <p:cNvSpPr txBox="1"/>
          <p:nvPr/>
        </p:nvSpPr>
        <p:spPr>
          <a:xfrm>
            <a:off x="8169096" y="1333770"/>
            <a:ext cx="3524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00B050"/>
                </a:solidFill>
              </a:rPr>
              <a:t>INSANELY SIMPLE</a:t>
            </a:r>
            <a:endParaRPr lang="zh-CN" alt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783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37569" y="448182"/>
            <a:ext cx="1735654" cy="1861869"/>
            <a:chOff x="1178997" y="2405549"/>
            <a:chExt cx="1735654" cy="1861869"/>
          </a:xfrm>
        </p:grpSpPr>
        <p:sp>
          <p:nvSpPr>
            <p:cNvPr id="18" name="矩形 17"/>
            <p:cNvSpPr/>
            <p:nvPr/>
          </p:nvSpPr>
          <p:spPr>
            <a:xfrm>
              <a:off x="2070816" y="2438733"/>
              <a:ext cx="843835" cy="843835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143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2017095" y="2405549"/>
              <a:ext cx="84383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6000" dirty="0" smtClean="0">
                  <a:solidFill>
                    <a:schemeClr val="bg1"/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洁</a:t>
              </a:r>
              <a:endParaRPr lang="zh-CN" altLang="en-US" sz="6000" dirty="0">
                <a:solidFill>
                  <a:schemeClr val="bg1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070815" y="3281697"/>
              <a:ext cx="843835" cy="843835"/>
            </a:xfrm>
            <a:prstGeom prst="rect">
              <a:avLst/>
            </a:prstGeom>
            <a:noFill/>
            <a:ln w="1143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1228805" y="3281698"/>
              <a:ext cx="843835" cy="843835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143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023189" y="3248515"/>
              <a:ext cx="84383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6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人</a:t>
              </a:r>
              <a:endParaRPr lang="zh-CN" alt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178997" y="3251755"/>
              <a:ext cx="84383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6000" dirty="0" smtClean="0">
                  <a:solidFill>
                    <a:schemeClr val="bg1"/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为</a:t>
              </a:r>
              <a:endParaRPr lang="zh-CN" altLang="en-US" sz="6000" dirty="0">
                <a:solidFill>
                  <a:schemeClr val="bg1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229518" y="2438732"/>
              <a:ext cx="843835" cy="843835"/>
            </a:xfrm>
            <a:prstGeom prst="rect">
              <a:avLst/>
            </a:prstGeom>
            <a:noFill/>
            <a:ln w="1143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181892" y="2405550"/>
              <a:ext cx="84383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6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简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 rot="5400000">
            <a:off x="4087767" y="3563814"/>
            <a:ext cx="1046440" cy="36933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zh-CN" altLang="en-US" sz="2800" dirty="0" smtClean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坦</a:t>
            </a:r>
            <a:r>
              <a:rPr lang="zh-CN" altLang="en-US" sz="2800" dirty="0" smtClean="0">
                <a:solidFill>
                  <a:srgbClr val="00B050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诚</a:t>
            </a:r>
            <a:endParaRPr lang="zh-CN" altLang="en-US" sz="2800" dirty="0">
              <a:solidFill>
                <a:srgbClr val="00B050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 rot="5400000">
            <a:off x="4534001" y="4442369"/>
            <a:ext cx="1292662" cy="36933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zh-CN" altLang="en-US" sz="2400" dirty="0" smtClean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说实话</a:t>
            </a:r>
            <a:endParaRPr lang="zh-CN" altLang="en-US" sz="2400" dirty="0"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 rot="5400000">
            <a:off x="3622570" y="6036161"/>
            <a:ext cx="461665" cy="36933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endParaRPr lang="zh-CN" altLang="en-US" dirty="0"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337569" y="2384674"/>
            <a:ext cx="8008773" cy="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/>
          <p:nvPr/>
        </p:nvSpPr>
        <p:spPr>
          <a:xfrm>
            <a:off x="3207788" y="1937479"/>
            <a:ext cx="2157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In summary</a:t>
            </a:r>
            <a:endParaRPr lang="zh-CN" altLang="en-US" dirty="0"/>
          </a:p>
        </p:txBody>
      </p:sp>
      <p:cxnSp>
        <p:nvCxnSpPr>
          <p:cNvPr id="35" name="直接连接符 34"/>
          <p:cNvCxnSpPr/>
          <p:nvPr/>
        </p:nvCxnSpPr>
        <p:spPr>
          <a:xfrm>
            <a:off x="4924442" y="2384674"/>
            <a:ext cx="0" cy="1683012"/>
          </a:xfrm>
          <a:prstGeom prst="line">
            <a:avLst/>
          </a:prstGeom>
          <a:ln w="12700">
            <a:gradFill flip="none" rotWithShape="1"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head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/>
          <p:cNvSpPr txBox="1"/>
          <p:nvPr/>
        </p:nvSpPr>
        <p:spPr>
          <a:xfrm rot="5400000">
            <a:off x="5556873" y="3560207"/>
            <a:ext cx="1046440" cy="36933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zh-CN" altLang="en-US" sz="2800" dirty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直</a:t>
            </a:r>
            <a:r>
              <a:rPr lang="zh-CN" altLang="en-US" sz="2800" dirty="0">
                <a:solidFill>
                  <a:srgbClr val="00B050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接</a:t>
            </a:r>
          </a:p>
        </p:txBody>
      </p:sp>
      <p:sp>
        <p:nvSpPr>
          <p:cNvPr id="49" name="文本框 48"/>
          <p:cNvSpPr txBox="1"/>
          <p:nvPr/>
        </p:nvSpPr>
        <p:spPr>
          <a:xfrm rot="5400000">
            <a:off x="6003107" y="4438762"/>
            <a:ext cx="1292662" cy="36933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zh-CN" altLang="en-US" sz="2400" dirty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别绕远</a:t>
            </a:r>
          </a:p>
        </p:txBody>
      </p:sp>
      <p:cxnSp>
        <p:nvCxnSpPr>
          <p:cNvPr id="50" name="直接连接符 49"/>
          <p:cNvCxnSpPr/>
          <p:nvPr/>
        </p:nvCxnSpPr>
        <p:spPr>
          <a:xfrm>
            <a:off x="6393548" y="2381067"/>
            <a:ext cx="0" cy="1683012"/>
          </a:xfrm>
          <a:prstGeom prst="line">
            <a:avLst/>
          </a:prstGeom>
          <a:ln w="12700">
            <a:gradFill flip="none" rotWithShape="1"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head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文本框 50"/>
          <p:cNvSpPr txBox="1"/>
          <p:nvPr/>
        </p:nvSpPr>
        <p:spPr>
          <a:xfrm rot="5400000">
            <a:off x="7025979" y="3560207"/>
            <a:ext cx="1046440" cy="36933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zh-CN" altLang="en-US" sz="2800" dirty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坚</a:t>
            </a:r>
            <a:r>
              <a:rPr lang="zh-CN" altLang="en-US" sz="2800" dirty="0">
                <a:solidFill>
                  <a:srgbClr val="00B050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定</a:t>
            </a:r>
          </a:p>
        </p:txBody>
      </p:sp>
      <p:sp>
        <p:nvSpPr>
          <p:cNvPr id="52" name="文本框 51"/>
          <p:cNvSpPr txBox="1"/>
          <p:nvPr/>
        </p:nvSpPr>
        <p:spPr>
          <a:xfrm rot="5400000">
            <a:off x="7485092" y="4438762"/>
            <a:ext cx="1292662" cy="36933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zh-CN" altLang="en-US" sz="2400" dirty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不妥协</a:t>
            </a:r>
          </a:p>
        </p:txBody>
      </p:sp>
      <p:cxnSp>
        <p:nvCxnSpPr>
          <p:cNvPr id="53" name="直接连接符 52"/>
          <p:cNvCxnSpPr/>
          <p:nvPr/>
        </p:nvCxnSpPr>
        <p:spPr>
          <a:xfrm>
            <a:off x="7862654" y="2381067"/>
            <a:ext cx="0" cy="1683012"/>
          </a:xfrm>
          <a:prstGeom prst="line">
            <a:avLst/>
          </a:prstGeom>
          <a:ln w="12700">
            <a:gradFill flip="none" rotWithShape="1"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head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本框 53"/>
          <p:cNvSpPr txBox="1"/>
          <p:nvPr/>
        </p:nvSpPr>
        <p:spPr>
          <a:xfrm rot="5400000">
            <a:off x="8489960" y="3560207"/>
            <a:ext cx="1046440" cy="36933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zh-CN" altLang="en-US" sz="2800" dirty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受</a:t>
            </a:r>
            <a:r>
              <a:rPr lang="zh-CN" altLang="en-US" sz="2800" dirty="0">
                <a:solidFill>
                  <a:srgbClr val="00B050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挫</a:t>
            </a:r>
          </a:p>
        </p:txBody>
      </p:sp>
      <p:sp>
        <p:nvSpPr>
          <p:cNvPr id="55" name="文本框 54"/>
          <p:cNvSpPr txBox="1"/>
          <p:nvPr/>
        </p:nvSpPr>
        <p:spPr>
          <a:xfrm rot="5400000">
            <a:off x="8936194" y="4438762"/>
            <a:ext cx="1292662" cy="369332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zh-CN" altLang="en-US" sz="2400" dirty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要勇敢</a:t>
            </a:r>
          </a:p>
        </p:txBody>
      </p:sp>
      <p:cxnSp>
        <p:nvCxnSpPr>
          <p:cNvPr id="56" name="直接连接符 55"/>
          <p:cNvCxnSpPr/>
          <p:nvPr/>
        </p:nvCxnSpPr>
        <p:spPr>
          <a:xfrm>
            <a:off x="9326635" y="2381067"/>
            <a:ext cx="0" cy="1683012"/>
          </a:xfrm>
          <a:prstGeom prst="line">
            <a:avLst/>
          </a:prstGeom>
          <a:ln w="12700">
            <a:gradFill flip="none" rotWithShape="1">
              <a:gsLst>
                <a:gs pos="0">
                  <a:schemeClr val="tx1">
                    <a:lumMod val="85000"/>
                    <a:lumOff val="1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  <a:tileRect/>
            </a:gradFill>
            <a:head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46961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36857" y="448182"/>
            <a:ext cx="1735654" cy="1861869"/>
            <a:chOff x="1178997" y="2405549"/>
            <a:chExt cx="1735654" cy="1861869"/>
          </a:xfrm>
        </p:grpSpPr>
        <p:sp>
          <p:nvSpPr>
            <p:cNvPr id="13" name="矩形 12"/>
            <p:cNvSpPr/>
            <p:nvPr/>
          </p:nvSpPr>
          <p:spPr>
            <a:xfrm>
              <a:off x="2070816" y="2438733"/>
              <a:ext cx="843835" cy="843835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143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030347" y="2405549"/>
              <a:ext cx="84383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6000" dirty="0" smtClean="0">
                  <a:solidFill>
                    <a:schemeClr val="bg1"/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洁</a:t>
              </a:r>
              <a:endParaRPr lang="zh-CN" altLang="en-US" sz="6000" dirty="0">
                <a:solidFill>
                  <a:schemeClr val="bg1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070815" y="3281697"/>
              <a:ext cx="843835" cy="843835"/>
            </a:xfrm>
            <a:prstGeom prst="rect">
              <a:avLst/>
            </a:prstGeom>
            <a:noFill/>
            <a:ln w="1143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228805" y="3281698"/>
              <a:ext cx="843835" cy="843835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143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023189" y="3248515"/>
              <a:ext cx="84383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6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事</a:t>
              </a:r>
              <a:endParaRPr lang="zh-CN" alt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178997" y="3251755"/>
              <a:ext cx="84383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6000" dirty="0">
                  <a:solidFill>
                    <a:schemeClr val="bg1"/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处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1229518" y="2438732"/>
              <a:ext cx="843835" cy="843835"/>
            </a:xfrm>
            <a:prstGeom prst="rect">
              <a:avLst/>
            </a:prstGeom>
            <a:noFill/>
            <a:ln w="1143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181892" y="2405550"/>
              <a:ext cx="84383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6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简</a:t>
              </a:r>
            </a:p>
          </p:txBody>
        </p:sp>
      </p:grpSp>
      <p:cxnSp>
        <p:nvCxnSpPr>
          <p:cNvPr id="28" name="直接连接符 27"/>
          <p:cNvCxnSpPr/>
          <p:nvPr/>
        </p:nvCxnSpPr>
        <p:spPr>
          <a:xfrm>
            <a:off x="3293769" y="422753"/>
            <a:ext cx="0" cy="5671127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stCxn id="46" idx="6"/>
          </p:cNvCxnSpPr>
          <p:nvPr/>
        </p:nvCxnSpPr>
        <p:spPr>
          <a:xfrm>
            <a:off x="3424480" y="2643437"/>
            <a:ext cx="239612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>
            <a:stCxn id="49" idx="6"/>
          </p:cNvCxnSpPr>
          <p:nvPr/>
        </p:nvCxnSpPr>
        <p:spPr>
          <a:xfrm>
            <a:off x="3424480" y="4053188"/>
            <a:ext cx="3285413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stCxn id="52" idx="6"/>
          </p:cNvCxnSpPr>
          <p:nvPr/>
        </p:nvCxnSpPr>
        <p:spPr>
          <a:xfrm>
            <a:off x="3424480" y="5462939"/>
            <a:ext cx="4301537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3163056" y="2527527"/>
            <a:ext cx="261424" cy="231820"/>
          </a:xfrm>
          <a:prstGeom prst="ellips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3163056" y="3937278"/>
            <a:ext cx="261424" cy="231820"/>
          </a:xfrm>
          <a:prstGeom prst="ellips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3163056" y="5347029"/>
            <a:ext cx="261424" cy="231820"/>
          </a:xfrm>
          <a:prstGeom prst="ellips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文本框 58"/>
          <p:cNvSpPr txBox="1"/>
          <p:nvPr/>
        </p:nvSpPr>
        <p:spPr>
          <a:xfrm rot="5400000">
            <a:off x="2446742" y="1233217"/>
            <a:ext cx="2157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In summary</a:t>
            </a:r>
            <a:endParaRPr lang="zh-CN" altLang="en-US" dirty="0"/>
          </a:p>
        </p:txBody>
      </p:sp>
      <p:sp>
        <p:nvSpPr>
          <p:cNvPr id="66" name="文本框 65"/>
          <p:cNvSpPr txBox="1"/>
          <p:nvPr/>
        </p:nvSpPr>
        <p:spPr>
          <a:xfrm>
            <a:off x="4470011" y="2014498"/>
            <a:ext cx="745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小</a:t>
            </a:r>
            <a:endParaRPr lang="zh-CN" altLang="en-US" sz="4000" dirty="0" smtClean="0"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5150249" y="2402059"/>
            <a:ext cx="0" cy="572961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文本框 71"/>
          <p:cNvSpPr txBox="1"/>
          <p:nvPr/>
        </p:nvSpPr>
        <p:spPr>
          <a:xfrm>
            <a:off x="5206815" y="2660749"/>
            <a:ext cx="6593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小型原则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：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参与人数    工作质量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  <a:p>
            <a:pPr algn="just"/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最终决策者的参与程度    工作质量</a:t>
            </a:r>
          </a:p>
        </p:txBody>
      </p:sp>
      <p:sp>
        <p:nvSpPr>
          <p:cNvPr id="73" name="矩形 72"/>
          <p:cNvSpPr/>
          <p:nvPr/>
        </p:nvSpPr>
        <p:spPr>
          <a:xfrm>
            <a:off x="5206815" y="2318927"/>
            <a:ext cx="20313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>
                <a:solidFill>
                  <a:srgbClr val="00B050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精简团队</a:t>
            </a:r>
            <a:r>
              <a:rPr lang="zh-CN" altLang="en-US" sz="1600" dirty="0" smtClean="0">
                <a:solidFill>
                  <a:srgbClr val="00B050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，摆脱制度</a:t>
            </a:r>
            <a:endParaRPr lang="en-US" altLang="zh-CN" sz="1600" dirty="0">
              <a:solidFill>
                <a:srgbClr val="00B050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5356507" y="3432769"/>
            <a:ext cx="745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少</a:t>
            </a:r>
          </a:p>
        </p:txBody>
      </p:sp>
      <p:cxnSp>
        <p:nvCxnSpPr>
          <p:cNvPr id="77" name="直接连接符 76"/>
          <p:cNvCxnSpPr/>
          <p:nvPr/>
        </p:nvCxnSpPr>
        <p:spPr>
          <a:xfrm>
            <a:off x="6036745" y="3820330"/>
            <a:ext cx="0" cy="572961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矩形 77"/>
          <p:cNvSpPr/>
          <p:nvPr/>
        </p:nvSpPr>
        <p:spPr>
          <a:xfrm>
            <a:off x="6102183" y="3746850"/>
            <a:ext cx="20313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 smtClean="0">
                <a:solidFill>
                  <a:srgbClr val="00B050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减少目标，减少选择</a:t>
            </a:r>
            <a:endParaRPr lang="en-US" altLang="zh-CN" sz="1600" dirty="0">
              <a:solidFill>
                <a:srgbClr val="00B050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6102183" y="4085405"/>
            <a:ext cx="65939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一定范围，选择越少，交易越快，体验越好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  <a:p>
            <a:pPr algn="just"/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准确定位，突出重点，减少选项，精简流程</a:t>
            </a:r>
          </a:p>
        </p:txBody>
      </p:sp>
      <p:sp>
        <p:nvSpPr>
          <p:cNvPr id="80" name="文本框 79"/>
          <p:cNvSpPr txBox="1"/>
          <p:nvPr/>
        </p:nvSpPr>
        <p:spPr>
          <a:xfrm>
            <a:off x="6275585" y="4839233"/>
            <a:ext cx="745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精</a:t>
            </a:r>
          </a:p>
        </p:txBody>
      </p:sp>
      <p:cxnSp>
        <p:nvCxnSpPr>
          <p:cNvPr id="81" name="直接连接符 80"/>
          <p:cNvCxnSpPr/>
          <p:nvPr/>
        </p:nvCxnSpPr>
        <p:spPr>
          <a:xfrm>
            <a:off x="6955823" y="5231653"/>
            <a:ext cx="0" cy="572961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矩形 85"/>
          <p:cNvSpPr/>
          <p:nvPr/>
        </p:nvSpPr>
        <p:spPr>
          <a:xfrm>
            <a:off x="7021261" y="5143435"/>
            <a:ext cx="20313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 smtClean="0">
                <a:solidFill>
                  <a:srgbClr val="00B050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标志命名，完美简化</a:t>
            </a:r>
            <a:endParaRPr lang="en-US" altLang="zh-CN" sz="1600" dirty="0">
              <a:solidFill>
                <a:srgbClr val="00B050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7021260" y="5509105"/>
            <a:ext cx="51707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制定计划，紧迫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实现，领导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参与，找寻价值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  <a:p>
            <a:pPr algn="just"/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标志命名，同等重要，产品企业，价值体现</a:t>
            </a:r>
          </a:p>
        </p:txBody>
      </p:sp>
      <p:cxnSp>
        <p:nvCxnSpPr>
          <p:cNvPr id="7" name="直接箭头连接符 6"/>
          <p:cNvCxnSpPr/>
          <p:nvPr/>
        </p:nvCxnSpPr>
        <p:spPr>
          <a:xfrm flipV="1">
            <a:off x="7559899" y="2735263"/>
            <a:ext cx="0" cy="252636"/>
          </a:xfrm>
          <a:prstGeom prst="straightConnector1">
            <a:avLst/>
          </a:prstGeom>
          <a:ln w="38100">
            <a:solidFill>
              <a:srgbClr val="26262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 flipV="1">
            <a:off x="7559899" y="2987899"/>
            <a:ext cx="0" cy="252636"/>
          </a:xfrm>
          <a:prstGeom prst="straightConnector1">
            <a:avLst/>
          </a:prstGeom>
          <a:ln w="38100">
            <a:solidFill>
              <a:srgbClr val="26262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箭头连接符 40"/>
          <p:cNvCxnSpPr/>
          <p:nvPr/>
        </p:nvCxnSpPr>
        <p:spPr>
          <a:xfrm flipV="1">
            <a:off x="8742609" y="2987899"/>
            <a:ext cx="0" cy="252636"/>
          </a:xfrm>
          <a:prstGeom prst="straightConnector1">
            <a:avLst/>
          </a:prstGeom>
          <a:ln w="38100">
            <a:solidFill>
              <a:srgbClr val="26262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箭头连接符 41"/>
          <p:cNvCxnSpPr/>
          <p:nvPr/>
        </p:nvCxnSpPr>
        <p:spPr>
          <a:xfrm rot="10800000" flipV="1">
            <a:off x="8738317" y="2735263"/>
            <a:ext cx="0" cy="252636"/>
          </a:xfrm>
          <a:prstGeom prst="straightConnector1">
            <a:avLst/>
          </a:prstGeom>
          <a:ln w="38100">
            <a:solidFill>
              <a:srgbClr val="26262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6897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36857" y="448182"/>
            <a:ext cx="1735654" cy="1861869"/>
            <a:chOff x="1178997" y="2405549"/>
            <a:chExt cx="1735654" cy="1861869"/>
          </a:xfrm>
        </p:grpSpPr>
        <p:sp>
          <p:nvSpPr>
            <p:cNvPr id="13" name="矩形 12"/>
            <p:cNvSpPr/>
            <p:nvPr/>
          </p:nvSpPr>
          <p:spPr>
            <a:xfrm>
              <a:off x="2070816" y="2438733"/>
              <a:ext cx="843835" cy="843835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143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2030347" y="2405549"/>
              <a:ext cx="84383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6000" dirty="0" smtClean="0">
                  <a:solidFill>
                    <a:schemeClr val="bg1"/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洁</a:t>
              </a:r>
              <a:endParaRPr lang="zh-CN" altLang="en-US" sz="6000" dirty="0">
                <a:solidFill>
                  <a:schemeClr val="bg1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070815" y="3281697"/>
              <a:ext cx="843835" cy="843835"/>
            </a:xfrm>
            <a:prstGeom prst="rect">
              <a:avLst/>
            </a:prstGeom>
            <a:noFill/>
            <a:ln w="1143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228805" y="3281698"/>
              <a:ext cx="843835" cy="843835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143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023189" y="3248515"/>
              <a:ext cx="84383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6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事</a:t>
              </a:r>
              <a:endParaRPr lang="zh-CN" alt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178997" y="3251755"/>
              <a:ext cx="84383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6000" dirty="0">
                  <a:solidFill>
                    <a:schemeClr val="bg1"/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处</a:t>
              </a:r>
            </a:p>
          </p:txBody>
        </p:sp>
        <p:sp>
          <p:nvSpPr>
            <p:cNvPr id="19" name="矩形 18"/>
            <p:cNvSpPr/>
            <p:nvPr/>
          </p:nvSpPr>
          <p:spPr>
            <a:xfrm>
              <a:off x="1229518" y="2438732"/>
              <a:ext cx="843835" cy="843835"/>
            </a:xfrm>
            <a:prstGeom prst="rect">
              <a:avLst/>
            </a:prstGeom>
            <a:noFill/>
            <a:ln w="1143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181892" y="2405550"/>
              <a:ext cx="84383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6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简</a:t>
              </a:r>
            </a:p>
          </p:txBody>
        </p:sp>
      </p:grpSp>
      <p:cxnSp>
        <p:nvCxnSpPr>
          <p:cNvPr id="28" name="直接连接符 27"/>
          <p:cNvCxnSpPr/>
          <p:nvPr/>
        </p:nvCxnSpPr>
        <p:spPr>
          <a:xfrm>
            <a:off x="3293769" y="422753"/>
            <a:ext cx="0" cy="5671127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>
            <a:stCxn id="46" idx="6"/>
          </p:cNvCxnSpPr>
          <p:nvPr/>
        </p:nvCxnSpPr>
        <p:spPr>
          <a:xfrm>
            <a:off x="3424480" y="2643437"/>
            <a:ext cx="2396120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>
            <a:stCxn id="49" idx="6"/>
          </p:cNvCxnSpPr>
          <p:nvPr/>
        </p:nvCxnSpPr>
        <p:spPr>
          <a:xfrm>
            <a:off x="3424480" y="4053188"/>
            <a:ext cx="3285413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stCxn id="52" idx="6"/>
          </p:cNvCxnSpPr>
          <p:nvPr/>
        </p:nvCxnSpPr>
        <p:spPr>
          <a:xfrm>
            <a:off x="3424480" y="5462939"/>
            <a:ext cx="4301537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3163056" y="2527527"/>
            <a:ext cx="261424" cy="231820"/>
          </a:xfrm>
          <a:prstGeom prst="ellips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3163056" y="3937278"/>
            <a:ext cx="261424" cy="231820"/>
          </a:xfrm>
          <a:prstGeom prst="ellips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3163056" y="5347029"/>
            <a:ext cx="261424" cy="231820"/>
          </a:xfrm>
          <a:prstGeom prst="ellips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文本框 58"/>
          <p:cNvSpPr txBox="1"/>
          <p:nvPr/>
        </p:nvSpPr>
        <p:spPr>
          <a:xfrm rot="5400000">
            <a:off x="2446742" y="1233217"/>
            <a:ext cx="2157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In summary</a:t>
            </a:r>
            <a:endParaRPr lang="zh-CN" altLang="en-US" dirty="0"/>
          </a:p>
        </p:txBody>
      </p:sp>
      <p:sp>
        <p:nvSpPr>
          <p:cNvPr id="66" name="文本框 65"/>
          <p:cNvSpPr txBox="1"/>
          <p:nvPr/>
        </p:nvSpPr>
        <p:spPr>
          <a:xfrm>
            <a:off x="4470011" y="2014498"/>
            <a:ext cx="745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近</a:t>
            </a:r>
          </a:p>
        </p:txBody>
      </p:sp>
      <p:cxnSp>
        <p:nvCxnSpPr>
          <p:cNvPr id="69" name="直接连接符 68"/>
          <p:cNvCxnSpPr/>
          <p:nvPr/>
        </p:nvCxnSpPr>
        <p:spPr>
          <a:xfrm>
            <a:off x="5150249" y="2402059"/>
            <a:ext cx="0" cy="572961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文本框 71"/>
          <p:cNvSpPr txBox="1"/>
          <p:nvPr/>
        </p:nvSpPr>
        <p:spPr>
          <a:xfrm>
            <a:off x="5206815" y="2660749"/>
            <a:ext cx="65939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摆脱正式，远离大会，缩减流程，摈弃正规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  <a:p>
            <a:pPr algn="just"/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规模缩小，层次变少，团队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更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紧，效率更高</a:t>
            </a:r>
          </a:p>
        </p:txBody>
      </p:sp>
      <p:sp>
        <p:nvSpPr>
          <p:cNvPr id="73" name="矩形 72"/>
          <p:cNvSpPr/>
          <p:nvPr/>
        </p:nvSpPr>
        <p:spPr>
          <a:xfrm>
            <a:off x="5206815" y="2318927"/>
            <a:ext cx="24737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 smtClean="0">
                <a:solidFill>
                  <a:srgbClr val="00B050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拒绝正式，</a:t>
            </a:r>
            <a:r>
              <a:rPr lang="en-US" altLang="zh-CN" sz="1600" dirty="0" smtClean="0">
                <a:solidFill>
                  <a:srgbClr val="00B050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face to face</a:t>
            </a:r>
            <a:endParaRPr lang="en-US" altLang="zh-CN" sz="1600" dirty="0">
              <a:solidFill>
                <a:srgbClr val="00B050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5356507" y="3432769"/>
            <a:ext cx="745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情</a:t>
            </a:r>
          </a:p>
        </p:txBody>
      </p:sp>
      <p:cxnSp>
        <p:nvCxnSpPr>
          <p:cNvPr id="77" name="直接连接符 76"/>
          <p:cNvCxnSpPr/>
          <p:nvPr/>
        </p:nvCxnSpPr>
        <p:spPr>
          <a:xfrm>
            <a:off x="6036745" y="3820330"/>
            <a:ext cx="0" cy="572961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矩形 77"/>
          <p:cNvSpPr/>
          <p:nvPr/>
        </p:nvSpPr>
        <p:spPr>
          <a:xfrm>
            <a:off x="6102183" y="3746850"/>
            <a:ext cx="20313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 smtClean="0">
                <a:solidFill>
                  <a:srgbClr val="00B050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思考人性，传递情感</a:t>
            </a:r>
            <a:endParaRPr lang="en-US" altLang="zh-CN" sz="1600" dirty="0">
              <a:solidFill>
                <a:srgbClr val="00B050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6102183" y="4085405"/>
            <a:ext cx="65939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以人为本    简单阐述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  <a:p>
            <a:pPr algn="just"/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人性科技    人类发展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6275585" y="4839233"/>
            <a:ext cx="7456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疑</a:t>
            </a:r>
          </a:p>
        </p:txBody>
      </p:sp>
      <p:cxnSp>
        <p:nvCxnSpPr>
          <p:cNvPr id="81" name="直接连接符 80"/>
          <p:cNvCxnSpPr/>
          <p:nvPr/>
        </p:nvCxnSpPr>
        <p:spPr>
          <a:xfrm>
            <a:off x="6955823" y="5231653"/>
            <a:ext cx="0" cy="572961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矩形 85"/>
          <p:cNvSpPr/>
          <p:nvPr/>
        </p:nvSpPr>
        <p:spPr>
          <a:xfrm>
            <a:off x="7021261" y="5143435"/>
            <a:ext cx="20313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 smtClean="0">
                <a:solidFill>
                  <a:srgbClr val="00B050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时刻质疑，挣脱枷锁</a:t>
            </a:r>
            <a:endParaRPr lang="en-US" altLang="zh-CN" sz="1600" dirty="0">
              <a:solidFill>
                <a:srgbClr val="00B050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7021260" y="5509105"/>
            <a:ext cx="5674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时刻思考，突破定式，灵活变通，挣脱枷锁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  <a:p>
            <a:pPr algn="just"/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保持斗志，运用多法，接受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建议，而非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命令</a:t>
            </a:r>
          </a:p>
        </p:txBody>
      </p:sp>
      <p:cxnSp>
        <p:nvCxnSpPr>
          <p:cNvPr id="23" name="直接箭头连接符 22"/>
          <p:cNvCxnSpPr/>
          <p:nvPr/>
        </p:nvCxnSpPr>
        <p:spPr>
          <a:xfrm>
            <a:off x="7059897" y="4493825"/>
            <a:ext cx="321971" cy="0"/>
          </a:xfrm>
          <a:prstGeom prst="straightConnector1">
            <a:avLst/>
          </a:prstGeom>
          <a:ln w="38100">
            <a:solidFill>
              <a:srgbClr val="26262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箭头连接符 42"/>
          <p:cNvCxnSpPr/>
          <p:nvPr/>
        </p:nvCxnSpPr>
        <p:spPr>
          <a:xfrm>
            <a:off x="7059896" y="4246980"/>
            <a:ext cx="321971" cy="0"/>
          </a:xfrm>
          <a:prstGeom prst="straightConnector1">
            <a:avLst/>
          </a:prstGeom>
          <a:ln w="38100">
            <a:solidFill>
              <a:srgbClr val="26262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4031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 rot="12227174">
            <a:off x="2538090" y="1873553"/>
            <a:ext cx="1165542" cy="878297"/>
          </a:xfrm>
          <a:prstGeom prst="rect">
            <a:avLst/>
          </a:prstGeom>
          <a:noFill/>
        </p:spPr>
        <p:txBody>
          <a:bodyPr wrap="square" rtlCol="0">
            <a:prstTxWarp prst="textArchDown">
              <a:avLst>
                <a:gd name="adj" fmla="val 17290810"/>
              </a:avLst>
            </a:prstTxWarp>
            <a:spAutoFit/>
          </a:bodyPr>
          <a:lstStyle/>
          <a:p>
            <a:r>
              <a:rPr lang="en-US" altLang="zh-CN" dirty="0" smtClean="0"/>
              <a:t>In summary</a:t>
            </a:r>
            <a:endParaRPr lang="zh-CN" altLang="en-US" dirty="0"/>
          </a:p>
        </p:txBody>
      </p:sp>
      <p:grpSp>
        <p:nvGrpSpPr>
          <p:cNvPr id="20" name="组合 19"/>
          <p:cNvGrpSpPr/>
          <p:nvPr/>
        </p:nvGrpSpPr>
        <p:grpSpPr>
          <a:xfrm>
            <a:off x="1336857" y="448182"/>
            <a:ext cx="1735654" cy="1861869"/>
            <a:chOff x="1178997" y="2405549"/>
            <a:chExt cx="1735654" cy="1861869"/>
          </a:xfrm>
        </p:grpSpPr>
        <p:sp>
          <p:nvSpPr>
            <p:cNvPr id="21" name="矩形 20"/>
            <p:cNvSpPr/>
            <p:nvPr/>
          </p:nvSpPr>
          <p:spPr>
            <a:xfrm>
              <a:off x="2070816" y="2438733"/>
              <a:ext cx="843835" cy="843835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143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2030347" y="2405549"/>
              <a:ext cx="84383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6000" dirty="0" smtClean="0">
                  <a:solidFill>
                    <a:schemeClr val="bg1"/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洁</a:t>
              </a:r>
              <a:endParaRPr lang="zh-CN" altLang="en-US" sz="6000" dirty="0">
                <a:solidFill>
                  <a:schemeClr val="bg1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2070815" y="3281697"/>
              <a:ext cx="843835" cy="843835"/>
            </a:xfrm>
            <a:prstGeom prst="rect">
              <a:avLst/>
            </a:prstGeom>
            <a:noFill/>
            <a:ln w="1143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1228805" y="3281698"/>
              <a:ext cx="843835" cy="843835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143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2023189" y="3248515"/>
              <a:ext cx="84383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60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维</a:t>
              </a:r>
              <a:endParaRPr lang="zh-CN" alt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178997" y="3251755"/>
              <a:ext cx="84383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6000" dirty="0" smtClean="0">
                  <a:solidFill>
                    <a:schemeClr val="bg1"/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思</a:t>
              </a:r>
              <a:endParaRPr lang="zh-CN" altLang="en-US" sz="6000" dirty="0">
                <a:solidFill>
                  <a:schemeClr val="bg1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1229518" y="2438732"/>
              <a:ext cx="843835" cy="843835"/>
            </a:xfrm>
            <a:prstGeom prst="rect">
              <a:avLst/>
            </a:prstGeom>
            <a:noFill/>
            <a:ln w="1143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181892" y="2405550"/>
              <a:ext cx="84383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6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方正风雅宋简体" panose="02000000000000000000" pitchFamily="2" charset="-122"/>
                  <a:ea typeface="方正风雅宋简体" panose="02000000000000000000" pitchFamily="2" charset="-122"/>
                </a:rPr>
                <a:t>简</a:t>
              </a:r>
            </a:p>
          </p:txBody>
        </p:sp>
      </p:grpSp>
      <p:cxnSp>
        <p:nvCxnSpPr>
          <p:cNvPr id="11" name="直接连接符 10"/>
          <p:cNvCxnSpPr/>
          <p:nvPr/>
        </p:nvCxnSpPr>
        <p:spPr>
          <a:xfrm>
            <a:off x="3293769" y="2876249"/>
            <a:ext cx="0" cy="2381669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3785344" y="2384674"/>
            <a:ext cx="7739000" cy="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弧形 1"/>
          <p:cNvSpPr/>
          <p:nvPr/>
        </p:nvSpPr>
        <p:spPr>
          <a:xfrm>
            <a:off x="2802193" y="1893098"/>
            <a:ext cx="983151" cy="983151"/>
          </a:xfrm>
          <a:prstGeom prst="arc">
            <a:avLst>
              <a:gd name="adj1" fmla="val 16200000"/>
              <a:gd name="adj2" fmla="val 10808391"/>
            </a:avLst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3293768" y="1291148"/>
            <a:ext cx="0" cy="1093525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2228675" y="2384673"/>
            <a:ext cx="1065093" cy="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9833927" y="2076464"/>
            <a:ext cx="1893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INSANELY SIMPLE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785343" y="2949594"/>
            <a:ext cx="7869627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1">
                  <a:lumMod val="85000"/>
                  <a:lumOff val="15000"/>
                </a:schemeClr>
              </a:buClr>
              <a:buSzPct val="130000"/>
              <a:buFont typeface="Webdings" panose="05030102010509060703" pitchFamily="18" charset="2"/>
              <a:buChar char=""/>
            </a:pPr>
            <a:r>
              <a:rPr lang="zh-CN" altLang="en-US" sz="1900" dirty="0" smtClean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 一切</a:t>
            </a:r>
            <a:r>
              <a:rPr lang="zh-CN" altLang="en-US" sz="1900" dirty="0">
                <a:solidFill>
                  <a:srgbClr val="00B050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始于</a:t>
            </a:r>
            <a:r>
              <a:rPr lang="zh-CN" altLang="en-US" sz="1900" dirty="0" smtClean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简洁</a:t>
            </a:r>
            <a:endParaRPr lang="en-US" altLang="zh-CN" sz="1900" dirty="0" smtClean="0"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  <a:p>
            <a:pPr marL="285750" indent="-285750">
              <a:buClr>
                <a:schemeClr val="tx1">
                  <a:lumMod val="85000"/>
                  <a:lumOff val="15000"/>
                </a:schemeClr>
              </a:buClr>
              <a:buSzPct val="130000"/>
              <a:buFont typeface="Webdings" panose="05030102010509060703" pitchFamily="18" charset="2"/>
              <a:buChar char=""/>
            </a:pPr>
            <a:endParaRPr lang="en-US" altLang="zh-CN" sz="1900" dirty="0"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  <a:p>
            <a:pPr marL="285750" indent="-285750">
              <a:buClr>
                <a:schemeClr val="tx1">
                  <a:lumMod val="85000"/>
                  <a:lumOff val="15000"/>
                </a:schemeClr>
              </a:buClr>
              <a:buSzPct val="130000"/>
              <a:buFont typeface="Webdings" panose="05030102010509060703" pitchFamily="18" charset="2"/>
              <a:buChar char=""/>
            </a:pPr>
            <a:r>
              <a:rPr lang="zh-CN" altLang="en-US" sz="1900" dirty="0" smtClean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 催生“简洁”的是两个强大的东西</a:t>
            </a:r>
            <a:r>
              <a:rPr lang="en-US" altLang="zh-CN" sz="1900" dirty="0" smtClean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——</a:t>
            </a:r>
            <a:r>
              <a:rPr lang="zh-CN" altLang="en-US" sz="1900" dirty="0" smtClean="0">
                <a:solidFill>
                  <a:srgbClr val="00B050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头脑和常识</a:t>
            </a:r>
            <a:endParaRPr lang="en-US" altLang="zh-CN" sz="1900" dirty="0" smtClean="0">
              <a:solidFill>
                <a:srgbClr val="00B050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  <a:p>
            <a:pPr marL="285750" indent="-285750">
              <a:buClr>
                <a:schemeClr val="tx1">
                  <a:lumMod val="85000"/>
                  <a:lumOff val="15000"/>
                </a:schemeClr>
              </a:buClr>
              <a:buSzPct val="130000"/>
              <a:buFont typeface="Webdings" panose="05030102010509060703" pitchFamily="18" charset="2"/>
              <a:buChar char=""/>
            </a:pPr>
            <a:endParaRPr lang="en-US" altLang="zh-CN" sz="1900" dirty="0" smtClean="0"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  <a:p>
            <a:pPr marL="285750" indent="-285750">
              <a:buClr>
                <a:schemeClr val="tx1">
                  <a:lumMod val="85000"/>
                  <a:lumOff val="15000"/>
                </a:schemeClr>
              </a:buClr>
              <a:buSzPct val="130000"/>
              <a:buFont typeface="Webdings" panose="05030102010509060703" pitchFamily="18" charset="2"/>
              <a:buChar char=""/>
            </a:pPr>
            <a:r>
              <a:rPr lang="zh-CN" altLang="en-US" sz="1900" dirty="0" smtClean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 简洁</a:t>
            </a:r>
            <a:r>
              <a:rPr lang="zh-CN" altLang="en-US" sz="1900" dirty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是一种</a:t>
            </a:r>
            <a:r>
              <a:rPr lang="zh-CN" altLang="en-US" sz="1900" dirty="0">
                <a:solidFill>
                  <a:srgbClr val="00B050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信仰</a:t>
            </a:r>
            <a:r>
              <a:rPr lang="zh-CN" altLang="en-US" sz="1900" dirty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，是一种</a:t>
            </a:r>
            <a:r>
              <a:rPr lang="zh-CN" altLang="en-US" sz="1900" dirty="0">
                <a:solidFill>
                  <a:srgbClr val="00B050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力量</a:t>
            </a:r>
            <a:endParaRPr lang="en-US" altLang="zh-CN" sz="1900" dirty="0">
              <a:solidFill>
                <a:srgbClr val="00B050"/>
              </a:solidFill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  <a:p>
            <a:pPr marL="285750" indent="-285750">
              <a:buClr>
                <a:schemeClr val="tx1">
                  <a:lumMod val="85000"/>
                  <a:lumOff val="15000"/>
                </a:schemeClr>
              </a:buClr>
              <a:buSzPct val="130000"/>
              <a:buFont typeface="Webdings" panose="05030102010509060703" pitchFamily="18" charset="2"/>
              <a:buChar char=""/>
            </a:pPr>
            <a:endParaRPr lang="en-US" altLang="zh-CN" sz="1900" dirty="0" smtClean="0">
              <a:latin typeface="方正风雅宋简体" panose="02000000000000000000" pitchFamily="2" charset="-122"/>
              <a:ea typeface="方正风雅宋简体" panose="02000000000000000000" pitchFamily="2" charset="-122"/>
            </a:endParaRPr>
          </a:p>
          <a:p>
            <a:pPr marL="285750" indent="-285750">
              <a:buClr>
                <a:schemeClr val="tx1">
                  <a:lumMod val="85000"/>
                  <a:lumOff val="15000"/>
                </a:schemeClr>
              </a:buClr>
              <a:buSzPct val="130000"/>
              <a:buFont typeface="Webdings" panose="05030102010509060703" pitchFamily="18" charset="2"/>
              <a:buChar char=""/>
            </a:pPr>
            <a:r>
              <a:rPr lang="zh-CN" altLang="en-US" sz="1900" dirty="0" smtClean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 想要做到简洁、利用简洁，那么就要</a:t>
            </a:r>
            <a:r>
              <a:rPr lang="zh-CN" altLang="en-US" sz="1900" dirty="0" smtClean="0">
                <a:solidFill>
                  <a:srgbClr val="00B050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忠于简洁</a:t>
            </a:r>
            <a:r>
              <a:rPr lang="zh-CN" altLang="en-US" sz="1900" dirty="0" smtClean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，不要被复杂蒙蔽</a:t>
            </a:r>
          </a:p>
        </p:txBody>
      </p:sp>
    </p:spTree>
    <p:extLst>
      <p:ext uri="{BB962C8B-B14F-4D97-AF65-F5344CB8AC3E}">
        <p14:creationId xmlns:p14="http://schemas.microsoft.com/office/powerpoint/2010/main" xmlns="" val="13413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844759" y="1829780"/>
            <a:ext cx="3142685" cy="3136034"/>
            <a:chOff x="670588" y="568982"/>
            <a:chExt cx="3142685" cy="3136034"/>
          </a:xfrm>
        </p:grpSpPr>
        <p:sp>
          <p:nvSpPr>
            <p:cNvPr id="15" name="椭圆 14"/>
            <p:cNvSpPr/>
            <p:nvPr/>
          </p:nvSpPr>
          <p:spPr>
            <a:xfrm>
              <a:off x="1219200" y="1162050"/>
              <a:ext cx="2019300" cy="201930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 w="5715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ctr">
                <a:lnSpc>
                  <a:spcPct val="112000"/>
                </a:lnSpc>
              </a:pPr>
              <a:endParaRPr lang="zh-CN" altLang="en-US" sz="8000" dirty="0">
                <a:solidFill>
                  <a:srgbClr val="E7E6E6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sp>
          <p:nvSpPr>
            <p:cNvPr id="2" name="椭圆 1"/>
            <p:cNvSpPr/>
            <p:nvPr/>
          </p:nvSpPr>
          <p:spPr>
            <a:xfrm>
              <a:off x="1306284" y="1362744"/>
              <a:ext cx="1872343" cy="1847634"/>
            </a:xfrm>
            <a:prstGeom prst="ellipse">
              <a:avLst/>
            </a:prstGeom>
            <a:blipFill>
              <a:blip r:embed="rId2" cstate="print"/>
              <a:stretch>
                <a:fillRect/>
              </a:stretch>
            </a:blip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ctr">
                <a:lnSpc>
                  <a:spcPct val="112000"/>
                </a:lnSpc>
              </a:pPr>
              <a:endParaRPr lang="zh-CN" altLang="en-US" sz="8000" dirty="0">
                <a:solidFill>
                  <a:srgbClr val="E7E6E6"/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878869" y="796451"/>
              <a:ext cx="2699959" cy="2699959"/>
            </a:xfrm>
            <a:prstGeom prst="ellipse">
              <a:avLst/>
            </a:prstGeom>
            <a:noFill/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空心弧 7"/>
            <p:cNvSpPr/>
            <p:nvPr/>
          </p:nvSpPr>
          <p:spPr>
            <a:xfrm rot="12600000">
              <a:off x="670588" y="591116"/>
              <a:ext cx="3113900" cy="3113900"/>
            </a:xfrm>
            <a:prstGeom prst="blockArc">
              <a:avLst>
                <a:gd name="adj1" fmla="val 12832150"/>
                <a:gd name="adj2" fmla="val 20278215"/>
                <a:gd name="adj3" fmla="val 5868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空心弧 11"/>
            <p:cNvSpPr/>
            <p:nvPr/>
          </p:nvSpPr>
          <p:spPr>
            <a:xfrm rot="19800000">
              <a:off x="1071799" y="1014649"/>
              <a:ext cx="2314101" cy="2314101"/>
            </a:xfrm>
            <a:prstGeom prst="blockArc">
              <a:avLst>
                <a:gd name="adj1" fmla="val 10844972"/>
                <a:gd name="adj2" fmla="val 19171022"/>
                <a:gd name="adj3" fmla="val 1779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空心弧 13"/>
            <p:cNvSpPr/>
            <p:nvPr/>
          </p:nvSpPr>
          <p:spPr>
            <a:xfrm rot="5400000">
              <a:off x="699373" y="568982"/>
              <a:ext cx="3113900" cy="3113900"/>
            </a:xfrm>
            <a:prstGeom prst="blockArc">
              <a:avLst>
                <a:gd name="adj1" fmla="val 16513937"/>
                <a:gd name="adj2" fmla="val 20218892"/>
                <a:gd name="adj3" fmla="val 535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4238531" y="3024139"/>
            <a:ext cx="56593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一旦做到了简洁，你将无所不能。</a:t>
            </a:r>
          </a:p>
        </p:txBody>
      </p:sp>
      <p:cxnSp>
        <p:nvCxnSpPr>
          <p:cNvPr id="19" name="直接连接符 18"/>
          <p:cNvCxnSpPr>
            <a:stCxn id="14" idx="0"/>
          </p:cNvCxnSpPr>
          <p:nvPr/>
        </p:nvCxnSpPr>
        <p:spPr>
          <a:xfrm>
            <a:off x="3972661" y="3527954"/>
            <a:ext cx="6191090" cy="1645"/>
          </a:xfrm>
          <a:prstGeom prst="line">
            <a:avLst/>
          </a:prstGeom>
          <a:ln>
            <a:solidFill>
              <a:srgbClr val="00B05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8067675" y="3645546"/>
            <a:ext cx="20960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latin typeface="方正风雅宋简体" panose="02000000000000000000" pitchFamily="2" charset="-122"/>
                <a:ea typeface="方正风雅宋简体" panose="02000000000000000000" pitchFamily="2" charset="-122"/>
              </a:defRPr>
            </a:lvl1pPr>
          </a:lstStyle>
          <a:p>
            <a:r>
              <a:rPr lang="en-US" altLang="zh-CN" sz="1600" dirty="0"/>
              <a:t>——</a:t>
            </a:r>
            <a:r>
              <a:rPr lang="zh-CN" altLang="en-US" sz="1600" dirty="0"/>
              <a:t>史蒂夫</a:t>
            </a:r>
            <a:r>
              <a:rPr lang="en-US" altLang="zh-CN" sz="1600" dirty="0"/>
              <a:t>·</a:t>
            </a:r>
            <a:r>
              <a:rPr lang="zh-CN" altLang="en-US" sz="1600" dirty="0"/>
              <a:t>乔布斯</a:t>
            </a:r>
          </a:p>
        </p:txBody>
      </p:sp>
      <p:sp>
        <p:nvSpPr>
          <p:cNvPr id="22" name="空心弧 21"/>
          <p:cNvSpPr/>
          <p:nvPr/>
        </p:nvSpPr>
        <p:spPr>
          <a:xfrm rot="5639442">
            <a:off x="1349943" y="2382491"/>
            <a:ext cx="2100010" cy="2100010"/>
          </a:xfrm>
          <a:prstGeom prst="blockArc">
            <a:avLst>
              <a:gd name="adj1" fmla="val 12203112"/>
              <a:gd name="adj2" fmla="val 19305113"/>
              <a:gd name="adj3" fmla="val 5195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968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81105" y="2179884"/>
            <a:ext cx="4456434" cy="24982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7036" y="2179884"/>
            <a:ext cx="4456434" cy="24982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文本框 5"/>
          <p:cNvSpPr txBox="1"/>
          <p:nvPr/>
        </p:nvSpPr>
        <p:spPr>
          <a:xfrm>
            <a:off x="1196896" y="1644199"/>
            <a:ext cx="2292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修改前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786765" y="1644199"/>
            <a:ext cx="2292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修改后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987036" y="1644199"/>
            <a:ext cx="1027294" cy="369332"/>
            <a:chOff x="987036" y="1339403"/>
            <a:chExt cx="1027294" cy="369332"/>
          </a:xfrm>
        </p:grpSpPr>
        <p:cxnSp>
          <p:nvCxnSpPr>
            <p:cNvPr id="9" name="直接连接符 8"/>
            <p:cNvCxnSpPr/>
            <p:nvPr/>
          </p:nvCxnSpPr>
          <p:spPr>
            <a:xfrm flipH="1">
              <a:off x="987036" y="1339403"/>
              <a:ext cx="258668" cy="369332"/>
            </a:xfrm>
            <a:prstGeom prst="line">
              <a:avLst/>
            </a:prstGeom>
            <a:ln w="19050">
              <a:solidFill>
                <a:srgbClr val="00B050"/>
              </a:solidFill>
              <a:head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987036" y="1708735"/>
              <a:ext cx="1027294" cy="0"/>
            </a:xfrm>
            <a:prstGeom prst="line">
              <a:avLst/>
            </a:prstGeom>
            <a:ln w="19050">
              <a:solidFill>
                <a:srgbClr val="00B050"/>
              </a:solidFill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6581105" y="1644199"/>
            <a:ext cx="1027294" cy="369332"/>
            <a:chOff x="987036" y="1339403"/>
            <a:chExt cx="1027294" cy="369332"/>
          </a:xfrm>
        </p:grpSpPr>
        <p:cxnSp>
          <p:nvCxnSpPr>
            <p:cNvPr id="14" name="直接连接符 13"/>
            <p:cNvCxnSpPr/>
            <p:nvPr/>
          </p:nvCxnSpPr>
          <p:spPr>
            <a:xfrm flipH="1">
              <a:off x="987036" y="1339403"/>
              <a:ext cx="258668" cy="369332"/>
            </a:xfrm>
            <a:prstGeom prst="line">
              <a:avLst/>
            </a:prstGeom>
            <a:ln w="19050">
              <a:solidFill>
                <a:srgbClr val="00B050"/>
              </a:solidFill>
              <a:head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987036" y="1708735"/>
              <a:ext cx="1027294" cy="0"/>
            </a:xfrm>
            <a:prstGeom prst="line">
              <a:avLst/>
            </a:prstGeom>
            <a:ln w="19050">
              <a:solidFill>
                <a:srgbClr val="00B050"/>
              </a:solidFill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/>
        </p:nvSpPr>
        <p:spPr>
          <a:xfrm>
            <a:off x="4929500" y="5409127"/>
            <a:ext cx="233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方正风雅宋简体" panose="02000000000000000000" pitchFamily="2" charset="-122"/>
                <a:ea typeface="方正风雅宋简体" panose="02000000000000000000" pitchFamily="2" charset="-122"/>
              </a:rPr>
              <a:t>简洁是根本原则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4903742" y="5409127"/>
            <a:ext cx="0" cy="461665"/>
          </a:xfrm>
          <a:prstGeom prst="line">
            <a:avLst/>
          </a:prstGeom>
          <a:ln w="47625" cmpd="thinThick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7288258" y="5409127"/>
            <a:ext cx="0" cy="461665"/>
          </a:xfrm>
          <a:prstGeom prst="line">
            <a:avLst/>
          </a:prstGeom>
          <a:ln w="47625" cmpd="thickThin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3678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latin typeface="方正风雅宋简体" panose="02000000000000000000" pitchFamily="2" charset="-122"/>
            <a:ea typeface="方正风雅宋简体" panose="02000000000000000000" pitchFamily="2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</TotalTime>
  <Words>457</Words>
  <Application>Microsoft Office PowerPoint</Application>
  <PresentationFormat>自定义</PresentationFormat>
  <Paragraphs>87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宋体</vt:lpstr>
      <vt:lpstr>Calibri</vt:lpstr>
      <vt:lpstr>方正风雅宋简体</vt:lpstr>
      <vt:lpstr>.Lock Clock</vt:lpstr>
      <vt:lpstr>Webdings</vt:lpstr>
      <vt:lpstr>Calibri Light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zs</dc:creator>
  <cp:lastModifiedBy>Administrator</cp:lastModifiedBy>
  <cp:revision>60</cp:revision>
  <dcterms:created xsi:type="dcterms:W3CDTF">2014-01-24T10:41:14Z</dcterms:created>
  <dcterms:modified xsi:type="dcterms:W3CDTF">2015-07-21T06:31:45Z</dcterms:modified>
</cp:coreProperties>
</file>