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58" r:id="rId4"/>
    <p:sldId id="260" r:id="rId5"/>
    <p:sldId id="261" r:id="rId6"/>
    <p:sldId id="257" r:id="rId7"/>
    <p:sldId id="262" r:id="rId8"/>
  </p:sldIdLst>
  <p:sldSz cx="9144000" cy="6858000" type="screen4x3"/>
  <p:notesSz cx="6797675" cy="987425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5C02B"/>
    <a:srgbClr val="FF66CC"/>
    <a:srgbClr val="FF21B5"/>
    <a:srgbClr val="FF53C6"/>
    <a:srgbClr val="FFFFFF"/>
    <a:srgbClr val="7F7F7F"/>
    <a:srgbClr val="969696"/>
    <a:srgbClr val="F2F2F2"/>
    <a:srgbClr val="385D8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373" autoAdjust="0"/>
  </p:normalViewPr>
  <p:slideViewPr>
    <p:cSldViewPr>
      <p:cViewPr varScale="1">
        <p:scale>
          <a:sx n="106" d="100"/>
          <a:sy n="106" d="100"/>
        </p:scale>
        <p:origin x="-11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19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spPr>
              <a:solidFill>
                <a:srgbClr val="FF66CC"/>
              </a:solidFill>
            </c:spPr>
          </c:dPt>
          <c:dPt>
            <c:idx val="1"/>
            <c:spPr>
              <a:solidFill>
                <a:schemeClr val="bg1">
                  <a:lumMod val="95000"/>
                </a:schemeClr>
              </a:solidFill>
            </c:spPr>
          </c:dPt>
          <c:dPt>
            <c:idx val="2"/>
            <c:spPr>
              <a:noFill/>
            </c:spPr>
          </c:dPt>
          <c:cat>
            <c:strRef>
              <c:f>Sheet1!$A$2:$A$4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90</c:v>
                </c:pt>
                <c:pt idx="1">
                  <c:v>10</c:v>
                </c:pt>
                <c:pt idx="2">
                  <c:v>100</c:v>
                </c:pt>
              </c:numCache>
            </c:numRef>
          </c:val>
        </c:ser>
        <c:dLbls/>
        <c:firstSliceAng val="270"/>
      </c:pieChart>
    </c:plotArea>
    <c:plotVisOnly val="1"/>
    <c:dispBlanksAs val="zero"/>
  </c:chart>
  <c:txPr>
    <a:bodyPr/>
    <a:lstStyle/>
    <a:p>
      <a:pPr>
        <a:defRPr sz="1800"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19"/>
  <c:chart>
    <c:autoTitleDeleted val="1"/>
    <c:plotArea>
      <c:layout/>
      <c:pieChart>
        <c:varyColors val="1"/>
        <c:dLbls/>
        <c:firstSliceAng val="270"/>
      </c:pieChart>
    </c:plotArea>
    <c:plotVisOnly val="1"/>
    <c:dispBlanksAs val="zero"/>
  </c:chart>
  <c:txPr>
    <a:bodyPr/>
    <a:lstStyle/>
    <a:p>
      <a:pPr>
        <a:defRPr sz="1800"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19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spPr>
              <a:solidFill>
                <a:srgbClr val="FFC000"/>
              </a:solidFill>
            </c:spPr>
          </c:dPt>
          <c:dPt>
            <c:idx val="1"/>
            <c:spPr>
              <a:solidFill>
                <a:schemeClr val="bg1">
                  <a:lumMod val="95000"/>
                </a:schemeClr>
              </a:solidFill>
            </c:spPr>
          </c:dPt>
          <c:dPt>
            <c:idx val="2"/>
            <c:spPr>
              <a:noFill/>
            </c:spPr>
          </c:dPt>
          <c:cat>
            <c:strRef>
              <c:f>Sheet1!$A$2:$A$4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92</c:v>
                </c:pt>
                <c:pt idx="1">
                  <c:v>8</c:v>
                </c:pt>
                <c:pt idx="2">
                  <c:v>100</c:v>
                </c:pt>
              </c:numCache>
            </c:numRef>
          </c:val>
        </c:ser>
        <c:dLbls/>
        <c:firstSliceAng val="270"/>
      </c:pieChart>
    </c:plotArea>
    <c:plotVisOnly val="1"/>
    <c:dispBlanksAs val="zero"/>
  </c:chart>
  <c:txPr>
    <a:bodyPr/>
    <a:lstStyle/>
    <a:p>
      <a:pPr>
        <a:defRPr sz="1800"/>
      </a:pPr>
      <a:endParaRPr lang="zh-CN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19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spPr>
              <a:solidFill>
                <a:srgbClr val="00B0F0"/>
              </a:solidFill>
            </c:spPr>
          </c:dPt>
          <c:dPt>
            <c:idx val="1"/>
            <c:spPr>
              <a:solidFill>
                <a:schemeClr val="bg1">
                  <a:lumMod val="95000"/>
                </a:schemeClr>
              </a:solidFill>
            </c:spPr>
          </c:dPt>
          <c:dPt>
            <c:idx val="2"/>
            <c:spPr>
              <a:noFill/>
            </c:spPr>
          </c:dPt>
          <c:cat>
            <c:strRef>
              <c:f>Sheet1!$A$2:$A$4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85</c:v>
                </c:pt>
                <c:pt idx="1">
                  <c:v>15</c:v>
                </c:pt>
                <c:pt idx="2">
                  <c:v>100</c:v>
                </c:pt>
              </c:numCache>
            </c:numRef>
          </c:val>
        </c:ser>
        <c:dLbls/>
        <c:firstSliceAng val="270"/>
      </c:pieChart>
    </c:plotArea>
    <c:plotVisOnly val="1"/>
    <c:dispBlanksAs val="zero"/>
  </c:chart>
  <c:txPr>
    <a:bodyPr/>
    <a:lstStyle/>
    <a:p>
      <a:pPr>
        <a:defRPr sz="1800"/>
      </a:pPr>
      <a:endParaRPr lang="zh-CN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19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chemeClr val="bg1">
                  <a:lumMod val="95000"/>
                </a:schemeClr>
              </a:solidFill>
            </c:spPr>
          </c:dPt>
          <c:dPt>
            <c:idx val="2"/>
            <c:spPr>
              <a:noFill/>
            </c:spPr>
          </c:dPt>
          <c:cat>
            <c:strRef>
              <c:f>Sheet1!$A$2:$A$4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0.96000000000000041</c:v>
                </c:pt>
                <c:pt idx="1">
                  <c:v>4.0000000000000022E-2</c:v>
                </c:pt>
                <c:pt idx="2">
                  <c:v>1</c:v>
                </c:pt>
              </c:numCache>
            </c:numRef>
          </c:val>
        </c:ser>
        <c:dLbls/>
        <c:firstSliceAng val="270"/>
      </c:pieChart>
    </c:plotArea>
    <c:plotVisOnly val="1"/>
    <c:dispBlanksAs val="zero"/>
  </c:chart>
  <c:txPr>
    <a:bodyPr/>
    <a:lstStyle/>
    <a:p>
      <a:pPr>
        <a:defRPr sz="1800"/>
      </a:pPr>
      <a:endParaRPr lang="zh-CN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3AFFA1-11CB-4623-B8A8-2E541BAF03AE}" type="datetimeFigureOut">
              <a:rPr lang="zh-CN" altLang="en-US" smtClean="0"/>
              <a:pPr/>
              <a:t>2015/8/12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D15BF9-00D5-4366-8E85-3EBE61E2F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5200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65EECC-C04A-4698-9804-19E8FBA0073A}" type="datetimeFigureOut">
              <a:rPr lang="zh-CN" altLang="en-US" smtClean="0"/>
              <a:pPr/>
              <a:t>2015/8/12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BB8F4-DAE2-43AD-8082-F18780C71D0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65EECC-C04A-4698-9804-19E8FBA0073A}" type="datetimeFigureOut">
              <a:rPr lang="zh-CN" altLang="en-US" smtClean="0"/>
              <a:pPr/>
              <a:t>2015/8/12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BB8F4-DAE2-43AD-8082-F18780C71D0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65EECC-C04A-4698-9804-19E8FBA0073A}" type="datetimeFigureOut">
              <a:rPr lang="zh-CN" altLang="en-US" smtClean="0"/>
              <a:pPr/>
              <a:t>2015/8/12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BB8F4-DAE2-43AD-8082-F18780C71D0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65EECC-C04A-4698-9804-19E8FBA0073A}" type="datetimeFigureOut">
              <a:rPr lang="zh-CN" altLang="en-US" smtClean="0"/>
              <a:pPr/>
              <a:t>2015/8/12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BB8F4-DAE2-43AD-8082-F18780C71D0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65EECC-C04A-4698-9804-19E8FBA0073A}" type="datetimeFigureOut">
              <a:rPr lang="zh-CN" altLang="en-US" smtClean="0"/>
              <a:pPr/>
              <a:t>2015/8/12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BB8F4-DAE2-43AD-8082-F18780C71D0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65EECC-C04A-4698-9804-19E8FBA0073A}" type="datetimeFigureOut">
              <a:rPr lang="zh-CN" altLang="en-US" smtClean="0"/>
              <a:pPr/>
              <a:t>2015/8/12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BB8F4-DAE2-43AD-8082-F18780C71D0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65EECC-C04A-4698-9804-19E8FBA0073A}" type="datetimeFigureOut">
              <a:rPr lang="zh-CN" altLang="en-US" smtClean="0"/>
              <a:pPr/>
              <a:t>2015/8/12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BB8F4-DAE2-43AD-8082-F18780C71D0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65EECC-C04A-4698-9804-19E8FBA0073A}" type="datetimeFigureOut">
              <a:rPr lang="zh-CN" altLang="en-US" smtClean="0"/>
              <a:pPr/>
              <a:t>2015/8/12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BB8F4-DAE2-43AD-8082-F18780C71D0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6" name="图片 5" descr="未标题-2.png"/>
          <p:cNvPicPr>
            <a:picLocks noChangeAspect="1"/>
          </p:cNvPicPr>
          <p:nvPr userDrawn="1"/>
        </p:nvPicPr>
        <p:blipFill>
          <a:blip r:embed="rId2" cstate="print"/>
          <a:srcRect l="958" t="-22" r="291" b="718"/>
          <a:stretch>
            <a:fillRect/>
          </a:stretch>
        </p:blipFill>
        <p:spPr>
          <a:xfrm>
            <a:off x="142844" y="0"/>
            <a:ext cx="9001156" cy="614364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 userDrawn="1"/>
        </p:nvSpPr>
        <p:spPr>
          <a:xfrm>
            <a:off x="7143768" y="621508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800" b="1" i="0" dirty="0" smtClean="0">
                <a:solidFill>
                  <a:schemeClr val="bg1"/>
                </a:solidFill>
              </a:rPr>
              <a:t>岗位竞聘</a:t>
            </a:r>
            <a:r>
              <a:rPr lang="en-US" altLang="zh-CN" sz="1800" b="1" i="0" dirty="0" smtClean="0">
                <a:solidFill>
                  <a:schemeClr val="bg1"/>
                </a:solidFill>
              </a:rPr>
              <a:t>PPT</a:t>
            </a:r>
            <a:endParaRPr lang="zh-CN" altLang="en-US" sz="1800" b="1" i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65EECC-C04A-4698-9804-19E8FBA0073A}" type="datetimeFigureOut">
              <a:rPr lang="zh-CN" altLang="en-US" smtClean="0"/>
              <a:pPr/>
              <a:t>2015/8/12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BB8F4-DAE2-43AD-8082-F18780C71D0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65EECC-C04A-4698-9804-19E8FBA0073A}" type="datetimeFigureOut">
              <a:rPr lang="zh-CN" altLang="en-US" smtClean="0"/>
              <a:pPr/>
              <a:t>2015/8/12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BB8F4-DAE2-43AD-8082-F18780C71D0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65EECC-C04A-4698-9804-19E8FBA0073A}" type="datetimeFigureOut">
              <a:rPr lang="zh-CN" altLang="en-US" smtClean="0"/>
              <a:pPr/>
              <a:t>2015/8/12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BB8F4-DAE2-43AD-8082-F18780C71D0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 userDrawn="1"/>
        </p:nvSpPr>
        <p:spPr>
          <a:xfrm>
            <a:off x="142844" y="142852"/>
            <a:ext cx="8858312" cy="5857916"/>
          </a:xfrm>
          <a:prstGeom prst="roundRect">
            <a:avLst>
              <a:gd name="adj" fmla="val 3328"/>
            </a:avLst>
          </a:prstGeom>
          <a:gradFill>
            <a:gsLst>
              <a:gs pos="0">
                <a:srgbClr val="E5F4F7"/>
              </a:gs>
              <a:gs pos="50000">
                <a:schemeClr val="bg1"/>
              </a:gs>
            </a:gsLst>
            <a:lin ang="6600000" scaled="0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 userDrawn="1"/>
        </p:nvSpPr>
        <p:spPr>
          <a:xfrm rot="10800000">
            <a:off x="7429520" y="6000768"/>
            <a:ext cx="642942" cy="214314"/>
          </a:xfrm>
          <a:prstGeom prst="triangl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0034" y="114298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285720" y="62865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3BBB8F4-DAE2-43AD-8082-F18780C71D0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7143768" y="621508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800" b="1" i="0" dirty="0" smtClean="0">
                <a:solidFill>
                  <a:schemeClr val="bg1"/>
                </a:solidFill>
              </a:rPr>
              <a:t>岗位竞聘</a:t>
            </a:r>
            <a:r>
              <a:rPr lang="en-US" altLang="zh-CN" sz="1800" b="1" i="0" dirty="0" smtClean="0">
                <a:solidFill>
                  <a:schemeClr val="bg1"/>
                </a:solidFill>
              </a:rPr>
              <a:t>PPT</a:t>
            </a:r>
            <a:endParaRPr lang="zh-CN" altLang="en-US" sz="1800" b="1" i="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rgbClr val="FF339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4000" b="1" dirty="0" smtClean="0"/>
              <a:t>关注细节，抓住成长机遇</a:t>
            </a:r>
            <a:endParaRPr lang="zh-CN" altLang="en-US" sz="4000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1406" y="2928934"/>
            <a:ext cx="6400800" cy="857256"/>
          </a:xfrm>
        </p:spPr>
        <p:txBody>
          <a:bodyPr>
            <a:noAutofit/>
          </a:bodyPr>
          <a:lstStyle/>
          <a:p>
            <a:pPr algn="r"/>
            <a:endParaRPr lang="en-US" altLang="zh-CN" sz="2000" b="1" dirty="0" smtClean="0"/>
          </a:p>
          <a:p>
            <a:pPr algn="r"/>
            <a:r>
              <a:rPr lang="zh-CN" altLang="en-US" sz="2000" b="1" dirty="0"/>
              <a:t>公司</a:t>
            </a:r>
            <a:r>
              <a:rPr lang="zh-CN" altLang="en-US" sz="2000" b="1" dirty="0" smtClean="0"/>
              <a:t>竞岗报告</a:t>
            </a:r>
            <a:endParaRPr lang="zh-CN" altLang="en-US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57224" y="4000504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市场管理部：姓名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梯形 34"/>
          <p:cNvSpPr/>
          <p:nvPr/>
        </p:nvSpPr>
        <p:spPr>
          <a:xfrm>
            <a:off x="428596" y="3286124"/>
            <a:ext cx="8429684" cy="285752"/>
          </a:xfrm>
          <a:prstGeom prst="trapezoid">
            <a:avLst>
              <a:gd name="adj" fmla="val 325950"/>
            </a:avLst>
          </a:prstGeom>
          <a:gradFill>
            <a:gsLst>
              <a:gs pos="0">
                <a:schemeClr val="bg1"/>
              </a:gs>
              <a:gs pos="100000">
                <a:schemeClr val="bg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428596" y="3571876"/>
            <a:ext cx="8429684" cy="1428760"/>
          </a:xfrm>
          <a:prstGeom prst="rect">
            <a:avLst/>
          </a:prstGeom>
          <a:solidFill>
            <a:schemeClr val="bg2"/>
          </a:solidFill>
          <a:ln w="952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714744" y="285728"/>
            <a:ext cx="18998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xxxxx</a:t>
            </a:r>
            <a:endParaRPr lang="zh-CN" altLang="en-US" sz="4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20270" y="1493680"/>
            <a:ext cx="21034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 smtClean="0"/>
              <a:t>某大学 市场营销专业</a:t>
            </a:r>
            <a:endParaRPr lang="zh-CN" alt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4069300" y="108839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现有岗位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2910" y="2335405"/>
            <a:ext cx="80724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FF3399"/>
                </a:solidFill>
              </a:rPr>
              <a:t>自信、见解独特，行动力十足、</a:t>
            </a:r>
            <a:endParaRPr lang="en-US" altLang="zh-CN" sz="2000" b="1" dirty="0" smtClean="0">
              <a:solidFill>
                <a:srgbClr val="FF3399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FF3399"/>
                </a:solidFill>
              </a:rPr>
              <a:t>热情开朗、正直、思考、具创新的能力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66706" y="1850870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 smtClean="0"/>
              <a:t>管理学学士</a:t>
            </a:r>
            <a:endParaRPr lang="zh-CN" altLang="en-US" sz="1600" dirty="0"/>
          </a:p>
        </p:txBody>
      </p:sp>
      <p:graphicFrame>
        <p:nvGraphicFramePr>
          <p:cNvPr id="18" name="图表 17"/>
          <p:cNvGraphicFramePr/>
          <p:nvPr>
            <p:extLst>
              <p:ext uri="{D42A27DB-BD31-4B8C-83A1-F6EECF244321}">
                <p14:modId xmlns:p14="http://schemas.microsoft.com/office/powerpoint/2010/main" xmlns="" val="3051872827"/>
              </p:ext>
            </p:extLst>
          </p:nvPr>
        </p:nvGraphicFramePr>
        <p:xfrm>
          <a:off x="6699456" y="3573016"/>
          <a:ext cx="1904992" cy="1460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图表 19"/>
          <p:cNvGraphicFramePr/>
          <p:nvPr>
            <p:extLst>
              <p:ext uri="{D42A27DB-BD31-4B8C-83A1-F6EECF244321}">
                <p14:modId xmlns:p14="http://schemas.microsoft.com/office/powerpoint/2010/main" xmlns="" val="3060097952"/>
              </p:ext>
            </p:extLst>
          </p:nvPr>
        </p:nvGraphicFramePr>
        <p:xfrm>
          <a:off x="4723004" y="3573016"/>
          <a:ext cx="1904992" cy="1460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186947" y="428029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2">
                    <a:lumMod val="25000"/>
                  </a:schemeClr>
                </a:solidFill>
              </a:rPr>
              <a:t>专业理论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187211" y="428029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2">
                    <a:lumMod val="25000"/>
                  </a:schemeClr>
                </a:solidFill>
              </a:rPr>
              <a:t>职业技能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87475" y="428029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2">
                    <a:lumMod val="25000"/>
                  </a:schemeClr>
                </a:solidFill>
              </a:rPr>
              <a:t>业务能力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164288" y="428029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2">
                    <a:lumMod val="25000"/>
                  </a:schemeClr>
                </a:solidFill>
              </a:rPr>
              <a:t>工作态度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26" name="图表 25"/>
          <p:cNvGraphicFramePr/>
          <p:nvPr>
            <p:extLst>
              <p:ext uri="{D42A27DB-BD31-4B8C-83A1-F6EECF244321}">
                <p14:modId xmlns:p14="http://schemas.microsoft.com/office/powerpoint/2010/main" xmlns="" val="1593000153"/>
              </p:ext>
            </p:extLst>
          </p:nvPr>
        </p:nvGraphicFramePr>
        <p:xfrm>
          <a:off x="2698928" y="3573016"/>
          <a:ext cx="1904992" cy="1460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7" name="图表 26"/>
          <p:cNvGraphicFramePr/>
          <p:nvPr>
            <p:extLst>
              <p:ext uri="{D42A27DB-BD31-4B8C-83A1-F6EECF244321}">
                <p14:modId xmlns:p14="http://schemas.microsoft.com/office/powerpoint/2010/main" xmlns="" val="3616628106"/>
              </p:ext>
            </p:extLst>
          </p:nvPr>
        </p:nvGraphicFramePr>
        <p:xfrm>
          <a:off x="4699192" y="3573016"/>
          <a:ext cx="1904992" cy="1460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8" name="图表 27"/>
          <p:cNvGraphicFramePr/>
          <p:nvPr>
            <p:extLst>
              <p:ext uri="{D42A27DB-BD31-4B8C-83A1-F6EECF244321}">
                <p14:modId xmlns:p14="http://schemas.microsoft.com/office/powerpoint/2010/main" xmlns="" val="1273402485"/>
              </p:ext>
            </p:extLst>
          </p:nvPr>
        </p:nvGraphicFramePr>
        <p:xfrm>
          <a:off x="698664" y="3573016"/>
          <a:ext cx="1904992" cy="1460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1443110" y="3844082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96</a:t>
            </a:r>
            <a:endParaRPr lang="zh-CN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43374" y="3801162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92</a:t>
            </a:r>
            <a:endParaRPr lang="zh-CN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13572" y="3772644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85</a:t>
            </a:r>
            <a:endParaRPr lang="zh-CN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413836" y="3772644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90</a:t>
            </a:r>
            <a:endParaRPr lang="zh-CN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428860" y="5286388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/>
              <a:t>竞聘：某个岗位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3" grpId="0" animBg="1"/>
      <p:bldGraphic spid="18" grpId="0">
        <p:bldAsOne/>
      </p:bldGraphic>
      <p:bldGraphic spid="20" grpId="0">
        <p:bldAsOne/>
      </p:bldGraphic>
      <p:bldP spid="22" grpId="0"/>
      <p:bldP spid="23" grpId="0"/>
      <p:bldP spid="24" grpId="0"/>
      <p:bldP spid="25" grpId="0"/>
      <p:bldGraphic spid="26" grpId="0">
        <p:bldAsOne/>
      </p:bldGraphic>
      <p:bldGraphic spid="27" grpId="0">
        <p:bldAsOne/>
      </p:bldGraphic>
      <p:bldGraphic spid="28" grpId="0">
        <p:bldAsOne/>
      </p:bldGraphic>
      <p:bldP spid="29" grpId="0"/>
      <p:bldP spid="30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我在某公司的历程</a:t>
            </a:r>
            <a:endParaRPr lang="zh-CN" altLang="en-US" dirty="0"/>
          </a:p>
        </p:txBody>
      </p:sp>
      <p:cxnSp>
        <p:nvCxnSpPr>
          <p:cNvPr id="5" name="直接连接符 4"/>
          <p:cNvCxnSpPr/>
          <p:nvPr/>
        </p:nvCxnSpPr>
        <p:spPr>
          <a:xfrm>
            <a:off x="928662" y="4157100"/>
            <a:ext cx="7286676" cy="1588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1787158" y="4050737"/>
            <a:ext cx="214314" cy="214314"/>
          </a:xfrm>
          <a:prstGeom prst="ellipse">
            <a:avLst/>
          </a:prstGeom>
          <a:solidFill>
            <a:srgbClr val="00B0F0"/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273969" y="4050737"/>
            <a:ext cx="214314" cy="214314"/>
          </a:xfrm>
          <a:prstGeom prst="ellipse">
            <a:avLst/>
          </a:prstGeom>
          <a:solidFill>
            <a:srgbClr val="FF21B5"/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6702998" y="4050737"/>
            <a:ext cx="214314" cy="214314"/>
          </a:xfrm>
          <a:prstGeom prst="ellipse">
            <a:avLst/>
          </a:prstGeom>
          <a:solidFill>
            <a:srgbClr val="FFC000"/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857224" y="4050737"/>
            <a:ext cx="214314" cy="214314"/>
          </a:xfrm>
          <a:prstGeom prst="ellipse">
            <a:avLst/>
          </a:prstGeom>
          <a:solidFill>
            <a:srgbClr val="92D050"/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785786" y="4357694"/>
            <a:ext cx="369332" cy="88902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200" dirty="0" smtClean="0"/>
              <a:t>2007</a:t>
            </a:r>
            <a:r>
              <a:rPr lang="zh-CN" altLang="en-US" sz="1200" dirty="0" smtClean="0"/>
              <a:t>年</a:t>
            </a:r>
            <a:r>
              <a:rPr lang="en-US" altLang="zh-CN" sz="1200" dirty="0" smtClean="0"/>
              <a:t>7</a:t>
            </a:r>
            <a:r>
              <a:rPr lang="zh-CN" altLang="en-US" sz="1200" dirty="0" smtClean="0"/>
              <a:t>月</a:t>
            </a:r>
            <a:endParaRPr lang="zh-CN" alt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702338" y="4357694"/>
            <a:ext cx="369332" cy="98680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200" dirty="0" smtClean="0"/>
              <a:t>2007</a:t>
            </a:r>
            <a:r>
              <a:rPr lang="zh-CN" altLang="en-US" sz="1200" dirty="0" smtClean="0"/>
              <a:t>年</a:t>
            </a:r>
            <a:r>
              <a:rPr lang="en-US" altLang="zh-CN" sz="1200" dirty="0" smtClean="0"/>
              <a:t>11</a:t>
            </a:r>
            <a:r>
              <a:rPr lang="zh-CN" altLang="en-US" sz="1200" dirty="0" smtClean="0"/>
              <a:t>月</a:t>
            </a:r>
            <a:endParaRPr lang="zh-CN" alt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3131098" y="4429132"/>
            <a:ext cx="369332" cy="88902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200" dirty="0" smtClean="0"/>
              <a:t>2008</a:t>
            </a:r>
            <a:r>
              <a:rPr lang="zh-CN" altLang="en-US" sz="1200" dirty="0" smtClean="0"/>
              <a:t>年</a:t>
            </a:r>
            <a:r>
              <a:rPr lang="en-US" altLang="zh-CN" sz="1200" dirty="0" smtClean="0"/>
              <a:t>4</a:t>
            </a:r>
            <a:r>
              <a:rPr lang="zh-CN" altLang="en-US" sz="1200" dirty="0" smtClean="0"/>
              <a:t>月</a:t>
            </a:r>
            <a:endParaRPr lang="zh-CN" alt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560122" y="4429132"/>
            <a:ext cx="369332" cy="88902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200" dirty="0" smtClean="0"/>
              <a:t>2010</a:t>
            </a:r>
            <a:r>
              <a:rPr lang="zh-CN" altLang="en-US" sz="1200" dirty="0" smtClean="0"/>
              <a:t>年</a:t>
            </a:r>
            <a:r>
              <a:rPr lang="en-US" altLang="zh-CN" sz="1200" dirty="0" smtClean="0"/>
              <a:t>1</a:t>
            </a:r>
            <a:r>
              <a:rPr lang="zh-CN" altLang="en-US" sz="1200" dirty="0" smtClean="0"/>
              <a:t>月</a:t>
            </a:r>
            <a:endParaRPr lang="zh-CN" altLang="en-US" sz="1200" dirty="0"/>
          </a:p>
        </p:txBody>
      </p:sp>
      <p:grpSp>
        <p:nvGrpSpPr>
          <p:cNvPr id="22" name="组合 21"/>
          <p:cNvGrpSpPr/>
          <p:nvPr/>
        </p:nvGrpSpPr>
        <p:grpSpPr>
          <a:xfrm>
            <a:off x="642910" y="1714488"/>
            <a:ext cx="3857652" cy="1857388"/>
            <a:chOff x="857224" y="1714488"/>
            <a:chExt cx="3857652" cy="1857388"/>
          </a:xfrm>
        </p:grpSpPr>
        <p:sp>
          <p:nvSpPr>
            <p:cNvPr id="17" name="TextBox 16"/>
            <p:cNvSpPr txBox="1"/>
            <p:nvPr/>
          </p:nvSpPr>
          <p:spPr>
            <a:xfrm>
              <a:off x="857224" y="1714488"/>
              <a:ext cx="3857652" cy="338554"/>
            </a:xfrm>
            <a:prstGeom prst="rect">
              <a:avLst/>
            </a:prstGeom>
            <a:gradFill>
              <a:gsLst>
                <a:gs pos="0">
                  <a:srgbClr val="92D050"/>
                </a:gs>
                <a:gs pos="100000">
                  <a:srgbClr val="6CA62C"/>
                </a:gs>
              </a:gsLst>
              <a:lin ang="4200000" scaled="0"/>
            </a:gradFill>
          </p:spPr>
          <p:txBody>
            <a:bodyPr vert="horz"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/>
                  </a:solidFill>
                </a:rPr>
                <a:t>入职实习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857224" y="2071678"/>
              <a:ext cx="3857652" cy="150019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87313" indent="-87313">
                <a:buFont typeface="Arial" pitchFamily="34" charset="0"/>
                <a:buChar char="•"/>
              </a:pPr>
              <a:r>
                <a:rPr lang="zh-CN" altLang="en-US" sz="1400" dirty="0" smtClean="0">
                  <a:solidFill>
                    <a:srgbClr val="008BBC"/>
                  </a:solidFill>
                </a:rPr>
                <a:t>在此录入内容</a:t>
              </a:r>
              <a:endParaRPr lang="en-US" altLang="zh-CN" sz="1400" dirty="0" smtClean="0">
                <a:solidFill>
                  <a:srgbClr val="008BBC"/>
                </a:solidFill>
              </a:endParaRPr>
            </a:p>
            <a:p>
              <a:pPr marL="87313" indent="-87313">
                <a:buFont typeface="Arial" pitchFamily="34" charset="0"/>
                <a:buChar char="•"/>
              </a:pPr>
              <a:r>
                <a:rPr lang="zh-CN" altLang="en-US" sz="1400" dirty="0">
                  <a:solidFill>
                    <a:srgbClr val="008BBC"/>
                  </a:solidFill>
                </a:rPr>
                <a:t>在此录入内容</a:t>
              </a:r>
            </a:p>
            <a:p>
              <a:pPr marL="87313" indent="-87313">
                <a:buFont typeface="Arial" pitchFamily="34" charset="0"/>
                <a:buChar char="•"/>
              </a:pPr>
              <a:r>
                <a:rPr lang="zh-CN" altLang="en-US" sz="1400" dirty="0">
                  <a:solidFill>
                    <a:srgbClr val="008BBC"/>
                  </a:solidFill>
                </a:rPr>
                <a:t>在此录入</a:t>
              </a:r>
              <a:r>
                <a:rPr lang="zh-CN" altLang="en-US" sz="1400" dirty="0" smtClean="0">
                  <a:solidFill>
                    <a:srgbClr val="008BBC"/>
                  </a:solidFill>
                </a:rPr>
                <a:t>内容</a:t>
              </a:r>
              <a:endParaRPr lang="zh-CN" altLang="en-US" sz="1400" dirty="0">
                <a:solidFill>
                  <a:srgbClr val="008BBC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857356" y="1714488"/>
            <a:ext cx="3857652" cy="1857388"/>
            <a:chOff x="857224" y="1714488"/>
            <a:chExt cx="3857652" cy="1857388"/>
          </a:xfrm>
        </p:grpSpPr>
        <p:sp>
          <p:nvSpPr>
            <p:cNvPr id="24" name="TextBox 23"/>
            <p:cNvSpPr txBox="1"/>
            <p:nvPr/>
          </p:nvSpPr>
          <p:spPr>
            <a:xfrm>
              <a:off x="857224" y="1714488"/>
              <a:ext cx="3857652" cy="338554"/>
            </a:xfrm>
            <a:prstGeom prst="rect">
              <a:avLst/>
            </a:prstGeom>
            <a:gradFill>
              <a:gsLst>
                <a:gs pos="0">
                  <a:srgbClr val="00B0F0"/>
                </a:gs>
                <a:gs pos="100000">
                  <a:srgbClr val="008BBC"/>
                </a:gs>
              </a:gsLst>
              <a:lin ang="4200000" scaled="0"/>
            </a:gradFill>
          </p:spPr>
          <p:txBody>
            <a:bodyPr vert="horz"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/>
                  </a:solidFill>
                </a:rPr>
                <a:t>部门</a:t>
              </a:r>
              <a:r>
                <a:rPr lang="en-US" altLang="zh-CN" sz="1600" b="1" dirty="0" smtClean="0">
                  <a:solidFill>
                    <a:schemeClr val="bg1"/>
                  </a:solidFill>
                </a:rPr>
                <a:t>1</a:t>
              </a:r>
              <a:endParaRPr lang="zh-CN" altLang="en-US" sz="16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857224" y="2071678"/>
              <a:ext cx="3857652" cy="150019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87313" indent="-87313">
                <a:buFont typeface="Arial" pitchFamily="34" charset="0"/>
                <a:buChar char="•"/>
              </a:pPr>
              <a:r>
                <a:rPr lang="zh-CN" altLang="en-US" sz="1400" dirty="0">
                  <a:solidFill>
                    <a:srgbClr val="008BBC"/>
                  </a:solidFill>
                </a:rPr>
                <a:t>在此录入内容</a:t>
              </a:r>
              <a:endParaRPr lang="en-US" altLang="zh-CN" sz="1400" dirty="0">
                <a:solidFill>
                  <a:srgbClr val="008BBC"/>
                </a:solidFill>
              </a:endParaRPr>
            </a:p>
            <a:p>
              <a:pPr marL="87313" indent="-87313">
                <a:buFont typeface="Arial" pitchFamily="34" charset="0"/>
                <a:buChar char="•"/>
              </a:pPr>
              <a:r>
                <a:rPr lang="zh-CN" altLang="en-US" sz="1400" dirty="0">
                  <a:solidFill>
                    <a:srgbClr val="008BBC"/>
                  </a:solidFill>
                </a:rPr>
                <a:t>在此录入内容</a:t>
              </a:r>
            </a:p>
            <a:p>
              <a:pPr marL="87313" indent="-87313">
                <a:buFont typeface="Arial" pitchFamily="34" charset="0"/>
                <a:buChar char="•"/>
              </a:pPr>
              <a:r>
                <a:rPr lang="zh-CN" altLang="en-US" sz="1400" dirty="0">
                  <a:solidFill>
                    <a:srgbClr val="008BBC"/>
                  </a:solidFill>
                </a:rPr>
                <a:t>在此录入内容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286116" y="1714488"/>
            <a:ext cx="3857652" cy="1857388"/>
            <a:chOff x="857224" y="1714488"/>
            <a:chExt cx="3857652" cy="1857388"/>
          </a:xfrm>
        </p:grpSpPr>
        <p:sp>
          <p:nvSpPr>
            <p:cNvPr id="27" name="TextBox 26"/>
            <p:cNvSpPr txBox="1"/>
            <p:nvPr/>
          </p:nvSpPr>
          <p:spPr>
            <a:xfrm>
              <a:off x="857224" y="1714488"/>
              <a:ext cx="3857652" cy="338554"/>
            </a:xfrm>
            <a:prstGeom prst="rect">
              <a:avLst/>
            </a:prstGeom>
            <a:gradFill>
              <a:gsLst>
                <a:gs pos="0">
                  <a:srgbClr val="FF66CC"/>
                </a:gs>
                <a:gs pos="100000">
                  <a:srgbClr val="FF21B5"/>
                </a:gs>
              </a:gsLst>
              <a:lin ang="4200000" scaled="0"/>
            </a:gradFill>
          </p:spPr>
          <p:txBody>
            <a:bodyPr vert="horz"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/>
                  </a:solidFill>
                </a:rPr>
                <a:t>部门</a:t>
              </a:r>
              <a:r>
                <a:rPr lang="en-US" altLang="zh-CN" sz="1600" b="1" dirty="0" smtClean="0">
                  <a:solidFill>
                    <a:schemeClr val="bg1"/>
                  </a:solidFill>
                </a:rPr>
                <a:t>2</a:t>
              </a:r>
              <a:endParaRPr lang="zh-CN" altLang="en-US" sz="16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857224" y="2071678"/>
              <a:ext cx="3857652" cy="150019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87313" indent="-87313">
                <a:buFont typeface="Arial" pitchFamily="34" charset="0"/>
                <a:buChar char="•"/>
              </a:pPr>
              <a:r>
                <a:rPr lang="zh-CN" altLang="en-US" sz="1400" dirty="0">
                  <a:solidFill>
                    <a:srgbClr val="008BBC"/>
                  </a:solidFill>
                </a:rPr>
                <a:t>在此录入内容</a:t>
              </a:r>
              <a:endParaRPr lang="en-US" altLang="zh-CN" sz="1400" dirty="0">
                <a:solidFill>
                  <a:srgbClr val="008BBC"/>
                </a:solidFill>
              </a:endParaRPr>
            </a:p>
            <a:p>
              <a:pPr marL="87313" indent="-87313">
                <a:buFont typeface="Arial" pitchFamily="34" charset="0"/>
                <a:buChar char="•"/>
              </a:pPr>
              <a:r>
                <a:rPr lang="zh-CN" altLang="en-US" sz="1400" dirty="0">
                  <a:solidFill>
                    <a:srgbClr val="008BBC"/>
                  </a:solidFill>
                </a:rPr>
                <a:t>在此录入内容</a:t>
              </a:r>
            </a:p>
            <a:p>
              <a:pPr marL="87313" indent="-87313">
                <a:buFont typeface="Arial" pitchFamily="34" charset="0"/>
                <a:buChar char="•"/>
              </a:pPr>
              <a:r>
                <a:rPr lang="zh-CN" altLang="en-US" sz="1400" dirty="0">
                  <a:solidFill>
                    <a:srgbClr val="008BBC"/>
                  </a:solidFill>
                </a:rPr>
                <a:t>在此录入内容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857752" y="1714488"/>
            <a:ext cx="3857652" cy="1857388"/>
            <a:chOff x="857224" y="1714488"/>
            <a:chExt cx="3857652" cy="1857388"/>
          </a:xfrm>
        </p:grpSpPr>
        <p:sp>
          <p:nvSpPr>
            <p:cNvPr id="30" name="TextBox 29"/>
            <p:cNvSpPr txBox="1"/>
            <p:nvPr/>
          </p:nvSpPr>
          <p:spPr>
            <a:xfrm>
              <a:off x="857224" y="1714488"/>
              <a:ext cx="3857652" cy="338554"/>
            </a:xfrm>
            <a:prstGeom prst="rect">
              <a:avLst/>
            </a:prstGeom>
            <a:gradFill>
              <a:gsLst>
                <a:gs pos="0">
                  <a:srgbClr val="FFC000"/>
                </a:gs>
                <a:gs pos="100000">
                  <a:srgbClr val="F5C02B"/>
                </a:gs>
              </a:gsLst>
              <a:lin ang="4200000" scaled="0"/>
            </a:gradFill>
          </p:spPr>
          <p:txBody>
            <a:bodyPr vert="horz"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/>
                  </a:solidFill>
                </a:rPr>
                <a:t>部门</a:t>
              </a:r>
              <a:r>
                <a:rPr lang="en-US" altLang="zh-CN" sz="1600" b="1" dirty="0" smtClean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857224" y="2071678"/>
              <a:ext cx="3857652" cy="150019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87313" indent="-87313">
                <a:buFont typeface="Arial" pitchFamily="34" charset="0"/>
                <a:buChar char="•"/>
              </a:pPr>
              <a:r>
                <a:rPr lang="zh-CN" altLang="en-US" sz="1400" dirty="0">
                  <a:solidFill>
                    <a:srgbClr val="008BBC"/>
                  </a:solidFill>
                </a:rPr>
                <a:t>在此录入内容</a:t>
              </a:r>
              <a:endParaRPr lang="en-US" altLang="zh-CN" sz="1400" dirty="0">
                <a:solidFill>
                  <a:srgbClr val="008BBC"/>
                </a:solidFill>
              </a:endParaRPr>
            </a:p>
            <a:p>
              <a:pPr marL="87313" indent="-87313">
                <a:buFont typeface="Arial" pitchFamily="34" charset="0"/>
                <a:buChar char="•"/>
              </a:pPr>
              <a:r>
                <a:rPr lang="zh-CN" altLang="en-US" sz="1400" dirty="0">
                  <a:solidFill>
                    <a:srgbClr val="008BBC"/>
                  </a:solidFill>
                </a:rPr>
                <a:t>在此录入内容</a:t>
              </a:r>
            </a:p>
            <a:p>
              <a:pPr marL="87313" indent="-87313">
                <a:buFont typeface="Arial" pitchFamily="34" charset="0"/>
                <a:buChar char="•"/>
              </a:pPr>
              <a:r>
                <a:rPr lang="zh-CN" altLang="en-US" sz="1400" dirty="0">
                  <a:solidFill>
                    <a:srgbClr val="008BBC"/>
                  </a:solidFill>
                </a:rPr>
                <a:t>在此录入内容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幻灯片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87511" y="928670"/>
            <a:ext cx="1644728" cy="1233546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9" name="图片 18" descr="幻灯片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87511" y="3702883"/>
            <a:ext cx="1644728" cy="1233546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20" name="图片 19" descr="幻灯片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87511" y="2306148"/>
            <a:ext cx="1644728" cy="1233546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grpSp>
        <p:nvGrpSpPr>
          <p:cNvPr id="35" name="组合 34"/>
          <p:cNvGrpSpPr/>
          <p:nvPr/>
        </p:nvGrpSpPr>
        <p:grpSpPr>
          <a:xfrm>
            <a:off x="428596" y="928670"/>
            <a:ext cx="8250713" cy="4019628"/>
            <a:chOff x="428596" y="928670"/>
            <a:chExt cx="8250713" cy="4019628"/>
          </a:xfrm>
        </p:grpSpPr>
        <p:pic>
          <p:nvPicPr>
            <p:cNvPr id="9" name="图片 8" descr="幻灯片1.JPG"/>
            <p:cNvPicPr>
              <a:picLocks noChangeAspect="1"/>
            </p:cNvPicPr>
            <p:nvPr/>
          </p:nvPicPr>
          <p:blipFill>
            <a:blip r:embed="rId5" cstate="print"/>
            <a:srcRect b="3264"/>
            <a:stretch>
              <a:fillRect/>
            </a:stretch>
          </p:blipFill>
          <p:spPr>
            <a:xfrm>
              <a:off x="2285984" y="940539"/>
              <a:ext cx="1631889" cy="1233546"/>
            </a:xfrm>
            <a:prstGeom prst="rect">
              <a:avLst/>
            </a:prstGeom>
            <a:no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</p:pic>
        <p:pic>
          <p:nvPicPr>
            <p:cNvPr id="10" name="图片 9" descr="幻灯片2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85984" y="2327646"/>
              <a:ext cx="1644728" cy="1233546"/>
            </a:xfrm>
            <a:prstGeom prst="rect">
              <a:avLst/>
            </a:prstGeom>
            <a:no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</p:pic>
        <p:pic>
          <p:nvPicPr>
            <p:cNvPr id="11" name="图片 10" descr="幻灯片64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85984" y="3714752"/>
              <a:ext cx="1644727" cy="1233546"/>
            </a:xfrm>
            <a:prstGeom prst="rect">
              <a:avLst/>
            </a:prstGeom>
            <a:no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</p:pic>
        <p:pic>
          <p:nvPicPr>
            <p:cNvPr id="14" name="图片 13" descr="2010工作报告02081600定稿.jp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62973" y="930910"/>
              <a:ext cx="1644728" cy="1233546"/>
            </a:xfrm>
            <a:prstGeom prst="rect">
              <a:avLst/>
            </a:prstGeom>
            <a:no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</p:pic>
        <p:pic>
          <p:nvPicPr>
            <p:cNvPr id="16" name="图片 15" descr="2010工作报告020816010定稿.jp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72113" y="2318017"/>
              <a:ext cx="1644728" cy="1233546"/>
            </a:xfrm>
            <a:prstGeom prst="rect">
              <a:avLst/>
            </a:prstGeom>
            <a:no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</p:pic>
        <p:pic>
          <p:nvPicPr>
            <p:cNvPr id="15" name="图片 14" descr="2010工作报告02081600定稿.jpg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28596" y="3714752"/>
              <a:ext cx="1644728" cy="1233546"/>
            </a:xfrm>
            <a:prstGeom prst="rect">
              <a:avLst/>
            </a:prstGeom>
            <a:no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5895428" y="3006601"/>
              <a:ext cx="2757870" cy="192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7282535" y="928670"/>
              <a:ext cx="1396774" cy="1958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5895428" y="928670"/>
              <a:ext cx="1379583" cy="1958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8" name="矩形 27"/>
          <p:cNvSpPr/>
          <p:nvPr/>
        </p:nvSpPr>
        <p:spPr>
          <a:xfrm>
            <a:off x="181156" y="857232"/>
            <a:ext cx="8820000" cy="44640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173439" y="2477999"/>
            <a:ext cx="27558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/>
              <a:t>2010</a:t>
            </a:r>
            <a:r>
              <a:rPr lang="zh-CN" altLang="en-US" sz="1600" dirty="0" smtClean="0"/>
              <a:t>年分公司月度经营分析</a:t>
            </a:r>
            <a:endParaRPr lang="zh-CN" alt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3027752" y="1074652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FF3399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主要工作业绩</a:t>
            </a:r>
            <a:endParaRPr lang="zh-CN" altLang="en-US" sz="4000" b="1" dirty="0">
              <a:solidFill>
                <a:srgbClr val="FF3399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33125" y="3241285"/>
            <a:ext cx="2236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客户关系管理实施方案</a:t>
            </a:r>
            <a:endParaRPr lang="zh-CN" altLang="en-US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3378623" y="2859642"/>
            <a:ext cx="23455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/>
              <a:t>2010</a:t>
            </a:r>
            <a:r>
              <a:rPr lang="zh-CN" altLang="en-US" sz="1600" dirty="0" smtClean="0"/>
              <a:t>年分公司工作思路</a:t>
            </a:r>
            <a:endParaRPr lang="zh-CN" altLang="en-US" sz="1600" dirty="0"/>
          </a:p>
        </p:txBody>
      </p:sp>
      <p:sp>
        <p:nvSpPr>
          <p:cNvPr id="32" name="TextBox 31"/>
          <p:cNvSpPr txBox="1"/>
          <p:nvPr/>
        </p:nvSpPr>
        <p:spPr>
          <a:xfrm>
            <a:off x="3535718" y="3622928"/>
            <a:ext cx="21034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网格化</a:t>
            </a:r>
            <a:r>
              <a:rPr lang="zh-CN" altLang="en-US" sz="1600" smtClean="0"/>
              <a:t>营销专题分析</a:t>
            </a:r>
            <a:endParaRPr lang="zh-CN" altLang="en-US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3638310" y="4004571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月度市场分析月报</a:t>
            </a:r>
            <a:endParaRPr lang="zh-CN" altLang="en-US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4354050" y="4386212"/>
            <a:ext cx="3946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/>
              <a:t>…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35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0" accel="100000" fill="hold">
                                          <p:stCondLst>
                                            <p:cond delay="13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5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50" accel="100000" fill="hold">
                                          <p:stCondLst>
                                            <p:cond delay="13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35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0" accel="100000" fill="hold">
                                          <p:stCondLst>
                                            <p:cond delay="13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35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0" accel="100000" fill="hold">
                                          <p:stCondLst>
                                            <p:cond delay="13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35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50" accel="100000" fill="hold">
                                          <p:stCondLst>
                                            <p:cond delay="13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35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50" accel="100000" fill="hold">
                                          <p:stCondLst>
                                            <p:cond delay="13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7" grpId="0"/>
      <p:bldP spid="29" grpId="0"/>
      <p:bldP spid="8" grpId="0"/>
      <p:bldP spid="31" grpId="0"/>
      <p:bldP spid="32" grpId="0"/>
      <p:bldP spid="33" grpId="0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freecoupons.com/wp-content/uploads/2009/08/tar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643182"/>
            <a:ext cx="2081062" cy="1657341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zh-CN" altLang="en-US" dirty="0" smtClean="0"/>
              <a:t>近期工作目标</a:t>
            </a:r>
            <a:endParaRPr lang="zh-CN" altLang="en-US" dirty="0"/>
          </a:p>
        </p:txBody>
      </p:sp>
      <p:sp>
        <p:nvSpPr>
          <p:cNvPr id="6" name="任意多边形 5"/>
          <p:cNvSpPr/>
          <p:nvPr/>
        </p:nvSpPr>
        <p:spPr>
          <a:xfrm>
            <a:off x="2071670" y="1643050"/>
            <a:ext cx="1770743" cy="1298352"/>
          </a:xfrm>
          <a:custGeom>
            <a:avLst/>
            <a:gdLst>
              <a:gd name="connsiteX0" fmla="*/ 0 w 1770743"/>
              <a:gd name="connsiteY0" fmla="*/ 798286 h 798286"/>
              <a:gd name="connsiteX1" fmla="*/ 740229 w 1770743"/>
              <a:gd name="connsiteY1" fmla="*/ 0 h 798286"/>
              <a:gd name="connsiteX2" fmla="*/ 1770743 w 1770743"/>
              <a:gd name="connsiteY2" fmla="*/ 0 h 798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70743" h="798286">
                <a:moveTo>
                  <a:pt x="0" y="798286"/>
                </a:moveTo>
                <a:lnTo>
                  <a:pt x="740229" y="0"/>
                </a:lnTo>
                <a:lnTo>
                  <a:pt x="1770743" y="0"/>
                </a:lnTo>
              </a:path>
            </a:pathLst>
          </a:cu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929058" y="142873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21B5"/>
                </a:solidFill>
              </a:rPr>
              <a:t>主题</a:t>
            </a:r>
            <a:endParaRPr lang="zh-CN" altLang="en-US" sz="2800" b="1" dirty="0">
              <a:solidFill>
                <a:srgbClr val="FF21B5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 flipV="1">
            <a:off x="2000232" y="3870096"/>
            <a:ext cx="1770743" cy="273284"/>
          </a:xfrm>
          <a:custGeom>
            <a:avLst/>
            <a:gdLst>
              <a:gd name="connsiteX0" fmla="*/ 0 w 1770743"/>
              <a:gd name="connsiteY0" fmla="*/ 798286 h 798286"/>
              <a:gd name="connsiteX1" fmla="*/ 740229 w 1770743"/>
              <a:gd name="connsiteY1" fmla="*/ 0 h 798286"/>
              <a:gd name="connsiteX2" fmla="*/ 1770743 w 1770743"/>
              <a:gd name="connsiteY2" fmla="*/ 0 h 798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70743" h="798286">
                <a:moveTo>
                  <a:pt x="0" y="798286"/>
                </a:moveTo>
                <a:lnTo>
                  <a:pt x="740229" y="0"/>
                </a:lnTo>
                <a:lnTo>
                  <a:pt x="1770743" y="0"/>
                </a:lnTo>
              </a:path>
            </a:pathLst>
          </a:cu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929058" y="378619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21B5"/>
                </a:solidFill>
              </a:rPr>
              <a:t>主题</a:t>
            </a:r>
            <a:endParaRPr lang="zh-CN" altLang="en-US" sz="2800" b="1" dirty="0">
              <a:solidFill>
                <a:srgbClr val="FF21B5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00496" y="2000240"/>
            <a:ext cx="4643470" cy="1288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dirty="0"/>
              <a:t>在此录入内容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dirty="0"/>
              <a:t>在此录入内容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dirty="0"/>
              <a:t>在此录入内容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29058" y="4357694"/>
            <a:ext cx="464347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dirty="0"/>
              <a:t>在此录入内容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dirty="0"/>
              <a:t>在此录入内容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dirty="0"/>
              <a:t>在此录入内容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500166" y="4470590"/>
            <a:ext cx="6786610" cy="1328006"/>
            <a:chOff x="1500166" y="4470590"/>
            <a:chExt cx="6786610" cy="1328006"/>
          </a:xfrm>
        </p:grpSpPr>
        <p:sp>
          <p:nvSpPr>
            <p:cNvPr id="15" name="圆角矩形 14"/>
            <p:cNvSpPr/>
            <p:nvPr/>
          </p:nvSpPr>
          <p:spPr>
            <a:xfrm>
              <a:off x="1500166" y="4470590"/>
              <a:ext cx="6786610" cy="1143008"/>
            </a:xfrm>
            <a:prstGeom prst="roundRect">
              <a:avLst>
                <a:gd name="adj" fmla="val 39508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500298" y="4598267"/>
              <a:ext cx="557216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zh-CN" altLang="en-US" sz="1600" dirty="0"/>
                <a:t>在此录入内容</a:t>
              </a:r>
            </a:p>
            <a:p>
              <a:pPr marL="285750" indent="-2857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zh-CN" altLang="en-US" sz="1600" dirty="0"/>
                <a:t>在此录入内容</a:t>
              </a:r>
            </a:p>
            <a:p>
              <a:pPr marL="285750" indent="-2857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zh-CN" altLang="en-US" sz="1600" dirty="0"/>
                <a:t>在此录入内容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428728" y="2857496"/>
            <a:ext cx="6786610" cy="1337557"/>
            <a:chOff x="1428728" y="2857496"/>
            <a:chExt cx="6786610" cy="1337557"/>
          </a:xfrm>
        </p:grpSpPr>
        <p:sp>
          <p:nvSpPr>
            <p:cNvPr id="13" name="圆角矩形 12"/>
            <p:cNvSpPr/>
            <p:nvPr/>
          </p:nvSpPr>
          <p:spPr>
            <a:xfrm>
              <a:off x="1428728" y="2857496"/>
              <a:ext cx="6786610" cy="1285884"/>
            </a:xfrm>
            <a:prstGeom prst="roundRect">
              <a:avLst>
                <a:gd name="adj" fmla="val 39508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00298" y="2994724"/>
              <a:ext cx="550072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zh-CN" altLang="en-US" sz="1600" dirty="0"/>
                <a:t>在此录入内容</a:t>
              </a:r>
            </a:p>
            <a:p>
              <a:pPr marL="285750" indent="-2857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zh-CN" altLang="en-US" sz="1600" dirty="0"/>
                <a:t>在此录入内容</a:t>
              </a:r>
            </a:p>
            <a:p>
              <a:pPr marL="285750" indent="-2857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zh-CN" altLang="en-US" sz="1600" dirty="0"/>
                <a:t>在此录入内容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428728" y="1285860"/>
            <a:ext cx="6786610" cy="1285884"/>
            <a:chOff x="1428728" y="1285860"/>
            <a:chExt cx="6786610" cy="1285884"/>
          </a:xfrm>
        </p:grpSpPr>
        <p:sp>
          <p:nvSpPr>
            <p:cNvPr id="14" name="圆角矩形 13"/>
            <p:cNvSpPr/>
            <p:nvPr/>
          </p:nvSpPr>
          <p:spPr>
            <a:xfrm>
              <a:off x="1428728" y="1285860"/>
              <a:ext cx="6786610" cy="1285884"/>
            </a:xfrm>
            <a:prstGeom prst="roundRect">
              <a:avLst>
                <a:gd name="adj" fmla="val 39508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500298" y="1285860"/>
              <a:ext cx="5572164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zh-CN" altLang="en-US" sz="1400" dirty="0"/>
                <a:t>在此录入内容</a:t>
              </a:r>
            </a:p>
            <a:p>
              <a:pPr marL="285750" indent="-2857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zh-CN" altLang="en-US" sz="1400" dirty="0"/>
                <a:t>在此录入内容</a:t>
              </a:r>
            </a:p>
            <a:p>
              <a:pPr marL="285750" indent="-2857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zh-CN" altLang="en-US" sz="1400" dirty="0"/>
                <a:t>在此录入内容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500298" y="2000240"/>
              <a:ext cx="56436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1400" dirty="0"/>
            </a:p>
          </p:txBody>
        </p:sp>
      </p:grp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pPr algn="just"/>
            <a:r>
              <a:rPr lang="zh-CN" altLang="en-US" dirty="0" smtClean="0"/>
              <a:t>应聘新岗位的设想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00100" y="1214422"/>
            <a:ext cx="1357322" cy="1357322"/>
          </a:xfrm>
          <a:prstGeom prst="ellipse">
            <a:avLst/>
          </a:prstGeom>
          <a:solidFill>
            <a:srgbClr val="FF3399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zh-CN" altLang="en-US" dirty="0" smtClean="0"/>
              <a:t>工作内容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786058"/>
            <a:ext cx="1357322" cy="1357322"/>
          </a:xfrm>
          <a:prstGeom prst="ellipse">
            <a:avLst/>
          </a:prstGeom>
          <a:solidFill>
            <a:srgbClr val="F5C02B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zh-CN" altLang="en-US" dirty="0" smtClean="0"/>
              <a:t>工作技能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4286256"/>
            <a:ext cx="1357322" cy="1357322"/>
          </a:xfrm>
          <a:prstGeom prst="ellipse">
            <a:avLst/>
          </a:prstGeom>
          <a:solidFill>
            <a:srgbClr val="00B0F0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zh-CN" altLang="en-US" dirty="0" smtClean="0"/>
              <a:t>工作态度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385</Words>
  <Application>Microsoft Office PowerPoint</Application>
  <PresentationFormat>全屏显示(4:3)</PresentationFormat>
  <Paragraphs>69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关注细节，抓住成长机遇</vt:lpstr>
      <vt:lpstr>幻灯片 2</vt:lpstr>
      <vt:lpstr>我在某公司的历程</vt:lpstr>
      <vt:lpstr>幻灯片 4</vt:lpstr>
      <vt:lpstr>近期工作目标</vt:lpstr>
      <vt:lpstr>应聘新岗位的设想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Sophie</dc:creator>
  <cp:lastModifiedBy>Administrator</cp:lastModifiedBy>
  <cp:revision>16</cp:revision>
  <dcterms:created xsi:type="dcterms:W3CDTF">2010-10-16T16:11:11Z</dcterms:created>
  <dcterms:modified xsi:type="dcterms:W3CDTF">2015-08-12T01:47:55Z</dcterms:modified>
</cp:coreProperties>
</file>