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65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A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6" autoAdjust="0"/>
    <p:restoredTop sz="94660"/>
  </p:normalViewPr>
  <p:slideViewPr>
    <p:cSldViewPr snapToGrid="0">
      <p:cViewPr>
        <p:scale>
          <a:sx n="75" d="100"/>
          <a:sy n="75" d="100"/>
        </p:scale>
        <p:origin x="-2022" y="-642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56983-44AA-454C-9424-1508E11C840B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68AD7-CB6A-4BF1-9AAB-A8F34EE7DD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8266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69124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5273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58208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94525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3943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011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70410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3835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357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3399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766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EFA44-213D-4F18-AD5E-40CD4E300EF5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F5EE0-2DFF-49AD-B1A5-D0F60FFDA5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99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16466" y="2103775"/>
            <a:ext cx="3372763" cy="3478322"/>
            <a:chOff x="936506" y="2103775"/>
            <a:chExt cx="3372763" cy="3478322"/>
          </a:xfrm>
        </p:grpSpPr>
        <p:sp>
          <p:nvSpPr>
            <p:cNvPr id="4" name="文本框 3"/>
            <p:cNvSpPr txBox="1"/>
            <p:nvPr/>
          </p:nvSpPr>
          <p:spPr>
            <a:xfrm>
              <a:off x="1046837" y="2103775"/>
              <a:ext cx="32624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高效能人士的</a:t>
              </a:r>
              <a:endPara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85720" y="2833747"/>
              <a:ext cx="17235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个习惯</a:t>
              </a:r>
              <a:endParaRPr lang="en-US" altLang="zh-CN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36506" y="2411998"/>
              <a:ext cx="1766830" cy="31700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zh-CN" altLang="en-US" sz="20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600" y="-1"/>
            <a:ext cx="4724400" cy="710394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240924" y="3572113"/>
            <a:ext cx="1596980" cy="36658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40924" y="-1229333"/>
            <a:ext cx="1596980" cy="3240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628845" y="6336405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319752" y="6336405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686245" y="6349283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27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1804" y="3532603"/>
            <a:ext cx="4989564" cy="33253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67218" y="0"/>
            <a:ext cx="2218745" cy="23702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28845" y="6336405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19752" y="6336405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686245" y="6349283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63636" y="359644"/>
            <a:ext cx="4976647" cy="523220"/>
            <a:chOff x="4337316" y="923524"/>
            <a:chExt cx="4976647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337316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一句话整理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660606" y="1016000"/>
              <a:ext cx="0" cy="3556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6736398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What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953036" y="2147608"/>
            <a:ext cx="7495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这本书主要告诉读者，高效能人士的七个习惯是什么，并如何将其应用在自己身上。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379425" y="-34812"/>
            <a:ext cx="5035732" cy="481016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5565241" y="452120"/>
            <a:ext cx="5035732" cy="4810161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9354478" y="629920"/>
            <a:ext cx="249299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0" dirty="0" smtClean="0"/>
              <a:t>“</a:t>
            </a:r>
            <a:endParaRPr lang="zh-CN" altLang="en-US" sz="18000" dirty="0"/>
          </a:p>
        </p:txBody>
      </p:sp>
    </p:spTree>
    <p:extLst>
      <p:ext uri="{BB962C8B-B14F-4D97-AF65-F5344CB8AC3E}">
        <p14:creationId xmlns:p14="http://schemas.microsoft.com/office/powerpoint/2010/main" xmlns="" val="1878432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79425" y="-34812"/>
            <a:ext cx="5035732" cy="481016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1804" y="3532603"/>
            <a:ext cx="4989564" cy="33253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467218" y="0"/>
            <a:ext cx="2218745" cy="23702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28845" y="6336405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19752" y="6336405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686245" y="6349283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 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63636" y="359644"/>
            <a:ext cx="4976647" cy="523220"/>
            <a:chOff x="4337316" y="923524"/>
            <a:chExt cx="4976647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337316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一句话整理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660606" y="1016000"/>
              <a:ext cx="0" cy="3556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6736398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Why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953036" y="2147608"/>
            <a:ext cx="7495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希望通过分享此书给大家，让大家养成本书中的七个习惯，能让自己成为一名高效能人士。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5565241" y="452120"/>
            <a:ext cx="5035732" cy="4810161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9354478" y="629920"/>
            <a:ext cx="249299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0" dirty="0" smtClean="0"/>
              <a:t>“</a:t>
            </a:r>
            <a:endParaRPr lang="zh-CN" altLang="en-US" sz="18000" dirty="0"/>
          </a:p>
        </p:txBody>
      </p:sp>
    </p:spTree>
    <p:extLst>
      <p:ext uri="{BB962C8B-B14F-4D97-AF65-F5344CB8AC3E}">
        <p14:creationId xmlns:p14="http://schemas.microsoft.com/office/powerpoint/2010/main" xmlns="" val="3274100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1498" y="34812"/>
            <a:ext cx="2218745" cy="23702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74565" y="6371217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65472" y="6371217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731965" y="6384095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775991" y="359644"/>
            <a:ext cx="5159527" cy="523220"/>
            <a:chOff x="4337316" y="923524"/>
            <a:chExt cx="5159527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337316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核心内容整理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843486" y="1016000"/>
              <a:ext cx="0" cy="3556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6919278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400198" y="664732"/>
            <a:ext cx="249299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0" dirty="0" smtClean="0"/>
              <a:t>“</a:t>
            </a:r>
            <a:endParaRPr lang="zh-CN" altLang="en-US" sz="18000" dirty="0"/>
          </a:p>
        </p:txBody>
      </p:sp>
      <p:grpSp>
        <p:nvGrpSpPr>
          <p:cNvPr id="3" name="组合 2"/>
          <p:cNvGrpSpPr/>
          <p:nvPr/>
        </p:nvGrpSpPr>
        <p:grpSpPr>
          <a:xfrm>
            <a:off x="1968837" y="1322963"/>
            <a:ext cx="5155863" cy="4739298"/>
            <a:chOff x="1968837" y="1322963"/>
            <a:chExt cx="5155863" cy="4739298"/>
          </a:xfrm>
        </p:grpSpPr>
        <p:grpSp>
          <p:nvGrpSpPr>
            <p:cNvPr id="27" name="组合 26"/>
            <p:cNvGrpSpPr/>
            <p:nvPr/>
          </p:nvGrpSpPr>
          <p:grpSpPr>
            <a:xfrm>
              <a:off x="1998610" y="1322963"/>
              <a:ext cx="5126090" cy="4739298"/>
              <a:chOff x="1724651" y="1104900"/>
              <a:chExt cx="5597808" cy="5175424"/>
            </a:xfr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</p:grpSpPr>
          <p:sp>
            <p:nvSpPr>
              <p:cNvPr id="16" name="新月形 15"/>
              <p:cNvSpPr/>
              <p:nvPr/>
            </p:nvSpPr>
            <p:spPr>
              <a:xfrm>
                <a:off x="1724651" y="1104900"/>
                <a:ext cx="2831561" cy="5175424"/>
              </a:xfrm>
              <a:prstGeom prst="moon">
                <a:avLst>
                  <a:gd name="adj" fmla="val 15464"/>
                </a:avLst>
              </a:prstGeom>
              <a:grpFill/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0" name="新月形 29"/>
              <p:cNvSpPr/>
              <p:nvPr/>
            </p:nvSpPr>
            <p:spPr>
              <a:xfrm flipH="1">
                <a:off x="4586513" y="1104900"/>
                <a:ext cx="2735946" cy="5175424"/>
              </a:xfrm>
              <a:prstGeom prst="moon">
                <a:avLst>
                  <a:gd name="adj" fmla="val 15464"/>
                </a:avLst>
              </a:prstGeom>
              <a:grpFill/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187700" y="2122623"/>
              <a:ext cx="2743199" cy="1525465"/>
              <a:chOff x="3149600" y="2122623"/>
              <a:chExt cx="2743199" cy="1525465"/>
            </a:xfr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</p:grpSpPr>
          <p:sp>
            <p:nvSpPr>
              <p:cNvPr id="12" name="等腰三角形 11"/>
              <p:cNvSpPr/>
              <p:nvPr/>
            </p:nvSpPr>
            <p:spPr>
              <a:xfrm rot="10800000">
                <a:off x="3835399" y="2885356"/>
                <a:ext cx="1371600" cy="762732"/>
              </a:xfrm>
              <a:prstGeom prst="triangle">
                <a:avLst/>
              </a:prstGeom>
              <a:grpFill/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10800000">
                <a:off x="3149600" y="2122623"/>
                <a:ext cx="1371600" cy="762732"/>
              </a:xfrm>
              <a:prstGeom prst="triangle">
                <a:avLst/>
              </a:prstGeom>
              <a:grpFill/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rot="10800000">
                <a:off x="4521199" y="2122623"/>
                <a:ext cx="1371600" cy="762732"/>
              </a:xfrm>
              <a:prstGeom prst="triangle">
                <a:avLst/>
              </a:prstGeom>
              <a:grpFill/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 rot="10800000">
              <a:off x="3187700" y="3703235"/>
              <a:ext cx="2743199" cy="1525465"/>
              <a:chOff x="3149600" y="2122623"/>
              <a:chExt cx="2743199" cy="1525465"/>
            </a:xfr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</p:grpSpPr>
          <p:sp>
            <p:nvSpPr>
              <p:cNvPr id="24" name="等腰三角形 23"/>
              <p:cNvSpPr/>
              <p:nvPr/>
            </p:nvSpPr>
            <p:spPr>
              <a:xfrm rot="10800000">
                <a:off x="3835399" y="2885356"/>
                <a:ext cx="1371600" cy="762732"/>
              </a:xfrm>
              <a:prstGeom prst="triangle">
                <a:avLst/>
              </a:prstGeom>
              <a:grpFill/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10800000">
                <a:off x="3149600" y="2122623"/>
                <a:ext cx="1371600" cy="762732"/>
              </a:xfrm>
              <a:prstGeom prst="triangle">
                <a:avLst/>
              </a:prstGeom>
              <a:grpFill/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10800000">
                <a:off x="4521199" y="2122623"/>
                <a:ext cx="1371600" cy="762732"/>
              </a:xfrm>
              <a:prstGeom prst="triangle">
                <a:avLst/>
              </a:prstGeom>
              <a:grpFill/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933700" y="1640023"/>
              <a:ext cx="3251200" cy="4049577"/>
              <a:chOff x="2895600" y="1640023"/>
              <a:chExt cx="3251200" cy="4049577"/>
            </a:xfrm>
            <a:solidFill>
              <a:srgbClr val="00B0F0"/>
            </a:solidFill>
            <a:scene3d>
              <a:camera prst="orthographicFront"/>
              <a:lightRig rig="threePt" dir="t"/>
            </a:scene3d>
          </p:grpSpPr>
          <p:sp>
            <p:nvSpPr>
              <p:cNvPr id="11" name="矩形 10"/>
              <p:cNvSpPr/>
              <p:nvPr/>
            </p:nvSpPr>
            <p:spPr>
              <a:xfrm>
                <a:off x="2895600" y="3429000"/>
                <a:ext cx="3251200" cy="4826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895600" y="5207000"/>
                <a:ext cx="3251200" cy="4826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895600" y="1640023"/>
                <a:ext cx="3251200" cy="4826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sp3d extrusionH="127000">
                <a:bevelT w="165100" h="38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4120717" y="1711521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互赖期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120716" y="3505525"/>
              <a:ext cx="877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独立期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120716" y="5263391"/>
              <a:ext cx="877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依赖期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968837" y="2104981"/>
              <a:ext cx="3842960" cy="3101778"/>
              <a:chOff x="1968837" y="2104981"/>
              <a:chExt cx="3842960" cy="3101778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4018003" y="2848884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9A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双赢思维</a:t>
                </a:r>
                <a:endParaRPr lang="zh-CN" altLang="en-US" b="1" dirty="0">
                  <a:solidFill>
                    <a:srgbClr val="9A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4018003" y="4103106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9A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要事第一</a:t>
                </a:r>
                <a:endParaRPr lang="zh-CN" altLang="en-US" b="1" dirty="0">
                  <a:solidFill>
                    <a:srgbClr val="9A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3319501" y="4824727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9A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积极主动</a:t>
                </a:r>
                <a:endParaRPr lang="zh-CN" altLang="en-US" b="1" dirty="0">
                  <a:solidFill>
                    <a:srgbClr val="9A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4703801" y="4837427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9A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以终为始</a:t>
                </a:r>
                <a:endParaRPr lang="zh-CN" altLang="en-US" b="1" dirty="0">
                  <a:solidFill>
                    <a:srgbClr val="9A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3319501" y="210498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9A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知彼解己</a:t>
                </a:r>
                <a:endParaRPr lang="zh-CN" altLang="en-US" b="1" dirty="0">
                  <a:solidFill>
                    <a:srgbClr val="9A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4703801" y="211768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9A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统合综效</a:t>
                </a:r>
                <a:endParaRPr lang="zh-CN" altLang="en-US" b="1" dirty="0">
                  <a:solidFill>
                    <a:srgbClr val="9A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1968837" y="3120484"/>
                <a:ext cx="461665" cy="101566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9A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不断更新</a:t>
                </a:r>
                <a:endParaRPr lang="zh-CN" altLang="en-US" b="1" dirty="0">
                  <a:solidFill>
                    <a:srgbClr val="9A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3709832" y="4574157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dirty="0">
                    <a:solidFill>
                      <a:srgbClr val="9A0000"/>
                    </a:solidFill>
                  </a:rPr>
                  <a:t>1</a:t>
                </a:r>
                <a:endParaRPr lang="zh-CN" altLang="en-US" dirty="0">
                  <a:solidFill>
                    <a:srgbClr val="9A0000"/>
                  </a:solidFill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5103432" y="4574157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dirty="0" smtClean="0">
                    <a:solidFill>
                      <a:srgbClr val="9A0000"/>
                    </a:solidFill>
                  </a:rPr>
                  <a:t>2</a:t>
                </a:r>
                <a:endParaRPr lang="zh-CN" altLang="en-US" dirty="0">
                  <a:solidFill>
                    <a:srgbClr val="9A0000"/>
                  </a:solidFill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4408334" y="3876984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dirty="0" smtClean="0">
                    <a:solidFill>
                      <a:srgbClr val="9A0000"/>
                    </a:solidFill>
                  </a:rPr>
                  <a:t>3</a:t>
                </a:r>
                <a:endParaRPr lang="zh-CN" altLang="en-US" dirty="0">
                  <a:solidFill>
                    <a:srgbClr val="9A0000"/>
                  </a:solidFill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709832" y="2413936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dirty="0" smtClean="0">
                    <a:solidFill>
                      <a:srgbClr val="9A0000"/>
                    </a:solidFill>
                  </a:rPr>
                  <a:t>5</a:t>
                </a:r>
                <a:endParaRPr lang="zh-CN" altLang="en-US" dirty="0">
                  <a:solidFill>
                    <a:srgbClr val="9A0000"/>
                  </a:solidFill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5103432" y="2413936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dirty="0" smtClean="0">
                    <a:solidFill>
                      <a:srgbClr val="9A0000"/>
                    </a:solidFill>
                  </a:rPr>
                  <a:t>6</a:t>
                </a:r>
                <a:endParaRPr lang="zh-CN" altLang="en-US" dirty="0">
                  <a:solidFill>
                    <a:srgbClr val="9A0000"/>
                  </a:solidFill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4408334" y="3116766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dirty="0" smtClean="0">
                    <a:solidFill>
                      <a:srgbClr val="9A0000"/>
                    </a:solidFill>
                  </a:rPr>
                  <a:t>4</a:t>
                </a:r>
                <a:endParaRPr lang="zh-CN" altLang="en-US" dirty="0">
                  <a:solidFill>
                    <a:srgbClr val="9A0000"/>
                  </a:solidFill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2036002" y="2783268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dirty="0" smtClean="0">
                    <a:solidFill>
                      <a:srgbClr val="9A0000"/>
                    </a:solidFill>
                  </a:rPr>
                  <a:t>7</a:t>
                </a:r>
                <a:endParaRPr lang="zh-CN" altLang="en-US" dirty="0">
                  <a:solidFill>
                    <a:srgbClr val="9A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261777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585" y="2366562"/>
            <a:ext cx="4005942" cy="40059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21498" y="34812"/>
            <a:ext cx="2218745" cy="23702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74565" y="6371217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65472" y="6371217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731965" y="6384095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897911" y="359644"/>
            <a:ext cx="3978111" cy="523220"/>
            <a:chOff x="4459236" y="923524"/>
            <a:chExt cx="397811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459236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逆分析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783990" y="1016000"/>
              <a:ext cx="0" cy="3556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5859782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400198" y="664732"/>
            <a:ext cx="249299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0" dirty="0" smtClean="0"/>
              <a:t>“</a:t>
            </a:r>
            <a:endParaRPr lang="zh-CN" altLang="en-US" sz="18000" dirty="0"/>
          </a:p>
        </p:txBody>
      </p:sp>
      <p:sp>
        <p:nvSpPr>
          <p:cNvPr id="11" name="矩形 10"/>
          <p:cNvSpPr/>
          <p:nvPr/>
        </p:nvSpPr>
        <p:spPr>
          <a:xfrm>
            <a:off x="5283199" y="2638625"/>
            <a:ext cx="3075655" cy="3388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对于对方的每个问题的背后、每个暗示的含义都用心分析，仔细观察和判断，对于自己不明白的地方，先从对方角度进行考虑，因为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任何人不会无故做一些奇怪的事情，背后必定会有原因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。当我们真正找到其背后原因的时候，这才是真正的沟通，这样做事才能一步到点，一步到位。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115" y="1219946"/>
            <a:ext cx="744974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这本书中，我感触最深的是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习惯五知彼解己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中，关于有效的沟通的描述。书中举了一个儿子和父亲对话的例子，父亲的不同应对方式，竟然会影响到儿子是否透露自己真实想法，这种现象让我感触良多。</a:t>
            </a:r>
          </a:p>
        </p:txBody>
      </p:sp>
    </p:spTree>
    <p:extLst>
      <p:ext uri="{BB962C8B-B14F-4D97-AF65-F5344CB8AC3E}">
        <p14:creationId xmlns:p14="http://schemas.microsoft.com/office/powerpoint/2010/main" xmlns="" val="1500919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1498" y="34812"/>
            <a:ext cx="2218745" cy="23702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74565" y="6371217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65472" y="6371217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731965" y="6384095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897911" y="359644"/>
            <a:ext cx="4343871" cy="523220"/>
            <a:chOff x="4459236" y="923524"/>
            <a:chExt cx="434387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459236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摘要归纳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149750" y="1016000"/>
              <a:ext cx="0" cy="3556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6225542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400198" y="664732"/>
            <a:ext cx="249299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0" dirty="0" smtClean="0"/>
              <a:t>“</a:t>
            </a:r>
            <a:endParaRPr lang="zh-CN" altLang="en-US" sz="18000" dirty="0"/>
          </a:p>
        </p:txBody>
      </p:sp>
      <p:sp>
        <p:nvSpPr>
          <p:cNvPr id="2" name="矩形 1"/>
          <p:cNvSpPr/>
          <p:nvPr/>
        </p:nvSpPr>
        <p:spPr>
          <a:xfrm>
            <a:off x="900692" y="1219946"/>
            <a:ext cx="777387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习惯若不是最好的仆人，便是最差的主人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”是的，习惯的力量很大，而如何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形成高效能人士的七个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习惯，则是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本书重点。这本书主要讲了七个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00691" y="2214073"/>
            <a:ext cx="7722357" cy="1049660"/>
            <a:chOff x="900691" y="2214073"/>
            <a:chExt cx="7722357" cy="1049660"/>
          </a:xfrm>
        </p:grpSpPr>
        <p:grpSp>
          <p:nvGrpSpPr>
            <p:cNvPr id="23" name="组合 22"/>
            <p:cNvGrpSpPr/>
            <p:nvPr/>
          </p:nvGrpSpPr>
          <p:grpSpPr>
            <a:xfrm>
              <a:off x="902144" y="2214073"/>
              <a:ext cx="2121560" cy="436716"/>
              <a:chOff x="871664" y="2439027"/>
              <a:chExt cx="2121560" cy="436716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981544" y="2439027"/>
                <a:ext cx="2011680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矩形 24"/>
              <p:cNvSpPr/>
              <p:nvPr/>
            </p:nvSpPr>
            <p:spPr>
              <a:xfrm>
                <a:off x="871664" y="2506411"/>
                <a:ext cx="11079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积极主动</a:t>
                </a:r>
                <a:endPara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900691" y="2605476"/>
              <a:ext cx="7722357" cy="658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作为个人愿景的主要原则，是贯穿七个习惯的重要因素。以积极主动的态度对待工作，生活才更有激情和斗志，乃至于企业、家庭、社会团体，都需要积极主动的态度。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0691" y="3537262"/>
            <a:ext cx="7773873" cy="1359820"/>
            <a:chOff x="900691" y="3537262"/>
            <a:chExt cx="7773873" cy="1359820"/>
          </a:xfrm>
        </p:grpSpPr>
        <p:grpSp>
          <p:nvGrpSpPr>
            <p:cNvPr id="32" name="组合 31"/>
            <p:cNvGrpSpPr/>
            <p:nvPr/>
          </p:nvGrpSpPr>
          <p:grpSpPr>
            <a:xfrm>
              <a:off x="902144" y="3537262"/>
              <a:ext cx="2121560" cy="436716"/>
              <a:chOff x="871664" y="2439027"/>
              <a:chExt cx="2121560" cy="436716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981544" y="2439027"/>
                <a:ext cx="2011680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矩形 33"/>
              <p:cNvSpPr/>
              <p:nvPr/>
            </p:nvSpPr>
            <p:spPr>
              <a:xfrm>
                <a:off x="871664" y="2506411"/>
                <a:ext cx="11079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b="1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以终为始</a:t>
                </a:r>
                <a:endPara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900691" y="3943359"/>
              <a:ext cx="7773873" cy="953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是自我领导的原则。史蒂芬．柯维曾说：飞机在飞行过程中常会脱离轨道，不过会一直做修正，最后才飞抵终点。有句话说的好，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不要因为走得太远，而忘了为什么而出发。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endPara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00692" y="5066311"/>
            <a:ext cx="7722356" cy="1390438"/>
            <a:chOff x="900692" y="5066311"/>
            <a:chExt cx="7722356" cy="1390438"/>
          </a:xfrm>
        </p:grpSpPr>
        <p:grpSp>
          <p:nvGrpSpPr>
            <p:cNvPr id="35" name="组合 34"/>
            <p:cNvGrpSpPr/>
            <p:nvPr/>
          </p:nvGrpSpPr>
          <p:grpSpPr>
            <a:xfrm>
              <a:off x="902144" y="5066311"/>
              <a:ext cx="2121560" cy="436716"/>
              <a:chOff x="871664" y="2439027"/>
              <a:chExt cx="2121560" cy="436716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981544" y="2439027"/>
                <a:ext cx="2011680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矩形 36"/>
              <p:cNvSpPr/>
              <p:nvPr/>
            </p:nvSpPr>
            <p:spPr>
              <a:xfrm>
                <a:off x="871664" y="2506411"/>
                <a:ext cx="11079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b="1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要事第一</a:t>
                </a:r>
                <a:endPara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900692" y="5503026"/>
              <a:ext cx="7722356" cy="953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会辨别事情的轻重缓急，急所当急、掌握重点才是成功的不二法门。日常生活中，不少人面临着拖延症的困扰，常常为自己的要事寻找一大堆借口和不要紧的事情，让自己非常忙碌，实质是为了躲避自己真正的责任和工作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680323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1498" y="34812"/>
            <a:ext cx="2218745" cy="23702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74565" y="6371217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65472" y="6371217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731965" y="6384095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897911" y="359644"/>
            <a:ext cx="4343871" cy="523220"/>
            <a:chOff x="4459236" y="923524"/>
            <a:chExt cx="434387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459236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摘要归纳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149750" y="1016000"/>
              <a:ext cx="0" cy="3556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6225542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400198" y="664732"/>
            <a:ext cx="249299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0" dirty="0" smtClean="0"/>
              <a:t>“</a:t>
            </a:r>
            <a:endParaRPr lang="zh-CN" altLang="en-US" sz="18000" dirty="0"/>
          </a:p>
        </p:txBody>
      </p:sp>
      <p:grpSp>
        <p:nvGrpSpPr>
          <p:cNvPr id="2" name="组合 1"/>
          <p:cNvGrpSpPr/>
          <p:nvPr/>
        </p:nvGrpSpPr>
        <p:grpSpPr>
          <a:xfrm>
            <a:off x="900692" y="2198489"/>
            <a:ext cx="7722356" cy="1345126"/>
            <a:chOff x="900692" y="2198489"/>
            <a:chExt cx="7722356" cy="1345126"/>
          </a:xfrm>
        </p:grpSpPr>
        <p:grpSp>
          <p:nvGrpSpPr>
            <p:cNvPr id="21" name="组合 20"/>
            <p:cNvGrpSpPr/>
            <p:nvPr/>
          </p:nvGrpSpPr>
          <p:grpSpPr>
            <a:xfrm>
              <a:off x="902144" y="2198489"/>
              <a:ext cx="2121560" cy="436716"/>
              <a:chOff x="871664" y="2439027"/>
              <a:chExt cx="2121560" cy="436716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981544" y="2439027"/>
                <a:ext cx="2011680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矩形 31"/>
              <p:cNvSpPr/>
              <p:nvPr/>
            </p:nvSpPr>
            <p:spPr>
              <a:xfrm>
                <a:off x="871664" y="2506411"/>
                <a:ext cx="11079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b="1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双赢思维</a:t>
                </a:r>
                <a:endPara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900692" y="2589892"/>
              <a:ext cx="7722356" cy="953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</a:t>
              </a:r>
              <a:r>
                <a:rPr lang="zh-CN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强调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双方的利益兼顾，即所谓的“赢者不全赢，输者不全输”。书中的意念是，不双赢、不合作。这一习惯则要求我们树立团队合作意识，为自己着想的同时不忘为他人谋求利益。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00691" y="3723344"/>
            <a:ext cx="7722357" cy="1359820"/>
            <a:chOff x="900691" y="3723344"/>
            <a:chExt cx="7722357" cy="1359820"/>
          </a:xfrm>
        </p:grpSpPr>
        <p:grpSp>
          <p:nvGrpSpPr>
            <p:cNvPr id="33" name="组合 32"/>
            <p:cNvGrpSpPr/>
            <p:nvPr/>
          </p:nvGrpSpPr>
          <p:grpSpPr>
            <a:xfrm>
              <a:off x="902144" y="3723344"/>
              <a:ext cx="2121560" cy="436716"/>
              <a:chOff x="871664" y="2439027"/>
              <a:chExt cx="2121560" cy="436716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981544" y="2439027"/>
                <a:ext cx="2011680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矩形 34"/>
              <p:cNvSpPr/>
              <p:nvPr/>
            </p:nvSpPr>
            <p:spPr>
              <a:xfrm>
                <a:off x="871664" y="2506411"/>
                <a:ext cx="11079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b="1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知彼解己</a:t>
                </a:r>
                <a:endPara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900691" y="4129441"/>
              <a:ext cx="7722357" cy="953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</a:t>
              </a:r>
              <a:r>
                <a:rPr lang="zh-CN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是移情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沟通的重要原则。人际沟通</a:t>
              </a:r>
              <a:r>
                <a:rPr lang="zh-CN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中既要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懂得倾听，又要充分表达自己的意思。在倾听的过程中，以倾诉者的角度去看待问题，设身处地地了解他们的感受和想法，要耳到，更要眼到、心到。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0692" y="5258135"/>
            <a:ext cx="7722356" cy="1390438"/>
            <a:chOff x="900692" y="5258135"/>
            <a:chExt cx="7722356" cy="1390438"/>
          </a:xfrm>
        </p:grpSpPr>
        <p:grpSp>
          <p:nvGrpSpPr>
            <p:cNvPr id="36" name="组合 35"/>
            <p:cNvGrpSpPr/>
            <p:nvPr/>
          </p:nvGrpSpPr>
          <p:grpSpPr>
            <a:xfrm>
              <a:off x="902144" y="5258135"/>
              <a:ext cx="2121560" cy="436716"/>
              <a:chOff x="871664" y="2439027"/>
              <a:chExt cx="2121560" cy="436716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981544" y="2439027"/>
                <a:ext cx="2011680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矩形 37"/>
              <p:cNvSpPr/>
              <p:nvPr/>
            </p:nvSpPr>
            <p:spPr>
              <a:xfrm>
                <a:off x="871664" y="2506411"/>
                <a:ext cx="11079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b="1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统合综效</a:t>
                </a:r>
                <a:endPara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900692" y="5694850"/>
              <a:ext cx="7722356" cy="953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</a:t>
              </a:r>
              <a:r>
                <a:rPr lang="zh-CN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在知彼解己前提下的集思广益。敞开胸怀，旁征博引，集众家之所长。统合综效的基本心态是：如果一位具有相当聪明才智的人跟我意见不同，那么对方的主张必定有我尚未体会的奥妙，值得加以了解。</a:t>
              </a:r>
            </a:p>
          </p:txBody>
        </p:sp>
      </p:grpSp>
      <p:sp>
        <p:nvSpPr>
          <p:cNvPr id="24" name="矩形 23"/>
          <p:cNvSpPr/>
          <p:nvPr/>
        </p:nvSpPr>
        <p:spPr>
          <a:xfrm>
            <a:off x="900692" y="1219946"/>
            <a:ext cx="777387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习惯若不是最好的仆人，便是最差的主人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”是的，习惯的力量很大，而如何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形成高效能人士的七个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习惯，则是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本书重点。这本书主要讲了七个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114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1498" y="34812"/>
            <a:ext cx="2218745" cy="23702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74565" y="6371217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65472" y="6371217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731965" y="6384095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897911" y="359644"/>
            <a:ext cx="4343871" cy="523220"/>
            <a:chOff x="4459236" y="923524"/>
            <a:chExt cx="434387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459236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摘要归纳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149750" y="1016000"/>
              <a:ext cx="0" cy="3556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6225542" y="923524"/>
              <a:ext cx="2577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400198" y="664732"/>
            <a:ext cx="249299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0" dirty="0" smtClean="0"/>
              <a:t>“</a:t>
            </a:r>
            <a:endParaRPr lang="zh-CN" altLang="en-US" sz="18000" dirty="0"/>
          </a:p>
        </p:txBody>
      </p:sp>
      <p:grpSp>
        <p:nvGrpSpPr>
          <p:cNvPr id="4" name="组合 3"/>
          <p:cNvGrpSpPr/>
          <p:nvPr/>
        </p:nvGrpSpPr>
        <p:grpSpPr>
          <a:xfrm>
            <a:off x="900692" y="2182840"/>
            <a:ext cx="7722356" cy="1049660"/>
            <a:chOff x="900692" y="2182840"/>
            <a:chExt cx="7722356" cy="1049660"/>
          </a:xfrm>
        </p:grpSpPr>
        <p:grpSp>
          <p:nvGrpSpPr>
            <p:cNvPr id="21" name="组合 20"/>
            <p:cNvGrpSpPr/>
            <p:nvPr/>
          </p:nvGrpSpPr>
          <p:grpSpPr>
            <a:xfrm>
              <a:off x="902144" y="2182840"/>
              <a:ext cx="2121560" cy="436716"/>
              <a:chOff x="871664" y="2439027"/>
              <a:chExt cx="2121560" cy="436716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981544" y="2439027"/>
                <a:ext cx="2011680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矩形 31"/>
              <p:cNvSpPr/>
              <p:nvPr/>
            </p:nvSpPr>
            <p:spPr>
              <a:xfrm>
                <a:off x="871664" y="2506411"/>
                <a:ext cx="11079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kern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不断更新</a:t>
                </a:r>
                <a:endPara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900692" y="2574243"/>
              <a:ext cx="7722356" cy="658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当今社会日新月异，只有不断学习、更新自己的知识、技能，才能向高效能人士迈进。书中的不断更新有四个方面：身体、精神、智力、社会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情感。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900692" y="1219946"/>
            <a:ext cx="777387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习惯若不是最好的仆人，便是最差的主人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”是的，习惯的力量很大，而如何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形成高效能人士的七个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习惯，则是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本书重点。这本书主要讲了七个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2024" y="3527433"/>
            <a:ext cx="4267200" cy="2843784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27666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600" y="-1"/>
            <a:ext cx="4724400" cy="710394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240924" y="3572113"/>
            <a:ext cx="1596980" cy="36658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40924" y="-1229333"/>
            <a:ext cx="1596980" cy="3240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628845" y="6336405"/>
            <a:ext cx="257577" cy="2575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319752" y="6336405"/>
            <a:ext cx="257577" cy="2575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686245" y="6349283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16466" y="2103775"/>
            <a:ext cx="3372763" cy="3478322"/>
            <a:chOff x="936506" y="2103775"/>
            <a:chExt cx="3372763" cy="3478322"/>
          </a:xfrm>
        </p:grpSpPr>
        <p:sp>
          <p:nvSpPr>
            <p:cNvPr id="3" name="文本框 2"/>
            <p:cNvSpPr txBox="1"/>
            <p:nvPr/>
          </p:nvSpPr>
          <p:spPr>
            <a:xfrm>
              <a:off x="1046837" y="2103775"/>
              <a:ext cx="32624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高效能人士的</a:t>
              </a:r>
              <a:endParaRPr lang="zh-CN" altLang="en-US" sz="4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585720" y="2833747"/>
              <a:ext cx="17235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个习惯</a:t>
              </a:r>
              <a:endParaRPr lang="en-US" altLang="zh-CN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36506" y="2411998"/>
              <a:ext cx="1766830" cy="31700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zh-CN" altLang="en-US" sz="20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67760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1231</Words>
  <Application>Microsoft Office PowerPoint</Application>
  <PresentationFormat>全屏显示(4:3)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LBDZ</dc:creator>
  <cp:lastModifiedBy>Administrator</cp:lastModifiedBy>
  <cp:revision>39</cp:revision>
  <dcterms:created xsi:type="dcterms:W3CDTF">2013-06-10T14:42:50Z</dcterms:created>
  <dcterms:modified xsi:type="dcterms:W3CDTF">2015-07-22T09:28:37Z</dcterms:modified>
</cp:coreProperties>
</file>