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BDZ" initials="L" lastIdx="2" clrIdx="0">
    <p:extLst>
      <p:ext uri="{19B8F6BF-5375-455C-9EA6-DF929625EA0E}">
        <p15:presenceInfo xmlns:p15="http://schemas.microsoft.com/office/powerpoint/2012/main" xmlns="" userId="LBD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B79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-348" y="-102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98E0-3571-4BE2-925F-3BB2D1F35ECF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5245F-919F-464C-AE3C-0959B1FA2B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2155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98E0-3571-4BE2-925F-3BB2D1F35ECF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5245F-919F-464C-AE3C-0959B1FA2B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3715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98E0-3571-4BE2-925F-3BB2D1F35ECF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5245F-919F-464C-AE3C-0959B1FA2B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84432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98E0-3571-4BE2-925F-3BB2D1F35ECF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5245F-919F-464C-AE3C-0959B1FA2B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21603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98E0-3571-4BE2-925F-3BB2D1F35ECF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5245F-919F-464C-AE3C-0959B1FA2B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3463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98E0-3571-4BE2-925F-3BB2D1F35ECF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5245F-919F-464C-AE3C-0959B1FA2B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10955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98E0-3571-4BE2-925F-3BB2D1F35ECF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5245F-919F-464C-AE3C-0959B1FA2B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604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98E0-3571-4BE2-925F-3BB2D1F35ECF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5245F-919F-464C-AE3C-0959B1FA2B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1925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98E0-3571-4BE2-925F-3BB2D1F35ECF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5245F-919F-464C-AE3C-0959B1FA2B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3047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98E0-3571-4BE2-925F-3BB2D1F35ECF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5245F-919F-464C-AE3C-0959B1FA2B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29884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98E0-3571-4BE2-925F-3BB2D1F35ECF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5245F-919F-464C-AE3C-0959B1FA2B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32644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B7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E98E0-3571-4BE2-925F-3BB2D1F35ECF}" type="datetimeFigureOut">
              <a:rPr lang="zh-CN" altLang="en-US" smtClean="0"/>
              <a:pPr/>
              <a:t>2015/8/5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5245F-919F-464C-AE3C-0959B1FA2B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5842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4539"/>
            <a:ext cx="12192000" cy="811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421" y="3350523"/>
            <a:ext cx="4885898" cy="36644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6480" y="2029683"/>
            <a:ext cx="10459915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800" b="1" i="0" dirty="0" smtClean="0">
                <a:solidFill>
                  <a:schemeClr val="tx2"/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S</a:t>
            </a:r>
            <a:r>
              <a:rPr lang="en-US" altLang="zh-CN" sz="13800" b="1" i="0" dirty="0" smtClean="0">
                <a:solidFill>
                  <a:schemeClr val="accent1"/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M</a:t>
            </a:r>
            <a:r>
              <a:rPr lang="en-US" altLang="zh-CN" sz="13800" b="1" i="0" dirty="0" smtClean="0">
                <a:solidFill>
                  <a:schemeClr val="accent2"/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A</a:t>
            </a:r>
            <a:r>
              <a:rPr lang="en-US" altLang="zh-CN" sz="13800" b="1" i="0" dirty="0" smtClean="0">
                <a:solidFill>
                  <a:schemeClr val="accent3">
                    <a:lumMod val="75000"/>
                  </a:schemeClr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R</a:t>
            </a:r>
            <a:r>
              <a:rPr lang="en-US" altLang="zh-CN" sz="13800" b="1" i="0" dirty="0" smtClean="0">
                <a:solidFill>
                  <a:schemeClr val="accent4"/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T</a:t>
            </a:r>
            <a:r>
              <a:rPr lang="zh-CN" altLang="en-US" sz="13800" b="1" i="0" dirty="0" smtClean="0">
                <a:solidFill>
                  <a:schemeClr val="bg1">
                    <a:lumMod val="95000"/>
                  </a:schemeClr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原则</a:t>
            </a:r>
            <a:endParaRPr lang="zh-CN" altLang="en-US" sz="13800" b="1" i="0" dirty="0">
              <a:solidFill>
                <a:schemeClr val="bg1">
                  <a:lumMod val="95000"/>
                </a:schemeClr>
              </a:solidFill>
              <a:effectLst/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480" y="1546845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管理小知识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82999" y="5796466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【</a:t>
            </a:r>
            <a:r>
              <a:rPr lang="zh-CN" altLang="en-US" sz="4800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简介</a:t>
            </a:r>
            <a:r>
              <a:rPr lang="en-US" altLang="zh-CN" sz="4800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】</a:t>
            </a:r>
            <a:endParaRPr lang="zh-CN" altLang="en-US" sz="4800" b="1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38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036320" y="495948"/>
            <a:ext cx="10119360" cy="4503641"/>
            <a:chOff x="1036320" y="397474"/>
            <a:chExt cx="10119360" cy="4503641"/>
          </a:xfrm>
        </p:grpSpPr>
        <p:sp>
          <p:nvSpPr>
            <p:cNvPr id="2" name="矩形 1"/>
            <p:cNvSpPr/>
            <p:nvPr/>
          </p:nvSpPr>
          <p:spPr>
            <a:xfrm>
              <a:off x="1036320" y="397474"/>
              <a:ext cx="10119360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目标管理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是使</a:t>
              </a:r>
              <a:r>
                <a:rPr lang="zh-CN" altLang="en-US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经理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的工作变被动为主动的一个很好的手段，实施</a:t>
              </a:r>
              <a:r>
                <a:rPr lang="zh-CN" altLang="en-US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目标管理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不但是有利于员工更加明确高效地工作，更是为未来的</a:t>
              </a:r>
              <a:r>
                <a:rPr lang="zh-CN" altLang="en-US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绩效考核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制定了目标和考核标准，使考核更加科学化、</a:t>
              </a:r>
              <a:r>
                <a:rPr lang="zh-CN" altLang="en-US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规范化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，更能保证考核的公开、公平与公正。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1036320" y="1761794"/>
              <a:ext cx="10119360" cy="3139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目标管理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由</a:t>
              </a:r>
              <a:r>
                <a:rPr lang="zh-CN" altLang="en-US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管理学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大师</a:t>
              </a:r>
              <a:r>
                <a:rPr lang="en-US" altLang="zh-CN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Peter Drucker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提出，首先出现于他的著作</a:t>
              </a:r>
              <a:r>
                <a:rPr lang="en-US" altLang="zh-CN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《</a:t>
              </a:r>
              <a:r>
                <a:rPr lang="zh-CN" altLang="en-US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管理实践</a:t>
              </a:r>
              <a:r>
                <a:rPr lang="en-US" altLang="zh-CN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》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（</a:t>
              </a:r>
              <a:r>
                <a:rPr lang="en-US" altLang="zh-CN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The Practice of Management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）一书中，该书于</a:t>
              </a:r>
              <a:r>
                <a:rPr lang="en-US" altLang="zh-CN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1954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年出版。 根据</a:t>
              </a:r>
              <a:r>
                <a:rPr lang="en-US" altLang="zh-CN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Drucker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的说法，管理人员一定要避免“活动陷阱”（</a:t>
              </a:r>
              <a:r>
                <a:rPr lang="en-US" altLang="zh-CN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Activity Trap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），不能只顾低头拉车，而不抬头看路，最终忘了自己的主要目标。</a:t>
              </a:r>
              <a:endParaRPr lang="en-US" altLang="zh-CN" sz="2200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endParaRPr lang="en-US" altLang="zh-CN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 </a:t>
              </a:r>
              <a:r>
                <a:rPr lang="en-US" altLang="zh-CN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MBO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的一个重要概念是</a:t>
              </a:r>
              <a:r>
                <a:rPr lang="zh-CN" altLang="en-US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企业战略规划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不能仅由几个高管来执行，所有管理人员都应该参与进来，这将更有利于战略的执行。另一个相关概念是，企业要设计一个完整的绩效系统，它将帮助企业实现高效运作。 由此，可以将</a:t>
              </a:r>
              <a:r>
                <a:rPr lang="zh-CN" altLang="en-US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目标管理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视为</a:t>
              </a:r>
              <a:r>
                <a:rPr lang="en-US" altLang="zh-CN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Value Based Management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（</a:t>
              </a:r>
              <a:r>
                <a:rPr lang="zh-CN" altLang="en-US" sz="2200" b="1" i="0" u="none" strike="noStrike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价值管理</a:t>
              </a:r>
              <a:r>
                <a:rPr lang="zh-CN" altLang="en-US" sz="2200" b="1" i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华文楷体" panose="02010600040101010101" pitchFamily="2" charset="-122"/>
                  <a:ea typeface="华文楷体" panose="02010600040101010101" pitchFamily="2" charset="-122"/>
                </a:rPr>
                <a:t>）的前身。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4782999" y="5644250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【</a:t>
            </a:r>
            <a:r>
              <a:rPr lang="zh-CN" altLang="en-US" sz="4800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详解</a:t>
            </a:r>
            <a:r>
              <a:rPr lang="en-US" altLang="zh-CN" sz="4800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】</a:t>
            </a:r>
            <a:endParaRPr lang="zh-CN" altLang="en-US" sz="4800" b="1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399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561619" y="-1034"/>
            <a:ext cx="2209716" cy="220971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41561" y="-71079"/>
            <a:ext cx="4876800" cy="36576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802298" y="-380383"/>
            <a:ext cx="8735268" cy="3154710"/>
            <a:chOff x="1269984" y="-380383"/>
            <a:chExt cx="8735268" cy="3154710"/>
          </a:xfrm>
        </p:grpSpPr>
        <p:sp>
          <p:nvSpPr>
            <p:cNvPr id="2" name="矩形 1"/>
            <p:cNvSpPr/>
            <p:nvPr/>
          </p:nvSpPr>
          <p:spPr>
            <a:xfrm>
              <a:off x="1269984" y="-380383"/>
              <a:ext cx="1728358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9900" b="1" i="0" dirty="0" smtClean="0">
                  <a:solidFill>
                    <a:schemeClr val="tx2"/>
                  </a:solidFill>
                  <a:effectLst/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S</a:t>
              </a:r>
              <a:endParaRPr lang="zh-CN" altLang="en-US" sz="3200" dirty="0"/>
            </a:p>
          </p:txBody>
        </p:sp>
        <p:sp>
          <p:nvSpPr>
            <p:cNvPr id="3" name="矩形 2"/>
            <p:cNvSpPr/>
            <p:nvPr/>
          </p:nvSpPr>
          <p:spPr>
            <a:xfrm>
              <a:off x="1964268" y="604355"/>
              <a:ext cx="8040984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600" b="1" dirty="0" err="1" smtClean="0">
                  <a:solidFill>
                    <a:schemeClr val="bg1">
                      <a:lumMod val="9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pecific</a:t>
              </a:r>
              <a:r>
                <a:rPr lang="zh-CN" altLang="en-US" sz="9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明确性</a:t>
              </a:r>
              <a:endParaRPr lang="en-US" altLang="zh-CN" sz="9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96582" y="2174015"/>
            <a:ext cx="9300141" cy="1446550"/>
            <a:chOff x="2059291" y="2174015"/>
            <a:chExt cx="9300141" cy="1446550"/>
          </a:xfrm>
        </p:grpSpPr>
        <p:sp>
          <p:nvSpPr>
            <p:cNvPr id="5" name="矩形 4"/>
            <p:cNvSpPr/>
            <p:nvPr/>
          </p:nvSpPr>
          <p:spPr>
            <a:xfrm>
              <a:off x="3223616" y="2174015"/>
              <a:ext cx="8135816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所谓明确就是要用具体的语言清楚地说明要达成的行为标准。明确的目标几乎是所有成功团队的一致特点。很多团队不成功的重要原因之一就因为目标定的模棱两可，或没有将目标有效的传达给相关成员。</a:t>
              </a:r>
              <a:endPara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059291" y="2295990"/>
              <a:ext cx="861774" cy="12016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定义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3052689" y="2350523"/>
              <a:ext cx="0" cy="104196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1496582" y="3707962"/>
            <a:ext cx="9300141" cy="2800767"/>
            <a:chOff x="2059291" y="2174015"/>
            <a:chExt cx="9300141" cy="2800767"/>
          </a:xfrm>
        </p:grpSpPr>
        <p:sp>
          <p:nvSpPr>
            <p:cNvPr id="16" name="矩形 15"/>
            <p:cNvSpPr/>
            <p:nvPr/>
          </p:nvSpPr>
          <p:spPr>
            <a:xfrm>
              <a:off x="3223616" y="2174015"/>
              <a:ext cx="8135816" cy="280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目标</a:t>
              </a:r>
              <a:r>
                <a:rPr lang="en-US" altLang="zh-CN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——“</a:t>
              </a:r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增强客户意识”。这种对目标的描述就很不明确，因为增强客户意识有许多具体做法，如：减少客户投诉，过去客户投诉率是３％，现在把它减低到</a:t>
              </a:r>
              <a:r>
                <a:rPr lang="zh-CN" altLang="en-US" sz="2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１</a:t>
              </a:r>
              <a:r>
                <a:rPr lang="en-US" altLang="zh-CN" sz="2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.</a:t>
              </a:r>
              <a:r>
                <a:rPr lang="zh-CN" altLang="en-US" sz="2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５</a:t>
              </a:r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％或者１％。提升服务的速度，使用规范礼貌的用语，采用规范的服务流程，也是增强客户意识的一个方面。</a:t>
              </a:r>
            </a:p>
            <a:p>
              <a:r>
                <a:rPr lang="zh-CN" altLang="en-US" sz="2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比方说</a:t>
              </a:r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，我们将在月底前把前台收银的速度提升至正常的标准，这个正常的标准可能是两分钟，也可能是一分钟，或分时段来确定标准。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059291" y="2295990"/>
              <a:ext cx="861774" cy="12016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示例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3052689" y="2350523"/>
              <a:ext cx="0" cy="104196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5885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67634" y="575515"/>
            <a:ext cx="4876800" cy="3657600"/>
          </a:xfrm>
          <a:prstGeom prst="rect">
            <a:avLst/>
          </a:prstGeom>
        </p:spPr>
      </p:pic>
      <p:sp>
        <p:nvSpPr>
          <p:cNvPr id="22" name="椭圆 21"/>
          <p:cNvSpPr/>
          <p:nvPr/>
        </p:nvSpPr>
        <p:spPr>
          <a:xfrm>
            <a:off x="561619" y="1476811"/>
            <a:ext cx="2209716" cy="220971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496582" y="0"/>
            <a:ext cx="9300141" cy="1201611"/>
            <a:chOff x="2059291" y="2295990"/>
            <a:chExt cx="9300141" cy="1201611"/>
          </a:xfrm>
        </p:grpSpPr>
        <p:sp>
          <p:nvSpPr>
            <p:cNvPr id="3" name="矩形 2"/>
            <p:cNvSpPr/>
            <p:nvPr/>
          </p:nvSpPr>
          <p:spPr>
            <a:xfrm>
              <a:off x="3223616" y="2342797"/>
              <a:ext cx="8135816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目标设置要有项目、衡量标准、达成措施、完成期限以及资源要求，使考核人能够很清晰的看到部门或科室月计划要做哪些那些事情，计划完成到什么样的程度。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059291" y="2295990"/>
              <a:ext cx="861774" cy="12016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要求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3052689" y="2350523"/>
              <a:ext cx="0" cy="104196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350116" y="1154803"/>
            <a:ext cx="11491767" cy="3154710"/>
            <a:chOff x="1269984" y="-380383"/>
            <a:chExt cx="11491767" cy="3154710"/>
          </a:xfrm>
        </p:grpSpPr>
        <p:sp>
          <p:nvSpPr>
            <p:cNvPr id="8" name="矩形 7"/>
            <p:cNvSpPr/>
            <p:nvPr/>
          </p:nvSpPr>
          <p:spPr>
            <a:xfrm>
              <a:off x="1269984" y="-380383"/>
              <a:ext cx="2710999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9900" b="1" i="0" dirty="0" smtClean="0">
                  <a:solidFill>
                    <a:schemeClr val="accent1"/>
                  </a:solidFill>
                  <a:effectLst/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M</a:t>
              </a:r>
              <a:endParaRPr lang="zh-CN" altLang="en-US" sz="3200" dirty="0">
                <a:solidFill>
                  <a:schemeClr val="accent1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95784" y="604355"/>
              <a:ext cx="10365967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600" b="1" dirty="0" err="1" smtClean="0">
                  <a:solidFill>
                    <a:schemeClr val="bg1">
                      <a:lumMod val="9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easurable</a:t>
              </a:r>
              <a:r>
                <a:rPr lang="zh-CN" altLang="en-US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衡量</a:t>
              </a:r>
              <a:r>
                <a:rPr lang="zh-CN" altLang="en-US" sz="9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性</a:t>
              </a:r>
              <a:endParaRPr lang="en-US" altLang="zh-CN" sz="9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496582" y="3831176"/>
            <a:ext cx="9300141" cy="1201611"/>
            <a:chOff x="2059291" y="2295990"/>
            <a:chExt cx="9300141" cy="1201611"/>
          </a:xfrm>
        </p:grpSpPr>
        <p:sp>
          <p:nvSpPr>
            <p:cNvPr id="11" name="矩形 10"/>
            <p:cNvSpPr/>
            <p:nvPr/>
          </p:nvSpPr>
          <p:spPr>
            <a:xfrm>
              <a:off x="3223616" y="2317507"/>
              <a:ext cx="8135816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衡量性就是指目标应该是明确的，而不是模糊的。应该有一组明确的数据，作为衡量是否达成目标的</a:t>
              </a:r>
              <a:r>
                <a:rPr lang="zh-CN" altLang="en-US" sz="2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依据。</a:t>
              </a:r>
            </a:p>
            <a:p>
              <a:r>
                <a:rPr lang="zh-CN" altLang="en-US" sz="2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如果制定的目标没有办法衡量，就无法判断这个目标是否实现。</a:t>
              </a:r>
              <a:endPara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059291" y="2295990"/>
              <a:ext cx="861774" cy="12016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定义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052689" y="2350523"/>
              <a:ext cx="0" cy="104196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1496582" y="5243148"/>
            <a:ext cx="9300141" cy="1446550"/>
            <a:chOff x="2059291" y="2174015"/>
            <a:chExt cx="9300141" cy="1446550"/>
          </a:xfrm>
        </p:grpSpPr>
        <p:sp>
          <p:nvSpPr>
            <p:cNvPr id="15" name="矩形 14"/>
            <p:cNvSpPr/>
            <p:nvPr/>
          </p:nvSpPr>
          <p:spPr>
            <a:xfrm>
              <a:off x="3223616" y="2174015"/>
              <a:ext cx="8135816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准确地说，在什么时间完成对所有老员工关于某个主题的培训，并且在这个课程结束后，学员的评分在８５分以上，低于８５分就认为效果不理想，高于８５分就是所期待的结果。这样目标变得可以衡量。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059291" y="2295990"/>
              <a:ext cx="861774" cy="12016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改进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052689" y="2350523"/>
              <a:ext cx="0" cy="104196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21038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37231" y="1864610"/>
            <a:ext cx="4876800" cy="3657600"/>
          </a:xfrm>
          <a:prstGeom prst="rect">
            <a:avLst/>
          </a:prstGeom>
        </p:spPr>
      </p:pic>
      <p:sp>
        <p:nvSpPr>
          <p:cNvPr id="23" name="椭圆 22"/>
          <p:cNvSpPr/>
          <p:nvPr/>
        </p:nvSpPr>
        <p:spPr>
          <a:xfrm>
            <a:off x="561619" y="2571777"/>
            <a:ext cx="2209716" cy="220971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496582" y="0"/>
            <a:ext cx="9300141" cy="2847574"/>
            <a:chOff x="2059291" y="2295990"/>
            <a:chExt cx="9300141" cy="2847574"/>
          </a:xfrm>
        </p:grpSpPr>
        <p:sp>
          <p:nvSpPr>
            <p:cNvPr id="4" name="矩形 3"/>
            <p:cNvSpPr/>
            <p:nvPr/>
          </p:nvSpPr>
          <p:spPr>
            <a:xfrm>
              <a:off x="3223616" y="2342797"/>
              <a:ext cx="8135816" cy="280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目标的衡量标准遵循“能量化的量化，不能量化的质化”。使制定人与考核人有一个统一的、标准的、清晰的可度量的标尺，杜绝在目标设置中使用形容词等概念模糊、无法衡量的描述。对于目标的可衡量性应该首先从数量、质量、成本、时间、上级或客户的满意程度五个方面来进行，如果仍不能进行衡量，其次可考虑将目标细化，细化成分目标后再从以上五个方面衡量，如果仍不能衡量，还可以将完成目标的工作进行流程化，通过流程化使目标可衡量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59291" y="2295990"/>
              <a:ext cx="861774" cy="12016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要求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052689" y="2350523"/>
              <a:ext cx="0" cy="104196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565053" y="2116055"/>
            <a:ext cx="12208412" cy="3154710"/>
            <a:chOff x="1484921" y="-380383"/>
            <a:chExt cx="12208412" cy="3154710"/>
          </a:xfrm>
        </p:grpSpPr>
        <p:sp>
          <p:nvSpPr>
            <p:cNvPr id="8" name="矩形 7"/>
            <p:cNvSpPr/>
            <p:nvPr/>
          </p:nvSpPr>
          <p:spPr>
            <a:xfrm>
              <a:off x="1484921" y="-380383"/>
              <a:ext cx="2202847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9900" b="1" i="0" dirty="0" smtClean="0">
                  <a:solidFill>
                    <a:schemeClr val="accent2"/>
                  </a:solidFill>
                  <a:effectLst/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A</a:t>
              </a:r>
              <a:endParaRPr lang="zh-CN" altLang="en-US" sz="3200" dirty="0">
                <a:solidFill>
                  <a:schemeClr val="accent2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95784" y="604355"/>
              <a:ext cx="11297549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600" b="1" dirty="0" err="1" smtClean="0">
                  <a:solidFill>
                    <a:schemeClr val="bg1">
                      <a:lumMod val="9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ttainable</a:t>
              </a:r>
              <a:r>
                <a:rPr lang="zh-CN" altLang="en-US" sz="9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可实现性</a:t>
              </a:r>
              <a:endParaRPr lang="en-US" altLang="zh-CN" sz="9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496582" y="4871011"/>
            <a:ext cx="9300141" cy="1201611"/>
            <a:chOff x="2059291" y="2295990"/>
            <a:chExt cx="9300141" cy="1201611"/>
          </a:xfrm>
        </p:grpSpPr>
        <p:sp>
          <p:nvSpPr>
            <p:cNvPr id="15" name="矩形 14"/>
            <p:cNvSpPr/>
            <p:nvPr/>
          </p:nvSpPr>
          <p:spPr>
            <a:xfrm>
              <a:off x="3223616" y="2317507"/>
              <a:ext cx="8135816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目标是要可以让执行人实现、达到的，如果上司利用一些行政手段，利用权利性的影响力一厢情愿地把自己所制定的目标强压给下属，下属典型的反映是一种心理和行为上的</a:t>
              </a:r>
              <a:r>
                <a:rPr lang="zh-CN" altLang="en-US" sz="2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抗拒。</a:t>
              </a:r>
              <a:endPara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059291" y="2295990"/>
              <a:ext cx="861774" cy="12016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定义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052689" y="2350523"/>
              <a:ext cx="0" cy="104196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18276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98080" y="988801"/>
            <a:ext cx="4876800" cy="3657600"/>
          </a:xfrm>
          <a:prstGeom prst="rect">
            <a:avLst/>
          </a:prstGeom>
        </p:spPr>
      </p:pic>
      <p:sp>
        <p:nvSpPr>
          <p:cNvPr id="30" name="椭圆 29"/>
          <p:cNvSpPr/>
          <p:nvPr/>
        </p:nvSpPr>
        <p:spPr>
          <a:xfrm>
            <a:off x="561619" y="1572465"/>
            <a:ext cx="2209716" cy="220971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496582" y="0"/>
            <a:ext cx="9300141" cy="1446550"/>
            <a:chOff x="2059291" y="2174015"/>
            <a:chExt cx="9300141" cy="1446550"/>
          </a:xfrm>
        </p:grpSpPr>
        <p:sp>
          <p:nvSpPr>
            <p:cNvPr id="6" name="矩形 5"/>
            <p:cNvSpPr/>
            <p:nvPr/>
          </p:nvSpPr>
          <p:spPr>
            <a:xfrm>
              <a:off x="3223616" y="2174015"/>
              <a:ext cx="8135816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目标设置</a:t>
              </a:r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要坚持员工参与、上下左右沟通，使拟定的工作目标在组织及个人之间达成一致。既要使工作内容饱满，也要具有可达性。可以制定出跳起来“摘桃”的目标，不能制定出跳起来“摘星星”的目标。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059291" y="2295990"/>
              <a:ext cx="861774" cy="12016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要求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3052689" y="2350523"/>
              <a:ext cx="0" cy="104196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802298" y="1218473"/>
            <a:ext cx="11039585" cy="3154710"/>
            <a:chOff x="1722166" y="-380383"/>
            <a:chExt cx="11039585" cy="3154710"/>
          </a:xfrm>
        </p:grpSpPr>
        <p:sp>
          <p:nvSpPr>
            <p:cNvPr id="10" name="矩形 9"/>
            <p:cNvSpPr/>
            <p:nvPr/>
          </p:nvSpPr>
          <p:spPr>
            <a:xfrm>
              <a:off x="1722166" y="-380383"/>
              <a:ext cx="2055370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19900" b="1" i="0" dirty="0" smtClean="0">
                  <a:solidFill>
                    <a:schemeClr val="accent3"/>
                  </a:solidFill>
                  <a:effectLst/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R</a:t>
              </a:r>
              <a:endParaRPr lang="zh-CN" altLang="en-US" sz="3200" dirty="0">
                <a:solidFill>
                  <a:schemeClr val="accent3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395784" y="604355"/>
              <a:ext cx="10365967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600" b="1" dirty="0" err="1" smtClean="0">
                  <a:solidFill>
                    <a:schemeClr val="bg1">
                      <a:lumMod val="9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elevant</a:t>
              </a:r>
              <a:r>
                <a:rPr lang="zh-CN" altLang="en-US" sz="9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相关性</a:t>
              </a:r>
              <a:endParaRPr lang="en-US" altLang="zh-CN" sz="9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496582" y="4072330"/>
            <a:ext cx="9300141" cy="1201611"/>
            <a:chOff x="2059291" y="2295990"/>
            <a:chExt cx="9300141" cy="1201611"/>
          </a:xfrm>
        </p:grpSpPr>
        <p:sp>
          <p:nvSpPr>
            <p:cNvPr id="23" name="矩形 22"/>
            <p:cNvSpPr/>
            <p:nvPr/>
          </p:nvSpPr>
          <p:spPr>
            <a:xfrm>
              <a:off x="3223616" y="2326730"/>
              <a:ext cx="8135816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目标的相关性是指实现此目标与其他目标的关联情况。如果实现了这个目标，但对其他的目标完全不相关，或者相关度很低，那这个目标即使被达到了，意义也不是很大。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059291" y="2295990"/>
              <a:ext cx="861774" cy="12016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定义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3052689" y="2350523"/>
              <a:ext cx="0" cy="104196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1496582" y="5357921"/>
            <a:ext cx="9300141" cy="1446550"/>
            <a:chOff x="2059291" y="2174015"/>
            <a:chExt cx="9300141" cy="1446550"/>
          </a:xfrm>
        </p:grpSpPr>
        <p:sp>
          <p:nvSpPr>
            <p:cNvPr id="27" name="矩形 26"/>
            <p:cNvSpPr/>
            <p:nvPr/>
          </p:nvSpPr>
          <p:spPr>
            <a:xfrm>
              <a:off x="3223616" y="2174015"/>
              <a:ext cx="8135816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因为毕竟工作目标的设定，是要和岗位职责相关联的，不能跑题。比如一个前台，你让她学点英语以便接电话的时候用得上，这时候提升英语水平和前台接电话的服务质量有关联，即学英语这一目标与提高前台工作水准这一目标直接相关</a:t>
              </a:r>
              <a:r>
                <a:rPr lang="zh-CN" altLang="en-US" sz="2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。</a:t>
              </a:r>
              <a:endPara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059291" y="2295990"/>
              <a:ext cx="861774" cy="12016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要求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3052689" y="2350523"/>
              <a:ext cx="0" cy="104196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48502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742095" y="-181628"/>
            <a:ext cx="4876800" cy="3657600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561619" y="113751"/>
            <a:ext cx="2209716" cy="220971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698904" y="-181628"/>
            <a:ext cx="11142979" cy="3154710"/>
            <a:chOff x="1618772" y="-380383"/>
            <a:chExt cx="11142979" cy="3154710"/>
          </a:xfrm>
        </p:grpSpPr>
        <p:sp>
          <p:nvSpPr>
            <p:cNvPr id="8" name="矩形 7"/>
            <p:cNvSpPr/>
            <p:nvPr/>
          </p:nvSpPr>
          <p:spPr>
            <a:xfrm>
              <a:off x="1618772" y="-380383"/>
              <a:ext cx="1935145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9900" b="1" i="0" dirty="0" smtClean="0">
                  <a:solidFill>
                    <a:schemeClr val="accent4"/>
                  </a:solidFill>
                  <a:effectLst/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T</a:t>
              </a:r>
              <a:endParaRPr lang="zh-CN" altLang="en-US" sz="3200" dirty="0">
                <a:solidFill>
                  <a:schemeClr val="accent4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95784" y="604355"/>
              <a:ext cx="10365967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600" b="1" dirty="0" err="1" smtClean="0">
                  <a:solidFill>
                    <a:schemeClr val="bg1">
                      <a:lumMod val="9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ime</a:t>
              </a:r>
              <a:r>
                <a:rPr lang="en-US" altLang="zh-CN" sz="9600" b="1" dirty="0" smtClean="0">
                  <a:solidFill>
                    <a:schemeClr val="bg1">
                      <a:lumMod val="9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-based</a:t>
              </a:r>
              <a:r>
                <a:rPr lang="zh-CN" altLang="en-US" sz="9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时限性</a:t>
              </a:r>
              <a:endParaRPr lang="en-US" altLang="zh-CN" sz="9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496582" y="2529420"/>
            <a:ext cx="9300141" cy="1201611"/>
            <a:chOff x="2059291" y="2295990"/>
            <a:chExt cx="9300141" cy="1201611"/>
          </a:xfrm>
        </p:grpSpPr>
        <p:sp>
          <p:nvSpPr>
            <p:cNvPr id="11" name="矩形 10"/>
            <p:cNvSpPr/>
            <p:nvPr/>
          </p:nvSpPr>
          <p:spPr>
            <a:xfrm>
              <a:off x="3223616" y="2326730"/>
              <a:ext cx="8135816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目标特性的时限性就是指目标是有时间限制的。例如，我将在２００５年５月３１日之前完成某事。５月３１日就是一个确定的时间限制。没有时间限制的目标</a:t>
              </a:r>
              <a:r>
                <a:rPr lang="zh-CN" altLang="en-US" sz="2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没办法</a:t>
              </a:r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考核，或带来考核的不公</a:t>
              </a:r>
              <a:r>
                <a:rPr lang="zh-CN" altLang="en-US" sz="2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。</a:t>
              </a:r>
              <a:endPara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059291" y="2295990"/>
              <a:ext cx="861774" cy="12016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定义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052689" y="2350523"/>
              <a:ext cx="0" cy="104196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1496582" y="3815011"/>
            <a:ext cx="9300141" cy="1446550"/>
            <a:chOff x="2059291" y="2174015"/>
            <a:chExt cx="9300141" cy="1446550"/>
          </a:xfrm>
        </p:grpSpPr>
        <p:sp>
          <p:nvSpPr>
            <p:cNvPr id="15" name="矩形 14"/>
            <p:cNvSpPr/>
            <p:nvPr/>
          </p:nvSpPr>
          <p:spPr>
            <a:xfrm>
              <a:off x="3223616" y="2174015"/>
              <a:ext cx="8135816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目标设置要具有时间限制，根据工作任务的权重、事情的轻重缓急，拟定出完成目标项目的时间要求，定期检查项目的完成进度，及时掌握项目进展的变化情况，以方便对下属进行及时的工作指导，以及根据工作计划的异常情况变化及时地调整工作计划。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059291" y="2295990"/>
              <a:ext cx="861774" cy="12016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要求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052689" y="2350523"/>
              <a:ext cx="0" cy="104196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矩形 19"/>
          <p:cNvSpPr/>
          <p:nvPr/>
        </p:nvSpPr>
        <p:spPr>
          <a:xfrm>
            <a:off x="4782999" y="5796466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【</a:t>
            </a:r>
            <a:r>
              <a:rPr lang="zh-CN" altLang="en-US" sz="4800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总结</a:t>
            </a:r>
            <a:r>
              <a:rPr lang="en-US" altLang="zh-CN" sz="4800" b="1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】</a:t>
            </a:r>
            <a:endParaRPr lang="zh-CN" altLang="en-US" sz="4800" b="1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142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475" y="565943"/>
            <a:ext cx="4876800" cy="36576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65982" y="11945"/>
            <a:ext cx="102600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无论是制定团队的工作目标，还是员工的绩效目标，都必须符合上述原则，五个原则缺一不可。 制定的过程也是对部门或科室先期的工作掌控能力提升的过程，完成计划的过程也就是对自己现代化管理能力历练和实践的过程。</a:t>
            </a:r>
          </a:p>
        </p:txBody>
      </p:sp>
      <p:sp>
        <p:nvSpPr>
          <p:cNvPr id="8" name="矩形 7"/>
          <p:cNvSpPr/>
          <p:nvPr/>
        </p:nvSpPr>
        <p:spPr>
          <a:xfrm>
            <a:off x="6202853" y="2972219"/>
            <a:ext cx="510107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b="1" i="0" dirty="0" smtClean="0">
                <a:solidFill>
                  <a:schemeClr val="tx2"/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S</a:t>
            </a:r>
            <a:r>
              <a:rPr lang="en-US" altLang="zh-CN" sz="6600" b="1" i="0" dirty="0" smtClean="0">
                <a:solidFill>
                  <a:schemeClr val="accent1"/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M</a:t>
            </a:r>
            <a:r>
              <a:rPr lang="en-US" altLang="zh-CN" sz="6600" b="1" i="0" dirty="0" smtClean="0">
                <a:solidFill>
                  <a:schemeClr val="accent2"/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A</a:t>
            </a:r>
            <a:r>
              <a:rPr lang="en-US" altLang="zh-CN" sz="6600" b="1" i="0" dirty="0" smtClean="0">
                <a:solidFill>
                  <a:schemeClr val="accent3">
                    <a:lumMod val="75000"/>
                  </a:schemeClr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R</a:t>
            </a:r>
            <a:r>
              <a:rPr lang="en-US" altLang="zh-CN" sz="6600" b="1" i="0" dirty="0" smtClean="0">
                <a:solidFill>
                  <a:schemeClr val="accent4"/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T</a:t>
            </a:r>
            <a:r>
              <a:rPr lang="zh-CN" altLang="en-US" sz="6600" b="1" i="0" dirty="0" smtClean="0">
                <a:solidFill>
                  <a:schemeClr val="bg1">
                    <a:lumMod val="95000"/>
                  </a:schemeClr>
                </a:solidFill>
                <a:effectLst/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原则</a:t>
            </a:r>
            <a:endParaRPr lang="zh-CN" altLang="en-US" sz="6600" b="1" i="0" dirty="0">
              <a:solidFill>
                <a:schemeClr val="bg1">
                  <a:lumMod val="95000"/>
                </a:schemeClr>
              </a:solidFill>
              <a:effectLst/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220067" y="1892263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400" dirty="0" smtClean="0">
                <a:solidFill>
                  <a:schemeClr val="bg1">
                    <a:lumMod val="9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管理小知识</a:t>
            </a:r>
            <a:endParaRPr lang="zh-CN" altLang="en-US" sz="4400" dirty="0">
              <a:solidFill>
                <a:schemeClr val="bg1">
                  <a:lumMod val="95000"/>
                </a:schemeClr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489206"/>
            <a:ext cx="12192000" cy="2368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853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1620</Words>
  <Application>Microsoft Office PowerPoint</Application>
  <PresentationFormat>自定义</PresentationFormat>
  <Paragraphs>48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LBDZ</dc:creator>
  <cp:lastModifiedBy>Administrator</cp:lastModifiedBy>
  <cp:revision>58</cp:revision>
  <dcterms:created xsi:type="dcterms:W3CDTF">2013-07-14T01:02:30Z</dcterms:created>
  <dcterms:modified xsi:type="dcterms:W3CDTF">2015-08-05T06:55:43Z</dcterms:modified>
</cp:coreProperties>
</file>