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050"/>
    <a:srgbClr val="A4B2C4"/>
    <a:srgbClr val="F0F0F0"/>
    <a:srgbClr val="A5A5A5"/>
    <a:srgbClr val="E1E1E1"/>
    <a:srgbClr val="FFC000"/>
    <a:srgbClr val="595959"/>
    <a:srgbClr val="FFFFFF"/>
    <a:srgbClr val="ADB9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01" autoAdjust="0"/>
    <p:restoredTop sz="92266" autoAdjust="0"/>
  </p:normalViewPr>
  <p:slideViewPr>
    <p:cSldViewPr snapToGrid="0">
      <p:cViewPr varScale="1">
        <p:scale>
          <a:sx n="98" d="100"/>
          <a:sy n="98" d="100"/>
        </p:scale>
        <p:origin x="-3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1918E-1C57-4F40-A142-B83C42A8D782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3C6FA-7092-4AA9-A581-72B287D881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660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3C6FA-7092-4AA9-A581-72B287D881F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9560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3C6FA-7092-4AA9-A581-72B287D881F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696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6695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982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84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482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446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901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882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481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4975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494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156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D6AE1-AAB1-4A41-834E-631405AD5A8C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29AA2-0606-47F1-A5E1-29D4DE2CEA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5745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2113763"/>
            <a:ext cx="12192000" cy="3130868"/>
            <a:chOff x="0" y="1933731"/>
            <a:chExt cx="12192000" cy="313086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1933731"/>
              <a:ext cx="4986016" cy="313086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986016" y="1933731"/>
              <a:ext cx="7205984" cy="3130868"/>
            </a:xfrm>
            <a:prstGeom prst="rect">
              <a:avLst/>
            </a:prstGeom>
            <a:gradFill flip="none" rotWithShape="1">
              <a:gsLst>
                <a:gs pos="49000">
                  <a:srgbClr val="FFC000"/>
                </a:gs>
                <a:gs pos="100000">
                  <a:srgbClr val="FF505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1"/>
            </a:p>
          </p:txBody>
        </p:sp>
        <p:sp>
          <p:nvSpPr>
            <p:cNvPr id="2" name="矩形 1"/>
            <p:cNvSpPr/>
            <p:nvPr/>
          </p:nvSpPr>
          <p:spPr>
            <a:xfrm>
              <a:off x="4986016" y="2477168"/>
              <a:ext cx="7158160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专用设备制造业行业调研报告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11126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4"/>
          <p:cNvSpPr/>
          <p:nvPr/>
        </p:nvSpPr>
        <p:spPr>
          <a:xfrm>
            <a:off x="3582649" y="-3"/>
            <a:ext cx="8609351" cy="685800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FF505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1"/>
          </a:p>
        </p:txBody>
      </p:sp>
      <p:grpSp>
        <p:nvGrpSpPr>
          <p:cNvPr id="6" name="组合 5"/>
          <p:cNvGrpSpPr/>
          <p:nvPr/>
        </p:nvGrpSpPr>
        <p:grpSpPr>
          <a:xfrm>
            <a:off x="745828" y="2369572"/>
            <a:ext cx="2462854" cy="1640623"/>
            <a:chOff x="1117269" y="2114740"/>
            <a:chExt cx="2462853" cy="1640624"/>
          </a:xfrm>
        </p:grpSpPr>
        <p:sp>
          <p:nvSpPr>
            <p:cNvPr id="3" name="文本框 2"/>
            <p:cNvSpPr txBox="1"/>
            <p:nvPr/>
          </p:nvSpPr>
          <p:spPr>
            <a:xfrm>
              <a:off x="1117269" y="2924367"/>
              <a:ext cx="246285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Contents</a:t>
              </a:r>
              <a:endParaRPr lang="zh-CN" altLang="en-US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47249" y="2114740"/>
              <a:ext cx="131638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目录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256422" y="2025036"/>
            <a:ext cx="72618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1</a:t>
            </a:r>
            <a:r>
              <a:rPr lang="en-US" altLang="zh-CN" sz="3600" baseline="300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st</a:t>
            </a: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  </a:t>
            </a:r>
            <a:r>
              <a:rPr lang="zh-CN" altLang="zh-CN" sz="28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专用设备制造行业基本情况</a:t>
            </a:r>
          </a:p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2</a:t>
            </a:r>
            <a:r>
              <a:rPr lang="en-US" altLang="zh-CN" sz="3600" baseline="300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nd</a:t>
            </a: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  </a:t>
            </a:r>
            <a:r>
              <a:rPr lang="zh-CN" altLang="zh-CN" sz="28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全国专用设备制造业整体运行分析</a:t>
            </a:r>
            <a:endParaRPr lang="en-US" altLang="zh-CN" sz="2800" dirty="0">
              <a:solidFill>
                <a:schemeClr val="bg1"/>
              </a:solidFill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3</a:t>
            </a:r>
            <a:r>
              <a:rPr lang="en-US" altLang="zh-CN" sz="3600" baseline="300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rd</a:t>
            </a: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  </a:t>
            </a:r>
            <a:r>
              <a:rPr lang="zh-CN" altLang="zh-CN" sz="2800" dirty="0" smtClean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宁波专用</a:t>
            </a:r>
            <a:r>
              <a:rPr lang="zh-CN" altLang="zh-CN" sz="28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设备制造业整体运行分析</a:t>
            </a:r>
            <a:r>
              <a:rPr lang="en-US" altLang="zh-CN" sz="28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 </a:t>
            </a:r>
            <a:endParaRPr lang="zh-CN" altLang="zh-CN" sz="2800" dirty="0">
              <a:solidFill>
                <a:schemeClr val="bg1"/>
              </a:solidFill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  <a:tabLst>
                <a:tab pos="257185" algn="l"/>
              </a:tabLst>
            </a:pP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4</a:t>
            </a:r>
            <a:r>
              <a:rPr lang="en-US" altLang="zh-CN" sz="3600" baseline="300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th</a:t>
            </a:r>
            <a:r>
              <a:rPr lang="en-US" altLang="zh-CN" sz="36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  </a:t>
            </a:r>
            <a:r>
              <a:rPr lang="zh-CN" altLang="zh-CN" sz="2800" dirty="0">
                <a:solidFill>
                  <a:schemeClr val="bg1"/>
                </a:solidFill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宁波专用设备制造业主要子行业运行分析</a:t>
            </a:r>
          </a:p>
        </p:txBody>
      </p:sp>
    </p:spTree>
    <p:extLst>
      <p:ext uri="{BB962C8B-B14F-4D97-AF65-F5344CB8AC3E}">
        <p14:creationId xmlns:p14="http://schemas.microsoft.com/office/powerpoint/2010/main" xmlns="" val="363918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56313" y="2"/>
            <a:ext cx="1519339" cy="4167269"/>
            <a:chOff x="1595676" y="-971276"/>
            <a:chExt cx="2070201" cy="5678188"/>
          </a:xfrm>
        </p:grpSpPr>
        <p:sp>
          <p:nvSpPr>
            <p:cNvPr id="3" name="矩形 2"/>
            <p:cNvSpPr/>
            <p:nvPr/>
          </p:nvSpPr>
          <p:spPr>
            <a:xfrm rot="16200000">
              <a:off x="1028374" y="-403972"/>
              <a:ext cx="3204807" cy="20701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1">
                <a:solidFill>
                  <a:srgbClr val="1B191A"/>
                </a:solidFill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2518" t="875" r="42315" b="29399"/>
            <a:stretch/>
          </p:blipFill>
          <p:spPr>
            <a:xfrm>
              <a:off x="1595676" y="2233534"/>
              <a:ext cx="2070196" cy="247337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3779225" y="2640970"/>
            <a:ext cx="695575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第一章</a:t>
            </a:r>
            <a:endParaRPr lang="en-US" altLang="zh-CN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4400" b="1" dirty="0">
                <a:ln/>
                <a:gradFill>
                  <a:gsLst>
                    <a:gs pos="0">
                      <a:srgbClr val="FFC000"/>
                    </a:gs>
                    <a:gs pos="100000">
                      <a:srgbClr val="FF5050"/>
                    </a:gs>
                  </a:gsLst>
                  <a:path path="circle">
                    <a:fillToRect r="100000" b="100000"/>
                  </a:path>
                </a:gra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专用设备制造行业基本情况</a:t>
            </a:r>
            <a:endParaRPr lang="zh-CN" altLang="en-US" sz="4400" b="1" dirty="0">
              <a:ln/>
              <a:gradFill>
                <a:gsLst>
                  <a:gs pos="0">
                    <a:srgbClr val="FFC000"/>
                  </a:gs>
                  <a:gs pos="100000">
                    <a:srgbClr val="FF5050"/>
                  </a:gs>
                </a:gsLst>
                <a:path path="circle">
                  <a:fillToRect r="100000" b="100000"/>
                </a:path>
              </a:gra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3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6924" y="2"/>
            <a:ext cx="1519339" cy="4167269"/>
            <a:chOff x="1595676" y="-971276"/>
            <a:chExt cx="2070201" cy="5678188"/>
          </a:xfrm>
        </p:grpSpPr>
        <p:sp>
          <p:nvSpPr>
            <p:cNvPr id="3" name="矩形 2"/>
            <p:cNvSpPr/>
            <p:nvPr/>
          </p:nvSpPr>
          <p:spPr>
            <a:xfrm rot="16200000">
              <a:off x="1028374" y="-403972"/>
              <a:ext cx="3204807" cy="20701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1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2518" t="875" r="42315" b="29399"/>
            <a:stretch/>
          </p:blipFill>
          <p:spPr>
            <a:xfrm>
              <a:off x="1595676" y="2233534"/>
              <a:ext cx="2070196" cy="247337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819852" y="2722433"/>
            <a:ext cx="864852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第二章</a:t>
            </a:r>
            <a:endParaRPr lang="en-US" altLang="zh-CN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4400" b="1" dirty="0">
                <a:ln/>
                <a:gradFill>
                  <a:gsLst>
                    <a:gs pos="0">
                      <a:srgbClr val="FFC000"/>
                    </a:gs>
                    <a:gs pos="100000">
                      <a:srgbClr val="FF5050"/>
                    </a:gs>
                  </a:gsLst>
                  <a:path path="circle">
                    <a:fillToRect r="100000" b="100000"/>
                  </a:path>
                </a:gra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全国专用设备制造业整体运行分析</a:t>
            </a:r>
            <a:endParaRPr lang="zh-CN" altLang="en-US" sz="4400" b="1" dirty="0">
              <a:ln/>
              <a:gradFill>
                <a:gsLst>
                  <a:gs pos="0">
                    <a:srgbClr val="FFC000"/>
                  </a:gs>
                  <a:gs pos="100000">
                    <a:srgbClr val="FF5050"/>
                  </a:gs>
                </a:gsLst>
                <a:path path="circle">
                  <a:fillToRect r="100000" b="100000"/>
                </a:path>
              </a:gra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7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6923" y="2"/>
            <a:ext cx="1519339" cy="4167269"/>
            <a:chOff x="1595676" y="-971276"/>
            <a:chExt cx="2070201" cy="5678188"/>
          </a:xfrm>
        </p:grpSpPr>
        <p:sp>
          <p:nvSpPr>
            <p:cNvPr id="3" name="矩形 2"/>
            <p:cNvSpPr/>
            <p:nvPr/>
          </p:nvSpPr>
          <p:spPr>
            <a:xfrm rot="16200000">
              <a:off x="1028374" y="-403972"/>
              <a:ext cx="3204807" cy="20701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1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2518" t="875" r="42315" b="29399"/>
            <a:stretch/>
          </p:blipFill>
          <p:spPr>
            <a:xfrm>
              <a:off x="1595676" y="2233534"/>
              <a:ext cx="2070196" cy="247337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759893" y="2691537"/>
            <a:ext cx="864852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第三章</a:t>
            </a:r>
            <a:endParaRPr lang="en-US" altLang="zh-CN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4400" b="1" dirty="0">
                <a:ln/>
                <a:gradFill>
                  <a:gsLst>
                    <a:gs pos="0">
                      <a:srgbClr val="FFC000"/>
                    </a:gs>
                    <a:gs pos="100000">
                      <a:srgbClr val="FF5050"/>
                    </a:gs>
                  </a:gsLst>
                  <a:path path="circle">
                    <a:fillToRect r="100000" b="100000"/>
                  </a:path>
                </a:gra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宁波专用设备制造业整体运行分析</a:t>
            </a:r>
            <a:endParaRPr lang="zh-CN" altLang="en-US" sz="4400" b="1" dirty="0">
              <a:ln/>
              <a:gradFill>
                <a:gsLst>
                  <a:gs pos="0">
                    <a:srgbClr val="FFC000"/>
                  </a:gs>
                  <a:gs pos="100000">
                    <a:srgbClr val="FF5050"/>
                  </a:gs>
                </a:gsLst>
                <a:path path="circle">
                  <a:fillToRect r="100000" b="100000"/>
                </a:path>
              </a:gra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2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519338" cy="4167269"/>
            <a:chOff x="1595676" y="-971276"/>
            <a:chExt cx="2070201" cy="5678188"/>
          </a:xfrm>
        </p:grpSpPr>
        <p:sp>
          <p:nvSpPr>
            <p:cNvPr id="3" name="矩形 2"/>
            <p:cNvSpPr/>
            <p:nvPr/>
          </p:nvSpPr>
          <p:spPr>
            <a:xfrm rot="16200000">
              <a:off x="1028374" y="-403972"/>
              <a:ext cx="3204807" cy="20701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1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2518" t="875" r="42315" b="29399"/>
            <a:stretch/>
          </p:blipFill>
          <p:spPr>
            <a:xfrm>
              <a:off x="1595676" y="2233534"/>
              <a:ext cx="2070196" cy="247337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1696552" y="2736507"/>
            <a:ext cx="1034129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第四章</a:t>
            </a:r>
            <a:endParaRPr lang="en-US" altLang="zh-CN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4400" b="1" dirty="0">
                <a:ln/>
                <a:gradFill>
                  <a:gsLst>
                    <a:gs pos="0">
                      <a:srgbClr val="FFC000"/>
                    </a:gs>
                    <a:gs pos="100000">
                      <a:srgbClr val="FF5050"/>
                    </a:gs>
                  </a:gsLst>
                  <a:path path="circle">
                    <a:fillToRect r="100000" b="100000"/>
                  </a:path>
                </a:gra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icrosoft Himalaya" panose="01010100010101010101" pitchFamily="2" charset="0"/>
                <a:ea typeface="微软雅黑" panose="020B0503020204020204" pitchFamily="34" charset="-122"/>
                <a:cs typeface="Microsoft Himalaya" panose="01010100010101010101" pitchFamily="2" charset="0"/>
              </a:rPr>
              <a:t>宁波专用设备制造业主要子行业运行分析</a:t>
            </a:r>
            <a:endParaRPr lang="zh-CN" altLang="en-US" sz="4400" b="1" dirty="0">
              <a:ln/>
              <a:gradFill>
                <a:gsLst>
                  <a:gs pos="0">
                    <a:srgbClr val="FFC000"/>
                  </a:gs>
                  <a:gs pos="100000">
                    <a:srgbClr val="FF5050"/>
                  </a:gs>
                </a:gsLst>
                <a:path path="circle">
                  <a:fillToRect r="100000" b="100000"/>
                </a:path>
              </a:gra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Microsoft Himalaya" panose="01010100010101010101" pitchFamily="2" charset="0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1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/>
          <a:srcRect b="36828"/>
          <a:stretch/>
        </p:blipFill>
        <p:spPr>
          <a:xfrm>
            <a:off x="476655" y="2692934"/>
            <a:ext cx="10473836" cy="167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881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1493</TotalTime>
  <Words>135</Words>
  <Application>Microsoft Office PowerPoint</Application>
  <PresentationFormat>自定义</PresentationFormat>
  <Paragraphs>17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fyy</dc:creator>
  <cp:lastModifiedBy>Administrator</cp:lastModifiedBy>
  <cp:revision>323</cp:revision>
  <dcterms:created xsi:type="dcterms:W3CDTF">2015-05-20T08:02:16Z</dcterms:created>
  <dcterms:modified xsi:type="dcterms:W3CDTF">2015-08-05T02:25:23Z</dcterms:modified>
</cp:coreProperties>
</file>