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258" r:id="rId3"/>
    <p:sldId id="259" r:id="rId4"/>
    <p:sldId id="263" r:id="rId5"/>
    <p:sldId id="262" r:id="rId6"/>
    <p:sldId id="260" r:id="rId7"/>
    <p:sldId id="264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1" r:id="rId27"/>
    <p:sldId id="283" r:id="rId28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222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1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E3E"/>
    <a:srgbClr val="545454"/>
    <a:srgbClr val="85C808"/>
    <a:srgbClr val="D02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2478" y="960"/>
      </p:cViewPr>
      <p:guideLst>
        <p:guide orient="horz" pos="2160"/>
        <p:guide pos="2222"/>
        <p:guide/>
        <p:guide orient="horz" pos="1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82E93-D250-41C2-A6DE-E1B29AE38F63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806B6-9D85-471D-9F0E-C80C4FC60B60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27295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806B6-9D85-471D-9F0E-C80C4FC60B60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301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806B6-9D85-471D-9F0E-C80C4FC60B60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6325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806B6-9D85-471D-9F0E-C80C4FC60B60}" type="slidenum">
              <a:rPr lang="zh-HK" altLang="en-US" smtClean="0"/>
              <a:t>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85824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806B6-9D85-471D-9F0E-C80C4FC60B60}" type="slidenum">
              <a:rPr lang="zh-HK" altLang="en-US" smtClean="0"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677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806B6-9D85-471D-9F0E-C80C4FC60B60}" type="slidenum">
              <a:rPr lang="zh-HK" altLang="en-US" smtClean="0"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9509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200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6355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3097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22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79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56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65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737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74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6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6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5470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4516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097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512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2412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0785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2930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7460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1566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854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4108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rgbClr val="E0E1E1"/>
            </a:gs>
            <a:gs pos="100000">
              <a:srgbClr val="DCDDDD"/>
            </a:gs>
            <a:gs pos="100000">
              <a:schemeClr val="bg1">
                <a:lumMod val="84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BE794-A3B0-4D9C-BED0-8B15B1681D98}" type="datetimeFigureOut">
              <a:rPr lang="zh-HK" altLang="en-US" smtClean="0"/>
              <a:t>28/9/2015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2270F-14A6-4749-8515-753A7A1D57F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5654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28/9/2015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98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4500185" y="4550191"/>
            <a:ext cx="859216" cy="896573"/>
          </a:xfrm>
          <a:prstGeom prst="ellipse">
            <a:avLst/>
          </a:prstGeom>
          <a:solidFill>
            <a:srgbClr val="E74E3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椭圆 2"/>
          <p:cNvSpPr/>
          <p:nvPr/>
        </p:nvSpPr>
        <p:spPr>
          <a:xfrm>
            <a:off x="3357374" y="4691016"/>
            <a:ext cx="2300287" cy="2400300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357374" y="6169916"/>
            <a:ext cx="2429253" cy="523220"/>
            <a:chOff x="3649388" y="5956468"/>
            <a:chExt cx="2429253" cy="523220"/>
          </a:xfrm>
        </p:grpSpPr>
        <p:sp>
          <p:nvSpPr>
            <p:cNvPr id="8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5454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545454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545454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725434" y="2767341"/>
            <a:ext cx="7693132" cy="707886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zh-HK" sz="4000" b="1" spc="3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聊聊我这</a:t>
            </a:r>
            <a:r>
              <a:rPr lang="en-US" altLang="zh-HK" sz="4000" b="1" spc="300" dirty="0" smtClean="0">
                <a:solidFill>
                  <a:srgbClr val="E74E3E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zh-HK" sz="4000" b="1" spc="3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年的互联网推广</a:t>
            </a:r>
            <a:r>
              <a:rPr lang="zh-CN" altLang="zh-HK" sz="4000" b="1" spc="300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经验</a:t>
            </a:r>
            <a:endParaRPr lang="zh-HK" altLang="en-US" sz="4000" b="1" spc="300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888176" y="5622041"/>
            <a:ext cx="351483" cy="366765"/>
          </a:xfrm>
          <a:prstGeom prst="ellipse">
            <a:avLst/>
          </a:prstGeom>
          <a:solidFill>
            <a:srgbClr val="E74E3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6900104" y="6259244"/>
            <a:ext cx="1618304" cy="1688664"/>
          </a:xfrm>
          <a:prstGeom prst="ellipse">
            <a:avLst/>
          </a:prstGeom>
          <a:solidFill>
            <a:srgbClr val="E74E3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椭圆 16"/>
          <p:cNvSpPr/>
          <p:nvPr/>
        </p:nvSpPr>
        <p:spPr>
          <a:xfrm>
            <a:off x="6052082" y="6212074"/>
            <a:ext cx="1536149" cy="160293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椭圆 17"/>
          <p:cNvSpPr/>
          <p:nvPr/>
        </p:nvSpPr>
        <p:spPr>
          <a:xfrm>
            <a:off x="5887974" y="5824580"/>
            <a:ext cx="852234" cy="889288"/>
          </a:xfrm>
          <a:prstGeom prst="ellipse">
            <a:avLst/>
          </a:prstGeom>
          <a:solidFill>
            <a:srgbClr val="E74E3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7927097" y="6486556"/>
            <a:ext cx="1182622" cy="1234040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椭圆 19"/>
          <p:cNvSpPr/>
          <p:nvPr/>
        </p:nvSpPr>
        <p:spPr>
          <a:xfrm>
            <a:off x="8239485" y="6140476"/>
            <a:ext cx="278923" cy="291050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椭圆 20"/>
          <p:cNvSpPr/>
          <p:nvPr/>
        </p:nvSpPr>
        <p:spPr>
          <a:xfrm>
            <a:off x="8182876" y="4502857"/>
            <a:ext cx="1244960" cy="1299089"/>
          </a:xfrm>
          <a:prstGeom prst="ellipse">
            <a:avLst/>
          </a:prstGeom>
          <a:solidFill>
            <a:srgbClr val="E74E3E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7154593" y="4613500"/>
            <a:ext cx="655908" cy="684426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椭圆 22"/>
          <p:cNvSpPr/>
          <p:nvPr/>
        </p:nvSpPr>
        <p:spPr>
          <a:xfrm>
            <a:off x="8223867" y="5205090"/>
            <a:ext cx="655908" cy="684426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椭圆 23"/>
          <p:cNvSpPr/>
          <p:nvPr/>
        </p:nvSpPr>
        <p:spPr>
          <a:xfrm>
            <a:off x="7381302" y="5755224"/>
            <a:ext cx="350342" cy="365574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椭圆 24"/>
          <p:cNvSpPr/>
          <p:nvPr/>
        </p:nvSpPr>
        <p:spPr>
          <a:xfrm>
            <a:off x="7167742" y="5110223"/>
            <a:ext cx="350342" cy="365574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473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7" name="直角三角形 6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62152" y="399789"/>
            <a:ext cx="174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各通道特征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1385" y="2024067"/>
            <a:ext cx="8020318" cy="3250794"/>
            <a:chOff x="-88259" y="1936983"/>
            <a:chExt cx="8020318" cy="325079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8259" y="1936983"/>
              <a:ext cx="3250794" cy="3250794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360059" y="2586472"/>
              <a:ext cx="4572000" cy="19518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en-US" altLang="zh-HK" sz="2400" b="1" dirty="0" err="1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Iphone</a:t>
              </a:r>
              <a:endParaRPr lang="en-US" altLang="zh-HK" sz="2400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zh-CN" altLang="zh-HK" sz="24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整体</a:t>
              </a:r>
              <a:r>
                <a:rPr lang="zh-CN" altLang="zh-HK" sz="24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上出货量低于</a:t>
              </a:r>
              <a:r>
                <a:rPr lang="en-US" altLang="zh-HK" sz="24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Android</a:t>
              </a:r>
              <a:r>
                <a:rPr lang="zh-CN" altLang="zh-HK" sz="24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，但是因为手机价格的影响，用户偏高端，购买力强，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适合客单价高的</a:t>
              </a:r>
              <a:r>
                <a:rPr lang="zh-CN" altLang="zh-HK" sz="24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产品</a:t>
              </a:r>
              <a:endParaRPr lang="zh-TW" altLang="zh-HK" sz="24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3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2940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5" name="直角三角形 4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直角三角形 5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2152" y="399789"/>
            <a:ext cx="174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各通道特征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2731" y="2332648"/>
            <a:ext cx="8078539" cy="3067506"/>
            <a:chOff x="520262" y="1882705"/>
            <a:chExt cx="8078539" cy="3067506"/>
          </a:xfrm>
        </p:grpSpPr>
        <p:sp>
          <p:nvSpPr>
            <p:cNvPr id="8" name="矩形 7"/>
            <p:cNvSpPr/>
            <p:nvPr/>
          </p:nvSpPr>
          <p:spPr>
            <a:xfrm>
              <a:off x="3758287" y="1882705"/>
              <a:ext cx="4840514" cy="3067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en-US" altLang="zh-HK" sz="2400" b="1" dirty="0" err="1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Wap</a:t>
              </a:r>
              <a:endParaRPr lang="en-US" altLang="zh-HK" sz="2400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en-US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M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站，</a:t>
              </a:r>
              <a:r>
                <a:rPr lang="en-US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IP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到订单的转化率低于</a:t>
              </a:r>
              <a:r>
                <a:rPr lang="en-US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但是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相对而言容易获取流量。该通道对于在</a:t>
              </a:r>
              <a:r>
                <a:rPr lang="en-US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PC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端成熟的产品尤其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重要是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很好的流量补充渠道。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微信，依靠社会化关系获取用户，用户质量偏高，且用户对产品品牌认知</a:t>
              </a:r>
              <a:r>
                <a:rPr lang="zh-CN" altLang="zh-HK" sz="24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高</a:t>
              </a:r>
              <a:endParaRPr lang="en-US" altLang="zh-CN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zh-CN" altLang="zh-HK" sz="24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因此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转化偏</a:t>
              </a:r>
              <a:r>
                <a:rPr lang="zh-CN" altLang="zh-HK" sz="24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高</a:t>
              </a:r>
              <a:endParaRPr lang="zh-TW" altLang="zh-HK" sz="2400" dirty="0">
                <a:solidFill>
                  <a:srgbClr val="E74E3E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520262" y="2630714"/>
              <a:ext cx="2493470" cy="1882776"/>
              <a:chOff x="1189" y="969"/>
              <a:chExt cx="3148" cy="2377"/>
            </a:xfrm>
            <a:solidFill>
              <a:srgbClr val="545454"/>
            </a:solidFill>
          </p:grpSpPr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1189" y="969"/>
                <a:ext cx="3148" cy="1563"/>
              </a:xfrm>
              <a:custGeom>
                <a:avLst/>
                <a:gdLst>
                  <a:gd name="T0" fmla="*/ 1331 w 1331"/>
                  <a:gd name="T1" fmla="*/ 1 h 660"/>
                  <a:gd name="T2" fmla="*/ 1331 w 1331"/>
                  <a:gd name="T3" fmla="*/ 48 h 660"/>
                  <a:gd name="T4" fmla="*/ 1303 w 1331"/>
                  <a:gd name="T5" fmla="*/ 48 h 660"/>
                  <a:gd name="T6" fmla="*/ 196 w 1331"/>
                  <a:gd name="T7" fmla="*/ 47 h 660"/>
                  <a:gd name="T8" fmla="*/ 49 w 1331"/>
                  <a:gd name="T9" fmla="*/ 170 h 660"/>
                  <a:gd name="T10" fmla="*/ 48 w 1331"/>
                  <a:gd name="T11" fmla="*/ 196 h 660"/>
                  <a:gd name="T12" fmla="*/ 48 w 1331"/>
                  <a:gd name="T13" fmla="*/ 467 h 660"/>
                  <a:gd name="T14" fmla="*/ 193 w 1331"/>
                  <a:gd name="T15" fmla="*/ 613 h 660"/>
                  <a:gd name="T16" fmla="*/ 707 w 1331"/>
                  <a:gd name="T17" fmla="*/ 612 h 660"/>
                  <a:gd name="T18" fmla="*/ 728 w 1331"/>
                  <a:gd name="T19" fmla="*/ 627 h 660"/>
                  <a:gd name="T20" fmla="*/ 739 w 1331"/>
                  <a:gd name="T21" fmla="*/ 660 h 660"/>
                  <a:gd name="T22" fmla="*/ 580 w 1331"/>
                  <a:gd name="T23" fmla="*/ 660 h 660"/>
                  <a:gd name="T24" fmla="*/ 193 w 1331"/>
                  <a:gd name="T25" fmla="*/ 659 h 660"/>
                  <a:gd name="T26" fmla="*/ 5 w 1331"/>
                  <a:gd name="T27" fmla="*/ 507 h 660"/>
                  <a:gd name="T28" fmla="*/ 1 w 1331"/>
                  <a:gd name="T29" fmla="*/ 463 h 660"/>
                  <a:gd name="T30" fmla="*/ 1 w 1331"/>
                  <a:gd name="T31" fmla="*/ 196 h 660"/>
                  <a:gd name="T32" fmla="*/ 195 w 1331"/>
                  <a:gd name="T33" fmla="*/ 1 h 660"/>
                  <a:gd name="T34" fmla="*/ 1314 w 1331"/>
                  <a:gd name="T35" fmla="*/ 1 h 660"/>
                  <a:gd name="T36" fmla="*/ 1331 w 1331"/>
                  <a:gd name="T37" fmla="*/ 1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31" h="660">
                    <a:moveTo>
                      <a:pt x="1331" y="1"/>
                    </a:moveTo>
                    <a:cubicBezTo>
                      <a:pt x="1331" y="16"/>
                      <a:pt x="1331" y="31"/>
                      <a:pt x="1331" y="48"/>
                    </a:cubicBezTo>
                    <a:cubicBezTo>
                      <a:pt x="1322" y="48"/>
                      <a:pt x="1312" y="48"/>
                      <a:pt x="1303" y="48"/>
                    </a:cubicBezTo>
                    <a:cubicBezTo>
                      <a:pt x="934" y="47"/>
                      <a:pt x="565" y="47"/>
                      <a:pt x="196" y="47"/>
                    </a:cubicBezTo>
                    <a:cubicBezTo>
                      <a:pt x="120" y="48"/>
                      <a:pt x="63" y="95"/>
                      <a:pt x="49" y="170"/>
                    </a:cubicBezTo>
                    <a:cubicBezTo>
                      <a:pt x="48" y="179"/>
                      <a:pt x="48" y="187"/>
                      <a:pt x="48" y="196"/>
                    </a:cubicBezTo>
                    <a:cubicBezTo>
                      <a:pt x="47" y="286"/>
                      <a:pt x="47" y="377"/>
                      <a:pt x="48" y="467"/>
                    </a:cubicBezTo>
                    <a:cubicBezTo>
                      <a:pt x="48" y="549"/>
                      <a:pt x="112" y="612"/>
                      <a:pt x="193" y="613"/>
                    </a:cubicBezTo>
                    <a:cubicBezTo>
                      <a:pt x="365" y="613"/>
                      <a:pt x="536" y="613"/>
                      <a:pt x="707" y="612"/>
                    </a:cubicBezTo>
                    <a:cubicBezTo>
                      <a:pt x="720" y="612"/>
                      <a:pt x="726" y="616"/>
                      <a:pt x="728" y="627"/>
                    </a:cubicBezTo>
                    <a:cubicBezTo>
                      <a:pt x="731" y="638"/>
                      <a:pt x="735" y="648"/>
                      <a:pt x="739" y="660"/>
                    </a:cubicBezTo>
                    <a:cubicBezTo>
                      <a:pt x="685" y="660"/>
                      <a:pt x="633" y="660"/>
                      <a:pt x="580" y="660"/>
                    </a:cubicBezTo>
                    <a:cubicBezTo>
                      <a:pt x="451" y="659"/>
                      <a:pt x="322" y="660"/>
                      <a:pt x="193" y="659"/>
                    </a:cubicBezTo>
                    <a:cubicBezTo>
                      <a:pt x="102" y="659"/>
                      <a:pt x="24" y="597"/>
                      <a:pt x="5" y="507"/>
                    </a:cubicBezTo>
                    <a:cubicBezTo>
                      <a:pt x="2" y="493"/>
                      <a:pt x="1" y="477"/>
                      <a:pt x="1" y="463"/>
                    </a:cubicBezTo>
                    <a:cubicBezTo>
                      <a:pt x="0" y="374"/>
                      <a:pt x="0" y="285"/>
                      <a:pt x="1" y="196"/>
                    </a:cubicBezTo>
                    <a:cubicBezTo>
                      <a:pt x="1" y="86"/>
                      <a:pt x="85" y="1"/>
                      <a:pt x="195" y="1"/>
                    </a:cubicBezTo>
                    <a:cubicBezTo>
                      <a:pt x="568" y="0"/>
                      <a:pt x="941" y="1"/>
                      <a:pt x="1314" y="1"/>
                    </a:cubicBezTo>
                    <a:cubicBezTo>
                      <a:pt x="1319" y="1"/>
                      <a:pt x="1325" y="1"/>
                      <a:pt x="13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2979" y="2297"/>
                <a:ext cx="1032" cy="1049"/>
              </a:xfrm>
              <a:custGeom>
                <a:avLst/>
                <a:gdLst>
                  <a:gd name="T0" fmla="*/ 436 w 436"/>
                  <a:gd name="T1" fmla="*/ 173 h 443"/>
                  <a:gd name="T2" fmla="*/ 287 w 436"/>
                  <a:gd name="T3" fmla="*/ 222 h 443"/>
                  <a:gd name="T4" fmla="*/ 393 w 436"/>
                  <a:gd name="T5" fmla="*/ 329 h 443"/>
                  <a:gd name="T6" fmla="*/ 334 w 436"/>
                  <a:gd name="T7" fmla="*/ 393 h 443"/>
                  <a:gd name="T8" fmla="*/ 219 w 436"/>
                  <a:gd name="T9" fmla="*/ 285 h 443"/>
                  <a:gd name="T10" fmla="*/ 163 w 436"/>
                  <a:gd name="T11" fmla="*/ 443 h 443"/>
                  <a:gd name="T12" fmla="*/ 159 w 436"/>
                  <a:gd name="T13" fmla="*/ 443 h 443"/>
                  <a:gd name="T14" fmla="*/ 0 w 436"/>
                  <a:gd name="T15" fmla="*/ 0 h 443"/>
                  <a:gd name="T16" fmla="*/ 436 w 436"/>
                  <a:gd name="T17" fmla="*/ 170 h 443"/>
                  <a:gd name="T18" fmla="*/ 436 w 436"/>
                  <a:gd name="T19" fmla="*/ 173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6" h="443">
                    <a:moveTo>
                      <a:pt x="436" y="173"/>
                    </a:moveTo>
                    <a:cubicBezTo>
                      <a:pt x="386" y="190"/>
                      <a:pt x="335" y="206"/>
                      <a:pt x="287" y="222"/>
                    </a:cubicBezTo>
                    <a:cubicBezTo>
                      <a:pt x="323" y="259"/>
                      <a:pt x="359" y="295"/>
                      <a:pt x="393" y="329"/>
                    </a:cubicBezTo>
                    <a:cubicBezTo>
                      <a:pt x="371" y="353"/>
                      <a:pt x="352" y="374"/>
                      <a:pt x="334" y="393"/>
                    </a:cubicBezTo>
                    <a:cubicBezTo>
                      <a:pt x="295" y="356"/>
                      <a:pt x="258" y="321"/>
                      <a:pt x="219" y="285"/>
                    </a:cubicBezTo>
                    <a:cubicBezTo>
                      <a:pt x="201" y="337"/>
                      <a:pt x="182" y="390"/>
                      <a:pt x="163" y="443"/>
                    </a:cubicBezTo>
                    <a:cubicBezTo>
                      <a:pt x="162" y="443"/>
                      <a:pt x="160" y="443"/>
                      <a:pt x="159" y="443"/>
                    </a:cubicBezTo>
                    <a:cubicBezTo>
                      <a:pt x="107" y="297"/>
                      <a:pt x="54" y="150"/>
                      <a:pt x="0" y="0"/>
                    </a:cubicBezTo>
                    <a:cubicBezTo>
                      <a:pt x="147" y="57"/>
                      <a:pt x="291" y="113"/>
                      <a:pt x="436" y="170"/>
                    </a:cubicBezTo>
                    <a:cubicBezTo>
                      <a:pt x="436" y="171"/>
                      <a:pt x="436" y="172"/>
                      <a:pt x="436" y="1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2151" y="1594"/>
                <a:ext cx="592" cy="370"/>
              </a:xfrm>
              <a:custGeom>
                <a:avLst/>
                <a:gdLst>
                  <a:gd name="T0" fmla="*/ 0 w 250"/>
                  <a:gd name="T1" fmla="*/ 1 h 156"/>
                  <a:gd name="T2" fmla="*/ 52 w 250"/>
                  <a:gd name="T3" fmla="*/ 1 h 156"/>
                  <a:gd name="T4" fmla="*/ 73 w 250"/>
                  <a:gd name="T5" fmla="*/ 101 h 156"/>
                  <a:gd name="T6" fmla="*/ 75 w 250"/>
                  <a:gd name="T7" fmla="*/ 101 h 156"/>
                  <a:gd name="T8" fmla="*/ 80 w 250"/>
                  <a:gd name="T9" fmla="*/ 72 h 156"/>
                  <a:gd name="T10" fmla="*/ 95 w 250"/>
                  <a:gd name="T11" fmla="*/ 9 h 156"/>
                  <a:gd name="T12" fmla="*/ 105 w 250"/>
                  <a:gd name="T13" fmla="*/ 1 h 156"/>
                  <a:gd name="T14" fmla="*/ 155 w 250"/>
                  <a:gd name="T15" fmla="*/ 1 h 156"/>
                  <a:gd name="T16" fmla="*/ 177 w 250"/>
                  <a:gd name="T17" fmla="*/ 106 h 156"/>
                  <a:gd name="T18" fmla="*/ 199 w 250"/>
                  <a:gd name="T19" fmla="*/ 1 h 156"/>
                  <a:gd name="T20" fmla="*/ 250 w 250"/>
                  <a:gd name="T21" fmla="*/ 1 h 156"/>
                  <a:gd name="T22" fmla="*/ 207 w 250"/>
                  <a:gd name="T23" fmla="*/ 155 h 156"/>
                  <a:gd name="T24" fmla="*/ 160 w 250"/>
                  <a:gd name="T25" fmla="*/ 155 h 156"/>
                  <a:gd name="T26" fmla="*/ 149 w 250"/>
                  <a:gd name="T27" fmla="*/ 145 h 156"/>
                  <a:gd name="T28" fmla="*/ 125 w 250"/>
                  <a:gd name="T29" fmla="*/ 48 h 156"/>
                  <a:gd name="T30" fmla="*/ 99 w 250"/>
                  <a:gd name="T31" fmla="*/ 155 h 156"/>
                  <a:gd name="T32" fmla="*/ 50 w 250"/>
                  <a:gd name="T33" fmla="*/ 155 h 156"/>
                  <a:gd name="T34" fmla="*/ 41 w 250"/>
                  <a:gd name="T35" fmla="*/ 149 h 156"/>
                  <a:gd name="T36" fmla="*/ 0 w 250"/>
                  <a:gd name="T37" fmla="*/ 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0" h="156">
                    <a:moveTo>
                      <a:pt x="0" y="1"/>
                    </a:moveTo>
                    <a:cubicBezTo>
                      <a:pt x="18" y="1"/>
                      <a:pt x="34" y="1"/>
                      <a:pt x="52" y="1"/>
                    </a:cubicBezTo>
                    <a:cubicBezTo>
                      <a:pt x="59" y="34"/>
                      <a:pt x="66" y="67"/>
                      <a:pt x="73" y="101"/>
                    </a:cubicBezTo>
                    <a:cubicBezTo>
                      <a:pt x="73" y="101"/>
                      <a:pt x="74" y="101"/>
                      <a:pt x="75" y="101"/>
                    </a:cubicBezTo>
                    <a:cubicBezTo>
                      <a:pt x="76" y="91"/>
                      <a:pt x="78" y="82"/>
                      <a:pt x="80" y="72"/>
                    </a:cubicBezTo>
                    <a:cubicBezTo>
                      <a:pt x="84" y="51"/>
                      <a:pt x="89" y="30"/>
                      <a:pt x="95" y="9"/>
                    </a:cubicBezTo>
                    <a:cubicBezTo>
                      <a:pt x="96" y="6"/>
                      <a:pt x="101" y="1"/>
                      <a:pt x="105" y="1"/>
                    </a:cubicBezTo>
                    <a:cubicBezTo>
                      <a:pt x="121" y="0"/>
                      <a:pt x="137" y="1"/>
                      <a:pt x="155" y="1"/>
                    </a:cubicBezTo>
                    <a:cubicBezTo>
                      <a:pt x="162" y="35"/>
                      <a:pt x="169" y="70"/>
                      <a:pt x="177" y="106"/>
                    </a:cubicBezTo>
                    <a:cubicBezTo>
                      <a:pt x="184" y="70"/>
                      <a:pt x="191" y="36"/>
                      <a:pt x="199" y="1"/>
                    </a:cubicBezTo>
                    <a:cubicBezTo>
                      <a:pt x="216" y="1"/>
                      <a:pt x="232" y="1"/>
                      <a:pt x="250" y="1"/>
                    </a:cubicBezTo>
                    <a:cubicBezTo>
                      <a:pt x="236" y="53"/>
                      <a:pt x="222" y="104"/>
                      <a:pt x="207" y="155"/>
                    </a:cubicBezTo>
                    <a:cubicBezTo>
                      <a:pt x="191" y="155"/>
                      <a:pt x="175" y="156"/>
                      <a:pt x="160" y="155"/>
                    </a:cubicBezTo>
                    <a:cubicBezTo>
                      <a:pt x="156" y="155"/>
                      <a:pt x="150" y="149"/>
                      <a:pt x="149" y="145"/>
                    </a:cubicBezTo>
                    <a:cubicBezTo>
                      <a:pt x="140" y="114"/>
                      <a:pt x="133" y="83"/>
                      <a:pt x="125" y="48"/>
                    </a:cubicBezTo>
                    <a:cubicBezTo>
                      <a:pt x="116" y="85"/>
                      <a:pt x="108" y="120"/>
                      <a:pt x="99" y="155"/>
                    </a:cubicBezTo>
                    <a:cubicBezTo>
                      <a:pt x="82" y="155"/>
                      <a:pt x="66" y="156"/>
                      <a:pt x="50" y="155"/>
                    </a:cubicBezTo>
                    <a:cubicBezTo>
                      <a:pt x="47" y="155"/>
                      <a:pt x="42" y="152"/>
                      <a:pt x="41" y="149"/>
                    </a:cubicBezTo>
                    <a:cubicBezTo>
                      <a:pt x="27" y="100"/>
                      <a:pt x="14" y="5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6" name="Freeform 9"/>
              <p:cNvSpPr>
                <a:spLocks/>
              </p:cNvSpPr>
              <p:nvPr/>
            </p:nvSpPr>
            <p:spPr bwMode="auto">
              <a:xfrm>
                <a:off x="2764" y="1582"/>
                <a:ext cx="591" cy="382"/>
              </a:xfrm>
              <a:custGeom>
                <a:avLst/>
                <a:gdLst>
                  <a:gd name="T0" fmla="*/ 0 w 250"/>
                  <a:gd name="T1" fmla="*/ 6 h 161"/>
                  <a:gd name="T2" fmla="*/ 47 w 250"/>
                  <a:gd name="T3" fmla="*/ 7 h 161"/>
                  <a:gd name="T4" fmla="*/ 61 w 250"/>
                  <a:gd name="T5" fmla="*/ 49 h 161"/>
                  <a:gd name="T6" fmla="*/ 73 w 250"/>
                  <a:gd name="T7" fmla="*/ 110 h 161"/>
                  <a:gd name="T8" fmla="*/ 95 w 250"/>
                  <a:gd name="T9" fmla="*/ 6 h 161"/>
                  <a:gd name="T10" fmla="*/ 155 w 250"/>
                  <a:gd name="T11" fmla="*/ 6 h 161"/>
                  <a:gd name="T12" fmla="*/ 177 w 250"/>
                  <a:gd name="T13" fmla="*/ 112 h 161"/>
                  <a:gd name="T14" fmla="*/ 198 w 250"/>
                  <a:gd name="T15" fmla="*/ 6 h 161"/>
                  <a:gd name="T16" fmla="*/ 250 w 250"/>
                  <a:gd name="T17" fmla="*/ 6 h 161"/>
                  <a:gd name="T18" fmla="*/ 232 w 250"/>
                  <a:gd name="T19" fmla="*/ 70 h 161"/>
                  <a:gd name="T20" fmla="*/ 210 w 250"/>
                  <a:gd name="T21" fmla="*/ 149 h 161"/>
                  <a:gd name="T22" fmla="*/ 196 w 250"/>
                  <a:gd name="T23" fmla="*/ 161 h 161"/>
                  <a:gd name="T24" fmla="*/ 150 w 250"/>
                  <a:gd name="T25" fmla="*/ 160 h 161"/>
                  <a:gd name="T26" fmla="*/ 125 w 250"/>
                  <a:gd name="T27" fmla="*/ 53 h 161"/>
                  <a:gd name="T28" fmla="*/ 99 w 250"/>
                  <a:gd name="T29" fmla="*/ 160 h 161"/>
                  <a:gd name="T30" fmla="*/ 43 w 250"/>
                  <a:gd name="T31" fmla="*/ 160 h 161"/>
                  <a:gd name="T32" fmla="*/ 0 w 250"/>
                  <a:gd name="T33" fmla="*/ 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0" h="161">
                    <a:moveTo>
                      <a:pt x="0" y="6"/>
                    </a:moveTo>
                    <a:cubicBezTo>
                      <a:pt x="17" y="6"/>
                      <a:pt x="36" y="0"/>
                      <a:pt x="47" y="7"/>
                    </a:cubicBezTo>
                    <a:cubicBezTo>
                      <a:pt x="57" y="14"/>
                      <a:pt x="58" y="34"/>
                      <a:pt x="61" y="49"/>
                    </a:cubicBezTo>
                    <a:cubicBezTo>
                      <a:pt x="66" y="68"/>
                      <a:pt x="69" y="89"/>
                      <a:pt x="73" y="110"/>
                    </a:cubicBezTo>
                    <a:cubicBezTo>
                      <a:pt x="81" y="74"/>
                      <a:pt x="88" y="40"/>
                      <a:pt x="95" y="6"/>
                    </a:cubicBezTo>
                    <a:cubicBezTo>
                      <a:pt x="116" y="6"/>
                      <a:pt x="135" y="6"/>
                      <a:pt x="155" y="6"/>
                    </a:cubicBezTo>
                    <a:cubicBezTo>
                      <a:pt x="162" y="41"/>
                      <a:pt x="169" y="75"/>
                      <a:pt x="177" y="112"/>
                    </a:cubicBezTo>
                    <a:cubicBezTo>
                      <a:pt x="184" y="75"/>
                      <a:pt x="191" y="41"/>
                      <a:pt x="198" y="6"/>
                    </a:cubicBezTo>
                    <a:cubicBezTo>
                      <a:pt x="216" y="6"/>
                      <a:pt x="232" y="6"/>
                      <a:pt x="250" y="6"/>
                    </a:cubicBezTo>
                    <a:cubicBezTo>
                      <a:pt x="244" y="28"/>
                      <a:pt x="238" y="49"/>
                      <a:pt x="232" y="70"/>
                    </a:cubicBezTo>
                    <a:cubicBezTo>
                      <a:pt x="225" y="97"/>
                      <a:pt x="217" y="123"/>
                      <a:pt x="210" y="149"/>
                    </a:cubicBezTo>
                    <a:cubicBezTo>
                      <a:pt x="208" y="158"/>
                      <a:pt x="205" y="161"/>
                      <a:pt x="196" y="161"/>
                    </a:cubicBezTo>
                    <a:cubicBezTo>
                      <a:pt x="181" y="160"/>
                      <a:pt x="166" y="160"/>
                      <a:pt x="150" y="160"/>
                    </a:cubicBezTo>
                    <a:cubicBezTo>
                      <a:pt x="142" y="125"/>
                      <a:pt x="134" y="90"/>
                      <a:pt x="125" y="53"/>
                    </a:cubicBezTo>
                    <a:cubicBezTo>
                      <a:pt x="116" y="90"/>
                      <a:pt x="107" y="125"/>
                      <a:pt x="99" y="160"/>
                    </a:cubicBezTo>
                    <a:cubicBezTo>
                      <a:pt x="80" y="160"/>
                      <a:pt x="62" y="160"/>
                      <a:pt x="43" y="160"/>
                    </a:cubicBezTo>
                    <a:cubicBezTo>
                      <a:pt x="29" y="109"/>
                      <a:pt x="15" y="59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7" name="Freeform 10"/>
              <p:cNvSpPr>
                <a:spLocks/>
              </p:cNvSpPr>
              <p:nvPr/>
            </p:nvSpPr>
            <p:spPr bwMode="auto">
              <a:xfrm>
                <a:off x="1541" y="1594"/>
                <a:ext cx="589" cy="370"/>
              </a:xfrm>
              <a:custGeom>
                <a:avLst/>
                <a:gdLst>
                  <a:gd name="T0" fmla="*/ 176 w 249"/>
                  <a:gd name="T1" fmla="*/ 106 h 156"/>
                  <a:gd name="T2" fmla="*/ 196 w 249"/>
                  <a:gd name="T3" fmla="*/ 12 h 156"/>
                  <a:gd name="T4" fmla="*/ 209 w 249"/>
                  <a:gd name="T5" fmla="*/ 0 h 156"/>
                  <a:gd name="T6" fmla="*/ 249 w 249"/>
                  <a:gd name="T7" fmla="*/ 1 h 156"/>
                  <a:gd name="T8" fmla="*/ 207 w 249"/>
                  <a:gd name="T9" fmla="*/ 155 h 156"/>
                  <a:gd name="T10" fmla="*/ 150 w 249"/>
                  <a:gd name="T11" fmla="*/ 155 h 156"/>
                  <a:gd name="T12" fmla="*/ 125 w 249"/>
                  <a:gd name="T13" fmla="*/ 53 h 156"/>
                  <a:gd name="T14" fmla="*/ 123 w 249"/>
                  <a:gd name="T15" fmla="*/ 53 h 156"/>
                  <a:gd name="T16" fmla="*/ 103 w 249"/>
                  <a:gd name="T17" fmla="*/ 137 h 156"/>
                  <a:gd name="T18" fmla="*/ 79 w 249"/>
                  <a:gd name="T19" fmla="*/ 156 h 156"/>
                  <a:gd name="T20" fmla="*/ 32 w 249"/>
                  <a:gd name="T21" fmla="*/ 120 h 156"/>
                  <a:gd name="T22" fmla="*/ 3 w 249"/>
                  <a:gd name="T23" fmla="*/ 15 h 156"/>
                  <a:gd name="T24" fmla="*/ 0 w 249"/>
                  <a:gd name="T25" fmla="*/ 1 h 156"/>
                  <a:gd name="T26" fmla="*/ 52 w 249"/>
                  <a:gd name="T27" fmla="*/ 1 h 156"/>
                  <a:gd name="T28" fmla="*/ 72 w 249"/>
                  <a:gd name="T29" fmla="*/ 104 h 156"/>
                  <a:gd name="T30" fmla="*/ 95 w 249"/>
                  <a:gd name="T31" fmla="*/ 1 h 156"/>
                  <a:gd name="T32" fmla="*/ 147 w 249"/>
                  <a:gd name="T33" fmla="*/ 1 h 156"/>
                  <a:gd name="T34" fmla="*/ 156 w 249"/>
                  <a:gd name="T35" fmla="*/ 11 h 156"/>
                  <a:gd name="T36" fmla="*/ 172 w 249"/>
                  <a:gd name="T37" fmla="*/ 91 h 156"/>
                  <a:gd name="T38" fmla="*/ 176 w 249"/>
                  <a:gd name="T39" fmla="*/ 10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9" h="156">
                    <a:moveTo>
                      <a:pt x="176" y="106"/>
                    </a:moveTo>
                    <a:cubicBezTo>
                      <a:pt x="183" y="74"/>
                      <a:pt x="190" y="43"/>
                      <a:pt x="196" y="12"/>
                    </a:cubicBezTo>
                    <a:cubicBezTo>
                      <a:pt x="198" y="4"/>
                      <a:pt x="200" y="0"/>
                      <a:pt x="209" y="0"/>
                    </a:cubicBezTo>
                    <a:cubicBezTo>
                      <a:pt x="222" y="1"/>
                      <a:pt x="235" y="1"/>
                      <a:pt x="249" y="1"/>
                    </a:cubicBezTo>
                    <a:cubicBezTo>
                      <a:pt x="235" y="53"/>
                      <a:pt x="221" y="103"/>
                      <a:pt x="207" y="155"/>
                    </a:cubicBezTo>
                    <a:cubicBezTo>
                      <a:pt x="188" y="155"/>
                      <a:pt x="170" y="155"/>
                      <a:pt x="150" y="155"/>
                    </a:cubicBezTo>
                    <a:cubicBezTo>
                      <a:pt x="142" y="121"/>
                      <a:pt x="133" y="87"/>
                      <a:pt x="125" y="53"/>
                    </a:cubicBezTo>
                    <a:cubicBezTo>
                      <a:pt x="124" y="53"/>
                      <a:pt x="124" y="53"/>
                      <a:pt x="123" y="53"/>
                    </a:cubicBezTo>
                    <a:cubicBezTo>
                      <a:pt x="116" y="81"/>
                      <a:pt x="108" y="109"/>
                      <a:pt x="103" y="137"/>
                    </a:cubicBezTo>
                    <a:cubicBezTo>
                      <a:pt x="100" y="152"/>
                      <a:pt x="94" y="156"/>
                      <a:pt x="79" y="156"/>
                    </a:cubicBezTo>
                    <a:cubicBezTo>
                      <a:pt x="42" y="155"/>
                      <a:pt x="42" y="156"/>
                      <a:pt x="32" y="120"/>
                    </a:cubicBezTo>
                    <a:cubicBezTo>
                      <a:pt x="23" y="85"/>
                      <a:pt x="13" y="50"/>
                      <a:pt x="3" y="15"/>
                    </a:cubicBezTo>
                    <a:cubicBezTo>
                      <a:pt x="2" y="11"/>
                      <a:pt x="1" y="6"/>
                      <a:pt x="0" y="1"/>
                    </a:cubicBezTo>
                    <a:cubicBezTo>
                      <a:pt x="18" y="1"/>
                      <a:pt x="34" y="1"/>
                      <a:pt x="52" y="1"/>
                    </a:cubicBezTo>
                    <a:cubicBezTo>
                      <a:pt x="59" y="35"/>
                      <a:pt x="65" y="69"/>
                      <a:pt x="72" y="104"/>
                    </a:cubicBezTo>
                    <a:cubicBezTo>
                      <a:pt x="80" y="69"/>
                      <a:pt x="87" y="36"/>
                      <a:pt x="95" y="1"/>
                    </a:cubicBezTo>
                    <a:cubicBezTo>
                      <a:pt x="113" y="1"/>
                      <a:pt x="130" y="0"/>
                      <a:pt x="147" y="1"/>
                    </a:cubicBezTo>
                    <a:cubicBezTo>
                      <a:pt x="150" y="1"/>
                      <a:pt x="155" y="7"/>
                      <a:pt x="156" y="11"/>
                    </a:cubicBezTo>
                    <a:cubicBezTo>
                      <a:pt x="162" y="37"/>
                      <a:pt x="167" y="64"/>
                      <a:pt x="172" y="91"/>
                    </a:cubicBezTo>
                    <a:cubicBezTo>
                      <a:pt x="173" y="96"/>
                      <a:pt x="174" y="101"/>
                      <a:pt x="176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8" name="Freeform 11"/>
              <p:cNvSpPr>
                <a:spLocks/>
              </p:cNvSpPr>
              <p:nvPr/>
            </p:nvSpPr>
            <p:spPr bwMode="auto">
              <a:xfrm>
                <a:off x="3620" y="2421"/>
                <a:ext cx="717" cy="111"/>
              </a:xfrm>
              <a:custGeom>
                <a:avLst/>
                <a:gdLst>
                  <a:gd name="T0" fmla="*/ 303 w 303"/>
                  <a:gd name="T1" fmla="*/ 0 h 47"/>
                  <a:gd name="T2" fmla="*/ 303 w 303"/>
                  <a:gd name="T3" fmla="*/ 46 h 47"/>
                  <a:gd name="T4" fmla="*/ 289 w 303"/>
                  <a:gd name="T5" fmla="*/ 46 h 47"/>
                  <a:gd name="T6" fmla="*/ 136 w 303"/>
                  <a:gd name="T7" fmla="*/ 46 h 47"/>
                  <a:gd name="T8" fmla="*/ 102 w 303"/>
                  <a:gd name="T9" fmla="*/ 40 h 47"/>
                  <a:gd name="T10" fmla="*/ 0 w 303"/>
                  <a:gd name="T11" fmla="*/ 0 h 47"/>
                  <a:gd name="T12" fmla="*/ 303 w 30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3" h="47">
                    <a:moveTo>
                      <a:pt x="303" y="0"/>
                    </a:moveTo>
                    <a:cubicBezTo>
                      <a:pt x="303" y="15"/>
                      <a:pt x="303" y="30"/>
                      <a:pt x="303" y="46"/>
                    </a:cubicBezTo>
                    <a:cubicBezTo>
                      <a:pt x="298" y="46"/>
                      <a:pt x="293" y="46"/>
                      <a:pt x="289" y="46"/>
                    </a:cubicBezTo>
                    <a:cubicBezTo>
                      <a:pt x="238" y="46"/>
                      <a:pt x="187" y="47"/>
                      <a:pt x="136" y="46"/>
                    </a:cubicBezTo>
                    <a:cubicBezTo>
                      <a:pt x="124" y="46"/>
                      <a:pt x="113" y="44"/>
                      <a:pt x="102" y="40"/>
                    </a:cubicBezTo>
                    <a:cubicBezTo>
                      <a:pt x="69" y="28"/>
                      <a:pt x="36" y="15"/>
                      <a:pt x="0" y="0"/>
                    </a:cubicBezTo>
                    <a:cubicBezTo>
                      <a:pt x="103" y="0"/>
                      <a:pt x="202" y="0"/>
                      <a:pt x="30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3568" y="1478"/>
                <a:ext cx="286" cy="483"/>
              </a:xfrm>
              <a:custGeom>
                <a:avLst/>
                <a:gdLst>
                  <a:gd name="T0" fmla="*/ 121 w 121"/>
                  <a:gd name="T1" fmla="*/ 2 h 204"/>
                  <a:gd name="T2" fmla="*/ 46 w 121"/>
                  <a:gd name="T3" fmla="*/ 204 h 204"/>
                  <a:gd name="T4" fmla="*/ 0 w 121"/>
                  <a:gd name="T5" fmla="*/ 204 h 204"/>
                  <a:gd name="T6" fmla="*/ 5 w 121"/>
                  <a:gd name="T7" fmla="*/ 189 h 204"/>
                  <a:gd name="T8" fmla="*/ 69 w 121"/>
                  <a:gd name="T9" fmla="*/ 15 h 204"/>
                  <a:gd name="T10" fmla="*/ 88 w 121"/>
                  <a:gd name="T11" fmla="*/ 1 h 204"/>
                  <a:gd name="T12" fmla="*/ 121 w 121"/>
                  <a:gd name="T13" fmla="*/ 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204">
                    <a:moveTo>
                      <a:pt x="121" y="2"/>
                    </a:moveTo>
                    <a:cubicBezTo>
                      <a:pt x="95" y="70"/>
                      <a:pt x="71" y="137"/>
                      <a:pt x="46" y="204"/>
                    </a:cubicBezTo>
                    <a:cubicBezTo>
                      <a:pt x="31" y="204"/>
                      <a:pt x="16" y="204"/>
                      <a:pt x="0" y="204"/>
                    </a:cubicBezTo>
                    <a:cubicBezTo>
                      <a:pt x="1" y="199"/>
                      <a:pt x="3" y="194"/>
                      <a:pt x="5" y="189"/>
                    </a:cubicBezTo>
                    <a:cubicBezTo>
                      <a:pt x="26" y="131"/>
                      <a:pt x="48" y="73"/>
                      <a:pt x="69" y="15"/>
                    </a:cubicBezTo>
                    <a:cubicBezTo>
                      <a:pt x="72" y="5"/>
                      <a:pt x="77" y="0"/>
                      <a:pt x="88" y="1"/>
                    </a:cubicBezTo>
                    <a:cubicBezTo>
                      <a:pt x="98" y="2"/>
                      <a:pt x="108" y="2"/>
                      <a:pt x="1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3864" y="1478"/>
                <a:ext cx="286" cy="488"/>
              </a:xfrm>
              <a:custGeom>
                <a:avLst/>
                <a:gdLst>
                  <a:gd name="T0" fmla="*/ 121 w 121"/>
                  <a:gd name="T1" fmla="*/ 2 h 206"/>
                  <a:gd name="T2" fmla="*/ 115 w 121"/>
                  <a:gd name="T3" fmla="*/ 18 h 206"/>
                  <a:gd name="T4" fmla="*/ 51 w 121"/>
                  <a:gd name="T5" fmla="*/ 192 h 206"/>
                  <a:gd name="T6" fmla="*/ 33 w 121"/>
                  <a:gd name="T7" fmla="*/ 205 h 206"/>
                  <a:gd name="T8" fmla="*/ 0 w 121"/>
                  <a:gd name="T9" fmla="*/ 204 h 206"/>
                  <a:gd name="T10" fmla="*/ 23 w 121"/>
                  <a:gd name="T11" fmla="*/ 142 h 206"/>
                  <a:gd name="T12" fmla="*/ 69 w 121"/>
                  <a:gd name="T13" fmla="*/ 16 h 206"/>
                  <a:gd name="T14" fmla="*/ 89 w 121"/>
                  <a:gd name="T15" fmla="*/ 1 h 206"/>
                  <a:gd name="T16" fmla="*/ 121 w 121"/>
                  <a:gd name="T17" fmla="*/ 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1" h="206">
                    <a:moveTo>
                      <a:pt x="121" y="2"/>
                    </a:moveTo>
                    <a:cubicBezTo>
                      <a:pt x="119" y="8"/>
                      <a:pt x="117" y="13"/>
                      <a:pt x="115" y="18"/>
                    </a:cubicBezTo>
                    <a:cubicBezTo>
                      <a:pt x="94" y="76"/>
                      <a:pt x="72" y="134"/>
                      <a:pt x="51" y="192"/>
                    </a:cubicBezTo>
                    <a:cubicBezTo>
                      <a:pt x="48" y="202"/>
                      <a:pt x="43" y="206"/>
                      <a:pt x="33" y="205"/>
                    </a:cubicBezTo>
                    <a:cubicBezTo>
                      <a:pt x="23" y="204"/>
                      <a:pt x="12" y="204"/>
                      <a:pt x="0" y="204"/>
                    </a:cubicBezTo>
                    <a:cubicBezTo>
                      <a:pt x="8" y="183"/>
                      <a:pt x="15" y="162"/>
                      <a:pt x="23" y="142"/>
                    </a:cubicBezTo>
                    <a:cubicBezTo>
                      <a:pt x="38" y="100"/>
                      <a:pt x="54" y="58"/>
                      <a:pt x="69" y="16"/>
                    </a:cubicBezTo>
                    <a:cubicBezTo>
                      <a:pt x="73" y="5"/>
                      <a:pt x="78" y="0"/>
                      <a:pt x="89" y="1"/>
                    </a:cubicBezTo>
                    <a:cubicBezTo>
                      <a:pt x="99" y="2"/>
                      <a:pt x="109" y="2"/>
                      <a:pt x="1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3396" y="1594"/>
                <a:ext cx="134" cy="123"/>
              </a:xfrm>
              <a:custGeom>
                <a:avLst/>
                <a:gdLst>
                  <a:gd name="T0" fmla="*/ 29 w 57"/>
                  <a:gd name="T1" fmla="*/ 51 h 52"/>
                  <a:gd name="T2" fmla="*/ 0 w 57"/>
                  <a:gd name="T3" fmla="*/ 27 h 52"/>
                  <a:gd name="T4" fmla="*/ 29 w 57"/>
                  <a:gd name="T5" fmla="*/ 0 h 52"/>
                  <a:gd name="T6" fmla="*/ 57 w 57"/>
                  <a:gd name="T7" fmla="*/ 25 h 52"/>
                  <a:gd name="T8" fmla="*/ 29 w 57"/>
                  <a:gd name="T9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2">
                    <a:moveTo>
                      <a:pt x="29" y="51"/>
                    </a:moveTo>
                    <a:cubicBezTo>
                      <a:pt x="11" y="52"/>
                      <a:pt x="1" y="43"/>
                      <a:pt x="0" y="27"/>
                    </a:cubicBezTo>
                    <a:cubicBezTo>
                      <a:pt x="0" y="10"/>
                      <a:pt x="10" y="0"/>
                      <a:pt x="29" y="0"/>
                    </a:cubicBezTo>
                    <a:cubicBezTo>
                      <a:pt x="46" y="0"/>
                      <a:pt x="56" y="9"/>
                      <a:pt x="57" y="25"/>
                    </a:cubicBezTo>
                    <a:cubicBezTo>
                      <a:pt x="57" y="42"/>
                      <a:pt x="48" y="51"/>
                      <a:pt x="29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3396" y="1855"/>
                <a:ext cx="134" cy="123"/>
              </a:xfrm>
              <a:custGeom>
                <a:avLst/>
                <a:gdLst>
                  <a:gd name="T0" fmla="*/ 28 w 57"/>
                  <a:gd name="T1" fmla="*/ 0 h 52"/>
                  <a:gd name="T2" fmla="*/ 57 w 57"/>
                  <a:gd name="T3" fmla="*/ 25 h 52"/>
                  <a:gd name="T4" fmla="*/ 29 w 57"/>
                  <a:gd name="T5" fmla="*/ 51 h 52"/>
                  <a:gd name="T6" fmla="*/ 0 w 57"/>
                  <a:gd name="T7" fmla="*/ 26 h 52"/>
                  <a:gd name="T8" fmla="*/ 28 w 57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2">
                    <a:moveTo>
                      <a:pt x="28" y="0"/>
                    </a:moveTo>
                    <a:cubicBezTo>
                      <a:pt x="46" y="0"/>
                      <a:pt x="57" y="9"/>
                      <a:pt x="57" y="25"/>
                    </a:cubicBezTo>
                    <a:cubicBezTo>
                      <a:pt x="57" y="42"/>
                      <a:pt x="46" y="52"/>
                      <a:pt x="29" y="51"/>
                    </a:cubicBezTo>
                    <a:cubicBezTo>
                      <a:pt x="11" y="51"/>
                      <a:pt x="0" y="42"/>
                      <a:pt x="0" y="26"/>
                    </a:cubicBezTo>
                    <a:cubicBezTo>
                      <a:pt x="0" y="9"/>
                      <a:pt x="10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465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3" name="直角三角形 2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直角三角形 3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2152" y="399789"/>
            <a:ext cx="2487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各通道渠道详解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18769" y="1190829"/>
            <a:ext cx="5706462" cy="2646878"/>
            <a:chOff x="1377355" y="1190829"/>
            <a:chExt cx="5706462" cy="2646878"/>
          </a:xfrm>
        </p:grpSpPr>
        <p:grpSp>
          <p:nvGrpSpPr>
            <p:cNvPr id="11" name="组合 10"/>
            <p:cNvGrpSpPr/>
            <p:nvPr/>
          </p:nvGrpSpPr>
          <p:grpSpPr>
            <a:xfrm>
              <a:off x="1377355" y="1331973"/>
              <a:ext cx="1772245" cy="2101302"/>
              <a:chOff x="614855" y="2118713"/>
              <a:chExt cx="2396359" cy="2841297"/>
            </a:xfrm>
          </p:grpSpPr>
          <p:sp>
            <p:nvSpPr>
              <p:cNvPr id="7" name="Freeform 14"/>
              <p:cNvSpPr>
                <a:spLocks/>
              </p:cNvSpPr>
              <p:nvPr/>
            </p:nvSpPr>
            <p:spPr bwMode="auto">
              <a:xfrm>
                <a:off x="1049999" y="3020684"/>
                <a:ext cx="1526070" cy="1939326"/>
              </a:xfrm>
              <a:custGeom>
                <a:avLst/>
                <a:gdLst>
                  <a:gd name="T0" fmla="*/ 438 w 736"/>
                  <a:gd name="T1" fmla="*/ 661 h 932"/>
                  <a:gd name="T2" fmla="*/ 298 w 736"/>
                  <a:gd name="T3" fmla="*/ 661 h 932"/>
                  <a:gd name="T4" fmla="*/ 298 w 736"/>
                  <a:gd name="T5" fmla="*/ 845 h 932"/>
                  <a:gd name="T6" fmla="*/ 257 w 736"/>
                  <a:gd name="T7" fmla="*/ 918 h 932"/>
                  <a:gd name="T8" fmla="*/ 178 w 736"/>
                  <a:gd name="T9" fmla="*/ 916 h 932"/>
                  <a:gd name="T10" fmla="*/ 141 w 736"/>
                  <a:gd name="T11" fmla="*/ 853 h 932"/>
                  <a:gd name="T12" fmla="*/ 140 w 736"/>
                  <a:gd name="T13" fmla="*/ 677 h 932"/>
                  <a:gd name="T14" fmla="*/ 143 w 736"/>
                  <a:gd name="T15" fmla="*/ 661 h 932"/>
                  <a:gd name="T16" fmla="*/ 90 w 736"/>
                  <a:gd name="T17" fmla="*/ 661 h 932"/>
                  <a:gd name="T18" fmla="*/ 0 w 736"/>
                  <a:gd name="T19" fmla="*/ 571 h 932"/>
                  <a:gd name="T20" fmla="*/ 0 w 736"/>
                  <a:gd name="T21" fmla="*/ 14 h 932"/>
                  <a:gd name="T22" fmla="*/ 1 w 736"/>
                  <a:gd name="T23" fmla="*/ 0 h 932"/>
                  <a:gd name="T24" fmla="*/ 735 w 736"/>
                  <a:gd name="T25" fmla="*/ 0 h 932"/>
                  <a:gd name="T26" fmla="*/ 736 w 736"/>
                  <a:gd name="T27" fmla="*/ 16 h 932"/>
                  <a:gd name="T28" fmla="*/ 736 w 736"/>
                  <a:gd name="T29" fmla="*/ 567 h 932"/>
                  <a:gd name="T30" fmla="*/ 641 w 736"/>
                  <a:gd name="T31" fmla="*/ 661 h 932"/>
                  <a:gd name="T32" fmla="*/ 596 w 736"/>
                  <a:gd name="T33" fmla="*/ 661 h 932"/>
                  <a:gd name="T34" fmla="*/ 596 w 736"/>
                  <a:gd name="T35" fmla="*/ 847 h 932"/>
                  <a:gd name="T36" fmla="*/ 518 w 736"/>
                  <a:gd name="T37" fmla="*/ 928 h 932"/>
                  <a:gd name="T38" fmla="*/ 438 w 736"/>
                  <a:gd name="T39" fmla="*/ 850 h 932"/>
                  <a:gd name="T40" fmla="*/ 438 w 736"/>
                  <a:gd name="T41" fmla="*/ 661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6" h="932">
                    <a:moveTo>
                      <a:pt x="438" y="661"/>
                    </a:moveTo>
                    <a:cubicBezTo>
                      <a:pt x="392" y="661"/>
                      <a:pt x="344" y="661"/>
                      <a:pt x="298" y="661"/>
                    </a:cubicBezTo>
                    <a:cubicBezTo>
                      <a:pt x="298" y="723"/>
                      <a:pt x="298" y="784"/>
                      <a:pt x="298" y="845"/>
                    </a:cubicBezTo>
                    <a:cubicBezTo>
                      <a:pt x="298" y="877"/>
                      <a:pt x="285" y="902"/>
                      <a:pt x="257" y="918"/>
                    </a:cubicBezTo>
                    <a:cubicBezTo>
                      <a:pt x="231" y="932"/>
                      <a:pt x="204" y="931"/>
                      <a:pt x="178" y="916"/>
                    </a:cubicBezTo>
                    <a:cubicBezTo>
                      <a:pt x="155" y="902"/>
                      <a:pt x="141" y="880"/>
                      <a:pt x="141" y="853"/>
                    </a:cubicBezTo>
                    <a:cubicBezTo>
                      <a:pt x="140" y="794"/>
                      <a:pt x="140" y="736"/>
                      <a:pt x="140" y="677"/>
                    </a:cubicBezTo>
                    <a:cubicBezTo>
                      <a:pt x="140" y="672"/>
                      <a:pt x="142" y="668"/>
                      <a:pt x="143" y="661"/>
                    </a:cubicBezTo>
                    <a:cubicBezTo>
                      <a:pt x="125" y="661"/>
                      <a:pt x="108" y="661"/>
                      <a:pt x="90" y="661"/>
                    </a:cubicBezTo>
                    <a:cubicBezTo>
                      <a:pt x="35" y="660"/>
                      <a:pt x="0" y="626"/>
                      <a:pt x="0" y="571"/>
                    </a:cubicBezTo>
                    <a:cubicBezTo>
                      <a:pt x="0" y="385"/>
                      <a:pt x="0" y="200"/>
                      <a:pt x="0" y="14"/>
                    </a:cubicBezTo>
                    <a:cubicBezTo>
                      <a:pt x="0" y="10"/>
                      <a:pt x="1" y="6"/>
                      <a:pt x="1" y="0"/>
                    </a:cubicBezTo>
                    <a:cubicBezTo>
                      <a:pt x="246" y="0"/>
                      <a:pt x="489" y="0"/>
                      <a:pt x="735" y="0"/>
                    </a:cubicBezTo>
                    <a:cubicBezTo>
                      <a:pt x="735" y="6"/>
                      <a:pt x="736" y="11"/>
                      <a:pt x="736" y="16"/>
                    </a:cubicBezTo>
                    <a:cubicBezTo>
                      <a:pt x="736" y="200"/>
                      <a:pt x="736" y="383"/>
                      <a:pt x="736" y="567"/>
                    </a:cubicBezTo>
                    <a:cubicBezTo>
                      <a:pt x="736" y="628"/>
                      <a:pt x="702" y="661"/>
                      <a:pt x="641" y="661"/>
                    </a:cubicBezTo>
                    <a:cubicBezTo>
                      <a:pt x="625" y="661"/>
                      <a:pt x="610" y="661"/>
                      <a:pt x="596" y="661"/>
                    </a:cubicBezTo>
                    <a:cubicBezTo>
                      <a:pt x="596" y="724"/>
                      <a:pt x="596" y="785"/>
                      <a:pt x="596" y="847"/>
                    </a:cubicBezTo>
                    <a:cubicBezTo>
                      <a:pt x="595" y="892"/>
                      <a:pt x="561" y="927"/>
                      <a:pt x="518" y="928"/>
                    </a:cubicBezTo>
                    <a:cubicBezTo>
                      <a:pt x="475" y="928"/>
                      <a:pt x="439" y="895"/>
                      <a:pt x="438" y="850"/>
                    </a:cubicBezTo>
                    <a:cubicBezTo>
                      <a:pt x="437" y="788"/>
                      <a:pt x="438" y="726"/>
                      <a:pt x="438" y="661"/>
                    </a:cubicBezTo>
                    <a:close/>
                  </a:path>
                </a:pathLst>
              </a:custGeom>
              <a:solidFill>
                <a:srgbClr val="85C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" name="Freeform 15"/>
              <p:cNvSpPr>
                <a:spLocks noEditPoints="1"/>
              </p:cNvSpPr>
              <p:nvPr/>
            </p:nvSpPr>
            <p:spPr bwMode="auto">
              <a:xfrm>
                <a:off x="1049999" y="2118713"/>
                <a:ext cx="1526070" cy="789445"/>
              </a:xfrm>
              <a:custGeom>
                <a:avLst/>
                <a:gdLst>
                  <a:gd name="T0" fmla="*/ 736 w 736"/>
                  <a:gd name="T1" fmla="*/ 379 h 379"/>
                  <a:gd name="T2" fmla="*/ 0 w 736"/>
                  <a:gd name="T3" fmla="*/ 379 h 379"/>
                  <a:gd name="T4" fmla="*/ 186 w 736"/>
                  <a:gd name="T5" fmla="*/ 117 h 379"/>
                  <a:gd name="T6" fmla="*/ 178 w 736"/>
                  <a:gd name="T7" fmla="*/ 104 h 379"/>
                  <a:gd name="T8" fmla="*/ 127 w 736"/>
                  <a:gd name="T9" fmla="*/ 26 h 379"/>
                  <a:gd name="T10" fmla="*/ 128 w 736"/>
                  <a:gd name="T11" fmla="*/ 7 h 379"/>
                  <a:gd name="T12" fmla="*/ 149 w 736"/>
                  <a:gd name="T13" fmla="*/ 12 h 379"/>
                  <a:gd name="T14" fmla="*/ 205 w 736"/>
                  <a:gd name="T15" fmla="*/ 97 h 379"/>
                  <a:gd name="T16" fmla="*/ 223 w 736"/>
                  <a:gd name="T17" fmla="*/ 103 h 379"/>
                  <a:gd name="T18" fmla="*/ 514 w 736"/>
                  <a:gd name="T19" fmla="*/ 103 h 379"/>
                  <a:gd name="T20" fmla="*/ 531 w 736"/>
                  <a:gd name="T21" fmla="*/ 97 h 379"/>
                  <a:gd name="T22" fmla="*/ 585 w 736"/>
                  <a:gd name="T23" fmla="*/ 15 h 379"/>
                  <a:gd name="T24" fmla="*/ 607 w 736"/>
                  <a:gd name="T25" fmla="*/ 6 h 379"/>
                  <a:gd name="T26" fmla="*/ 607 w 736"/>
                  <a:gd name="T27" fmla="*/ 29 h 379"/>
                  <a:gd name="T28" fmla="*/ 549 w 736"/>
                  <a:gd name="T29" fmla="*/ 116 h 379"/>
                  <a:gd name="T30" fmla="*/ 736 w 736"/>
                  <a:gd name="T31" fmla="*/ 379 h 379"/>
                  <a:gd name="T32" fmla="*/ 210 w 736"/>
                  <a:gd name="T33" fmla="*/ 275 h 379"/>
                  <a:gd name="T34" fmla="*/ 250 w 736"/>
                  <a:gd name="T35" fmla="*/ 236 h 379"/>
                  <a:gd name="T36" fmla="*/ 212 w 736"/>
                  <a:gd name="T37" fmla="*/ 197 h 379"/>
                  <a:gd name="T38" fmla="*/ 171 w 736"/>
                  <a:gd name="T39" fmla="*/ 235 h 379"/>
                  <a:gd name="T40" fmla="*/ 210 w 736"/>
                  <a:gd name="T41" fmla="*/ 275 h 379"/>
                  <a:gd name="T42" fmla="*/ 526 w 736"/>
                  <a:gd name="T43" fmla="*/ 196 h 379"/>
                  <a:gd name="T44" fmla="*/ 486 w 736"/>
                  <a:gd name="T45" fmla="*/ 234 h 379"/>
                  <a:gd name="T46" fmla="*/ 526 w 736"/>
                  <a:gd name="T47" fmla="*/ 275 h 379"/>
                  <a:gd name="T48" fmla="*/ 565 w 736"/>
                  <a:gd name="T49" fmla="*/ 236 h 379"/>
                  <a:gd name="T50" fmla="*/ 526 w 736"/>
                  <a:gd name="T51" fmla="*/ 19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6" h="379">
                    <a:moveTo>
                      <a:pt x="736" y="379"/>
                    </a:moveTo>
                    <a:cubicBezTo>
                      <a:pt x="490" y="379"/>
                      <a:pt x="246" y="379"/>
                      <a:pt x="0" y="379"/>
                    </a:cubicBezTo>
                    <a:cubicBezTo>
                      <a:pt x="6" y="252"/>
                      <a:pt x="79" y="173"/>
                      <a:pt x="186" y="117"/>
                    </a:cubicBezTo>
                    <a:cubicBezTo>
                      <a:pt x="183" y="112"/>
                      <a:pt x="181" y="108"/>
                      <a:pt x="178" y="104"/>
                    </a:cubicBezTo>
                    <a:cubicBezTo>
                      <a:pt x="161" y="78"/>
                      <a:pt x="144" y="52"/>
                      <a:pt x="127" y="26"/>
                    </a:cubicBezTo>
                    <a:cubicBezTo>
                      <a:pt x="122" y="19"/>
                      <a:pt x="121" y="12"/>
                      <a:pt x="128" y="7"/>
                    </a:cubicBezTo>
                    <a:cubicBezTo>
                      <a:pt x="136" y="1"/>
                      <a:pt x="143" y="4"/>
                      <a:pt x="149" y="12"/>
                    </a:cubicBezTo>
                    <a:cubicBezTo>
                      <a:pt x="167" y="40"/>
                      <a:pt x="187" y="68"/>
                      <a:pt x="205" y="97"/>
                    </a:cubicBezTo>
                    <a:cubicBezTo>
                      <a:pt x="210" y="105"/>
                      <a:pt x="214" y="106"/>
                      <a:pt x="223" y="103"/>
                    </a:cubicBezTo>
                    <a:cubicBezTo>
                      <a:pt x="320" y="69"/>
                      <a:pt x="417" y="69"/>
                      <a:pt x="514" y="103"/>
                    </a:cubicBezTo>
                    <a:cubicBezTo>
                      <a:pt x="522" y="106"/>
                      <a:pt x="526" y="105"/>
                      <a:pt x="531" y="97"/>
                    </a:cubicBezTo>
                    <a:cubicBezTo>
                      <a:pt x="548" y="70"/>
                      <a:pt x="567" y="42"/>
                      <a:pt x="585" y="15"/>
                    </a:cubicBezTo>
                    <a:cubicBezTo>
                      <a:pt x="591" y="7"/>
                      <a:pt x="597" y="0"/>
                      <a:pt x="607" y="6"/>
                    </a:cubicBezTo>
                    <a:cubicBezTo>
                      <a:pt x="617" y="13"/>
                      <a:pt x="613" y="21"/>
                      <a:pt x="607" y="29"/>
                    </a:cubicBezTo>
                    <a:cubicBezTo>
                      <a:pt x="588" y="58"/>
                      <a:pt x="569" y="87"/>
                      <a:pt x="549" y="116"/>
                    </a:cubicBezTo>
                    <a:cubicBezTo>
                      <a:pt x="657" y="172"/>
                      <a:pt x="729" y="251"/>
                      <a:pt x="736" y="379"/>
                    </a:cubicBezTo>
                    <a:close/>
                    <a:moveTo>
                      <a:pt x="210" y="275"/>
                    </a:moveTo>
                    <a:cubicBezTo>
                      <a:pt x="231" y="275"/>
                      <a:pt x="249" y="258"/>
                      <a:pt x="250" y="236"/>
                    </a:cubicBezTo>
                    <a:cubicBezTo>
                      <a:pt x="250" y="215"/>
                      <a:pt x="233" y="197"/>
                      <a:pt x="212" y="197"/>
                    </a:cubicBezTo>
                    <a:cubicBezTo>
                      <a:pt x="189" y="196"/>
                      <a:pt x="171" y="213"/>
                      <a:pt x="171" y="235"/>
                    </a:cubicBezTo>
                    <a:cubicBezTo>
                      <a:pt x="171" y="256"/>
                      <a:pt x="188" y="274"/>
                      <a:pt x="210" y="275"/>
                    </a:cubicBezTo>
                    <a:close/>
                    <a:moveTo>
                      <a:pt x="526" y="196"/>
                    </a:moveTo>
                    <a:cubicBezTo>
                      <a:pt x="504" y="196"/>
                      <a:pt x="487" y="213"/>
                      <a:pt x="486" y="234"/>
                    </a:cubicBezTo>
                    <a:cubicBezTo>
                      <a:pt x="486" y="256"/>
                      <a:pt x="504" y="275"/>
                      <a:pt x="526" y="275"/>
                    </a:cubicBezTo>
                    <a:cubicBezTo>
                      <a:pt x="547" y="275"/>
                      <a:pt x="565" y="257"/>
                      <a:pt x="565" y="236"/>
                    </a:cubicBezTo>
                    <a:cubicBezTo>
                      <a:pt x="565" y="214"/>
                      <a:pt x="548" y="197"/>
                      <a:pt x="526" y="196"/>
                    </a:cubicBezTo>
                    <a:close/>
                  </a:path>
                </a:pathLst>
              </a:custGeom>
              <a:solidFill>
                <a:srgbClr val="85C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" name="Freeform 16"/>
              <p:cNvSpPr>
                <a:spLocks/>
              </p:cNvSpPr>
              <p:nvPr/>
            </p:nvSpPr>
            <p:spPr bwMode="auto">
              <a:xfrm>
                <a:off x="614855" y="2989036"/>
                <a:ext cx="327453" cy="1068124"/>
              </a:xfrm>
              <a:custGeom>
                <a:avLst/>
                <a:gdLst>
                  <a:gd name="T0" fmla="*/ 158 w 158"/>
                  <a:gd name="T1" fmla="*/ 262 h 513"/>
                  <a:gd name="T2" fmla="*/ 158 w 158"/>
                  <a:gd name="T3" fmla="*/ 431 h 513"/>
                  <a:gd name="T4" fmla="*/ 91 w 158"/>
                  <a:gd name="T5" fmla="*/ 508 h 513"/>
                  <a:gd name="T6" fmla="*/ 4 w 158"/>
                  <a:gd name="T7" fmla="*/ 453 h 513"/>
                  <a:gd name="T8" fmla="*/ 0 w 158"/>
                  <a:gd name="T9" fmla="*/ 425 h 513"/>
                  <a:gd name="T10" fmla="*/ 0 w 158"/>
                  <a:gd name="T11" fmla="*/ 99 h 513"/>
                  <a:gd name="T12" fmla="*/ 105 w 158"/>
                  <a:gd name="T13" fmla="*/ 19 h 513"/>
                  <a:gd name="T14" fmla="*/ 158 w 158"/>
                  <a:gd name="T15" fmla="*/ 95 h 513"/>
                  <a:gd name="T16" fmla="*/ 158 w 158"/>
                  <a:gd name="T17" fmla="*/ 262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513">
                    <a:moveTo>
                      <a:pt x="158" y="262"/>
                    </a:moveTo>
                    <a:cubicBezTo>
                      <a:pt x="158" y="318"/>
                      <a:pt x="158" y="374"/>
                      <a:pt x="158" y="431"/>
                    </a:cubicBezTo>
                    <a:cubicBezTo>
                      <a:pt x="157" y="470"/>
                      <a:pt x="128" y="503"/>
                      <a:pt x="91" y="508"/>
                    </a:cubicBezTo>
                    <a:cubicBezTo>
                      <a:pt x="51" y="513"/>
                      <a:pt x="15" y="491"/>
                      <a:pt x="4" y="453"/>
                    </a:cubicBezTo>
                    <a:cubicBezTo>
                      <a:pt x="1" y="445"/>
                      <a:pt x="0" y="435"/>
                      <a:pt x="0" y="425"/>
                    </a:cubicBezTo>
                    <a:cubicBezTo>
                      <a:pt x="0" y="317"/>
                      <a:pt x="0" y="208"/>
                      <a:pt x="0" y="99"/>
                    </a:cubicBezTo>
                    <a:cubicBezTo>
                      <a:pt x="0" y="39"/>
                      <a:pt x="52" y="0"/>
                      <a:pt x="105" y="19"/>
                    </a:cubicBezTo>
                    <a:cubicBezTo>
                      <a:pt x="137" y="30"/>
                      <a:pt x="158" y="60"/>
                      <a:pt x="158" y="95"/>
                    </a:cubicBezTo>
                    <a:cubicBezTo>
                      <a:pt x="158" y="151"/>
                      <a:pt x="158" y="206"/>
                      <a:pt x="158" y="262"/>
                    </a:cubicBezTo>
                    <a:close/>
                  </a:path>
                </a:pathLst>
              </a:custGeom>
              <a:solidFill>
                <a:srgbClr val="85C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0" name="Freeform 17"/>
              <p:cNvSpPr>
                <a:spLocks/>
              </p:cNvSpPr>
              <p:nvPr/>
            </p:nvSpPr>
            <p:spPr bwMode="auto">
              <a:xfrm>
                <a:off x="2681134" y="3010135"/>
                <a:ext cx="330080" cy="1050542"/>
              </a:xfrm>
              <a:custGeom>
                <a:avLst/>
                <a:gdLst>
                  <a:gd name="T0" fmla="*/ 1 w 159"/>
                  <a:gd name="T1" fmla="*/ 251 h 505"/>
                  <a:gd name="T2" fmla="*/ 1 w 159"/>
                  <a:gd name="T3" fmla="*/ 82 h 505"/>
                  <a:gd name="T4" fmla="*/ 68 w 159"/>
                  <a:gd name="T5" fmla="*/ 6 h 505"/>
                  <a:gd name="T6" fmla="*/ 155 w 159"/>
                  <a:gd name="T7" fmla="*/ 61 h 505"/>
                  <a:gd name="T8" fmla="*/ 159 w 159"/>
                  <a:gd name="T9" fmla="*/ 87 h 505"/>
                  <a:gd name="T10" fmla="*/ 159 w 159"/>
                  <a:gd name="T11" fmla="*/ 417 h 505"/>
                  <a:gd name="T12" fmla="*/ 99 w 159"/>
                  <a:gd name="T13" fmla="*/ 497 h 505"/>
                  <a:gd name="T14" fmla="*/ 12 w 159"/>
                  <a:gd name="T15" fmla="*/ 459 h 505"/>
                  <a:gd name="T16" fmla="*/ 2 w 159"/>
                  <a:gd name="T17" fmla="*/ 416 h 505"/>
                  <a:gd name="T18" fmla="*/ 1 w 159"/>
                  <a:gd name="T19" fmla="*/ 251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" h="505">
                    <a:moveTo>
                      <a:pt x="1" y="251"/>
                    </a:moveTo>
                    <a:cubicBezTo>
                      <a:pt x="1" y="195"/>
                      <a:pt x="1" y="139"/>
                      <a:pt x="1" y="82"/>
                    </a:cubicBezTo>
                    <a:cubicBezTo>
                      <a:pt x="2" y="43"/>
                      <a:pt x="31" y="10"/>
                      <a:pt x="68" y="6"/>
                    </a:cubicBezTo>
                    <a:cubicBezTo>
                      <a:pt x="108" y="0"/>
                      <a:pt x="144" y="23"/>
                      <a:pt x="155" y="61"/>
                    </a:cubicBezTo>
                    <a:cubicBezTo>
                      <a:pt x="158" y="69"/>
                      <a:pt x="159" y="78"/>
                      <a:pt x="159" y="87"/>
                    </a:cubicBezTo>
                    <a:cubicBezTo>
                      <a:pt x="159" y="197"/>
                      <a:pt x="159" y="307"/>
                      <a:pt x="159" y="417"/>
                    </a:cubicBezTo>
                    <a:cubicBezTo>
                      <a:pt x="159" y="457"/>
                      <a:pt x="135" y="488"/>
                      <a:pt x="99" y="497"/>
                    </a:cubicBezTo>
                    <a:cubicBezTo>
                      <a:pt x="65" y="505"/>
                      <a:pt x="28" y="490"/>
                      <a:pt x="12" y="459"/>
                    </a:cubicBezTo>
                    <a:cubicBezTo>
                      <a:pt x="6" y="446"/>
                      <a:pt x="2" y="431"/>
                      <a:pt x="2" y="416"/>
                    </a:cubicBezTo>
                    <a:cubicBezTo>
                      <a:pt x="0" y="361"/>
                      <a:pt x="1" y="306"/>
                      <a:pt x="1" y="251"/>
                    </a:cubicBezTo>
                    <a:close/>
                  </a:path>
                </a:pathLst>
              </a:custGeom>
              <a:solidFill>
                <a:srgbClr val="85C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2628" y="1192030"/>
              <a:ext cx="2381189" cy="2381189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3227302" y="1190829"/>
              <a:ext cx="1698171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600" dirty="0" smtClean="0">
                  <a:solidFill>
                    <a:srgbClr val="545454"/>
                  </a:solidFill>
                </a:rPr>
                <a:t>X</a:t>
              </a:r>
              <a:endParaRPr lang="zh-HK" altLang="en-US" sz="16600" dirty="0">
                <a:solidFill>
                  <a:srgbClr val="545454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58643" y="4058252"/>
            <a:ext cx="7859542" cy="2366249"/>
            <a:chOff x="758643" y="4058252"/>
            <a:chExt cx="7859542" cy="2366249"/>
          </a:xfrm>
        </p:grpSpPr>
        <p:grpSp>
          <p:nvGrpSpPr>
            <p:cNvPr id="20" name="组合 19"/>
            <p:cNvGrpSpPr/>
            <p:nvPr/>
          </p:nvGrpSpPr>
          <p:grpSpPr>
            <a:xfrm>
              <a:off x="767019" y="4058252"/>
              <a:ext cx="7851166" cy="830997"/>
              <a:chOff x="767019" y="4058252"/>
              <a:chExt cx="7851166" cy="830997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469899" y="4058252"/>
                <a:ext cx="714828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安卓有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包，需要上传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包</a:t>
                </a:r>
                <a:r>
                  <a:rPr lang="en-US" altLang="zh-CN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HK" sz="2400" kern="100" dirty="0" err="1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Ios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越狱与安卓</a:t>
                </a:r>
                <a:r>
                  <a:rPr lang="zh-CN" altLang="en-US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相同</a:t>
                </a:r>
                <a:endParaRPr lang="en-US" altLang="zh-CN" sz="24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0">
                  <a:spcAft>
                    <a:spcPts val="0"/>
                  </a:spcAft>
                </a:pPr>
                <a:r>
                  <a:rPr lang="en-US" altLang="zh-HK" sz="2400" kern="100" dirty="0" err="1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Ios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正版没有包，直接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链接</a:t>
                </a:r>
                <a:r>
                  <a:rPr lang="en-US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app store</a:t>
                </a: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67019" y="4175088"/>
                <a:ext cx="597324" cy="597324"/>
              </a:xfrm>
              <a:prstGeom prst="ellipse">
                <a:avLst/>
              </a:prstGeom>
              <a:noFill/>
              <a:ln>
                <a:solidFill>
                  <a:srgbClr val="545454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545454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1</a:t>
                </a:r>
                <a:endParaRPr lang="zh-HK" altLang="en-US" sz="20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67878" y="5059551"/>
              <a:ext cx="7275517" cy="597324"/>
              <a:chOff x="767878" y="4986967"/>
              <a:chExt cx="7275517" cy="59732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767878" y="4986967"/>
                <a:ext cx="597324" cy="597324"/>
              </a:xfrm>
              <a:prstGeom prst="ellipse">
                <a:avLst/>
              </a:prstGeom>
              <a:noFill/>
              <a:ln>
                <a:solidFill>
                  <a:srgbClr val="545454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545454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2</a:t>
                </a:r>
                <a:endParaRPr lang="zh-HK" altLang="en-US" sz="20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469899" y="5054797"/>
                <a:ext cx="657349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Aft>
                    <a:spcPts val="0"/>
                  </a:spcAft>
                </a:pP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安卓的可以统计激活和订单</a:t>
                </a:r>
                <a:r>
                  <a:rPr lang="zh-CN" altLang="en-US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HK" sz="2400" kern="100" dirty="0" err="1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Ios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正版比较难</a:t>
                </a:r>
                <a:endParaRPr lang="zh-TW" altLang="zh-HK" sz="24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58643" y="5827177"/>
              <a:ext cx="6523347" cy="597324"/>
              <a:chOff x="758643" y="5827177"/>
              <a:chExt cx="6523347" cy="59732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758643" y="5827177"/>
                <a:ext cx="597324" cy="597324"/>
              </a:xfrm>
              <a:prstGeom prst="ellipse">
                <a:avLst/>
              </a:prstGeom>
              <a:noFill/>
              <a:ln>
                <a:solidFill>
                  <a:srgbClr val="545454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545454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3</a:t>
                </a:r>
                <a:endParaRPr lang="zh-HK" altLang="en-US" sz="20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1469899" y="5895007"/>
                <a:ext cx="581209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Aft>
                    <a:spcPts val="0"/>
                  </a:spcAft>
                </a:pP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安卓的渠道分散，</a:t>
                </a:r>
                <a:r>
                  <a:rPr lang="en-US" altLang="zh-HK" sz="2400" kern="100" dirty="0" err="1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ios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的比较集中</a:t>
                </a:r>
                <a:endParaRPr lang="zh-TW" altLang="zh-HK" sz="24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516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3" name="直角三角形 2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直角三角形 3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2152" y="399789"/>
            <a:ext cx="2487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内部（</a:t>
            </a:r>
            <a:r>
              <a:rPr lang="en-US" altLang="zh-CN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04202" y="1015457"/>
            <a:ext cx="7909765" cy="5025058"/>
            <a:chOff x="684213" y="1444093"/>
            <a:chExt cx="7909765" cy="5025058"/>
          </a:xfrm>
        </p:grpSpPr>
        <p:sp>
          <p:nvSpPr>
            <p:cNvPr id="8" name="矩形 7"/>
            <p:cNvSpPr/>
            <p:nvPr/>
          </p:nvSpPr>
          <p:spPr>
            <a:xfrm>
              <a:off x="1125267" y="1444093"/>
              <a:ext cx="74687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网站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sz="1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悬挂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的二维码。比如首页，比如订单详情页展示，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下单优惠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等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684213" y="1576758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125267" y="2137974"/>
              <a:ext cx="59378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zh-HK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短</a:t>
              </a:r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信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单通知短信，订单完成短信等等提示用户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下单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优惠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84213" y="2270639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125267" y="2831855"/>
              <a:ext cx="59378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邮件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单通知邮件，订单完成邮件等等提示用户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下单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优惠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84213" y="2964520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125267" y="3525736"/>
              <a:ext cx="473719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zh-HK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微</a:t>
              </a:r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信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sz="1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做</a:t>
              </a:r>
              <a:r>
                <a:rPr lang="zh-CN" altLang="zh-HK" sz="1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活动，引导到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H5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页面，提示用户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下单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优惠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684213" y="3658401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125267" y="4219617"/>
              <a:ext cx="72378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zh-HK" b="1" dirty="0" err="1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Wap</a:t>
              </a:r>
              <a:endParaRPr lang="en-US" altLang="zh-HK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sz="1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悬挂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的二维码。比如首页，比如订单详情页展示，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下单优惠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等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84213" y="4352282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5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125267" y="4913498"/>
              <a:ext cx="57303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门市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/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易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拉宝等挂二维码，引导用户下载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APP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参加</a:t>
              </a:r>
              <a:r>
                <a:rPr lang="en-US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XX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活动</a:t>
              </a:r>
              <a:endParaRPr lang="zh-TW" altLang="zh-HK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84213" y="5046163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6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125267" y="5607377"/>
              <a:ext cx="743000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HK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其它</a:t>
              </a:r>
              <a:endParaRPr lang="en-US" altLang="zh-CN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>
                <a:lnSpc>
                  <a:spcPts val="2000"/>
                </a:lnSpc>
                <a:spcAft>
                  <a:spcPts val="0"/>
                </a:spcAft>
              </a:pP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一切</a:t>
              </a:r>
              <a:r>
                <a:rPr lang="zh-CN" altLang="zh-HK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可以接触到用户的终端都是推广渠道，都要想办法。比如合同，导游车，比如门票，比如景区门口。比如合作的旅行社</a:t>
              </a:r>
              <a:r>
                <a:rPr lang="zh-CN" altLang="zh-HK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等等</a:t>
              </a:r>
              <a:endParaRPr lang="zh-TW" altLang="zh-HK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84213" y="5809292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923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3" name="直角三角形 2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直角三角形 3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2152" y="399789"/>
            <a:ext cx="2487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</a:t>
            </a:r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部（</a:t>
            </a:r>
            <a:r>
              <a:rPr lang="en-US" altLang="zh-CN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15043" y="1058331"/>
            <a:ext cx="8294486" cy="4858346"/>
            <a:chOff x="704202" y="1444093"/>
            <a:chExt cx="8294486" cy="4858346"/>
          </a:xfrm>
        </p:grpSpPr>
        <p:grpSp>
          <p:nvGrpSpPr>
            <p:cNvPr id="10" name="组合 9"/>
            <p:cNvGrpSpPr/>
            <p:nvPr/>
          </p:nvGrpSpPr>
          <p:grpSpPr>
            <a:xfrm>
              <a:off x="704202" y="1444093"/>
              <a:ext cx="5679989" cy="646331"/>
              <a:chOff x="704202" y="1444093"/>
              <a:chExt cx="5679989" cy="646331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145256" y="1444093"/>
                <a:ext cx="52389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应用商店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r>
                  <a:rPr lang="en-US" altLang="zh-TW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APP</a:t>
                </a:r>
                <a:r>
                  <a:rPr lang="zh-CN" altLang="en-US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的主要分发渠道。如</a:t>
                </a:r>
                <a:r>
                  <a:rPr lang="en-US" altLang="zh-CN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360</a:t>
                </a:r>
                <a:r>
                  <a:rPr lang="zh-CN" altLang="en-US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手机助手，</a:t>
                </a:r>
                <a:r>
                  <a:rPr lang="en-US" altLang="zh-CN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PP</a:t>
                </a:r>
                <a:r>
                  <a:rPr lang="zh-CN" altLang="en-US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助手等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704202" y="1576758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1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04202" y="2243323"/>
              <a:ext cx="1789500" cy="646331"/>
              <a:chOff x="704202" y="2137974"/>
              <a:chExt cx="1789500" cy="646331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145256" y="2137974"/>
                <a:ext cx="134844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搜索引擎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SEM</a:t>
                </a:r>
                <a:r>
                  <a:rPr lang="zh-CN" altLang="en-US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，</a:t>
                </a: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SEO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704202" y="2270639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2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4202" y="3042553"/>
              <a:ext cx="5242368" cy="553998"/>
              <a:chOff x="704202" y="2831855"/>
              <a:chExt cx="5242368" cy="553998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145256" y="2831855"/>
                <a:ext cx="4801314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超级</a:t>
                </a:r>
                <a:r>
                  <a:rPr lang="en-US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APP</a:t>
                </a:r>
                <a:endParaRPr lang="en-US" altLang="zh-HK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比如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搜狗输入法应用推荐，比如腾讯手机</a:t>
                </a: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管家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04202" y="2918354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3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704202" y="3749450"/>
              <a:ext cx="8294486" cy="553998"/>
              <a:chOff x="704202" y="3525736"/>
              <a:chExt cx="8294486" cy="553998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145256" y="3525736"/>
                <a:ext cx="7853432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网络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联盟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Banner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，插屏，积分墙等等广告形式。比如有米联盟，米迪，万普等</a:t>
                </a: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渠道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704202" y="3612235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4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04202" y="4456347"/>
              <a:ext cx="2934044" cy="553998"/>
              <a:chOff x="704202" y="4167782"/>
              <a:chExt cx="2934044" cy="553998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145256" y="4167782"/>
                <a:ext cx="2492990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运营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商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网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厅，预装，应用</a:t>
                </a: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商店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704202" y="4254281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5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04202" y="5163244"/>
              <a:ext cx="6171370" cy="381000"/>
              <a:chOff x="704202" y="4979830"/>
              <a:chExt cx="6171370" cy="38100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1145256" y="4985664"/>
                <a:ext cx="573031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HK" b="1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线下预装</a:t>
                </a:r>
                <a:endParaRPr lang="zh-TW" altLang="zh-HK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704202" y="4979830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6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704202" y="5697145"/>
              <a:ext cx="7871062" cy="605294"/>
              <a:chOff x="704202" y="5697145"/>
              <a:chExt cx="7871062" cy="605294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145256" y="5697145"/>
                <a:ext cx="7430008" cy="6052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线下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活动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2000"/>
                  </a:lnSpc>
                  <a:spcAft>
                    <a:spcPts val="0"/>
                  </a:spcAft>
                </a:pP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婚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博会，校园活动等等</a:t>
                </a:r>
                <a:endParaRPr lang="zh-TW" altLang="zh-HK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704202" y="5809292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7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30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75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3" name="直角三角形 2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直角三角形 3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62152" y="399789"/>
            <a:ext cx="2487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</a:t>
            </a:r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部（</a:t>
            </a:r>
            <a:r>
              <a:rPr lang="en-US" altLang="zh-CN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WAP</a:t>
            </a:r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00529" y="1603559"/>
            <a:ext cx="7563517" cy="3658585"/>
            <a:chOff x="700529" y="1473121"/>
            <a:chExt cx="7563517" cy="3658585"/>
          </a:xfrm>
        </p:grpSpPr>
        <p:grpSp>
          <p:nvGrpSpPr>
            <p:cNvPr id="29" name="组合 28"/>
            <p:cNvGrpSpPr/>
            <p:nvPr/>
          </p:nvGrpSpPr>
          <p:grpSpPr>
            <a:xfrm>
              <a:off x="700529" y="1473121"/>
              <a:ext cx="1751028" cy="553998"/>
              <a:chOff x="715043" y="1444093"/>
              <a:chExt cx="1751028" cy="553998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156097" y="1444093"/>
                <a:ext cx="1309974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搜索引擎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SEO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，</a:t>
                </a: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SEO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715043" y="1530592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1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00529" y="2226184"/>
              <a:ext cx="1779882" cy="553998"/>
              <a:chOff x="715043" y="2243323"/>
              <a:chExt cx="1779882" cy="553998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156097" y="2243323"/>
                <a:ext cx="1338828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网址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导航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UC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，</a:t>
                </a:r>
                <a:r>
                  <a:rPr lang="en-US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QQ</a:t>
                </a: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等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715043" y="2329822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2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00529" y="2979247"/>
              <a:ext cx="6048679" cy="553998"/>
              <a:chOff x="715043" y="3042553"/>
              <a:chExt cx="6048679" cy="553998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1156097" y="3042553"/>
                <a:ext cx="5607625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引荐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流量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和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外站合作，如</a:t>
                </a:r>
                <a:r>
                  <a:rPr lang="en-US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3G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门户，如</a:t>
                </a:r>
                <a:r>
                  <a:rPr lang="en-US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58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，赶集等合作频道等等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715043" y="3129052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3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700529" y="3732310"/>
              <a:ext cx="7563517" cy="553998"/>
              <a:chOff x="715043" y="3749450"/>
              <a:chExt cx="7563517" cy="553998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156097" y="3749450"/>
                <a:ext cx="7122463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直接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流量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pPr>
                  <a:lnSpc>
                    <a:spcPts val="1800"/>
                  </a:lnSpc>
                  <a:spcAft>
                    <a:spcPts val="0"/>
                  </a:spcAft>
                </a:pPr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直接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输入域名进来。一切不带渠道</a:t>
                </a:r>
                <a:r>
                  <a:rPr lang="en-US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ID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进来的流量都会归结为直接流量</a:t>
                </a:r>
                <a:endParaRPr lang="zh-TW" altLang="zh-HK" dirty="0"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715043" y="3835949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4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00529" y="4485375"/>
              <a:ext cx="5704033" cy="646331"/>
              <a:chOff x="715043" y="4456347"/>
              <a:chExt cx="5704033" cy="646331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156097" y="4456347"/>
                <a:ext cx="526297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HK" b="1" dirty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微信</a:t>
                </a:r>
                <a:r>
                  <a:rPr lang="zh-CN" altLang="zh-HK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大号</a:t>
                </a:r>
                <a:endParaRPr lang="en-US" altLang="zh-CN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endParaRPr>
              </a:p>
              <a:p>
                <a:r>
                  <a:rPr lang="zh-CN" altLang="zh-HK" dirty="0" smtClean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微</a:t>
                </a:r>
                <a:r>
                  <a:rPr lang="zh-CN" altLang="zh-HK" dirty="0">
                    <a:solidFill>
                      <a:srgbClr val="3E3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信推广渠道。通过大号的推荐带来微信端的流量</a:t>
                </a:r>
                <a:endParaRPr lang="zh-HK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15043" y="4589012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E74E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000" dirty="0" smtClean="0">
                    <a:solidFill>
                      <a:srgbClr val="FF0000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5</a:t>
                </a:r>
                <a:endParaRPr lang="zh-HK" altLang="en-US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36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27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222639" y="1858473"/>
            <a:ext cx="4698722" cy="3141054"/>
            <a:chOff x="2150069" y="1923785"/>
            <a:chExt cx="4698722" cy="3141054"/>
          </a:xfrm>
        </p:grpSpPr>
        <p:grpSp>
          <p:nvGrpSpPr>
            <p:cNvPr id="3" name="Group 32"/>
            <p:cNvGrpSpPr>
              <a:grpSpLocks noChangeAspect="1"/>
            </p:cNvGrpSpPr>
            <p:nvPr/>
          </p:nvGrpSpPr>
          <p:grpSpPr bwMode="auto">
            <a:xfrm>
              <a:off x="3831261" y="1923785"/>
              <a:ext cx="2045281" cy="2049244"/>
              <a:chOff x="913" y="294"/>
              <a:chExt cx="3614" cy="3621"/>
            </a:xfrm>
            <a:solidFill>
              <a:srgbClr val="E74E3E"/>
            </a:solidFill>
          </p:grpSpPr>
          <p:sp>
            <p:nvSpPr>
              <p:cNvPr id="4" name="Freeform 34"/>
              <p:cNvSpPr>
                <a:spLocks/>
              </p:cNvSpPr>
              <p:nvPr/>
            </p:nvSpPr>
            <p:spPr bwMode="auto">
              <a:xfrm>
                <a:off x="2061" y="294"/>
                <a:ext cx="2466" cy="2717"/>
              </a:xfrm>
              <a:custGeom>
                <a:avLst/>
                <a:gdLst>
                  <a:gd name="T0" fmla="*/ 1042 w 1042"/>
                  <a:gd name="T1" fmla="*/ 1148 h 1148"/>
                  <a:gd name="T2" fmla="*/ 783 w 1042"/>
                  <a:gd name="T3" fmla="*/ 1030 h 1148"/>
                  <a:gd name="T4" fmla="*/ 243 w 1042"/>
                  <a:gd name="T5" fmla="*/ 876 h 1148"/>
                  <a:gd name="T6" fmla="*/ 8 w 1042"/>
                  <a:gd name="T7" fmla="*/ 838 h 1148"/>
                  <a:gd name="T8" fmla="*/ 0 w 1042"/>
                  <a:gd name="T9" fmla="*/ 837 h 1148"/>
                  <a:gd name="T10" fmla="*/ 0 w 1042"/>
                  <a:gd name="T11" fmla="*/ 305 h 1148"/>
                  <a:gd name="T12" fmla="*/ 534 w 1042"/>
                  <a:gd name="T13" fmla="*/ 195 h 1148"/>
                  <a:gd name="T14" fmla="*/ 1042 w 1042"/>
                  <a:gd name="T15" fmla="*/ 0 h 1148"/>
                  <a:gd name="T16" fmla="*/ 1042 w 1042"/>
                  <a:gd name="T17" fmla="*/ 1148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2" h="1148">
                    <a:moveTo>
                      <a:pt x="1042" y="1148"/>
                    </a:moveTo>
                    <a:cubicBezTo>
                      <a:pt x="961" y="1095"/>
                      <a:pt x="872" y="1063"/>
                      <a:pt x="783" y="1030"/>
                    </a:cubicBezTo>
                    <a:cubicBezTo>
                      <a:pt x="607" y="965"/>
                      <a:pt x="427" y="913"/>
                      <a:pt x="243" y="876"/>
                    </a:cubicBezTo>
                    <a:cubicBezTo>
                      <a:pt x="165" y="861"/>
                      <a:pt x="86" y="851"/>
                      <a:pt x="8" y="838"/>
                    </a:cubicBezTo>
                    <a:cubicBezTo>
                      <a:pt x="6" y="838"/>
                      <a:pt x="3" y="838"/>
                      <a:pt x="0" y="837"/>
                    </a:cubicBezTo>
                    <a:cubicBezTo>
                      <a:pt x="0" y="660"/>
                      <a:pt x="0" y="483"/>
                      <a:pt x="0" y="305"/>
                    </a:cubicBezTo>
                    <a:cubicBezTo>
                      <a:pt x="182" y="286"/>
                      <a:pt x="359" y="247"/>
                      <a:pt x="534" y="195"/>
                    </a:cubicBezTo>
                    <a:cubicBezTo>
                      <a:pt x="708" y="144"/>
                      <a:pt x="882" y="90"/>
                      <a:pt x="1042" y="0"/>
                    </a:cubicBezTo>
                    <a:cubicBezTo>
                      <a:pt x="1042" y="382"/>
                      <a:pt x="1042" y="764"/>
                      <a:pt x="1042" y="1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" name="Freeform 35"/>
              <p:cNvSpPr>
                <a:spLocks/>
              </p:cNvSpPr>
              <p:nvPr/>
            </p:nvSpPr>
            <p:spPr bwMode="auto">
              <a:xfrm>
                <a:off x="1834" y="2649"/>
                <a:ext cx="670" cy="1266"/>
              </a:xfrm>
              <a:custGeom>
                <a:avLst/>
                <a:gdLst>
                  <a:gd name="T0" fmla="*/ 0 w 283"/>
                  <a:gd name="T1" fmla="*/ 535 h 535"/>
                  <a:gd name="T2" fmla="*/ 0 w 283"/>
                  <a:gd name="T3" fmla="*/ 0 h 535"/>
                  <a:gd name="T4" fmla="*/ 283 w 283"/>
                  <a:gd name="T5" fmla="*/ 0 h 535"/>
                  <a:gd name="T6" fmla="*/ 283 w 283"/>
                  <a:gd name="T7" fmla="*/ 535 h 535"/>
                  <a:gd name="T8" fmla="*/ 0 w 283"/>
                  <a:gd name="T9" fmla="*/ 535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35">
                    <a:moveTo>
                      <a:pt x="0" y="535"/>
                    </a:moveTo>
                    <a:cubicBezTo>
                      <a:pt x="0" y="356"/>
                      <a:pt x="0" y="178"/>
                      <a:pt x="0" y="0"/>
                    </a:cubicBezTo>
                    <a:cubicBezTo>
                      <a:pt x="94" y="0"/>
                      <a:pt x="188" y="0"/>
                      <a:pt x="283" y="0"/>
                    </a:cubicBezTo>
                    <a:cubicBezTo>
                      <a:pt x="283" y="178"/>
                      <a:pt x="283" y="356"/>
                      <a:pt x="283" y="535"/>
                    </a:cubicBezTo>
                    <a:cubicBezTo>
                      <a:pt x="189" y="535"/>
                      <a:pt x="95" y="535"/>
                      <a:pt x="0" y="5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6" name="Freeform 36"/>
              <p:cNvSpPr>
                <a:spLocks/>
              </p:cNvSpPr>
              <p:nvPr/>
            </p:nvSpPr>
            <p:spPr bwMode="auto">
              <a:xfrm>
                <a:off x="913" y="1042"/>
                <a:ext cx="800" cy="1219"/>
              </a:xfrm>
              <a:custGeom>
                <a:avLst/>
                <a:gdLst>
                  <a:gd name="T0" fmla="*/ 338 w 338"/>
                  <a:gd name="T1" fmla="*/ 1 h 515"/>
                  <a:gd name="T2" fmla="*/ 338 w 338"/>
                  <a:gd name="T3" fmla="*/ 515 h 515"/>
                  <a:gd name="T4" fmla="*/ 121 w 338"/>
                  <a:gd name="T5" fmla="*/ 442 h 515"/>
                  <a:gd name="T6" fmla="*/ 141 w 338"/>
                  <a:gd name="T7" fmla="*/ 61 h 515"/>
                  <a:gd name="T8" fmla="*/ 327 w 338"/>
                  <a:gd name="T9" fmla="*/ 0 h 515"/>
                  <a:gd name="T10" fmla="*/ 334 w 338"/>
                  <a:gd name="T11" fmla="*/ 0 h 515"/>
                  <a:gd name="T12" fmla="*/ 338 w 338"/>
                  <a:gd name="T13" fmla="*/ 1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8" h="515">
                    <a:moveTo>
                      <a:pt x="338" y="1"/>
                    </a:moveTo>
                    <a:cubicBezTo>
                      <a:pt x="338" y="172"/>
                      <a:pt x="338" y="343"/>
                      <a:pt x="338" y="515"/>
                    </a:cubicBezTo>
                    <a:cubicBezTo>
                      <a:pt x="259" y="509"/>
                      <a:pt x="183" y="494"/>
                      <a:pt x="121" y="442"/>
                    </a:cubicBezTo>
                    <a:cubicBezTo>
                      <a:pt x="0" y="343"/>
                      <a:pt x="11" y="151"/>
                      <a:pt x="141" y="61"/>
                    </a:cubicBezTo>
                    <a:cubicBezTo>
                      <a:pt x="197" y="22"/>
                      <a:pt x="261" y="6"/>
                      <a:pt x="327" y="0"/>
                    </a:cubicBezTo>
                    <a:cubicBezTo>
                      <a:pt x="329" y="0"/>
                      <a:pt x="332" y="0"/>
                      <a:pt x="334" y="0"/>
                    </a:cubicBezTo>
                    <a:cubicBezTo>
                      <a:pt x="335" y="0"/>
                      <a:pt x="336" y="1"/>
                      <a:pt x="33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2150069" y="4295398"/>
              <a:ext cx="469872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HK" sz="4400" kern="1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推广的目标及考核</a:t>
              </a:r>
              <a:endParaRPr lang="zh-TW" altLang="zh-HK" sz="4400" kern="100" dirty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0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47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97738" y="2805753"/>
            <a:ext cx="69485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HK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过程指标</a:t>
            </a:r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HK" sz="2400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zh-CN" altLang="zh-HK" sz="24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获取优质的新增</a:t>
            </a:r>
            <a:r>
              <a:rPr lang="zh-CN" altLang="zh-HK" sz="2400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激活</a:t>
            </a:r>
            <a:endParaRPr lang="en-US" altLang="zh-CN" sz="2400" dirty="0" smtClean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ts val="4500"/>
              </a:lnSpc>
            </a:pPr>
            <a:r>
              <a:rPr lang="zh-CN" altLang="zh-HK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终极指标</a:t>
            </a:r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HK" sz="2400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zh-CN" altLang="zh-HK" sz="24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希望这部分新增用户可以留存</a:t>
            </a:r>
            <a:r>
              <a:rPr lang="zh-CN" altLang="zh-HK" sz="2400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下来</a:t>
            </a:r>
            <a:endParaRPr lang="en-US" altLang="zh-CN" sz="2400" dirty="0" smtClean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4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46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786" y="2890391"/>
            <a:ext cx="691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HK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转化为</a:t>
            </a:r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endParaRPr lang="en-US" altLang="zh-CN" sz="32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HK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有效</a:t>
            </a:r>
            <a:r>
              <a:rPr lang="zh-CN" altLang="zh-HK" sz="32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订单金额、毛收入、</a:t>
            </a:r>
            <a:r>
              <a:rPr lang="zh-CN" altLang="zh-HK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净收入</a:t>
            </a:r>
            <a:r>
              <a:rPr lang="en-US" altLang="zh-CN" sz="32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endParaRPr lang="zh-HK" altLang="en-US" sz="3200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4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19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504768" y="2022868"/>
            <a:ext cx="4134465" cy="2812264"/>
            <a:chOff x="2468255" y="1520825"/>
            <a:chExt cx="4134465" cy="2812264"/>
          </a:xfrm>
        </p:grpSpPr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3525478" y="1520825"/>
              <a:ext cx="2020018" cy="1934936"/>
            </a:xfrm>
            <a:custGeom>
              <a:avLst/>
              <a:gdLst>
                <a:gd name="T0" fmla="*/ 802 w 1596"/>
                <a:gd name="T1" fmla="*/ 0 h 1528"/>
                <a:gd name="T2" fmla="*/ 1538 w 1596"/>
                <a:gd name="T3" fmla="*/ 590 h 1528"/>
                <a:gd name="T4" fmla="*/ 1319 w 1596"/>
                <a:gd name="T5" fmla="*/ 1285 h 1528"/>
                <a:gd name="T6" fmla="*/ 890 w 1596"/>
                <a:gd name="T7" fmla="*/ 1483 h 1528"/>
                <a:gd name="T8" fmla="*/ 72 w 1596"/>
                <a:gd name="T9" fmla="*/ 936 h 1528"/>
                <a:gd name="T10" fmla="*/ 271 w 1596"/>
                <a:gd name="T11" fmla="*/ 216 h 1528"/>
                <a:gd name="T12" fmla="*/ 724 w 1596"/>
                <a:gd name="T13" fmla="*/ 5 h 1528"/>
                <a:gd name="T14" fmla="*/ 802 w 1596"/>
                <a:gd name="T15" fmla="*/ 0 h 1528"/>
                <a:gd name="T16" fmla="*/ 520 w 1596"/>
                <a:gd name="T17" fmla="*/ 594 h 1528"/>
                <a:gd name="T18" fmla="*/ 517 w 1596"/>
                <a:gd name="T19" fmla="*/ 604 h 1528"/>
                <a:gd name="T20" fmla="*/ 515 w 1596"/>
                <a:gd name="T21" fmla="*/ 875 h 1528"/>
                <a:gd name="T22" fmla="*/ 540 w 1596"/>
                <a:gd name="T23" fmla="*/ 891 h 1528"/>
                <a:gd name="T24" fmla="*/ 697 w 1596"/>
                <a:gd name="T25" fmla="*/ 866 h 1528"/>
                <a:gd name="T26" fmla="*/ 1069 w 1596"/>
                <a:gd name="T27" fmla="*/ 891 h 1528"/>
                <a:gd name="T28" fmla="*/ 1083 w 1596"/>
                <a:gd name="T29" fmla="*/ 893 h 1528"/>
                <a:gd name="T30" fmla="*/ 1081 w 1596"/>
                <a:gd name="T31" fmla="*/ 596 h 1528"/>
                <a:gd name="T32" fmla="*/ 520 w 1596"/>
                <a:gd name="T33" fmla="*/ 594 h 1528"/>
                <a:gd name="T34" fmla="*/ 1056 w 1596"/>
                <a:gd name="T35" fmla="*/ 1004 h 1528"/>
                <a:gd name="T36" fmla="*/ 548 w 1596"/>
                <a:gd name="T37" fmla="*/ 1005 h 1528"/>
                <a:gd name="T38" fmla="*/ 550 w 1596"/>
                <a:gd name="T39" fmla="*/ 1015 h 1528"/>
                <a:gd name="T40" fmla="*/ 775 w 1596"/>
                <a:gd name="T41" fmla="*/ 1353 h 1528"/>
                <a:gd name="T42" fmla="*/ 828 w 1596"/>
                <a:gd name="T43" fmla="*/ 1352 h 1528"/>
                <a:gd name="T44" fmla="*/ 1029 w 1596"/>
                <a:gd name="T45" fmla="*/ 1074 h 1528"/>
                <a:gd name="T46" fmla="*/ 1056 w 1596"/>
                <a:gd name="T47" fmla="*/ 1004 h 1528"/>
                <a:gd name="T48" fmla="*/ 1053 w 1596"/>
                <a:gd name="T49" fmla="*/ 487 h 1528"/>
                <a:gd name="T50" fmla="*/ 1054 w 1596"/>
                <a:gd name="T51" fmla="*/ 481 h 1528"/>
                <a:gd name="T52" fmla="*/ 1051 w 1596"/>
                <a:gd name="T53" fmla="*/ 473 h 1528"/>
                <a:gd name="T54" fmla="*/ 830 w 1596"/>
                <a:gd name="T55" fmla="*/ 139 h 1528"/>
                <a:gd name="T56" fmla="*/ 771 w 1596"/>
                <a:gd name="T57" fmla="*/ 140 h 1528"/>
                <a:gd name="T58" fmla="*/ 554 w 1596"/>
                <a:gd name="T59" fmla="*/ 462 h 1528"/>
                <a:gd name="T60" fmla="*/ 547 w 1596"/>
                <a:gd name="T61" fmla="*/ 485 h 1528"/>
                <a:gd name="T62" fmla="*/ 1053 w 1596"/>
                <a:gd name="T63" fmla="*/ 487 h 1528"/>
                <a:gd name="T64" fmla="*/ 407 w 1596"/>
                <a:gd name="T65" fmla="*/ 927 h 1528"/>
                <a:gd name="T66" fmla="*/ 407 w 1596"/>
                <a:gd name="T67" fmla="*/ 563 h 1528"/>
                <a:gd name="T68" fmla="*/ 223 w 1596"/>
                <a:gd name="T69" fmla="*/ 477 h 1528"/>
                <a:gd name="T70" fmla="*/ 223 w 1596"/>
                <a:gd name="T71" fmla="*/ 1013 h 1528"/>
                <a:gd name="T72" fmla="*/ 407 w 1596"/>
                <a:gd name="T73" fmla="*/ 927 h 1528"/>
                <a:gd name="T74" fmla="*/ 1382 w 1596"/>
                <a:gd name="T75" fmla="*/ 480 h 1528"/>
                <a:gd name="T76" fmla="*/ 1195 w 1596"/>
                <a:gd name="T77" fmla="*/ 566 h 1528"/>
                <a:gd name="T78" fmla="*/ 1195 w 1596"/>
                <a:gd name="T79" fmla="*/ 924 h 1528"/>
                <a:gd name="T80" fmla="*/ 1382 w 1596"/>
                <a:gd name="T81" fmla="*/ 1010 h 1528"/>
                <a:gd name="T82" fmla="*/ 1382 w 1596"/>
                <a:gd name="T83" fmla="*/ 480 h 1528"/>
                <a:gd name="T84" fmla="*/ 1166 w 1596"/>
                <a:gd name="T85" fmla="*/ 1035 h 1528"/>
                <a:gd name="T86" fmla="*/ 997 w 1596"/>
                <a:gd name="T87" fmla="*/ 1344 h 1528"/>
                <a:gd name="T88" fmla="*/ 1324 w 1596"/>
                <a:gd name="T89" fmla="*/ 1108 h 1528"/>
                <a:gd name="T90" fmla="*/ 1166 w 1596"/>
                <a:gd name="T91" fmla="*/ 1035 h 1528"/>
                <a:gd name="T92" fmla="*/ 997 w 1596"/>
                <a:gd name="T93" fmla="*/ 146 h 1528"/>
                <a:gd name="T94" fmla="*/ 1166 w 1596"/>
                <a:gd name="T95" fmla="*/ 455 h 1528"/>
                <a:gd name="T96" fmla="*/ 1324 w 1596"/>
                <a:gd name="T97" fmla="*/ 382 h 1528"/>
                <a:gd name="T98" fmla="*/ 997 w 1596"/>
                <a:gd name="T99" fmla="*/ 146 h 1528"/>
                <a:gd name="T100" fmla="*/ 280 w 1596"/>
                <a:gd name="T101" fmla="*/ 1111 h 1528"/>
                <a:gd name="T102" fmla="*/ 605 w 1596"/>
                <a:gd name="T103" fmla="*/ 1344 h 1528"/>
                <a:gd name="T104" fmla="*/ 436 w 1596"/>
                <a:gd name="T105" fmla="*/ 1038 h 1528"/>
                <a:gd name="T106" fmla="*/ 280 w 1596"/>
                <a:gd name="T107" fmla="*/ 1111 h 1528"/>
                <a:gd name="T108" fmla="*/ 605 w 1596"/>
                <a:gd name="T109" fmla="*/ 146 h 1528"/>
                <a:gd name="T110" fmla="*/ 280 w 1596"/>
                <a:gd name="T111" fmla="*/ 379 h 1528"/>
                <a:gd name="T112" fmla="*/ 436 w 1596"/>
                <a:gd name="T113" fmla="*/ 452 h 1528"/>
                <a:gd name="T114" fmla="*/ 605 w 1596"/>
                <a:gd name="T115" fmla="*/ 146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6" h="1528">
                  <a:moveTo>
                    <a:pt x="802" y="0"/>
                  </a:moveTo>
                  <a:cubicBezTo>
                    <a:pt x="1158" y="1"/>
                    <a:pt x="1465" y="243"/>
                    <a:pt x="1538" y="590"/>
                  </a:cubicBezTo>
                  <a:cubicBezTo>
                    <a:pt x="1596" y="860"/>
                    <a:pt x="1518" y="1094"/>
                    <a:pt x="1319" y="1285"/>
                  </a:cubicBezTo>
                  <a:cubicBezTo>
                    <a:pt x="1199" y="1400"/>
                    <a:pt x="1054" y="1464"/>
                    <a:pt x="890" y="1483"/>
                  </a:cubicBezTo>
                  <a:cubicBezTo>
                    <a:pt x="518" y="1528"/>
                    <a:pt x="167" y="1298"/>
                    <a:pt x="72" y="936"/>
                  </a:cubicBezTo>
                  <a:cubicBezTo>
                    <a:pt x="0" y="661"/>
                    <a:pt x="70" y="418"/>
                    <a:pt x="271" y="216"/>
                  </a:cubicBezTo>
                  <a:cubicBezTo>
                    <a:pt x="395" y="91"/>
                    <a:pt x="549" y="24"/>
                    <a:pt x="724" y="5"/>
                  </a:cubicBezTo>
                  <a:cubicBezTo>
                    <a:pt x="750" y="2"/>
                    <a:pt x="776" y="2"/>
                    <a:pt x="802" y="0"/>
                  </a:cubicBezTo>
                  <a:close/>
                  <a:moveTo>
                    <a:pt x="520" y="594"/>
                  </a:moveTo>
                  <a:cubicBezTo>
                    <a:pt x="518" y="599"/>
                    <a:pt x="517" y="601"/>
                    <a:pt x="517" y="604"/>
                  </a:cubicBezTo>
                  <a:cubicBezTo>
                    <a:pt x="501" y="694"/>
                    <a:pt x="500" y="785"/>
                    <a:pt x="515" y="875"/>
                  </a:cubicBezTo>
                  <a:cubicBezTo>
                    <a:pt x="518" y="898"/>
                    <a:pt x="516" y="896"/>
                    <a:pt x="540" y="891"/>
                  </a:cubicBezTo>
                  <a:cubicBezTo>
                    <a:pt x="592" y="882"/>
                    <a:pt x="644" y="871"/>
                    <a:pt x="697" y="866"/>
                  </a:cubicBezTo>
                  <a:cubicBezTo>
                    <a:pt x="822" y="854"/>
                    <a:pt x="946" y="863"/>
                    <a:pt x="1069" y="891"/>
                  </a:cubicBezTo>
                  <a:cubicBezTo>
                    <a:pt x="1073" y="892"/>
                    <a:pt x="1078" y="892"/>
                    <a:pt x="1083" y="893"/>
                  </a:cubicBezTo>
                  <a:cubicBezTo>
                    <a:pt x="1102" y="824"/>
                    <a:pt x="1101" y="638"/>
                    <a:pt x="1081" y="596"/>
                  </a:cubicBezTo>
                  <a:cubicBezTo>
                    <a:pt x="894" y="641"/>
                    <a:pt x="707" y="640"/>
                    <a:pt x="520" y="594"/>
                  </a:cubicBezTo>
                  <a:close/>
                  <a:moveTo>
                    <a:pt x="1056" y="1004"/>
                  </a:moveTo>
                  <a:cubicBezTo>
                    <a:pt x="885" y="963"/>
                    <a:pt x="717" y="964"/>
                    <a:pt x="548" y="1005"/>
                  </a:cubicBezTo>
                  <a:cubicBezTo>
                    <a:pt x="549" y="1010"/>
                    <a:pt x="549" y="1013"/>
                    <a:pt x="550" y="1015"/>
                  </a:cubicBezTo>
                  <a:cubicBezTo>
                    <a:pt x="596" y="1147"/>
                    <a:pt x="670" y="1260"/>
                    <a:pt x="775" y="1353"/>
                  </a:cubicBezTo>
                  <a:cubicBezTo>
                    <a:pt x="792" y="1369"/>
                    <a:pt x="810" y="1369"/>
                    <a:pt x="828" y="1352"/>
                  </a:cubicBezTo>
                  <a:cubicBezTo>
                    <a:pt x="915" y="1274"/>
                    <a:pt x="982" y="1181"/>
                    <a:pt x="1029" y="1074"/>
                  </a:cubicBezTo>
                  <a:cubicBezTo>
                    <a:pt x="1039" y="1052"/>
                    <a:pt x="1047" y="1029"/>
                    <a:pt x="1056" y="1004"/>
                  </a:cubicBezTo>
                  <a:close/>
                  <a:moveTo>
                    <a:pt x="1053" y="487"/>
                  </a:moveTo>
                  <a:cubicBezTo>
                    <a:pt x="1054" y="483"/>
                    <a:pt x="1054" y="482"/>
                    <a:pt x="1054" y="481"/>
                  </a:cubicBezTo>
                  <a:cubicBezTo>
                    <a:pt x="1053" y="479"/>
                    <a:pt x="1052" y="476"/>
                    <a:pt x="1051" y="473"/>
                  </a:cubicBezTo>
                  <a:cubicBezTo>
                    <a:pt x="1005" y="343"/>
                    <a:pt x="932" y="232"/>
                    <a:pt x="830" y="139"/>
                  </a:cubicBezTo>
                  <a:cubicBezTo>
                    <a:pt x="808" y="120"/>
                    <a:pt x="793" y="120"/>
                    <a:pt x="771" y="140"/>
                  </a:cubicBezTo>
                  <a:cubicBezTo>
                    <a:pt x="672" y="229"/>
                    <a:pt x="601" y="337"/>
                    <a:pt x="554" y="462"/>
                  </a:cubicBezTo>
                  <a:cubicBezTo>
                    <a:pt x="552" y="469"/>
                    <a:pt x="550" y="476"/>
                    <a:pt x="547" y="485"/>
                  </a:cubicBezTo>
                  <a:cubicBezTo>
                    <a:pt x="717" y="526"/>
                    <a:pt x="885" y="527"/>
                    <a:pt x="1053" y="487"/>
                  </a:cubicBezTo>
                  <a:close/>
                  <a:moveTo>
                    <a:pt x="407" y="927"/>
                  </a:moveTo>
                  <a:cubicBezTo>
                    <a:pt x="383" y="806"/>
                    <a:pt x="384" y="683"/>
                    <a:pt x="407" y="563"/>
                  </a:cubicBezTo>
                  <a:cubicBezTo>
                    <a:pt x="345" y="534"/>
                    <a:pt x="284" y="506"/>
                    <a:pt x="223" y="477"/>
                  </a:cubicBezTo>
                  <a:cubicBezTo>
                    <a:pt x="141" y="594"/>
                    <a:pt x="141" y="911"/>
                    <a:pt x="223" y="1013"/>
                  </a:cubicBezTo>
                  <a:cubicBezTo>
                    <a:pt x="284" y="984"/>
                    <a:pt x="345" y="956"/>
                    <a:pt x="407" y="927"/>
                  </a:cubicBezTo>
                  <a:close/>
                  <a:moveTo>
                    <a:pt x="1382" y="480"/>
                  </a:moveTo>
                  <a:cubicBezTo>
                    <a:pt x="1319" y="509"/>
                    <a:pt x="1257" y="537"/>
                    <a:pt x="1195" y="566"/>
                  </a:cubicBezTo>
                  <a:cubicBezTo>
                    <a:pt x="1218" y="685"/>
                    <a:pt x="1218" y="806"/>
                    <a:pt x="1195" y="924"/>
                  </a:cubicBezTo>
                  <a:cubicBezTo>
                    <a:pt x="1258" y="953"/>
                    <a:pt x="1319" y="981"/>
                    <a:pt x="1382" y="1010"/>
                  </a:cubicBezTo>
                  <a:cubicBezTo>
                    <a:pt x="1462" y="833"/>
                    <a:pt x="1462" y="657"/>
                    <a:pt x="1382" y="480"/>
                  </a:cubicBezTo>
                  <a:close/>
                  <a:moveTo>
                    <a:pt x="1166" y="1035"/>
                  </a:moveTo>
                  <a:cubicBezTo>
                    <a:pt x="1127" y="1151"/>
                    <a:pt x="1071" y="1252"/>
                    <a:pt x="997" y="1344"/>
                  </a:cubicBezTo>
                  <a:cubicBezTo>
                    <a:pt x="1131" y="1301"/>
                    <a:pt x="1239" y="1224"/>
                    <a:pt x="1324" y="1108"/>
                  </a:cubicBezTo>
                  <a:cubicBezTo>
                    <a:pt x="1270" y="1083"/>
                    <a:pt x="1219" y="1060"/>
                    <a:pt x="1166" y="1035"/>
                  </a:cubicBezTo>
                  <a:close/>
                  <a:moveTo>
                    <a:pt x="997" y="146"/>
                  </a:moveTo>
                  <a:cubicBezTo>
                    <a:pt x="1072" y="238"/>
                    <a:pt x="1127" y="340"/>
                    <a:pt x="1166" y="455"/>
                  </a:cubicBezTo>
                  <a:cubicBezTo>
                    <a:pt x="1220" y="430"/>
                    <a:pt x="1271" y="406"/>
                    <a:pt x="1324" y="382"/>
                  </a:cubicBezTo>
                  <a:cubicBezTo>
                    <a:pt x="1238" y="266"/>
                    <a:pt x="1131" y="189"/>
                    <a:pt x="997" y="146"/>
                  </a:cubicBezTo>
                  <a:close/>
                  <a:moveTo>
                    <a:pt x="280" y="1111"/>
                  </a:moveTo>
                  <a:cubicBezTo>
                    <a:pt x="366" y="1226"/>
                    <a:pt x="473" y="1302"/>
                    <a:pt x="605" y="1344"/>
                  </a:cubicBezTo>
                  <a:cubicBezTo>
                    <a:pt x="531" y="1253"/>
                    <a:pt x="475" y="1152"/>
                    <a:pt x="436" y="1038"/>
                  </a:cubicBezTo>
                  <a:cubicBezTo>
                    <a:pt x="384" y="1063"/>
                    <a:pt x="333" y="1086"/>
                    <a:pt x="280" y="1111"/>
                  </a:cubicBezTo>
                  <a:close/>
                  <a:moveTo>
                    <a:pt x="605" y="146"/>
                  </a:moveTo>
                  <a:cubicBezTo>
                    <a:pt x="472" y="188"/>
                    <a:pt x="365" y="264"/>
                    <a:pt x="280" y="379"/>
                  </a:cubicBezTo>
                  <a:cubicBezTo>
                    <a:pt x="333" y="404"/>
                    <a:pt x="384" y="427"/>
                    <a:pt x="436" y="452"/>
                  </a:cubicBezTo>
                  <a:cubicBezTo>
                    <a:pt x="475" y="338"/>
                    <a:pt x="531" y="237"/>
                    <a:pt x="605" y="146"/>
                  </a:cubicBezTo>
                  <a:close/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468255" y="3563648"/>
              <a:ext cx="413446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HK" sz="44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关于流量的看法</a:t>
              </a:r>
              <a:endParaRPr lang="zh-HK" altLang="en-US" sz="4400" dirty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6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421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5164848" y="1614174"/>
            <a:ext cx="2511082" cy="381000"/>
            <a:chOff x="5164848" y="1614174"/>
            <a:chExt cx="2511082" cy="381000"/>
          </a:xfrm>
        </p:grpSpPr>
        <p:sp>
          <p:nvSpPr>
            <p:cNvPr id="40" name="矩形 39"/>
            <p:cNvSpPr/>
            <p:nvPr/>
          </p:nvSpPr>
          <p:spPr>
            <a:xfrm>
              <a:off x="5644605" y="1620008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什么是互联网推广</a:t>
              </a:r>
              <a:endParaRPr lang="zh-TW" altLang="zh-HK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164848" y="1614174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164848" y="2263904"/>
            <a:ext cx="2511082" cy="381000"/>
            <a:chOff x="5164848" y="2263904"/>
            <a:chExt cx="2511082" cy="381000"/>
          </a:xfrm>
        </p:grpSpPr>
        <p:sp>
          <p:nvSpPr>
            <p:cNvPr id="41" name="矩形 40"/>
            <p:cNvSpPr/>
            <p:nvPr/>
          </p:nvSpPr>
          <p:spPr>
            <a:xfrm>
              <a:off x="5644605" y="2269738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怎么做互联网推广</a:t>
              </a:r>
              <a:endParaRPr lang="zh-TW" altLang="zh-HK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164848" y="2263904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164848" y="2913634"/>
            <a:ext cx="2511082" cy="381000"/>
            <a:chOff x="5164848" y="2913634"/>
            <a:chExt cx="2511082" cy="381000"/>
          </a:xfrm>
        </p:grpSpPr>
        <p:sp>
          <p:nvSpPr>
            <p:cNvPr id="42" name="矩形 41"/>
            <p:cNvSpPr/>
            <p:nvPr/>
          </p:nvSpPr>
          <p:spPr>
            <a:xfrm>
              <a:off x="5644605" y="2919468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推广的目标及考核</a:t>
              </a:r>
              <a:endParaRPr lang="en-US" altLang="zh-CN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164848" y="2913634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164848" y="3563364"/>
            <a:ext cx="2280250" cy="381000"/>
            <a:chOff x="5164848" y="3563364"/>
            <a:chExt cx="2280250" cy="381000"/>
          </a:xfrm>
        </p:grpSpPr>
        <p:sp>
          <p:nvSpPr>
            <p:cNvPr id="43" name="矩形 42"/>
            <p:cNvSpPr/>
            <p:nvPr/>
          </p:nvSpPr>
          <p:spPr>
            <a:xfrm>
              <a:off x="5644605" y="3569198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关于流量的看法</a:t>
              </a:r>
              <a:endParaRPr lang="zh-TW" altLang="zh-HK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164848" y="3563364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164848" y="4213094"/>
            <a:ext cx="3203580" cy="381000"/>
            <a:chOff x="5164848" y="4213094"/>
            <a:chExt cx="3203580" cy="381000"/>
          </a:xfrm>
        </p:grpSpPr>
        <p:sp>
          <p:nvSpPr>
            <p:cNvPr id="44" name="矩形 43"/>
            <p:cNvSpPr/>
            <p:nvPr/>
          </p:nvSpPr>
          <p:spPr>
            <a:xfrm>
              <a:off x="5644605" y="4218928"/>
              <a:ext cx="27238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一个好的推广怎么炼成的</a:t>
              </a:r>
              <a:endParaRPr lang="zh-TW" altLang="zh-HK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164848" y="4213094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5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164848" y="4862825"/>
            <a:ext cx="1204775" cy="381000"/>
            <a:chOff x="5164848" y="4862825"/>
            <a:chExt cx="1204775" cy="381000"/>
          </a:xfrm>
        </p:grpSpPr>
        <p:sp>
          <p:nvSpPr>
            <p:cNvPr id="39" name="矩形 38"/>
            <p:cNvSpPr/>
            <p:nvPr/>
          </p:nvSpPr>
          <p:spPr>
            <a:xfrm>
              <a:off x="5644605" y="4868659"/>
              <a:ext cx="7250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spcAft>
                  <a:spcPts val="0"/>
                </a:spcAft>
              </a:pPr>
              <a:r>
                <a:rPr lang="zh-CN" altLang="zh-HK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提问</a:t>
              </a:r>
              <a:endParaRPr lang="zh-TW" altLang="zh-HK" kern="100" dirty="0">
                <a:solidFill>
                  <a:srgbClr val="545454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164848" y="4862825"/>
              <a:ext cx="381000" cy="381000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20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6</a:t>
              </a:r>
              <a:endParaRPr lang="zh-HK" altLang="en-US" sz="20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5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9" r="20726"/>
          <a:stretch/>
        </p:blipFill>
        <p:spPr bwMode="auto">
          <a:xfrm>
            <a:off x="775573" y="1494826"/>
            <a:ext cx="3774911" cy="3868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1" name="组合 20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2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57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6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6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6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6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50" fill="hold"/>
                                        <p:tgtEl>
                                          <p:spTgt spid="6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6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6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6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6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69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50" fill="hold"/>
                                        <p:tgtEl>
                                          <p:spTgt spid="7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70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786" y="2499194"/>
            <a:ext cx="691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直接流量</a:t>
            </a:r>
            <a:endParaRPr lang="en-US" altLang="zh-CN" sz="5400" b="1" dirty="0" smtClean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54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搜索流量</a:t>
            </a:r>
            <a:endParaRPr lang="en-US" altLang="zh-CN" sz="5400" b="1" dirty="0" smtClean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54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引荐流量</a:t>
            </a:r>
            <a:endParaRPr lang="zh-HK" altLang="en-US" sz="5400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48561" y="1909017"/>
            <a:ext cx="2646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三种类型</a:t>
            </a:r>
            <a:r>
              <a:rPr lang="en-US" altLang="zh-CN" sz="32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15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376254" y="1819026"/>
            <a:ext cx="6391493" cy="3219949"/>
            <a:chOff x="1376254" y="1563084"/>
            <a:chExt cx="6391493" cy="3219949"/>
          </a:xfrm>
        </p:grpSpPr>
        <p:sp>
          <p:nvSpPr>
            <p:cNvPr id="2" name="矩形 1"/>
            <p:cNvSpPr/>
            <p:nvPr/>
          </p:nvSpPr>
          <p:spPr>
            <a:xfrm>
              <a:off x="1376254" y="4013592"/>
              <a:ext cx="639149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HK" sz="4400" dirty="0">
                  <a:solidFill>
                    <a:srgbClr val="545454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一个好的推广怎么炼成的</a:t>
              </a:r>
              <a:endParaRPr lang="zh-HK" altLang="en-US" sz="4400" dirty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>
              <a:off x="3401446" y="1563084"/>
              <a:ext cx="2341108" cy="2358720"/>
              <a:chOff x="939" y="299"/>
              <a:chExt cx="3589" cy="3616"/>
            </a:xfrm>
            <a:solidFill>
              <a:srgbClr val="E74E3E"/>
            </a:solidFill>
          </p:grpSpPr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939" y="1787"/>
                <a:ext cx="2299" cy="2128"/>
              </a:xfrm>
              <a:custGeom>
                <a:avLst/>
                <a:gdLst>
                  <a:gd name="T0" fmla="*/ 249 w 972"/>
                  <a:gd name="T1" fmla="*/ 898 h 899"/>
                  <a:gd name="T2" fmla="*/ 182 w 972"/>
                  <a:gd name="T3" fmla="*/ 869 h 899"/>
                  <a:gd name="T4" fmla="*/ 34 w 972"/>
                  <a:gd name="T5" fmla="*/ 696 h 899"/>
                  <a:gd name="T6" fmla="*/ 45 w 972"/>
                  <a:gd name="T7" fmla="*/ 560 h 899"/>
                  <a:gd name="T8" fmla="*/ 443 w 972"/>
                  <a:gd name="T9" fmla="*/ 221 h 899"/>
                  <a:gd name="T10" fmla="*/ 544 w 972"/>
                  <a:gd name="T11" fmla="*/ 188 h 899"/>
                  <a:gd name="T12" fmla="*/ 591 w 972"/>
                  <a:gd name="T13" fmla="*/ 169 h 899"/>
                  <a:gd name="T14" fmla="*/ 630 w 972"/>
                  <a:gd name="T15" fmla="*/ 135 h 899"/>
                  <a:gd name="T16" fmla="*/ 639 w 972"/>
                  <a:gd name="T17" fmla="*/ 115 h 899"/>
                  <a:gd name="T18" fmla="*/ 640 w 972"/>
                  <a:gd name="T19" fmla="*/ 73 h 899"/>
                  <a:gd name="T20" fmla="*/ 733 w 972"/>
                  <a:gd name="T21" fmla="*/ 11 h 899"/>
                  <a:gd name="T22" fmla="*/ 800 w 972"/>
                  <a:gd name="T23" fmla="*/ 49 h 899"/>
                  <a:gd name="T24" fmla="*/ 944 w 972"/>
                  <a:gd name="T25" fmla="*/ 220 h 899"/>
                  <a:gd name="T26" fmla="*/ 957 w 972"/>
                  <a:gd name="T27" fmla="*/ 324 h 899"/>
                  <a:gd name="T28" fmla="*/ 889 w 972"/>
                  <a:gd name="T29" fmla="*/ 357 h 899"/>
                  <a:gd name="T30" fmla="*/ 846 w 972"/>
                  <a:gd name="T31" fmla="*/ 353 h 899"/>
                  <a:gd name="T32" fmla="*/ 822 w 972"/>
                  <a:gd name="T33" fmla="*/ 360 h 899"/>
                  <a:gd name="T34" fmla="*/ 772 w 972"/>
                  <a:gd name="T35" fmla="*/ 403 h 899"/>
                  <a:gd name="T36" fmla="*/ 762 w 972"/>
                  <a:gd name="T37" fmla="*/ 423 h 899"/>
                  <a:gd name="T38" fmla="*/ 689 w 972"/>
                  <a:gd name="T39" fmla="*/ 562 h 899"/>
                  <a:gd name="T40" fmla="*/ 599 w 972"/>
                  <a:gd name="T41" fmla="*/ 638 h 899"/>
                  <a:gd name="T42" fmla="*/ 332 w 972"/>
                  <a:gd name="T43" fmla="*/ 867 h 899"/>
                  <a:gd name="T44" fmla="*/ 249 w 972"/>
                  <a:gd name="T45" fmla="*/ 898 h 899"/>
                  <a:gd name="T46" fmla="*/ 555 w 972"/>
                  <a:gd name="T47" fmla="*/ 594 h 899"/>
                  <a:gd name="T48" fmla="*/ 545 w 972"/>
                  <a:gd name="T49" fmla="*/ 579 h 899"/>
                  <a:gd name="T50" fmla="*/ 475 w 972"/>
                  <a:gd name="T51" fmla="*/ 500 h 899"/>
                  <a:gd name="T52" fmla="*/ 371 w 972"/>
                  <a:gd name="T53" fmla="*/ 380 h 899"/>
                  <a:gd name="T54" fmla="*/ 347 w 972"/>
                  <a:gd name="T55" fmla="*/ 375 h 899"/>
                  <a:gd name="T56" fmla="*/ 349 w 972"/>
                  <a:gd name="T57" fmla="*/ 400 h 899"/>
                  <a:gd name="T58" fmla="*/ 357 w 972"/>
                  <a:gd name="T59" fmla="*/ 409 h 899"/>
                  <a:gd name="T60" fmla="*/ 499 w 972"/>
                  <a:gd name="T61" fmla="*/ 571 h 899"/>
                  <a:gd name="T62" fmla="*/ 527 w 972"/>
                  <a:gd name="T63" fmla="*/ 602 h 899"/>
                  <a:gd name="T64" fmla="*/ 544 w 972"/>
                  <a:gd name="T65" fmla="*/ 606 h 899"/>
                  <a:gd name="T66" fmla="*/ 555 w 972"/>
                  <a:gd name="T67" fmla="*/ 594 h 899"/>
                  <a:gd name="T68" fmla="*/ 269 w 972"/>
                  <a:gd name="T69" fmla="*/ 440 h 899"/>
                  <a:gd name="T70" fmla="*/ 257 w 972"/>
                  <a:gd name="T71" fmla="*/ 451 h 899"/>
                  <a:gd name="T72" fmla="*/ 261 w 972"/>
                  <a:gd name="T73" fmla="*/ 470 h 899"/>
                  <a:gd name="T74" fmla="*/ 435 w 972"/>
                  <a:gd name="T75" fmla="*/ 672 h 899"/>
                  <a:gd name="T76" fmla="*/ 458 w 972"/>
                  <a:gd name="T77" fmla="*/ 678 h 899"/>
                  <a:gd name="T78" fmla="*/ 457 w 972"/>
                  <a:gd name="T79" fmla="*/ 653 h 899"/>
                  <a:gd name="T80" fmla="*/ 283 w 972"/>
                  <a:gd name="T81" fmla="*/ 451 h 899"/>
                  <a:gd name="T82" fmla="*/ 269 w 972"/>
                  <a:gd name="T83" fmla="*/ 44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72" h="899">
                    <a:moveTo>
                      <a:pt x="249" y="898"/>
                    </a:moveTo>
                    <a:cubicBezTo>
                      <a:pt x="222" y="899"/>
                      <a:pt x="200" y="890"/>
                      <a:pt x="182" y="869"/>
                    </a:cubicBezTo>
                    <a:cubicBezTo>
                      <a:pt x="133" y="812"/>
                      <a:pt x="82" y="755"/>
                      <a:pt x="34" y="696"/>
                    </a:cubicBezTo>
                    <a:cubicBezTo>
                      <a:pt x="9" y="665"/>
                      <a:pt x="0" y="599"/>
                      <a:pt x="45" y="560"/>
                    </a:cubicBezTo>
                    <a:cubicBezTo>
                      <a:pt x="179" y="448"/>
                      <a:pt x="311" y="334"/>
                      <a:pt x="443" y="221"/>
                    </a:cubicBezTo>
                    <a:cubicBezTo>
                      <a:pt x="472" y="196"/>
                      <a:pt x="508" y="190"/>
                      <a:pt x="544" y="188"/>
                    </a:cubicBezTo>
                    <a:cubicBezTo>
                      <a:pt x="563" y="187"/>
                      <a:pt x="578" y="183"/>
                      <a:pt x="591" y="169"/>
                    </a:cubicBezTo>
                    <a:cubicBezTo>
                      <a:pt x="603" y="157"/>
                      <a:pt x="618" y="147"/>
                      <a:pt x="630" y="135"/>
                    </a:cubicBezTo>
                    <a:cubicBezTo>
                      <a:pt x="635" y="130"/>
                      <a:pt x="638" y="122"/>
                      <a:pt x="639" y="115"/>
                    </a:cubicBezTo>
                    <a:cubicBezTo>
                      <a:pt x="640" y="101"/>
                      <a:pt x="638" y="86"/>
                      <a:pt x="640" y="73"/>
                    </a:cubicBezTo>
                    <a:cubicBezTo>
                      <a:pt x="648" y="22"/>
                      <a:pt x="681" y="0"/>
                      <a:pt x="733" y="11"/>
                    </a:cubicBezTo>
                    <a:cubicBezTo>
                      <a:pt x="760" y="17"/>
                      <a:pt x="782" y="27"/>
                      <a:pt x="800" y="49"/>
                    </a:cubicBezTo>
                    <a:cubicBezTo>
                      <a:pt x="847" y="107"/>
                      <a:pt x="899" y="161"/>
                      <a:pt x="944" y="220"/>
                    </a:cubicBezTo>
                    <a:cubicBezTo>
                      <a:pt x="967" y="249"/>
                      <a:pt x="972" y="287"/>
                      <a:pt x="957" y="324"/>
                    </a:cubicBezTo>
                    <a:cubicBezTo>
                      <a:pt x="944" y="352"/>
                      <a:pt x="916" y="356"/>
                      <a:pt x="889" y="357"/>
                    </a:cubicBezTo>
                    <a:cubicBezTo>
                      <a:pt x="875" y="357"/>
                      <a:pt x="860" y="355"/>
                      <a:pt x="846" y="353"/>
                    </a:cubicBezTo>
                    <a:cubicBezTo>
                      <a:pt x="836" y="351"/>
                      <a:pt x="829" y="353"/>
                      <a:pt x="822" y="360"/>
                    </a:cubicBezTo>
                    <a:cubicBezTo>
                      <a:pt x="805" y="374"/>
                      <a:pt x="788" y="388"/>
                      <a:pt x="772" y="403"/>
                    </a:cubicBezTo>
                    <a:cubicBezTo>
                      <a:pt x="767" y="408"/>
                      <a:pt x="763" y="416"/>
                      <a:pt x="762" y="423"/>
                    </a:cubicBezTo>
                    <a:cubicBezTo>
                      <a:pt x="754" y="478"/>
                      <a:pt x="737" y="527"/>
                      <a:pt x="689" y="562"/>
                    </a:cubicBezTo>
                    <a:cubicBezTo>
                      <a:pt x="657" y="585"/>
                      <a:pt x="629" y="613"/>
                      <a:pt x="599" y="638"/>
                    </a:cubicBezTo>
                    <a:cubicBezTo>
                      <a:pt x="510" y="715"/>
                      <a:pt x="421" y="790"/>
                      <a:pt x="332" y="867"/>
                    </a:cubicBezTo>
                    <a:cubicBezTo>
                      <a:pt x="308" y="888"/>
                      <a:pt x="280" y="896"/>
                      <a:pt x="249" y="898"/>
                    </a:cubicBezTo>
                    <a:close/>
                    <a:moveTo>
                      <a:pt x="555" y="594"/>
                    </a:moveTo>
                    <a:cubicBezTo>
                      <a:pt x="551" y="588"/>
                      <a:pt x="548" y="583"/>
                      <a:pt x="545" y="579"/>
                    </a:cubicBezTo>
                    <a:cubicBezTo>
                      <a:pt x="522" y="552"/>
                      <a:pt x="499" y="526"/>
                      <a:pt x="475" y="500"/>
                    </a:cubicBezTo>
                    <a:cubicBezTo>
                      <a:pt x="440" y="460"/>
                      <a:pt x="405" y="420"/>
                      <a:pt x="371" y="380"/>
                    </a:cubicBezTo>
                    <a:cubicBezTo>
                      <a:pt x="364" y="373"/>
                      <a:pt x="356" y="368"/>
                      <a:pt x="347" y="375"/>
                    </a:cubicBezTo>
                    <a:cubicBezTo>
                      <a:pt x="337" y="383"/>
                      <a:pt x="342" y="392"/>
                      <a:pt x="349" y="400"/>
                    </a:cubicBezTo>
                    <a:cubicBezTo>
                      <a:pt x="351" y="403"/>
                      <a:pt x="354" y="406"/>
                      <a:pt x="357" y="409"/>
                    </a:cubicBezTo>
                    <a:cubicBezTo>
                      <a:pt x="404" y="463"/>
                      <a:pt x="451" y="517"/>
                      <a:pt x="499" y="571"/>
                    </a:cubicBezTo>
                    <a:cubicBezTo>
                      <a:pt x="508" y="582"/>
                      <a:pt x="517" y="593"/>
                      <a:pt x="527" y="602"/>
                    </a:cubicBezTo>
                    <a:cubicBezTo>
                      <a:pt x="531" y="606"/>
                      <a:pt x="539" y="607"/>
                      <a:pt x="544" y="606"/>
                    </a:cubicBezTo>
                    <a:cubicBezTo>
                      <a:pt x="548" y="606"/>
                      <a:pt x="551" y="599"/>
                      <a:pt x="555" y="594"/>
                    </a:cubicBezTo>
                    <a:close/>
                    <a:moveTo>
                      <a:pt x="269" y="440"/>
                    </a:moveTo>
                    <a:cubicBezTo>
                      <a:pt x="264" y="444"/>
                      <a:pt x="257" y="447"/>
                      <a:pt x="257" y="451"/>
                    </a:cubicBezTo>
                    <a:cubicBezTo>
                      <a:pt x="256" y="457"/>
                      <a:pt x="257" y="465"/>
                      <a:pt x="261" y="470"/>
                    </a:cubicBezTo>
                    <a:cubicBezTo>
                      <a:pt x="318" y="537"/>
                      <a:pt x="377" y="605"/>
                      <a:pt x="435" y="672"/>
                    </a:cubicBezTo>
                    <a:cubicBezTo>
                      <a:pt x="441" y="680"/>
                      <a:pt x="449" y="685"/>
                      <a:pt x="458" y="678"/>
                    </a:cubicBezTo>
                    <a:cubicBezTo>
                      <a:pt x="467" y="670"/>
                      <a:pt x="464" y="661"/>
                      <a:pt x="457" y="653"/>
                    </a:cubicBezTo>
                    <a:cubicBezTo>
                      <a:pt x="399" y="586"/>
                      <a:pt x="341" y="518"/>
                      <a:pt x="283" y="451"/>
                    </a:cubicBezTo>
                    <a:cubicBezTo>
                      <a:pt x="279" y="447"/>
                      <a:pt x="274" y="444"/>
                      <a:pt x="269" y="4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1076" y="299"/>
                <a:ext cx="1562" cy="1628"/>
              </a:xfrm>
              <a:custGeom>
                <a:avLst/>
                <a:gdLst>
                  <a:gd name="T0" fmla="*/ 33 w 660"/>
                  <a:gd name="T1" fmla="*/ 260 h 688"/>
                  <a:gd name="T2" fmla="*/ 95 w 660"/>
                  <a:gd name="T3" fmla="*/ 333 h 688"/>
                  <a:gd name="T4" fmla="*/ 134 w 660"/>
                  <a:gd name="T5" fmla="*/ 376 h 688"/>
                  <a:gd name="T6" fmla="*/ 186 w 660"/>
                  <a:gd name="T7" fmla="*/ 399 h 688"/>
                  <a:gd name="T8" fmla="*/ 343 w 660"/>
                  <a:gd name="T9" fmla="*/ 345 h 688"/>
                  <a:gd name="T10" fmla="*/ 401 w 660"/>
                  <a:gd name="T11" fmla="*/ 272 h 688"/>
                  <a:gd name="T12" fmla="*/ 387 w 660"/>
                  <a:gd name="T13" fmla="*/ 128 h 688"/>
                  <a:gd name="T14" fmla="*/ 318 w 660"/>
                  <a:gd name="T15" fmla="*/ 47 h 688"/>
                  <a:gd name="T16" fmla="*/ 305 w 660"/>
                  <a:gd name="T17" fmla="*/ 31 h 688"/>
                  <a:gd name="T18" fmla="*/ 371 w 660"/>
                  <a:gd name="T19" fmla="*/ 7 h 688"/>
                  <a:gd name="T20" fmla="*/ 560 w 660"/>
                  <a:gd name="T21" fmla="*/ 126 h 688"/>
                  <a:gd name="T22" fmla="*/ 642 w 660"/>
                  <a:gd name="T23" fmla="*/ 322 h 688"/>
                  <a:gd name="T24" fmla="*/ 614 w 660"/>
                  <a:gd name="T25" fmla="*/ 445 h 688"/>
                  <a:gd name="T26" fmla="*/ 617 w 660"/>
                  <a:gd name="T27" fmla="*/ 471 h 688"/>
                  <a:gd name="T28" fmla="*/ 660 w 660"/>
                  <a:gd name="T29" fmla="*/ 521 h 688"/>
                  <a:gd name="T30" fmla="*/ 458 w 660"/>
                  <a:gd name="T31" fmla="*/ 688 h 688"/>
                  <a:gd name="T32" fmla="*/ 415 w 660"/>
                  <a:gd name="T33" fmla="*/ 638 h 688"/>
                  <a:gd name="T34" fmla="*/ 400 w 660"/>
                  <a:gd name="T35" fmla="*/ 632 h 688"/>
                  <a:gd name="T36" fmla="*/ 190 w 660"/>
                  <a:gd name="T37" fmla="*/ 610 h 688"/>
                  <a:gd name="T38" fmla="*/ 5 w 660"/>
                  <a:gd name="T39" fmla="*/ 349 h 688"/>
                  <a:gd name="T40" fmla="*/ 2 w 660"/>
                  <a:gd name="T41" fmla="*/ 296 h 688"/>
                  <a:gd name="T42" fmla="*/ 20 w 660"/>
                  <a:gd name="T43" fmla="*/ 272 h 688"/>
                  <a:gd name="T44" fmla="*/ 33 w 660"/>
                  <a:gd name="T45" fmla="*/ 26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60" h="688">
                    <a:moveTo>
                      <a:pt x="33" y="260"/>
                    </a:moveTo>
                    <a:cubicBezTo>
                      <a:pt x="54" y="285"/>
                      <a:pt x="74" y="309"/>
                      <a:pt x="95" y="333"/>
                    </a:cubicBezTo>
                    <a:cubicBezTo>
                      <a:pt x="107" y="347"/>
                      <a:pt x="121" y="362"/>
                      <a:pt x="134" y="376"/>
                    </a:cubicBezTo>
                    <a:cubicBezTo>
                      <a:pt x="148" y="391"/>
                      <a:pt x="166" y="396"/>
                      <a:pt x="186" y="399"/>
                    </a:cubicBezTo>
                    <a:cubicBezTo>
                      <a:pt x="249" y="410"/>
                      <a:pt x="299" y="385"/>
                      <a:pt x="343" y="345"/>
                    </a:cubicBezTo>
                    <a:cubicBezTo>
                      <a:pt x="365" y="323"/>
                      <a:pt x="388" y="299"/>
                      <a:pt x="401" y="272"/>
                    </a:cubicBezTo>
                    <a:cubicBezTo>
                      <a:pt x="423" y="223"/>
                      <a:pt x="427" y="172"/>
                      <a:pt x="387" y="128"/>
                    </a:cubicBezTo>
                    <a:cubicBezTo>
                      <a:pt x="363" y="101"/>
                      <a:pt x="341" y="74"/>
                      <a:pt x="318" y="47"/>
                    </a:cubicBezTo>
                    <a:cubicBezTo>
                      <a:pt x="313" y="41"/>
                      <a:pt x="309" y="36"/>
                      <a:pt x="305" y="31"/>
                    </a:cubicBezTo>
                    <a:cubicBezTo>
                      <a:pt x="321" y="6"/>
                      <a:pt x="343" y="0"/>
                      <a:pt x="371" y="7"/>
                    </a:cubicBezTo>
                    <a:cubicBezTo>
                      <a:pt x="448" y="25"/>
                      <a:pt x="510" y="66"/>
                      <a:pt x="560" y="126"/>
                    </a:cubicBezTo>
                    <a:cubicBezTo>
                      <a:pt x="607" y="183"/>
                      <a:pt x="636" y="247"/>
                      <a:pt x="642" y="322"/>
                    </a:cubicBezTo>
                    <a:cubicBezTo>
                      <a:pt x="646" y="366"/>
                      <a:pt x="637" y="407"/>
                      <a:pt x="614" y="445"/>
                    </a:cubicBezTo>
                    <a:cubicBezTo>
                      <a:pt x="608" y="456"/>
                      <a:pt x="609" y="462"/>
                      <a:pt x="617" y="471"/>
                    </a:cubicBezTo>
                    <a:cubicBezTo>
                      <a:pt x="631" y="487"/>
                      <a:pt x="645" y="504"/>
                      <a:pt x="660" y="521"/>
                    </a:cubicBezTo>
                    <a:cubicBezTo>
                      <a:pt x="593" y="577"/>
                      <a:pt x="526" y="632"/>
                      <a:pt x="458" y="688"/>
                    </a:cubicBezTo>
                    <a:cubicBezTo>
                      <a:pt x="444" y="670"/>
                      <a:pt x="430" y="654"/>
                      <a:pt x="415" y="638"/>
                    </a:cubicBezTo>
                    <a:cubicBezTo>
                      <a:pt x="412" y="634"/>
                      <a:pt x="404" y="631"/>
                      <a:pt x="400" y="632"/>
                    </a:cubicBezTo>
                    <a:cubicBezTo>
                      <a:pt x="326" y="661"/>
                      <a:pt x="256" y="647"/>
                      <a:pt x="190" y="610"/>
                    </a:cubicBezTo>
                    <a:cubicBezTo>
                      <a:pt x="88" y="552"/>
                      <a:pt x="25" y="465"/>
                      <a:pt x="5" y="349"/>
                    </a:cubicBezTo>
                    <a:cubicBezTo>
                      <a:pt x="1" y="332"/>
                      <a:pt x="0" y="313"/>
                      <a:pt x="2" y="296"/>
                    </a:cubicBezTo>
                    <a:cubicBezTo>
                      <a:pt x="3" y="287"/>
                      <a:pt x="13" y="279"/>
                      <a:pt x="20" y="272"/>
                    </a:cubicBezTo>
                    <a:cubicBezTo>
                      <a:pt x="23" y="268"/>
                      <a:pt x="28" y="265"/>
                      <a:pt x="33" y="2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3026" y="2547"/>
                <a:ext cx="1287" cy="1339"/>
              </a:xfrm>
              <a:custGeom>
                <a:avLst/>
                <a:gdLst>
                  <a:gd name="T0" fmla="*/ 202 w 544"/>
                  <a:gd name="T1" fmla="*/ 0 h 566"/>
                  <a:gd name="T2" fmla="*/ 258 w 544"/>
                  <a:gd name="T3" fmla="*/ 65 h 566"/>
                  <a:gd name="T4" fmla="*/ 372 w 544"/>
                  <a:gd name="T5" fmla="*/ 198 h 566"/>
                  <a:gd name="T6" fmla="*/ 444 w 544"/>
                  <a:gd name="T7" fmla="*/ 264 h 566"/>
                  <a:gd name="T8" fmla="*/ 519 w 544"/>
                  <a:gd name="T9" fmla="*/ 329 h 566"/>
                  <a:gd name="T10" fmla="*/ 529 w 544"/>
                  <a:gd name="T11" fmla="*/ 347 h 566"/>
                  <a:gd name="T12" fmla="*/ 534 w 544"/>
                  <a:gd name="T13" fmla="*/ 372 h 566"/>
                  <a:gd name="T14" fmla="*/ 515 w 544"/>
                  <a:gd name="T15" fmla="*/ 425 h 566"/>
                  <a:gd name="T16" fmla="*/ 358 w 544"/>
                  <a:gd name="T17" fmla="*/ 559 h 566"/>
                  <a:gd name="T18" fmla="*/ 336 w 544"/>
                  <a:gd name="T19" fmla="*/ 564 h 566"/>
                  <a:gd name="T20" fmla="*/ 257 w 544"/>
                  <a:gd name="T21" fmla="*/ 502 h 566"/>
                  <a:gd name="T22" fmla="*/ 196 w 544"/>
                  <a:gd name="T23" fmla="*/ 404 h 566"/>
                  <a:gd name="T24" fmla="*/ 76 w 544"/>
                  <a:gd name="T25" fmla="*/ 255 h 566"/>
                  <a:gd name="T26" fmla="*/ 0 w 544"/>
                  <a:gd name="T27" fmla="*/ 166 h 566"/>
                  <a:gd name="T28" fmla="*/ 202 w 544"/>
                  <a:gd name="T29" fmla="*/ 0 h 566"/>
                  <a:gd name="T30" fmla="*/ 433 w 544"/>
                  <a:gd name="T31" fmla="*/ 383 h 566"/>
                  <a:gd name="T32" fmla="*/ 355 w 544"/>
                  <a:gd name="T33" fmla="*/ 306 h 566"/>
                  <a:gd name="T34" fmla="*/ 281 w 544"/>
                  <a:gd name="T35" fmla="*/ 381 h 566"/>
                  <a:gd name="T36" fmla="*/ 358 w 544"/>
                  <a:gd name="T37" fmla="*/ 458 h 566"/>
                  <a:gd name="T38" fmla="*/ 433 w 544"/>
                  <a:gd name="T39" fmla="*/ 383 h 566"/>
                  <a:gd name="T40" fmla="*/ 109 w 544"/>
                  <a:gd name="T41" fmla="*/ 244 h 566"/>
                  <a:gd name="T42" fmla="*/ 253 w 544"/>
                  <a:gd name="T43" fmla="*/ 120 h 566"/>
                  <a:gd name="T44" fmla="*/ 241 w 544"/>
                  <a:gd name="T45" fmla="*/ 107 h 566"/>
                  <a:gd name="T46" fmla="*/ 98 w 544"/>
                  <a:gd name="T47" fmla="*/ 230 h 566"/>
                  <a:gd name="T48" fmla="*/ 109 w 544"/>
                  <a:gd name="T49" fmla="*/ 244 h 566"/>
                  <a:gd name="T50" fmla="*/ 151 w 544"/>
                  <a:gd name="T51" fmla="*/ 298 h 566"/>
                  <a:gd name="T52" fmla="*/ 294 w 544"/>
                  <a:gd name="T53" fmla="*/ 175 h 566"/>
                  <a:gd name="T54" fmla="*/ 283 w 544"/>
                  <a:gd name="T55" fmla="*/ 162 h 566"/>
                  <a:gd name="T56" fmla="*/ 139 w 544"/>
                  <a:gd name="T57" fmla="*/ 285 h 566"/>
                  <a:gd name="T58" fmla="*/ 151 w 544"/>
                  <a:gd name="T59" fmla="*/ 298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4" h="566">
                    <a:moveTo>
                      <a:pt x="202" y="0"/>
                    </a:moveTo>
                    <a:cubicBezTo>
                      <a:pt x="221" y="22"/>
                      <a:pt x="240" y="44"/>
                      <a:pt x="258" y="65"/>
                    </a:cubicBezTo>
                    <a:cubicBezTo>
                      <a:pt x="296" y="110"/>
                      <a:pt x="333" y="155"/>
                      <a:pt x="372" y="198"/>
                    </a:cubicBezTo>
                    <a:cubicBezTo>
                      <a:pt x="394" y="222"/>
                      <a:pt x="420" y="242"/>
                      <a:pt x="444" y="264"/>
                    </a:cubicBezTo>
                    <a:cubicBezTo>
                      <a:pt x="469" y="286"/>
                      <a:pt x="494" y="307"/>
                      <a:pt x="519" y="329"/>
                    </a:cubicBezTo>
                    <a:cubicBezTo>
                      <a:pt x="524" y="334"/>
                      <a:pt x="527" y="341"/>
                      <a:pt x="529" y="347"/>
                    </a:cubicBezTo>
                    <a:cubicBezTo>
                      <a:pt x="532" y="355"/>
                      <a:pt x="531" y="365"/>
                      <a:pt x="534" y="372"/>
                    </a:cubicBezTo>
                    <a:cubicBezTo>
                      <a:pt x="544" y="396"/>
                      <a:pt x="533" y="410"/>
                      <a:pt x="515" y="425"/>
                    </a:cubicBezTo>
                    <a:cubicBezTo>
                      <a:pt x="462" y="468"/>
                      <a:pt x="410" y="514"/>
                      <a:pt x="358" y="559"/>
                    </a:cubicBezTo>
                    <a:cubicBezTo>
                      <a:pt x="351" y="566"/>
                      <a:pt x="345" y="566"/>
                      <a:pt x="336" y="564"/>
                    </a:cubicBezTo>
                    <a:cubicBezTo>
                      <a:pt x="299" y="556"/>
                      <a:pt x="275" y="535"/>
                      <a:pt x="257" y="502"/>
                    </a:cubicBezTo>
                    <a:cubicBezTo>
                      <a:pt x="240" y="468"/>
                      <a:pt x="219" y="435"/>
                      <a:pt x="196" y="404"/>
                    </a:cubicBezTo>
                    <a:cubicBezTo>
                      <a:pt x="158" y="353"/>
                      <a:pt x="116" y="304"/>
                      <a:pt x="76" y="255"/>
                    </a:cubicBezTo>
                    <a:cubicBezTo>
                      <a:pt x="52" y="225"/>
                      <a:pt x="26" y="197"/>
                      <a:pt x="0" y="166"/>
                    </a:cubicBezTo>
                    <a:cubicBezTo>
                      <a:pt x="68" y="111"/>
                      <a:pt x="134" y="56"/>
                      <a:pt x="202" y="0"/>
                    </a:cubicBezTo>
                    <a:close/>
                    <a:moveTo>
                      <a:pt x="433" y="383"/>
                    </a:moveTo>
                    <a:cubicBezTo>
                      <a:pt x="433" y="339"/>
                      <a:pt x="400" y="306"/>
                      <a:pt x="355" y="306"/>
                    </a:cubicBezTo>
                    <a:cubicBezTo>
                      <a:pt x="314" y="307"/>
                      <a:pt x="281" y="341"/>
                      <a:pt x="281" y="381"/>
                    </a:cubicBezTo>
                    <a:cubicBezTo>
                      <a:pt x="281" y="425"/>
                      <a:pt x="314" y="458"/>
                      <a:pt x="358" y="458"/>
                    </a:cubicBezTo>
                    <a:cubicBezTo>
                      <a:pt x="400" y="458"/>
                      <a:pt x="433" y="425"/>
                      <a:pt x="433" y="383"/>
                    </a:cubicBezTo>
                    <a:close/>
                    <a:moveTo>
                      <a:pt x="109" y="244"/>
                    </a:moveTo>
                    <a:cubicBezTo>
                      <a:pt x="158" y="202"/>
                      <a:pt x="205" y="161"/>
                      <a:pt x="253" y="120"/>
                    </a:cubicBezTo>
                    <a:cubicBezTo>
                      <a:pt x="248" y="116"/>
                      <a:pt x="245" y="112"/>
                      <a:pt x="241" y="107"/>
                    </a:cubicBezTo>
                    <a:cubicBezTo>
                      <a:pt x="193" y="148"/>
                      <a:pt x="146" y="189"/>
                      <a:pt x="98" y="230"/>
                    </a:cubicBezTo>
                    <a:cubicBezTo>
                      <a:pt x="101" y="235"/>
                      <a:pt x="104" y="238"/>
                      <a:pt x="109" y="244"/>
                    </a:cubicBezTo>
                    <a:close/>
                    <a:moveTo>
                      <a:pt x="151" y="298"/>
                    </a:moveTo>
                    <a:cubicBezTo>
                      <a:pt x="199" y="256"/>
                      <a:pt x="246" y="216"/>
                      <a:pt x="294" y="175"/>
                    </a:cubicBezTo>
                    <a:cubicBezTo>
                      <a:pt x="290" y="170"/>
                      <a:pt x="286" y="167"/>
                      <a:pt x="283" y="162"/>
                    </a:cubicBezTo>
                    <a:cubicBezTo>
                      <a:pt x="234" y="203"/>
                      <a:pt x="187" y="244"/>
                      <a:pt x="139" y="285"/>
                    </a:cubicBezTo>
                    <a:cubicBezTo>
                      <a:pt x="143" y="289"/>
                      <a:pt x="146" y="293"/>
                      <a:pt x="151" y="2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2950" y="687"/>
                <a:ext cx="1578" cy="1439"/>
              </a:xfrm>
              <a:custGeom>
                <a:avLst/>
                <a:gdLst>
                  <a:gd name="T0" fmla="*/ 0 w 667"/>
                  <a:gd name="T1" fmla="*/ 516 h 608"/>
                  <a:gd name="T2" fmla="*/ 129 w 667"/>
                  <a:gd name="T3" fmla="*/ 406 h 608"/>
                  <a:gd name="T4" fmla="*/ 365 w 667"/>
                  <a:gd name="T5" fmla="*/ 203 h 608"/>
                  <a:gd name="T6" fmla="*/ 381 w 667"/>
                  <a:gd name="T7" fmla="*/ 179 h 608"/>
                  <a:gd name="T8" fmla="*/ 489 w 667"/>
                  <a:gd name="T9" fmla="*/ 29 h 608"/>
                  <a:gd name="T10" fmla="*/ 526 w 667"/>
                  <a:gd name="T11" fmla="*/ 0 h 608"/>
                  <a:gd name="T12" fmla="*/ 667 w 667"/>
                  <a:gd name="T13" fmla="*/ 164 h 608"/>
                  <a:gd name="T14" fmla="*/ 600 w 667"/>
                  <a:gd name="T15" fmla="*/ 220 h 608"/>
                  <a:gd name="T16" fmla="*/ 464 w 667"/>
                  <a:gd name="T17" fmla="*/ 283 h 608"/>
                  <a:gd name="T18" fmla="*/ 442 w 667"/>
                  <a:gd name="T19" fmla="*/ 297 h 608"/>
                  <a:gd name="T20" fmla="*/ 91 w 667"/>
                  <a:gd name="T21" fmla="*/ 597 h 608"/>
                  <a:gd name="T22" fmla="*/ 79 w 667"/>
                  <a:gd name="T23" fmla="*/ 608 h 608"/>
                  <a:gd name="T24" fmla="*/ 0 w 667"/>
                  <a:gd name="T25" fmla="*/ 516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7" h="608">
                    <a:moveTo>
                      <a:pt x="0" y="516"/>
                    </a:moveTo>
                    <a:cubicBezTo>
                      <a:pt x="44" y="478"/>
                      <a:pt x="86" y="442"/>
                      <a:pt x="129" y="406"/>
                    </a:cubicBezTo>
                    <a:cubicBezTo>
                      <a:pt x="208" y="338"/>
                      <a:pt x="287" y="271"/>
                      <a:pt x="365" y="203"/>
                    </a:cubicBezTo>
                    <a:cubicBezTo>
                      <a:pt x="372" y="197"/>
                      <a:pt x="378" y="188"/>
                      <a:pt x="381" y="179"/>
                    </a:cubicBezTo>
                    <a:cubicBezTo>
                      <a:pt x="400" y="117"/>
                      <a:pt x="441" y="70"/>
                      <a:pt x="489" y="29"/>
                    </a:cubicBezTo>
                    <a:cubicBezTo>
                      <a:pt x="500" y="19"/>
                      <a:pt x="513" y="10"/>
                      <a:pt x="526" y="0"/>
                    </a:cubicBezTo>
                    <a:cubicBezTo>
                      <a:pt x="573" y="54"/>
                      <a:pt x="619" y="108"/>
                      <a:pt x="667" y="164"/>
                    </a:cubicBezTo>
                    <a:cubicBezTo>
                      <a:pt x="644" y="183"/>
                      <a:pt x="623" y="202"/>
                      <a:pt x="600" y="220"/>
                    </a:cubicBezTo>
                    <a:cubicBezTo>
                      <a:pt x="559" y="250"/>
                      <a:pt x="515" y="274"/>
                      <a:pt x="464" y="283"/>
                    </a:cubicBezTo>
                    <a:cubicBezTo>
                      <a:pt x="456" y="284"/>
                      <a:pt x="449" y="292"/>
                      <a:pt x="442" y="297"/>
                    </a:cubicBezTo>
                    <a:cubicBezTo>
                      <a:pt x="325" y="397"/>
                      <a:pt x="208" y="497"/>
                      <a:pt x="91" y="597"/>
                    </a:cubicBezTo>
                    <a:cubicBezTo>
                      <a:pt x="88" y="601"/>
                      <a:pt x="84" y="604"/>
                      <a:pt x="79" y="608"/>
                    </a:cubicBezTo>
                    <a:cubicBezTo>
                      <a:pt x="53" y="577"/>
                      <a:pt x="27" y="547"/>
                      <a:pt x="0" y="5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2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462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974856" y="1835445"/>
            <a:ext cx="6761833" cy="3245166"/>
            <a:chOff x="1394283" y="1601251"/>
            <a:chExt cx="6761833" cy="3245166"/>
          </a:xfrm>
        </p:grpSpPr>
        <p:sp>
          <p:nvSpPr>
            <p:cNvPr id="3" name="矩形 2"/>
            <p:cNvSpPr/>
            <p:nvPr/>
          </p:nvSpPr>
          <p:spPr>
            <a:xfrm>
              <a:off x="2208363" y="1619697"/>
              <a:ext cx="59477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zh-HK" sz="3200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战马</a:t>
              </a:r>
              <a:r>
                <a:rPr lang="zh-CN" altLang="zh-HK" sz="32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：一个好的工作</a:t>
              </a:r>
              <a:r>
                <a:rPr lang="zh-CN" altLang="zh-HK" sz="32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背景</a:t>
              </a:r>
              <a:endParaRPr lang="zh-TW" altLang="zh-HK" sz="3200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420508" y="2111785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zh-CN" altLang="en-US" sz="20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如公司</a:t>
              </a:r>
              <a:r>
                <a:rPr lang="zh-CN" altLang="zh-HK" sz="20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品牌</a:t>
              </a:r>
              <a:r>
                <a:rPr lang="zh-CN" altLang="zh-HK" sz="20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，预算，</a:t>
              </a:r>
              <a:r>
                <a:rPr lang="zh-CN" altLang="zh-HK" sz="20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氛围</a:t>
              </a:r>
              <a:endParaRPr lang="zh-TW" altLang="zh-HK" sz="2000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394283" y="1601251"/>
              <a:ext cx="620271" cy="620271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32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HK" altLang="en-US" sz="32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208363" y="2549399"/>
              <a:ext cx="42883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HK" sz="3200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铠甲</a:t>
              </a:r>
              <a:r>
                <a:rPr lang="zh-CN" altLang="zh-HK" sz="32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：好的老板的庇护</a:t>
              </a:r>
              <a:endParaRPr lang="zh-TW" altLang="zh-HK" sz="3200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394283" y="2531651"/>
              <a:ext cx="620271" cy="620271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3200" dirty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HK" altLang="en-US" sz="32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208363" y="3396647"/>
              <a:ext cx="46987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HK" sz="3200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兵器</a:t>
              </a:r>
              <a:r>
                <a:rPr lang="zh-CN" altLang="zh-HK" sz="32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：学习工具，方法论</a:t>
              </a:r>
              <a:endParaRPr lang="zh-TW" altLang="zh-HK" sz="3200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394283" y="3378899"/>
              <a:ext cx="620271" cy="620271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32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HK" altLang="en-US" sz="32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208363" y="4243894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HK" sz="3200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武功</a:t>
              </a:r>
              <a:r>
                <a:rPr lang="zh-CN" altLang="zh-HK" sz="32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：学习能力</a:t>
              </a:r>
              <a:endParaRPr lang="zh-TW" altLang="zh-HK" sz="3200" kern="100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394283" y="4226146"/>
              <a:ext cx="620271" cy="620271"/>
            </a:xfrm>
            <a:prstGeom prst="ellipse">
              <a:avLst/>
            </a:prstGeom>
            <a:noFill/>
            <a:ln>
              <a:solidFill>
                <a:srgbClr val="E74E3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3200" dirty="0" smtClean="0">
                  <a:solidFill>
                    <a:srgbClr val="FF0000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HK" altLang="en-US" sz="320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51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41003" y="1015612"/>
            <a:ext cx="8406277" cy="4626745"/>
            <a:chOff x="341003" y="771982"/>
            <a:chExt cx="8406277" cy="4626745"/>
          </a:xfrm>
        </p:grpSpPr>
        <p:sp>
          <p:nvSpPr>
            <p:cNvPr id="12" name="文本框 11"/>
            <p:cNvSpPr txBox="1"/>
            <p:nvPr/>
          </p:nvSpPr>
          <p:spPr>
            <a:xfrm>
              <a:off x="341003" y="4875507"/>
              <a:ext cx="3774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互联网干货分享平台</a:t>
              </a:r>
              <a:endParaRPr lang="zh-HK" altLang="en-US" sz="28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96721" y="771982"/>
              <a:ext cx="8350559" cy="3868349"/>
              <a:chOff x="341003" y="771982"/>
              <a:chExt cx="8350559" cy="3868349"/>
            </a:xfrm>
          </p:grpSpPr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59" r="20726"/>
              <a:stretch/>
            </p:blipFill>
            <p:spPr bwMode="auto">
              <a:xfrm>
                <a:off x="341003" y="771982"/>
                <a:ext cx="3774911" cy="38683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23213" y="771982"/>
                <a:ext cx="3868349" cy="3868349"/>
              </a:xfrm>
              <a:prstGeom prst="rect">
                <a:avLst/>
              </a:prstGeom>
            </p:spPr>
          </p:pic>
        </p:grpSp>
        <p:sp>
          <p:nvSpPr>
            <p:cNvPr id="19" name="文本框 18"/>
            <p:cNvSpPr txBox="1"/>
            <p:nvPr/>
          </p:nvSpPr>
          <p:spPr>
            <a:xfrm>
              <a:off x="4925649" y="4875507"/>
              <a:ext cx="3774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扫码关注</a:t>
              </a:r>
              <a:endParaRPr lang="zh-HK" altLang="en-US" sz="28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1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286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834810" y="2633554"/>
            <a:ext cx="547438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 b="1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6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40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65000"/>
                <a:lumOff val="35000"/>
              </a:schemeClr>
            </a:gs>
            <a:gs pos="23000">
              <a:schemeClr val="tx1">
                <a:lumMod val="75000"/>
                <a:lumOff val="25000"/>
              </a:schemeClr>
            </a:gs>
            <a:gs pos="69000">
              <a:schemeClr val="tx1">
                <a:lumMod val="85000"/>
                <a:lumOff val="15000"/>
              </a:schemeClr>
            </a:gs>
            <a:gs pos="97000">
              <a:schemeClr val="tx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562100" y="6363372"/>
            <a:ext cx="601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1100" dirty="0" smtClean="0">
                <a:solidFill>
                  <a:prstClr val="white"/>
                </a:solidFill>
              </a:rPr>
              <a:t>Copyright @2014 </a:t>
            </a:r>
            <a:r>
              <a:rPr lang="en-US" altLang="zh-CN" sz="1100" dirty="0" err="1" smtClean="0">
                <a:solidFill>
                  <a:prstClr val="white"/>
                </a:solidFill>
              </a:rPr>
              <a:t>wechat</a:t>
            </a:r>
            <a:r>
              <a:rPr lang="en-US" altLang="zh-CN" sz="1100" dirty="0" smtClean="0">
                <a:solidFill>
                  <a:prstClr val="white"/>
                </a:solidFill>
              </a:rPr>
              <a:t> </a:t>
            </a:r>
            <a:r>
              <a:rPr lang="en-US" altLang="zh-HK" sz="1100" dirty="0" smtClean="0">
                <a:solidFill>
                  <a:prstClr val="white"/>
                </a:solidFill>
              </a:rPr>
              <a:t> </a:t>
            </a:r>
            <a:r>
              <a:rPr lang="en-US" altLang="zh-HK" sz="1100" dirty="0" err="1" smtClean="0">
                <a:solidFill>
                  <a:prstClr val="white"/>
                </a:solidFill>
              </a:rPr>
              <a:t>damen_ppp</a:t>
            </a:r>
            <a:r>
              <a:rPr lang="en-US" altLang="zh-HK" sz="1100" dirty="0" smtClean="0">
                <a:solidFill>
                  <a:prstClr val="white"/>
                </a:solidFill>
              </a:rPr>
              <a:t> </a:t>
            </a:r>
            <a:r>
              <a:rPr lang="en-US" altLang="zh-HK" sz="1100" dirty="0" err="1" smtClean="0">
                <a:solidFill>
                  <a:prstClr val="white"/>
                </a:solidFill>
              </a:rPr>
              <a:t>lnc</a:t>
            </a:r>
            <a:endParaRPr lang="en-US" altLang="zh-HK" sz="1100" dirty="0" smtClean="0">
              <a:solidFill>
                <a:prstClr val="white"/>
              </a:solidFill>
            </a:endParaRPr>
          </a:p>
          <a:p>
            <a:pPr algn="ctr"/>
            <a:r>
              <a:rPr lang="en-US" altLang="zh-HK" sz="1100" dirty="0" smtClean="0">
                <a:solidFill>
                  <a:prstClr val="white"/>
                </a:solidFill>
              </a:rPr>
              <a:t>All Rights Reserved</a:t>
            </a:r>
            <a:endParaRPr lang="zh-HK" altLang="en-US" sz="1100" dirty="0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89868" y="3314487"/>
            <a:ext cx="4364264" cy="369332"/>
            <a:chOff x="1126671" y="3077734"/>
            <a:chExt cx="4364264" cy="369332"/>
          </a:xfrm>
        </p:grpSpPr>
        <p:sp>
          <p:nvSpPr>
            <p:cNvPr id="3" name="文本框 2"/>
            <p:cNvSpPr txBox="1"/>
            <p:nvPr/>
          </p:nvSpPr>
          <p:spPr>
            <a:xfrm>
              <a:off x="1126671" y="3077734"/>
              <a:ext cx="1998435" cy="369332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微博 大梦</a:t>
              </a:r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Power</a:t>
              </a:r>
              <a:endParaRPr lang="zh-HK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92500" y="3077734"/>
              <a:ext cx="1998435" cy="369332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微信</a:t>
              </a:r>
              <a:r>
                <a: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公号</a:t>
              </a:r>
              <a:r>
                <a:rPr lang="zh-CN" altLang="en-US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 大梦</a:t>
              </a:r>
              <a:r>
                <a:rPr lang="en-US" altLang="zh-CN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HK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289246" y="3904363"/>
            <a:ext cx="2565509" cy="444470"/>
            <a:chOff x="3527425" y="3848110"/>
            <a:chExt cx="2565509" cy="444470"/>
          </a:xfrm>
        </p:grpSpPr>
        <p:sp>
          <p:nvSpPr>
            <p:cNvPr id="7" name="Freeform 290"/>
            <p:cNvSpPr>
              <a:spLocks noEditPoints="1"/>
            </p:cNvSpPr>
            <p:nvPr/>
          </p:nvSpPr>
          <p:spPr bwMode="auto">
            <a:xfrm>
              <a:off x="3527425" y="3848110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400"/>
            </a:p>
          </p:txBody>
        </p:sp>
        <p:sp>
          <p:nvSpPr>
            <p:cNvPr id="8" name="矩形 7"/>
            <p:cNvSpPr/>
            <p:nvPr/>
          </p:nvSpPr>
          <p:spPr>
            <a:xfrm>
              <a:off x="4162597" y="3870290"/>
              <a:ext cx="19303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HK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18819442398</a:t>
              </a:r>
              <a:endParaRPr lang="zh-HK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35756" y="2465626"/>
            <a:ext cx="6672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由</a:t>
            </a:r>
            <a:r>
              <a:rPr lang="zh-CN" altLang="en-US" sz="3200" dirty="0" smtClean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姑婆那些事儿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友情账号制作</a:t>
            </a:r>
            <a:endParaRPr lang="zh-HK" altLang="en-US" sz="3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>
            <a:off x="1562100" y="2819814"/>
            <a:ext cx="310243" cy="36263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直角三角形 20"/>
          <p:cNvSpPr/>
          <p:nvPr/>
        </p:nvSpPr>
        <p:spPr>
          <a:xfrm flipH="1" flipV="1">
            <a:off x="7271657" y="2465626"/>
            <a:ext cx="310243" cy="36263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601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9F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56363" y="1245853"/>
            <a:ext cx="7928555" cy="4343659"/>
            <a:chOff x="1541817" y="548617"/>
            <a:chExt cx="10571407" cy="5791545"/>
          </a:xfrm>
        </p:grpSpPr>
        <p:grpSp>
          <p:nvGrpSpPr>
            <p:cNvPr id="2" name="组合 1"/>
            <p:cNvGrpSpPr/>
            <p:nvPr/>
          </p:nvGrpSpPr>
          <p:grpSpPr>
            <a:xfrm>
              <a:off x="1541817" y="4738794"/>
              <a:ext cx="10571407" cy="1601368"/>
              <a:chOff x="3125543" y="2819289"/>
              <a:chExt cx="10571407" cy="1601368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3125543" y="2819289"/>
                <a:ext cx="9113728" cy="954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5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最不专业的</a:t>
                </a:r>
                <a:r>
                  <a:rPr lang="en-US" altLang="zh-CN" sz="405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405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设计师</a:t>
                </a:r>
                <a:endParaRPr lang="en-US" altLang="zh-CN" sz="4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320480" y="3928214"/>
                <a:ext cx="9376470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更多资源  微信：大梦</a:t>
                </a:r>
                <a:r>
                  <a:rPr lang="en-US" altLang="zh-CN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         </a:t>
                </a:r>
                <a:r>
                  <a:rPr lang="zh-CN" altLang="en-US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微博：大梦</a:t>
                </a:r>
                <a:r>
                  <a:rPr lang="en-US" altLang="zh-CN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Power</a:t>
                </a:r>
                <a:endParaRPr lang="zh-HK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05275" y="548617"/>
              <a:ext cx="3981450" cy="4004582"/>
              <a:chOff x="891211" y="1228608"/>
              <a:chExt cx="3981450" cy="4004582"/>
            </a:xfrm>
            <a:effectLst/>
          </p:grpSpPr>
          <p:sp>
            <p:nvSpPr>
              <p:cNvPr id="6" name="任意多边形 5"/>
              <p:cNvSpPr/>
              <p:nvPr/>
            </p:nvSpPr>
            <p:spPr>
              <a:xfrm>
                <a:off x="1511922" y="2078145"/>
                <a:ext cx="2740026" cy="3155045"/>
              </a:xfrm>
              <a:custGeom>
                <a:avLst/>
                <a:gdLst>
                  <a:gd name="connsiteX0" fmla="*/ 262850 w 2740026"/>
                  <a:gd name="connsiteY0" fmla="*/ 0 h 3155045"/>
                  <a:gd name="connsiteX1" fmla="*/ 2497019 w 2740026"/>
                  <a:gd name="connsiteY1" fmla="*/ 0 h 3155045"/>
                  <a:gd name="connsiteX2" fmla="*/ 2740025 w 2740026"/>
                  <a:gd name="connsiteY2" fmla="*/ 243006 h 3155045"/>
                  <a:gd name="connsiteX3" fmla="*/ 2740025 w 2740026"/>
                  <a:gd name="connsiteY3" fmla="*/ 1215000 h 3155045"/>
                  <a:gd name="connsiteX4" fmla="*/ 2720929 w 2740026"/>
                  <a:gd name="connsiteY4" fmla="*/ 1309589 h 3155045"/>
                  <a:gd name="connsiteX5" fmla="*/ 2710240 w 2740026"/>
                  <a:gd name="connsiteY5" fmla="*/ 1329282 h 3155045"/>
                  <a:gd name="connsiteX6" fmla="*/ 2712192 w 2740026"/>
                  <a:gd name="connsiteY6" fmla="*/ 1337666 h 3155045"/>
                  <a:gd name="connsiteX7" fmla="*/ 2740026 w 2740026"/>
                  <a:gd name="connsiteY7" fmla="*/ 1642497 h 3155045"/>
                  <a:gd name="connsiteX8" fmla="*/ 1370013 w 2740026"/>
                  <a:gd name="connsiteY8" fmla="*/ 3155045 h 3155045"/>
                  <a:gd name="connsiteX9" fmla="*/ 0 w 2740026"/>
                  <a:gd name="connsiteY9" fmla="*/ 1642497 h 3155045"/>
                  <a:gd name="connsiteX10" fmla="*/ 27834 w 2740026"/>
                  <a:gd name="connsiteY10" fmla="*/ 1337666 h 3155045"/>
                  <a:gd name="connsiteX11" fmla="*/ 36331 w 2740026"/>
                  <a:gd name="connsiteY11" fmla="*/ 1301182 h 3155045"/>
                  <a:gd name="connsiteX12" fmla="*/ 24781 w 2740026"/>
                  <a:gd name="connsiteY12" fmla="*/ 1263975 h 3155045"/>
                  <a:gd name="connsiteX13" fmla="*/ 19844 w 2740026"/>
                  <a:gd name="connsiteY13" fmla="*/ 1215000 h 3155045"/>
                  <a:gd name="connsiteX14" fmla="*/ 19844 w 2740026"/>
                  <a:gd name="connsiteY14" fmla="*/ 243006 h 3155045"/>
                  <a:gd name="connsiteX15" fmla="*/ 262850 w 2740026"/>
                  <a:gd name="connsiteY15" fmla="*/ 0 h 31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0026" h="3155045">
                    <a:moveTo>
                      <a:pt x="262850" y="0"/>
                    </a:moveTo>
                    <a:lnTo>
                      <a:pt x="2497019" y="0"/>
                    </a:lnTo>
                    <a:cubicBezTo>
                      <a:pt x="2631228" y="0"/>
                      <a:pt x="2740025" y="108797"/>
                      <a:pt x="2740025" y="243006"/>
                    </a:cubicBezTo>
                    <a:lnTo>
                      <a:pt x="2740025" y="1215000"/>
                    </a:lnTo>
                    <a:cubicBezTo>
                      <a:pt x="2740025" y="1248552"/>
                      <a:pt x="2733225" y="1280516"/>
                      <a:pt x="2720929" y="1309589"/>
                    </a:cubicBezTo>
                    <a:lnTo>
                      <a:pt x="2710240" y="1329282"/>
                    </a:lnTo>
                    <a:lnTo>
                      <a:pt x="2712192" y="1337666"/>
                    </a:lnTo>
                    <a:cubicBezTo>
                      <a:pt x="2730442" y="1436129"/>
                      <a:pt x="2740026" y="1538078"/>
                      <a:pt x="2740026" y="1642497"/>
                    </a:cubicBezTo>
                    <a:cubicBezTo>
                      <a:pt x="2740026" y="2477854"/>
                      <a:pt x="2126650" y="3155045"/>
                      <a:pt x="1370013" y="3155045"/>
                    </a:cubicBezTo>
                    <a:cubicBezTo>
                      <a:pt x="613376" y="3155045"/>
                      <a:pt x="0" y="2477854"/>
                      <a:pt x="0" y="1642497"/>
                    </a:cubicBezTo>
                    <a:cubicBezTo>
                      <a:pt x="0" y="1538078"/>
                      <a:pt x="9584" y="1436129"/>
                      <a:pt x="27834" y="1337666"/>
                    </a:cubicBezTo>
                    <a:lnTo>
                      <a:pt x="36331" y="1301182"/>
                    </a:lnTo>
                    <a:lnTo>
                      <a:pt x="24781" y="1263975"/>
                    </a:lnTo>
                    <a:cubicBezTo>
                      <a:pt x="21544" y="1248155"/>
                      <a:pt x="19844" y="1231776"/>
                      <a:pt x="19844" y="1215000"/>
                    </a:cubicBezTo>
                    <a:lnTo>
                      <a:pt x="19844" y="243006"/>
                    </a:lnTo>
                    <a:cubicBezTo>
                      <a:pt x="19844" y="108797"/>
                      <a:pt x="128641" y="0"/>
                      <a:pt x="2628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rgbClr val="341C1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15"/>
              <p:cNvSpPr>
                <a:spLocks/>
              </p:cNvSpPr>
              <p:nvPr/>
            </p:nvSpPr>
            <p:spPr bwMode="auto">
              <a:xfrm>
                <a:off x="2038917" y="3914892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15"/>
              <p:cNvSpPr>
                <a:spLocks/>
              </p:cNvSpPr>
              <p:nvPr/>
            </p:nvSpPr>
            <p:spPr bwMode="auto">
              <a:xfrm>
                <a:off x="3326266" y="3914893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21"/>
              <p:cNvSpPr>
                <a:spLocks/>
              </p:cNvSpPr>
              <p:nvPr/>
            </p:nvSpPr>
            <p:spPr bwMode="auto">
              <a:xfrm>
                <a:off x="891211" y="1228608"/>
                <a:ext cx="3981450" cy="3028950"/>
              </a:xfrm>
              <a:custGeom>
                <a:avLst/>
                <a:gdLst>
                  <a:gd name="T0" fmla="*/ 157 w 1220"/>
                  <a:gd name="T1" fmla="*/ 879 h 927"/>
                  <a:gd name="T2" fmla="*/ 67 w 1220"/>
                  <a:gd name="T3" fmla="*/ 639 h 927"/>
                  <a:gd name="T4" fmla="*/ 597 w 1220"/>
                  <a:gd name="T5" fmla="*/ 55 h 927"/>
                  <a:gd name="T6" fmla="*/ 1040 w 1220"/>
                  <a:gd name="T7" fmla="*/ 311 h 927"/>
                  <a:gd name="T8" fmla="*/ 1100 w 1220"/>
                  <a:gd name="T9" fmla="*/ 759 h 927"/>
                  <a:gd name="T10" fmla="*/ 1060 w 1220"/>
                  <a:gd name="T11" fmla="*/ 874 h 927"/>
                  <a:gd name="T12" fmla="*/ 1003 w 1220"/>
                  <a:gd name="T13" fmla="*/ 760 h 927"/>
                  <a:gd name="T14" fmla="*/ 922 w 1220"/>
                  <a:gd name="T15" fmla="*/ 620 h 927"/>
                  <a:gd name="T16" fmla="*/ 231 w 1220"/>
                  <a:gd name="T17" fmla="*/ 766 h 927"/>
                  <a:gd name="T18" fmla="*/ 176 w 1220"/>
                  <a:gd name="T19" fmla="*/ 859 h 927"/>
                  <a:gd name="T20" fmla="*/ 157 w 1220"/>
                  <a:gd name="T21" fmla="*/ 879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0" h="927">
                    <a:moveTo>
                      <a:pt x="157" y="879"/>
                    </a:moveTo>
                    <a:cubicBezTo>
                      <a:pt x="157" y="879"/>
                      <a:pt x="133" y="927"/>
                      <a:pt x="67" y="639"/>
                    </a:cubicBezTo>
                    <a:cubicBezTo>
                      <a:pt x="0" y="352"/>
                      <a:pt x="193" y="74"/>
                      <a:pt x="597" y="55"/>
                    </a:cubicBezTo>
                    <a:cubicBezTo>
                      <a:pt x="1001" y="0"/>
                      <a:pt x="1084" y="339"/>
                      <a:pt x="1040" y="311"/>
                    </a:cubicBezTo>
                    <a:cubicBezTo>
                      <a:pt x="1220" y="274"/>
                      <a:pt x="1159" y="571"/>
                      <a:pt x="1100" y="759"/>
                    </a:cubicBezTo>
                    <a:cubicBezTo>
                      <a:pt x="1060" y="874"/>
                      <a:pt x="1060" y="874"/>
                      <a:pt x="1060" y="874"/>
                    </a:cubicBezTo>
                    <a:cubicBezTo>
                      <a:pt x="1003" y="760"/>
                      <a:pt x="1003" y="760"/>
                      <a:pt x="1003" y="760"/>
                    </a:cubicBezTo>
                    <a:cubicBezTo>
                      <a:pt x="1003" y="760"/>
                      <a:pt x="979" y="772"/>
                      <a:pt x="922" y="620"/>
                    </a:cubicBezTo>
                    <a:cubicBezTo>
                      <a:pt x="864" y="469"/>
                      <a:pt x="1087" y="835"/>
                      <a:pt x="231" y="766"/>
                    </a:cubicBezTo>
                    <a:cubicBezTo>
                      <a:pt x="231" y="766"/>
                      <a:pt x="207" y="806"/>
                      <a:pt x="176" y="859"/>
                    </a:cubicBezTo>
                    <a:lnTo>
                      <a:pt x="157" y="879"/>
                    </a:lnTo>
                    <a:close/>
                  </a:path>
                </a:pathLst>
              </a:custGeom>
              <a:solidFill>
                <a:schemeClr val="tx1"/>
              </a:solidFill>
              <a:ln w="14288" cap="flat">
                <a:solidFill>
                  <a:srgbClr val="341C1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弧形 9"/>
              <p:cNvSpPr/>
              <p:nvPr/>
            </p:nvSpPr>
            <p:spPr>
              <a:xfrm rot="20514268">
                <a:off x="2995709" y="3533705"/>
                <a:ext cx="1500011" cy="971457"/>
              </a:xfrm>
              <a:prstGeom prst="arc">
                <a:avLst>
                  <a:gd name="adj1" fmla="val 14632012"/>
                  <a:gd name="adj2" fmla="val 19019903"/>
                </a:avLst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2722563" y="4696069"/>
                <a:ext cx="574675" cy="303213"/>
              </a:xfrm>
              <a:custGeom>
                <a:avLst/>
                <a:gdLst>
                  <a:gd name="T0" fmla="*/ 157 w 242"/>
                  <a:gd name="T1" fmla="*/ 57 h 128"/>
                  <a:gd name="T2" fmla="*/ 149 w 242"/>
                  <a:gd name="T3" fmla="*/ 33 h 128"/>
                  <a:gd name="T4" fmla="*/ 159 w 242"/>
                  <a:gd name="T5" fmla="*/ 6 h 128"/>
                  <a:gd name="T6" fmla="*/ 184 w 242"/>
                  <a:gd name="T7" fmla="*/ 18 h 128"/>
                  <a:gd name="T8" fmla="*/ 193 w 242"/>
                  <a:gd name="T9" fmla="*/ 36 h 128"/>
                  <a:gd name="T10" fmla="*/ 223 w 242"/>
                  <a:gd name="T11" fmla="*/ 58 h 128"/>
                  <a:gd name="T12" fmla="*/ 242 w 242"/>
                  <a:gd name="T13" fmla="*/ 77 h 128"/>
                  <a:gd name="T14" fmla="*/ 223 w 242"/>
                  <a:gd name="T15" fmla="*/ 95 h 128"/>
                  <a:gd name="T16" fmla="*/ 173 w 242"/>
                  <a:gd name="T17" fmla="*/ 89 h 128"/>
                  <a:gd name="T18" fmla="*/ 30 w 242"/>
                  <a:gd name="T19" fmla="*/ 123 h 128"/>
                  <a:gd name="T20" fmla="*/ 15 w 242"/>
                  <a:gd name="T21" fmla="*/ 120 h 128"/>
                  <a:gd name="T22" fmla="*/ 2 w 242"/>
                  <a:gd name="T23" fmla="*/ 100 h 128"/>
                  <a:gd name="T24" fmla="*/ 22 w 242"/>
                  <a:gd name="T25" fmla="*/ 83 h 128"/>
                  <a:gd name="T26" fmla="*/ 87 w 242"/>
                  <a:gd name="T27" fmla="*/ 82 h 128"/>
                  <a:gd name="T28" fmla="*/ 157 w 242"/>
                  <a:gd name="T29" fmla="*/ 5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2" h="128">
                    <a:moveTo>
                      <a:pt x="157" y="57"/>
                    </a:moveTo>
                    <a:cubicBezTo>
                      <a:pt x="153" y="46"/>
                      <a:pt x="151" y="39"/>
                      <a:pt x="149" y="33"/>
                    </a:cubicBezTo>
                    <a:cubicBezTo>
                      <a:pt x="144" y="21"/>
                      <a:pt x="146" y="11"/>
                      <a:pt x="159" y="6"/>
                    </a:cubicBezTo>
                    <a:cubicBezTo>
                      <a:pt x="173" y="0"/>
                      <a:pt x="179" y="8"/>
                      <a:pt x="184" y="18"/>
                    </a:cubicBezTo>
                    <a:cubicBezTo>
                      <a:pt x="187" y="24"/>
                      <a:pt x="188" y="32"/>
                      <a:pt x="193" y="36"/>
                    </a:cubicBezTo>
                    <a:cubicBezTo>
                      <a:pt x="202" y="44"/>
                      <a:pt x="213" y="50"/>
                      <a:pt x="223" y="58"/>
                    </a:cubicBezTo>
                    <a:cubicBezTo>
                      <a:pt x="230" y="64"/>
                      <a:pt x="236" y="71"/>
                      <a:pt x="242" y="77"/>
                    </a:cubicBezTo>
                    <a:cubicBezTo>
                      <a:pt x="236" y="84"/>
                      <a:pt x="230" y="95"/>
                      <a:pt x="223" y="95"/>
                    </a:cubicBezTo>
                    <a:cubicBezTo>
                      <a:pt x="209" y="97"/>
                      <a:pt x="194" y="92"/>
                      <a:pt x="173" y="89"/>
                    </a:cubicBezTo>
                    <a:cubicBezTo>
                      <a:pt x="135" y="118"/>
                      <a:pt x="85" y="128"/>
                      <a:pt x="30" y="123"/>
                    </a:cubicBezTo>
                    <a:cubicBezTo>
                      <a:pt x="25" y="123"/>
                      <a:pt x="18" y="123"/>
                      <a:pt x="15" y="120"/>
                    </a:cubicBezTo>
                    <a:cubicBezTo>
                      <a:pt x="9" y="114"/>
                      <a:pt x="0" y="105"/>
                      <a:pt x="2" y="100"/>
                    </a:cubicBezTo>
                    <a:cubicBezTo>
                      <a:pt x="4" y="93"/>
                      <a:pt x="14" y="84"/>
                      <a:pt x="22" y="83"/>
                    </a:cubicBezTo>
                    <a:cubicBezTo>
                      <a:pt x="43" y="81"/>
                      <a:pt x="66" y="86"/>
                      <a:pt x="87" y="82"/>
                    </a:cubicBezTo>
                    <a:cubicBezTo>
                      <a:pt x="111" y="77"/>
                      <a:pt x="134" y="66"/>
                      <a:pt x="157" y="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1350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36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89843" y="1355431"/>
            <a:ext cx="622737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dirty="0" smtClean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9900" dirty="0" smtClean="0">
                <a:solidFill>
                  <a:srgbClr val="E74E3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？</a:t>
            </a:r>
            <a:endParaRPr lang="en-US" altLang="zh-CN" sz="19900" dirty="0" smtClean="0">
              <a:solidFill>
                <a:srgbClr val="E74E3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400" dirty="0" smtClean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什么是互联网推广</a:t>
            </a:r>
            <a:endParaRPr lang="zh-HK" altLang="en-US" sz="4400" dirty="0">
              <a:solidFill>
                <a:srgbClr val="5454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900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93550" y="2201423"/>
            <a:ext cx="7356901" cy="4277281"/>
            <a:chOff x="893550" y="2201423"/>
            <a:chExt cx="7356901" cy="4277281"/>
          </a:xfrm>
        </p:grpSpPr>
        <p:sp>
          <p:nvSpPr>
            <p:cNvPr id="5" name="矩形 4"/>
            <p:cNvSpPr/>
            <p:nvPr/>
          </p:nvSpPr>
          <p:spPr>
            <a:xfrm>
              <a:off x="893550" y="3450204"/>
              <a:ext cx="7356901" cy="30285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HK" sz="36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推广人员以互联网为</a:t>
              </a:r>
              <a:r>
                <a:rPr lang="zh-CN" altLang="zh-HK" sz="36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通路</a:t>
              </a:r>
              <a:endParaRPr lang="en-US" altLang="zh-CN" sz="3600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zh-HK" sz="36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让</a:t>
              </a:r>
              <a:r>
                <a:rPr lang="zh-CN" altLang="zh-HK" sz="36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用户看到，知道，使用你的产品</a:t>
              </a:r>
              <a:endParaRPr lang="zh-HK" altLang="en-US" sz="3600" dirty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852392" y="2201423"/>
              <a:ext cx="1439217" cy="1039270"/>
              <a:chOff x="5753449" y="2085250"/>
              <a:chExt cx="978580" cy="792132"/>
            </a:xfrm>
            <a:solidFill>
              <a:srgbClr val="E74E3E"/>
            </a:solidFill>
          </p:grpSpPr>
          <p:sp>
            <p:nvSpPr>
              <p:cNvPr id="7" name="Freeform 13"/>
              <p:cNvSpPr>
                <a:spLocks noEditPoints="1"/>
              </p:cNvSpPr>
              <p:nvPr/>
            </p:nvSpPr>
            <p:spPr bwMode="auto">
              <a:xfrm>
                <a:off x="5753449" y="2085250"/>
                <a:ext cx="670618" cy="792132"/>
              </a:xfrm>
              <a:custGeom>
                <a:avLst/>
                <a:gdLst>
                  <a:gd name="T0" fmla="*/ 1052 w 1052"/>
                  <a:gd name="T1" fmla="*/ 1241 h 1242"/>
                  <a:gd name="T2" fmla="*/ 603 w 1052"/>
                  <a:gd name="T3" fmla="*/ 1241 h 1242"/>
                  <a:gd name="T4" fmla="*/ 603 w 1052"/>
                  <a:gd name="T5" fmla="*/ 88 h 1242"/>
                  <a:gd name="T6" fmla="*/ 600 w 1052"/>
                  <a:gd name="T7" fmla="*/ 88 h 1242"/>
                  <a:gd name="T8" fmla="*/ 447 w 1052"/>
                  <a:gd name="T9" fmla="*/ 1242 h 1242"/>
                  <a:gd name="T10" fmla="*/ 0 w 1052"/>
                  <a:gd name="T11" fmla="*/ 1183 h 1242"/>
                  <a:gd name="T12" fmla="*/ 157 w 1052"/>
                  <a:gd name="T13" fmla="*/ 0 h 1242"/>
                  <a:gd name="T14" fmla="*/ 599 w 1052"/>
                  <a:gd name="T15" fmla="*/ 59 h 1242"/>
                  <a:gd name="T16" fmla="*/ 598 w 1052"/>
                  <a:gd name="T17" fmla="*/ 56 h 1242"/>
                  <a:gd name="T18" fmla="*/ 615 w 1052"/>
                  <a:gd name="T19" fmla="*/ 49 h 1242"/>
                  <a:gd name="T20" fmla="*/ 1041 w 1052"/>
                  <a:gd name="T21" fmla="*/ 49 h 1242"/>
                  <a:gd name="T22" fmla="*/ 1052 w 1052"/>
                  <a:gd name="T23" fmla="*/ 49 h 1242"/>
                  <a:gd name="T24" fmla="*/ 1052 w 1052"/>
                  <a:gd name="T25" fmla="*/ 1241 h 1242"/>
                  <a:gd name="T26" fmla="*/ 737 w 1052"/>
                  <a:gd name="T27" fmla="*/ 881 h 1242"/>
                  <a:gd name="T28" fmla="*/ 828 w 1052"/>
                  <a:gd name="T29" fmla="*/ 972 h 1242"/>
                  <a:gd name="T30" fmla="*/ 918 w 1052"/>
                  <a:gd name="T31" fmla="*/ 880 h 1242"/>
                  <a:gd name="T32" fmla="*/ 827 w 1052"/>
                  <a:gd name="T33" fmla="*/ 790 h 1242"/>
                  <a:gd name="T34" fmla="*/ 737 w 1052"/>
                  <a:gd name="T35" fmla="*/ 881 h 1242"/>
                  <a:gd name="T36" fmla="*/ 271 w 1052"/>
                  <a:gd name="T37" fmla="*/ 945 h 1242"/>
                  <a:gd name="T38" fmla="*/ 362 w 1052"/>
                  <a:gd name="T39" fmla="*/ 854 h 1242"/>
                  <a:gd name="T40" fmla="*/ 272 w 1052"/>
                  <a:gd name="T41" fmla="*/ 763 h 1242"/>
                  <a:gd name="T42" fmla="*/ 180 w 1052"/>
                  <a:gd name="T43" fmla="*/ 854 h 1242"/>
                  <a:gd name="T44" fmla="*/ 271 w 1052"/>
                  <a:gd name="T45" fmla="*/ 945 h 1242"/>
                  <a:gd name="T46" fmla="*/ 907 w 1052"/>
                  <a:gd name="T47" fmla="*/ 371 h 1242"/>
                  <a:gd name="T48" fmla="*/ 754 w 1052"/>
                  <a:gd name="T49" fmla="*/ 371 h 1242"/>
                  <a:gd name="T50" fmla="*/ 748 w 1052"/>
                  <a:gd name="T51" fmla="*/ 377 h 1242"/>
                  <a:gd name="T52" fmla="*/ 748 w 1052"/>
                  <a:gd name="T53" fmla="*/ 436 h 1242"/>
                  <a:gd name="T54" fmla="*/ 907 w 1052"/>
                  <a:gd name="T55" fmla="*/ 436 h 1242"/>
                  <a:gd name="T56" fmla="*/ 907 w 1052"/>
                  <a:gd name="T57" fmla="*/ 371 h 1242"/>
                  <a:gd name="T58" fmla="*/ 268 w 1052"/>
                  <a:gd name="T59" fmla="*/ 272 h 1242"/>
                  <a:gd name="T60" fmla="*/ 426 w 1052"/>
                  <a:gd name="T61" fmla="*/ 293 h 1242"/>
                  <a:gd name="T62" fmla="*/ 435 w 1052"/>
                  <a:gd name="T63" fmla="*/ 228 h 1242"/>
                  <a:gd name="T64" fmla="*/ 277 w 1052"/>
                  <a:gd name="T65" fmla="*/ 207 h 1242"/>
                  <a:gd name="T66" fmla="*/ 268 w 1052"/>
                  <a:gd name="T67" fmla="*/ 272 h 1242"/>
                  <a:gd name="T68" fmla="*/ 242 w 1052"/>
                  <a:gd name="T69" fmla="*/ 469 h 1242"/>
                  <a:gd name="T70" fmla="*/ 233 w 1052"/>
                  <a:gd name="T71" fmla="*/ 534 h 1242"/>
                  <a:gd name="T72" fmla="*/ 391 w 1052"/>
                  <a:gd name="T73" fmla="*/ 555 h 1242"/>
                  <a:gd name="T74" fmla="*/ 400 w 1052"/>
                  <a:gd name="T75" fmla="*/ 490 h 1242"/>
                  <a:gd name="T76" fmla="*/ 242 w 1052"/>
                  <a:gd name="T77" fmla="*/ 469 h 1242"/>
                  <a:gd name="T78" fmla="*/ 251 w 1052"/>
                  <a:gd name="T79" fmla="*/ 404 h 1242"/>
                  <a:gd name="T80" fmla="*/ 408 w 1052"/>
                  <a:gd name="T81" fmla="*/ 424 h 1242"/>
                  <a:gd name="T82" fmla="*/ 417 w 1052"/>
                  <a:gd name="T83" fmla="*/ 359 h 1242"/>
                  <a:gd name="T84" fmla="*/ 259 w 1052"/>
                  <a:gd name="T85" fmla="*/ 338 h 1242"/>
                  <a:gd name="T86" fmla="*/ 251 w 1052"/>
                  <a:gd name="T87" fmla="*/ 404 h 1242"/>
                  <a:gd name="T88" fmla="*/ 749 w 1052"/>
                  <a:gd name="T89" fmla="*/ 239 h 1242"/>
                  <a:gd name="T90" fmla="*/ 749 w 1052"/>
                  <a:gd name="T91" fmla="*/ 303 h 1242"/>
                  <a:gd name="T92" fmla="*/ 907 w 1052"/>
                  <a:gd name="T93" fmla="*/ 303 h 1242"/>
                  <a:gd name="T94" fmla="*/ 907 w 1052"/>
                  <a:gd name="T95" fmla="*/ 239 h 1242"/>
                  <a:gd name="T96" fmla="*/ 749 w 1052"/>
                  <a:gd name="T97" fmla="*/ 239 h 1242"/>
                  <a:gd name="T98" fmla="*/ 907 w 1052"/>
                  <a:gd name="T99" fmla="*/ 567 h 1242"/>
                  <a:gd name="T100" fmla="*/ 907 w 1052"/>
                  <a:gd name="T101" fmla="*/ 504 h 1242"/>
                  <a:gd name="T102" fmla="*/ 749 w 1052"/>
                  <a:gd name="T103" fmla="*/ 504 h 1242"/>
                  <a:gd name="T104" fmla="*/ 749 w 1052"/>
                  <a:gd name="T105" fmla="*/ 567 h 1242"/>
                  <a:gd name="T106" fmla="*/ 907 w 1052"/>
                  <a:gd name="T107" fmla="*/ 567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52" h="1242">
                    <a:moveTo>
                      <a:pt x="1052" y="1241"/>
                    </a:moveTo>
                    <a:cubicBezTo>
                      <a:pt x="902" y="1241"/>
                      <a:pt x="753" y="1241"/>
                      <a:pt x="603" y="1241"/>
                    </a:cubicBezTo>
                    <a:cubicBezTo>
                      <a:pt x="603" y="857"/>
                      <a:pt x="603" y="472"/>
                      <a:pt x="603" y="88"/>
                    </a:cubicBezTo>
                    <a:cubicBezTo>
                      <a:pt x="602" y="88"/>
                      <a:pt x="601" y="88"/>
                      <a:pt x="600" y="88"/>
                    </a:cubicBezTo>
                    <a:cubicBezTo>
                      <a:pt x="549" y="472"/>
                      <a:pt x="498" y="857"/>
                      <a:pt x="447" y="1242"/>
                    </a:cubicBezTo>
                    <a:cubicBezTo>
                      <a:pt x="297" y="1222"/>
                      <a:pt x="150" y="1202"/>
                      <a:pt x="0" y="1183"/>
                    </a:cubicBezTo>
                    <a:cubicBezTo>
                      <a:pt x="52" y="788"/>
                      <a:pt x="105" y="395"/>
                      <a:pt x="157" y="0"/>
                    </a:cubicBezTo>
                    <a:cubicBezTo>
                      <a:pt x="305" y="20"/>
                      <a:pt x="452" y="39"/>
                      <a:pt x="599" y="59"/>
                    </a:cubicBezTo>
                    <a:cubicBezTo>
                      <a:pt x="598" y="58"/>
                      <a:pt x="598" y="57"/>
                      <a:pt x="598" y="56"/>
                    </a:cubicBezTo>
                    <a:cubicBezTo>
                      <a:pt x="604" y="53"/>
                      <a:pt x="610" y="49"/>
                      <a:pt x="615" y="49"/>
                    </a:cubicBezTo>
                    <a:cubicBezTo>
                      <a:pt x="757" y="48"/>
                      <a:pt x="899" y="49"/>
                      <a:pt x="1041" y="49"/>
                    </a:cubicBezTo>
                    <a:cubicBezTo>
                      <a:pt x="1045" y="49"/>
                      <a:pt x="1048" y="49"/>
                      <a:pt x="1052" y="49"/>
                    </a:cubicBezTo>
                    <a:cubicBezTo>
                      <a:pt x="1052" y="447"/>
                      <a:pt x="1052" y="843"/>
                      <a:pt x="1052" y="1241"/>
                    </a:cubicBezTo>
                    <a:close/>
                    <a:moveTo>
                      <a:pt x="737" y="881"/>
                    </a:moveTo>
                    <a:cubicBezTo>
                      <a:pt x="737" y="931"/>
                      <a:pt x="778" y="971"/>
                      <a:pt x="828" y="972"/>
                    </a:cubicBezTo>
                    <a:cubicBezTo>
                      <a:pt x="878" y="972"/>
                      <a:pt x="918" y="931"/>
                      <a:pt x="918" y="880"/>
                    </a:cubicBezTo>
                    <a:cubicBezTo>
                      <a:pt x="918" y="830"/>
                      <a:pt x="877" y="789"/>
                      <a:pt x="827" y="790"/>
                    </a:cubicBezTo>
                    <a:cubicBezTo>
                      <a:pt x="777" y="790"/>
                      <a:pt x="737" y="830"/>
                      <a:pt x="737" y="881"/>
                    </a:cubicBezTo>
                    <a:close/>
                    <a:moveTo>
                      <a:pt x="271" y="945"/>
                    </a:moveTo>
                    <a:cubicBezTo>
                      <a:pt x="320" y="945"/>
                      <a:pt x="362" y="904"/>
                      <a:pt x="362" y="854"/>
                    </a:cubicBezTo>
                    <a:cubicBezTo>
                      <a:pt x="362" y="805"/>
                      <a:pt x="321" y="763"/>
                      <a:pt x="272" y="763"/>
                    </a:cubicBezTo>
                    <a:cubicBezTo>
                      <a:pt x="222" y="762"/>
                      <a:pt x="180" y="804"/>
                      <a:pt x="180" y="854"/>
                    </a:cubicBezTo>
                    <a:cubicBezTo>
                      <a:pt x="180" y="904"/>
                      <a:pt x="222" y="945"/>
                      <a:pt x="271" y="945"/>
                    </a:cubicBezTo>
                    <a:close/>
                    <a:moveTo>
                      <a:pt x="907" y="371"/>
                    </a:moveTo>
                    <a:cubicBezTo>
                      <a:pt x="856" y="371"/>
                      <a:pt x="805" y="371"/>
                      <a:pt x="754" y="371"/>
                    </a:cubicBezTo>
                    <a:cubicBezTo>
                      <a:pt x="752" y="371"/>
                      <a:pt x="748" y="375"/>
                      <a:pt x="748" y="377"/>
                    </a:cubicBezTo>
                    <a:cubicBezTo>
                      <a:pt x="748" y="397"/>
                      <a:pt x="748" y="416"/>
                      <a:pt x="748" y="436"/>
                    </a:cubicBezTo>
                    <a:cubicBezTo>
                      <a:pt x="802" y="436"/>
                      <a:pt x="854" y="436"/>
                      <a:pt x="907" y="436"/>
                    </a:cubicBezTo>
                    <a:cubicBezTo>
                      <a:pt x="907" y="414"/>
                      <a:pt x="907" y="393"/>
                      <a:pt x="907" y="371"/>
                    </a:cubicBezTo>
                    <a:close/>
                    <a:moveTo>
                      <a:pt x="268" y="272"/>
                    </a:moveTo>
                    <a:cubicBezTo>
                      <a:pt x="321" y="279"/>
                      <a:pt x="373" y="286"/>
                      <a:pt x="426" y="293"/>
                    </a:cubicBezTo>
                    <a:cubicBezTo>
                      <a:pt x="429" y="271"/>
                      <a:pt x="432" y="250"/>
                      <a:pt x="435" y="228"/>
                    </a:cubicBezTo>
                    <a:cubicBezTo>
                      <a:pt x="382" y="221"/>
                      <a:pt x="330" y="214"/>
                      <a:pt x="277" y="207"/>
                    </a:cubicBezTo>
                    <a:cubicBezTo>
                      <a:pt x="274" y="229"/>
                      <a:pt x="271" y="250"/>
                      <a:pt x="268" y="272"/>
                    </a:cubicBezTo>
                    <a:close/>
                    <a:moveTo>
                      <a:pt x="242" y="469"/>
                    </a:moveTo>
                    <a:cubicBezTo>
                      <a:pt x="239" y="492"/>
                      <a:pt x="236" y="512"/>
                      <a:pt x="233" y="534"/>
                    </a:cubicBezTo>
                    <a:cubicBezTo>
                      <a:pt x="286" y="541"/>
                      <a:pt x="338" y="548"/>
                      <a:pt x="391" y="555"/>
                    </a:cubicBezTo>
                    <a:cubicBezTo>
                      <a:pt x="394" y="533"/>
                      <a:pt x="397" y="512"/>
                      <a:pt x="400" y="490"/>
                    </a:cubicBezTo>
                    <a:cubicBezTo>
                      <a:pt x="347" y="483"/>
                      <a:pt x="295" y="476"/>
                      <a:pt x="242" y="469"/>
                    </a:cubicBezTo>
                    <a:close/>
                    <a:moveTo>
                      <a:pt x="251" y="404"/>
                    </a:moveTo>
                    <a:cubicBezTo>
                      <a:pt x="304" y="411"/>
                      <a:pt x="356" y="417"/>
                      <a:pt x="408" y="424"/>
                    </a:cubicBezTo>
                    <a:cubicBezTo>
                      <a:pt x="411" y="402"/>
                      <a:pt x="414" y="381"/>
                      <a:pt x="417" y="359"/>
                    </a:cubicBezTo>
                    <a:cubicBezTo>
                      <a:pt x="364" y="352"/>
                      <a:pt x="312" y="345"/>
                      <a:pt x="259" y="338"/>
                    </a:cubicBezTo>
                    <a:cubicBezTo>
                      <a:pt x="256" y="361"/>
                      <a:pt x="254" y="382"/>
                      <a:pt x="251" y="404"/>
                    </a:cubicBezTo>
                    <a:close/>
                    <a:moveTo>
                      <a:pt x="749" y="239"/>
                    </a:moveTo>
                    <a:cubicBezTo>
                      <a:pt x="749" y="262"/>
                      <a:pt x="749" y="282"/>
                      <a:pt x="749" y="303"/>
                    </a:cubicBezTo>
                    <a:cubicBezTo>
                      <a:pt x="802" y="303"/>
                      <a:pt x="855" y="303"/>
                      <a:pt x="907" y="303"/>
                    </a:cubicBezTo>
                    <a:cubicBezTo>
                      <a:pt x="907" y="281"/>
                      <a:pt x="907" y="260"/>
                      <a:pt x="907" y="239"/>
                    </a:cubicBezTo>
                    <a:cubicBezTo>
                      <a:pt x="854" y="239"/>
                      <a:pt x="802" y="239"/>
                      <a:pt x="749" y="239"/>
                    </a:cubicBezTo>
                    <a:close/>
                    <a:moveTo>
                      <a:pt x="907" y="567"/>
                    </a:moveTo>
                    <a:cubicBezTo>
                      <a:pt x="907" y="546"/>
                      <a:pt x="907" y="525"/>
                      <a:pt x="907" y="504"/>
                    </a:cubicBezTo>
                    <a:cubicBezTo>
                      <a:pt x="854" y="504"/>
                      <a:pt x="801" y="504"/>
                      <a:pt x="749" y="504"/>
                    </a:cubicBezTo>
                    <a:cubicBezTo>
                      <a:pt x="749" y="526"/>
                      <a:pt x="749" y="546"/>
                      <a:pt x="749" y="567"/>
                    </a:cubicBezTo>
                    <a:cubicBezTo>
                      <a:pt x="802" y="567"/>
                      <a:pt x="854" y="567"/>
                      <a:pt x="907" y="5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800"/>
              </a:p>
            </p:txBody>
          </p:sp>
          <p:sp>
            <p:nvSpPr>
              <p:cNvPr id="8" name="Freeform 14"/>
              <p:cNvSpPr>
                <a:spLocks noEditPoints="1"/>
              </p:cNvSpPr>
              <p:nvPr/>
            </p:nvSpPr>
            <p:spPr bwMode="auto">
              <a:xfrm>
                <a:off x="6445891" y="2116504"/>
                <a:ext cx="286138" cy="760339"/>
              </a:xfrm>
              <a:custGeom>
                <a:avLst/>
                <a:gdLst>
                  <a:gd name="T0" fmla="*/ 0 w 449"/>
                  <a:gd name="T1" fmla="*/ 1192 h 1192"/>
                  <a:gd name="T2" fmla="*/ 0 w 449"/>
                  <a:gd name="T3" fmla="*/ 0 h 1192"/>
                  <a:gd name="T4" fmla="*/ 449 w 449"/>
                  <a:gd name="T5" fmla="*/ 0 h 1192"/>
                  <a:gd name="T6" fmla="*/ 449 w 449"/>
                  <a:gd name="T7" fmla="*/ 1192 h 1192"/>
                  <a:gd name="T8" fmla="*/ 0 w 449"/>
                  <a:gd name="T9" fmla="*/ 1192 h 1192"/>
                  <a:gd name="T10" fmla="*/ 315 w 449"/>
                  <a:gd name="T11" fmla="*/ 832 h 1192"/>
                  <a:gd name="T12" fmla="*/ 225 w 449"/>
                  <a:gd name="T13" fmla="*/ 741 h 1192"/>
                  <a:gd name="T14" fmla="*/ 134 w 449"/>
                  <a:gd name="T15" fmla="*/ 831 h 1192"/>
                  <a:gd name="T16" fmla="*/ 225 w 449"/>
                  <a:gd name="T17" fmla="*/ 923 h 1192"/>
                  <a:gd name="T18" fmla="*/ 315 w 449"/>
                  <a:gd name="T19" fmla="*/ 832 h 1192"/>
                  <a:gd name="T20" fmla="*/ 303 w 449"/>
                  <a:gd name="T21" fmla="*/ 387 h 1192"/>
                  <a:gd name="T22" fmla="*/ 303 w 449"/>
                  <a:gd name="T23" fmla="*/ 323 h 1192"/>
                  <a:gd name="T24" fmla="*/ 145 w 449"/>
                  <a:gd name="T25" fmla="*/ 323 h 1192"/>
                  <a:gd name="T26" fmla="*/ 145 w 449"/>
                  <a:gd name="T27" fmla="*/ 387 h 1192"/>
                  <a:gd name="T28" fmla="*/ 303 w 449"/>
                  <a:gd name="T29" fmla="*/ 387 h 1192"/>
                  <a:gd name="T30" fmla="*/ 146 w 449"/>
                  <a:gd name="T31" fmla="*/ 254 h 1192"/>
                  <a:gd name="T32" fmla="*/ 303 w 449"/>
                  <a:gd name="T33" fmla="*/ 254 h 1192"/>
                  <a:gd name="T34" fmla="*/ 303 w 449"/>
                  <a:gd name="T35" fmla="*/ 190 h 1192"/>
                  <a:gd name="T36" fmla="*/ 146 w 449"/>
                  <a:gd name="T37" fmla="*/ 190 h 1192"/>
                  <a:gd name="T38" fmla="*/ 146 w 449"/>
                  <a:gd name="T39" fmla="*/ 254 h 1192"/>
                  <a:gd name="T40" fmla="*/ 304 w 449"/>
                  <a:gd name="T41" fmla="*/ 455 h 1192"/>
                  <a:gd name="T42" fmla="*/ 145 w 449"/>
                  <a:gd name="T43" fmla="*/ 455 h 1192"/>
                  <a:gd name="T44" fmla="*/ 145 w 449"/>
                  <a:gd name="T45" fmla="*/ 518 h 1192"/>
                  <a:gd name="T46" fmla="*/ 304 w 449"/>
                  <a:gd name="T47" fmla="*/ 518 h 1192"/>
                  <a:gd name="T48" fmla="*/ 304 w 449"/>
                  <a:gd name="T49" fmla="*/ 455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49" h="1192">
                    <a:moveTo>
                      <a:pt x="0" y="1192"/>
                    </a:moveTo>
                    <a:cubicBezTo>
                      <a:pt x="0" y="795"/>
                      <a:pt x="0" y="398"/>
                      <a:pt x="0" y="0"/>
                    </a:cubicBezTo>
                    <a:cubicBezTo>
                      <a:pt x="150" y="0"/>
                      <a:pt x="299" y="0"/>
                      <a:pt x="449" y="0"/>
                    </a:cubicBezTo>
                    <a:cubicBezTo>
                      <a:pt x="449" y="398"/>
                      <a:pt x="449" y="794"/>
                      <a:pt x="449" y="1192"/>
                    </a:cubicBezTo>
                    <a:cubicBezTo>
                      <a:pt x="300" y="1192"/>
                      <a:pt x="151" y="1192"/>
                      <a:pt x="0" y="1192"/>
                    </a:cubicBezTo>
                    <a:close/>
                    <a:moveTo>
                      <a:pt x="315" y="832"/>
                    </a:moveTo>
                    <a:cubicBezTo>
                      <a:pt x="315" y="782"/>
                      <a:pt x="275" y="741"/>
                      <a:pt x="225" y="741"/>
                    </a:cubicBezTo>
                    <a:cubicBezTo>
                      <a:pt x="175" y="740"/>
                      <a:pt x="134" y="781"/>
                      <a:pt x="134" y="831"/>
                    </a:cubicBezTo>
                    <a:cubicBezTo>
                      <a:pt x="134" y="881"/>
                      <a:pt x="175" y="923"/>
                      <a:pt x="225" y="923"/>
                    </a:cubicBezTo>
                    <a:cubicBezTo>
                      <a:pt x="274" y="922"/>
                      <a:pt x="315" y="881"/>
                      <a:pt x="315" y="832"/>
                    </a:cubicBezTo>
                    <a:close/>
                    <a:moveTo>
                      <a:pt x="303" y="387"/>
                    </a:moveTo>
                    <a:cubicBezTo>
                      <a:pt x="303" y="365"/>
                      <a:pt x="303" y="344"/>
                      <a:pt x="303" y="323"/>
                    </a:cubicBezTo>
                    <a:cubicBezTo>
                      <a:pt x="250" y="323"/>
                      <a:pt x="198" y="323"/>
                      <a:pt x="145" y="323"/>
                    </a:cubicBezTo>
                    <a:cubicBezTo>
                      <a:pt x="145" y="344"/>
                      <a:pt x="145" y="365"/>
                      <a:pt x="145" y="387"/>
                    </a:cubicBezTo>
                    <a:cubicBezTo>
                      <a:pt x="198" y="387"/>
                      <a:pt x="251" y="387"/>
                      <a:pt x="303" y="387"/>
                    </a:cubicBezTo>
                    <a:close/>
                    <a:moveTo>
                      <a:pt x="146" y="254"/>
                    </a:moveTo>
                    <a:cubicBezTo>
                      <a:pt x="198" y="254"/>
                      <a:pt x="250" y="254"/>
                      <a:pt x="303" y="254"/>
                    </a:cubicBezTo>
                    <a:cubicBezTo>
                      <a:pt x="303" y="233"/>
                      <a:pt x="303" y="212"/>
                      <a:pt x="303" y="190"/>
                    </a:cubicBezTo>
                    <a:cubicBezTo>
                      <a:pt x="251" y="190"/>
                      <a:pt x="199" y="190"/>
                      <a:pt x="146" y="190"/>
                    </a:cubicBezTo>
                    <a:cubicBezTo>
                      <a:pt x="146" y="212"/>
                      <a:pt x="146" y="233"/>
                      <a:pt x="146" y="254"/>
                    </a:cubicBezTo>
                    <a:close/>
                    <a:moveTo>
                      <a:pt x="304" y="455"/>
                    </a:moveTo>
                    <a:cubicBezTo>
                      <a:pt x="250" y="455"/>
                      <a:pt x="198" y="455"/>
                      <a:pt x="145" y="455"/>
                    </a:cubicBezTo>
                    <a:cubicBezTo>
                      <a:pt x="145" y="477"/>
                      <a:pt x="145" y="497"/>
                      <a:pt x="145" y="518"/>
                    </a:cubicBezTo>
                    <a:cubicBezTo>
                      <a:pt x="199" y="518"/>
                      <a:pt x="251" y="518"/>
                      <a:pt x="304" y="518"/>
                    </a:cubicBezTo>
                    <a:cubicBezTo>
                      <a:pt x="304" y="496"/>
                      <a:pt x="304" y="476"/>
                      <a:pt x="304" y="4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800"/>
              </a:p>
            </p:txBody>
          </p:sp>
          <p:sp>
            <p:nvSpPr>
              <p:cNvPr id="9" name="Freeform 27"/>
              <p:cNvSpPr>
                <a:spLocks/>
              </p:cNvSpPr>
              <p:nvPr/>
            </p:nvSpPr>
            <p:spPr bwMode="auto">
              <a:xfrm>
                <a:off x="6265371" y="2630582"/>
                <a:ext cx="32063" cy="32601"/>
              </a:xfrm>
              <a:custGeom>
                <a:avLst/>
                <a:gdLst>
                  <a:gd name="T0" fmla="*/ 24 w 50"/>
                  <a:gd name="T1" fmla="*/ 50 h 51"/>
                  <a:gd name="T2" fmla="*/ 0 w 50"/>
                  <a:gd name="T3" fmla="*/ 25 h 51"/>
                  <a:gd name="T4" fmla="*/ 26 w 50"/>
                  <a:gd name="T5" fmla="*/ 1 h 51"/>
                  <a:gd name="T6" fmla="*/ 49 w 50"/>
                  <a:gd name="T7" fmla="*/ 27 h 51"/>
                  <a:gd name="T8" fmla="*/ 24 w 50"/>
                  <a:gd name="T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1">
                    <a:moveTo>
                      <a:pt x="24" y="50"/>
                    </a:moveTo>
                    <a:cubicBezTo>
                      <a:pt x="10" y="50"/>
                      <a:pt x="0" y="39"/>
                      <a:pt x="0" y="25"/>
                    </a:cubicBezTo>
                    <a:cubicBezTo>
                      <a:pt x="1" y="11"/>
                      <a:pt x="12" y="0"/>
                      <a:pt x="26" y="1"/>
                    </a:cubicBezTo>
                    <a:cubicBezTo>
                      <a:pt x="39" y="1"/>
                      <a:pt x="50" y="13"/>
                      <a:pt x="49" y="27"/>
                    </a:cubicBezTo>
                    <a:cubicBezTo>
                      <a:pt x="49" y="40"/>
                      <a:pt x="37" y="51"/>
                      <a:pt x="24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800"/>
              </a:p>
            </p:txBody>
          </p:sp>
          <p:sp>
            <p:nvSpPr>
              <p:cNvPr id="10" name="Freeform 28"/>
              <p:cNvSpPr>
                <a:spLocks/>
              </p:cNvSpPr>
              <p:nvPr/>
            </p:nvSpPr>
            <p:spPr bwMode="auto">
              <a:xfrm>
                <a:off x="5910259" y="2613877"/>
                <a:ext cx="32063" cy="32062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cubicBezTo>
                      <a:pt x="38" y="0"/>
                      <a:pt x="50" y="11"/>
                      <a:pt x="50" y="25"/>
                    </a:cubicBezTo>
                    <a:cubicBezTo>
                      <a:pt x="50" y="38"/>
                      <a:pt x="39" y="50"/>
                      <a:pt x="25" y="50"/>
                    </a:cubicBezTo>
                    <a:cubicBezTo>
                      <a:pt x="12" y="50"/>
                      <a:pt x="0" y="39"/>
                      <a:pt x="0" y="25"/>
                    </a:cubicBezTo>
                    <a:cubicBezTo>
                      <a:pt x="0" y="12"/>
                      <a:pt x="11" y="1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800"/>
              </a:p>
            </p:txBody>
          </p:sp>
          <p:sp>
            <p:nvSpPr>
              <p:cNvPr id="11" name="Freeform 29"/>
              <p:cNvSpPr>
                <a:spLocks/>
              </p:cNvSpPr>
              <p:nvPr/>
            </p:nvSpPr>
            <p:spPr bwMode="auto">
              <a:xfrm>
                <a:off x="6573333" y="2631121"/>
                <a:ext cx="31254" cy="31254"/>
              </a:xfrm>
              <a:custGeom>
                <a:avLst/>
                <a:gdLst>
                  <a:gd name="T0" fmla="*/ 49 w 49"/>
                  <a:gd name="T1" fmla="*/ 25 h 49"/>
                  <a:gd name="T2" fmla="*/ 25 w 49"/>
                  <a:gd name="T3" fmla="*/ 49 h 49"/>
                  <a:gd name="T4" fmla="*/ 0 w 49"/>
                  <a:gd name="T5" fmla="*/ 25 h 49"/>
                  <a:gd name="T6" fmla="*/ 25 w 49"/>
                  <a:gd name="T7" fmla="*/ 0 h 49"/>
                  <a:gd name="T8" fmla="*/ 49 w 49"/>
                  <a:gd name="T9" fmla="*/ 2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9" y="25"/>
                    </a:moveTo>
                    <a:cubicBezTo>
                      <a:pt x="49" y="38"/>
                      <a:pt x="38" y="49"/>
                      <a:pt x="25" y="49"/>
                    </a:cubicBezTo>
                    <a:cubicBezTo>
                      <a:pt x="11" y="49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8" y="0"/>
                      <a:pt x="49" y="11"/>
                      <a:pt x="4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800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4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2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1406310" y="1106938"/>
            <a:ext cx="8795192" cy="4644125"/>
            <a:chOff x="1406310" y="1597420"/>
            <a:chExt cx="8795192" cy="4644125"/>
          </a:xfrm>
        </p:grpSpPr>
        <p:grpSp>
          <p:nvGrpSpPr>
            <p:cNvPr id="50" name="组合 49"/>
            <p:cNvGrpSpPr/>
            <p:nvPr/>
          </p:nvGrpSpPr>
          <p:grpSpPr>
            <a:xfrm>
              <a:off x="1406310" y="1597420"/>
              <a:ext cx="6937590" cy="1437614"/>
              <a:chOff x="1406310" y="1597420"/>
              <a:chExt cx="6937590" cy="1437614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406310" y="1597420"/>
                <a:ext cx="1437614" cy="1437614"/>
                <a:chOff x="1207789" y="2578719"/>
                <a:chExt cx="1437614" cy="1437614"/>
              </a:xfrm>
            </p:grpSpPr>
            <p:sp>
              <p:nvSpPr>
                <p:cNvPr id="31" name="椭圆 30"/>
                <p:cNvSpPr/>
                <p:nvPr/>
              </p:nvSpPr>
              <p:spPr>
                <a:xfrm>
                  <a:off x="1207789" y="2578719"/>
                  <a:ext cx="1437614" cy="1437614"/>
                </a:xfrm>
                <a:prstGeom prst="ellipse">
                  <a:avLst/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grpSp>
              <p:nvGrpSpPr>
                <p:cNvPr id="34" name="组合 33"/>
                <p:cNvGrpSpPr/>
                <p:nvPr/>
              </p:nvGrpSpPr>
              <p:grpSpPr>
                <a:xfrm>
                  <a:off x="1404563" y="2983052"/>
                  <a:ext cx="1044067" cy="681951"/>
                  <a:chOff x="1262425" y="2811302"/>
                  <a:chExt cx="1377286" cy="899599"/>
                </a:xfrm>
                <a:solidFill>
                  <a:schemeClr val="bg1"/>
                </a:solidFill>
              </p:grpSpPr>
              <p:sp>
                <p:nvSpPr>
                  <p:cNvPr id="25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1262425" y="2811302"/>
                    <a:ext cx="1377286" cy="899599"/>
                  </a:xfrm>
                  <a:custGeom>
                    <a:avLst/>
                    <a:gdLst>
                      <a:gd name="T0" fmla="*/ 746 w 1534"/>
                      <a:gd name="T1" fmla="*/ 0 h 1001"/>
                      <a:gd name="T2" fmla="*/ 1193 w 1534"/>
                      <a:gd name="T3" fmla="*/ 135 h 1001"/>
                      <a:gd name="T4" fmla="*/ 1526 w 1534"/>
                      <a:gd name="T5" fmla="*/ 470 h 1001"/>
                      <a:gd name="T6" fmla="*/ 1528 w 1534"/>
                      <a:gd name="T7" fmla="*/ 490 h 1001"/>
                      <a:gd name="T8" fmla="*/ 1104 w 1534"/>
                      <a:gd name="T9" fmla="*/ 880 h 1001"/>
                      <a:gd name="T10" fmla="*/ 389 w 1534"/>
                      <a:gd name="T11" fmla="*/ 860 h 1001"/>
                      <a:gd name="T12" fmla="*/ 76 w 1534"/>
                      <a:gd name="T13" fmla="*/ 590 h 1001"/>
                      <a:gd name="T14" fmla="*/ 3 w 1534"/>
                      <a:gd name="T15" fmla="*/ 490 h 1001"/>
                      <a:gd name="T16" fmla="*/ 2 w 1534"/>
                      <a:gd name="T17" fmla="*/ 473 h 1001"/>
                      <a:gd name="T18" fmla="*/ 487 w 1534"/>
                      <a:gd name="T19" fmla="*/ 56 h 1001"/>
                      <a:gd name="T20" fmla="*/ 746 w 1534"/>
                      <a:gd name="T21" fmla="*/ 0 h 1001"/>
                      <a:gd name="T22" fmla="*/ 1053 w 1534"/>
                      <a:gd name="T23" fmla="*/ 481 h 1001"/>
                      <a:gd name="T24" fmla="*/ 768 w 1534"/>
                      <a:gd name="T25" fmla="*/ 193 h 1001"/>
                      <a:gd name="T26" fmla="*/ 477 w 1534"/>
                      <a:gd name="T27" fmla="*/ 479 h 1001"/>
                      <a:gd name="T28" fmla="*/ 765 w 1534"/>
                      <a:gd name="T29" fmla="*/ 769 h 1001"/>
                      <a:gd name="T30" fmla="*/ 1053 w 1534"/>
                      <a:gd name="T31" fmla="*/ 481 h 10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534" h="1001">
                        <a:moveTo>
                          <a:pt x="746" y="0"/>
                        </a:moveTo>
                        <a:cubicBezTo>
                          <a:pt x="922" y="0"/>
                          <a:pt x="1064" y="50"/>
                          <a:pt x="1193" y="135"/>
                        </a:cubicBezTo>
                        <a:cubicBezTo>
                          <a:pt x="1327" y="223"/>
                          <a:pt x="1437" y="337"/>
                          <a:pt x="1526" y="470"/>
                        </a:cubicBezTo>
                        <a:cubicBezTo>
                          <a:pt x="1530" y="476"/>
                          <a:pt x="1534" y="481"/>
                          <a:pt x="1528" y="490"/>
                        </a:cubicBezTo>
                        <a:cubicBezTo>
                          <a:pt x="1418" y="654"/>
                          <a:pt x="1282" y="791"/>
                          <a:pt x="1104" y="880"/>
                        </a:cubicBezTo>
                        <a:cubicBezTo>
                          <a:pt x="863" y="1001"/>
                          <a:pt x="623" y="991"/>
                          <a:pt x="389" y="860"/>
                        </a:cubicBezTo>
                        <a:cubicBezTo>
                          <a:pt x="266" y="792"/>
                          <a:pt x="164" y="699"/>
                          <a:pt x="76" y="590"/>
                        </a:cubicBezTo>
                        <a:cubicBezTo>
                          <a:pt x="50" y="558"/>
                          <a:pt x="27" y="524"/>
                          <a:pt x="3" y="490"/>
                        </a:cubicBezTo>
                        <a:cubicBezTo>
                          <a:pt x="0" y="486"/>
                          <a:pt x="0" y="477"/>
                          <a:pt x="2" y="473"/>
                        </a:cubicBezTo>
                        <a:cubicBezTo>
                          <a:pt x="126" y="290"/>
                          <a:pt x="281" y="143"/>
                          <a:pt x="487" y="56"/>
                        </a:cubicBezTo>
                        <a:cubicBezTo>
                          <a:pt x="575" y="18"/>
                          <a:pt x="669" y="0"/>
                          <a:pt x="746" y="0"/>
                        </a:cubicBezTo>
                        <a:close/>
                        <a:moveTo>
                          <a:pt x="1053" y="481"/>
                        </a:moveTo>
                        <a:cubicBezTo>
                          <a:pt x="1053" y="323"/>
                          <a:pt x="924" y="193"/>
                          <a:pt x="768" y="193"/>
                        </a:cubicBezTo>
                        <a:cubicBezTo>
                          <a:pt x="607" y="193"/>
                          <a:pt x="477" y="320"/>
                          <a:pt x="477" y="479"/>
                        </a:cubicBezTo>
                        <a:cubicBezTo>
                          <a:pt x="477" y="639"/>
                          <a:pt x="605" y="769"/>
                          <a:pt x="765" y="769"/>
                        </a:cubicBezTo>
                        <a:cubicBezTo>
                          <a:pt x="924" y="769"/>
                          <a:pt x="1053" y="640"/>
                          <a:pt x="1053" y="48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27" name="Freeform 19"/>
                  <p:cNvSpPr>
                    <a:spLocks/>
                  </p:cNvSpPr>
                  <p:nvPr/>
                </p:nvSpPr>
                <p:spPr bwMode="auto">
                  <a:xfrm>
                    <a:off x="1863043" y="3157331"/>
                    <a:ext cx="172635" cy="172635"/>
                  </a:xfrm>
                  <a:custGeom>
                    <a:avLst/>
                    <a:gdLst>
                      <a:gd name="T0" fmla="*/ 97 w 192"/>
                      <a:gd name="T1" fmla="*/ 0 h 192"/>
                      <a:gd name="T2" fmla="*/ 192 w 192"/>
                      <a:gd name="T3" fmla="*/ 96 h 192"/>
                      <a:gd name="T4" fmla="*/ 96 w 192"/>
                      <a:gd name="T5" fmla="*/ 192 h 192"/>
                      <a:gd name="T6" fmla="*/ 0 w 192"/>
                      <a:gd name="T7" fmla="*/ 95 h 192"/>
                      <a:gd name="T8" fmla="*/ 97 w 192"/>
                      <a:gd name="T9" fmla="*/ 0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2" h="192">
                        <a:moveTo>
                          <a:pt x="97" y="0"/>
                        </a:moveTo>
                        <a:cubicBezTo>
                          <a:pt x="149" y="0"/>
                          <a:pt x="192" y="43"/>
                          <a:pt x="192" y="96"/>
                        </a:cubicBezTo>
                        <a:cubicBezTo>
                          <a:pt x="192" y="149"/>
                          <a:pt x="149" y="192"/>
                          <a:pt x="96" y="192"/>
                        </a:cubicBezTo>
                        <a:cubicBezTo>
                          <a:pt x="43" y="192"/>
                          <a:pt x="0" y="149"/>
                          <a:pt x="0" y="95"/>
                        </a:cubicBezTo>
                        <a:cubicBezTo>
                          <a:pt x="0" y="42"/>
                          <a:pt x="43" y="0"/>
                          <a:pt x="9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  <p:sp>
            <p:nvSpPr>
              <p:cNvPr id="47" name="矩形 46"/>
              <p:cNvSpPr/>
              <p:nvPr/>
            </p:nvSpPr>
            <p:spPr>
              <a:xfrm>
                <a:off x="3102455" y="1716063"/>
                <a:ext cx="5241445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HK" sz="2400" b="1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看到</a:t>
                </a:r>
                <a:endParaRPr lang="en-US" altLang="zh-CN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r>
                  <a:rPr lang="zh-CN" altLang="zh-HK" sz="24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</a:t>
                </a:r>
                <a:r>
                  <a:rPr lang="zh-CN" altLang="zh-HK" sz="24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通过某种通路接触过你的</a:t>
                </a:r>
                <a:r>
                  <a:rPr lang="zh-CN" altLang="zh-HK" sz="24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产品</a:t>
                </a:r>
                <a:endParaRPr lang="en-US" altLang="zh-CN" sz="24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r>
                  <a:rPr lang="zh-CN" altLang="en-US" sz="24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</a:t>
                </a:r>
                <a:r>
                  <a:rPr lang="zh-CN" altLang="zh-HK" sz="24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和</a:t>
                </a:r>
                <a:r>
                  <a:rPr lang="zh-CN" altLang="zh-HK" sz="24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产品之间有一眼之</a:t>
                </a:r>
                <a:r>
                  <a:rPr lang="zh-CN" altLang="zh-HK" sz="24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缘</a:t>
                </a:r>
                <a:endParaRPr lang="zh-HK" altLang="en-US" sz="24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406310" y="3200676"/>
              <a:ext cx="6268145" cy="1437614"/>
              <a:chOff x="1406310" y="3185560"/>
              <a:chExt cx="6268145" cy="1437614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1406310" y="3185560"/>
                <a:ext cx="1437614" cy="1437614"/>
                <a:chOff x="3853193" y="2710193"/>
                <a:chExt cx="1437614" cy="1437614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3853193" y="2710193"/>
                  <a:ext cx="1437614" cy="1437614"/>
                </a:xfrm>
                <a:prstGeom prst="ellipse">
                  <a:avLst/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grpSp>
              <p:nvGrpSpPr>
                <p:cNvPr id="28" name="组合 27"/>
                <p:cNvGrpSpPr/>
                <p:nvPr/>
              </p:nvGrpSpPr>
              <p:grpSpPr>
                <a:xfrm>
                  <a:off x="4216828" y="2985386"/>
                  <a:ext cx="710344" cy="887229"/>
                  <a:chOff x="3025828" y="1489019"/>
                  <a:chExt cx="2639347" cy="3296576"/>
                </a:xfrm>
              </p:grpSpPr>
              <p:sp>
                <p:nvSpPr>
                  <p:cNvPr id="29" name="Freeform 7"/>
                  <p:cNvSpPr>
                    <a:spLocks noEditPoints="1"/>
                  </p:cNvSpPr>
                  <p:nvPr/>
                </p:nvSpPr>
                <p:spPr bwMode="auto">
                  <a:xfrm>
                    <a:off x="3025828" y="1489019"/>
                    <a:ext cx="2639347" cy="3296576"/>
                  </a:xfrm>
                  <a:custGeom>
                    <a:avLst/>
                    <a:gdLst>
                      <a:gd name="T0" fmla="*/ 688 w 961"/>
                      <a:gd name="T1" fmla="*/ 1201 h 1201"/>
                      <a:gd name="T2" fmla="*/ 398 w 961"/>
                      <a:gd name="T3" fmla="*/ 1186 h 1201"/>
                      <a:gd name="T4" fmla="*/ 363 w 961"/>
                      <a:gd name="T5" fmla="*/ 1030 h 1201"/>
                      <a:gd name="T6" fmla="*/ 217 w 961"/>
                      <a:gd name="T7" fmla="*/ 933 h 1201"/>
                      <a:gd name="T8" fmla="*/ 127 w 961"/>
                      <a:gd name="T9" fmla="*/ 937 h 1201"/>
                      <a:gd name="T10" fmla="*/ 93 w 961"/>
                      <a:gd name="T11" fmla="*/ 847 h 1201"/>
                      <a:gd name="T12" fmla="*/ 67 w 961"/>
                      <a:gd name="T13" fmla="*/ 732 h 1201"/>
                      <a:gd name="T14" fmla="*/ 68 w 961"/>
                      <a:gd name="T15" fmla="*/ 669 h 1201"/>
                      <a:gd name="T16" fmla="*/ 0 w 961"/>
                      <a:gd name="T17" fmla="*/ 606 h 1201"/>
                      <a:gd name="T18" fmla="*/ 83 w 961"/>
                      <a:gd name="T19" fmla="*/ 385 h 1201"/>
                      <a:gd name="T20" fmla="*/ 301 w 961"/>
                      <a:gd name="T21" fmla="*/ 45 h 1201"/>
                      <a:gd name="T22" fmla="*/ 855 w 961"/>
                      <a:gd name="T23" fmla="*/ 119 h 1201"/>
                      <a:gd name="T24" fmla="*/ 958 w 961"/>
                      <a:gd name="T25" fmla="*/ 419 h 1201"/>
                      <a:gd name="T26" fmla="*/ 837 w 961"/>
                      <a:gd name="T27" fmla="*/ 703 h 1201"/>
                      <a:gd name="T28" fmla="*/ 788 w 961"/>
                      <a:gd name="T29" fmla="*/ 1187 h 1201"/>
                      <a:gd name="T30" fmla="*/ 598 w 961"/>
                      <a:gd name="T31" fmla="*/ 566 h 1201"/>
                      <a:gd name="T32" fmla="*/ 649 w 961"/>
                      <a:gd name="T33" fmla="*/ 576 h 1201"/>
                      <a:gd name="T34" fmla="*/ 711 w 961"/>
                      <a:gd name="T35" fmla="*/ 637 h 1201"/>
                      <a:gd name="T36" fmla="*/ 746 w 961"/>
                      <a:gd name="T37" fmla="*/ 622 h 1201"/>
                      <a:gd name="T38" fmla="*/ 859 w 961"/>
                      <a:gd name="T39" fmla="*/ 545 h 1201"/>
                      <a:gd name="T40" fmla="*/ 882 w 961"/>
                      <a:gd name="T41" fmla="*/ 445 h 1201"/>
                      <a:gd name="T42" fmla="*/ 886 w 961"/>
                      <a:gd name="T43" fmla="*/ 356 h 1201"/>
                      <a:gd name="T44" fmla="*/ 876 w 961"/>
                      <a:gd name="T45" fmla="*/ 291 h 1201"/>
                      <a:gd name="T46" fmla="*/ 832 w 961"/>
                      <a:gd name="T47" fmla="*/ 218 h 1201"/>
                      <a:gd name="T48" fmla="*/ 778 w 961"/>
                      <a:gd name="T49" fmla="*/ 178 h 1201"/>
                      <a:gd name="T50" fmla="*/ 737 w 961"/>
                      <a:gd name="T51" fmla="*/ 137 h 1201"/>
                      <a:gd name="T52" fmla="*/ 641 w 961"/>
                      <a:gd name="T53" fmla="*/ 102 h 1201"/>
                      <a:gd name="T54" fmla="*/ 564 w 961"/>
                      <a:gd name="T55" fmla="*/ 76 h 1201"/>
                      <a:gd name="T56" fmla="*/ 517 w 961"/>
                      <a:gd name="T57" fmla="*/ 68 h 1201"/>
                      <a:gd name="T58" fmla="*/ 405 w 961"/>
                      <a:gd name="T59" fmla="*/ 86 h 1201"/>
                      <a:gd name="T60" fmla="*/ 285 w 961"/>
                      <a:gd name="T61" fmla="*/ 153 h 1201"/>
                      <a:gd name="T62" fmla="*/ 238 w 961"/>
                      <a:gd name="T63" fmla="*/ 238 h 1201"/>
                      <a:gd name="T64" fmla="*/ 207 w 961"/>
                      <a:gd name="T65" fmla="*/ 295 h 1201"/>
                      <a:gd name="T66" fmla="*/ 211 w 961"/>
                      <a:gd name="T67" fmla="*/ 414 h 1201"/>
                      <a:gd name="T68" fmla="*/ 255 w 961"/>
                      <a:gd name="T69" fmla="*/ 463 h 1201"/>
                      <a:gd name="T70" fmla="*/ 361 w 961"/>
                      <a:gd name="T71" fmla="*/ 505 h 1201"/>
                      <a:gd name="T72" fmla="*/ 462 w 961"/>
                      <a:gd name="T73" fmla="*/ 516 h 1201"/>
                      <a:gd name="T74" fmla="*/ 518 w 961"/>
                      <a:gd name="T75" fmla="*/ 526 h 1201"/>
                      <a:gd name="T76" fmla="*/ 594 w 961"/>
                      <a:gd name="T77" fmla="*/ 511 h 1201"/>
                      <a:gd name="T78" fmla="*/ 598 w 961"/>
                      <a:gd name="T79" fmla="*/ 566 h 12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961" h="1201">
                        <a:moveTo>
                          <a:pt x="789" y="1201"/>
                        </a:moveTo>
                        <a:cubicBezTo>
                          <a:pt x="755" y="1201"/>
                          <a:pt x="721" y="1201"/>
                          <a:pt x="688" y="1201"/>
                        </a:cubicBezTo>
                        <a:cubicBezTo>
                          <a:pt x="597" y="1201"/>
                          <a:pt x="505" y="1201"/>
                          <a:pt x="414" y="1201"/>
                        </a:cubicBezTo>
                        <a:cubicBezTo>
                          <a:pt x="402" y="1201"/>
                          <a:pt x="399" y="1198"/>
                          <a:pt x="398" y="1186"/>
                        </a:cubicBezTo>
                        <a:cubicBezTo>
                          <a:pt x="395" y="1150"/>
                          <a:pt x="393" y="1114"/>
                          <a:pt x="386" y="1079"/>
                        </a:cubicBezTo>
                        <a:cubicBezTo>
                          <a:pt x="383" y="1062"/>
                          <a:pt x="373" y="1044"/>
                          <a:pt x="363" y="1030"/>
                        </a:cubicBezTo>
                        <a:cubicBezTo>
                          <a:pt x="345" y="1006"/>
                          <a:pt x="325" y="983"/>
                          <a:pt x="304" y="962"/>
                        </a:cubicBezTo>
                        <a:cubicBezTo>
                          <a:pt x="281" y="938"/>
                          <a:pt x="249" y="932"/>
                          <a:pt x="217" y="933"/>
                        </a:cubicBezTo>
                        <a:cubicBezTo>
                          <a:pt x="198" y="934"/>
                          <a:pt x="179" y="938"/>
                          <a:pt x="159" y="939"/>
                        </a:cubicBezTo>
                        <a:cubicBezTo>
                          <a:pt x="148" y="940"/>
                          <a:pt x="137" y="940"/>
                          <a:pt x="127" y="937"/>
                        </a:cubicBezTo>
                        <a:cubicBezTo>
                          <a:pt x="107" y="933"/>
                          <a:pt x="99" y="922"/>
                          <a:pt x="97" y="903"/>
                        </a:cubicBezTo>
                        <a:cubicBezTo>
                          <a:pt x="96" y="884"/>
                          <a:pt x="97" y="865"/>
                          <a:pt x="93" y="847"/>
                        </a:cubicBezTo>
                        <a:cubicBezTo>
                          <a:pt x="88" y="824"/>
                          <a:pt x="80" y="803"/>
                          <a:pt x="88" y="777"/>
                        </a:cubicBezTo>
                        <a:cubicBezTo>
                          <a:pt x="93" y="760"/>
                          <a:pt x="84" y="743"/>
                          <a:pt x="67" y="732"/>
                        </a:cubicBezTo>
                        <a:cubicBezTo>
                          <a:pt x="60" y="728"/>
                          <a:pt x="59" y="723"/>
                          <a:pt x="61" y="715"/>
                        </a:cubicBezTo>
                        <a:cubicBezTo>
                          <a:pt x="64" y="700"/>
                          <a:pt x="66" y="685"/>
                          <a:pt x="68" y="669"/>
                        </a:cubicBezTo>
                        <a:cubicBezTo>
                          <a:pt x="71" y="638"/>
                          <a:pt x="50" y="613"/>
                          <a:pt x="15" y="608"/>
                        </a:cubicBezTo>
                        <a:cubicBezTo>
                          <a:pt x="11" y="607"/>
                          <a:pt x="7" y="607"/>
                          <a:pt x="0" y="606"/>
                        </a:cubicBezTo>
                        <a:cubicBezTo>
                          <a:pt x="6" y="597"/>
                          <a:pt x="11" y="590"/>
                          <a:pt x="15" y="582"/>
                        </a:cubicBezTo>
                        <a:cubicBezTo>
                          <a:pt x="52" y="521"/>
                          <a:pt x="70" y="454"/>
                          <a:pt x="83" y="385"/>
                        </a:cubicBezTo>
                        <a:cubicBezTo>
                          <a:pt x="92" y="340"/>
                          <a:pt x="96" y="294"/>
                          <a:pt x="108" y="250"/>
                        </a:cubicBezTo>
                        <a:cubicBezTo>
                          <a:pt x="136" y="149"/>
                          <a:pt x="206" y="84"/>
                          <a:pt x="301" y="45"/>
                        </a:cubicBezTo>
                        <a:cubicBezTo>
                          <a:pt x="377" y="14"/>
                          <a:pt x="457" y="0"/>
                          <a:pt x="538" y="5"/>
                        </a:cubicBezTo>
                        <a:cubicBezTo>
                          <a:pt x="654" y="13"/>
                          <a:pt x="763" y="45"/>
                          <a:pt x="855" y="119"/>
                        </a:cubicBezTo>
                        <a:cubicBezTo>
                          <a:pt x="905" y="159"/>
                          <a:pt x="936" y="210"/>
                          <a:pt x="943" y="275"/>
                        </a:cubicBezTo>
                        <a:cubicBezTo>
                          <a:pt x="949" y="323"/>
                          <a:pt x="954" y="371"/>
                          <a:pt x="958" y="419"/>
                        </a:cubicBezTo>
                        <a:cubicBezTo>
                          <a:pt x="961" y="460"/>
                          <a:pt x="951" y="499"/>
                          <a:pt x="931" y="535"/>
                        </a:cubicBezTo>
                        <a:cubicBezTo>
                          <a:pt x="900" y="591"/>
                          <a:pt x="868" y="647"/>
                          <a:pt x="837" y="703"/>
                        </a:cubicBezTo>
                        <a:cubicBezTo>
                          <a:pt x="800" y="771"/>
                          <a:pt x="782" y="844"/>
                          <a:pt x="774" y="920"/>
                        </a:cubicBezTo>
                        <a:cubicBezTo>
                          <a:pt x="765" y="1010"/>
                          <a:pt x="771" y="1099"/>
                          <a:pt x="788" y="1187"/>
                        </a:cubicBezTo>
                        <a:cubicBezTo>
                          <a:pt x="789" y="1191"/>
                          <a:pt x="789" y="1195"/>
                          <a:pt x="789" y="1201"/>
                        </a:cubicBezTo>
                        <a:close/>
                        <a:moveTo>
                          <a:pt x="598" y="566"/>
                        </a:moveTo>
                        <a:cubicBezTo>
                          <a:pt x="608" y="565"/>
                          <a:pt x="615" y="566"/>
                          <a:pt x="622" y="563"/>
                        </a:cubicBezTo>
                        <a:cubicBezTo>
                          <a:pt x="635" y="559"/>
                          <a:pt x="643" y="563"/>
                          <a:pt x="649" y="576"/>
                        </a:cubicBezTo>
                        <a:cubicBezTo>
                          <a:pt x="660" y="599"/>
                          <a:pt x="676" y="618"/>
                          <a:pt x="700" y="629"/>
                        </a:cubicBezTo>
                        <a:cubicBezTo>
                          <a:pt x="704" y="631"/>
                          <a:pt x="707" y="634"/>
                          <a:pt x="711" y="637"/>
                        </a:cubicBezTo>
                        <a:cubicBezTo>
                          <a:pt x="720" y="646"/>
                          <a:pt x="729" y="644"/>
                          <a:pt x="737" y="634"/>
                        </a:cubicBezTo>
                        <a:cubicBezTo>
                          <a:pt x="740" y="630"/>
                          <a:pt x="744" y="627"/>
                          <a:pt x="746" y="622"/>
                        </a:cubicBezTo>
                        <a:cubicBezTo>
                          <a:pt x="768" y="584"/>
                          <a:pt x="800" y="565"/>
                          <a:pt x="844" y="564"/>
                        </a:cubicBezTo>
                        <a:cubicBezTo>
                          <a:pt x="856" y="564"/>
                          <a:pt x="861" y="557"/>
                          <a:pt x="859" y="545"/>
                        </a:cubicBezTo>
                        <a:cubicBezTo>
                          <a:pt x="854" y="517"/>
                          <a:pt x="857" y="490"/>
                          <a:pt x="879" y="468"/>
                        </a:cubicBezTo>
                        <a:cubicBezTo>
                          <a:pt x="883" y="463"/>
                          <a:pt x="886" y="450"/>
                          <a:pt x="882" y="445"/>
                        </a:cubicBezTo>
                        <a:cubicBezTo>
                          <a:pt x="872" y="430"/>
                          <a:pt x="876" y="419"/>
                          <a:pt x="886" y="407"/>
                        </a:cubicBezTo>
                        <a:cubicBezTo>
                          <a:pt x="900" y="389"/>
                          <a:pt x="901" y="374"/>
                          <a:pt x="886" y="356"/>
                        </a:cubicBezTo>
                        <a:cubicBezTo>
                          <a:pt x="877" y="346"/>
                          <a:pt x="877" y="335"/>
                          <a:pt x="879" y="323"/>
                        </a:cubicBezTo>
                        <a:cubicBezTo>
                          <a:pt x="880" y="312"/>
                          <a:pt x="880" y="300"/>
                          <a:pt x="876" y="291"/>
                        </a:cubicBezTo>
                        <a:cubicBezTo>
                          <a:pt x="870" y="277"/>
                          <a:pt x="859" y="264"/>
                          <a:pt x="851" y="251"/>
                        </a:cubicBezTo>
                        <a:cubicBezTo>
                          <a:pt x="844" y="240"/>
                          <a:pt x="836" y="230"/>
                          <a:pt x="832" y="218"/>
                        </a:cubicBezTo>
                        <a:cubicBezTo>
                          <a:pt x="826" y="202"/>
                          <a:pt x="820" y="194"/>
                          <a:pt x="802" y="194"/>
                        </a:cubicBezTo>
                        <a:cubicBezTo>
                          <a:pt x="790" y="193"/>
                          <a:pt x="784" y="187"/>
                          <a:pt x="778" y="178"/>
                        </a:cubicBezTo>
                        <a:cubicBezTo>
                          <a:pt x="771" y="166"/>
                          <a:pt x="764" y="155"/>
                          <a:pt x="755" y="144"/>
                        </a:cubicBezTo>
                        <a:cubicBezTo>
                          <a:pt x="751" y="140"/>
                          <a:pt x="742" y="135"/>
                          <a:pt x="737" y="137"/>
                        </a:cubicBezTo>
                        <a:cubicBezTo>
                          <a:pt x="720" y="142"/>
                          <a:pt x="713" y="132"/>
                          <a:pt x="704" y="121"/>
                        </a:cubicBezTo>
                        <a:cubicBezTo>
                          <a:pt x="690" y="103"/>
                          <a:pt x="662" y="95"/>
                          <a:pt x="641" y="102"/>
                        </a:cubicBezTo>
                        <a:cubicBezTo>
                          <a:pt x="621" y="109"/>
                          <a:pt x="619" y="108"/>
                          <a:pt x="611" y="88"/>
                        </a:cubicBezTo>
                        <a:cubicBezTo>
                          <a:pt x="602" y="65"/>
                          <a:pt x="584" y="60"/>
                          <a:pt x="564" y="76"/>
                        </a:cubicBezTo>
                        <a:cubicBezTo>
                          <a:pt x="555" y="83"/>
                          <a:pt x="546" y="84"/>
                          <a:pt x="536" y="80"/>
                        </a:cubicBezTo>
                        <a:cubicBezTo>
                          <a:pt x="529" y="76"/>
                          <a:pt x="523" y="73"/>
                          <a:pt x="517" y="68"/>
                        </a:cubicBezTo>
                        <a:cubicBezTo>
                          <a:pt x="502" y="58"/>
                          <a:pt x="485" y="57"/>
                          <a:pt x="470" y="66"/>
                        </a:cubicBezTo>
                        <a:cubicBezTo>
                          <a:pt x="450" y="80"/>
                          <a:pt x="428" y="83"/>
                          <a:pt x="405" y="86"/>
                        </a:cubicBezTo>
                        <a:cubicBezTo>
                          <a:pt x="390" y="89"/>
                          <a:pt x="371" y="91"/>
                          <a:pt x="363" y="101"/>
                        </a:cubicBezTo>
                        <a:cubicBezTo>
                          <a:pt x="341" y="126"/>
                          <a:pt x="314" y="140"/>
                          <a:pt x="285" y="153"/>
                        </a:cubicBezTo>
                        <a:cubicBezTo>
                          <a:pt x="265" y="161"/>
                          <a:pt x="256" y="175"/>
                          <a:pt x="253" y="196"/>
                        </a:cubicBezTo>
                        <a:cubicBezTo>
                          <a:pt x="251" y="211"/>
                          <a:pt x="245" y="225"/>
                          <a:pt x="238" y="238"/>
                        </a:cubicBezTo>
                        <a:cubicBezTo>
                          <a:pt x="234" y="247"/>
                          <a:pt x="225" y="255"/>
                          <a:pt x="218" y="264"/>
                        </a:cubicBezTo>
                        <a:cubicBezTo>
                          <a:pt x="210" y="273"/>
                          <a:pt x="207" y="283"/>
                          <a:pt x="207" y="295"/>
                        </a:cubicBezTo>
                        <a:cubicBezTo>
                          <a:pt x="207" y="314"/>
                          <a:pt x="207" y="333"/>
                          <a:pt x="203" y="350"/>
                        </a:cubicBezTo>
                        <a:cubicBezTo>
                          <a:pt x="198" y="373"/>
                          <a:pt x="200" y="394"/>
                          <a:pt x="211" y="414"/>
                        </a:cubicBezTo>
                        <a:cubicBezTo>
                          <a:pt x="215" y="422"/>
                          <a:pt x="224" y="429"/>
                          <a:pt x="231" y="436"/>
                        </a:cubicBezTo>
                        <a:cubicBezTo>
                          <a:pt x="239" y="445"/>
                          <a:pt x="250" y="453"/>
                          <a:pt x="255" y="463"/>
                        </a:cubicBezTo>
                        <a:cubicBezTo>
                          <a:pt x="263" y="482"/>
                          <a:pt x="263" y="485"/>
                          <a:pt x="284" y="481"/>
                        </a:cubicBezTo>
                        <a:cubicBezTo>
                          <a:pt x="315" y="474"/>
                          <a:pt x="339" y="486"/>
                          <a:pt x="361" y="505"/>
                        </a:cubicBezTo>
                        <a:cubicBezTo>
                          <a:pt x="389" y="529"/>
                          <a:pt x="389" y="530"/>
                          <a:pt x="422" y="511"/>
                        </a:cubicBezTo>
                        <a:cubicBezTo>
                          <a:pt x="439" y="501"/>
                          <a:pt x="448" y="502"/>
                          <a:pt x="462" y="516"/>
                        </a:cubicBezTo>
                        <a:cubicBezTo>
                          <a:pt x="465" y="518"/>
                          <a:pt x="468" y="521"/>
                          <a:pt x="471" y="524"/>
                        </a:cubicBezTo>
                        <a:cubicBezTo>
                          <a:pt x="486" y="538"/>
                          <a:pt x="501" y="538"/>
                          <a:pt x="518" y="526"/>
                        </a:cubicBezTo>
                        <a:cubicBezTo>
                          <a:pt x="525" y="520"/>
                          <a:pt x="534" y="515"/>
                          <a:pt x="543" y="514"/>
                        </a:cubicBezTo>
                        <a:cubicBezTo>
                          <a:pt x="560" y="512"/>
                          <a:pt x="577" y="511"/>
                          <a:pt x="594" y="511"/>
                        </a:cubicBezTo>
                        <a:cubicBezTo>
                          <a:pt x="610" y="511"/>
                          <a:pt x="613" y="516"/>
                          <a:pt x="609" y="532"/>
                        </a:cubicBezTo>
                        <a:cubicBezTo>
                          <a:pt x="606" y="542"/>
                          <a:pt x="602" y="552"/>
                          <a:pt x="598" y="56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30" name="Freeform 8"/>
                  <p:cNvSpPr>
                    <a:spLocks/>
                  </p:cNvSpPr>
                  <p:nvPr/>
                </p:nvSpPr>
                <p:spPr bwMode="auto">
                  <a:xfrm>
                    <a:off x="3570911" y="1645502"/>
                    <a:ext cx="1929957" cy="1616991"/>
                  </a:xfrm>
                  <a:custGeom>
                    <a:avLst/>
                    <a:gdLst>
                      <a:gd name="T0" fmla="*/ 400 w 703"/>
                      <a:gd name="T1" fmla="*/ 509 h 589"/>
                      <a:gd name="T2" fmla="*/ 411 w 703"/>
                      <a:gd name="T3" fmla="*/ 475 h 589"/>
                      <a:gd name="T4" fmla="*/ 396 w 703"/>
                      <a:gd name="T5" fmla="*/ 454 h 589"/>
                      <a:gd name="T6" fmla="*/ 345 w 703"/>
                      <a:gd name="T7" fmla="*/ 457 h 589"/>
                      <a:gd name="T8" fmla="*/ 320 w 703"/>
                      <a:gd name="T9" fmla="*/ 469 h 589"/>
                      <a:gd name="T10" fmla="*/ 273 w 703"/>
                      <a:gd name="T11" fmla="*/ 467 h 589"/>
                      <a:gd name="T12" fmla="*/ 264 w 703"/>
                      <a:gd name="T13" fmla="*/ 459 h 589"/>
                      <a:gd name="T14" fmla="*/ 224 w 703"/>
                      <a:gd name="T15" fmla="*/ 454 h 589"/>
                      <a:gd name="T16" fmla="*/ 163 w 703"/>
                      <a:gd name="T17" fmla="*/ 448 h 589"/>
                      <a:gd name="T18" fmla="*/ 86 w 703"/>
                      <a:gd name="T19" fmla="*/ 424 h 589"/>
                      <a:gd name="T20" fmla="*/ 57 w 703"/>
                      <a:gd name="T21" fmla="*/ 406 h 589"/>
                      <a:gd name="T22" fmla="*/ 33 w 703"/>
                      <a:gd name="T23" fmla="*/ 379 h 589"/>
                      <a:gd name="T24" fmla="*/ 13 w 703"/>
                      <a:gd name="T25" fmla="*/ 357 h 589"/>
                      <a:gd name="T26" fmla="*/ 5 w 703"/>
                      <a:gd name="T27" fmla="*/ 293 h 589"/>
                      <a:gd name="T28" fmla="*/ 9 w 703"/>
                      <a:gd name="T29" fmla="*/ 238 h 589"/>
                      <a:gd name="T30" fmla="*/ 20 w 703"/>
                      <a:gd name="T31" fmla="*/ 207 h 589"/>
                      <a:gd name="T32" fmla="*/ 40 w 703"/>
                      <a:gd name="T33" fmla="*/ 181 h 589"/>
                      <a:gd name="T34" fmla="*/ 55 w 703"/>
                      <a:gd name="T35" fmla="*/ 139 h 589"/>
                      <a:gd name="T36" fmla="*/ 87 w 703"/>
                      <a:gd name="T37" fmla="*/ 96 h 589"/>
                      <a:gd name="T38" fmla="*/ 165 w 703"/>
                      <a:gd name="T39" fmla="*/ 44 h 589"/>
                      <a:gd name="T40" fmla="*/ 207 w 703"/>
                      <a:gd name="T41" fmla="*/ 29 h 589"/>
                      <a:gd name="T42" fmla="*/ 272 w 703"/>
                      <a:gd name="T43" fmla="*/ 9 h 589"/>
                      <a:gd name="T44" fmla="*/ 319 w 703"/>
                      <a:gd name="T45" fmla="*/ 11 h 589"/>
                      <a:gd name="T46" fmla="*/ 338 w 703"/>
                      <a:gd name="T47" fmla="*/ 23 h 589"/>
                      <a:gd name="T48" fmla="*/ 366 w 703"/>
                      <a:gd name="T49" fmla="*/ 19 h 589"/>
                      <a:gd name="T50" fmla="*/ 413 w 703"/>
                      <a:gd name="T51" fmla="*/ 31 h 589"/>
                      <a:gd name="T52" fmla="*/ 443 w 703"/>
                      <a:gd name="T53" fmla="*/ 45 h 589"/>
                      <a:gd name="T54" fmla="*/ 506 w 703"/>
                      <a:gd name="T55" fmla="*/ 64 h 589"/>
                      <a:gd name="T56" fmla="*/ 539 w 703"/>
                      <a:gd name="T57" fmla="*/ 80 h 589"/>
                      <a:gd name="T58" fmla="*/ 557 w 703"/>
                      <a:gd name="T59" fmla="*/ 87 h 589"/>
                      <a:gd name="T60" fmla="*/ 580 w 703"/>
                      <a:gd name="T61" fmla="*/ 121 h 589"/>
                      <a:gd name="T62" fmla="*/ 604 w 703"/>
                      <a:gd name="T63" fmla="*/ 137 h 589"/>
                      <a:gd name="T64" fmla="*/ 634 w 703"/>
                      <a:gd name="T65" fmla="*/ 161 h 589"/>
                      <a:gd name="T66" fmla="*/ 653 w 703"/>
                      <a:gd name="T67" fmla="*/ 194 h 589"/>
                      <a:gd name="T68" fmla="*/ 678 w 703"/>
                      <a:gd name="T69" fmla="*/ 234 h 589"/>
                      <a:gd name="T70" fmla="*/ 681 w 703"/>
                      <a:gd name="T71" fmla="*/ 266 h 589"/>
                      <a:gd name="T72" fmla="*/ 688 w 703"/>
                      <a:gd name="T73" fmla="*/ 299 h 589"/>
                      <a:gd name="T74" fmla="*/ 688 w 703"/>
                      <a:gd name="T75" fmla="*/ 350 h 589"/>
                      <a:gd name="T76" fmla="*/ 684 w 703"/>
                      <a:gd name="T77" fmla="*/ 388 h 589"/>
                      <a:gd name="T78" fmla="*/ 681 w 703"/>
                      <a:gd name="T79" fmla="*/ 411 h 589"/>
                      <a:gd name="T80" fmla="*/ 661 w 703"/>
                      <a:gd name="T81" fmla="*/ 488 h 589"/>
                      <a:gd name="T82" fmla="*/ 646 w 703"/>
                      <a:gd name="T83" fmla="*/ 507 h 589"/>
                      <a:gd name="T84" fmla="*/ 548 w 703"/>
                      <a:gd name="T85" fmla="*/ 565 h 589"/>
                      <a:gd name="T86" fmla="*/ 539 w 703"/>
                      <a:gd name="T87" fmla="*/ 577 h 589"/>
                      <a:gd name="T88" fmla="*/ 513 w 703"/>
                      <a:gd name="T89" fmla="*/ 580 h 589"/>
                      <a:gd name="T90" fmla="*/ 502 w 703"/>
                      <a:gd name="T91" fmla="*/ 572 h 589"/>
                      <a:gd name="T92" fmla="*/ 451 w 703"/>
                      <a:gd name="T93" fmla="*/ 519 h 589"/>
                      <a:gd name="T94" fmla="*/ 424 w 703"/>
                      <a:gd name="T95" fmla="*/ 506 h 589"/>
                      <a:gd name="T96" fmla="*/ 400 w 703"/>
                      <a:gd name="T97" fmla="*/ 509 h 5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03" h="589">
                        <a:moveTo>
                          <a:pt x="400" y="509"/>
                        </a:moveTo>
                        <a:cubicBezTo>
                          <a:pt x="404" y="495"/>
                          <a:pt x="408" y="485"/>
                          <a:pt x="411" y="475"/>
                        </a:cubicBezTo>
                        <a:cubicBezTo>
                          <a:pt x="415" y="459"/>
                          <a:pt x="412" y="454"/>
                          <a:pt x="396" y="454"/>
                        </a:cubicBezTo>
                        <a:cubicBezTo>
                          <a:pt x="379" y="454"/>
                          <a:pt x="362" y="455"/>
                          <a:pt x="345" y="457"/>
                        </a:cubicBezTo>
                        <a:cubicBezTo>
                          <a:pt x="336" y="458"/>
                          <a:pt x="327" y="463"/>
                          <a:pt x="320" y="469"/>
                        </a:cubicBezTo>
                        <a:cubicBezTo>
                          <a:pt x="303" y="481"/>
                          <a:pt x="288" y="481"/>
                          <a:pt x="273" y="467"/>
                        </a:cubicBezTo>
                        <a:cubicBezTo>
                          <a:pt x="270" y="464"/>
                          <a:pt x="267" y="461"/>
                          <a:pt x="264" y="459"/>
                        </a:cubicBezTo>
                        <a:cubicBezTo>
                          <a:pt x="250" y="445"/>
                          <a:pt x="241" y="444"/>
                          <a:pt x="224" y="454"/>
                        </a:cubicBezTo>
                        <a:cubicBezTo>
                          <a:pt x="191" y="473"/>
                          <a:pt x="191" y="472"/>
                          <a:pt x="163" y="448"/>
                        </a:cubicBezTo>
                        <a:cubicBezTo>
                          <a:pt x="141" y="429"/>
                          <a:pt x="117" y="417"/>
                          <a:pt x="86" y="424"/>
                        </a:cubicBezTo>
                        <a:cubicBezTo>
                          <a:pt x="65" y="428"/>
                          <a:pt x="65" y="425"/>
                          <a:pt x="57" y="406"/>
                        </a:cubicBezTo>
                        <a:cubicBezTo>
                          <a:pt x="52" y="396"/>
                          <a:pt x="41" y="388"/>
                          <a:pt x="33" y="379"/>
                        </a:cubicBezTo>
                        <a:cubicBezTo>
                          <a:pt x="26" y="372"/>
                          <a:pt x="17" y="365"/>
                          <a:pt x="13" y="357"/>
                        </a:cubicBezTo>
                        <a:cubicBezTo>
                          <a:pt x="2" y="337"/>
                          <a:pt x="0" y="316"/>
                          <a:pt x="5" y="293"/>
                        </a:cubicBezTo>
                        <a:cubicBezTo>
                          <a:pt x="9" y="276"/>
                          <a:pt x="9" y="257"/>
                          <a:pt x="9" y="238"/>
                        </a:cubicBezTo>
                        <a:cubicBezTo>
                          <a:pt x="9" y="226"/>
                          <a:pt x="12" y="216"/>
                          <a:pt x="20" y="207"/>
                        </a:cubicBezTo>
                        <a:cubicBezTo>
                          <a:pt x="27" y="198"/>
                          <a:pt x="36" y="190"/>
                          <a:pt x="40" y="181"/>
                        </a:cubicBezTo>
                        <a:cubicBezTo>
                          <a:pt x="47" y="168"/>
                          <a:pt x="53" y="154"/>
                          <a:pt x="55" y="139"/>
                        </a:cubicBezTo>
                        <a:cubicBezTo>
                          <a:pt x="58" y="118"/>
                          <a:pt x="67" y="104"/>
                          <a:pt x="87" y="96"/>
                        </a:cubicBezTo>
                        <a:cubicBezTo>
                          <a:pt x="116" y="83"/>
                          <a:pt x="143" y="69"/>
                          <a:pt x="165" y="44"/>
                        </a:cubicBezTo>
                        <a:cubicBezTo>
                          <a:pt x="173" y="34"/>
                          <a:pt x="192" y="32"/>
                          <a:pt x="207" y="29"/>
                        </a:cubicBezTo>
                        <a:cubicBezTo>
                          <a:pt x="230" y="26"/>
                          <a:pt x="252" y="23"/>
                          <a:pt x="272" y="9"/>
                        </a:cubicBezTo>
                        <a:cubicBezTo>
                          <a:pt x="287" y="0"/>
                          <a:pt x="304" y="1"/>
                          <a:pt x="319" y="11"/>
                        </a:cubicBezTo>
                        <a:cubicBezTo>
                          <a:pt x="325" y="16"/>
                          <a:pt x="331" y="19"/>
                          <a:pt x="338" y="23"/>
                        </a:cubicBezTo>
                        <a:cubicBezTo>
                          <a:pt x="348" y="27"/>
                          <a:pt x="357" y="26"/>
                          <a:pt x="366" y="19"/>
                        </a:cubicBezTo>
                        <a:cubicBezTo>
                          <a:pt x="386" y="3"/>
                          <a:pt x="404" y="8"/>
                          <a:pt x="413" y="31"/>
                        </a:cubicBezTo>
                        <a:cubicBezTo>
                          <a:pt x="421" y="51"/>
                          <a:pt x="423" y="52"/>
                          <a:pt x="443" y="45"/>
                        </a:cubicBezTo>
                        <a:cubicBezTo>
                          <a:pt x="464" y="38"/>
                          <a:pt x="492" y="46"/>
                          <a:pt x="506" y="64"/>
                        </a:cubicBezTo>
                        <a:cubicBezTo>
                          <a:pt x="515" y="75"/>
                          <a:pt x="522" y="85"/>
                          <a:pt x="539" y="80"/>
                        </a:cubicBezTo>
                        <a:cubicBezTo>
                          <a:pt x="544" y="78"/>
                          <a:pt x="553" y="83"/>
                          <a:pt x="557" y="87"/>
                        </a:cubicBezTo>
                        <a:cubicBezTo>
                          <a:pt x="566" y="98"/>
                          <a:pt x="573" y="109"/>
                          <a:pt x="580" y="121"/>
                        </a:cubicBezTo>
                        <a:cubicBezTo>
                          <a:pt x="586" y="130"/>
                          <a:pt x="592" y="136"/>
                          <a:pt x="604" y="137"/>
                        </a:cubicBezTo>
                        <a:cubicBezTo>
                          <a:pt x="622" y="137"/>
                          <a:pt x="628" y="145"/>
                          <a:pt x="634" y="161"/>
                        </a:cubicBezTo>
                        <a:cubicBezTo>
                          <a:pt x="638" y="173"/>
                          <a:pt x="646" y="183"/>
                          <a:pt x="653" y="194"/>
                        </a:cubicBezTo>
                        <a:cubicBezTo>
                          <a:pt x="661" y="207"/>
                          <a:pt x="672" y="220"/>
                          <a:pt x="678" y="234"/>
                        </a:cubicBezTo>
                        <a:cubicBezTo>
                          <a:pt x="682" y="243"/>
                          <a:pt x="682" y="255"/>
                          <a:pt x="681" y="266"/>
                        </a:cubicBezTo>
                        <a:cubicBezTo>
                          <a:pt x="679" y="278"/>
                          <a:pt x="679" y="289"/>
                          <a:pt x="688" y="299"/>
                        </a:cubicBezTo>
                        <a:cubicBezTo>
                          <a:pt x="703" y="317"/>
                          <a:pt x="702" y="332"/>
                          <a:pt x="688" y="350"/>
                        </a:cubicBezTo>
                        <a:cubicBezTo>
                          <a:pt x="678" y="362"/>
                          <a:pt x="674" y="373"/>
                          <a:pt x="684" y="388"/>
                        </a:cubicBezTo>
                        <a:cubicBezTo>
                          <a:pt x="688" y="393"/>
                          <a:pt x="685" y="406"/>
                          <a:pt x="681" y="411"/>
                        </a:cubicBezTo>
                        <a:cubicBezTo>
                          <a:pt x="659" y="433"/>
                          <a:pt x="656" y="460"/>
                          <a:pt x="661" y="488"/>
                        </a:cubicBezTo>
                        <a:cubicBezTo>
                          <a:pt x="663" y="500"/>
                          <a:pt x="658" y="507"/>
                          <a:pt x="646" y="507"/>
                        </a:cubicBezTo>
                        <a:cubicBezTo>
                          <a:pt x="602" y="508"/>
                          <a:pt x="570" y="527"/>
                          <a:pt x="548" y="565"/>
                        </a:cubicBezTo>
                        <a:cubicBezTo>
                          <a:pt x="546" y="570"/>
                          <a:pt x="542" y="573"/>
                          <a:pt x="539" y="577"/>
                        </a:cubicBezTo>
                        <a:cubicBezTo>
                          <a:pt x="531" y="587"/>
                          <a:pt x="522" y="589"/>
                          <a:pt x="513" y="580"/>
                        </a:cubicBezTo>
                        <a:cubicBezTo>
                          <a:pt x="509" y="577"/>
                          <a:pt x="506" y="574"/>
                          <a:pt x="502" y="572"/>
                        </a:cubicBezTo>
                        <a:cubicBezTo>
                          <a:pt x="478" y="561"/>
                          <a:pt x="462" y="542"/>
                          <a:pt x="451" y="519"/>
                        </a:cubicBezTo>
                        <a:cubicBezTo>
                          <a:pt x="445" y="506"/>
                          <a:pt x="437" y="502"/>
                          <a:pt x="424" y="506"/>
                        </a:cubicBezTo>
                        <a:cubicBezTo>
                          <a:pt x="417" y="509"/>
                          <a:pt x="410" y="508"/>
                          <a:pt x="400" y="509"/>
                        </a:cubicBezTo>
                        <a:close/>
                      </a:path>
                    </a:pathLst>
                  </a:custGeom>
                  <a:solidFill>
                    <a:srgbClr val="E74E3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  <p:sp>
            <p:nvSpPr>
              <p:cNvPr id="48" name="矩形 47"/>
              <p:cNvSpPr/>
              <p:nvPr/>
            </p:nvSpPr>
            <p:spPr>
              <a:xfrm>
                <a:off x="3102455" y="3304203"/>
                <a:ext cx="4572000" cy="1200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spcAft>
                    <a:spcPts val="0"/>
                  </a:spcAft>
                </a:pPr>
                <a:r>
                  <a:rPr lang="zh-CN" altLang="zh-HK" sz="2400" b="1" kern="100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知道</a:t>
                </a:r>
                <a:endParaRPr lang="en-US" altLang="zh-CN" sz="2400" b="1" kern="1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用户看过产品后</a:t>
                </a:r>
                <a:r>
                  <a:rPr lang="en-US" altLang="zh-CN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有初步的印象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日后再接触的时候有印象</a:t>
                </a:r>
                <a:endParaRPr lang="zh-TW" altLang="zh-HK" sz="2400" kern="100" dirty="0">
                  <a:solidFill>
                    <a:srgbClr val="545454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1406310" y="4803931"/>
              <a:ext cx="8795192" cy="1437614"/>
              <a:chOff x="1406310" y="4803931"/>
              <a:chExt cx="8795192" cy="143761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406310" y="4803931"/>
                <a:ext cx="1437614" cy="1437614"/>
                <a:chOff x="6498597" y="2578719"/>
                <a:chExt cx="1437614" cy="1437614"/>
              </a:xfrm>
            </p:grpSpPr>
            <p:sp>
              <p:nvSpPr>
                <p:cNvPr id="33" name="椭圆 32"/>
                <p:cNvSpPr/>
                <p:nvPr/>
              </p:nvSpPr>
              <p:spPr>
                <a:xfrm>
                  <a:off x="6498597" y="2578719"/>
                  <a:ext cx="1437614" cy="1437614"/>
                </a:xfrm>
                <a:prstGeom prst="ellipse">
                  <a:avLst/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grpSp>
              <p:nvGrpSpPr>
                <p:cNvPr id="43" name="组合 42"/>
                <p:cNvGrpSpPr/>
                <p:nvPr/>
              </p:nvGrpSpPr>
              <p:grpSpPr>
                <a:xfrm>
                  <a:off x="6795824" y="2691890"/>
                  <a:ext cx="862275" cy="1172680"/>
                  <a:chOff x="3575050" y="1133475"/>
                  <a:chExt cx="3832225" cy="5211763"/>
                </a:xfrm>
                <a:solidFill>
                  <a:schemeClr val="bg1"/>
                </a:solidFill>
              </p:grpSpPr>
              <p:sp>
                <p:nvSpPr>
                  <p:cNvPr id="40" name="Freeform 25"/>
                  <p:cNvSpPr>
                    <a:spLocks/>
                  </p:cNvSpPr>
                  <p:nvPr/>
                </p:nvSpPr>
                <p:spPr bwMode="auto">
                  <a:xfrm>
                    <a:off x="4078288" y="1133475"/>
                    <a:ext cx="1792287" cy="1401762"/>
                  </a:xfrm>
                  <a:custGeom>
                    <a:avLst/>
                    <a:gdLst>
                      <a:gd name="T0" fmla="*/ 69 w 477"/>
                      <a:gd name="T1" fmla="*/ 373 h 373"/>
                      <a:gd name="T2" fmla="*/ 88 w 477"/>
                      <a:gd name="T3" fmla="*/ 83 h 373"/>
                      <a:gd name="T4" fmla="*/ 394 w 477"/>
                      <a:gd name="T5" fmla="*/ 90 h 373"/>
                      <a:gd name="T6" fmla="*/ 405 w 477"/>
                      <a:gd name="T7" fmla="*/ 372 h 373"/>
                      <a:gd name="T8" fmla="*/ 405 w 477"/>
                      <a:gd name="T9" fmla="*/ 242 h 373"/>
                      <a:gd name="T10" fmla="*/ 393 w 477"/>
                      <a:gd name="T11" fmla="*/ 179 h 373"/>
                      <a:gd name="T12" fmla="*/ 205 w 477"/>
                      <a:gd name="T13" fmla="*/ 74 h 373"/>
                      <a:gd name="T14" fmla="*/ 69 w 477"/>
                      <a:gd name="T15" fmla="*/ 237 h 373"/>
                      <a:gd name="T16" fmla="*/ 69 w 477"/>
                      <a:gd name="T17" fmla="*/ 373 h 3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77" h="373">
                        <a:moveTo>
                          <a:pt x="69" y="373"/>
                        </a:moveTo>
                        <a:cubicBezTo>
                          <a:pt x="5" y="298"/>
                          <a:pt x="0" y="167"/>
                          <a:pt x="88" y="83"/>
                        </a:cubicBezTo>
                        <a:cubicBezTo>
                          <a:pt x="174" y="0"/>
                          <a:pt x="311" y="3"/>
                          <a:pt x="394" y="90"/>
                        </a:cubicBezTo>
                        <a:cubicBezTo>
                          <a:pt x="477" y="178"/>
                          <a:pt x="465" y="305"/>
                          <a:pt x="405" y="372"/>
                        </a:cubicBezTo>
                        <a:cubicBezTo>
                          <a:pt x="405" y="327"/>
                          <a:pt x="406" y="285"/>
                          <a:pt x="405" y="242"/>
                        </a:cubicBezTo>
                        <a:cubicBezTo>
                          <a:pt x="404" y="221"/>
                          <a:pt x="401" y="199"/>
                          <a:pt x="393" y="179"/>
                        </a:cubicBezTo>
                        <a:cubicBezTo>
                          <a:pt x="365" y="102"/>
                          <a:pt x="287" y="59"/>
                          <a:pt x="205" y="74"/>
                        </a:cubicBezTo>
                        <a:cubicBezTo>
                          <a:pt x="128" y="88"/>
                          <a:pt x="70" y="157"/>
                          <a:pt x="69" y="237"/>
                        </a:cubicBezTo>
                        <a:cubicBezTo>
                          <a:pt x="69" y="281"/>
                          <a:pt x="69" y="325"/>
                          <a:pt x="69" y="37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41" name="Freeform 26"/>
                  <p:cNvSpPr>
                    <a:spLocks/>
                  </p:cNvSpPr>
                  <p:nvPr/>
                </p:nvSpPr>
                <p:spPr bwMode="auto">
                  <a:xfrm>
                    <a:off x="3575050" y="1693863"/>
                    <a:ext cx="3832225" cy="4651375"/>
                  </a:xfrm>
                  <a:custGeom>
                    <a:avLst/>
                    <a:gdLst>
                      <a:gd name="T0" fmla="*/ 299 w 1020"/>
                      <a:gd name="T1" fmla="*/ 628 h 1238"/>
                      <a:gd name="T2" fmla="*/ 299 w 1020"/>
                      <a:gd name="T3" fmla="*/ 612 h 1238"/>
                      <a:gd name="T4" fmla="*/ 299 w 1020"/>
                      <a:gd name="T5" fmla="*/ 93 h 1238"/>
                      <a:gd name="T6" fmla="*/ 406 w 1020"/>
                      <a:gd name="T7" fmla="*/ 27 h 1238"/>
                      <a:gd name="T8" fmla="*/ 443 w 1020"/>
                      <a:gd name="T9" fmla="*/ 93 h 1238"/>
                      <a:gd name="T10" fmla="*/ 443 w 1020"/>
                      <a:gd name="T11" fmla="*/ 363 h 1238"/>
                      <a:gd name="T12" fmla="*/ 443 w 1020"/>
                      <a:gd name="T13" fmla="*/ 576 h 1238"/>
                      <a:gd name="T14" fmla="*/ 443 w 1020"/>
                      <a:gd name="T15" fmla="*/ 593 h 1238"/>
                      <a:gd name="T16" fmla="*/ 491 w 1020"/>
                      <a:gd name="T17" fmla="*/ 593 h 1238"/>
                      <a:gd name="T18" fmla="*/ 491 w 1020"/>
                      <a:gd name="T19" fmla="*/ 578 h 1238"/>
                      <a:gd name="T20" fmla="*/ 491 w 1020"/>
                      <a:gd name="T21" fmla="*/ 429 h 1238"/>
                      <a:gd name="T22" fmla="*/ 563 w 1020"/>
                      <a:gd name="T23" fmla="*/ 354 h 1238"/>
                      <a:gd name="T24" fmla="*/ 635 w 1020"/>
                      <a:gd name="T25" fmla="*/ 429 h 1238"/>
                      <a:gd name="T26" fmla="*/ 635 w 1020"/>
                      <a:gd name="T27" fmla="*/ 545 h 1238"/>
                      <a:gd name="T28" fmla="*/ 683 w 1020"/>
                      <a:gd name="T29" fmla="*/ 545 h 1238"/>
                      <a:gd name="T30" fmla="*/ 683 w 1020"/>
                      <a:gd name="T31" fmla="*/ 478 h 1238"/>
                      <a:gd name="T32" fmla="*/ 755 w 1020"/>
                      <a:gd name="T33" fmla="*/ 402 h 1238"/>
                      <a:gd name="T34" fmla="*/ 827 w 1020"/>
                      <a:gd name="T35" fmla="*/ 478 h 1238"/>
                      <a:gd name="T36" fmla="*/ 827 w 1020"/>
                      <a:gd name="T37" fmla="*/ 593 h 1238"/>
                      <a:gd name="T38" fmla="*/ 875 w 1020"/>
                      <a:gd name="T39" fmla="*/ 593 h 1238"/>
                      <a:gd name="T40" fmla="*/ 875 w 1020"/>
                      <a:gd name="T41" fmla="*/ 569 h 1238"/>
                      <a:gd name="T42" fmla="*/ 947 w 1020"/>
                      <a:gd name="T43" fmla="*/ 498 h 1238"/>
                      <a:gd name="T44" fmla="*/ 1019 w 1020"/>
                      <a:gd name="T45" fmla="*/ 569 h 1238"/>
                      <a:gd name="T46" fmla="*/ 1018 w 1020"/>
                      <a:gd name="T47" fmla="*/ 871 h 1238"/>
                      <a:gd name="T48" fmla="*/ 722 w 1020"/>
                      <a:gd name="T49" fmla="*/ 1212 h 1238"/>
                      <a:gd name="T50" fmla="*/ 338 w 1020"/>
                      <a:gd name="T51" fmla="*/ 1052 h 1238"/>
                      <a:gd name="T52" fmla="*/ 236 w 1020"/>
                      <a:gd name="T53" fmla="*/ 893 h 1238"/>
                      <a:gd name="T54" fmla="*/ 55 w 1020"/>
                      <a:gd name="T55" fmla="*/ 610 h 1238"/>
                      <a:gd name="T56" fmla="*/ 7 w 1020"/>
                      <a:gd name="T57" fmla="*/ 507 h 1238"/>
                      <a:gd name="T58" fmla="*/ 61 w 1020"/>
                      <a:gd name="T59" fmla="*/ 452 h 1238"/>
                      <a:gd name="T60" fmla="*/ 143 w 1020"/>
                      <a:gd name="T61" fmla="*/ 491 h 1238"/>
                      <a:gd name="T62" fmla="*/ 286 w 1020"/>
                      <a:gd name="T63" fmla="*/ 619 h 1238"/>
                      <a:gd name="T64" fmla="*/ 296 w 1020"/>
                      <a:gd name="T65" fmla="*/ 630 h 1238"/>
                      <a:gd name="T66" fmla="*/ 299 w 1020"/>
                      <a:gd name="T67" fmla="*/ 628 h 12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020" h="1238">
                        <a:moveTo>
                          <a:pt x="299" y="628"/>
                        </a:moveTo>
                        <a:cubicBezTo>
                          <a:pt x="299" y="623"/>
                          <a:pt x="299" y="617"/>
                          <a:pt x="299" y="612"/>
                        </a:cubicBezTo>
                        <a:cubicBezTo>
                          <a:pt x="299" y="439"/>
                          <a:pt x="299" y="266"/>
                          <a:pt x="299" y="93"/>
                        </a:cubicBezTo>
                        <a:cubicBezTo>
                          <a:pt x="299" y="35"/>
                          <a:pt x="357" y="0"/>
                          <a:pt x="406" y="27"/>
                        </a:cubicBezTo>
                        <a:cubicBezTo>
                          <a:pt x="431" y="42"/>
                          <a:pt x="443" y="64"/>
                          <a:pt x="443" y="93"/>
                        </a:cubicBezTo>
                        <a:cubicBezTo>
                          <a:pt x="443" y="183"/>
                          <a:pt x="443" y="273"/>
                          <a:pt x="443" y="363"/>
                        </a:cubicBezTo>
                        <a:cubicBezTo>
                          <a:pt x="443" y="434"/>
                          <a:pt x="443" y="505"/>
                          <a:pt x="443" y="576"/>
                        </a:cubicBezTo>
                        <a:cubicBezTo>
                          <a:pt x="443" y="582"/>
                          <a:pt x="443" y="587"/>
                          <a:pt x="443" y="593"/>
                        </a:cubicBezTo>
                        <a:cubicBezTo>
                          <a:pt x="459" y="593"/>
                          <a:pt x="474" y="593"/>
                          <a:pt x="491" y="593"/>
                        </a:cubicBezTo>
                        <a:cubicBezTo>
                          <a:pt x="491" y="588"/>
                          <a:pt x="491" y="583"/>
                          <a:pt x="491" y="578"/>
                        </a:cubicBezTo>
                        <a:cubicBezTo>
                          <a:pt x="491" y="528"/>
                          <a:pt x="491" y="479"/>
                          <a:pt x="491" y="429"/>
                        </a:cubicBezTo>
                        <a:cubicBezTo>
                          <a:pt x="491" y="386"/>
                          <a:pt x="522" y="354"/>
                          <a:pt x="563" y="354"/>
                        </a:cubicBezTo>
                        <a:cubicBezTo>
                          <a:pt x="604" y="354"/>
                          <a:pt x="635" y="386"/>
                          <a:pt x="635" y="429"/>
                        </a:cubicBezTo>
                        <a:cubicBezTo>
                          <a:pt x="635" y="467"/>
                          <a:pt x="635" y="506"/>
                          <a:pt x="635" y="545"/>
                        </a:cubicBezTo>
                        <a:cubicBezTo>
                          <a:pt x="651" y="545"/>
                          <a:pt x="666" y="545"/>
                          <a:pt x="683" y="545"/>
                        </a:cubicBezTo>
                        <a:cubicBezTo>
                          <a:pt x="683" y="522"/>
                          <a:pt x="683" y="500"/>
                          <a:pt x="683" y="478"/>
                        </a:cubicBezTo>
                        <a:cubicBezTo>
                          <a:pt x="683" y="434"/>
                          <a:pt x="714" y="402"/>
                          <a:pt x="755" y="402"/>
                        </a:cubicBezTo>
                        <a:cubicBezTo>
                          <a:pt x="796" y="402"/>
                          <a:pt x="827" y="434"/>
                          <a:pt x="827" y="478"/>
                        </a:cubicBezTo>
                        <a:cubicBezTo>
                          <a:pt x="827" y="516"/>
                          <a:pt x="827" y="554"/>
                          <a:pt x="827" y="593"/>
                        </a:cubicBezTo>
                        <a:cubicBezTo>
                          <a:pt x="843" y="593"/>
                          <a:pt x="858" y="593"/>
                          <a:pt x="875" y="593"/>
                        </a:cubicBezTo>
                        <a:cubicBezTo>
                          <a:pt x="875" y="585"/>
                          <a:pt x="875" y="577"/>
                          <a:pt x="875" y="569"/>
                        </a:cubicBezTo>
                        <a:cubicBezTo>
                          <a:pt x="876" y="530"/>
                          <a:pt x="907" y="498"/>
                          <a:pt x="947" y="498"/>
                        </a:cubicBezTo>
                        <a:cubicBezTo>
                          <a:pt x="986" y="498"/>
                          <a:pt x="1019" y="529"/>
                          <a:pt x="1019" y="569"/>
                        </a:cubicBezTo>
                        <a:cubicBezTo>
                          <a:pt x="1019" y="670"/>
                          <a:pt x="1020" y="770"/>
                          <a:pt x="1018" y="871"/>
                        </a:cubicBezTo>
                        <a:cubicBezTo>
                          <a:pt x="1015" y="1032"/>
                          <a:pt x="882" y="1186"/>
                          <a:pt x="722" y="1212"/>
                        </a:cubicBezTo>
                        <a:cubicBezTo>
                          <a:pt x="562" y="1238"/>
                          <a:pt x="433" y="1181"/>
                          <a:pt x="338" y="1052"/>
                        </a:cubicBezTo>
                        <a:cubicBezTo>
                          <a:pt x="300" y="1001"/>
                          <a:pt x="270" y="946"/>
                          <a:pt x="236" y="893"/>
                        </a:cubicBezTo>
                        <a:cubicBezTo>
                          <a:pt x="175" y="799"/>
                          <a:pt x="115" y="705"/>
                          <a:pt x="55" y="610"/>
                        </a:cubicBezTo>
                        <a:cubicBezTo>
                          <a:pt x="35" y="578"/>
                          <a:pt x="15" y="545"/>
                          <a:pt x="7" y="507"/>
                        </a:cubicBezTo>
                        <a:cubicBezTo>
                          <a:pt x="0" y="471"/>
                          <a:pt x="24" y="446"/>
                          <a:pt x="61" y="452"/>
                        </a:cubicBezTo>
                        <a:cubicBezTo>
                          <a:pt x="92" y="457"/>
                          <a:pt x="120" y="471"/>
                          <a:pt x="143" y="491"/>
                        </a:cubicBezTo>
                        <a:cubicBezTo>
                          <a:pt x="192" y="532"/>
                          <a:pt x="238" y="576"/>
                          <a:pt x="286" y="619"/>
                        </a:cubicBezTo>
                        <a:cubicBezTo>
                          <a:pt x="289" y="622"/>
                          <a:pt x="292" y="626"/>
                          <a:pt x="296" y="630"/>
                        </a:cubicBezTo>
                        <a:cubicBezTo>
                          <a:pt x="297" y="629"/>
                          <a:pt x="298" y="629"/>
                          <a:pt x="299" y="62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  <p:sp>
            <p:nvSpPr>
              <p:cNvPr id="49" name="矩形 48"/>
              <p:cNvSpPr/>
              <p:nvPr/>
            </p:nvSpPr>
            <p:spPr>
              <a:xfrm>
                <a:off x="3102455" y="4922574"/>
                <a:ext cx="7099047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spcAft>
                    <a:spcPts val="0"/>
                  </a:spcAft>
                </a:pPr>
                <a:r>
                  <a:rPr lang="zh-CN" altLang="zh-HK" sz="2400" b="1" kern="100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使用</a:t>
                </a:r>
                <a:endParaRPr lang="en-US" altLang="zh-CN" sz="2400" b="1" kern="100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用户看过知道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你的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产品</a:t>
                </a:r>
                <a:r>
                  <a:rPr lang="en-US" altLang="zh-CN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对产品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有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兴趣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lvl="0" algn="just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使用产品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包括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点击网站</a:t>
                </a:r>
                <a:r>
                  <a:rPr lang="en-US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/</a:t>
                </a:r>
                <a:r>
                  <a:rPr lang="en-US" altLang="zh-HK" sz="2400" kern="100" dirty="0" err="1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wap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下载</a:t>
                </a:r>
                <a:r>
                  <a:rPr lang="en-US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app</a:t>
                </a:r>
                <a:endParaRPr lang="zh-TW" altLang="zh-HK" sz="2400" kern="100" dirty="0">
                  <a:solidFill>
                    <a:srgbClr val="545454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26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92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89843" y="1355431"/>
            <a:ext cx="622737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900" dirty="0" smtClean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zh-CN" altLang="en-US" sz="19900" dirty="0" smtClean="0">
                <a:solidFill>
                  <a:srgbClr val="E74E3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？</a:t>
            </a:r>
            <a:endParaRPr lang="en-US" altLang="zh-CN" sz="19900" dirty="0" smtClean="0">
              <a:solidFill>
                <a:srgbClr val="E74E3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4400" dirty="0" smtClean="0">
                <a:solidFill>
                  <a:srgbClr val="5454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怎么做互联网推广</a:t>
            </a:r>
            <a:endParaRPr lang="zh-HK" altLang="en-US" sz="4400" dirty="0">
              <a:solidFill>
                <a:srgbClr val="5454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5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50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563232" y="943657"/>
            <a:ext cx="8017536" cy="4970686"/>
            <a:chOff x="401250" y="1038701"/>
            <a:chExt cx="8017536" cy="4970686"/>
          </a:xfrm>
        </p:grpSpPr>
        <p:grpSp>
          <p:nvGrpSpPr>
            <p:cNvPr id="26" name="组合 25"/>
            <p:cNvGrpSpPr/>
            <p:nvPr/>
          </p:nvGrpSpPr>
          <p:grpSpPr>
            <a:xfrm>
              <a:off x="410935" y="4070395"/>
              <a:ext cx="7188045" cy="1938992"/>
              <a:chOff x="410935" y="4070395"/>
              <a:chExt cx="7188045" cy="1938992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3026980" y="4070395"/>
                <a:ext cx="4572000" cy="19389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>
                  <a:spcAft>
                    <a:spcPts val="0"/>
                  </a:spcAft>
                </a:pPr>
                <a:r>
                  <a:rPr lang="zh-CN" altLang="zh-HK" sz="2400" b="1" kern="100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知彼</a:t>
                </a:r>
                <a:endParaRPr lang="zh-TW" altLang="zh-HK" sz="2400" b="1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的到达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通路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HK" sz="2400" kern="100" dirty="0" err="1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Wap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HK" sz="2400" b="1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包括</a:t>
                </a:r>
                <a:r>
                  <a:rPr lang="en-US" altLang="zh-HK" sz="2400" b="1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HK" sz="2400" b="1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站，微信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）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android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HK" sz="2400" b="1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包括</a:t>
                </a:r>
                <a:r>
                  <a:rPr lang="en-US" altLang="zh-HK" sz="2400" b="1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phone</a:t>
                </a:r>
                <a:r>
                  <a:rPr lang="zh-CN" altLang="zh-HK" sz="2400" b="1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Helvetica" panose="020B0604020202020204" pitchFamily="34" charset="0"/>
                  </a:rPr>
                  <a:t>和</a:t>
                </a:r>
                <a:r>
                  <a:rPr lang="en-US" altLang="zh-HK" sz="2400" b="1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pad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）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zh-HK" sz="2400" kern="100" dirty="0" err="1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iphone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HK" sz="2400" kern="100" dirty="0" err="1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ipad</a:t>
                </a:r>
                <a:endParaRPr lang="en-US" altLang="zh-CN" sz="2400" kern="100" dirty="0" smtClean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410935" y="4121984"/>
                <a:ext cx="1835815" cy="1835815"/>
                <a:chOff x="4560670" y="1219171"/>
                <a:chExt cx="1835815" cy="1835815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4560670" y="1219171"/>
                  <a:ext cx="1835815" cy="1835815"/>
                </a:xfrm>
                <a:prstGeom prst="ellipse">
                  <a:avLst/>
                </a:prstGeom>
                <a:solidFill>
                  <a:srgbClr val="E74E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E74E3E"/>
                    </a:solidFill>
                  </a:endParaRPr>
                </a:p>
              </p:txBody>
            </p:sp>
            <p:grpSp>
              <p:nvGrpSpPr>
                <p:cNvPr id="16" name="Group 10"/>
                <p:cNvGrpSpPr>
                  <a:grpSpLocks noChangeAspect="1"/>
                </p:cNvGrpSpPr>
                <p:nvPr/>
              </p:nvGrpSpPr>
              <p:grpSpPr bwMode="auto">
                <a:xfrm>
                  <a:off x="4999971" y="1840375"/>
                  <a:ext cx="957212" cy="615971"/>
                  <a:chOff x="1832" y="815"/>
                  <a:chExt cx="3195" cy="2056"/>
                </a:xfrm>
                <a:solidFill>
                  <a:schemeClr val="bg1"/>
                </a:solidFill>
              </p:grpSpPr>
              <p:sp>
                <p:nvSpPr>
                  <p:cNvPr id="19" name="Freeform 12"/>
                  <p:cNvSpPr>
                    <a:spLocks/>
                  </p:cNvSpPr>
                  <p:nvPr/>
                </p:nvSpPr>
                <p:spPr bwMode="auto">
                  <a:xfrm>
                    <a:off x="2445" y="815"/>
                    <a:ext cx="1973" cy="2056"/>
                  </a:xfrm>
                  <a:custGeom>
                    <a:avLst/>
                    <a:gdLst>
                      <a:gd name="T0" fmla="*/ 834 w 834"/>
                      <a:gd name="T1" fmla="*/ 868 h 868"/>
                      <a:gd name="T2" fmla="*/ 0 w 834"/>
                      <a:gd name="T3" fmla="*/ 868 h 868"/>
                      <a:gd name="T4" fmla="*/ 70 w 834"/>
                      <a:gd name="T5" fmla="*/ 712 h 868"/>
                      <a:gd name="T6" fmla="*/ 202 w 834"/>
                      <a:gd name="T7" fmla="*/ 659 h 868"/>
                      <a:gd name="T8" fmla="*/ 286 w 834"/>
                      <a:gd name="T9" fmla="*/ 635 h 868"/>
                      <a:gd name="T10" fmla="*/ 307 w 834"/>
                      <a:gd name="T11" fmla="*/ 608 h 868"/>
                      <a:gd name="T12" fmla="*/ 310 w 834"/>
                      <a:gd name="T13" fmla="*/ 548 h 868"/>
                      <a:gd name="T14" fmla="*/ 306 w 834"/>
                      <a:gd name="T15" fmla="*/ 536 h 868"/>
                      <a:gd name="T16" fmla="*/ 271 w 834"/>
                      <a:gd name="T17" fmla="*/ 452 h 868"/>
                      <a:gd name="T18" fmla="*/ 266 w 834"/>
                      <a:gd name="T19" fmla="*/ 420 h 868"/>
                      <a:gd name="T20" fmla="*/ 240 w 834"/>
                      <a:gd name="T21" fmla="*/ 391 h 868"/>
                      <a:gd name="T22" fmla="*/ 223 w 834"/>
                      <a:gd name="T23" fmla="*/ 329 h 868"/>
                      <a:gd name="T24" fmla="*/ 238 w 834"/>
                      <a:gd name="T25" fmla="*/ 289 h 868"/>
                      <a:gd name="T26" fmla="*/ 227 w 834"/>
                      <a:gd name="T27" fmla="*/ 148 h 868"/>
                      <a:gd name="T28" fmla="*/ 374 w 834"/>
                      <a:gd name="T29" fmla="*/ 8 h 868"/>
                      <a:gd name="T30" fmla="*/ 529 w 834"/>
                      <a:gd name="T31" fmla="*/ 35 h 868"/>
                      <a:gd name="T32" fmla="*/ 610 w 834"/>
                      <a:gd name="T33" fmla="*/ 184 h 868"/>
                      <a:gd name="T34" fmla="*/ 600 w 834"/>
                      <a:gd name="T35" fmla="*/ 291 h 868"/>
                      <a:gd name="T36" fmla="*/ 611 w 834"/>
                      <a:gd name="T37" fmla="*/ 326 h 868"/>
                      <a:gd name="T38" fmla="*/ 590 w 834"/>
                      <a:gd name="T39" fmla="*/ 401 h 868"/>
                      <a:gd name="T40" fmla="*/ 571 w 834"/>
                      <a:gd name="T41" fmla="*/ 422 h 868"/>
                      <a:gd name="T42" fmla="*/ 568 w 834"/>
                      <a:gd name="T43" fmla="*/ 420 h 868"/>
                      <a:gd name="T44" fmla="*/ 559 w 834"/>
                      <a:gd name="T45" fmla="*/ 476 h 868"/>
                      <a:gd name="T46" fmla="*/ 532 w 834"/>
                      <a:gd name="T47" fmla="*/ 532 h 868"/>
                      <a:gd name="T48" fmla="*/ 524 w 834"/>
                      <a:gd name="T49" fmla="*/ 553 h 868"/>
                      <a:gd name="T50" fmla="*/ 527 w 834"/>
                      <a:gd name="T51" fmla="*/ 608 h 868"/>
                      <a:gd name="T52" fmla="*/ 548 w 834"/>
                      <a:gd name="T53" fmla="*/ 635 h 868"/>
                      <a:gd name="T54" fmla="*/ 649 w 834"/>
                      <a:gd name="T55" fmla="*/ 662 h 868"/>
                      <a:gd name="T56" fmla="*/ 815 w 834"/>
                      <a:gd name="T57" fmla="*/ 778 h 868"/>
                      <a:gd name="T58" fmla="*/ 834 w 834"/>
                      <a:gd name="T59" fmla="*/ 868 h 8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834" h="868">
                        <a:moveTo>
                          <a:pt x="834" y="868"/>
                        </a:moveTo>
                        <a:cubicBezTo>
                          <a:pt x="556" y="868"/>
                          <a:pt x="278" y="868"/>
                          <a:pt x="0" y="868"/>
                        </a:cubicBezTo>
                        <a:cubicBezTo>
                          <a:pt x="1" y="805"/>
                          <a:pt x="23" y="753"/>
                          <a:pt x="70" y="712"/>
                        </a:cubicBezTo>
                        <a:cubicBezTo>
                          <a:pt x="108" y="679"/>
                          <a:pt x="154" y="667"/>
                          <a:pt x="202" y="659"/>
                        </a:cubicBezTo>
                        <a:cubicBezTo>
                          <a:pt x="230" y="653"/>
                          <a:pt x="258" y="643"/>
                          <a:pt x="286" y="635"/>
                        </a:cubicBezTo>
                        <a:cubicBezTo>
                          <a:pt x="299" y="631"/>
                          <a:pt x="306" y="622"/>
                          <a:pt x="307" y="608"/>
                        </a:cubicBezTo>
                        <a:cubicBezTo>
                          <a:pt x="307" y="588"/>
                          <a:pt x="309" y="568"/>
                          <a:pt x="310" y="548"/>
                        </a:cubicBezTo>
                        <a:cubicBezTo>
                          <a:pt x="310" y="544"/>
                          <a:pt x="309" y="539"/>
                          <a:pt x="306" y="536"/>
                        </a:cubicBezTo>
                        <a:cubicBezTo>
                          <a:pt x="282" y="513"/>
                          <a:pt x="275" y="483"/>
                          <a:pt x="271" y="452"/>
                        </a:cubicBezTo>
                        <a:cubicBezTo>
                          <a:pt x="269" y="442"/>
                          <a:pt x="268" y="431"/>
                          <a:pt x="266" y="420"/>
                        </a:cubicBezTo>
                        <a:cubicBezTo>
                          <a:pt x="250" y="418"/>
                          <a:pt x="244" y="406"/>
                          <a:pt x="240" y="391"/>
                        </a:cubicBezTo>
                        <a:cubicBezTo>
                          <a:pt x="235" y="370"/>
                          <a:pt x="228" y="350"/>
                          <a:pt x="223" y="329"/>
                        </a:cubicBezTo>
                        <a:cubicBezTo>
                          <a:pt x="219" y="309"/>
                          <a:pt x="224" y="297"/>
                          <a:pt x="238" y="289"/>
                        </a:cubicBezTo>
                        <a:cubicBezTo>
                          <a:pt x="223" y="243"/>
                          <a:pt x="218" y="195"/>
                          <a:pt x="227" y="148"/>
                        </a:cubicBezTo>
                        <a:cubicBezTo>
                          <a:pt x="240" y="74"/>
                          <a:pt x="298" y="21"/>
                          <a:pt x="374" y="8"/>
                        </a:cubicBezTo>
                        <a:cubicBezTo>
                          <a:pt x="429" y="0"/>
                          <a:pt x="481" y="5"/>
                          <a:pt x="529" y="35"/>
                        </a:cubicBezTo>
                        <a:cubicBezTo>
                          <a:pt x="584" y="69"/>
                          <a:pt x="611" y="120"/>
                          <a:pt x="610" y="184"/>
                        </a:cubicBezTo>
                        <a:cubicBezTo>
                          <a:pt x="610" y="219"/>
                          <a:pt x="604" y="254"/>
                          <a:pt x="600" y="291"/>
                        </a:cubicBezTo>
                        <a:cubicBezTo>
                          <a:pt x="613" y="296"/>
                          <a:pt x="614" y="312"/>
                          <a:pt x="611" y="326"/>
                        </a:cubicBezTo>
                        <a:cubicBezTo>
                          <a:pt x="605" y="351"/>
                          <a:pt x="599" y="376"/>
                          <a:pt x="590" y="401"/>
                        </a:cubicBezTo>
                        <a:cubicBezTo>
                          <a:pt x="587" y="409"/>
                          <a:pt x="578" y="415"/>
                          <a:pt x="571" y="422"/>
                        </a:cubicBezTo>
                        <a:cubicBezTo>
                          <a:pt x="570" y="422"/>
                          <a:pt x="569" y="421"/>
                          <a:pt x="568" y="420"/>
                        </a:cubicBezTo>
                        <a:cubicBezTo>
                          <a:pt x="565" y="439"/>
                          <a:pt x="562" y="457"/>
                          <a:pt x="559" y="476"/>
                        </a:cubicBezTo>
                        <a:cubicBezTo>
                          <a:pt x="556" y="497"/>
                          <a:pt x="546" y="515"/>
                          <a:pt x="532" y="532"/>
                        </a:cubicBezTo>
                        <a:cubicBezTo>
                          <a:pt x="527" y="537"/>
                          <a:pt x="524" y="546"/>
                          <a:pt x="524" y="553"/>
                        </a:cubicBezTo>
                        <a:cubicBezTo>
                          <a:pt x="524" y="571"/>
                          <a:pt x="527" y="590"/>
                          <a:pt x="527" y="608"/>
                        </a:cubicBezTo>
                        <a:cubicBezTo>
                          <a:pt x="528" y="622"/>
                          <a:pt x="535" y="631"/>
                          <a:pt x="548" y="635"/>
                        </a:cubicBezTo>
                        <a:cubicBezTo>
                          <a:pt x="581" y="644"/>
                          <a:pt x="614" y="656"/>
                          <a:pt x="649" y="662"/>
                        </a:cubicBezTo>
                        <a:cubicBezTo>
                          <a:pt x="722" y="675"/>
                          <a:pt x="781" y="709"/>
                          <a:pt x="815" y="778"/>
                        </a:cubicBezTo>
                        <a:cubicBezTo>
                          <a:pt x="829" y="806"/>
                          <a:pt x="834" y="836"/>
                          <a:pt x="834" y="86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0" name="Freeform 13"/>
                  <p:cNvSpPr>
                    <a:spLocks/>
                  </p:cNvSpPr>
                  <p:nvPr/>
                </p:nvSpPr>
                <p:spPr bwMode="auto">
                  <a:xfrm>
                    <a:off x="4016" y="1168"/>
                    <a:ext cx="1011" cy="1364"/>
                  </a:xfrm>
                  <a:custGeom>
                    <a:avLst/>
                    <a:gdLst>
                      <a:gd name="T0" fmla="*/ 341 w 427"/>
                      <a:gd name="T1" fmla="*/ 352 h 576"/>
                      <a:gd name="T2" fmla="*/ 242 w 427"/>
                      <a:gd name="T3" fmla="*/ 376 h 576"/>
                      <a:gd name="T4" fmla="*/ 243 w 427"/>
                      <a:gd name="T5" fmla="*/ 416 h 576"/>
                      <a:gd name="T6" fmla="*/ 263 w 427"/>
                      <a:gd name="T7" fmla="*/ 435 h 576"/>
                      <a:gd name="T8" fmla="*/ 337 w 427"/>
                      <a:gd name="T9" fmla="*/ 457 h 576"/>
                      <a:gd name="T10" fmla="*/ 416 w 427"/>
                      <a:gd name="T11" fmla="*/ 533 h 576"/>
                      <a:gd name="T12" fmla="*/ 427 w 427"/>
                      <a:gd name="T13" fmla="*/ 575 h 576"/>
                      <a:gd name="T14" fmla="*/ 411 w 427"/>
                      <a:gd name="T15" fmla="*/ 576 h 576"/>
                      <a:gd name="T16" fmla="*/ 198 w 427"/>
                      <a:gd name="T17" fmla="*/ 576 h 576"/>
                      <a:gd name="T18" fmla="*/ 179 w 427"/>
                      <a:gd name="T19" fmla="*/ 566 h 576"/>
                      <a:gd name="T20" fmla="*/ 27 w 427"/>
                      <a:gd name="T21" fmla="*/ 471 h 576"/>
                      <a:gd name="T22" fmla="*/ 15 w 427"/>
                      <a:gd name="T23" fmla="*/ 470 h 576"/>
                      <a:gd name="T24" fmla="*/ 31 w 427"/>
                      <a:gd name="T25" fmla="*/ 447 h 576"/>
                      <a:gd name="T26" fmla="*/ 80 w 427"/>
                      <a:gd name="T27" fmla="*/ 433 h 576"/>
                      <a:gd name="T28" fmla="*/ 101 w 427"/>
                      <a:gd name="T29" fmla="*/ 404 h 576"/>
                      <a:gd name="T30" fmla="*/ 101 w 427"/>
                      <a:gd name="T31" fmla="*/ 379 h 576"/>
                      <a:gd name="T32" fmla="*/ 0 w 427"/>
                      <a:gd name="T33" fmla="*/ 350 h 576"/>
                      <a:gd name="T34" fmla="*/ 30 w 427"/>
                      <a:gd name="T35" fmla="*/ 206 h 576"/>
                      <a:gd name="T36" fmla="*/ 35 w 427"/>
                      <a:gd name="T37" fmla="*/ 106 h 576"/>
                      <a:gd name="T38" fmla="*/ 158 w 427"/>
                      <a:gd name="T39" fmla="*/ 1 h 576"/>
                      <a:gd name="T40" fmla="*/ 216 w 427"/>
                      <a:gd name="T41" fmla="*/ 5 h 576"/>
                      <a:gd name="T42" fmla="*/ 310 w 427"/>
                      <a:gd name="T43" fmla="*/ 112 h 576"/>
                      <a:gd name="T44" fmla="*/ 314 w 427"/>
                      <a:gd name="T45" fmla="*/ 222 h 576"/>
                      <a:gd name="T46" fmla="*/ 321 w 427"/>
                      <a:gd name="T47" fmla="*/ 302 h 576"/>
                      <a:gd name="T48" fmla="*/ 341 w 427"/>
                      <a:gd name="T49" fmla="*/ 352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27" h="576">
                        <a:moveTo>
                          <a:pt x="341" y="352"/>
                        </a:moveTo>
                        <a:cubicBezTo>
                          <a:pt x="312" y="372"/>
                          <a:pt x="277" y="373"/>
                          <a:pt x="242" y="376"/>
                        </a:cubicBezTo>
                        <a:cubicBezTo>
                          <a:pt x="242" y="390"/>
                          <a:pt x="240" y="403"/>
                          <a:pt x="243" y="416"/>
                        </a:cubicBezTo>
                        <a:cubicBezTo>
                          <a:pt x="245" y="424"/>
                          <a:pt x="255" y="432"/>
                          <a:pt x="263" y="435"/>
                        </a:cubicBezTo>
                        <a:cubicBezTo>
                          <a:pt x="287" y="444"/>
                          <a:pt x="312" y="451"/>
                          <a:pt x="337" y="457"/>
                        </a:cubicBezTo>
                        <a:cubicBezTo>
                          <a:pt x="378" y="467"/>
                          <a:pt x="401" y="496"/>
                          <a:pt x="416" y="533"/>
                        </a:cubicBezTo>
                        <a:cubicBezTo>
                          <a:pt x="421" y="546"/>
                          <a:pt x="423" y="560"/>
                          <a:pt x="427" y="575"/>
                        </a:cubicBezTo>
                        <a:cubicBezTo>
                          <a:pt x="420" y="576"/>
                          <a:pt x="415" y="576"/>
                          <a:pt x="411" y="576"/>
                        </a:cubicBezTo>
                        <a:cubicBezTo>
                          <a:pt x="340" y="576"/>
                          <a:pt x="269" y="576"/>
                          <a:pt x="198" y="576"/>
                        </a:cubicBezTo>
                        <a:cubicBezTo>
                          <a:pt x="189" y="576"/>
                          <a:pt x="185" y="573"/>
                          <a:pt x="179" y="566"/>
                        </a:cubicBezTo>
                        <a:cubicBezTo>
                          <a:pt x="142" y="513"/>
                          <a:pt x="94" y="477"/>
                          <a:pt x="27" y="471"/>
                        </a:cubicBezTo>
                        <a:cubicBezTo>
                          <a:pt x="23" y="471"/>
                          <a:pt x="19" y="470"/>
                          <a:pt x="15" y="470"/>
                        </a:cubicBezTo>
                        <a:cubicBezTo>
                          <a:pt x="10" y="455"/>
                          <a:pt x="21" y="451"/>
                          <a:pt x="31" y="447"/>
                        </a:cubicBezTo>
                        <a:cubicBezTo>
                          <a:pt x="47" y="442"/>
                          <a:pt x="63" y="437"/>
                          <a:pt x="80" y="433"/>
                        </a:cubicBezTo>
                        <a:cubicBezTo>
                          <a:pt x="96" y="430"/>
                          <a:pt x="103" y="420"/>
                          <a:pt x="101" y="404"/>
                        </a:cubicBezTo>
                        <a:cubicBezTo>
                          <a:pt x="100" y="396"/>
                          <a:pt x="101" y="388"/>
                          <a:pt x="101" y="379"/>
                        </a:cubicBezTo>
                        <a:cubicBezTo>
                          <a:pt x="66" y="373"/>
                          <a:pt x="30" y="373"/>
                          <a:pt x="0" y="350"/>
                        </a:cubicBezTo>
                        <a:cubicBezTo>
                          <a:pt x="30" y="305"/>
                          <a:pt x="29" y="256"/>
                          <a:pt x="30" y="206"/>
                        </a:cubicBezTo>
                        <a:cubicBezTo>
                          <a:pt x="30" y="173"/>
                          <a:pt x="29" y="139"/>
                          <a:pt x="35" y="106"/>
                        </a:cubicBezTo>
                        <a:cubicBezTo>
                          <a:pt x="47" y="41"/>
                          <a:pt x="91" y="4"/>
                          <a:pt x="158" y="1"/>
                        </a:cubicBezTo>
                        <a:cubicBezTo>
                          <a:pt x="177" y="0"/>
                          <a:pt x="197" y="1"/>
                          <a:pt x="216" y="5"/>
                        </a:cubicBezTo>
                        <a:cubicBezTo>
                          <a:pt x="269" y="16"/>
                          <a:pt x="303" y="54"/>
                          <a:pt x="310" y="112"/>
                        </a:cubicBezTo>
                        <a:cubicBezTo>
                          <a:pt x="315" y="148"/>
                          <a:pt x="312" y="185"/>
                          <a:pt x="314" y="222"/>
                        </a:cubicBezTo>
                        <a:cubicBezTo>
                          <a:pt x="315" y="249"/>
                          <a:pt x="316" y="276"/>
                          <a:pt x="321" y="302"/>
                        </a:cubicBezTo>
                        <a:cubicBezTo>
                          <a:pt x="324" y="319"/>
                          <a:pt x="333" y="334"/>
                          <a:pt x="341" y="35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1" name="Freeform 14"/>
                  <p:cNvSpPr>
                    <a:spLocks/>
                  </p:cNvSpPr>
                  <p:nvPr/>
                </p:nvSpPr>
                <p:spPr bwMode="auto">
                  <a:xfrm>
                    <a:off x="1832" y="1168"/>
                    <a:ext cx="1013" cy="1364"/>
                  </a:xfrm>
                  <a:custGeom>
                    <a:avLst/>
                    <a:gdLst>
                      <a:gd name="T0" fmla="*/ 414 w 428"/>
                      <a:gd name="T1" fmla="*/ 469 h 576"/>
                      <a:gd name="T2" fmla="*/ 389 w 428"/>
                      <a:gd name="T3" fmla="*/ 473 h 576"/>
                      <a:gd name="T4" fmla="*/ 247 w 428"/>
                      <a:gd name="T5" fmla="*/ 569 h 576"/>
                      <a:gd name="T6" fmla="*/ 238 w 428"/>
                      <a:gd name="T7" fmla="*/ 576 h 576"/>
                      <a:gd name="T8" fmla="*/ 6 w 428"/>
                      <a:gd name="T9" fmla="*/ 576 h 576"/>
                      <a:gd name="T10" fmla="*/ 73 w 428"/>
                      <a:gd name="T11" fmla="*/ 464 h 576"/>
                      <a:gd name="T12" fmla="*/ 137 w 428"/>
                      <a:gd name="T13" fmla="*/ 444 h 576"/>
                      <a:gd name="T14" fmla="*/ 144 w 428"/>
                      <a:gd name="T15" fmla="*/ 442 h 576"/>
                      <a:gd name="T16" fmla="*/ 186 w 428"/>
                      <a:gd name="T17" fmla="*/ 376 h 576"/>
                      <a:gd name="T18" fmla="*/ 86 w 428"/>
                      <a:gd name="T19" fmla="*/ 351 h 576"/>
                      <a:gd name="T20" fmla="*/ 115 w 428"/>
                      <a:gd name="T21" fmla="*/ 212 h 576"/>
                      <a:gd name="T22" fmla="*/ 122 w 428"/>
                      <a:gd name="T23" fmla="*/ 99 h 576"/>
                      <a:gd name="T24" fmla="*/ 239 w 428"/>
                      <a:gd name="T25" fmla="*/ 1 h 576"/>
                      <a:gd name="T26" fmla="*/ 297 w 428"/>
                      <a:gd name="T27" fmla="*/ 4 h 576"/>
                      <a:gd name="T28" fmla="*/ 397 w 428"/>
                      <a:gd name="T29" fmla="*/ 122 h 576"/>
                      <a:gd name="T30" fmla="*/ 399 w 428"/>
                      <a:gd name="T31" fmla="*/ 225 h 576"/>
                      <a:gd name="T32" fmla="*/ 428 w 428"/>
                      <a:gd name="T33" fmla="*/ 350 h 576"/>
                      <a:gd name="T34" fmla="*/ 328 w 428"/>
                      <a:gd name="T35" fmla="*/ 378 h 576"/>
                      <a:gd name="T36" fmla="*/ 329 w 428"/>
                      <a:gd name="T37" fmla="*/ 418 h 576"/>
                      <a:gd name="T38" fmla="*/ 343 w 428"/>
                      <a:gd name="T39" fmla="*/ 431 h 576"/>
                      <a:gd name="T40" fmla="*/ 398 w 428"/>
                      <a:gd name="T41" fmla="*/ 447 h 576"/>
                      <a:gd name="T42" fmla="*/ 414 w 428"/>
                      <a:gd name="T43" fmla="*/ 469 h 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28" h="576">
                        <a:moveTo>
                          <a:pt x="414" y="469"/>
                        </a:moveTo>
                        <a:cubicBezTo>
                          <a:pt x="406" y="471"/>
                          <a:pt x="397" y="472"/>
                          <a:pt x="389" y="473"/>
                        </a:cubicBezTo>
                        <a:cubicBezTo>
                          <a:pt x="326" y="481"/>
                          <a:pt x="282" y="519"/>
                          <a:pt x="247" y="569"/>
                        </a:cubicBezTo>
                        <a:cubicBezTo>
                          <a:pt x="245" y="572"/>
                          <a:pt x="241" y="576"/>
                          <a:pt x="238" y="576"/>
                        </a:cubicBezTo>
                        <a:cubicBezTo>
                          <a:pt x="160" y="576"/>
                          <a:pt x="83" y="576"/>
                          <a:pt x="6" y="576"/>
                        </a:cubicBezTo>
                        <a:cubicBezTo>
                          <a:pt x="0" y="535"/>
                          <a:pt x="40" y="474"/>
                          <a:pt x="73" y="464"/>
                        </a:cubicBezTo>
                        <a:cubicBezTo>
                          <a:pt x="94" y="457"/>
                          <a:pt x="116" y="451"/>
                          <a:pt x="137" y="444"/>
                        </a:cubicBezTo>
                        <a:cubicBezTo>
                          <a:pt x="140" y="443"/>
                          <a:pt x="142" y="443"/>
                          <a:pt x="144" y="442"/>
                        </a:cubicBezTo>
                        <a:cubicBezTo>
                          <a:pt x="189" y="429"/>
                          <a:pt x="191" y="430"/>
                          <a:pt x="186" y="376"/>
                        </a:cubicBezTo>
                        <a:cubicBezTo>
                          <a:pt x="152" y="373"/>
                          <a:pt x="118" y="372"/>
                          <a:pt x="86" y="351"/>
                        </a:cubicBezTo>
                        <a:cubicBezTo>
                          <a:pt x="118" y="308"/>
                          <a:pt x="115" y="260"/>
                          <a:pt x="115" y="212"/>
                        </a:cubicBezTo>
                        <a:cubicBezTo>
                          <a:pt x="116" y="175"/>
                          <a:pt x="115" y="136"/>
                          <a:pt x="122" y="99"/>
                        </a:cubicBezTo>
                        <a:cubicBezTo>
                          <a:pt x="133" y="38"/>
                          <a:pt x="177" y="3"/>
                          <a:pt x="239" y="1"/>
                        </a:cubicBezTo>
                        <a:cubicBezTo>
                          <a:pt x="258" y="0"/>
                          <a:pt x="278" y="1"/>
                          <a:pt x="297" y="4"/>
                        </a:cubicBezTo>
                        <a:cubicBezTo>
                          <a:pt x="355" y="16"/>
                          <a:pt x="392" y="59"/>
                          <a:pt x="397" y="122"/>
                        </a:cubicBezTo>
                        <a:cubicBezTo>
                          <a:pt x="399" y="156"/>
                          <a:pt x="399" y="191"/>
                          <a:pt x="399" y="225"/>
                        </a:cubicBezTo>
                        <a:cubicBezTo>
                          <a:pt x="399" y="269"/>
                          <a:pt x="403" y="311"/>
                          <a:pt x="428" y="350"/>
                        </a:cubicBezTo>
                        <a:cubicBezTo>
                          <a:pt x="399" y="372"/>
                          <a:pt x="364" y="373"/>
                          <a:pt x="328" y="378"/>
                        </a:cubicBezTo>
                        <a:cubicBezTo>
                          <a:pt x="328" y="391"/>
                          <a:pt x="327" y="405"/>
                          <a:pt x="329" y="418"/>
                        </a:cubicBezTo>
                        <a:cubicBezTo>
                          <a:pt x="330" y="423"/>
                          <a:pt x="337" y="429"/>
                          <a:pt x="343" y="431"/>
                        </a:cubicBezTo>
                        <a:cubicBezTo>
                          <a:pt x="361" y="437"/>
                          <a:pt x="379" y="441"/>
                          <a:pt x="398" y="447"/>
                        </a:cubicBezTo>
                        <a:cubicBezTo>
                          <a:pt x="412" y="451"/>
                          <a:pt x="415" y="455"/>
                          <a:pt x="414" y="46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27" name="组合 26"/>
            <p:cNvGrpSpPr/>
            <p:nvPr/>
          </p:nvGrpSpPr>
          <p:grpSpPr>
            <a:xfrm>
              <a:off x="401250" y="1038701"/>
              <a:ext cx="8017536" cy="1945307"/>
              <a:chOff x="401250" y="1038701"/>
              <a:chExt cx="8017536" cy="1945307"/>
            </a:xfrm>
          </p:grpSpPr>
          <p:grpSp>
            <p:nvGrpSpPr>
              <p:cNvPr id="10" name="Group 4"/>
              <p:cNvGrpSpPr>
                <a:grpSpLocks noChangeAspect="1"/>
              </p:cNvGrpSpPr>
              <p:nvPr/>
            </p:nvGrpSpPr>
            <p:grpSpPr bwMode="auto">
              <a:xfrm>
                <a:off x="401250" y="1038701"/>
                <a:ext cx="1855185" cy="1945307"/>
                <a:chOff x="1046" y="288"/>
                <a:chExt cx="3623" cy="3799"/>
              </a:xfrm>
            </p:grpSpPr>
            <p:sp>
              <p:nvSpPr>
                <p:cNvPr id="13" name="Freeform 6"/>
                <p:cNvSpPr>
                  <a:spLocks noEditPoints="1"/>
                </p:cNvSpPr>
                <p:nvPr/>
              </p:nvSpPr>
              <p:spPr bwMode="auto">
                <a:xfrm>
                  <a:off x="1046" y="288"/>
                  <a:ext cx="3623" cy="3799"/>
                </a:xfrm>
                <a:custGeom>
                  <a:avLst/>
                  <a:gdLst>
                    <a:gd name="T0" fmla="*/ 0 w 1531"/>
                    <a:gd name="T1" fmla="*/ 789 h 1605"/>
                    <a:gd name="T2" fmla="*/ 477 w 1531"/>
                    <a:gd name="T3" fmla="*/ 87 h 1605"/>
                    <a:gd name="T4" fmla="*/ 1131 w 1531"/>
                    <a:gd name="T5" fmla="*/ 153 h 1605"/>
                    <a:gd name="T6" fmla="*/ 1465 w 1531"/>
                    <a:gd name="T7" fmla="*/ 649 h 1605"/>
                    <a:gd name="T8" fmla="*/ 1027 w 1531"/>
                    <a:gd name="T9" fmla="*/ 1483 h 1605"/>
                    <a:gd name="T10" fmla="*/ 208 w 1531"/>
                    <a:gd name="T11" fmla="*/ 1313 h 1605"/>
                    <a:gd name="T12" fmla="*/ 7 w 1531"/>
                    <a:gd name="T13" fmla="*/ 891 h 1605"/>
                    <a:gd name="T14" fmla="*/ 4 w 1531"/>
                    <a:gd name="T15" fmla="*/ 861 h 1605"/>
                    <a:gd name="T16" fmla="*/ 0 w 1531"/>
                    <a:gd name="T17" fmla="*/ 789 h 1605"/>
                    <a:gd name="T18" fmla="*/ 966 w 1531"/>
                    <a:gd name="T19" fmla="*/ 1032 h 1605"/>
                    <a:gd name="T20" fmla="*/ 900 w 1531"/>
                    <a:gd name="T21" fmla="*/ 928 h 1605"/>
                    <a:gd name="T22" fmla="*/ 823 w 1531"/>
                    <a:gd name="T23" fmla="*/ 898 h 1605"/>
                    <a:gd name="T24" fmla="*/ 804 w 1531"/>
                    <a:gd name="T25" fmla="*/ 872 h 1605"/>
                    <a:gd name="T26" fmla="*/ 802 w 1531"/>
                    <a:gd name="T27" fmla="*/ 850 h 1605"/>
                    <a:gd name="T28" fmla="*/ 811 w 1531"/>
                    <a:gd name="T29" fmla="*/ 828 h 1605"/>
                    <a:gd name="T30" fmla="*/ 853 w 1531"/>
                    <a:gd name="T31" fmla="*/ 748 h 1605"/>
                    <a:gd name="T32" fmla="*/ 856 w 1531"/>
                    <a:gd name="T33" fmla="*/ 740 h 1605"/>
                    <a:gd name="T34" fmla="*/ 878 w 1531"/>
                    <a:gd name="T35" fmla="*/ 692 h 1605"/>
                    <a:gd name="T36" fmla="*/ 877 w 1531"/>
                    <a:gd name="T37" fmla="*/ 667 h 1605"/>
                    <a:gd name="T38" fmla="*/ 867 w 1531"/>
                    <a:gd name="T39" fmla="*/ 643 h 1605"/>
                    <a:gd name="T40" fmla="*/ 860 w 1531"/>
                    <a:gd name="T41" fmla="*/ 615 h 1605"/>
                    <a:gd name="T42" fmla="*/ 731 w 1531"/>
                    <a:gd name="T43" fmla="*/ 550 h 1605"/>
                    <a:gd name="T44" fmla="*/ 674 w 1531"/>
                    <a:gd name="T45" fmla="*/ 579 h 1605"/>
                    <a:gd name="T46" fmla="*/ 661 w 1531"/>
                    <a:gd name="T47" fmla="*/ 596 h 1605"/>
                    <a:gd name="T48" fmla="*/ 644 w 1531"/>
                    <a:gd name="T49" fmla="*/ 649 h 1605"/>
                    <a:gd name="T50" fmla="*/ 642 w 1531"/>
                    <a:gd name="T51" fmla="*/ 661 h 1605"/>
                    <a:gd name="T52" fmla="*/ 635 w 1531"/>
                    <a:gd name="T53" fmla="*/ 693 h 1605"/>
                    <a:gd name="T54" fmla="*/ 667 w 1531"/>
                    <a:gd name="T55" fmla="*/ 770 h 1605"/>
                    <a:gd name="T56" fmla="*/ 701 w 1531"/>
                    <a:gd name="T57" fmla="*/ 828 h 1605"/>
                    <a:gd name="T58" fmla="*/ 708 w 1531"/>
                    <a:gd name="T59" fmla="*/ 838 h 1605"/>
                    <a:gd name="T60" fmla="*/ 667 w 1531"/>
                    <a:gd name="T61" fmla="*/ 910 h 1605"/>
                    <a:gd name="T62" fmla="*/ 582 w 1531"/>
                    <a:gd name="T63" fmla="*/ 931 h 1605"/>
                    <a:gd name="T64" fmla="*/ 520 w 1531"/>
                    <a:gd name="T65" fmla="*/ 1032 h 1605"/>
                    <a:gd name="T66" fmla="*/ 966 w 1531"/>
                    <a:gd name="T67" fmla="*/ 1032 h 1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31" h="1605">
                      <a:moveTo>
                        <a:pt x="0" y="789"/>
                      </a:moveTo>
                      <a:cubicBezTo>
                        <a:pt x="0" y="478"/>
                        <a:pt x="186" y="199"/>
                        <a:pt x="477" y="87"/>
                      </a:cubicBezTo>
                      <a:cubicBezTo>
                        <a:pt x="704" y="0"/>
                        <a:pt x="925" y="23"/>
                        <a:pt x="1131" y="153"/>
                      </a:cubicBezTo>
                      <a:cubicBezTo>
                        <a:pt x="1314" y="268"/>
                        <a:pt x="1425" y="437"/>
                        <a:pt x="1465" y="649"/>
                      </a:cubicBezTo>
                      <a:cubicBezTo>
                        <a:pt x="1531" y="997"/>
                        <a:pt x="1351" y="1343"/>
                        <a:pt x="1027" y="1483"/>
                      </a:cubicBezTo>
                      <a:cubicBezTo>
                        <a:pt x="748" y="1605"/>
                        <a:pt x="415" y="1535"/>
                        <a:pt x="208" y="1313"/>
                      </a:cubicBezTo>
                      <a:cubicBezTo>
                        <a:pt x="96" y="1193"/>
                        <a:pt x="30" y="1053"/>
                        <a:pt x="7" y="891"/>
                      </a:cubicBezTo>
                      <a:cubicBezTo>
                        <a:pt x="6" y="881"/>
                        <a:pt x="4" y="871"/>
                        <a:pt x="4" y="861"/>
                      </a:cubicBezTo>
                      <a:cubicBezTo>
                        <a:pt x="2" y="837"/>
                        <a:pt x="1" y="813"/>
                        <a:pt x="0" y="789"/>
                      </a:cubicBezTo>
                      <a:close/>
                      <a:moveTo>
                        <a:pt x="966" y="1032"/>
                      </a:moveTo>
                      <a:cubicBezTo>
                        <a:pt x="970" y="971"/>
                        <a:pt x="956" y="949"/>
                        <a:pt x="900" y="928"/>
                      </a:cubicBezTo>
                      <a:cubicBezTo>
                        <a:pt x="874" y="918"/>
                        <a:pt x="849" y="908"/>
                        <a:pt x="823" y="898"/>
                      </a:cubicBezTo>
                      <a:cubicBezTo>
                        <a:pt x="811" y="894"/>
                        <a:pt x="805" y="885"/>
                        <a:pt x="804" y="872"/>
                      </a:cubicBezTo>
                      <a:cubicBezTo>
                        <a:pt x="804" y="865"/>
                        <a:pt x="801" y="857"/>
                        <a:pt x="802" y="850"/>
                      </a:cubicBezTo>
                      <a:cubicBezTo>
                        <a:pt x="803" y="842"/>
                        <a:pt x="806" y="834"/>
                        <a:pt x="811" y="828"/>
                      </a:cubicBezTo>
                      <a:cubicBezTo>
                        <a:pt x="830" y="804"/>
                        <a:pt x="848" y="780"/>
                        <a:pt x="853" y="748"/>
                      </a:cubicBezTo>
                      <a:cubicBezTo>
                        <a:pt x="854" y="746"/>
                        <a:pt x="855" y="743"/>
                        <a:pt x="856" y="740"/>
                      </a:cubicBezTo>
                      <a:cubicBezTo>
                        <a:pt x="863" y="724"/>
                        <a:pt x="872" y="709"/>
                        <a:pt x="878" y="692"/>
                      </a:cubicBezTo>
                      <a:cubicBezTo>
                        <a:pt x="881" y="685"/>
                        <a:pt x="881" y="669"/>
                        <a:pt x="877" y="667"/>
                      </a:cubicBezTo>
                      <a:cubicBezTo>
                        <a:pt x="865" y="661"/>
                        <a:pt x="869" y="652"/>
                        <a:pt x="867" y="643"/>
                      </a:cubicBezTo>
                      <a:cubicBezTo>
                        <a:pt x="865" y="633"/>
                        <a:pt x="863" y="624"/>
                        <a:pt x="860" y="615"/>
                      </a:cubicBezTo>
                      <a:cubicBezTo>
                        <a:pt x="836" y="553"/>
                        <a:pt x="783" y="539"/>
                        <a:pt x="731" y="550"/>
                      </a:cubicBezTo>
                      <a:cubicBezTo>
                        <a:pt x="710" y="554"/>
                        <a:pt x="698" y="578"/>
                        <a:pt x="674" y="579"/>
                      </a:cubicBezTo>
                      <a:cubicBezTo>
                        <a:pt x="669" y="579"/>
                        <a:pt x="663" y="590"/>
                        <a:pt x="661" y="596"/>
                      </a:cubicBezTo>
                      <a:cubicBezTo>
                        <a:pt x="654" y="613"/>
                        <a:pt x="650" y="631"/>
                        <a:pt x="644" y="649"/>
                      </a:cubicBezTo>
                      <a:cubicBezTo>
                        <a:pt x="643" y="653"/>
                        <a:pt x="644" y="661"/>
                        <a:pt x="642" y="661"/>
                      </a:cubicBezTo>
                      <a:cubicBezTo>
                        <a:pt x="621" y="669"/>
                        <a:pt x="632" y="682"/>
                        <a:pt x="635" y="693"/>
                      </a:cubicBezTo>
                      <a:cubicBezTo>
                        <a:pt x="645" y="719"/>
                        <a:pt x="655" y="745"/>
                        <a:pt x="667" y="770"/>
                      </a:cubicBezTo>
                      <a:cubicBezTo>
                        <a:pt x="677" y="790"/>
                        <a:pt x="690" y="809"/>
                        <a:pt x="701" y="828"/>
                      </a:cubicBezTo>
                      <a:cubicBezTo>
                        <a:pt x="703" y="832"/>
                        <a:pt x="707" y="834"/>
                        <a:pt x="708" y="838"/>
                      </a:cubicBezTo>
                      <a:cubicBezTo>
                        <a:pt x="717" y="870"/>
                        <a:pt x="700" y="902"/>
                        <a:pt x="667" y="910"/>
                      </a:cubicBezTo>
                      <a:cubicBezTo>
                        <a:pt x="639" y="917"/>
                        <a:pt x="610" y="923"/>
                        <a:pt x="582" y="931"/>
                      </a:cubicBezTo>
                      <a:cubicBezTo>
                        <a:pt x="539" y="944"/>
                        <a:pt x="513" y="987"/>
                        <a:pt x="520" y="1032"/>
                      </a:cubicBezTo>
                      <a:cubicBezTo>
                        <a:pt x="668" y="1032"/>
                        <a:pt x="816" y="1032"/>
                        <a:pt x="966" y="1032"/>
                      </a:cubicBezTo>
                      <a:close/>
                    </a:path>
                  </a:pathLst>
                </a:custGeom>
                <a:solidFill>
                  <a:srgbClr val="E74E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14" name="Freeform 7"/>
                <p:cNvSpPr>
                  <a:spLocks/>
                </p:cNvSpPr>
                <p:nvPr/>
              </p:nvSpPr>
              <p:spPr bwMode="auto">
                <a:xfrm>
                  <a:off x="2260" y="1564"/>
                  <a:ext cx="1081" cy="1167"/>
                </a:xfrm>
                <a:custGeom>
                  <a:avLst/>
                  <a:gdLst>
                    <a:gd name="T0" fmla="*/ 453 w 457"/>
                    <a:gd name="T1" fmla="*/ 493 h 493"/>
                    <a:gd name="T2" fmla="*/ 7 w 457"/>
                    <a:gd name="T3" fmla="*/ 493 h 493"/>
                    <a:gd name="T4" fmla="*/ 69 w 457"/>
                    <a:gd name="T5" fmla="*/ 392 h 493"/>
                    <a:gd name="T6" fmla="*/ 154 w 457"/>
                    <a:gd name="T7" fmla="*/ 371 h 493"/>
                    <a:gd name="T8" fmla="*/ 195 w 457"/>
                    <a:gd name="T9" fmla="*/ 299 h 493"/>
                    <a:gd name="T10" fmla="*/ 188 w 457"/>
                    <a:gd name="T11" fmla="*/ 289 h 493"/>
                    <a:gd name="T12" fmla="*/ 154 w 457"/>
                    <a:gd name="T13" fmla="*/ 231 h 493"/>
                    <a:gd name="T14" fmla="*/ 122 w 457"/>
                    <a:gd name="T15" fmla="*/ 154 h 493"/>
                    <a:gd name="T16" fmla="*/ 129 w 457"/>
                    <a:gd name="T17" fmla="*/ 122 h 493"/>
                    <a:gd name="T18" fmla="*/ 131 w 457"/>
                    <a:gd name="T19" fmla="*/ 110 h 493"/>
                    <a:gd name="T20" fmla="*/ 148 w 457"/>
                    <a:gd name="T21" fmla="*/ 57 h 493"/>
                    <a:gd name="T22" fmla="*/ 161 w 457"/>
                    <a:gd name="T23" fmla="*/ 40 h 493"/>
                    <a:gd name="T24" fmla="*/ 218 w 457"/>
                    <a:gd name="T25" fmla="*/ 11 h 493"/>
                    <a:gd name="T26" fmla="*/ 347 w 457"/>
                    <a:gd name="T27" fmla="*/ 76 h 493"/>
                    <a:gd name="T28" fmla="*/ 354 w 457"/>
                    <a:gd name="T29" fmla="*/ 104 h 493"/>
                    <a:gd name="T30" fmla="*/ 364 w 457"/>
                    <a:gd name="T31" fmla="*/ 128 h 493"/>
                    <a:gd name="T32" fmla="*/ 365 w 457"/>
                    <a:gd name="T33" fmla="*/ 153 h 493"/>
                    <a:gd name="T34" fmla="*/ 343 w 457"/>
                    <a:gd name="T35" fmla="*/ 201 h 493"/>
                    <a:gd name="T36" fmla="*/ 340 w 457"/>
                    <a:gd name="T37" fmla="*/ 209 h 493"/>
                    <a:gd name="T38" fmla="*/ 298 w 457"/>
                    <a:gd name="T39" fmla="*/ 289 h 493"/>
                    <a:gd name="T40" fmla="*/ 289 w 457"/>
                    <a:gd name="T41" fmla="*/ 311 h 493"/>
                    <a:gd name="T42" fmla="*/ 291 w 457"/>
                    <a:gd name="T43" fmla="*/ 333 h 493"/>
                    <a:gd name="T44" fmla="*/ 310 w 457"/>
                    <a:gd name="T45" fmla="*/ 359 h 493"/>
                    <a:gd name="T46" fmla="*/ 387 w 457"/>
                    <a:gd name="T47" fmla="*/ 389 h 493"/>
                    <a:gd name="T48" fmla="*/ 453 w 457"/>
                    <a:gd name="T49" fmla="*/ 493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7" h="493">
                      <a:moveTo>
                        <a:pt x="453" y="493"/>
                      </a:moveTo>
                      <a:cubicBezTo>
                        <a:pt x="303" y="493"/>
                        <a:pt x="155" y="493"/>
                        <a:pt x="7" y="493"/>
                      </a:cubicBezTo>
                      <a:cubicBezTo>
                        <a:pt x="0" y="448"/>
                        <a:pt x="26" y="405"/>
                        <a:pt x="69" y="392"/>
                      </a:cubicBezTo>
                      <a:cubicBezTo>
                        <a:pt x="97" y="384"/>
                        <a:pt x="126" y="378"/>
                        <a:pt x="154" y="371"/>
                      </a:cubicBezTo>
                      <a:cubicBezTo>
                        <a:pt x="187" y="363"/>
                        <a:pt x="204" y="331"/>
                        <a:pt x="195" y="299"/>
                      </a:cubicBezTo>
                      <a:cubicBezTo>
                        <a:pt x="194" y="295"/>
                        <a:pt x="190" y="293"/>
                        <a:pt x="188" y="289"/>
                      </a:cubicBezTo>
                      <a:cubicBezTo>
                        <a:pt x="177" y="270"/>
                        <a:pt x="164" y="251"/>
                        <a:pt x="154" y="231"/>
                      </a:cubicBezTo>
                      <a:cubicBezTo>
                        <a:pt x="142" y="206"/>
                        <a:pt x="132" y="180"/>
                        <a:pt x="122" y="154"/>
                      </a:cubicBezTo>
                      <a:cubicBezTo>
                        <a:pt x="119" y="143"/>
                        <a:pt x="108" y="130"/>
                        <a:pt x="129" y="122"/>
                      </a:cubicBezTo>
                      <a:cubicBezTo>
                        <a:pt x="131" y="122"/>
                        <a:pt x="130" y="114"/>
                        <a:pt x="131" y="110"/>
                      </a:cubicBezTo>
                      <a:cubicBezTo>
                        <a:pt x="137" y="92"/>
                        <a:pt x="141" y="74"/>
                        <a:pt x="148" y="57"/>
                      </a:cubicBezTo>
                      <a:cubicBezTo>
                        <a:pt x="150" y="51"/>
                        <a:pt x="156" y="40"/>
                        <a:pt x="161" y="40"/>
                      </a:cubicBezTo>
                      <a:cubicBezTo>
                        <a:pt x="185" y="39"/>
                        <a:pt x="197" y="15"/>
                        <a:pt x="218" y="11"/>
                      </a:cubicBezTo>
                      <a:cubicBezTo>
                        <a:pt x="270" y="0"/>
                        <a:pt x="323" y="14"/>
                        <a:pt x="347" y="76"/>
                      </a:cubicBezTo>
                      <a:cubicBezTo>
                        <a:pt x="350" y="85"/>
                        <a:pt x="352" y="94"/>
                        <a:pt x="354" y="104"/>
                      </a:cubicBezTo>
                      <a:cubicBezTo>
                        <a:pt x="356" y="113"/>
                        <a:pt x="352" y="122"/>
                        <a:pt x="364" y="128"/>
                      </a:cubicBezTo>
                      <a:cubicBezTo>
                        <a:pt x="368" y="130"/>
                        <a:pt x="368" y="146"/>
                        <a:pt x="365" y="153"/>
                      </a:cubicBezTo>
                      <a:cubicBezTo>
                        <a:pt x="359" y="170"/>
                        <a:pt x="350" y="185"/>
                        <a:pt x="343" y="201"/>
                      </a:cubicBezTo>
                      <a:cubicBezTo>
                        <a:pt x="342" y="204"/>
                        <a:pt x="341" y="207"/>
                        <a:pt x="340" y="209"/>
                      </a:cubicBezTo>
                      <a:cubicBezTo>
                        <a:pt x="335" y="241"/>
                        <a:pt x="317" y="265"/>
                        <a:pt x="298" y="289"/>
                      </a:cubicBezTo>
                      <a:cubicBezTo>
                        <a:pt x="293" y="295"/>
                        <a:pt x="290" y="303"/>
                        <a:pt x="289" y="311"/>
                      </a:cubicBezTo>
                      <a:cubicBezTo>
                        <a:pt x="288" y="318"/>
                        <a:pt x="291" y="326"/>
                        <a:pt x="291" y="333"/>
                      </a:cubicBezTo>
                      <a:cubicBezTo>
                        <a:pt x="292" y="346"/>
                        <a:pt x="298" y="355"/>
                        <a:pt x="310" y="359"/>
                      </a:cubicBezTo>
                      <a:cubicBezTo>
                        <a:pt x="336" y="369"/>
                        <a:pt x="361" y="379"/>
                        <a:pt x="387" y="389"/>
                      </a:cubicBezTo>
                      <a:cubicBezTo>
                        <a:pt x="443" y="410"/>
                        <a:pt x="457" y="432"/>
                        <a:pt x="453" y="4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3026980" y="1411190"/>
                <a:ext cx="539180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zh-CN" altLang="zh-HK" sz="2400" b="1" kern="100" dirty="0" smtClean="0">
                    <a:solidFill>
                      <a:srgbClr val="E74E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知己</a:t>
                </a:r>
                <a:endParaRPr lang="en-US" altLang="zh-CN" sz="2400" b="1" kern="100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用户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画像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地域分布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年龄特质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性别特质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职业分布</a:t>
                </a:r>
                <a:r>
                  <a:rPr lang="zh-CN" altLang="en-US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收入</a:t>
                </a:r>
                <a:r>
                  <a:rPr lang="zh-CN" altLang="zh-HK" sz="2400" kern="100" dirty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情况</a:t>
                </a:r>
                <a:r>
                  <a:rPr lang="zh-CN" altLang="zh-HK" sz="2400" kern="100" dirty="0" smtClean="0">
                    <a:solidFill>
                      <a:srgbClr val="54545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等</a:t>
                </a:r>
                <a:endParaRPr lang="zh-TW" altLang="zh-HK" sz="2400" kern="100" dirty="0">
                  <a:solidFill>
                    <a:srgbClr val="5454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8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566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4" name="直角三角形 3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5" name="直角三角形 4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2152" y="399789"/>
            <a:ext cx="174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各通道特征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14855" y="1831201"/>
            <a:ext cx="7914290" cy="3416320"/>
            <a:chOff x="520262" y="1926327"/>
            <a:chExt cx="7914290" cy="3416320"/>
          </a:xfrm>
        </p:grpSpPr>
        <p:grpSp>
          <p:nvGrpSpPr>
            <p:cNvPr id="25" name="组合 24"/>
            <p:cNvGrpSpPr/>
            <p:nvPr/>
          </p:nvGrpSpPr>
          <p:grpSpPr>
            <a:xfrm>
              <a:off x="520262" y="2213839"/>
              <a:ext cx="2396359" cy="2841297"/>
              <a:chOff x="2411413" y="989013"/>
              <a:chExt cx="4344988" cy="5130800"/>
            </a:xfrm>
            <a:solidFill>
              <a:srgbClr val="85C808"/>
            </a:solidFill>
          </p:grpSpPr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3200400" y="2617788"/>
                <a:ext cx="2767013" cy="3502025"/>
              </a:xfrm>
              <a:custGeom>
                <a:avLst/>
                <a:gdLst>
                  <a:gd name="T0" fmla="*/ 438 w 736"/>
                  <a:gd name="T1" fmla="*/ 661 h 932"/>
                  <a:gd name="T2" fmla="*/ 298 w 736"/>
                  <a:gd name="T3" fmla="*/ 661 h 932"/>
                  <a:gd name="T4" fmla="*/ 298 w 736"/>
                  <a:gd name="T5" fmla="*/ 845 h 932"/>
                  <a:gd name="T6" fmla="*/ 257 w 736"/>
                  <a:gd name="T7" fmla="*/ 918 h 932"/>
                  <a:gd name="T8" fmla="*/ 178 w 736"/>
                  <a:gd name="T9" fmla="*/ 916 h 932"/>
                  <a:gd name="T10" fmla="*/ 141 w 736"/>
                  <a:gd name="T11" fmla="*/ 853 h 932"/>
                  <a:gd name="T12" fmla="*/ 140 w 736"/>
                  <a:gd name="T13" fmla="*/ 677 h 932"/>
                  <a:gd name="T14" fmla="*/ 143 w 736"/>
                  <a:gd name="T15" fmla="*/ 661 h 932"/>
                  <a:gd name="T16" fmla="*/ 90 w 736"/>
                  <a:gd name="T17" fmla="*/ 661 h 932"/>
                  <a:gd name="T18" fmla="*/ 0 w 736"/>
                  <a:gd name="T19" fmla="*/ 571 h 932"/>
                  <a:gd name="T20" fmla="*/ 0 w 736"/>
                  <a:gd name="T21" fmla="*/ 14 h 932"/>
                  <a:gd name="T22" fmla="*/ 1 w 736"/>
                  <a:gd name="T23" fmla="*/ 0 h 932"/>
                  <a:gd name="T24" fmla="*/ 735 w 736"/>
                  <a:gd name="T25" fmla="*/ 0 h 932"/>
                  <a:gd name="T26" fmla="*/ 736 w 736"/>
                  <a:gd name="T27" fmla="*/ 16 h 932"/>
                  <a:gd name="T28" fmla="*/ 736 w 736"/>
                  <a:gd name="T29" fmla="*/ 567 h 932"/>
                  <a:gd name="T30" fmla="*/ 641 w 736"/>
                  <a:gd name="T31" fmla="*/ 661 h 932"/>
                  <a:gd name="T32" fmla="*/ 596 w 736"/>
                  <a:gd name="T33" fmla="*/ 661 h 932"/>
                  <a:gd name="T34" fmla="*/ 596 w 736"/>
                  <a:gd name="T35" fmla="*/ 847 h 932"/>
                  <a:gd name="T36" fmla="*/ 518 w 736"/>
                  <a:gd name="T37" fmla="*/ 928 h 932"/>
                  <a:gd name="T38" fmla="*/ 438 w 736"/>
                  <a:gd name="T39" fmla="*/ 850 h 932"/>
                  <a:gd name="T40" fmla="*/ 438 w 736"/>
                  <a:gd name="T41" fmla="*/ 661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6" h="932">
                    <a:moveTo>
                      <a:pt x="438" y="661"/>
                    </a:moveTo>
                    <a:cubicBezTo>
                      <a:pt x="392" y="661"/>
                      <a:pt x="344" y="661"/>
                      <a:pt x="298" y="661"/>
                    </a:cubicBezTo>
                    <a:cubicBezTo>
                      <a:pt x="298" y="723"/>
                      <a:pt x="298" y="784"/>
                      <a:pt x="298" y="845"/>
                    </a:cubicBezTo>
                    <a:cubicBezTo>
                      <a:pt x="298" y="877"/>
                      <a:pt x="285" y="902"/>
                      <a:pt x="257" y="918"/>
                    </a:cubicBezTo>
                    <a:cubicBezTo>
                      <a:pt x="231" y="932"/>
                      <a:pt x="204" y="931"/>
                      <a:pt x="178" y="916"/>
                    </a:cubicBezTo>
                    <a:cubicBezTo>
                      <a:pt x="155" y="902"/>
                      <a:pt x="141" y="880"/>
                      <a:pt x="141" y="853"/>
                    </a:cubicBezTo>
                    <a:cubicBezTo>
                      <a:pt x="140" y="794"/>
                      <a:pt x="140" y="736"/>
                      <a:pt x="140" y="677"/>
                    </a:cubicBezTo>
                    <a:cubicBezTo>
                      <a:pt x="140" y="672"/>
                      <a:pt x="142" y="668"/>
                      <a:pt x="143" y="661"/>
                    </a:cubicBezTo>
                    <a:cubicBezTo>
                      <a:pt x="125" y="661"/>
                      <a:pt x="108" y="661"/>
                      <a:pt x="90" y="661"/>
                    </a:cubicBezTo>
                    <a:cubicBezTo>
                      <a:pt x="35" y="660"/>
                      <a:pt x="0" y="626"/>
                      <a:pt x="0" y="571"/>
                    </a:cubicBezTo>
                    <a:cubicBezTo>
                      <a:pt x="0" y="385"/>
                      <a:pt x="0" y="200"/>
                      <a:pt x="0" y="14"/>
                    </a:cubicBezTo>
                    <a:cubicBezTo>
                      <a:pt x="0" y="10"/>
                      <a:pt x="1" y="6"/>
                      <a:pt x="1" y="0"/>
                    </a:cubicBezTo>
                    <a:cubicBezTo>
                      <a:pt x="246" y="0"/>
                      <a:pt x="489" y="0"/>
                      <a:pt x="735" y="0"/>
                    </a:cubicBezTo>
                    <a:cubicBezTo>
                      <a:pt x="735" y="6"/>
                      <a:pt x="736" y="11"/>
                      <a:pt x="736" y="16"/>
                    </a:cubicBezTo>
                    <a:cubicBezTo>
                      <a:pt x="736" y="200"/>
                      <a:pt x="736" y="383"/>
                      <a:pt x="736" y="567"/>
                    </a:cubicBezTo>
                    <a:cubicBezTo>
                      <a:pt x="736" y="628"/>
                      <a:pt x="702" y="661"/>
                      <a:pt x="641" y="661"/>
                    </a:cubicBezTo>
                    <a:cubicBezTo>
                      <a:pt x="625" y="661"/>
                      <a:pt x="610" y="661"/>
                      <a:pt x="596" y="661"/>
                    </a:cubicBezTo>
                    <a:cubicBezTo>
                      <a:pt x="596" y="724"/>
                      <a:pt x="596" y="785"/>
                      <a:pt x="596" y="847"/>
                    </a:cubicBezTo>
                    <a:cubicBezTo>
                      <a:pt x="595" y="892"/>
                      <a:pt x="561" y="927"/>
                      <a:pt x="518" y="928"/>
                    </a:cubicBezTo>
                    <a:cubicBezTo>
                      <a:pt x="475" y="928"/>
                      <a:pt x="439" y="895"/>
                      <a:pt x="438" y="850"/>
                    </a:cubicBezTo>
                    <a:cubicBezTo>
                      <a:pt x="437" y="788"/>
                      <a:pt x="438" y="726"/>
                      <a:pt x="438" y="6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0" name="Freeform 15"/>
              <p:cNvSpPr>
                <a:spLocks noEditPoints="1"/>
              </p:cNvSpPr>
              <p:nvPr/>
            </p:nvSpPr>
            <p:spPr bwMode="auto">
              <a:xfrm>
                <a:off x="3200400" y="989013"/>
                <a:ext cx="2767013" cy="1425575"/>
              </a:xfrm>
              <a:custGeom>
                <a:avLst/>
                <a:gdLst>
                  <a:gd name="T0" fmla="*/ 736 w 736"/>
                  <a:gd name="T1" fmla="*/ 379 h 379"/>
                  <a:gd name="T2" fmla="*/ 0 w 736"/>
                  <a:gd name="T3" fmla="*/ 379 h 379"/>
                  <a:gd name="T4" fmla="*/ 186 w 736"/>
                  <a:gd name="T5" fmla="*/ 117 h 379"/>
                  <a:gd name="T6" fmla="*/ 178 w 736"/>
                  <a:gd name="T7" fmla="*/ 104 h 379"/>
                  <a:gd name="T8" fmla="*/ 127 w 736"/>
                  <a:gd name="T9" fmla="*/ 26 h 379"/>
                  <a:gd name="T10" fmla="*/ 128 w 736"/>
                  <a:gd name="T11" fmla="*/ 7 h 379"/>
                  <a:gd name="T12" fmla="*/ 149 w 736"/>
                  <a:gd name="T13" fmla="*/ 12 h 379"/>
                  <a:gd name="T14" fmla="*/ 205 w 736"/>
                  <a:gd name="T15" fmla="*/ 97 h 379"/>
                  <a:gd name="T16" fmla="*/ 223 w 736"/>
                  <a:gd name="T17" fmla="*/ 103 h 379"/>
                  <a:gd name="T18" fmla="*/ 514 w 736"/>
                  <a:gd name="T19" fmla="*/ 103 h 379"/>
                  <a:gd name="T20" fmla="*/ 531 w 736"/>
                  <a:gd name="T21" fmla="*/ 97 h 379"/>
                  <a:gd name="T22" fmla="*/ 585 w 736"/>
                  <a:gd name="T23" fmla="*/ 15 h 379"/>
                  <a:gd name="T24" fmla="*/ 607 w 736"/>
                  <a:gd name="T25" fmla="*/ 6 h 379"/>
                  <a:gd name="T26" fmla="*/ 607 w 736"/>
                  <a:gd name="T27" fmla="*/ 29 h 379"/>
                  <a:gd name="T28" fmla="*/ 549 w 736"/>
                  <a:gd name="T29" fmla="*/ 116 h 379"/>
                  <a:gd name="T30" fmla="*/ 736 w 736"/>
                  <a:gd name="T31" fmla="*/ 379 h 379"/>
                  <a:gd name="T32" fmla="*/ 210 w 736"/>
                  <a:gd name="T33" fmla="*/ 275 h 379"/>
                  <a:gd name="T34" fmla="*/ 250 w 736"/>
                  <a:gd name="T35" fmla="*/ 236 h 379"/>
                  <a:gd name="T36" fmla="*/ 212 w 736"/>
                  <a:gd name="T37" fmla="*/ 197 h 379"/>
                  <a:gd name="T38" fmla="*/ 171 w 736"/>
                  <a:gd name="T39" fmla="*/ 235 h 379"/>
                  <a:gd name="T40" fmla="*/ 210 w 736"/>
                  <a:gd name="T41" fmla="*/ 275 h 379"/>
                  <a:gd name="T42" fmla="*/ 526 w 736"/>
                  <a:gd name="T43" fmla="*/ 196 h 379"/>
                  <a:gd name="T44" fmla="*/ 486 w 736"/>
                  <a:gd name="T45" fmla="*/ 234 h 379"/>
                  <a:gd name="T46" fmla="*/ 526 w 736"/>
                  <a:gd name="T47" fmla="*/ 275 h 379"/>
                  <a:gd name="T48" fmla="*/ 565 w 736"/>
                  <a:gd name="T49" fmla="*/ 236 h 379"/>
                  <a:gd name="T50" fmla="*/ 526 w 736"/>
                  <a:gd name="T51" fmla="*/ 19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6" h="379">
                    <a:moveTo>
                      <a:pt x="736" y="379"/>
                    </a:moveTo>
                    <a:cubicBezTo>
                      <a:pt x="490" y="379"/>
                      <a:pt x="246" y="379"/>
                      <a:pt x="0" y="379"/>
                    </a:cubicBezTo>
                    <a:cubicBezTo>
                      <a:pt x="6" y="252"/>
                      <a:pt x="79" y="173"/>
                      <a:pt x="186" y="117"/>
                    </a:cubicBezTo>
                    <a:cubicBezTo>
                      <a:pt x="183" y="112"/>
                      <a:pt x="181" y="108"/>
                      <a:pt x="178" y="104"/>
                    </a:cubicBezTo>
                    <a:cubicBezTo>
                      <a:pt x="161" y="78"/>
                      <a:pt x="144" y="52"/>
                      <a:pt x="127" y="26"/>
                    </a:cubicBezTo>
                    <a:cubicBezTo>
                      <a:pt x="122" y="19"/>
                      <a:pt x="121" y="12"/>
                      <a:pt x="128" y="7"/>
                    </a:cubicBezTo>
                    <a:cubicBezTo>
                      <a:pt x="136" y="1"/>
                      <a:pt x="143" y="4"/>
                      <a:pt x="149" y="12"/>
                    </a:cubicBezTo>
                    <a:cubicBezTo>
                      <a:pt x="167" y="40"/>
                      <a:pt x="187" y="68"/>
                      <a:pt x="205" y="97"/>
                    </a:cubicBezTo>
                    <a:cubicBezTo>
                      <a:pt x="210" y="105"/>
                      <a:pt x="214" y="106"/>
                      <a:pt x="223" y="103"/>
                    </a:cubicBezTo>
                    <a:cubicBezTo>
                      <a:pt x="320" y="69"/>
                      <a:pt x="417" y="69"/>
                      <a:pt x="514" y="103"/>
                    </a:cubicBezTo>
                    <a:cubicBezTo>
                      <a:pt x="522" y="106"/>
                      <a:pt x="526" y="105"/>
                      <a:pt x="531" y="97"/>
                    </a:cubicBezTo>
                    <a:cubicBezTo>
                      <a:pt x="548" y="70"/>
                      <a:pt x="567" y="42"/>
                      <a:pt x="585" y="15"/>
                    </a:cubicBezTo>
                    <a:cubicBezTo>
                      <a:pt x="591" y="7"/>
                      <a:pt x="597" y="0"/>
                      <a:pt x="607" y="6"/>
                    </a:cubicBezTo>
                    <a:cubicBezTo>
                      <a:pt x="617" y="13"/>
                      <a:pt x="613" y="21"/>
                      <a:pt x="607" y="29"/>
                    </a:cubicBezTo>
                    <a:cubicBezTo>
                      <a:pt x="588" y="58"/>
                      <a:pt x="569" y="87"/>
                      <a:pt x="549" y="116"/>
                    </a:cubicBezTo>
                    <a:cubicBezTo>
                      <a:pt x="657" y="172"/>
                      <a:pt x="729" y="251"/>
                      <a:pt x="736" y="379"/>
                    </a:cubicBezTo>
                    <a:close/>
                    <a:moveTo>
                      <a:pt x="210" y="275"/>
                    </a:moveTo>
                    <a:cubicBezTo>
                      <a:pt x="231" y="275"/>
                      <a:pt x="249" y="258"/>
                      <a:pt x="250" y="236"/>
                    </a:cubicBezTo>
                    <a:cubicBezTo>
                      <a:pt x="250" y="215"/>
                      <a:pt x="233" y="197"/>
                      <a:pt x="212" y="197"/>
                    </a:cubicBezTo>
                    <a:cubicBezTo>
                      <a:pt x="189" y="196"/>
                      <a:pt x="171" y="213"/>
                      <a:pt x="171" y="235"/>
                    </a:cubicBezTo>
                    <a:cubicBezTo>
                      <a:pt x="171" y="256"/>
                      <a:pt x="188" y="274"/>
                      <a:pt x="210" y="275"/>
                    </a:cubicBezTo>
                    <a:close/>
                    <a:moveTo>
                      <a:pt x="526" y="196"/>
                    </a:moveTo>
                    <a:cubicBezTo>
                      <a:pt x="504" y="196"/>
                      <a:pt x="487" y="213"/>
                      <a:pt x="486" y="234"/>
                    </a:cubicBezTo>
                    <a:cubicBezTo>
                      <a:pt x="486" y="256"/>
                      <a:pt x="504" y="275"/>
                      <a:pt x="526" y="275"/>
                    </a:cubicBezTo>
                    <a:cubicBezTo>
                      <a:pt x="547" y="275"/>
                      <a:pt x="565" y="257"/>
                      <a:pt x="565" y="236"/>
                    </a:cubicBezTo>
                    <a:cubicBezTo>
                      <a:pt x="565" y="214"/>
                      <a:pt x="548" y="197"/>
                      <a:pt x="526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2411413" y="2560638"/>
                <a:ext cx="593725" cy="1928813"/>
              </a:xfrm>
              <a:custGeom>
                <a:avLst/>
                <a:gdLst>
                  <a:gd name="T0" fmla="*/ 158 w 158"/>
                  <a:gd name="T1" fmla="*/ 262 h 513"/>
                  <a:gd name="T2" fmla="*/ 158 w 158"/>
                  <a:gd name="T3" fmla="*/ 431 h 513"/>
                  <a:gd name="T4" fmla="*/ 91 w 158"/>
                  <a:gd name="T5" fmla="*/ 508 h 513"/>
                  <a:gd name="T6" fmla="*/ 4 w 158"/>
                  <a:gd name="T7" fmla="*/ 453 h 513"/>
                  <a:gd name="T8" fmla="*/ 0 w 158"/>
                  <a:gd name="T9" fmla="*/ 425 h 513"/>
                  <a:gd name="T10" fmla="*/ 0 w 158"/>
                  <a:gd name="T11" fmla="*/ 99 h 513"/>
                  <a:gd name="T12" fmla="*/ 105 w 158"/>
                  <a:gd name="T13" fmla="*/ 19 h 513"/>
                  <a:gd name="T14" fmla="*/ 158 w 158"/>
                  <a:gd name="T15" fmla="*/ 95 h 513"/>
                  <a:gd name="T16" fmla="*/ 158 w 158"/>
                  <a:gd name="T17" fmla="*/ 262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513">
                    <a:moveTo>
                      <a:pt x="158" y="262"/>
                    </a:moveTo>
                    <a:cubicBezTo>
                      <a:pt x="158" y="318"/>
                      <a:pt x="158" y="374"/>
                      <a:pt x="158" y="431"/>
                    </a:cubicBezTo>
                    <a:cubicBezTo>
                      <a:pt x="157" y="470"/>
                      <a:pt x="128" y="503"/>
                      <a:pt x="91" y="508"/>
                    </a:cubicBezTo>
                    <a:cubicBezTo>
                      <a:pt x="51" y="513"/>
                      <a:pt x="15" y="491"/>
                      <a:pt x="4" y="453"/>
                    </a:cubicBezTo>
                    <a:cubicBezTo>
                      <a:pt x="1" y="445"/>
                      <a:pt x="0" y="435"/>
                      <a:pt x="0" y="425"/>
                    </a:cubicBezTo>
                    <a:cubicBezTo>
                      <a:pt x="0" y="317"/>
                      <a:pt x="0" y="208"/>
                      <a:pt x="0" y="99"/>
                    </a:cubicBezTo>
                    <a:cubicBezTo>
                      <a:pt x="0" y="39"/>
                      <a:pt x="52" y="0"/>
                      <a:pt x="105" y="19"/>
                    </a:cubicBezTo>
                    <a:cubicBezTo>
                      <a:pt x="137" y="30"/>
                      <a:pt x="158" y="60"/>
                      <a:pt x="158" y="95"/>
                    </a:cubicBezTo>
                    <a:cubicBezTo>
                      <a:pt x="158" y="151"/>
                      <a:pt x="158" y="206"/>
                      <a:pt x="158" y="2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6157913" y="2598738"/>
                <a:ext cx="598488" cy="1897063"/>
              </a:xfrm>
              <a:custGeom>
                <a:avLst/>
                <a:gdLst>
                  <a:gd name="T0" fmla="*/ 1 w 159"/>
                  <a:gd name="T1" fmla="*/ 251 h 505"/>
                  <a:gd name="T2" fmla="*/ 1 w 159"/>
                  <a:gd name="T3" fmla="*/ 82 h 505"/>
                  <a:gd name="T4" fmla="*/ 68 w 159"/>
                  <a:gd name="T5" fmla="*/ 6 h 505"/>
                  <a:gd name="T6" fmla="*/ 155 w 159"/>
                  <a:gd name="T7" fmla="*/ 61 h 505"/>
                  <a:gd name="T8" fmla="*/ 159 w 159"/>
                  <a:gd name="T9" fmla="*/ 87 h 505"/>
                  <a:gd name="T10" fmla="*/ 159 w 159"/>
                  <a:gd name="T11" fmla="*/ 417 h 505"/>
                  <a:gd name="T12" fmla="*/ 99 w 159"/>
                  <a:gd name="T13" fmla="*/ 497 h 505"/>
                  <a:gd name="T14" fmla="*/ 12 w 159"/>
                  <a:gd name="T15" fmla="*/ 459 h 505"/>
                  <a:gd name="T16" fmla="*/ 2 w 159"/>
                  <a:gd name="T17" fmla="*/ 416 h 505"/>
                  <a:gd name="T18" fmla="*/ 1 w 159"/>
                  <a:gd name="T19" fmla="*/ 251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9" h="505">
                    <a:moveTo>
                      <a:pt x="1" y="251"/>
                    </a:moveTo>
                    <a:cubicBezTo>
                      <a:pt x="1" y="195"/>
                      <a:pt x="1" y="139"/>
                      <a:pt x="1" y="82"/>
                    </a:cubicBezTo>
                    <a:cubicBezTo>
                      <a:pt x="2" y="43"/>
                      <a:pt x="31" y="10"/>
                      <a:pt x="68" y="6"/>
                    </a:cubicBezTo>
                    <a:cubicBezTo>
                      <a:pt x="108" y="0"/>
                      <a:pt x="144" y="23"/>
                      <a:pt x="155" y="61"/>
                    </a:cubicBezTo>
                    <a:cubicBezTo>
                      <a:pt x="158" y="69"/>
                      <a:pt x="159" y="78"/>
                      <a:pt x="159" y="87"/>
                    </a:cubicBezTo>
                    <a:cubicBezTo>
                      <a:pt x="159" y="197"/>
                      <a:pt x="159" y="307"/>
                      <a:pt x="159" y="417"/>
                    </a:cubicBezTo>
                    <a:cubicBezTo>
                      <a:pt x="159" y="457"/>
                      <a:pt x="135" y="488"/>
                      <a:pt x="99" y="497"/>
                    </a:cubicBezTo>
                    <a:cubicBezTo>
                      <a:pt x="65" y="505"/>
                      <a:pt x="28" y="490"/>
                      <a:pt x="12" y="459"/>
                    </a:cubicBezTo>
                    <a:cubicBezTo>
                      <a:pt x="6" y="446"/>
                      <a:pt x="2" y="431"/>
                      <a:pt x="2" y="416"/>
                    </a:cubicBezTo>
                    <a:cubicBezTo>
                      <a:pt x="0" y="361"/>
                      <a:pt x="1" y="306"/>
                      <a:pt x="1" y="2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3862552" y="1926327"/>
              <a:ext cx="4572000" cy="34163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HK" sz="24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Android</a:t>
              </a:r>
              <a:endParaRPr lang="en-US" altLang="zh-HK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r>
                <a:rPr lang="en-US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phone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受设备出货量影响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，用户</a:t>
              </a:r>
              <a:r>
                <a:rPr lang="zh-CN" altLang="en-US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数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最大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。受手机价格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影响购买力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不如</a:t>
              </a:r>
              <a:r>
                <a:rPr lang="en-US" altLang="zh-HK" sz="2400" dirty="0" err="1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Iphone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，体现在平均订单金额这一指标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上</a:t>
              </a:r>
              <a:endParaRPr lang="en-US" altLang="zh-CN" sz="2400" dirty="0">
                <a:solidFill>
                  <a:srgbClr val="3E3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endParaRPr lang="en-US" altLang="zh-HK" sz="2400" dirty="0" smtClean="0">
                <a:solidFill>
                  <a:srgbClr val="3E3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r>
                <a:rPr lang="en-US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Pad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的推广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渠道少，通过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该通道获得的用户量比较少。是否需要开发</a:t>
              </a:r>
              <a:r>
                <a:rPr lang="en-US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pad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产品，需要商榷</a:t>
              </a:r>
              <a:endParaRPr lang="zh-HK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4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039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94139"/>
            <a:ext cx="520262" cy="472964"/>
            <a:chOff x="0" y="394139"/>
            <a:chExt cx="977462" cy="693682"/>
          </a:xfrm>
        </p:grpSpPr>
        <p:sp>
          <p:nvSpPr>
            <p:cNvPr id="6" name="直角三角形 5"/>
            <p:cNvSpPr/>
            <p:nvPr/>
          </p:nvSpPr>
          <p:spPr>
            <a:xfrm>
              <a:off x="0" y="394139"/>
              <a:ext cx="977462" cy="346841"/>
            </a:xfrm>
            <a:prstGeom prst="rtTriangle">
              <a:avLst/>
            </a:prstGeom>
            <a:solidFill>
              <a:srgbClr val="E74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V="1">
              <a:off x="0" y="740980"/>
              <a:ext cx="977462" cy="346841"/>
            </a:xfrm>
            <a:prstGeom prst="rtTriangle">
              <a:avLst/>
            </a:prstGeom>
            <a:solidFill>
              <a:srgbClr val="D02B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2152" y="399789"/>
            <a:ext cx="174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各通道特征</a:t>
            </a:r>
            <a:endParaRPr lang="zh-HK" altLang="en-US" sz="2400" b="1" dirty="0">
              <a:solidFill>
                <a:srgbClr val="E74E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69043" y="2382560"/>
            <a:ext cx="7405915" cy="2675861"/>
            <a:chOff x="809171" y="2382560"/>
            <a:chExt cx="7405915" cy="267586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171" y="2501290"/>
              <a:ext cx="2438400" cy="243840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722914" y="2382560"/>
              <a:ext cx="4492172" cy="2675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en-US" altLang="zh-HK" sz="2400" b="1" dirty="0" err="1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Ipad</a:t>
              </a:r>
              <a:endParaRPr lang="en-US" altLang="zh-HK" sz="2400" dirty="0" smtClean="0">
                <a:solidFill>
                  <a:srgbClr val="E74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  <a:p>
              <a:pPr algn="just">
                <a:lnSpc>
                  <a:spcPts val="2900"/>
                </a:lnSpc>
                <a:spcAft>
                  <a:spcPts val="0"/>
                </a:spcAft>
              </a:pP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基于</a:t>
              </a:r>
              <a:r>
                <a:rPr lang="en-US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phone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之上的产品，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用户购买力最强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（体现在平均订单金额上），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且转化率最高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。因为屏幕尺寸原因，适合产品信息丰富的产品。受使用场景的影响，它适合</a:t>
              </a:r>
              <a:r>
                <a:rPr lang="zh-CN" altLang="zh-HK" sz="2400" b="1" dirty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游戏、视频</a:t>
              </a:r>
              <a:r>
                <a:rPr lang="zh-CN" altLang="zh-HK" sz="2400" dirty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等</a:t>
              </a:r>
              <a:r>
                <a:rPr lang="zh-CN" altLang="zh-HK" sz="2400" dirty="0" smtClean="0">
                  <a:solidFill>
                    <a:srgbClr val="3E3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" panose="020B0604020202020204" pitchFamily="34" charset="0"/>
                </a:rPr>
                <a:t>产品</a:t>
              </a:r>
              <a:endParaRPr lang="en-US" altLang="zh-CN" sz="2400" dirty="0">
                <a:solidFill>
                  <a:srgbClr val="3E3E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44851" y="6206160"/>
            <a:ext cx="2429253" cy="523220"/>
            <a:chOff x="3649388" y="5956468"/>
            <a:chExt cx="2429253" cy="523220"/>
          </a:xfrm>
        </p:grpSpPr>
        <p:sp>
          <p:nvSpPr>
            <p:cNvPr id="10" name="Freeform 290"/>
            <p:cNvSpPr>
              <a:spLocks noEditPoints="1"/>
            </p:cNvSpPr>
            <p:nvPr/>
          </p:nvSpPr>
          <p:spPr bwMode="auto">
            <a:xfrm>
              <a:off x="3649388" y="5995843"/>
              <a:ext cx="516212" cy="444470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rgbClr val="E74E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E74E3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284560" y="5956468"/>
              <a:ext cx="17940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E74E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gupo520</a:t>
              </a:r>
              <a:endParaRPr lang="zh-HK" altLang="en-US" sz="2800" b="1" dirty="0">
                <a:solidFill>
                  <a:srgbClr val="E74E3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25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942</Words>
  <Application>Microsoft Office PowerPoint</Application>
  <PresentationFormat>全屏显示(4:3)</PresentationFormat>
  <Paragraphs>178</Paragraphs>
  <Slides>26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新細明體</vt:lpstr>
      <vt:lpstr>华文细黑</vt:lpstr>
      <vt:lpstr>宋体</vt:lpstr>
      <vt:lpstr>微软雅黑</vt:lpstr>
      <vt:lpstr>Arial</vt:lpstr>
      <vt:lpstr>Calibri</vt:lpstr>
      <vt:lpstr>Calibri Light</vt:lpstr>
      <vt:lpstr>Helvetica</vt:lpstr>
      <vt:lpstr>Times New Roman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Sky123.Org</cp:lastModifiedBy>
  <cp:revision>51</cp:revision>
  <dcterms:created xsi:type="dcterms:W3CDTF">2015-03-02T15:26:06Z</dcterms:created>
  <dcterms:modified xsi:type="dcterms:W3CDTF">2015-09-28T08:11:27Z</dcterms:modified>
</cp:coreProperties>
</file>