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8" r:id="rId3"/>
    <p:sldId id="264" r:id="rId4"/>
    <p:sldId id="269" r:id="rId5"/>
    <p:sldId id="270" r:id="rId6"/>
    <p:sldId id="271" r:id="rId7"/>
    <p:sldId id="258" r:id="rId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0D0D"/>
    <a:srgbClr val="FF8C0D"/>
    <a:srgbClr val="E46C0A"/>
    <a:srgbClr val="EB2F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142" d="100"/>
          <a:sy n="142" d="100"/>
        </p:scale>
        <p:origin x="-108" y="-96"/>
      </p:cViewPr>
      <p:guideLst>
        <p:guide orient="horz" pos="1620"/>
        <p:guide pos="2880"/>
        <p:guide pos="68"/>
        <p:guide pos="5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5C2056-2C7D-454B-AC63-B70EA40B61CC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4B2E1-AD13-4090-912F-BE8E4E99F5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05471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4B2E1-AD13-4090-912F-BE8E4E99F59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7882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D4B2E1-AD13-4090-912F-BE8E4E99F590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58187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92036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79164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86153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60540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962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7277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696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5631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099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3648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63694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03236-4E1E-4A40-AC6A-82A341428ED1}" type="datetimeFigureOut">
              <a:rPr lang="zh-CN" altLang="en-US" smtClean="0"/>
              <a:pPr/>
              <a:t>2015/8/18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F594E-FDC1-40B4-BD97-3176E88CC1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8010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71754" y="79741"/>
            <a:ext cx="9000492" cy="4984018"/>
          </a:xfrm>
          <a:prstGeom prst="roundRect">
            <a:avLst>
              <a:gd name="adj" fmla="val 3368"/>
            </a:avLst>
          </a:prstGeom>
          <a:blipFill dpi="0" rotWithShape="1">
            <a:blip r:embed="rId3" cstate="print"/>
            <a:srcRect/>
            <a:stretch>
              <a:fillRect/>
            </a:stretch>
          </a:blipFill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518294">
            <a:off x="1177062" y="663538"/>
            <a:ext cx="2736304" cy="3816424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66502" y="526883"/>
            <a:ext cx="2757426" cy="406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67072" y="1275606"/>
            <a:ext cx="23762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FF8C0D"/>
                </a:solidFill>
                <a:latin typeface="文鼎习字体" pitchFamily="33" charset="-122"/>
                <a:ea typeface="文鼎习字体" pitchFamily="33" charset="-122"/>
              </a:rPr>
              <a:t>黄金</a:t>
            </a:r>
            <a:endParaRPr lang="en-US" altLang="zh-CN" sz="8000" dirty="0" smtClean="0">
              <a:solidFill>
                <a:srgbClr val="FF8C0D"/>
              </a:solidFill>
              <a:latin typeface="文鼎习字体" pitchFamily="33" charset="-122"/>
              <a:ea typeface="文鼎习字体" pitchFamily="33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35140" y="1833085"/>
            <a:ext cx="1415772" cy="249630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FF8C0D"/>
                </a:solidFill>
                <a:latin typeface="文鼎习字体" pitchFamily="33" charset="-122"/>
                <a:ea typeface="文鼎习字体" pitchFamily="33" charset="-122"/>
              </a:rPr>
              <a:t>时代</a:t>
            </a:r>
            <a:endParaRPr lang="zh-CN" altLang="en-US" sz="8000" dirty="0">
              <a:solidFill>
                <a:srgbClr val="FF8C0D"/>
              </a:solidFill>
              <a:latin typeface="文鼎习字体" pitchFamily="33" charset="-122"/>
              <a:ea typeface="文鼎习字体" pitchFamily="33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8064" y="2398117"/>
            <a:ext cx="1882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 smtClean="0">
                <a:solidFill>
                  <a:srgbClr val="FF8C0D"/>
                </a:solidFill>
                <a:latin typeface="华康俪金黑W8(P)" pitchFamily="34" charset="-122"/>
                <a:ea typeface="华康俪金黑W8(P)" pitchFamily="34" charset="-122"/>
              </a:rPr>
              <a:t>这是我的</a:t>
            </a:r>
            <a:endParaRPr lang="zh-CN" altLang="en-US" sz="2400" dirty="0">
              <a:solidFill>
                <a:srgbClr val="FF8C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2932833"/>
            <a:ext cx="1887076" cy="369332"/>
          </a:xfrm>
          <a:prstGeom prst="rect">
            <a:avLst/>
          </a:prstGeom>
          <a:solidFill>
            <a:srgbClr val="FF8C0D"/>
          </a:solidFill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导演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	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许鞍华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3375216"/>
            <a:ext cx="1887076" cy="369332"/>
          </a:xfrm>
          <a:prstGeom prst="rect">
            <a:avLst/>
          </a:prstGeom>
          <a:solidFill>
            <a:srgbClr val="FF8C0D"/>
          </a:solidFill>
          <a:ln>
            <a:noFill/>
            <a:prstDash val="lgDashDotDot"/>
          </a:ln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设计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	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43603" y="3817599"/>
            <a:ext cx="1887076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143603" y="1093698"/>
            <a:ext cx="188261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050" dirty="0">
                <a:solidFill>
                  <a:srgbClr val="FF8C0D"/>
                </a:solidFill>
                <a:latin typeface="华康俪金黑W8(P)" pitchFamily="34" charset="-122"/>
                <a:ea typeface="华康俪金黑W8(P)" pitchFamily="34" charset="-122"/>
              </a:rPr>
              <a:t>The Golden Era</a:t>
            </a:r>
            <a:endParaRPr lang="zh-CN" altLang="en-US" sz="1050" dirty="0">
              <a:solidFill>
                <a:srgbClr val="FF8C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4576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1754" y="79741"/>
            <a:ext cx="9000492" cy="4984018"/>
          </a:xfrm>
          <a:prstGeom prst="roundRect">
            <a:avLst>
              <a:gd name="adj" fmla="val 3368"/>
            </a:avLst>
          </a:prstGeom>
          <a:blipFill>
            <a:blip r:embed="rId2" cstate="print"/>
            <a:stretch>
              <a:fillRect/>
            </a:stretch>
          </a:blipFill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547664" y="1491630"/>
            <a:ext cx="6192688" cy="2952328"/>
          </a:xfrm>
          <a:prstGeom prst="ellipse">
            <a:avLst/>
          </a:prstGeom>
          <a:solidFill>
            <a:srgbClr val="FF8C0D">
              <a:alpha val="72941"/>
            </a:srgbClr>
          </a:solidFill>
          <a:ln w="3175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3743908" y="527585"/>
            <a:ext cx="1368152" cy="664328"/>
            <a:chOff x="4572001" y="555527"/>
            <a:chExt cx="809367" cy="762257"/>
          </a:xfrm>
        </p:grpSpPr>
        <p:sp>
          <p:nvSpPr>
            <p:cNvPr id="19" name="圆角矩形 4"/>
            <p:cNvSpPr/>
            <p:nvPr/>
          </p:nvSpPr>
          <p:spPr>
            <a:xfrm rot="16200000" flipH="1" flipV="1">
              <a:off x="4595951" y="532367"/>
              <a:ext cx="762256" cy="808578"/>
            </a:xfrm>
            <a:custGeom>
              <a:avLst/>
              <a:gdLst>
                <a:gd name="connsiteX0" fmla="*/ 1282484 w 5841850"/>
                <a:gd name="connsiteY0" fmla="*/ 0 h 5052752"/>
                <a:gd name="connsiteX1" fmla="*/ 5673988 w 5841850"/>
                <a:gd name="connsiteY1" fmla="*/ 68734 h 5052752"/>
                <a:gd name="connsiteX2" fmla="*/ 5841850 w 5841850"/>
                <a:gd name="connsiteY2" fmla="*/ 236596 h 5052752"/>
                <a:gd name="connsiteX3" fmla="*/ 5841850 w 5841850"/>
                <a:gd name="connsiteY3" fmla="*/ 4884890 h 5052752"/>
                <a:gd name="connsiteX4" fmla="*/ 5673988 w 5841850"/>
                <a:gd name="connsiteY4" fmla="*/ 5052752 h 5052752"/>
                <a:gd name="connsiteX5" fmla="*/ 0 w 5841850"/>
                <a:gd name="connsiteY5" fmla="*/ 5052752 h 5052752"/>
                <a:gd name="connsiteX6" fmla="*/ 1282484 w 5841850"/>
                <a:gd name="connsiteY6" fmla="*/ 0 h 5052752"/>
                <a:gd name="connsiteX0" fmla="*/ 997628 w 5841850"/>
                <a:gd name="connsiteY0" fmla="*/ -3 h 4984018"/>
                <a:gd name="connsiteX1" fmla="*/ 5673988 w 5841850"/>
                <a:gd name="connsiteY1" fmla="*/ 0 h 4984018"/>
                <a:gd name="connsiteX2" fmla="*/ 5841850 w 5841850"/>
                <a:gd name="connsiteY2" fmla="*/ 167862 h 4984018"/>
                <a:gd name="connsiteX3" fmla="*/ 5841850 w 5841850"/>
                <a:gd name="connsiteY3" fmla="*/ 4816156 h 4984018"/>
                <a:gd name="connsiteX4" fmla="*/ 5673988 w 5841850"/>
                <a:gd name="connsiteY4" fmla="*/ 4984018 h 4984018"/>
                <a:gd name="connsiteX5" fmla="*/ 0 w 5841850"/>
                <a:gd name="connsiteY5" fmla="*/ 4984018 h 4984018"/>
                <a:gd name="connsiteX6" fmla="*/ 997628 w 5841850"/>
                <a:gd name="connsiteY6" fmla="*/ -3 h 4984018"/>
                <a:gd name="connsiteX0" fmla="*/ 997628 w 5841850"/>
                <a:gd name="connsiteY0" fmla="*/ -3 h 4984018"/>
                <a:gd name="connsiteX1" fmla="*/ 5673988 w 5841850"/>
                <a:gd name="connsiteY1" fmla="*/ 0 h 4984018"/>
                <a:gd name="connsiteX2" fmla="*/ 5841850 w 5841850"/>
                <a:gd name="connsiteY2" fmla="*/ 167862 h 4984018"/>
                <a:gd name="connsiteX3" fmla="*/ 5841850 w 5841850"/>
                <a:gd name="connsiteY3" fmla="*/ 4816156 h 4984018"/>
                <a:gd name="connsiteX4" fmla="*/ 5673988 w 5841850"/>
                <a:gd name="connsiteY4" fmla="*/ 4984018 h 4984018"/>
                <a:gd name="connsiteX5" fmla="*/ 0 w 5841850"/>
                <a:gd name="connsiteY5" fmla="*/ 4984018 h 4984018"/>
                <a:gd name="connsiteX6" fmla="*/ 997628 w 5841850"/>
                <a:gd name="connsiteY6" fmla="*/ -3 h 498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41850" h="4984018">
                  <a:moveTo>
                    <a:pt x="997628" y="-3"/>
                  </a:moveTo>
                  <a:lnTo>
                    <a:pt x="5673988" y="0"/>
                  </a:lnTo>
                  <a:cubicBezTo>
                    <a:pt x="5766696" y="0"/>
                    <a:pt x="5841850" y="75154"/>
                    <a:pt x="5841850" y="167862"/>
                  </a:cubicBezTo>
                  <a:lnTo>
                    <a:pt x="5841850" y="4816156"/>
                  </a:lnTo>
                  <a:cubicBezTo>
                    <a:pt x="5841850" y="4908864"/>
                    <a:pt x="5766696" y="4984018"/>
                    <a:pt x="5673988" y="4984018"/>
                  </a:cubicBezTo>
                  <a:lnTo>
                    <a:pt x="0" y="4984018"/>
                  </a:lnTo>
                  <a:cubicBezTo>
                    <a:pt x="873797" y="3322679"/>
                    <a:pt x="693583" y="2027921"/>
                    <a:pt x="997628" y="-3"/>
                  </a:cubicBezTo>
                  <a:close/>
                </a:path>
              </a:pathLst>
            </a:custGeom>
            <a:solidFill>
              <a:srgbClr val="FF8C0D">
                <a:alpha val="45098"/>
              </a:srgbClr>
            </a:solidFill>
            <a:ln w="3175">
              <a:noFill/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4"/>
            <p:cNvSpPr/>
            <p:nvPr/>
          </p:nvSpPr>
          <p:spPr>
            <a:xfrm rot="16200000" flipH="1">
              <a:off x="4594767" y="532761"/>
              <a:ext cx="762255" cy="807788"/>
            </a:xfrm>
            <a:custGeom>
              <a:avLst/>
              <a:gdLst>
                <a:gd name="connsiteX0" fmla="*/ 1140071 w 5841850"/>
                <a:gd name="connsiteY0" fmla="*/ 15 h 4984018"/>
                <a:gd name="connsiteX1" fmla="*/ 5673988 w 5841850"/>
                <a:gd name="connsiteY1" fmla="*/ 0 h 4984018"/>
                <a:gd name="connsiteX2" fmla="*/ 5841850 w 5841850"/>
                <a:gd name="connsiteY2" fmla="*/ 167862 h 4984018"/>
                <a:gd name="connsiteX3" fmla="*/ 5841850 w 5841850"/>
                <a:gd name="connsiteY3" fmla="*/ 4816156 h 4984018"/>
                <a:gd name="connsiteX4" fmla="*/ 5673988 w 5841850"/>
                <a:gd name="connsiteY4" fmla="*/ 4984018 h 4984018"/>
                <a:gd name="connsiteX5" fmla="*/ 0 w 5841850"/>
                <a:gd name="connsiteY5" fmla="*/ 4984018 h 4984018"/>
                <a:gd name="connsiteX6" fmla="*/ 1140071 w 5841850"/>
                <a:gd name="connsiteY6" fmla="*/ 15 h 4984018"/>
                <a:gd name="connsiteX0" fmla="*/ 1140071 w 5841850"/>
                <a:gd name="connsiteY0" fmla="*/ 15 h 4984018"/>
                <a:gd name="connsiteX1" fmla="*/ 5673988 w 5841850"/>
                <a:gd name="connsiteY1" fmla="*/ 0 h 4984018"/>
                <a:gd name="connsiteX2" fmla="*/ 5841850 w 5841850"/>
                <a:gd name="connsiteY2" fmla="*/ 167862 h 4984018"/>
                <a:gd name="connsiteX3" fmla="*/ 5841850 w 5841850"/>
                <a:gd name="connsiteY3" fmla="*/ 4816156 h 4984018"/>
                <a:gd name="connsiteX4" fmla="*/ 5673988 w 5841850"/>
                <a:gd name="connsiteY4" fmla="*/ 4984018 h 4984018"/>
                <a:gd name="connsiteX5" fmla="*/ 0 w 5841850"/>
                <a:gd name="connsiteY5" fmla="*/ 4984018 h 4984018"/>
                <a:gd name="connsiteX6" fmla="*/ 1140071 w 5841850"/>
                <a:gd name="connsiteY6" fmla="*/ 15 h 498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41850" h="4984018">
                  <a:moveTo>
                    <a:pt x="1140071" y="15"/>
                  </a:moveTo>
                  <a:lnTo>
                    <a:pt x="5673988" y="0"/>
                  </a:lnTo>
                  <a:cubicBezTo>
                    <a:pt x="5766696" y="0"/>
                    <a:pt x="5841850" y="75154"/>
                    <a:pt x="5841850" y="167862"/>
                  </a:cubicBezTo>
                  <a:lnTo>
                    <a:pt x="5841850" y="4816156"/>
                  </a:lnTo>
                  <a:cubicBezTo>
                    <a:pt x="5841850" y="4908864"/>
                    <a:pt x="5766696" y="4984018"/>
                    <a:pt x="5673988" y="4984018"/>
                  </a:cubicBezTo>
                  <a:lnTo>
                    <a:pt x="0" y="4984018"/>
                  </a:lnTo>
                  <a:cubicBezTo>
                    <a:pt x="873797" y="3322679"/>
                    <a:pt x="864531" y="2097122"/>
                    <a:pt x="1140071" y="15"/>
                  </a:cubicBezTo>
                  <a:close/>
                </a:path>
              </a:pathLst>
            </a:custGeom>
            <a:solidFill>
              <a:srgbClr val="FF8C0D">
                <a:alpha val="72941"/>
              </a:srgbClr>
            </a:solidFill>
            <a:ln w="3175">
              <a:noFill/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486677" y="706506"/>
            <a:ext cx="188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黄金时代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》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87824" y="164261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导演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201194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编剧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238127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类型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275060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制片人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311993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出品公司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87824" y="348927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其它译名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87824" y="385860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上映时间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8024" y="1642610"/>
            <a:ext cx="188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许鞍华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8024" y="2011942"/>
            <a:ext cx="188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李樯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88024" y="238127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剧情，爱情，传记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88024" y="2750606"/>
            <a:ext cx="188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覃宏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88024" y="3119938"/>
            <a:ext cx="188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中影，星美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3489270"/>
            <a:ext cx="1882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萧红传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8024" y="385860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2014</a:t>
            </a:r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年</a:t>
            </a:r>
            <a:r>
              <a:rPr lang="en-US" altLang="zh-CN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10</a:t>
            </a:r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月</a:t>
            </a:r>
            <a:r>
              <a:rPr lang="en-US" altLang="zh-CN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1</a:t>
            </a:r>
            <a:r>
              <a:rPr lang="zh-CN" altLang="en-US" dirty="0" smtClean="0">
                <a:solidFill>
                  <a:srgbClr val="0D0D0D"/>
                </a:solidFill>
                <a:latin typeface="华康俪金黑W8(P)" pitchFamily="34" charset="-122"/>
                <a:ea typeface="华康俪金黑W8(P)" pitchFamily="34" charset="-122"/>
              </a:rPr>
              <a:t>日</a:t>
            </a:r>
            <a:endParaRPr lang="zh-CN" altLang="en-US" dirty="0">
              <a:solidFill>
                <a:srgbClr val="0D0D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259632" y="2690795"/>
            <a:ext cx="216024" cy="553998"/>
          </a:xfrm>
          <a:prstGeom prst="ellipse">
            <a:avLst/>
          </a:prstGeom>
          <a:solidFill>
            <a:srgbClr val="FF8C0D">
              <a:alpha val="72941"/>
            </a:srgbClr>
          </a:solidFill>
          <a:ln w="3175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7380312" y="2499742"/>
            <a:ext cx="504056" cy="804862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31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958592" y="2901915"/>
            <a:ext cx="157023" cy="251380"/>
          </a:xfrm>
          <a:prstGeom prst="ellipse">
            <a:avLst/>
          </a:prstGeom>
          <a:solidFill>
            <a:srgbClr val="FF8C0D">
              <a:alpha val="72941"/>
            </a:srgbClr>
          </a:solidFill>
          <a:ln w="3175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1826607" y="4031605"/>
            <a:ext cx="5798916" cy="731918"/>
          </a:xfrm>
          <a:custGeom>
            <a:avLst/>
            <a:gdLst>
              <a:gd name="connsiteX0" fmla="*/ 0 w 5798916"/>
              <a:gd name="connsiteY0" fmla="*/ 0 h 522362"/>
              <a:gd name="connsiteX1" fmla="*/ 2349660 w 5798916"/>
              <a:gd name="connsiteY1" fmla="*/ 520861 h 522362"/>
              <a:gd name="connsiteX2" fmla="*/ 5798916 w 5798916"/>
              <a:gd name="connsiteY2" fmla="*/ 127322 h 522362"/>
              <a:gd name="connsiteX0" fmla="*/ 0 w 5743075"/>
              <a:gd name="connsiteY0" fmla="*/ 54162 h 575235"/>
              <a:gd name="connsiteX1" fmla="*/ 2349660 w 5743075"/>
              <a:gd name="connsiteY1" fmla="*/ 575023 h 575235"/>
              <a:gd name="connsiteX2" fmla="*/ 5743075 w 5743075"/>
              <a:gd name="connsiteY2" fmla="*/ 0 h 575235"/>
              <a:gd name="connsiteX0" fmla="*/ 0 w 5743075"/>
              <a:gd name="connsiteY0" fmla="*/ 54162 h 575235"/>
              <a:gd name="connsiteX1" fmla="*/ 2349660 w 5743075"/>
              <a:gd name="connsiteY1" fmla="*/ 575023 h 575235"/>
              <a:gd name="connsiteX2" fmla="*/ 5743075 w 5743075"/>
              <a:gd name="connsiteY2" fmla="*/ 0 h 575235"/>
              <a:gd name="connsiteX0" fmla="*/ 0 w 5743075"/>
              <a:gd name="connsiteY0" fmla="*/ 54162 h 575235"/>
              <a:gd name="connsiteX1" fmla="*/ 2482283 w 5743075"/>
              <a:gd name="connsiteY1" fmla="*/ 575023 h 575235"/>
              <a:gd name="connsiteX2" fmla="*/ 5743075 w 5743075"/>
              <a:gd name="connsiteY2" fmla="*/ 0 h 575235"/>
              <a:gd name="connsiteX0" fmla="*/ 0 w 5812877"/>
              <a:gd name="connsiteY0" fmla="*/ 0 h 689304"/>
              <a:gd name="connsiteX1" fmla="*/ 2552085 w 5812877"/>
              <a:gd name="connsiteY1" fmla="*/ 688385 h 689304"/>
              <a:gd name="connsiteX2" fmla="*/ 5812877 w 5812877"/>
              <a:gd name="connsiteY2" fmla="*/ 113362 h 689304"/>
              <a:gd name="connsiteX0" fmla="*/ 0 w 5812877"/>
              <a:gd name="connsiteY0" fmla="*/ 0 h 689304"/>
              <a:gd name="connsiteX1" fmla="*/ 2552085 w 5812877"/>
              <a:gd name="connsiteY1" fmla="*/ 688385 h 689304"/>
              <a:gd name="connsiteX2" fmla="*/ 5812877 w 5812877"/>
              <a:gd name="connsiteY2" fmla="*/ 113362 h 689304"/>
              <a:gd name="connsiteX0" fmla="*/ 0 w 5798916"/>
              <a:gd name="connsiteY0" fmla="*/ 0 h 731918"/>
              <a:gd name="connsiteX1" fmla="*/ 2538124 w 5798916"/>
              <a:gd name="connsiteY1" fmla="*/ 730266 h 731918"/>
              <a:gd name="connsiteX2" fmla="*/ 5798916 w 5798916"/>
              <a:gd name="connsiteY2" fmla="*/ 155243 h 731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98916" h="731918">
                <a:moveTo>
                  <a:pt x="0" y="0"/>
                </a:moveTo>
                <a:cubicBezTo>
                  <a:pt x="649706" y="291701"/>
                  <a:pt x="1571638" y="704392"/>
                  <a:pt x="2538124" y="730266"/>
                </a:cubicBezTo>
                <a:cubicBezTo>
                  <a:pt x="3504610" y="756140"/>
                  <a:pt x="4578471" y="474305"/>
                  <a:pt x="5798916" y="155243"/>
                </a:cubicBezTo>
              </a:path>
            </a:pathLst>
          </a:custGeom>
          <a:ln w="3175">
            <a:solidFill>
              <a:srgbClr val="FF8C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8028384" y="2901915"/>
            <a:ext cx="157023" cy="251380"/>
          </a:xfrm>
          <a:prstGeom prst="ellipse">
            <a:avLst/>
          </a:prstGeom>
          <a:solidFill>
            <a:srgbClr val="FF8C0D">
              <a:alpha val="72941"/>
            </a:srgbClr>
          </a:solidFill>
          <a:ln w="3175">
            <a:noFill/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5490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1754" y="79741"/>
            <a:ext cx="9000492" cy="4984018"/>
          </a:xfrm>
          <a:prstGeom prst="roundRect">
            <a:avLst>
              <a:gd name="adj" fmla="val 3368"/>
            </a:avLst>
          </a:prstGeom>
          <a:blipFill>
            <a:blip r:embed="rId2" cstate="print"/>
            <a:stretch>
              <a:fillRect/>
            </a:stretch>
          </a:blipFill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stCxn id="16" idx="2"/>
          </p:cNvCxnSpPr>
          <p:nvPr/>
        </p:nvCxnSpPr>
        <p:spPr>
          <a:xfrm>
            <a:off x="4831878" y="1531577"/>
            <a:ext cx="2761" cy="2048285"/>
          </a:xfrm>
          <a:prstGeom prst="line">
            <a:avLst/>
          </a:prstGeom>
          <a:ln>
            <a:solidFill>
              <a:srgbClr val="FF8C0D">
                <a:alpha val="72941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 rot="5400000">
            <a:off x="5199787" y="923912"/>
            <a:ext cx="36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单圆角矩形 11"/>
          <p:cNvSpPr/>
          <p:nvPr/>
        </p:nvSpPr>
        <p:spPr>
          <a:xfrm>
            <a:off x="5381368" y="555526"/>
            <a:ext cx="3239848" cy="1524512"/>
          </a:xfrm>
          <a:prstGeom prst="round1Rect">
            <a:avLst>
              <a:gd name="adj" fmla="val 8098"/>
            </a:avLst>
          </a:prstGeom>
          <a:noFill/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单圆角矩形 12"/>
          <p:cNvSpPr/>
          <p:nvPr/>
        </p:nvSpPr>
        <p:spPr>
          <a:xfrm>
            <a:off x="5379788" y="2571750"/>
            <a:ext cx="3241428" cy="2100576"/>
          </a:xfrm>
          <a:prstGeom prst="round1Rect">
            <a:avLst>
              <a:gd name="adj" fmla="val 6303"/>
            </a:avLst>
          </a:prstGeom>
          <a:noFill/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324006" y="3622253"/>
            <a:ext cx="1887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8C0D"/>
                </a:solidFill>
                <a:latin typeface="文鼎习字体" pitchFamily="33" charset="-122"/>
                <a:ea typeface="文鼎习字体" pitchFamily="33" charset="-122"/>
              </a:rPr>
              <a:t>萧  红</a:t>
            </a:r>
            <a:endParaRPr lang="zh-CN" altLang="en-US" sz="2800" dirty="0">
              <a:solidFill>
                <a:srgbClr val="FF8C0D"/>
              </a:solidFill>
              <a:latin typeface="文鼎习字体" pitchFamily="33" charset="-122"/>
              <a:ea typeface="文鼎习字体" pitchFamily="33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4006" y="4155926"/>
            <a:ext cx="188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8C0D"/>
                </a:solidFill>
                <a:latin typeface="华康俪金黑W8(P)" pitchFamily="34" charset="-122"/>
                <a:ea typeface="华康俪金黑W8(P)" pitchFamily="34" charset="-122"/>
              </a:rPr>
              <a:t>1911.6—1942.1</a:t>
            </a:r>
            <a:endParaRPr lang="zh-CN" altLang="en-US" sz="1200" dirty="0">
              <a:solidFill>
                <a:srgbClr val="FF8C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892754" y="652019"/>
            <a:ext cx="2749580" cy="274958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6350" ty="25400" sx="98000" sy="98000" flip="none" algn="tl"/>
          </a:blipFill>
          <a:ln>
            <a:solidFill>
              <a:srgbClr val="FF8C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427984" y="1065754"/>
            <a:ext cx="809368" cy="504054"/>
            <a:chOff x="4572000" y="555528"/>
            <a:chExt cx="809368" cy="504054"/>
          </a:xfrm>
        </p:grpSpPr>
        <p:grpSp>
          <p:nvGrpSpPr>
            <p:cNvPr id="4" name="组合 3"/>
            <p:cNvGrpSpPr/>
            <p:nvPr/>
          </p:nvGrpSpPr>
          <p:grpSpPr>
            <a:xfrm>
              <a:off x="4572001" y="555528"/>
              <a:ext cx="809367" cy="504054"/>
              <a:chOff x="4572001" y="555527"/>
              <a:chExt cx="809367" cy="762257"/>
            </a:xfrm>
          </p:grpSpPr>
          <p:sp>
            <p:nvSpPr>
              <p:cNvPr id="6" name="圆角矩形 4"/>
              <p:cNvSpPr/>
              <p:nvPr/>
            </p:nvSpPr>
            <p:spPr>
              <a:xfrm rot="16200000" flipH="1" flipV="1">
                <a:off x="4595951" y="532367"/>
                <a:ext cx="762256" cy="808578"/>
              </a:xfrm>
              <a:custGeom>
                <a:avLst/>
                <a:gdLst>
                  <a:gd name="connsiteX0" fmla="*/ 1282484 w 5841850"/>
                  <a:gd name="connsiteY0" fmla="*/ 0 h 5052752"/>
                  <a:gd name="connsiteX1" fmla="*/ 5673988 w 5841850"/>
                  <a:gd name="connsiteY1" fmla="*/ 68734 h 5052752"/>
                  <a:gd name="connsiteX2" fmla="*/ 5841850 w 5841850"/>
                  <a:gd name="connsiteY2" fmla="*/ 236596 h 5052752"/>
                  <a:gd name="connsiteX3" fmla="*/ 5841850 w 5841850"/>
                  <a:gd name="connsiteY3" fmla="*/ 4884890 h 5052752"/>
                  <a:gd name="connsiteX4" fmla="*/ 5673988 w 5841850"/>
                  <a:gd name="connsiteY4" fmla="*/ 5052752 h 5052752"/>
                  <a:gd name="connsiteX5" fmla="*/ 0 w 5841850"/>
                  <a:gd name="connsiteY5" fmla="*/ 5052752 h 5052752"/>
                  <a:gd name="connsiteX6" fmla="*/ 1282484 w 5841850"/>
                  <a:gd name="connsiteY6" fmla="*/ 0 h 5052752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997628" y="-3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693583" y="2027921"/>
                      <a:pt x="997628" y="-3"/>
                    </a:cubicBezTo>
                    <a:close/>
                  </a:path>
                </a:pathLst>
              </a:custGeom>
              <a:solidFill>
                <a:srgbClr val="FF8C0D">
                  <a:alpha val="45098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圆角矩形 4"/>
              <p:cNvSpPr/>
              <p:nvPr/>
            </p:nvSpPr>
            <p:spPr>
              <a:xfrm rot="16200000" flipH="1">
                <a:off x="4594767" y="532761"/>
                <a:ext cx="762255" cy="807788"/>
              </a:xfrm>
              <a:custGeom>
                <a:avLst/>
                <a:gdLst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1140071" y="15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864531" y="2097122"/>
                      <a:pt x="1140071" y="15"/>
                    </a:cubicBezTo>
                    <a:close/>
                  </a:path>
                </a:pathLst>
              </a:custGeom>
              <a:solidFill>
                <a:srgbClr val="FF8C0D">
                  <a:alpha val="72549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572000" y="652019"/>
              <a:ext cx="8077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(P)" pitchFamily="34" charset="-122"/>
                  <a:ea typeface="华康俪金黑W8(P)" pitchFamily="34" charset="-122"/>
                </a:rPr>
                <a:t>萧红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28773" y="3370010"/>
            <a:ext cx="810156" cy="504054"/>
            <a:chOff x="4572000" y="2571750"/>
            <a:chExt cx="810156" cy="504054"/>
          </a:xfrm>
        </p:grpSpPr>
        <p:grpSp>
          <p:nvGrpSpPr>
            <p:cNvPr id="17" name="组合 16"/>
            <p:cNvGrpSpPr/>
            <p:nvPr/>
          </p:nvGrpSpPr>
          <p:grpSpPr>
            <a:xfrm>
              <a:off x="4572789" y="2571750"/>
              <a:ext cx="809367" cy="504054"/>
              <a:chOff x="4572001" y="555527"/>
              <a:chExt cx="809367" cy="762257"/>
            </a:xfrm>
          </p:grpSpPr>
          <p:sp>
            <p:nvSpPr>
              <p:cNvPr id="18" name="圆角矩形 4"/>
              <p:cNvSpPr/>
              <p:nvPr/>
            </p:nvSpPr>
            <p:spPr>
              <a:xfrm rot="16200000" flipH="1" flipV="1">
                <a:off x="4595951" y="532367"/>
                <a:ext cx="762256" cy="808578"/>
              </a:xfrm>
              <a:custGeom>
                <a:avLst/>
                <a:gdLst>
                  <a:gd name="connsiteX0" fmla="*/ 1282484 w 5841850"/>
                  <a:gd name="connsiteY0" fmla="*/ 0 h 5052752"/>
                  <a:gd name="connsiteX1" fmla="*/ 5673988 w 5841850"/>
                  <a:gd name="connsiteY1" fmla="*/ 68734 h 5052752"/>
                  <a:gd name="connsiteX2" fmla="*/ 5841850 w 5841850"/>
                  <a:gd name="connsiteY2" fmla="*/ 236596 h 5052752"/>
                  <a:gd name="connsiteX3" fmla="*/ 5841850 w 5841850"/>
                  <a:gd name="connsiteY3" fmla="*/ 4884890 h 5052752"/>
                  <a:gd name="connsiteX4" fmla="*/ 5673988 w 5841850"/>
                  <a:gd name="connsiteY4" fmla="*/ 5052752 h 5052752"/>
                  <a:gd name="connsiteX5" fmla="*/ 0 w 5841850"/>
                  <a:gd name="connsiteY5" fmla="*/ 5052752 h 5052752"/>
                  <a:gd name="connsiteX6" fmla="*/ 1282484 w 5841850"/>
                  <a:gd name="connsiteY6" fmla="*/ 0 h 5052752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997628" y="-3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693583" y="2027921"/>
                      <a:pt x="997628" y="-3"/>
                    </a:cubicBezTo>
                    <a:close/>
                  </a:path>
                </a:pathLst>
              </a:custGeom>
              <a:solidFill>
                <a:srgbClr val="FF8C0D">
                  <a:alpha val="45098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4"/>
              <p:cNvSpPr/>
              <p:nvPr/>
            </p:nvSpPr>
            <p:spPr>
              <a:xfrm rot="16200000" flipH="1">
                <a:off x="4594767" y="532761"/>
                <a:ext cx="762255" cy="807788"/>
              </a:xfrm>
              <a:custGeom>
                <a:avLst/>
                <a:gdLst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1140071" y="15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864531" y="2097122"/>
                      <a:pt x="1140071" y="15"/>
                    </a:cubicBezTo>
                    <a:close/>
                  </a:path>
                </a:pathLst>
              </a:custGeom>
              <a:solidFill>
                <a:srgbClr val="FF8C0D">
                  <a:alpha val="72941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4572000" y="2639111"/>
              <a:ext cx="8077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(P)" pitchFamily="34" charset="-122"/>
                  <a:ea typeface="华康俪金黑W8(P)" pitchFamily="34" charset="-122"/>
                </a:rPr>
                <a:t>汤唯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324143" y="4443958"/>
            <a:ext cx="1887076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373222" y="733006"/>
            <a:ext cx="32390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原名张迺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莹，中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国著名女作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家，被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誉为“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年代文学洛神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”。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主要作品有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生死场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9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（中篇小说）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马伯乐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9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（中篇小说）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呼兰河传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9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（长篇小说</a:t>
            </a:r>
            <a:r>
              <a:rPr lang="zh-CN" altLang="en-US" sz="9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9788" y="2590986"/>
            <a:ext cx="32390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提到汤唯，总绕不过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色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戒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里面的王佳芝，她不单雕刻了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成功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的电影角色，更将自己贴上了色彩的标签。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随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后的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北京遇上西雅图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，算是她的转型，天真活泼，从懵懂的青春走向逐渐成熟，却不失善心。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此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次俏皮的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萧红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，抽烟销魂，形薄影单，于风雪中，不失文学之至，于跌宕处，勿忘心安。这样的萧红，倒也成趣。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 rot="5400000">
            <a:off x="5112155" y="1538360"/>
            <a:ext cx="54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 rot="5400000">
            <a:off x="5076155" y="2834451"/>
            <a:ext cx="612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5400000">
            <a:off x="5103221" y="3578944"/>
            <a:ext cx="54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5400000">
            <a:off x="5076155" y="4323017"/>
            <a:ext cx="612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8887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1754" y="79741"/>
            <a:ext cx="9000492" cy="4984018"/>
          </a:xfrm>
          <a:prstGeom prst="roundRect">
            <a:avLst>
              <a:gd name="adj" fmla="val 3368"/>
            </a:avLst>
          </a:prstGeom>
          <a:blipFill>
            <a:blip r:embed="rId2" cstate="print"/>
            <a:stretch>
              <a:fillRect/>
            </a:stretch>
          </a:blipFill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>
            <a:stCxn id="16" idx="2"/>
          </p:cNvCxnSpPr>
          <p:nvPr/>
        </p:nvCxnSpPr>
        <p:spPr>
          <a:xfrm>
            <a:off x="4831878" y="1531577"/>
            <a:ext cx="2761" cy="2048285"/>
          </a:xfrm>
          <a:prstGeom prst="line">
            <a:avLst/>
          </a:prstGeom>
          <a:ln>
            <a:solidFill>
              <a:srgbClr val="FF8C0D">
                <a:alpha val="72941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单圆角矩形 11"/>
          <p:cNvSpPr/>
          <p:nvPr/>
        </p:nvSpPr>
        <p:spPr>
          <a:xfrm>
            <a:off x="5381368" y="555526"/>
            <a:ext cx="3239848" cy="1524512"/>
          </a:xfrm>
          <a:prstGeom prst="round1Rect">
            <a:avLst>
              <a:gd name="adj" fmla="val 8098"/>
            </a:avLst>
          </a:prstGeom>
          <a:noFill/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单圆角矩形 12"/>
          <p:cNvSpPr/>
          <p:nvPr/>
        </p:nvSpPr>
        <p:spPr>
          <a:xfrm>
            <a:off x="5379788" y="2571750"/>
            <a:ext cx="3241428" cy="2100576"/>
          </a:xfrm>
          <a:prstGeom prst="round1Rect">
            <a:avLst>
              <a:gd name="adj" fmla="val 7961"/>
            </a:avLst>
          </a:prstGeom>
          <a:noFill/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324006" y="3622253"/>
            <a:ext cx="1887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8C0D"/>
                </a:solidFill>
                <a:latin typeface="文鼎习字体" pitchFamily="33" charset="-122"/>
                <a:ea typeface="文鼎习字体" pitchFamily="33" charset="-122"/>
              </a:rPr>
              <a:t>萧  军</a:t>
            </a:r>
            <a:endParaRPr lang="zh-CN" altLang="en-US" sz="2800" dirty="0">
              <a:solidFill>
                <a:srgbClr val="FF8C0D"/>
              </a:solidFill>
              <a:latin typeface="文鼎习字体" pitchFamily="33" charset="-122"/>
              <a:ea typeface="文鼎习字体" pitchFamily="33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4006" y="4155926"/>
            <a:ext cx="188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8C0D"/>
                </a:solidFill>
                <a:latin typeface="华康俪金黑W8(P)" pitchFamily="34" charset="-122"/>
                <a:ea typeface="华康俪金黑W8(P)" pitchFamily="34" charset="-122"/>
              </a:rPr>
              <a:t>1907.7—1988.6</a:t>
            </a:r>
            <a:endParaRPr lang="zh-CN" altLang="en-US" sz="1200" dirty="0">
              <a:solidFill>
                <a:srgbClr val="FF8C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892754" y="652019"/>
            <a:ext cx="2749580" cy="274958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190500" ty="971550" sx="100000" sy="100000" flip="none" algn="ctr"/>
          </a:blipFill>
          <a:ln>
            <a:solidFill>
              <a:srgbClr val="FF8C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427984" y="1065754"/>
            <a:ext cx="809368" cy="504054"/>
            <a:chOff x="4572000" y="555528"/>
            <a:chExt cx="809368" cy="504054"/>
          </a:xfrm>
        </p:grpSpPr>
        <p:grpSp>
          <p:nvGrpSpPr>
            <p:cNvPr id="4" name="组合 3"/>
            <p:cNvGrpSpPr/>
            <p:nvPr/>
          </p:nvGrpSpPr>
          <p:grpSpPr>
            <a:xfrm>
              <a:off x="4572001" y="555528"/>
              <a:ext cx="809367" cy="504054"/>
              <a:chOff x="4572001" y="555527"/>
              <a:chExt cx="809367" cy="762257"/>
            </a:xfrm>
          </p:grpSpPr>
          <p:sp>
            <p:nvSpPr>
              <p:cNvPr id="6" name="圆角矩形 4"/>
              <p:cNvSpPr/>
              <p:nvPr/>
            </p:nvSpPr>
            <p:spPr>
              <a:xfrm rot="16200000" flipH="1" flipV="1">
                <a:off x="4595951" y="532367"/>
                <a:ext cx="762256" cy="808578"/>
              </a:xfrm>
              <a:custGeom>
                <a:avLst/>
                <a:gdLst>
                  <a:gd name="connsiteX0" fmla="*/ 1282484 w 5841850"/>
                  <a:gd name="connsiteY0" fmla="*/ 0 h 5052752"/>
                  <a:gd name="connsiteX1" fmla="*/ 5673988 w 5841850"/>
                  <a:gd name="connsiteY1" fmla="*/ 68734 h 5052752"/>
                  <a:gd name="connsiteX2" fmla="*/ 5841850 w 5841850"/>
                  <a:gd name="connsiteY2" fmla="*/ 236596 h 5052752"/>
                  <a:gd name="connsiteX3" fmla="*/ 5841850 w 5841850"/>
                  <a:gd name="connsiteY3" fmla="*/ 4884890 h 5052752"/>
                  <a:gd name="connsiteX4" fmla="*/ 5673988 w 5841850"/>
                  <a:gd name="connsiteY4" fmla="*/ 5052752 h 5052752"/>
                  <a:gd name="connsiteX5" fmla="*/ 0 w 5841850"/>
                  <a:gd name="connsiteY5" fmla="*/ 5052752 h 5052752"/>
                  <a:gd name="connsiteX6" fmla="*/ 1282484 w 5841850"/>
                  <a:gd name="connsiteY6" fmla="*/ 0 h 5052752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997628" y="-3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693583" y="2027921"/>
                      <a:pt x="997628" y="-3"/>
                    </a:cubicBezTo>
                    <a:close/>
                  </a:path>
                </a:pathLst>
              </a:custGeom>
              <a:solidFill>
                <a:srgbClr val="FF8C0D">
                  <a:alpha val="45098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圆角矩形 4"/>
              <p:cNvSpPr/>
              <p:nvPr/>
            </p:nvSpPr>
            <p:spPr>
              <a:xfrm rot="16200000" flipH="1">
                <a:off x="4594767" y="532761"/>
                <a:ext cx="762255" cy="807788"/>
              </a:xfrm>
              <a:custGeom>
                <a:avLst/>
                <a:gdLst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1140071" y="15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864531" y="2097122"/>
                      <a:pt x="1140071" y="15"/>
                    </a:cubicBezTo>
                    <a:close/>
                  </a:path>
                </a:pathLst>
              </a:custGeom>
              <a:solidFill>
                <a:srgbClr val="FF8C0D">
                  <a:alpha val="72549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572000" y="652019"/>
              <a:ext cx="8077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(P)" pitchFamily="34" charset="-122"/>
                  <a:ea typeface="华康俪金黑W8(P)" pitchFamily="34" charset="-122"/>
                </a:rPr>
                <a:t>萧军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55581" y="3370010"/>
            <a:ext cx="952593" cy="504054"/>
            <a:chOff x="4498808" y="2571750"/>
            <a:chExt cx="952593" cy="504054"/>
          </a:xfrm>
        </p:grpSpPr>
        <p:grpSp>
          <p:nvGrpSpPr>
            <p:cNvPr id="17" name="组合 16"/>
            <p:cNvGrpSpPr/>
            <p:nvPr/>
          </p:nvGrpSpPr>
          <p:grpSpPr>
            <a:xfrm>
              <a:off x="4572789" y="2571750"/>
              <a:ext cx="809367" cy="504054"/>
              <a:chOff x="4572001" y="555527"/>
              <a:chExt cx="809367" cy="762257"/>
            </a:xfrm>
          </p:grpSpPr>
          <p:sp>
            <p:nvSpPr>
              <p:cNvPr id="18" name="圆角矩形 4"/>
              <p:cNvSpPr/>
              <p:nvPr/>
            </p:nvSpPr>
            <p:spPr>
              <a:xfrm rot="16200000" flipH="1" flipV="1">
                <a:off x="4595951" y="532367"/>
                <a:ext cx="762256" cy="808578"/>
              </a:xfrm>
              <a:custGeom>
                <a:avLst/>
                <a:gdLst>
                  <a:gd name="connsiteX0" fmla="*/ 1282484 w 5841850"/>
                  <a:gd name="connsiteY0" fmla="*/ 0 h 5052752"/>
                  <a:gd name="connsiteX1" fmla="*/ 5673988 w 5841850"/>
                  <a:gd name="connsiteY1" fmla="*/ 68734 h 5052752"/>
                  <a:gd name="connsiteX2" fmla="*/ 5841850 w 5841850"/>
                  <a:gd name="connsiteY2" fmla="*/ 236596 h 5052752"/>
                  <a:gd name="connsiteX3" fmla="*/ 5841850 w 5841850"/>
                  <a:gd name="connsiteY3" fmla="*/ 4884890 h 5052752"/>
                  <a:gd name="connsiteX4" fmla="*/ 5673988 w 5841850"/>
                  <a:gd name="connsiteY4" fmla="*/ 5052752 h 5052752"/>
                  <a:gd name="connsiteX5" fmla="*/ 0 w 5841850"/>
                  <a:gd name="connsiteY5" fmla="*/ 5052752 h 5052752"/>
                  <a:gd name="connsiteX6" fmla="*/ 1282484 w 5841850"/>
                  <a:gd name="connsiteY6" fmla="*/ 0 h 5052752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997628" y="-3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693583" y="2027921"/>
                      <a:pt x="997628" y="-3"/>
                    </a:cubicBezTo>
                    <a:close/>
                  </a:path>
                </a:pathLst>
              </a:custGeom>
              <a:solidFill>
                <a:srgbClr val="FF8C0D">
                  <a:alpha val="45098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4"/>
              <p:cNvSpPr/>
              <p:nvPr/>
            </p:nvSpPr>
            <p:spPr>
              <a:xfrm rot="16200000" flipH="1">
                <a:off x="4594767" y="532761"/>
                <a:ext cx="762255" cy="807788"/>
              </a:xfrm>
              <a:custGeom>
                <a:avLst/>
                <a:gdLst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1140071" y="15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864531" y="2097122"/>
                      <a:pt x="1140071" y="15"/>
                    </a:cubicBezTo>
                    <a:close/>
                  </a:path>
                </a:pathLst>
              </a:custGeom>
              <a:solidFill>
                <a:srgbClr val="FF8C0D">
                  <a:alpha val="72941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4498808" y="2639111"/>
              <a:ext cx="9525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(P)" pitchFamily="34" charset="-122"/>
                  <a:ea typeface="华康俪金黑W8(P)" pitchFamily="34" charset="-122"/>
                </a:rPr>
                <a:t>冯绍峰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324143" y="4443958"/>
            <a:ext cx="1887076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373222" y="733006"/>
            <a:ext cx="32390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原名刘鸿霖，他的名字与“萧红”相配，合起来是“小小红军”的意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思，也是“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东北作家群”的著名代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表。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主要作品有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八月的乡村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9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（长篇小说）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9788" y="2590986"/>
            <a:ext cx="32390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初次接触冯绍峰，应该是在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狄仁杰之神都龙王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里面的尉迟真金。除面容假冷，长相清秀外，并无太大感觉。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其后是在韩寒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后会无期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里见到这尊仁兄，胡茬邋遢，流氓也似，与韩寒的“文艺流氓”式倒也相映成趣。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出演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萧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军，拿捏到位。分面包、割鞋带，将他对萧红的宠爱表露；因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八月的乡村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被评文化修养没萧红高时，暗吃酸醋，倒也境况合宜。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 rot="5400000">
            <a:off x="5202155" y="1636982"/>
            <a:ext cx="36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 rot="5400000">
            <a:off x="5076155" y="2834451"/>
            <a:ext cx="612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5400000">
            <a:off x="5103221" y="3578944"/>
            <a:ext cx="54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5400000">
            <a:off x="5076155" y="4323017"/>
            <a:ext cx="612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5400000">
            <a:off x="5109787" y="1013912"/>
            <a:ext cx="54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15819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1754" y="79741"/>
            <a:ext cx="9000492" cy="4984018"/>
          </a:xfrm>
          <a:prstGeom prst="roundRect">
            <a:avLst>
              <a:gd name="adj" fmla="val 3368"/>
            </a:avLst>
          </a:prstGeom>
          <a:blipFill>
            <a:blip r:embed="rId2" cstate="print"/>
            <a:stretch>
              <a:fillRect/>
            </a:stretch>
          </a:blipFill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直接连接符 30"/>
          <p:cNvCxnSpPr/>
          <p:nvPr/>
        </p:nvCxnSpPr>
        <p:spPr>
          <a:xfrm>
            <a:off x="4831878" y="1531577"/>
            <a:ext cx="2761" cy="2048285"/>
          </a:xfrm>
          <a:prstGeom prst="line">
            <a:avLst/>
          </a:prstGeom>
          <a:ln>
            <a:solidFill>
              <a:srgbClr val="FF8C0D">
                <a:alpha val="72941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单圆角矩形 11"/>
          <p:cNvSpPr/>
          <p:nvPr/>
        </p:nvSpPr>
        <p:spPr>
          <a:xfrm>
            <a:off x="5381368" y="555525"/>
            <a:ext cx="3239848" cy="1800201"/>
          </a:xfrm>
          <a:prstGeom prst="round1Rect">
            <a:avLst>
              <a:gd name="adj" fmla="val 8443"/>
            </a:avLst>
          </a:prstGeom>
          <a:noFill/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单圆角矩形 12"/>
          <p:cNvSpPr/>
          <p:nvPr/>
        </p:nvSpPr>
        <p:spPr>
          <a:xfrm>
            <a:off x="5379788" y="2859782"/>
            <a:ext cx="3241428" cy="1812544"/>
          </a:xfrm>
          <a:prstGeom prst="round1Rect">
            <a:avLst>
              <a:gd name="adj" fmla="val 9460"/>
            </a:avLst>
          </a:prstGeom>
          <a:noFill/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324006" y="3622253"/>
            <a:ext cx="1887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8C0D"/>
                </a:solidFill>
                <a:latin typeface="文鼎习字体" pitchFamily="33" charset="-122"/>
                <a:ea typeface="文鼎习字体" pitchFamily="33" charset="-122"/>
              </a:rPr>
              <a:t>端木蕻良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24006" y="4155926"/>
            <a:ext cx="188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8C0D"/>
                </a:solidFill>
                <a:latin typeface="华康俪金黑W8(P)" pitchFamily="34" charset="-122"/>
                <a:ea typeface="华康俪金黑W8(P)" pitchFamily="34" charset="-122"/>
              </a:rPr>
              <a:t>1912.9—1996.10</a:t>
            </a:r>
            <a:endParaRPr lang="zh-CN" altLang="en-US" sz="1200" dirty="0">
              <a:solidFill>
                <a:srgbClr val="FF8C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 flipH="1">
            <a:off x="892754" y="652019"/>
            <a:ext cx="2749580" cy="274958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-1123950" ty="438150" sx="100000" sy="100000" flip="none" algn="bl"/>
          </a:blipFill>
          <a:ln>
            <a:solidFill>
              <a:srgbClr val="FF8C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224236" y="1065754"/>
            <a:ext cx="1013114" cy="504054"/>
            <a:chOff x="4572001" y="555528"/>
            <a:chExt cx="809367" cy="762257"/>
          </a:xfrm>
        </p:grpSpPr>
        <p:sp>
          <p:nvSpPr>
            <p:cNvPr id="6" name="圆角矩形 4"/>
            <p:cNvSpPr/>
            <p:nvPr/>
          </p:nvSpPr>
          <p:spPr>
            <a:xfrm rot="16200000" flipH="1" flipV="1">
              <a:off x="4595951" y="532367"/>
              <a:ext cx="762256" cy="808578"/>
            </a:xfrm>
            <a:custGeom>
              <a:avLst/>
              <a:gdLst>
                <a:gd name="connsiteX0" fmla="*/ 1282484 w 5841850"/>
                <a:gd name="connsiteY0" fmla="*/ 0 h 5052752"/>
                <a:gd name="connsiteX1" fmla="*/ 5673988 w 5841850"/>
                <a:gd name="connsiteY1" fmla="*/ 68734 h 5052752"/>
                <a:gd name="connsiteX2" fmla="*/ 5841850 w 5841850"/>
                <a:gd name="connsiteY2" fmla="*/ 236596 h 5052752"/>
                <a:gd name="connsiteX3" fmla="*/ 5841850 w 5841850"/>
                <a:gd name="connsiteY3" fmla="*/ 4884890 h 5052752"/>
                <a:gd name="connsiteX4" fmla="*/ 5673988 w 5841850"/>
                <a:gd name="connsiteY4" fmla="*/ 5052752 h 5052752"/>
                <a:gd name="connsiteX5" fmla="*/ 0 w 5841850"/>
                <a:gd name="connsiteY5" fmla="*/ 5052752 h 5052752"/>
                <a:gd name="connsiteX6" fmla="*/ 1282484 w 5841850"/>
                <a:gd name="connsiteY6" fmla="*/ 0 h 5052752"/>
                <a:gd name="connsiteX0" fmla="*/ 997628 w 5841850"/>
                <a:gd name="connsiteY0" fmla="*/ -3 h 4984018"/>
                <a:gd name="connsiteX1" fmla="*/ 5673988 w 5841850"/>
                <a:gd name="connsiteY1" fmla="*/ 0 h 4984018"/>
                <a:gd name="connsiteX2" fmla="*/ 5841850 w 5841850"/>
                <a:gd name="connsiteY2" fmla="*/ 167862 h 4984018"/>
                <a:gd name="connsiteX3" fmla="*/ 5841850 w 5841850"/>
                <a:gd name="connsiteY3" fmla="*/ 4816156 h 4984018"/>
                <a:gd name="connsiteX4" fmla="*/ 5673988 w 5841850"/>
                <a:gd name="connsiteY4" fmla="*/ 4984018 h 4984018"/>
                <a:gd name="connsiteX5" fmla="*/ 0 w 5841850"/>
                <a:gd name="connsiteY5" fmla="*/ 4984018 h 4984018"/>
                <a:gd name="connsiteX6" fmla="*/ 997628 w 5841850"/>
                <a:gd name="connsiteY6" fmla="*/ -3 h 4984018"/>
                <a:gd name="connsiteX0" fmla="*/ 997628 w 5841850"/>
                <a:gd name="connsiteY0" fmla="*/ -3 h 4984018"/>
                <a:gd name="connsiteX1" fmla="*/ 5673988 w 5841850"/>
                <a:gd name="connsiteY1" fmla="*/ 0 h 4984018"/>
                <a:gd name="connsiteX2" fmla="*/ 5841850 w 5841850"/>
                <a:gd name="connsiteY2" fmla="*/ 167862 h 4984018"/>
                <a:gd name="connsiteX3" fmla="*/ 5841850 w 5841850"/>
                <a:gd name="connsiteY3" fmla="*/ 4816156 h 4984018"/>
                <a:gd name="connsiteX4" fmla="*/ 5673988 w 5841850"/>
                <a:gd name="connsiteY4" fmla="*/ 4984018 h 4984018"/>
                <a:gd name="connsiteX5" fmla="*/ 0 w 5841850"/>
                <a:gd name="connsiteY5" fmla="*/ 4984018 h 4984018"/>
                <a:gd name="connsiteX6" fmla="*/ 997628 w 5841850"/>
                <a:gd name="connsiteY6" fmla="*/ -3 h 498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41850" h="4984018">
                  <a:moveTo>
                    <a:pt x="997628" y="-3"/>
                  </a:moveTo>
                  <a:lnTo>
                    <a:pt x="5673988" y="0"/>
                  </a:lnTo>
                  <a:cubicBezTo>
                    <a:pt x="5766696" y="0"/>
                    <a:pt x="5841850" y="75154"/>
                    <a:pt x="5841850" y="167862"/>
                  </a:cubicBezTo>
                  <a:lnTo>
                    <a:pt x="5841850" y="4816156"/>
                  </a:lnTo>
                  <a:cubicBezTo>
                    <a:pt x="5841850" y="4908864"/>
                    <a:pt x="5766696" y="4984018"/>
                    <a:pt x="5673988" y="4984018"/>
                  </a:cubicBezTo>
                  <a:lnTo>
                    <a:pt x="0" y="4984018"/>
                  </a:lnTo>
                  <a:cubicBezTo>
                    <a:pt x="873797" y="3322679"/>
                    <a:pt x="693583" y="2027921"/>
                    <a:pt x="997628" y="-3"/>
                  </a:cubicBezTo>
                  <a:close/>
                </a:path>
              </a:pathLst>
            </a:custGeom>
            <a:solidFill>
              <a:srgbClr val="FF8C0D">
                <a:alpha val="45098"/>
              </a:srgbClr>
            </a:solidFill>
            <a:ln w="3175">
              <a:noFill/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4"/>
            <p:cNvSpPr/>
            <p:nvPr/>
          </p:nvSpPr>
          <p:spPr>
            <a:xfrm rot="16200000" flipH="1">
              <a:off x="4594767" y="532763"/>
              <a:ext cx="762256" cy="807788"/>
            </a:xfrm>
            <a:custGeom>
              <a:avLst/>
              <a:gdLst>
                <a:gd name="connsiteX0" fmla="*/ 1140071 w 5841850"/>
                <a:gd name="connsiteY0" fmla="*/ 15 h 4984018"/>
                <a:gd name="connsiteX1" fmla="*/ 5673988 w 5841850"/>
                <a:gd name="connsiteY1" fmla="*/ 0 h 4984018"/>
                <a:gd name="connsiteX2" fmla="*/ 5841850 w 5841850"/>
                <a:gd name="connsiteY2" fmla="*/ 167862 h 4984018"/>
                <a:gd name="connsiteX3" fmla="*/ 5841850 w 5841850"/>
                <a:gd name="connsiteY3" fmla="*/ 4816156 h 4984018"/>
                <a:gd name="connsiteX4" fmla="*/ 5673988 w 5841850"/>
                <a:gd name="connsiteY4" fmla="*/ 4984018 h 4984018"/>
                <a:gd name="connsiteX5" fmla="*/ 0 w 5841850"/>
                <a:gd name="connsiteY5" fmla="*/ 4984018 h 4984018"/>
                <a:gd name="connsiteX6" fmla="*/ 1140071 w 5841850"/>
                <a:gd name="connsiteY6" fmla="*/ 15 h 4984018"/>
                <a:gd name="connsiteX0" fmla="*/ 1140071 w 5841850"/>
                <a:gd name="connsiteY0" fmla="*/ 15 h 4984018"/>
                <a:gd name="connsiteX1" fmla="*/ 5673988 w 5841850"/>
                <a:gd name="connsiteY1" fmla="*/ 0 h 4984018"/>
                <a:gd name="connsiteX2" fmla="*/ 5841850 w 5841850"/>
                <a:gd name="connsiteY2" fmla="*/ 167862 h 4984018"/>
                <a:gd name="connsiteX3" fmla="*/ 5841850 w 5841850"/>
                <a:gd name="connsiteY3" fmla="*/ 4816156 h 4984018"/>
                <a:gd name="connsiteX4" fmla="*/ 5673988 w 5841850"/>
                <a:gd name="connsiteY4" fmla="*/ 4984018 h 4984018"/>
                <a:gd name="connsiteX5" fmla="*/ 0 w 5841850"/>
                <a:gd name="connsiteY5" fmla="*/ 4984018 h 4984018"/>
                <a:gd name="connsiteX6" fmla="*/ 1140071 w 5841850"/>
                <a:gd name="connsiteY6" fmla="*/ 15 h 4984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41850" h="4984018">
                  <a:moveTo>
                    <a:pt x="1140071" y="15"/>
                  </a:moveTo>
                  <a:lnTo>
                    <a:pt x="5673988" y="0"/>
                  </a:lnTo>
                  <a:cubicBezTo>
                    <a:pt x="5766696" y="0"/>
                    <a:pt x="5841850" y="75154"/>
                    <a:pt x="5841850" y="167862"/>
                  </a:cubicBezTo>
                  <a:lnTo>
                    <a:pt x="5841850" y="4816156"/>
                  </a:lnTo>
                  <a:cubicBezTo>
                    <a:pt x="5841850" y="4908864"/>
                    <a:pt x="5766696" y="4984018"/>
                    <a:pt x="5673988" y="4984018"/>
                  </a:cubicBezTo>
                  <a:lnTo>
                    <a:pt x="0" y="4984018"/>
                  </a:lnTo>
                  <a:cubicBezTo>
                    <a:pt x="873797" y="3322679"/>
                    <a:pt x="864531" y="2097122"/>
                    <a:pt x="1140071" y="15"/>
                  </a:cubicBezTo>
                  <a:close/>
                </a:path>
              </a:pathLst>
            </a:custGeom>
            <a:solidFill>
              <a:srgbClr val="FF8C0D">
                <a:alpha val="72549"/>
              </a:srgbClr>
            </a:solidFill>
            <a:ln w="3175">
              <a:noFill/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149174" y="1162245"/>
            <a:ext cx="1161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端木蕻良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355581" y="3370010"/>
            <a:ext cx="952593" cy="504054"/>
            <a:chOff x="4498808" y="2571750"/>
            <a:chExt cx="952593" cy="504054"/>
          </a:xfrm>
        </p:grpSpPr>
        <p:grpSp>
          <p:nvGrpSpPr>
            <p:cNvPr id="17" name="组合 16"/>
            <p:cNvGrpSpPr/>
            <p:nvPr/>
          </p:nvGrpSpPr>
          <p:grpSpPr>
            <a:xfrm>
              <a:off x="4572789" y="2571750"/>
              <a:ext cx="809367" cy="504054"/>
              <a:chOff x="4572001" y="555527"/>
              <a:chExt cx="809367" cy="762257"/>
            </a:xfrm>
          </p:grpSpPr>
          <p:sp>
            <p:nvSpPr>
              <p:cNvPr id="18" name="圆角矩形 4"/>
              <p:cNvSpPr/>
              <p:nvPr/>
            </p:nvSpPr>
            <p:spPr>
              <a:xfrm rot="16200000" flipH="1" flipV="1">
                <a:off x="4595951" y="532367"/>
                <a:ext cx="762256" cy="808578"/>
              </a:xfrm>
              <a:custGeom>
                <a:avLst/>
                <a:gdLst>
                  <a:gd name="connsiteX0" fmla="*/ 1282484 w 5841850"/>
                  <a:gd name="connsiteY0" fmla="*/ 0 h 5052752"/>
                  <a:gd name="connsiteX1" fmla="*/ 5673988 w 5841850"/>
                  <a:gd name="connsiteY1" fmla="*/ 68734 h 5052752"/>
                  <a:gd name="connsiteX2" fmla="*/ 5841850 w 5841850"/>
                  <a:gd name="connsiteY2" fmla="*/ 236596 h 5052752"/>
                  <a:gd name="connsiteX3" fmla="*/ 5841850 w 5841850"/>
                  <a:gd name="connsiteY3" fmla="*/ 4884890 h 5052752"/>
                  <a:gd name="connsiteX4" fmla="*/ 5673988 w 5841850"/>
                  <a:gd name="connsiteY4" fmla="*/ 5052752 h 5052752"/>
                  <a:gd name="connsiteX5" fmla="*/ 0 w 5841850"/>
                  <a:gd name="connsiteY5" fmla="*/ 5052752 h 5052752"/>
                  <a:gd name="connsiteX6" fmla="*/ 1282484 w 5841850"/>
                  <a:gd name="connsiteY6" fmla="*/ 0 h 5052752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997628" y="-3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693583" y="2027921"/>
                      <a:pt x="997628" y="-3"/>
                    </a:cubicBezTo>
                    <a:close/>
                  </a:path>
                </a:pathLst>
              </a:custGeom>
              <a:solidFill>
                <a:srgbClr val="FF8C0D">
                  <a:alpha val="45098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4"/>
              <p:cNvSpPr/>
              <p:nvPr/>
            </p:nvSpPr>
            <p:spPr>
              <a:xfrm rot="16200000" flipH="1">
                <a:off x="4594767" y="532761"/>
                <a:ext cx="762255" cy="807788"/>
              </a:xfrm>
              <a:custGeom>
                <a:avLst/>
                <a:gdLst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1140071" y="15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864531" y="2097122"/>
                      <a:pt x="1140071" y="15"/>
                    </a:cubicBezTo>
                    <a:close/>
                  </a:path>
                </a:pathLst>
              </a:custGeom>
              <a:solidFill>
                <a:srgbClr val="FF8C0D">
                  <a:alpha val="72941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4498808" y="2639111"/>
              <a:ext cx="9525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(P)" pitchFamily="34" charset="-122"/>
                  <a:ea typeface="华康俪金黑W8(P)" pitchFamily="34" charset="-122"/>
                </a:rPr>
                <a:t>朱亚文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324143" y="4443958"/>
            <a:ext cx="1887076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5373222" y="733006"/>
            <a:ext cx="323906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原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名曹汉文，抗日战争和解放战争时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期，先后多地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编辑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文摘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副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刊、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时代文学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杂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志、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大刚报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副刊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大江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求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主要作品有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长篇小说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科尔沁旗草原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大地的海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江南风景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大江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，短篇小说集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土地的誓言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风陵渡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，长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篇历史小说集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曹雪芹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等。</a:t>
            </a:r>
            <a:endParaRPr lang="en-US" altLang="zh-CN" sz="1200" dirty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9788" y="2931790"/>
            <a:ext cx="323906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上学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时，老师特意强调， 端木蕻良这个人名很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怪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异，但他真的是中国人，满族。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而作为扮演者的朱亚文，并不是很熟知。剧中的端木，稍显怯懦，在那战火缤纷的岁月里，他并不是萧红最好的保护者。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其实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，看到端木和萧红在一起，不止一度地猜想：你不过出现在我恰好需要一个人的时期。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 rot="5400000">
            <a:off x="5022155" y="1816982"/>
            <a:ext cx="72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5400000">
            <a:off x="5193221" y="3118671"/>
            <a:ext cx="36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rot="5400000">
            <a:off x="5112155" y="3742351"/>
            <a:ext cx="54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5400000">
            <a:off x="5109787" y="1013912"/>
            <a:ext cx="54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 rot="5400000">
            <a:off x="5220155" y="4346625"/>
            <a:ext cx="324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53833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1754" y="79741"/>
            <a:ext cx="9000492" cy="4984018"/>
          </a:xfrm>
          <a:prstGeom prst="roundRect">
            <a:avLst>
              <a:gd name="adj" fmla="val 3368"/>
            </a:avLst>
          </a:prstGeom>
          <a:blipFill>
            <a:blip r:embed="rId2" cstate="print"/>
            <a:stretch>
              <a:fillRect/>
            </a:stretch>
          </a:blipFill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324006" y="3622253"/>
            <a:ext cx="1887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8C0D"/>
                </a:solidFill>
                <a:latin typeface="文鼎习字体" pitchFamily="33" charset="-122"/>
                <a:ea typeface="文鼎习字体" pitchFamily="33" charset="-122"/>
              </a:rPr>
              <a:t>鲁  迅</a:t>
            </a:r>
            <a:endParaRPr lang="zh-CN" altLang="en-US" sz="2800" dirty="0">
              <a:solidFill>
                <a:srgbClr val="FF8C0D"/>
              </a:solidFill>
              <a:latin typeface="文鼎习字体" pitchFamily="33" charset="-122"/>
              <a:ea typeface="文鼎习字体" pitchFamily="33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4006" y="4155926"/>
            <a:ext cx="1887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FF8C0D"/>
                </a:solidFill>
                <a:latin typeface="华康俪金黑W8(P)" pitchFamily="34" charset="-122"/>
                <a:ea typeface="华康俪金黑W8(P)" pitchFamily="34" charset="-122"/>
              </a:rPr>
              <a:t>1881.9—1936.10</a:t>
            </a:r>
            <a:endParaRPr lang="zh-CN" altLang="en-US" sz="1200" dirty="0">
              <a:solidFill>
                <a:srgbClr val="FF8C0D"/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 flipH="1">
            <a:off x="892754" y="652019"/>
            <a:ext cx="2749580" cy="274958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-381000" ty="749300" sx="100000" sy="100000" flip="none" algn="ctr"/>
          </a:blipFill>
          <a:ln>
            <a:solidFill>
              <a:srgbClr val="FF8C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324143" y="4443958"/>
            <a:ext cx="1887076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stCxn id="36" idx="2"/>
          </p:cNvCxnSpPr>
          <p:nvPr/>
        </p:nvCxnSpPr>
        <p:spPr>
          <a:xfrm>
            <a:off x="4831878" y="1531577"/>
            <a:ext cx="2761" cy="2048285"/>
          </a:xfrm>
          <a:prstGeom prst="line">
            <a:avLst/>
          </a:prstGeom>
          <a:ln>
            <a:solidFill>
              <a:srgbClr val="FF8C0D">
                <a:alpha val="72941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单圆角矩形 27"/>
          <p:cNvSpPr/>
          <p:nvPr/>
        </p:nvSpPr>
        <p:spPr>
          <a:xfrm>
            <a:off x="5381368" y="555526"/>
            <a:ext cx="3239848" cy="1524512"/>
          </a:xfrm>
          <a:prstGeom prst="round1Rect">
            <a:avLst>
              <a:gd name="adj" fmla="val 8098"/>
            </a:avLst>
          </a:prstGeom>
          <a:noFill/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单圆角矩形 32"/>
          <p:cNvSpPr/>
          <p:nvPr/>
        </p:nvSpPr>
        <p:spPr>
          <a:xfrm>
            <a:off x="5379788" y="2571750"/>
            <a:ext cx="3241428" cy="2100576"/>
          </a:xfrm>
          <a:prstGeom prst="round1Rect">
            <a:avLst>
              <a:gd name="adj" fmla="val 7961"/>
            </a:avLst>
          </a:prstGeom>
          <a:noFill/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427984" y="1065754"/>
            <a:ext cx="809368" cy="504054"/>
            <a:chOff x="4572000" y="555528"/>
            <a:chExt cx="809368" cy="504054"/>
          </a:xfrm>
        </p:grpSpPr>
        <p:grpSp>
          <p:nvGrpSpPr>
            <p:cNvPr id="35" name="组合 34"/>
            <p:cNvGrpSpPr/>
            <p:nvPr/>
          </p:nvGrpSpPr>
          <p:grpSpPr>
            <a:xfrm>
              <a:off x="4572001" y="555528"/>
              <a:ext cx="809367" cy="504054"/>
              <a:chOff x="4572001" y="555527"/>
              <a:chExt cx="809367" cy="762257"/>
            </a:xfrm>
          </p:grpSpPr>
          <p:sp>
            <p:nvSpPr>
              <p:cNvPr id="37" name="圆角矩形 4"/>
              <p:cNvSpPr/>
              <p:nvPr/>
            </p:nvSpPr>
            <p:spPr>
              <a:xfrm rot="16200000" flipH="1" flipV="1">
                <a:off x="4595951" y="532367"/>
                <a:ext cx="762256" cy="808578"/>
              </a:xfrm>
              <a:custGeom>
                <a:avLst/>
                <a:gdLst>
                  <a:gd name="connsiteX0" fmla="*/ 1282484 w 5841850"/>
                  <a:gd name="connsiteY0" fmla="*/ 0 h 5052752"/>
                  <a:gd name="connsiteX1" fmla="*/ 5673988 w 5841850"/>
                  <a:gd name="connsiteY1" fmla="*/ 68734 h 5052752"/>
                  <a:gd name="connsiteX2" fmla="*/ 5841850 w 5841850"/>
                  <a:gd name="connsiteY2" fmla="*/ 236596 h 5052752"/>
                  <a:gd name="connsiteX3" fmla="*/ 5841850 w 5841850"/>
                  <a:gd name="connsiteY3" fmla="*/ 4884890 h 5052752"/>
                  <a:gd name="connsiteX4" fmla="*/ 5673988 w 5841850"/>
                  <a:gd name="connsiteY4" fmla="*/ 5052752 h 5052752"/>
                  <a:gd name="connsiteX5" fmla="*/ 0 w 5841850"/>
                  <a:gd name="connsiteY5" fmla="*/ 5052752 h 5052752"/>
                  <a:gd name="connsiteX6" fmla="*/ 1282484 w 5841850"/>
                  <a:gd name="connsiteY6" fmla="*/ 0 h 5052752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997628" y="-3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693583" y="2027921"/>
                      <a:pt x="997628" y="-3"/>
                    </a:cubicBezTo>
                    <a:close/>
                  </a:path>
                </a:pathLst>
              </a:custGeom>
              <a:solidFill>
                <a:srgbClr val="FF8C0D">
                  <a:alpha val="45098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4"/>
              <p:cNvSpPr/>
              <p:nvPr/>
            </p:nvSpPr>
            <p:spPr>
              <a:xfrm rot="16200000" flipH="1">
                <a:off x="4594767" y="532761"/>
                <a:ext cx="762255" cy="807788"/>
              </a:xfrm>
              <a:custGeom>
                <a:avLst/>
                <a:gdLst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1140071" y="15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864531" y="2097122"/>
                      <a:pt x="1140071" y="15"/>
                    </a:cubicBezTo>
                    <a:close/>
                  </a:path>
                </a:pathLst>
              </a:custGeom>
              <a:solidFill>
                <a:srgbClr val="FF8C0D">
                  <a:alpha val="72549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572000" y="652019"/>
              <a:ext cx="8077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(P)" pitchFamily="34" charset="-122"/>
                  <a:ea typeface="华康俪金黑W8(P)" pitchFamily="34" charset="-122"/>
                </a:rPr>
                <a:t>鲁迅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55581" y="3370010"/>
            <a:ext cx="952593" cy="504054"/>
            <a:chOff x="4498808" y="2571750"/>
            <a:chExt cx="952593" cy="504054"/>
          </a:xfrm>
        </p:grpSpPr>
        <p:grpSp>
          <p:nvGrpSpPr>
            <p:cNvPr id="40" name="组合 39"/>
            <p:cNvGrpSpPr/>
            <p:nvPr/>
          </p:nvGrpSpPr>
          <p:grpSpPr>
            <a:xfrm>
              <a:off x="4572789" y="2571750"/>
              <a:ext cx="809367" cy="504054"/>
              <a:chOff x="4572001" y="555527"/>
              <a:chExt cx="809367" cy="762257"/>
            </a:xfrm>
          </p:grpSpPr>
          <p:sp>
            <p:nvSpPr>
              <p:cNvPr id="42" name="圆角矩形 4"/>
              <p:cNvSpPr/>
              <p:nvPr/>
            </p:nvSpPr>
            <p:spPr>
              <a:xfrm rot="16200000" flipH="1" flipV="1">
                <a:off x="4595951" y="532367"/>
                <a:ext cx="762256" cy="808578"/>
              </a:xfrm>
              <a:custGeom>
                <a:avLst/>
                <a:gdLst>
                  <a:gd name="connsiteX0" fmla="*/ 1282484 w 5841850"/>
                  <a:gd name="connsiteY0" fmla="*/ 0 h 5052752"/>
                  <a:gd name="connsiteX1" fmla="*/ 5673988 w 5841850"/>
                  <a:gd name="connsiteY1" fmla="*/ 68734 h 5052752"/>
                  <a:gd name="connsiteX2" fmla="*/ 5841850 w 5841850"/>
                  <a:gd name="connsiteY2" fmla="*/ 236596 h 5052752"/>
                  <a:gd name="connsiteX3" fmla="*/ 5841850 w 5841850"/>
                  <a:gd name="connsiteY3" fmla="*/ 4884890 h 5052752"/>
                  <a:gd name="connsiteX4" fmla="*/ 5673988 w 5841850"/>
                  <a:gd name="connsiteY4" fmla="*/ 5052752 h 5052752"/>
                  <a:gd name="connsiteX5" fmla="*/ 0 w 5841850"/>
                  <a:gd name="connsiteY5" fmla="*/ 5052752 h 5052752"/>
                  <a:gd name="connsiteX6" fmla="*/ 1282484 w 5841850"/>
                  <a:gd name="connsiteY6" fmla="*/ 0 h 5052752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  <a:gd name="connsiteX0" fmla="*/ 997628 w 5841850"/>
                  <a:gd name="connsiteY0" fmla="*/ -3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997628 w 5841850"/>
                  <a:gd name="connsiteY6" fmla="*/ -3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997628" y="-3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693583" y="2027921"/>
                      <a:pt x="997628" y="-3"/>
                    </a:cubicBezTo>
                    <a:close/>
                  </a:path>
                </a:pathLst>
              </a:custGeom>
              <a:solidFill>
                <a:srgbClr val="FF8C0D">
                  <a:alpha val="45098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圆角矩形 4"/>
              <p:cNvSpPr/>
              <p:nvPr/>
            </p:nvSpPr>
            <p:spPr>
              <a:xfrm rot="16200000" flipH="1">
                <a:off x="4594767" y="532761"/>
                <a:ext cx="762255" cy="807788"/>
              </a:xfrm>
              <a:custGeom>
                <a:avLst/>
                <a:gdLst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  <a:gd name="connsiteX0" fmla="*/ 1140071 w 5841850"/>
                  <a:gd name="connsiteY0" fmla="*/ 15 h 4984018"/>
                  <a:gd name="connsiteX1" fmla="*/ 5673988 w 5841850"/>
                  <a:gd name="connsiteY1" fmla="*/ 0 h 4984018"/>
                  <a:gd name="connsiteX2" fmla="*/ 5841850 w 5841850"/>
                  <a:gd name="connsiteY2" fmla="*/ 167862 h 4984018"/>
                  <a:gd name="connsiteX3" fmla="*/ 5841850 w 5841850"/>
                  <a:gd name="connsiteY3" fmla="*/ 4816156 h 4984018"/>
                  <a:gd name="connsiteX4" fmla="*/ 5673988 w 5841850"/>
                  <a:gd name="connsiteY4" fmla="*/ 4984018 h 4984018"/>
                  <a:gd name="connsiteX5" fmla="*/ 0 w 5841850"/>
                  <a:gd name="connsiteY5" fmla="*/ 4984018 h 4984018"/>
                  <a:gd name="connsiteX6" fmla="*/ 1140071 w 5841850"/>
                  <a:gd name="connsiteY6" fmla="*/ 15 h 4984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1850" h="4984018">
                    <a:moveTo>
                      <a:pt x="1140071" y="15"/>
                    </a:moveTo>
                    <a:lnTo>
                      <a:pt x="5673988" y="0"/>
                    </a:lnTo>
                    <a:cubicBezTo>
                      <a:pt x="5766696" y="0"/>
                      <a:pt x="5841850" y="75154"/>
                      <a:pt x="5841850" y="167862"/>
                    </a:cubicBezTo>
                    <a:lnTo>
                      <a:pt x="5841850" y="4816156"/>
                    </a:lnTo>
                    <a:cubicBezTo>
                      <a:pt x="5841850" y="4908864"/>
                      <a:pt x="5766696" y="4984018"/>
                      <a:pt x="5673988" y="4984018"/>
                    </a:cubicBezTo>
                    <a:lnTo>
                      <a:pt x="0" y="4984018"/>
                    </a:lnTo>
                    <a:cubicBezTo>
                      <a:pt x="873797" y="3322679"/>
                      <a:pt x="864531" y="2097122"/>
                      <a:pt x="1140071" y="15"/>
                    </a:cubicBezTo>
                    <a:close/>
                  </a:path>
                </a:pathLst>
              </a:custGeom>
              <a:solidFill>
                <a:srgbClr val="FF8C0D">
                  <a:alpha val="72941"/>
                </a:srgbClr>
              </a:solidFill>
              <a:ln w="3175">
                <a:noFill/>
                <a:prstDash val="lgDashDot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4498808" y="2639111"/>
              <a:ext cx="9525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华康俪金黑W8(P)" pitchFamily="34" charset="-122"/>
                  <a:ea typeface="华康俪金黑W8(P)" pitchFamily="34" charset="-122"/>
                </a:rPr>
                <a:t>王志文</a:t>
              </a: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373222" y="641469"/>
            <a:ext cx="32390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原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名周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树人。中国现代文学的奠基人，中国现代学术的开创者，毛泽东曾评价他：“鲁迅是中国文化革命的主将，他不但是伟大的文学家，而且是伟大的思想家和伟大的革命家。”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主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要作品有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呐喊</a:t>
            </a:r>
            <a:r>
              <a:rPr lang="en-US" altLang="zh-CN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》《</a:t>
            </a: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彷徨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379788" y="2590986"/>
            <a:ext cx="32390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有鲁迅的回忆，都是满满的背书的痛苦。甚至到现在都不知道，背他的书有什么意义，那些抨击性质的杂文，现在难道还需要登场？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至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于王志文，却是在电视剧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天道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里见到。清贫乐道，这是对他在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天道</a:t>
            </a:r>
            <a:r>
              <a:rPr lang="en-US" altLang="zh-CN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里扮演角色的评述。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200" dirty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有的时</a:t>
            </a:r>
            <a:r>
              <a:rPr lang="zh-CN" altLang="en-US" sz="1200" dirty="0" smtClean="0">
                <a:solidFill>
                  <a:srgbClr val="FF8C0D"/>
                </a:solidFill>
                <a:latin typeface="微软雅黑" pitchFamily="34" charset="-122"/>
                <a:ea typeface="微软雅黑" pitchFamily="34" charset="-122"/>
              </a:rPr>
              <a:t>候发现，其实，向往的也不过是那样的日子。吃的，够饱就好。住的，不漏风落雨就好。</a:t>
            </a:r>
            <a:endParaRPr lang="en-US" altLang="zh-CN" sz="1200" dirty="0" smtClean="0">
              <a:solidFill>
                <a:srgbClr val="FF8C0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 rot="5400000">
            <a:off x="5202155" y="1636982"/>
            <a:ext cx="36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 rot="5400000">
            <a:off x="5076155" y="2834451"/>
            <a:ext cx="612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 rot="5400000">
            <a:off x="5103221" y="3578944"/>
            <a:ext cx="54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 rot="5400000">
            <a:off x="5076155" y="4323017"/>
            <a:ext cx="612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 rot="5400000">
            <a:off x="5109787" y="1013912"/>
            <a:ext cx="540000" cy="86619"/>
          </a:xfrm>
          <a:prstGeom prst="rect">
            <a:avLst/>
          </a:prstGeom>
          <a:solidFill>
            <a:srgbClr val="FF8C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04742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4"/>
          <p:cNvSpPr/>
          <p:nvPr/>
        </p:nvSpPr>
        <p:spPr>
          <a:xfrm flipH="1" flipV="1">
            <a:off x="98302" y="79741"/>
            <a:ext cx="5841850" cy="4984018"/>
          </a:xfrm>
          <a:custGeom>
            <a:avLst/>
            <a:gdLst/>
            <a:ahLst/>
            <a:cxnLst/>
            <a:rect l="l" t="t" r="r" b="b"/>
            <a:pathLst>
              <a:path w="5841850" h="4984018">
                <a:moveTo>
                  <a:pt x="2621392" y="0"/>
                </a:moveTo>
                <a:lnTo>
                  <a:pt x="5673988" y="0"/>
                </a:lnTo>
                <a:cubicBezTo>
                  <a:pt x="5766696" y="0"/>
                  <a:pt x="5841850" y="75154"/>
                  <a:pt x="5841850" y="167862"/>
                </a:cubicBezTo>
                <a:lnTo>
                  <a:pt x="5841850" y="4816156"/>
                </a:lnTo>
                <a:cubicBezTo>
                  <a:pt x="5841850" y="4908864"/>
                  <a:pt x="5766696" y="4984018"/>
                  <a:pt x="5673988" y="4984018"/>
                </a:cubicBezTo>
                <a:lnTo>
                  <a:pt x="0" y="4984018"/>
                </a:lnTo>
                <a:close/>
              </a:path>
            </a:pathLst>
          </a:custGeom>
          <a:blipFill>
            <a:blip r:embed="rId3" cstate="print"/>
            <a:stretch>
              <a:fillRect/>
            </a:stretch>
          </a:blipFill>
          <a:ln w="3175">
            <a:solidFill>
              <a:srgbClr val="FF8C0D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3194646" y="79741"/>
            <a:ext cx="5841850" cy="4984018"/>
          </a:xfrm>
          <a:custGeom>
            <a:avLst/>
            <a:gdLst/>
            <a:ahLst/>
            <a:cxnLst/>
            <a:rect l="l" t="t" r="r" b="b"/>
            <a:pathLst>
              <a:path w="5841850" h="4984018">
                <a:moveTo>
                  <a:pt x="2621392" y="0"/>
                </a:moveTo>
                <a:lnTo>
                  <a:pt x="5673988" y="0"/>
                </a:lnTo>
                <a:cubicBezTo>
                  <a:pt x="5766696" y="0"/>
                  <a:pt x="5841850" y="75154"/>
                  <a:pt x="5841850" y="167862"/>
                </a:cubicBezTo>
                <a:lnTo>
                  <a:pt x="5841850" y="4816156"/>
                </a:lnTo>
                <a:cubicBezTo>
                  <a:pt x="5841850" y="4908864"/>
                  <a:pt x="5766696" y="4984018"/>
                  <a:pt x="5673988" y="4984018"/>
                </a:cubicBezTo>
                <a:lnTo>
                  <a:pt x="0" y="4984018"/>
                </a:lnTo>
                <a:close/>
              </a:path>
            </a:pathLst>
          </a:custGeom>
          <a:solidFill>
            <a:srgbClr val="FF8C0D"/>
          </a:solidFill>
          <a:ln w="3175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411760" y="1464777"/>
            <a:ext cx="4392488" cy="1323439"/>
            <a:chOff x="2411760" y="1563638"/>
            <a:chExt cx="4392488" cy="1323439"/>
          </a:xfrm>
        </p:grpSpPr>
        <p:sp>
          <p:nvSpPr>
            <p:cNvPr id="3" name="TextBox 2"/>
            <p:cNvSpPr txBox="1"/>
            <p:nvPr/>
          </p:nvSpPr>
          <p:spPr>
            <a:xfrm>
              <a:off x="2411760" y="1563638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8000" dirty="0" smtClean="0">
                  <a:solidFill>
                    <a:srgbClr val="FF8C0D"/>
                  </a:solidFill>
                  <a:latin typeface="文鼎习字体" pitchFamily="33" charset="-122"/>
                  <a:ea typeface="文鼎习字体" pitchFamily="33" charset="-122"/>
                </a:rPr>
                <a:t>谢谢</a:t>
              </a:r>
              <a:endParaRPr lang="en-US" altLang="zh-CN" sz="8000" dirty="0" smtClean="0">
                <a:solidFill>
                  <a:srgbClr val="FF8C0D"/>
                </a:solidFill>
                <a:latin typeface="文鼎习字体" pitchFamily="33" charset="-122"/>
                <a:ea typeface="文鼎习字体" pitchFamily="33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427984" y="1563638"/>
              <a:ext cx="237626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8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文鼎习字体" pitchFamily="33" charset="-122"/>
                  <a:ea typeface="文鼎习字体" pitchFamily="33" charset="-122"/>
                </a:rPr>
                <a:t>观赏</a:t>
              </a:r>
              <a:endParaRPr lang="en-US" altLang="zh-CN" sz="8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文鼎习字体" pitchFamily="33" charset="-122"/>
                <a:ea typeface="文鼎习字体" pitchFamily="33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656248" y="2771190"/>
            <a:ext cx="4046950" cy="86619"/>
            <a:chOff x="2512338" y="2870051"/>
            <a:chExt cx="4046950" cy="86619"/>
          </a:xfrm>
        </p:grpSpPr>
        <p:sp>
          <p:nvSpPr>
            <p:cNvPr id="11" name="矩形 10"/>
            <p:cNvSpPr/>
            <p:nvPr/>
          </p:nvSpPr>
          <p:spPr>
            <a:xfrm>
              <a:off x="2512338" y="2870051"/>
              <a:ext cx="2016000" cy="86619"/>
            </a:xfrm>
            <a:prstGeom prst="rect">
              <a:avLst/>
            </a:prstGeom>
            <a:solidFill>
              <a:srgbClr val="FF8C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4528888" y="2870051"/>
              <a:ext cx="2030400" cy="8661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656249" y="2994506"/>
            <a:ext cx="4046950" cy="369332"/>
          </a:xfrm>
          <a:prstGeom prst="rect">
            <a:avLst/>
          </a:prstGeom>
          <a:solidFill>
            <a:srgbClr val="FF8C0D"/>
          </a:solidFill>
          <a:ln>
            <a:noFill/>
            <a:prstDash val="lgDashDotDot"/>
          </a:ln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一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场以“文艺”为画皮的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《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色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·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戒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》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华康俪金黑W8(P)" pitchFamily="34" charset="-122"/>
                <a:ea typeface="华康俪金黑W8(P)" pitchFamily="34" charset="-122"/>
              </a:rPr>
              <a:t>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华康俪金黑W8(P)" pitchFamily="34" charset="-122"/>
              <a:ea typeface="华康俪金黑W8(P)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1252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1046</Words>
  <Application>Microsoft Office PowerPoint</Application>
  <PresentationFormat>全屏显示(16:9)</PresentationFormat>
  <Paragraphs>66</Paragraphs>
  <Slides>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DQSN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One Antian</dc:creator>
  <cp:lastModifiedBy>Administrator</cp:lastModifiedBy>
  <cp:revision>179</cp:revision>
  <dcterms:created xsi:type="dcterms:W3CDTF">2014-12-15T07:18:52Z</dcterms:created>
  <dcterms:modified xsi:type="dcterms:W3CDTF">2015-08-18T01:54:19Z</dcterms:modified>
</cp:coreProperties>
</file>