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60" r:id="rId5"/>
    <p:sldId id="261" r:id="rId6"/>
    <p:sldId id="267" r:id="rId7"/>
    <p:sldId id="263" r:id="rId8"/>
    <p:sldId id="271" r:id="rId9"/>
    <p:sldId id="270" r:id="rId10"/>
    <p:sldId id="268" r:id="rId11"/>
    <p:sldId id="272" r:id="rId12"/>
    <p:sldId id="269" r:id="rId13"/>
    <p:sldId id="273" r:id="rId14"/>
    <p:sldId id="274" r:id="rId15"/>
    <p:sldId id="275" r:id="rId16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12" autoAdjust="0"/>
    <p:restoredTop sz="94660"/>
  </p:normalViewPr>
  <p:slideViewPr>
    <p:cSldViewPr>
      <p:cViewPr varScale="1">
        <p:scale>
          <a:sx n="131" d="100"/>
          <a:sy n="131" d="100"/>
        </p:scale>
        <p:origin x="1062" y="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93D35-A974-499F-BB8A-A52CEFB9CB08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418D9-0979-455D-B094-742A9F62F0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591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418D9-0979-455D-B094-742A9F62F0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59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418D9-0979-455D-B094-742A9F62F0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59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amisis\Desktop\白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7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amisis\Desktop\白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7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8316416" y="4945732"/>
            <a:ext cx="417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E70334"/>
                </a:solidFill>
                <a:latin typeface="Impact" pitchFamily="34" charset="0"/>
              </a:rPr>
              <a:t>Br</a:t>
            </a:r>
            <a:endParaRPr lang="zh-CN" altLang="en-US" sz="2000" dirty="0">
              <a:solidFill>
                <a:srgbClr val="E70334"/>
              </a:solidFill>
              <a:latin typeface="Impact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332000" y="2245432"/>
            <a:ext cx="64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332000" y="3469568"/>
            <a:ext cx="64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970127" y="2442002"/>
            <a:ext cx="5203746" cy="830997"/>
            <a:chOff x="1979712" y="2442002"/>
            <a:chExt cx="5203746" cy="830997"/>
          </a:xfrm>
        </p:grpSpPr>
        <p:sp>
          <p:nvSpPr>
            <p:cNvPr id="5" name="TextBox 4"/>
            <p:cNvSpPr txBox="1"/>
            <p:nvPr/>
          </p:nvSpPr>
          <p:spPr>
            <a:xfrm>
              <a:off x="1979712" y="2442002"/>
              <a:ext cx="8563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E70334"/>
                  </a:solidFill>
                  <a:latin typeface="Impact" pitchFamily="34" charset="0"/>
                </a:rPr>
                <a:t>BR</a:t>
              </a:r>
              <a:endParaRPr lang="zh-CN" altLang="en-US" sz="4800" dirty="0">
                <a:solidFill>
                  <a:srgbClr val="E70334"/>
                </a:solidFill>
                <a:latin typeface="Impact" pitchFamily="34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843808" y="2538672"/>
              <a:ext cx="4339650" cy="637656"/>
              <a:chOff x="2843808" y="2641476"/>
              <a:chExt cx="4339650" cy="63765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074641" y="2641476"/>
                <a:ext cx="387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中华人民共和国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某</a:t>
                </a: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好大好大一个公司</a:t>
                </a:r>
                <a:endParaRPr lang="zh-CN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843808" y="2986744"/>
                <a:ext cx="4339650" cy="29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3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Haodahaodadadada</a:t>
                </a:r>
                <a:r>
                  <a:rPr lang="en-US" altLang="zh-CN" sz="13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da</a:t>
                </a:r>
                <a:r>
                  <a:rPr lang="en-US" altLang="zh-CN" sz="13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Traffic</a:t>
                </a:r>
                <a:r>
                  <a:rPr lang="en-US" altLang="zh-CN" sz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altLang="zh-CN" sz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Information Technology Co., Ltd.</a:t>
                </a:r>
                <a:endPara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892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两个店</a:t>
            </a:r>
            <a:endParaRPr lang="zh-CN" altLang="zh-CN" dirty="0"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39730" y="2129633"/>
            <a:ext cx="6464541" cy="2114901"/>
            <a:chOff x="1339730" y="2129633"/>
            <a:chExt cx="6464541" cy="21149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39730" y="2340773"/>
              <a:ext cx="4432851" cy="16926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18095" y="2129633"/>
              <a:ext cx="1586176" cy="21149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288421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两个店</a:t>
            </a:r>
            <a:endParaRPr lang="zh-CN" altLang="zh-CN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8095" y="2129633"/>
            <a:ext cx="1586176" cy="2114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椭圆 8"/>
          <p:cNvSpPr/>
          <p:nvPr/>
        </p:nvSpPr>
        <p:spPr>
          <a:xfrm>
            <a:off x="6190700" y="2192288"/>
            <a:ext cx="1144872" cy="1296144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2051720" y="1962948"/>
            <a:ext cx="3096344" cy="2694752"/>
            <a:chOff x="2051720" y="1962948"/>
            <a:chExt cx="3096344" cy="2694752"/>
          </a:xfrm>
        </p:grpSpPr>
        <p:sp>
          <p:nvSpPr>
            <p:cNvPr id="2" name="矩形 1"/>
            <p:cNvSpPr/>
            <p:nvPr/>
          </p:nvSpPr>
          <p:spPr>
            <a:xfrm>
              <a:off x="2051720" y="1962948"/>
              <a:ext cx="2232248" cy="914400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051720" y="2877348"/>
              <a:ext cx="2232248" cy="1348304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34685" y="3397610"/>
              <a:ext cx="1066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LED</a:t>
              </a:r>
              <a:r>
                <a:rPr lang="zh-CN" altLang="en-US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广告位</a:t>
              </a:r>
              <a:endParaRPr lang="zh-CN" alt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34685" y="2266259"/>
              <a:ext cx="1066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LED</a:t>
              </a:r>
              <a:r>
                <a:rPr lang="zh-CN" altLang="en-US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广告位</a:t>
              </a:r>
              <a:endParaRPr lang="zh-CN" alt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283968" y="1962948"/>
              <a:ext cx="864096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283968" y="2877348"/>
              <a:ext cx="864096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283968" y="4225652"/>
              <a:ext cx="864096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051720" y="4225652"/>
              <a:ext cx="0" cy="432048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283968" y="4225652"/>
              <a:ext cx="0" cy="432048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90364" y="4339272"/>
              <a:ext cx="554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1.7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38536" y="3413000"/>
              <a:ext cx="554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1.4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38536" y="2281647"/>
              <a:ext cx="554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0.7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7" name="直接箭头连接符 26"/>
            <p:cNvCxnSpPr>
              <a:stCxn id="25" idx="0"/>
            </p:cNvCxnSpPr>
            <p:nvPr/>
          </p:nvCxnSpPr>
          <p:spPr>
            <a:xfrm flipV="1">
              <a:off x="4716016" y="1962949"/>
              <a:ext cx="0" cy="318698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>
              <a:stCxn id="25" idx="2"/>
            </p:cNvCxnSpPr>
            <p:nvPr/>
          </p:nvCxnSpPr>
          <p:spPr>
            <a:xfrm>
              <a:off x="4716016" y="2558646"/>
              <a:ext cx="0" cy="318702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>
              <a:stCxn id="24" idx="0"/>
            </p:cNvCxnSpPr>
            <p:nvPr/>
          </p:nvCxnSpPr>
          <p:spPr>
            <a:xfrm flipV="1">
              <a:off x="4716016" y="2877348"/>
              <a:ext cx="0" cy="535652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>
              <a:stCxn id="24" idx="2"/>
            </p:cNvCxnSpPr>
            <p:nvPr/>
          </p:nvCxnSpPr>
          <p:spPr>
            <a:xfrm>
              <a:off x="4716016" y="3689999"/>
              <a:ext cx="0" cy="535653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>
              <a:stCxn id="23" idx="1"/>
            </p:cNvCxnSpPr>
            <p:nvPr/>
          </p:nvCxnSpPr>
          <p:spPr>
            <a:xfrm flipH="1">
              <a:off x="2051720" y="4477772"/>
              <a:ext cx="838644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/>
            <p:cNvCxnSpPr>
              <a:stCxn id="23" idx="3"/>
            </p:cNvCxnSpPr>
            <p:nvPr/>
          </p:nvCxnSpPr>
          <p:spPr>
            <a:xfrm>
              <a:off x="3445324" y="4477772"/>
              <a:ext cx="838644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368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幼圆" pitchFamily="49" charset="-122"/>
                <a:ea typeface="幼圆" pitchFamily="49" charset="-122"/>
              </a:rPr>
              <a:t>三个</a:t>
            </a:r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店</a:t>
            </a:r>
            <a:endParaRPr lang="zh-CN" altLang="zh-CN" dirty="0"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78258" y="1860484"/>
            <a:ext cx="6426013" cy="2653200"/>
            <a:chOff x="1378258" y="1860484"/>
            <a:chExt cx="6426013" cy="2653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78258" y="1860484"/>
              <a:ext cx="3537600" cy="26532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12007" y="2650340"/>
              <a:ext cx="1792264" cy="107535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288421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三个店</a:t>
            </a:r>
            <a:endParaRPr lang="zh-CN" altLang="zh-CN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8258" y="1860484"/>
            <a:ext cx="3537600" cy="265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椭圆 9"/>
          <p:cNvSpPr/>
          <p:nvPr/>
        </p:nvSpPr>
        <p:spPr>
          <a:xfrm>
            <a:off x="3339356" y="2137420"/>
            <a:ext cx="1440160" cy="689624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5292080" y="1860484"/>
            <a:ext cx="2880320" cy="1573080"/>
            <a:chOff x="5292080" y="1860484"/>
            <a:chExt cx="2880320" cy="1573080"/>
          </a:xfrm>
        </p:grpSpPr>
        <p:sp>
          <p:nvSpPr>
            <p:cNvPr id="11" name="矩形 10"/>
            <p:cNvSpPr/>
            <p:nvPr/>
          </p:nvSpPr>
          <p:spPr>
            <a:xfrm>
              <a:off x="5292080" y="1860484"/>
              <a:ext cx="2232248" cy="621748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75045" y="2017469"/>
              <a:ext cx="1066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LED</a:t>
              </a:r>
              <a:r>
                <a:rPr lang="zh-CN" altLang="en-US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广告位</a:t>
              </a:r>
              <a:endParaRPr lang="zh-CN" alt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5292080" y="2482232"/>
              <a:ext cx="0" cy="951332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24328" y="2482232"/>
              <a:ext cx="0" cy="951332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524328" y="1860484"/>
              <a:ext cx="648072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524328" y="2482232"/>
              <a:ext cx="648072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085840" y="2844058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1.92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箭头连接符 22"/>
            <p:cNvCxnSpPr>
              <a:stCxn id="19" idx="1"/>
            </p:cNvCxnSpPr>
            <p:nvPr/>
          </p:nvCxnSpPr>
          <p:spPr>
            <a:xfrm flipH="1" flipV="1">
              <a:off x="5292080" y="2982557"/>
              <a:ext cx="793760" cy="1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>
              <a:stCxn id="19" idx="3"/>
            </p:cNvCxnSpPr>
            <p:nvPr/>
          </p:nvCxnSpPr>
          <p:spPr>
            <a:xfrm>
              <a:off x="6730568" y="2982558"/>
              <a:ext cx="79376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527672" y="2032858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0.48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1" name="直接箭头连接符 30"/>
            <p:cNvCxnSpPr>
              <a:stCxn id="29" idx="0"/>
            </p:cNvCxnSpPr>
            <p:nvPr/>
          </p:nvCxnSpPr>
          <p:spPr>
            <a:xfrm flipH="1" flipV="1">
              <a:off x="7848364" y="1860484"/>
              <a:ext cx="1672" cy="172374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>
              <a:stCxn id="29" idx="2"/>
            </p:cNvCxnSpPr>
            <p:nvPr/>
          </p:nvCxnSpPr>
          <p:spPr>
            <a:xfrm flipH="1">
              <a:off x="7848364" y="2309857"/>
              <a:ext cx="1672" cy="172375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495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776094" y="589156"/>
            <a:ext cx="2382879" cy="830997"/>
            <a:chOff x="1388281" y="589156"/>
            <a:chExt cx="2382879" cy="830997"/>
          </a:xfrm>
        </p:grpSpPr>
        <p:sp>
          <p:nvSpPr>
            <p:cNvPr id="21" name="TextBox 20"/>
            <p:cNvSpPr txBox="1"/>
            <p:nvPr/>
          </p:nvSpPr>
          <p:spPr>
            <a:xfrm>
              <a:off x="1739835" y="946438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店广告位捆绑出租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88281" y="589156"/>
              <a:ext cx="5116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27025" y="2569468"/>
            <a:ext cx="914400" cy="762000"/>
            <a:chOff x="2051720" y="3001516"/>
            <a:chExt cx="914400" cy="762000"/>
          </a:xfrm>
        </p:grpSpPr>
        <p:sp>
          <p:nvSpPr>
            <p:cNvPr id="26" name="椭圆 25"/>
            <p:cNvSpPr/>
            <p:nvPr/>
          </p:nvSpPr>
          <p:spPr>
            <a:xfrm>
              <a:off x="2051720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Picture 2" descr="C:\Users\zhang.yan\Desktop\图片素材\黑白两套简约风格图标(244个)\Wireframe mono\white\48x48\cur_ye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920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组合 27"/>
          <p:cNvGrpSpPr/>
          <p:nvPr/>
        </p:nvGrpSpPr>
        <p:grpSpPr>
          <a:xfrm>
            <a:off x="2872954" y="2561854"/>
            <a:ext cx="914400" cy="762000"/>
            <a:chOff x="3851920" y="3001516"/>
            <a:chExt cx="914400" cy="762000"/>
          </a:xfrm>
        </p:grpSpPr>
        <p:sp>
          <p:nvSpPr>
            <p:cNvPr id="30" name="椭圆 29"/>
            <p:cNvSpPr/>
            <p:nvPr/>
          </p:nvSpPr>
          <p:spPr>
            <a:xfrm>
              <a:off x="3851920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Picture 3" descr="C:\Users\zhang.yan\Desktop\图片素材\黑白两套简约风格图标(244个)\Wireframe mono\white\48x48\cur_dolla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120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组合 34"/>
          <p:cNvGrpSpPr/>
          <p:nvPr/>
        </p:nvGrpSpPr>
        <p:grpSpPr>
          <a:xfrm>
            <a:off x="4218883" y="2561853"/>
            <a:ext cx="914400" cy="762000"/>
            <a:chOff x="5940152" y="3001516"/>
            <a:chExt cx="914400" cy="762000"/>
          </a:xfrm>
        </p:grpSpPr>
        <p:sp>
          <p:nvSpPr>
            <p:cNvPr id="36" name="椭圆 35"/>
            <p:cNvSpPr/>
            <p:nvPr/>
          </p:nvSpPr>
          <p:spPr>
            <a:xfrm>
              <a:off x="5940152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" name="Picture 4" descr="C:\Users\zhang.yan\Desktop\图片素材\黑白两套简约风格图标(244个)\Wireframe mono\white\48x48\cur_eur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352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2441425" y="2627302"/>
            <a:ext cx="431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E70334"/>
                </a:solidFill>
                <a:latin typeface="Impact" pitchFamily="34" charset="0"/>
              </a:rPr>
              <a:t>+</a:t>
            </a:r>
            <a:endParaRPr lang="zh-CN" altLang="en-US" dirty="0">
              <a:solidFill>
                <a:srgbClr val="E70334"/>
              </a:solidFill>
              <a:latin typeface="Impact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87354" y="2619688"/>
            <a:ext cx="431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E70334"/>
                </a:solidFill>
                <a:latin typeface="Impact" pitchFamily="34" charset="0"/>
              </a:rPr>
              <a:t>+</a:t>
            </a:r>
            <a:endParaRPr lang="zh-CN" altLang="en-US" dirty="0">
              <a:solidFill>
                <a:srgbClr val="E70334"/>
              </a:solidFill>
              <a:latin typeface="Impact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33283" y="262730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dirty="0" smtClean="0">
                <a:solidFill>
                  <a:srgbClr val="E70334"/>
                </a:solidFill>
                <a:latin typeface="Impact" pitchFamily="34" charset="0"/>
              </a:rPr>
              <a:t>=</a:t>
            </a:r>
            <a:endParaRPr lang="zh-CN" altLang="en-US" dirty="0">
              <a:solidFill>
                <a:srgbClr val="E70334"/>
              </a:solidFill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4811" y="2627302"/>
            <a:ext cx="2765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70334"/>
                </a:solidFill>
                <a:latin typeface="Impact" pitchFamily="34" charset="0"/>
              </a:rPr>
              <a:t>9,000,000</a:t>
            </a:r>
            <a:r>
              <a:rPr lang="en-US" altLang="zh-CN" sz="3600" b="1" dirty="0">
                <a:solidFill>
                  <a:srgbClr val="E70334"/>
                </a:solidFill>
                <a:latin typeface="幼圆" pitchFamily="49" charset="-122"/>
                <a:ea typeface="幼圆" pitchFamily="49" charset="-122"/>
              </a:rPr>
              <a:t>/</a:t>
            </a:r>
            <a:r>
              <a:rPr lang="zh-CN" altLang="en-US" sz="3600" b="1" dirty="0" smtClean="0">
                <a:solidFill>
                  <a:srgbClr val="E70334"/>
                </a:solidFill>
                <a:latin typeface="幼圆" pitchFamily="49" charset="-122"/>
                <a:ea typeface="幼圆" pitchFamily="49" charset="-122"/>
              </a:rPr>
              <a:t>年</a:t>
            </a:r>
            <a:endParaRPr lang="zh-CN" altLang="en-US" sz="3600" b="1" dirty="0">
              <a:solidFill>
                <a:srgbClr val="E70334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4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39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101975" y="2303463"/>
            <a:ext cx="29400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6600" b="1" dirty="0">
                <a:solidFill>
                  <a:srgbClr val="E70334"/>
                </a:solidFill>
                <a:cs typeface="Calibri" pitchFamily="34" charset="0"/>
              </a:rPr>
              <a:t>Thanks!</a:t>
            </a:r>
            <a:endParaRPr lang="zh-CN" altLang="en-US" sz="6600" b="1" dirty="0">
              <a:solidFill>
                <a:srgbClr val="E70334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3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76094" y="589156"/>
            <a:ext cx="2178191" cy="830997"/>
            <a:chOff x="1388281" y="589156"/>
            <a:chExt cx="2178191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2689309" y="9464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年成立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88281" y="589156"/>
              <a:ext cx="146546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2046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820889" y="22094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公司持有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174232" y="2209428"/>
            <a:ext cx="272832" cy="369332"/>
            <a:chOff x="3419872" y="3649588"/>
            <a:chExt cx="27283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3419872" y="3649588"/>
              <a:ext cx="272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70334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E70334"/>
                </a:solidFill>
                <a:latin typeface="Impact" pitchFamily="34" charset="0"/>
              </a:endParaRPr>
            </a:p>
          </p:txBody>
        </p:sp>
        <p:cxnSp>
          <p:nvCxnSpPr>
            <p:cNvPr id="7" name="直接连接符 6"/>
            <p:cNvCxnSpPr>
              <a:stCxn id="5" idx="2"/>
              <a:endCxn id="5" idx="3"/>
            </p:cNvCxnSpPr>
            <p:nvPr/>
          </p:nvCxnSpPr>
          <p:spPr>
            <a:xfrm flipV="1">
              <a:off x="3556288" y="3834254"/>
              <a:ext cx="136416" cy="184666"/>
            </a:xfrm>
            <a:prstGeom prst="line">
              <a:avLst/>
            </a:prstGeom>
            <a:ln>
              <a:solidFill>
                <a:srgbClr val="E703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3160606" y="2696818"/>
            <a:ext cx="300083" cy="369332"/>
            <a:chOff x="3406246" y="3649588"/>
            <a:chExt cx="300083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3406246" y="3649588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70334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E70334"/>
                </a:solidFill>
                <a:latin typeface="Impact" pitchFamily="34" charset="0"/>
              </a:endParaRPr>
            </a:p>
          </p:txBody>
        </p:sp>
        <p:cxnSp>
          <p:nvCxnSpPr>
            <p:cNvPr id="30" name="直接连接符 29"/>
            <p:cNvCxnSpPr>
              <a:stCxn id="29" idx="2"/>
              <a:endCxn id="29" idx="3"/>
            </p:cNvCxnSpPr>
            <p:nvPr/>
          </p:nvCxnSpPr>
          <p:spPr>
            <a:xfrm flipV="1">
              <a:off x="3556288" y="3834254"/>
              <a:ext cx="150041" cy="184666"/>
            </a:xfrm>
            <a:prstGeom prst="line">
              <a:avLst/>
            </a:prstGeom>
            <a:ln>
              <a:solidFill>
                <a:srgbClr val="E703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3157400" y="3184208"/>
            <a:ext cx="306495" cy="369332"/>
            <a:chOff x="3403040" y="3649588"/>
            <a:chExt cx="306495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403040" y="3649588"/>
              <a:ext cx="3064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70334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E70334"/>
                </a:solidFill>
                <a:latin typeface="Impact" pitchFamily="34" charset="0"/>
              </a:endParaRPr>
            </a:p>
          </p:txBody>
        </p:sp>
        <p:cxnSp>
          <p:nvCxnSpPr>
            <p:cNvPr id="35" name="直接连接符 34"/>
            <p:cNvCxnSpPr>
              <a:stCxn id="34" idx="2"/>
              <a:endCxn id="34" idx="3"/>
            </p:cNvCxnSpPr>
            <p:nvPr/>
          </p:nvCxnSpPr>
          <p:spPr>
            <a:xfrm flipV="1">
              <a:off x="3556288" y="3834254"/>
              <a:ext cx="153247" cy="184666"/>
            </a:xfrm>
            <a:prstGeom prst="line">
              <a:avLst/>
            </a:prstGeom>
            <a:ln>
              <a:solidFill>
                <a:srgbClr val="E703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3160606" y="3671599"/>
            <a:ext cx="300083" cy="369332"/>
            <a:chOff x="3406246" y="3649588"/>
            <a:chExt cx="300083" cy="369332"/>
          </a:xfrm>
        </p:grpSpPr>
        <p:sp>
          <p:nvSpPr>
            <p:cNvPr id="37" name="TextBox 36"/>
            <p:cNvSpPr txBox="1"/>
            <p:nvPr/>
          </p:nvSpPr>
          <p:spPr>
            <a:xfrm>
              <a:off x="3406246" y="3649588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70334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E70334"/>
                </a:solidFill>
                <a:latin typeface="Impact" pitchFamily="34" charset="0"/>
              </a:endParaRPr>
            </a:p>
          </p:txBody>
        </p:sp>
        <p:cxnSp>
          <p:nvCxnSpPr>
            <p:cNvPr id="38" name="直接连接符 37"/>
            <p:cNvCxnSpPr>
              <a:stCxn id="37" idx="2"/>
              <a:endCxn id="37" idx="3"/>
            </p:cNvCxnSpPr>
            <p:nvPr/>
          </p:nvCxnSpPr>
          <p:spPr>
            <a:xfrm flipV="1">
              <a:off x="3556288" y="3834254"/>
              <a:ext cx="150041" cy="184666"/>
            </a:xfrm>
            <a:prstGeom prst="line">
              <a:avLst/>
            </a:prstGeom>
            <a:ln>
              <a:solidFill>
                <a:srgbClr val="E703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3762777" y="220942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好多资质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762776" y="269681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好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多专利权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762777" y="318420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各种资格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3762776" y="367159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不少牌照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988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3072" y="9464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拥有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06339" y="589156"/>
            <a:ext cx="511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rPr>
              <a:t>3</a:t>
            </a:r>
            <a:endParaRPr lang="zh-CN" altLang="zh-CN" sz="2000" b="1" dirty="0">
              <a:solidFill>
                <a:srgbClr val="E70334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170584" y="2569468"/>
            <a:ext cx="914400" cy="762000"/>
            <a:chOff x="2051720" y="3001516"/>
            <a:chExt cx="914400" cy="762000"/>
          </a:xfrm>
        </p:grpSpPr>
        <p:sp>
          <p:nvSpPr>
            <p:cNvPr id="17" name="椭圆 16"/>
            <p:cNvSpPr/>
            <p:nvPr/>
          </p:nvSpPr>
          <p:spPr>
            <a:xfrm>
              <a:off x="2051720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Picture 2" descr="C:\Users\zhang.yan\Desktop\图片素材\黑白两套简约风格图标(244个)\Wireframe mono\white\48x48\cur_ye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920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/>
        </p:nvGrpSpPr>
        <p:grpSpPr>
          <a:xfrm>
            <a:off x="4114800" y="2569468"/>
            <a:ext cx="914400" cy="762000"/>
            <a:chOff x="3851920" y="3001516"/>
            <a:chExt cx="914400" cy="762000"/>
          </a:xfrm>
        </p:grpSpPr>
        <p:sp>
          <p:nvSpPr>
            <p:cNvPr id="22" name="椭圆 21"/>
            <p:cNvSpPr/>
            <p:nvPr/>
          </p:nvSpPr>
          <p:spPr>
            <a:xfrm>
              <a:off x="3851920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3" descr="C:\Users\zhang.yan\Desktop\图片素材\黑白两套简约风格图标(244个)\Wireframe mono\white\48x48\cur_dolla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120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6059016" y="2569468"/>
            <a:ext cx="914400" cy="762000"/>
            <a:chOff x="5940152" y="3001516"/>
            <a:chExt cx="914400" cy="762000"/>
          </a:xfrm>
        </p:grpSpPr>
        <p:sp>
          <p:nvSpPr>
            <p:cNvPr id="25" name="椭圆 24"/>
            <p:cNvSpPr/>
            <p:nvPr/>
          </p:nvSpPr>
          <p:spPr>
            <a:xfrm>
              <a:off x="5940152" y="3001516"/>
              <a:ext cx="914400" cy="762000"/>
            </a:xfrm>
            <a:prstGeom prst="ellipse">
              <a:avLst/>
            </a:prstGeom>
            <a:solidFill>
              <a:srgbClr val="E70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4" descr="C:\Users\zhang.yan\Desktop\图片素材\黑白两套简约风格图标(244个)\Wireframe mono\white\48x48\cur_eur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352" y="3130516"/>
              <a:ext cx="50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TextBox 27"/>
          <p:cNvSpPr txBox="1"/>
          <p:nvPr/>
        </p:nvSpPr>
        <p:spPr>
          <a:xfrm>
            <a:off x="2189201" y="3505572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一个店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33418" y="3505572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两个店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77634" y="3505572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三个店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50441" y="9464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个实体站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9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069" y="1743453"/>
            <a:ext cx="5346000" cy="323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776094" y="589156"/>
            <a:ext cx="1228717" cy="830997"/>
            <a:chOff x="1388281" y="589156"/>
            <a:chExt cx="1228717" cy="830997"/>
          </a:xfrm>
        </p:grpSpPr>
        <p:sp>
          <p:nvSpPr>
            <p:cNvPr id="27" name="TextBox 26"/>
            <p:cNvSpPr txBox="1"/>
            <p:nvPr/>
          </p:nvSpPr>
          <p:spPr>
            <a:xfrm>
              <a:off x="1739835" y="9464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大优势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88281" y="589156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882000" y="1489348"/>
            <a:ext cx="73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82000" y="198956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 smtClean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地理位置佳</a:t>
            </a:r>
            <a:endParaRPr lang="zh-CN" altLang="en-US" sz="1600" i="1" dirty="0">
              <a:solidFill>
                <a:srgbClr val="E703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95736" y="1633364"/>
            <a:ext cx="0" cy="345638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045862" y="2135480"/>
            <a:ext cx="149874" cy="46726"/>
            <a:chOff x="2045862" y="2135480"/>
            <a:chExt cx="149874" cy="4672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092588" y="2158843"/>
              <a:ext cx="103148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2045862" y="2135480"/>
              <a:ext cx="46726" cy="467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82000" y="2590912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旅客流量大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2000" y="319225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交易量稳定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2000" y="379360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 smtClean="0"/>
              <a:t>周边无竞争</a:t>
            </a:r>
            <a:endParaRPr lang="zh-CN" altLang="en-US" b="0" i="1" dirty="0"/>
          </a:p>
        </p:txBody>
      </p:sp>
      <p:pic>
        <p:nvPicPr>
          <p:cNvPr id="17" name="Picture 9" descr="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978777"/>
            <a:ext cx="3600400" cy="1006787"/>
          </a:xfrm>
          <a:prstGeom prst="rect">
            <a:avLst/>
          </a:prstGeom>
          <a:noFill/>
          <a:effectLst>
            <a:outerShdw dist="17961" dir="27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55906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776094" y="589156"/>
            <a:ext cx="1228717" cy="830997"/>
            <a:chOff x="1388281" y="589156"/>
            <a:chExt cx="1228717" cy="830997"/>
          </a:xfrm>
        </p:grpSpPr>
        <p:sp>
          <p:nvSpPr>
            <p:cNvPr id="27" name="TextBox 26"/>
            <p:cNvSpPr txBox="1"/>
            <p:nvPr/>
          </p:nvSpPr>
          <p:spPr>
            <a:xfrm>
              <a:off x="1739835" y="9464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大优势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88281" y="589156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882000" y="1489348"/>
            <a:ext cx="73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82000" y="198956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 smtClean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地理位置佳</a:t>
            </a:r>
            <a:endParaRPr lang="zh-CN" altLang="en-US" sz="1600" i="1" dirty="0">
              <a:solidFill>
                <a:srgbClr val="E703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95736" y="1633364"/>
            <a:ext cx="0" cy="345638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2000" y="2590912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旅客流量大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2000" y="319225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交易量稳定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2000" y="379360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周边无竞争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084100" y="2772732"/>
            <a:ext cx="1031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2045862" y="2749369"/>
            <a:ext cx="46726" cy="4672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7380312" y="2660075"/>
            <a:ext cx="677387" cy="738663"/>
            <a:chOff x="7692980" y="2248641"/>
            <a:chExt cx="677387" cy="738663"/>
          </a:xfrm>
        </p:grpSpPr>
        <p:sp>
          <p:nvSpPr>
            <p:cNvPr id="59" name="TextBox 58"/>
            <p:cNvSpPr txBox="1"/>
            <p:nvPr/>
          </p:nvSpPr>
          <p:spPr>
            <a:xfrm>
              <a:off x="7800980" y="224864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800980" y="2494862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两个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800980" y="2741083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椭圆 61"/>
            <p:cNvSpPr>
              <a:spLocks noChangeAspect="1"/>
            </p:cNvSpPr>
            <p:nvPr/>
          </p:nvSpPr>
          <p:spPr>
            <a:xfrm>
              <a:off x="7692980" y="2317751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>
              <a:spLocks noChangeAspect="1"/>
            </p:cNvSpPr>
            <p:nvPr/>
          </p:nvSpPr>
          <p:spPr>
            <a:xfrm>
              <a:off x="7692980" y="2563972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>
              <a:spLocks noChangeAspect="1"/>
            </p:cNvSpPr>
            <p:nvPr/>
          </p:nvSpPr>
          <p:spPr>
            <a:xfrm>
              <a:off x="7692980" y="2810193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2918757" y="4068286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918757" y="2602802"/>
            <a:ext cx="0" cy="14654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3949635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262383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4636887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3606009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5324139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4293261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011391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4980513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6355017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5667765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6698643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918757" y="3809058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2918757" y="3549829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918757" y="3290600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68367" y="394517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09908" y="3685947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1,000,000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09908" y="3426718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2,000,000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09909" y="3167489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3,000,000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7042265" y="4032286"/>
            <a:ext cx="0" cy="3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918757" y="3031371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209909" y="2908260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4,000,000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088297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431923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775309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19175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62801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06427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50053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493679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837305" y="4129841"/>
            <a:ext cx="3481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50474" y="4129841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494100" y="4129841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37722" y="4129841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17825" y="3210680"/>
            <a:ext cx="4151440" cy="809574"/>
            <a:chOff x="2917825" y="3222712"/>
            <a:chExt cx="4151440" cy="809574"/>
          </a:xfrm>
        </p:grpSpPr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3235383" y="342627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3579009" y="3331572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3922395" y="3360933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>
              <a:spLocks noChangeAspect="1"/>
            </p:cNvSpPr>
            <p:nvPr/>
          </p:nvSpPr>
          <p:spPr>
            <a:xfrm>
              <a:off x="4266261" y="3504059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4609887" y="3604785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4953513" y="3610228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5297139" y="3688154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5640765" y="3677222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5984391" y="363267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6328017" y="3376828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6671643" y="3511044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7015265" y="3565044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>
              <a:spLocks noChangeAspect="1"/>
            </p:cNvSpPr>
            <p:nvPr/>
          </p:nvSpPr>
          <p:spPr>
            <a:xfrm>
              <a:off x="3235383" y="3341993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>
              <a:spLocks noChangeAspect="1"/>
            </p:cNvSpPr>
            <p:nvPr/>
          </p:nvSpPr>
          <p:spPr>
            <a:xfrm>
              <a:off x="3579009" y="3222712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>
              <a:spLocks noChangeAspect="1"/>
            </p:cNvSpPr>
            <p:nvPr/>
          </p:nvSpPr>
          <p:spPr>
            <a:xfrm>
              <a:off x="3922395" y="3426270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>
              <a:spLocks noChangeAspect="1"/>
            </p:cNvSpPr>
            <p:nvPr/>
          </p:nvSpPr>
          <p:spPr>
            <a:xfrm>
              <a:off x="4266261" y="3441933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>
              <a:spLocks noChangeAspect="1"/>
            </p:cNvSpPr>
            <p:nvPr/>
          </p:nvSpPr>
          <p:spPr>
            <a:xfrm>
              <a:off x="4609887" y="3531059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>
              <a:spLocks noChangeAspect="1"/>
            </p:cNvSpPr>
            <p:nvPr/>
          </p:nvSpPr>
          <p:spPr>
            <a:xfrm>
              <a:off x="4953513" y="3559620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>
              <a:spLocks noChangeAspect="1"/>
            </p:cNvSpPr>
            <p:nvPr/>
          </p:nvSpPr>
          <p:spPr>
            <a:xfrm>
              <a:off x="5297139" y="3554112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>
              <a:spLocks noChangeAspect="1"/>
            </p:cNvSpPr>
            <p:nvPr/>
          </p:nvSpPr>
          <p:spPr>
            <a:xfrm>
              <a:off x="5640765" y="3484828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>
              <a:spLocks noChangeAspect="1"/>
            </p:cNvSpPr>
            <p:nvPr/>
          </p:nvSpPr>
          <p:spPr>
            <a:xfrm>
              <a:off x="5984391" y="3429921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>
              <a:spLocks noChangeAspect="1"/>
            </p:cNvSpPr>
            <p:nvPr/>
          </p:nvSpPr>
          <p:spPr>
            <a:xfrm>
              <a:off x="6328017" y="3247879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6671643" y="3589345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7015265" y="3385572"/>
              <a:ext cx="54000" cy="54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>
              <a:spLocks noChangeAspect="1"/>
            </p:cNvSpPr>
            <p:nvPr/>
          </p:nvSpPr>
          <p:spPr>
            <a:xfrm>
              <a:off x="3235383" y="3780254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>
              <a:spLocks noChangeAspect="1"/>
            </p:cNvSpPr>
            <p:nvPr/>
          </p:nvSpPr>
          <p:spPr>
            <a:xfrm>
              <a:off x="3579009" y="3742154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3922635" y="392427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>
              <a:spLocks noChangeAspect="1"/>
            </p:cNvSpPr>
            <p:nvPr/>
          </p:nvSpPr>
          <p:spPr>
            <a:xfrm>
              <a:off x="4266261" y="3967441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>
              <a:spLocks noChangeAspect="1"/>
            </p:cNvSpPr>
            <p:nvPr/>
          </p:nvSpPr>
          <p:spPr>
            <a:xfrm>
              <a:off x="4609887" y="3967441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>
              <a:spLocks noChangeAspect="1"/>
            </p:cNvSpPr>
            <p:nvPr/>
          </p:nvSpPr>
          <p:spPr>
            <a:xfrm>
              <a:off x="4953513" y="3978286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>
              <a:spLocks noChangeAspect="1"/>
            </p:cNvSpPr>
            <p:nvPr/>
          </p:nvSpPr>
          <p:spPr>
            <a:xfrm>
              <a:off x="5297139" y="3956295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>
              <a:spLocks noChangeAspect="1"/>
            </p:cNvSpPr>
            <p:nvPr/>
          </p:nvSpPr>
          <p:spPr>
            <a:xfrm>
              <a:off x="5640765" y="3967441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>
              <a:spLocks noChangeAspect="1"/>
            </p:cNvSpPr>
            <p:nvPr/>
          </p:nvSpPr>
          <p:spPr>
            <a:xfrm>
              <a:off x="5984391" y="3920439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>
              <a:spLocks noChangeAspect="1"/>
            </p:cNvSpPr>
            <p:nvPr/>
          </p:nvSpPr>
          <p:spPr>
            <a:xfrm>
              <a:off x="6328017" y="3826312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>
              <a:spLocks noChangeAspect="1"/>
            </p:cNvSpPr>
            <p:nvPr/>
          </p:nvSpPr>
          <p:spPr>
            <a:xfrm>
              <a:off x="6671643" y="3817331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>
              <a:spLocks noChangeAspect="1"/>
            </p:cNvSpPr>
            <p:nvPr/>
          </p:nvSpPr>
          <p:spPr>
            <a:xfrm>
              <a:off x="7015265" y="3765165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2" name="直接连接符 121"/>
            <p:cNvCxnSpPr>
              <a:endCxn id="109" idx="2"/>
            </p:cNvCxnSpPr>
            <p:nvPr/>
          </p:nvCxnSpPr>
          <p:spPr>
            <a:xfrm flipV="1">
              <a:off x="2921794" y="3807254"/>
              <a:ext cx="313589" cy="53591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>
              <a:stCxn id="109" idx="6"/>
              <a:endCxn id="110" idx="2"/>
            </p:cNvCxnSpPr>
            <p:nvPr/>
          </p:nvCxnSpPr>
          <p:spPr>
            <a:xfrm flipV="1">
              <a:off x="3289383" y="3769154"/>
              <a:ext cx="289626" cy="38100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>
              <a:stCxn id="110" idx="6"/>
              <a:endCxn id="111" idx="2"/>
            </p:cNvCxnSpPr>
            <p:nvPr/>
          </p:nvCxnSpPr>
          <p:spPr>
            <a:xfrm>
              <a:off x="3633009" y="3769154"/>
              <a:ext cx="289626" cy="182116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>
              <a:stCxn id="111" idx="6"/>
              <a:endCxn id="112" idx="2"/>
            </p:cNvCxnSpPr>
            <p:nvPr/>
          </p:nvCxnSpPr>
          <p:spPr>
            <a:xfrm>
              <a:off x="3976635" y="3951270"/>
              <a:ext cx="289626" cy="43171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>
              <a:stCxn id="112" idx="6"/>
              <a:endCxn id="113" idx="2"/>
            </p:cNvCxnSpPr>
            <p:nvPr/>
          </p:nvCxnSpPr>
          <p:spPr>
            <a:xfrm>
              <a:off x="4320261" y="3994441"/>
              <a:ext cx="289626" cy="0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>
              <a:stCxn id="113" idx="6"/>
              <a:endCxn id="114" idx="2"/>
            </p:cNvCxnSpPr>
            <p:nvPr/>
          </p:nvCxnSpPr>
          <p:spPr>
            <a:xfrm>
              <a:off x="4663887" y="3994441"/>
              <a:ext cx="289626" cy="10845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>
              <a:stCxn id="114" idx="6"/>
              <a:endCxn id="115" idx="2"/>
            </p:cNvCxnSpPr>
            <p:nvPr/>
          </p:nvCxnSpPr>
          <p:spPr>
            <a:xfrm flipV="1">
              <a:off x="5007513" y="3983295"/>
              <a:ext cx="289626" cy="21991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115" idx="6"/>
              <a:endCxn id="116" idx="2"/>
            </p:cNvCxnSpPr>
            <p:nvPr/>
          </p:nvCxnSpPr>
          <p:spPr>
            <a:xfrm>
              <a:off x="5351139" y="3983295"/>
              <a:ext cx="289626" cy="11146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>
              <a:stCxn id="116" idx="6"/>
              <a:endCxn id="117" idx="2"/>
            </p:cNvCxnSpPr>
            <p:nvPr/>
          </p:nvCxnSpPr>
          <p:spPr>
            <a:xfrm flipV="1">
              <a:off x="5694765" y="3947439"/>
              <a:ext cx="289626" cy="47002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>
              <a:stCxn id="117" idx="6"/>
              <a:endCxn id="118" idx="2"/>
            </p:cNvCxnSpPr>
            <p:nvPr/>
          </p:nvCxnSpPr>
          <p:spPr>
            <a:xfrm flipV="1">
              <a:off x="6038391" y="3853312"/>
              <a:ext cx="289626" cy="94127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>
              <a:stCxn id="118" idx="6"/>
              <a:endCxn id="119" idx="2"/>
            </p:cNvCxnSpPr>
            <p:nvPr/>
          </p:nvCxnSpPr>
          <p:spPr>
            <a:xfrm flipV="1">
              <a:off x="6382017" y="3844331"/>
              <a:ext cx="289626" cy="8981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>
              <a:stCxn id="119" idx="6"/>
              <a:endCxn id="120" idx="2"/>
            </p:cNvCxnSpPr>
            <p:nvPr/>
          </p:nvCxnSpPr>
          <p:spPr>
            <a:xfrm flipV="1">
              <a:off x="6725643" y="3792165"/>
              <a:ext cx="289622" cy="52166"/>
            </a:xfrm>
            <a:prstGeom prst="line">
              <a:avLst/>
            </a:prstGeom>
            <a:ln w="63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>
              <a:endCxn id="97" idx="2"/>
            </p:cNvCxnSpPr>
            <p:nvPr/>
          </p:nvCxnSpPr>
          <p:spPr>
            <a:xfrm>
              <a:off x="2917825" y="3295427"/>
              <a:ext cx="317558" cy="73566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>
              <a:stCxn id="97" idx="6"/>
              <a:endCxn id="98" idx="2"/>
            </p:cNvCxnSpPr>
            <p:nvPr/>
          </p:nvCxnSpPr>
          <p:spPr>
            <a:xfrm flipV="1">
              <a:off x="3289383" y="3249712"/>
              <a:ext cx="289626" cy="119281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>
              <a:stCxn id="98" idx="6"/>
              <a:endCxn id="99" idx="2"/>
            </p:cNvCxnSpPr>
            <p:nvPr/>
          </p:nvCxnSpPr>
          <p:spPr>
            <a:xfrm>
              <a:off x="3633009" y="3249712"/>
              <a:ext cx="289386" cy="203558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>
              <a:stCxn id="99" idx="6"/>
              <a:endCxn id="100" idx="2"/>
            </p:cNvCxnSpPr>
            <p:nvPr/>
          </p:nvCxnSpPr>
          <p:spPr>
            <a:xfrm>
              <a:off x="3976395" y="3453270"/>
              <a:ext cx="289866" cy="15663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>
              <a:stCxn id="100" idx="6"/>
              <a:endCxn id="101" idx="2"/>
            </p:cNvCxnSpPr>
            <p:nvPr/>
          </p:nvCxnSpPr>
          <p:spPr>
            <a:xfrm>
              <a:off x="4320261" y="3468933"/>
              <a:ext cx="289626" cy="89126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stCxn id="101" idx="6"/>
              <a:endCxn id="102" idx="2"/>
            </p:cNvCxnSpPr>
            <p:nvPr/>
          </p:nvCxnSpPr>
          <p:spPr>
            <a:xfrm>
              <a:off x="4663887" y="3558059"/>
              <a:ext cx="289626" cy="28561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>
              <a:stCxn id="102" idx="6"/>
              <a:endCxn id="103" idx="2"/>
            </p:cNvCxnSpPr>
            <p:nvPr/>
          </p:nvCxnSpPr>
          <p:spPr>
            <a:xfrm flipV="1">
              <a:off x="5007513" y="3581112"/>
              <a:ext cx="289626" cy="5508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>
              <a:stCxn id="103" idx="6"/>
              <a:endCxn id="104" idx="2"/>
            </p:cNvCxnSpPr>
            <p:nvPr/>
          </p:nvCxnSpPr>
          <p:spPr>
            <a:xfrm flipV="1">
              <a:off x="5351139" y="3511828"/>
              <a:ext cx="289626" cy="69284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>
              <a:stCxn id="104" idx="6"/>
              <a:endCxn id="105" idx="2"/>
            </p:cNvCxnSpPr>
            <p:nvPr/>
          </p:nvCxnSpPr>
          <p:spPr>
            <a:xfrm flipV="1">
              <a:off x="5694765" y="3456921"/>
              <a:ext cx="289626" cy="54907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>
              <a:stCxn id="105" idx="6"/>
              <a:endCxn id="106" idx="2"/>
            </p:cNvCxnSpPr>
            <p:nvPr/>
          </p:nvCxnSpPr>
          <p:spPr>
            <a:xfrm flipV="1">
              <a:off x="6038391" y="3274879"/>
              <a:ext cx="289626" cy="182042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>
              <a:stCxn id="106" idx="6"/>
              <a:endCxn id="107" idx="2"/>
            </p:cNvCxnSpPr>
            <p:nvPr/>
          </p:nvCxnSpPr>
          <p:spPr>
            <a:xfrm>
              <a:off x="6382017" y="3274879"/>
              <a:ext cx="289626" cy="341466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>
              <a:stCxn id="107" idx="6"/>
              <a:endCxn id="108" idx="2"/>
            </p:cNvCxnSpPr>
            <p:nvPr/>
          </p:nvCxnSpPr>
          <p:spPr>
            <a:xfrm flipV="1">
              <a:off x="6725643" y="3412572"/>
              <a:ext cx="289622" cy="203773"/>
            </a:xfrm>
            <a:prstGeom prst="line">
              <a:avLst/>
            </a:prstGeom>
            <a:ln w="63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>
              <a:endCxn id="84" idx="2"/>
            </p:cNvCxnSpPr>
            <p:nvPr/>
          </p:nvCxnSpPr>
          <p:spPr>
            <a:xfrm>
              <a:off x="2921000" y="3333527"/>
              <a:ext cx="314383" cy="119743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>
              <a:stCxn id="84" idx="6"/>
              <a:endCxn id="85" idx="2"/>
            </p:cNvCxnSpPr>
            <p:nvPr/>
          </p:nvCxnSpPr>
          <p:spPr>
            <a:xfrm flipV="1">
              <a:off x="3289383" y="3358572"/>
              <a:ext cx="289626" cy="94698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>
              <a:stCxn id="85" idx="6"/>
              <a:endCxn id="86" idx="2"/>
            </p:cNvCxnSpPr>
            <p:nvPr/>
          </p:nvCxnSpPr>
          <p:spPr>
            <a:xfrm>
              <a:off x="3633009" y="3358572"/>
              <a:ext cx="289386" cy="29361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>
              <a:stCxn id="86" idx="6"/>
              <a:endCxn id="87" idx="2"/>
            </p:cNvCxnSpPr>
            <p:nvPr/>
          </p:nvCxnSpPr>
          <p:spPr>
            <a:xfrm>
              <a:off x="3976395" y="3387933"/>
              <a:ext cx="289866" cy="143126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>
              <a:stCxn id="87" idx="6"/>
              <a:endCxn id="88" idx="2"/>
            </p:cNvCxnSpPr>
            <p:nvPr/>
          </p:nvCxnSpPr>
          <p:spPr>
            <a:xfrm>
              <a:off x="4320261" y="3531059"/>
              <a:ext cx="289626" cy="100726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>
              <a:stCxn id="88" idx="6"/>
              <a:endCxn id="89" idx="2"/>
            </p:cNvCxnSpPr>
            <p:nvPr/>
          </p:nvCxnSpPr>
          <p:spPr>
            <a:xfrm>
              <a:off x="4663887" y="3631785"/>
              <a:ext cx="289626" cy="5443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>
              <a:stCxn id="89" idx="6"/>
              <a:endCxn id="90" idx="2"/>
            </p:cNvCxnSpPr>
            <p:nvPr/>
          </p:nvCxnSpPr>
          <p:spPr>
            <a:xfrm>
              <a:off x="5007513" y="3637228"/>
              <a:ext cx="289626" cy="77926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>
              <a:stCxn id="90" idx="6"/>
              <a:endCxn id="91" idx="2"/>
            </p:cNvCxnSpPr>
            <p:nvPr/>
          </p:nvCxnSpPr>
          <p:spPr>
            <a:xfrm flipV="1">
              <a:off x="5351139" y="3704222"/>
              <a:ext cx="289626" cy="10932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stCxn id="91" idx="6"/>
              <a:endCxn id="92" idx="2"/>
            </p:cNvCxnSpPr>
            <p:nvPr/>
          </p:nvCxnSpPr>
          <p:spPr>
            <a:xfrm flipV="1">
              <a:off x="5694765" y="3659670"/>
              <a:ext cx="289626" cy="44552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>
              <a:stCxn id="92" idx="6"/>
              <a:endCxn id="93" idx="2"/>
            </p:cNvCxnSpPr>
            <p:nvPr/>
          </p:nvCxnSpPr>
          <p:spPr>
            <a:xfrm flipV="1">
              <a:off x="6038391" y="3403828"/>
              <a:ext cx="289626" cy="255842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>
              <a:stCxn id="93" idx="6"/>
              <a:endCxn id="94" idx="2"/>
            </p:cNvCxnSpPr>
            <p:nvPr/>
          </p:nvCxnSpPr>
          <p:spPr>
            <a:xfrm>
              <a:off x="6382017" y="3403828"/>
              <a:ext cx="289626" cy="134216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>
              <a:stCxn id="94" idx="6"/>
              <a:endCxn id="95" idx="2"/>
            </p:cNvCxnSpPr>
            <p:nvPr/>
          </p:nvCxnSpPr>
          <p:spPr>
            <a:xfrm>
              <a:off x="6725643" y="3538044"/>
              <a:ext cx="289622" cy="54000"/>
            </a:xfrm>
            <a:prstGeom prst="line">
              <a:avLst/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224167" y="2020343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年客流量</a:t>
            </a:r>
          </a:p>
        </p:txBody>
      </p:sp>
      <p:cxnSp>
        <p:nvCxnSpPr>
          <p:cNvPr id="130" name="直接连接符 129"/>
          <p:cNvCxnSpPr/>
          <p:nvPr/>
        </p:nvCxnSpPr>
        <p:spPr>
          <a:xfrm>
            <a:off x="2917825" y="2772142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208977" y="2649031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,000,000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2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776094" y="589156"/>
            <a:ext cx="1228717" cy="830997"/>
            <a:chOff x="1388281" y="589156"/>
            <a:chExt cx="1228717" cy="830997"/>
          </a:xfrm>
        </p:grpSpPr>
        <p:sp>
          <p:nvSpPr>
            <p:cNvPr id="27" name="TextBox 26"/>
            <p:cNvSpPr txBox="1"/>
            <p:nvPr/>
          </p:nvSpPr>
          <p:spPr>
            <a:xfrm>
              <a:off x="1739835" y="9464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大优势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88281" y="589156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882000" y="1489348"/>
            <a:ext cx="73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82000" y="198956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 smtClean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地理位置佳</a:t>
            </a:r>
            <a:endParaRPr lang="zh-CN" altLang="en-US" sz="1600" i="1" dirty="0">
              <a:solidFill>
                <a:srgbClr val="E703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95736" y="1633364"/>
            <a:ext cx="0" cy="345638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2000" y="2590912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旅客流量大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2000" y="319225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交易量稳定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2000" y="379360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周边无竞争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084100" y="3362257"/>
            <a:ext cx="1031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2045862" y="3338894"/>
            <a:ext cx="46726" cy="4672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918757" y="4068286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918757" y="2602802"/>
            <a:ext cx="0" cy="14654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918757" y="3809058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2918757" y="3549829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918757" y="3290600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68367" y="394517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36920" y="368594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36920" y="3426718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921" y="316748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2918757" y="3031371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536921" y="290826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312993" y="4129841"/>
            <a:ext cx="5309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775437" y="4129841"/>
            <a:ext cx="5309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37880" y="4129841"/>
            <a:ext cx="5309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8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4167" y="202034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日均交易量</a:t>
            </a:r>
            <a:endParaRPr lang="zh-CN" altLang="en-US" sz="120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2917825" y="2772142"/>
            <a:ext cx="4320480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535989" y="264903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zh-CN" altLang="en-US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04982" y="3152517"/>
            <a:ext cx="546938" cy="915768"/>
            <a:chOff x="3182863" y="3152517"/>
            <a:chExt cx="546938" cy="915768"/>
          </a:xfrm>
        </p:grpSpPr>
        <p:sp>
          <p:nvSpPr>
            <p:cNvPr id="3" name="矩形 2"/>
            <p:cNvSpPr/>
            <p:nvPr/>
          </p:nvSpPr>
          <p:spPr>
            <a:xfrm>
              <a:off x="3182863" y="3221627"/>
              <a:ext cx="144016" cy="84665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3384324" y="3152517"/>
              <a:ext cx="144016" cy="91576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3585785" y="3335544"/>
              <a:ext cx="144016" cy="73274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4767426" y="3083406"/>
            <a:ext cx="546938" cy="984879"/>
            <a:chOff x="3182863" y="3083406"/>
            <a:chExt cx="546938" cy="984879"/>
          </a:xfrm>
        </p:grpSpPr>
        <p:sp>
          <p:nvSpPr>
            <p:cNvPr id="139" name="矩形 138"/>
            <p:cNvSpPr/>
            <p:nvPr/>
          </p:nvSpPr>
          <p:spPr>
            <a:xfrm>
              <a:off x="3182863" y="3152517"/>
              <a:ext cx="144016" cy="91576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3384324" y="3083406"/>
              <a:ext cx="144016" cy="98487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3585785" y="3290600"/>
              <a:ext cx="144016" cy="7776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6229869" y="2975406"/>
            <a:ext cx="546938" cy="1092879"/>
            <a:chOff x="3182863" y="2975406"/>
            <a:chExt cx="546938" cy="1092879"/>
          </a:xfrm>
        </p:grpSpPr>
        <p:sp>
          <p:nvSpPr>
            <p:cNvPr id="147" name="矩形 146"/>
            <p:cNvSpPr/>
            <p:nvPr/>
          </p:nvSpPr>
          <p:spPr>
            <a:xfrm>
              <a:off x="3182863" y="3031371"/>
              <a:ext cx="144016" cy="1036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384324" y="2975406"/>
              <a:ext cx="144016" cy="109287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3585785" y="3221627"/>
              <a:ext cx="144016" cy="84665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380312" y="2660075"/>
            <a:ext cx="677387" cy="738663"/>
            <a:chOff x="7692980" y="2248641"/>
            <a:chExt cx="677387" cy="738663"/>
          </a:xfrm>
        </p:grpSpPr>
        <p:sp>
          <p:nvSpPr>
            <p:cNvPr id="54" name="TextBox 53"/>
            <p:cNvSpPr txBox="1"/>
            <p:nvPr/>
          </p:nvSpPr>
          <p:spPr>
            <a:xfrm>
              <a:off x="7800980" y="224864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800980" y="2494862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两个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00980" y="2741083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三个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店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7692980" y="2317751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7692980" y="2563972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>
              <a:spLocks noChangeAspect="1"/>
            </p:cNvSpPr>
            <p:nvPr/>
          </p:nvSpPr>
          <p:spPr>
            <a:xfrm>
              <a:off x="7692980" y="2810193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776094" y="589156"/>
            <a:ext cx="1228717" cy="830997"/>
            <a:chOff x="1388281" y="589156"/>
            <a:chExt cx="1228717" cy="830997"/>
          </a:xfrm>
        </p:grpSpPr>
        <p:sp>
          <p:nvSpPr>
            <p:cNvPr id="27" name="TextBox 26"/>
            <p:cNvSpPr txBox="1"/>
            <p:nvPr/>
          </p:nvSpPr>
          <p:spPr>
            <a:xfrm>
              <a:off x="1739835" y="9464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大优势</a:t>
              </a:r>
              <a:endPara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88281" y="589156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E70334"/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endParaRPr lang="zh-CN" altLang="zh-CN" sz="2000" b="1" dirty="0">
                <a:solidFill>
                  <a:srgbClr val="E70334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882000" y="1489348"/>
            <a:ext cx="73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82000" y="198956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 smtClean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地理位置佳</a:t>
            </a:r>
            <a:endParaRPr lang="zh-CN" altLang="en-US" sz="1600" i="1" dirty="0">
              <a:solidFill>
                <a:srgbClr val="E703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95736" y="1633364"/>
            <a:ext cx="0" cy="345638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2000" y="2590912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旅客流量大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2000" y="319225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i="1" dirty="0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rPr>
              <a:t>交易量稳定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2000" y="379360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b="1">
                <a:solidFill>
                  <a:srgbClr val="E7033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0" i="1" dirty="0"/>
              <a:t>周边无竞争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089349" y="3957488"/>
            <a:ext cx="1031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045862" y="3934125"/>
            <a:ext cx="46726" cy="4672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768188" y="2589114"/>
            <a:ext cx="45095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两个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店为该区域唯一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销售点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XXXXXXXXXXXXXX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7316" y="3188662"/>
            <a:ext cx="5174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三个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店为该区域唯一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销售点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XXXXXXXXXXXXXXXXXXX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68188" y="3788211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基本形成区域性排他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68188" y="1989566"/>
            <a:ext cx="4110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一个店为该区域唯一销售点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XXXXXXXXXXX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902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一个店</a:t>
            </a:r>
            <a:endParaRPr lang="zh-CN" altLang="zh-CN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26950" y="1860847"/>
            <a:ext cx="6377321" cy="2652837"/>
            <a:chOff x="900292" y="1705372"/>
            <a:chExt cx="6377321" cy="265283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00292" y="1705372"/>
              <a:ext cx="3537116" cy="26528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292080" y="1708388"/>
              <a:ext cx="1985533" cy="264737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153091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13072" y="946438"/>
            <a:ext cx="881973" cy="369332"/>
          </a:xfrm>
          <a:prstGeom prst="rect">
            <a:avLst/>
          </a:prstGeom>
          <a:solidFill>
            <a:srgbClr val="E70334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一个店</a:t>
            </a:r>
            <a:endParaRPr lang="zh-CN" altLang="zh-CN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8738" y="1863863"/>
            <a:ext cx="1985533" cy="2647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椭圆 5"/>
          <p:cNvSpPr/>
          <p:nvPr/>
        </p:nvSpPr>
        <p:spPr>
          <a:xfrm>
            <a:off x="5666632" y="1954127"/>
            <a:ext cx="1144872" cy="2466848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763688" y="1872879"/>
            <a:ext cx="2024639" cy="2677789"/>
            <a:chOff x="4944072" y="1680420"/>
            <a:chExt cx="2024639" cy="2677789"/>
          </a:xfrm>
        </p:grpSpPr>
        <p:grpSp>
          <p:nvGrpSpPr>
            <p:cNvPr id="8" name="组合 7"/>
            <p:cNvGrpSpPr/>
            <p:nvPr/>
          </p:nvGrpSpPr>
          <p:grpSpPr>
            <a:xfrm>
              <a:off x="4944072" y="1680420"/>
              <a:ext cx="1500136" cy="2246486"/>
              <a:chOff x="5376120" y="1561356"/>
              <a:chExt cx="1500136" cy="2246486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5376120" y="2209428"/>
                <a:ext cx="1500136" cy="1598414"/>
              </a:xfrm>
              <a:prstGeom prst="rect">
                <a:avLst/>
              </a:prstGeom>
              <a:solidFill>
                <a:schemeClr val="tx1">
                  <a:alpha val="15000"/>
                </a:schemeClr>
              </a:soli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5376120" y="1561356"/>
                <a:ext cx="1500136" cy="1314672"/>
              </a:xfrm>
              <a:prstGeom prst="arc">
                <a:avLst>
                  <a:gd name="adj1" fmla="val 10801994"/>
                  <a:gd name="adj2" fmla="val 0"/>
                </a:avLst>
              </a:prstGeom>
              <a:solidFill>
                <a:schemeClr val="tx1">
                  <a:alpha val="15000"/>
                </a:schemeClr>
              </a:soli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4944072" y="3926906"/>
              <a:ext cx="0" cy="431303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444208" y="3926906"/>
              <a:ext cx="0" cy="431303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44208" y="3926906"/>
              <a:ext cx="432048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6438900" y="2328492"/>
              <a:ext cx="437356" cy="371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416660" y="4019445"/>
              <a:ext cx="554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i="1" dirty="0" smtClean="0">
                  <a:latin typeface="微软雅黑" pitchFamily="34" charset="-122"/>
                  <a:ea typeface="微软雅黑" pitchFamily="34" charset="-122"/>
                </a:rPr>
                <a:t>0.8</a:t>
              </a:r>
              <a:r>
                <a:rPr lang="zh-CN" altLang="en-US" sz="1200" i="1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4" name="直接箭头连接符 13"/>
            <p:cNvCxnSpPr>
              <a:stCxn id="13" idx="1"/>
            </p:cNvCxnSpPr>
            <p:nvPr/>
          </p:nvCxnSpPr>
          <p:spPr>
            <a:xfrm flipH="1">
              <a:off x="4944073" y="4157945"/>
              <a:ext cx="472587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>
              <a:stCxn id="13" idx="3"/>
            </p:cNvCxnSpPr>
            <p:nvPr/>
          </p:nvCxnSpPr>
          <p:spPr>
            <a:xfrm>
              <a:off x="5971620" y="4157945"/>
              <a:ext cx="472588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413751" y="3004588"/>
              <a:ext cx="554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微软雅黑" pitchFamily="34" charset="-122"/>
                  <a:ea typeface="微软雅黑" pitchFamily="34" charset="-122"/>
                </a:rPr>
                <a:t>0.9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米</a:t>
              </a:r>
              <a:endParaRPr lang="zh-CN" altLang="en-US" sz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8" name="直接箭头连接符 17"/>
            <p:cNvCxnSpPr>
              <a:stCxn id="16" idx="0"/>
            </p:cNvCxnSpPr>
            <p:nvPr/>
          </p:nvCxnSpPr>
          <p:spPr>
            <a:xfrm flipV="1">
              <a:off x="6691231" y="2328864"/>
              <a:ext cx="0" cy="675724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16" idx="2"/>
            </p:cNvCxnSpPr>
            <p:nvPr/>
          </p:nvCxnSpPr>
          <p:spPr>
            <a:xfrm>
              <a:off x="6691231" y="3281587"/>
              <a:ext cx="0" cy="645319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160981" y="2973808"/>
              <a:ext cx="1066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LED</a:t>
              </a:r>
              <a:r>
                <a:rPr lang="zh-CN" altLang="en-US" sz="1400" b="1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广告位</a:t>
              </a:r>
              <a:endParaRPr lang="zh-CN" alt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378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256</Words>
  <Application>Microsoft Office PowerPoint</Application>
  <PresentationFormat>全屏显示(16:10)</PresentationFormat>
  <Paragraphs>109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宋体</vt:lpstr>
      <vt:lpstr>微软雅黑</vt:lpstr>
      <vt:lpstr>幼圆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张焱</dc:creator>
  <cp:lastModifiedBy>Sky123.Org</cp:lastModifiedBy>
  <cp:revision>44</cp:revision>
  <dcterms:created xsi:type="dcterms:W3CDTF">2013-03-19T07:25:13Z</dcterms:created>
  <dcterms:modified xsi:type="dcterms:W3CDTF">2015-07-22T06:34:01Z</dcterms:modified>
</cp:coreProperties>
</file>