
<file path=[Content_Types].xml><?xml version="1.0" encoding="utf-8"?>
<Types xmlns="http://schemas.openxmlformats.org/package/2006/content-types">
  <Override PartName="/ppt/charts/style15.xml" ContentType="application/vnd.ms-office.chartstyle+xml"/>
  <Override PartName="/customXml/itemProps1.xml" ContentType="application/vnd.openxmlformats-officedocument.customXmlProperties+xml"/>
  <Override PartName="/customXml/itemProps13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charts/colors6.xml" ContentType="application/vnd.ms-office.chartcolor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style11.xml" ContentType="application/vnd.ms-office.chartstyle+xml"/>
  <Default Extension="xml" ContentType="application/xml"/>
  <Override PartName="/customXml/itemProps20.xml" ContentType="application/vnd.openxmlformats-officedocument.customXmlProperties+xml"/>
  <Override PartName="/ppt/slides/slide14.xml" ContentType="application/vnd.openxmlformats-officedocument.presentationml.slide+xml"/>
  <Override PartName="/ppt/theme/themeOverride1.xml" ContentType="application/vnd.openxmlformats-officedocument.themeOverride+xml"/>
  <Default Extension="vsdx" ContentType="application/vnd.ms-visio.drawing"/>
  <Override PartName="/ppt/charts/chart13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style9.xml" ContentType="application/vnd.ms-office.chartstyle+xml"/>
  <Override PartName="/customXml/itemProps6.xml" ContentType="application/vnd.openxmlformats-officedocument.customXmlProperti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customXml/itemProps4.xml" ContentType="application/vnd.openxmlformats-officedocument.customXmlProperties+xml"/>
  <Override PartName="/customXml/itemProps18.xml" ContentType="application/vnd.openxmlformats-officedocument.customXml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3.xml" ContentType="application/vnd.ms-office.chartstyle+xml"/>
  <Override PartName="/customXml/itemProps2.xml" ContentType="application/vnd.openxmlformats-officedocument.customXmlProperties+xml"/>
  <Override PartName="/customXml/itemProps16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charts/colors9.xml" ContentType="application/vnd.ms-office.chartcolorstyle+xml"/>
  <Override PartName="/ppt/charts/style14.xml" ContentType="application/vnd.ms-office.chartstyle+xml"/>
  <Override PartName="/ppt/charts/style1.xml" ContentType="application/vnd.ms-office.chartstyle+xml"/>
  <Override PartName="/customXml/itemProps14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Override6.xml" ContentType="application/vnd.openxmlformats-officedocument.themeOverride+xml"/>
  <Override PartName="/ppt/charts/colors7.xml" ContentType="application/vnd.ms-office.chartcolorstyle+xml"/>
  <Override PartName="/ppt/charts/style12.xml" ContentType="application/vnd.ms-office.chartstyle+xml"/>
  <Override PartName="/customXml/itemProps12.xml" ContentType="application/vnd.openxmlformats-officedocument.customXmlProperties+xml"/>
  <Override PartName="/customXml/itemProps21.xml" ContentType="application/vnd.openxmlformats-officedocument.customXmlProperti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charts/colors15.xml" ContentType="application/vnd.ms-office.chartcolorstyle+xml"/>
  <Override PartName="/ppt/charts/colors5.xml" ContentType="application/vnd.ms-office.chartcolorstyle+xml"/>
  <Override PartName="/ppt/charts/style10.xml" ContentType="application/vnd.ms-office.chartstyle+xml"/>
  <Override PartName="/ppt/presentation.xml" ContentType="application/vnd.openxmlformats-officedocument.presentationml.presentation.main+xml"/>
  <Override PartName="/customXml/itemProps10.xml" ContentType="application/vnd.openxmlformats-officedocument.customXmlProperties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1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Default Extension="wdp" ContentType="image/vnd.ms-photo"/>
  <Override PartName="/ppt/charts/colors11.xml" ContentType="application/vnd.ms-office.chartcolorstyle+xml"/>
  <Override PartName="/ppt/charts/colors1.xml" ContentType="application/vnd.ms-office.chartcolorstyle+xml"/>
  <Override PartName="/customXml/itemProps9.xml" ContentType="application/vnd.openxmlformats-officedocument.customXml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customXml/itemProps7.xml" ContentType="application/vnd.openxmlformats-officedocument.customXmlProperties+xml"/>
  <Override PartName="/ppt/charts/chart4.xml" ContentType="application/vnd.openxmlformats-officedocument.drawingml.chart+xml"/>
  <Override PartName="/ppt/charts/style6.xml" ContentType="application/vnd.ms-office.chartstyle+xml"/>
  <Override PartName="/customXml/itemProps5.xml" ContentType="application/vnd.openxmlformats-officedocument.customXmlProperties+xml"/>
  <Override PartName="/customXml/itemProps17.xml" ContentType="application/vnd.openxmlformats-officedocument.customXmlProperties+xml"/>
  <Override PartName="/customXml/itemProps19.xml" ContentType="application/vnd.openxmlformats-officedocument.customXmlProperties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charts/style4.xml" ContentType="application/vnd.ms-office.chartstyle+xml"/>
  <Override PartName="/customXml/itemProps3.xml" ContentType="application/vnd.openxmlformats-officedocument.customXmlProperties+xml"/>
  <Override PartName="/customXml/itemProps15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charts/style13.xml" ContentType="application/vnd.ms-office.chartstyle+xml"/>
  <Override PartName="/customXml/itemProps1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Override3.xml" ContentType="application/vnd.openxmlformats-officedocument.themeOverr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charts/colors14.xml" ContentType="application/vnd.ms-office.chartcolorstyl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customXml/itemProps8.xml" ContentType="application/vnd.openxmlformats-officedocument.customXmlProperties+xml"/>
  <Override PartName="/ppt/charts/style7.xml" ContentType="application/vnd.ms-office.chartstyle+xml"/>
  <Override PartName="/ppt/charts/colors10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2"/>
  </p:sldMasterIdLst>
  <p:sldIdLst>
    <p:sldId id="256" r:id="rId23"/>
    <p:sldId id="258" r:id="rId24"/>
    <p:sldId id="259" r:id="rId25"/>
    <p:sldId id="257" r:id="rId26"/>
    <p:sldId id="260" r:id="rId27"/>
    <p:sldId id="263" r:id="rId28"/>
    <p:sldId id="267" r:id="rId29"/>
    <p:sldId id="264" r:id="rId30"/>
    <p:sldId id="265" r:id="rId31"/>
    <p:sldId id="271" r:id="rId32"/>
    <p:sldId id="266" r:id="rId33"/>
    <p:sldId id="268" r:id="rId34"/>
    <p:sldId id="269" r:id="rId35"/>
    <p:sldId id="270" r:id="rId36"/>
    <p:sldId id="274" r:id="rId37"/>
    <p:sldId id="273" r:id="rId38"/>
    <p:sldId id="272" r:id="rId39"/>
    <p:sldId id="275" r:id="rId40"/>
    <p:sldId id="276" r:id="rId41"/>
    <p:sldId id="279" r:id="rId42"/>
    <p:sldId id="277" r:id="rId43"/>
    <p:sldId id="283" r:id="rId44"/>
    <p:sldId id="281" r:id="rId45"/>
    <p:sldId id="282" r:id="rId46"/>
    <p:sldId id="280" r:id="rId4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E33"/>
    <a:srgbClr val="F73F3F"/>
    <a:srgbClr val="8FAADC"/>
    <a:srgbClr val="FBE5D6"/>
    <a:srgbClr val="FFFFAF"/>
    <a:srgbClr val="307AA1"/>
    <a:srgbClr val="FFD200"/>
    <a:srgbClr val="E6C36F"/>
    <a:srgbClr val="2E75B6"/>
    <a:srgbClr val="80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08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4.xml"/><Relationship Id="rId39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slide" Target="slides/slide12.xml"/><Relationship Id="rId42" Type="http://schemas.openxmlformats.org/officeDocument/2006/relationships/slide" Target="slides/slide20.xml"/><Relationship Id="rId47" Type="http://schemas.openxmlformats.org/officeDocument/2006/relationships/slide" Target="slides/slide25.xml"/><Relationship Id="rId50" Type="http://schemas.openxmlformats.org/officeDocument/2006/relationships/theme" Target="theme/theme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slide" Target="slides/slide16.xml"/><Relationship Id="rId46" Type="http://schemas.openxmlformats.org/officeDocument/2006/relationships/slide" Target="slides/slide24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7.xml"/><Relationship Id="rId41" Type="http://schemas.openxmlformats.org/officeDocument/2006/relationships/slide" Target="slides/slide19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slide" Target="slides/slide15.xml"/><Relationship Id="rId40" Type="http://schemas.openxmlformats.org/officeDocument/2006/relationships/slide" Target="slides/slide18.xml"/><Relationship Id="rId45" Type="http://schemas.openxmlformats.org/officeDocument/2006/relationships/slide" Target="slides/slide23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slide" Target="slides/slide14.xml"/><Relationship Id="rId49" Type="http://schemas.openxmlformats.org/officeDocument/2006/relationships/viewProps" Target="viewProp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9.xml"/><Relationship Id="rId44" Type="http://schemas.openxmlformats.org/officeDocument/2006/relationships/slide" Target="slides/slide22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Master" Target="slideMasters/slideMaster1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slide" Target="slides/slide13.xml"/><Relationship Id="rId43" Type="http://schemas.openxmlformats.org/officeDocument/2006/relationships/slide" Target="slides/slide21.xml"/><Relationship Id="rId48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22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111.xlsx"/><Relationship Id="rId1" Type="http://schemas.openxmlformats.org/officeDocument/2006/relationships/image" Target="../media/image15.png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212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313.xlsx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5" Type="http://schemas.microsoft.com/office/2011/relationships/chartStyle" Target="style10.xml"/><Relationship Id="rId4" Type="http://schemas.microsoft.com/office/2011/relationships/chartColorStyle" Target="colors10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___1414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___1515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___1616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___1717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___1818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33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44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55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66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___77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___88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___99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___101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3.822804209642755E-2"/>
          <c:y val="6.743585131456766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dLbls/>
        <c:gapWidth val="182"/>
        <c:axId val="193813888"/>
        <c:axId val="194127360"/>
      </c:barChart>
      <c:catAx>
        <c:axId val="19381388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4127360"/>
        <c:crosses val="autoZero"/>
        <c:auto val="1"/>
        <c:lblAlgn val="ctr"/>
        <c:lblOffset val="100"/>
      </c:catAx>
      <c:valAx>
        <c:axId val="19412736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3813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3"/>
  <c:chart>
    <c:autoTitleDeleted val="1"/>
    <c:plotArea>
      <c:layout>
        <c:manualLayout>
          <c:layoutTarget val="inner"/>
          <c:xMode val="edge"/>
          <c:yMode val="edge"/>
          <c:x val="0.13613551111064315"/>
          <c:y val="5.0715209922233488E-2"/>
          <c:w val="0.86386448888935674"/>
          <c:h val="0.82487988646856747"/>
        </c:manualLayout>
      </c:layout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Scale"/>
            <c:pictureStackUnit val="165"/>
          </c:pictureOptions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Pt>
            <c:idx val="4"/>
          </c:dPt>
          <c:dPt>
            <c:idx val="5"/>
          </c:dPt>
          <c:dPt>
            <c:idx val="6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浙江</c:v>
                </c:pt>
                <c:pt idx="1">
                  <c:v>西藏</c:v>
                </c:pt>
                <c:pt idx="2">
                  <c:v>陕西</c:v>
                </c:pt>
                <c:pt idx="3">
                  <c:v>吉林</c:v>
                </c:pt>
                <c:pt idx="4">
                  <c:v>河北</c:v>
                </c:pt>
                <c:pt idx="5">
                  <c:v>广东</c:v>
                </c:pt>
                <c:pt idx="6">
                  <c:v>北京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1288</c:v>
                </c:pt>
                <c:pt idx="1">
                  <c:v>1588</c:v>
                </c:pt>
                <c:pt idx="2">
                  <c:v>2088</c:v>
                </c:pt>
                <c:pt idx="3">
                  <c:v>1688</c:v>
                </c:pt>
                <c:pt idx="4">
                  <c:v>1988</c:v>
                </c:pt>
                <c:pt idx="5">
                  <c:v>1388</c:v>
                </c:pt>
                <c:pt idx="6">
                  <c:v>2199</c:v>
                </c:pt>
              </c:numCache>
            </c:numRef>
          </c:val>
        </c:ser>
        <c:dLbls/>
        <c:gapWidth val="49"/>
        <c:axId val="194323584"/>
        <c:axId val="194325120"/>
      </c:barChart>
      <c:catAx>
        <c:axId val="194323584"/>
        <c:scaling>
          <c:orientation val="minMax"/>
        </c:scaling>
        <c:axPos val="l"/>
        <c:minorGridlines>
          <c:spPr>
            <a:ln w="9525" cap="flat" cmpd="sng" algn="ctr">
              <a:noFill/>
              <a:round/>
            </a:ln>
            <a:effectLst/>
          </c:spPr>
        </c:minorGridlines>
        <c:numFmt formatCode="General" sourceLinked="1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方正兰亭粗黑_GBK" panose="02000000000000000000" pitchFamily="2" charset="-122"/>
                <a:cs typeface="+mn-cs"/>
              </a:defRPr>
            </a:pPr>
            <a:endParaRPr lang="zh-CN"/>
          </a:p>
        </c:txPr>
        <c:crossAx val="194325120"/>
        <c:crosses val="autoZero"/>
        <c:auto val="1"/>
        <c:lblAlgn val="ctr"/>
        <c:lblOffset val="0"/>
      </c:catAx>
      <c:valAx>
        <c:axId val="194325120"/>
        <c:scaling>
          <c:orientation val="minMax"/>
          <c:max val="3300"/>
        </c:scaling>
        <c:axPos val="b"/>
        <c:numFmt formatCode="General" sourceLinked="1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Myriad Pro Cond" panose="020B0506030403020204" pitchFamily="34" charset="0"/>
                <a:ea typeface="+mn-ea"/>
                <a:cs typeface="+mn-cs"/>
              </a:defRPr>
            </a:pPr>
            <a:endParaRPr lang="zh-CN"/>
          </a:p>
        </c:txPr>
        <c:crossAx val="194323584"/>
        <c:crosses val="autoZero"/>
        <c:crossBetween val="between"/>
      </c:valAx>
    </c:plotArea>
    <c:plotVisOnly val="1"/>
    <c:dispBlanksAs val="gap"/>
  </c:chart>
  <c:txPr>
    <a:bodyPr/>
    <a:lstStyle/>
    <a:p>
      <a:pPr>
        <a:defRPr/>
      </a:pPr>
      <a:endParaRPr lang="zh-CN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3"/>
  <c:chart>
    <c:autoTitleDeleted val="1"/>
    <c:plotArea>
      <c:layout>
        <c:manualLayout>
          <c:layoutTarget val="inner"/>
          <c:xMode val="edge"/>
          <c:yMode val="edge"/>
          <c:x val="0.11277077348270632"/>
          <c:y val="5.0715209922233488E-2"/>
          <c:w val="0.8044355543910171"/>
          <c:h val="0.82487988646856747"/>
        </c:manualLayout>
      </c:layout>
      <c:barChart>
        <c:barDir val="bar"/>
        <c:grouping val="clustered"/>
        <c:varyColors val="1"/>
        <c:ser>
          <c:idx val="0"/>
          <c:order val="1"/>
          <c:tx>
            <c:strRef>
              <c:f>Sheet1!$B$1</c:f>
              <c:strCache>
                <c:ptCount val="1"/>
                <c:pt idx="0">
                  <c:v>实体</c:v>
                </c:pt>
              </c:strCache>
            </c:strRef>
          </c:tx>
          <c:spPr>
            <a:solidFill>
              <a:srgbClr val="8FAADC"/>
            </a:solidFill>
            <a:ln w="12700">
              <a:noFill/>
            </a:ln>
            <a:effectLst/>
          </c:spPr>
          <c:dPt>
            <c:idx val="0"/>
          </c:dPt>
          <c:dPt>
            <c:idx val="1"/>
          </c:dPt>
          <c:dPt>
            <c:idx val="2"/>
          </c:dPt>
          <c:dPt>
            <c:idx val="3"/>
          </c:dPt>
          <c:dPt>
            <c:idx val="4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主要商品</c:v>
                </c:pt>
                <c:pt idx="1">
                  <c:v>次要商品</c:v>
                </c:pt>
                <c:pt idx="2">
                  <c:v>精美礼品</c:v>
                </c:pt>
                <c:pt idx="3">
                  <c:v>个性挂饰</c:v>
                </c:pt>
                <c:pt idx="4">
                  <c:v>虚拟产品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0.48000000000000004</c:v>
                </c:pt>
                <c:pt idx="1">
                  <c:v>0.25</c:v>
                </c:pt>
                <c:pt idx="2">
                  <c:v>0.21000000000000002</c:v>
                </c:pt>
                <c:pt idx="3">
                  <c:v>0.44</c:v>
                </c:pt>
                <c:pt idx="4">
                  <c:v>0.12000000000000001</c:v>
                </c:pt>
              </c:numCache>
            </c:numRef>
          </c:val>
        </c:ser>
        <c:dLbls/>
        <c:gapWidth val="70"/>
        <c:overlap val="-10"/>
        <c:axId val="196038656"/>
        <c:axId val="196040192"/>
      </c:barChart>
      <c:barChart>
        <c:barDir val="bar"/>
        <c:grouping val="clustered"/>
        <c:varyColors val="1"/>
        <c:ser>
          <c:idx val="2"/>
          <c:order val="0"/>
          <c:tx>
            <c:strRef>
              <c:f>Sheet1!$C$1</c:f>
              <c:strCache>
                <c:ptCount val="1"/>
                <c:pt idx="0">
                  <c:v>电商</c:v>
                </c:pt>
              </c:strCache>
            </c:strRef>
          </c:tx>
          <c:spPr>
            <a:solidFill>
              <a:srgbClr val="FFFFAF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主要商品</c:v>
                </c:pt>
                <c:pt idx="1">
                  <c:v>次要商品</c:v>
                </c:pt>
                <c:pt idx="2">
                  <c:v>精美礼品</c:v>
                </c:pt>
                <c:pt idx="3">
                  <c:v>个性挂饰</c:v>
                </c:pt>
                <c:pt idx="4">
                  <c:v>虚拟产品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0.32000000000000006</c:v>
                </c:pt>
                <c:pt idx="1">
                  <c:v>0.38000000000000006</c:v>
                </c:pt>
                <c:pt idx="2">
                  <c:v>0.54</c:v>
                </c:pt>
                <c:pt idx="3">
                  <c:v>0.33000000000000007</c:v>
                </c:pt>
                <c:pt idx="4">
                  <c:v>0.56000000000000005</c:v>
                </c:pt>
              </c:numCache>
            </c:numRef>
          </c:val>
        </c:ser>
        <c:dLbls/>
        <c:gapWidth val="70"/>
        <c:overlap val="-10"/>
        <c:axId val="196055808"/>
        <c:axId val="196041728"/>
      </c:barChart>
      <c:catAx>
        <c:axId val="1960386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+mn-cs"/>
              </a:defRPr>
            </a:pPr>
            <a:endParaRPr lang="zh-CN"/>
          </a:p>
        </c:txPr>
        <c:crossAx val="196040192"/>
        <c:crosses val="autoZero"/>
        <c:auto val="1"/>
        <c:lblAlgn val="ctr"/>
        <c:lblOffset val="0"/>
      </c:catAx>
      <c:valAx>
        <c:axId val="196040192"/>
        <c:scaling>
          <c:orientation val="minMax"/>
          <c:max val="0.8"/>
          <c:min val="-0.8"/>
        </c:scaling>
        <c:axPos val="b"/>
        <c:numFmt formatCode="0%" sourceLinked="1"/>
        <c:maj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Myriad Pro Cond" panose="020B0506030403020204" pitchFamily="34" charset="0"/>
                <a:ea typeface="+mn-ea"/>
                <a:cs typeface="+mn-cs"/>
              </a:defRPr>
            </a:pPr>
            <a:endParaRPr lang="zh-CN"/>
          </a:p>
        </c:txPr>
        <c:crossAx val="196038656"/>
        <c:crosses val="autoZero"/>
        <c:crossBetween val="between"/>
      </c:valAx>
      <c:valAx>
        <c:axId val="196041728"/>
        <c:scaling>
          <c:orientation val="maxMin"/>
          <c:min val="-0.8"/>
        </c:scaling>
        <c:axPos val="t"/>
        <c:numFmt formatCode="0%" sourceLinked="1"/>
        <c:maj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055808"/>
        <c:crosses val="max"/>
        <c:crossBetween val="between"/>
      </c:valAx>
      <c:catAx>
        <c:axId val="196055808"/>
        <c:scaling>
          <c:orientation val="minMax"/>
        </c:scaling>
        <c:delete val="1"/>
        <c:axPos val="r"/>
        <c:numFmt formatCode="General" sourceLinked="1"/>
        <c:tickLblPos val="none"/>
        <c:crossAx val="196041728"/>
        <c:crosses val="autoZero"/>
        <c:auto val="1"/>
        <c:lblAlgn val="ctr"/>
        <c:lblOffset val="100"/>
      </c:catAx>
    </c:plotArea>
    <c:plotVisOnly val="1"/>
    <c:dispBlanksAs val="gap"/>
  </c:chart>
  <c:txPr>
    <a:bodyPr/>
    <a:lstStyle/>
    <a:p>
      <a:pPr>
        <a:defRPr/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入账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788</c:v>
                </c:pt>
                <c:pt idx="1">
                  <c:v>808</c:v>
                </c:pt>
                <c:pt idx="2">
                  <c:v>888</c:v>
                </c:pt>
                <c:pt idx="3">
                  <c:v>988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出账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377</c:v>
                </c:pt>
                <c:pt idx="1">
                  <c:v>356</c:v>
                </c:pt>
                <c:pt idx="2">
                  <c:v>341</c:v>
                </c:pt>
                <c:pt idx="3">
                  <c:v>325</c:v>
                </c:pt>
              </c:numCache>
            </c:numRef>
          </c:val>
        </c:ser>
        <c:dLbls/>
        <c:gapWidth val="219"/>
        <c:overlap val="-27"/>
        <c:axId val="196156416"/>
        <c:axId val="196227840"/>
      </c:barChart>
      <c:catAx>
        <c:axId val="1961564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roadway" panose="04040905080B02020502" pitchFamily="82" charset="0"/>
                <a:ea typeface="+mn-ea"/>
                <a:cs typeface="+mn-cs"/>
              </a:defRPr>
            </a:pPr>
            <a:endParaRPr lang="zh-CN"/>
          </a:p>
        </c:txPr>
        <c:crossAx val="196227840"/>
        <c:crosses val="autoZero"/>
        <c:auto val="1"/>
        <c:lblAlgn val="ctr"/>
        <c:lblOffset val="100"/>
      </c:catAx>
      <c:valAx>
        <c:axId val="1962278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156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方正兰亭黑_GBK" panose="02000000000000000000" pitchFamily="2" charset="-122"/>
              <a:ea typeface="方正兰亭黑_GBK" panose="02000000000000000000" pitchFamily="2" charset="-122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4"/>
  <c:chart>
    <c:autoTitleDeleted val="1"/>
    <c:plotArea>
      <c:layout>
        <c:manualLayout>
          <c:layoutTarget val="inner"/>
          <c:xMode val="edge"/>
          <c:yMode val="edge"/>
          <c:x val="0.1258509295334623"/>
          <c:y val="0.12707967754030747"/>
          <c:w val="0.74209592313071615"/>
          <c:h val="0.765949006374203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effectLst/>
          </c:spPr>
          <c:dPt>
            <c:idx val="0"/>
            <c:spPr>
              <a:solidFill>
                <a:schemeClr val="accent2">
                  <a:shade val="76000"/>
                </a:schemeClr>
              </a:solidFill>
              <a:ln w="6350" cap="flat" cmpd="sng" algn="ctr">
                <a:solidFill>
                  <a:schemeClr val="lt1"/>
                </a:solidFill>
                <a:prstDash val="solid"/>
                <a:round/>
              </a:ln>
              <a:effectLst/>
            </c:spPr>
          </c:dPt>
          <c:dPt>
            <c:idx val="1"/>
            <c:spPr>
              <a:solidFill>
                <a:schemeClr val="accent2">
                  <a:tint val="77000"/>
                </a:schemeClr>
              </a:solidFill>
              <a:ln w="6350" cap="flat" cmpd="sng" algn="ctr">
                <a:solidFill>
                  <a:schemeClr val="lt1"/>
                </a:solidFill>
                <a:prstDash val="solid"/>
                <a:round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Part1</c:v>
                </c:pt>
                <c:pt idx="1">
                  <c:v>Part2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46</c:v>
                </c:pt>
              </c:numCache>
            </c:numRef>
          </c:val>
        </c:ser>
        <c:dLbls/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zh-CN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4"/>
  <c:chart>
    <c:autoTitleDeleted val="1"/>
    <c:plotArea>
      <c:layout>
        <c:manualLayout>
          <c:layoutTarget val="inner"/>
          <c:xMode val="edge"/>
          <c:yMode val="edge"/>
          <c:x val="0.1258509295334623"/>
          <c:y val="0.12707967754030747"/>
          <c:w val="0.74209592313071615"/>
          <c:h val="0.765949006374203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dPt>
            <c:idx val="0"/>
            <c:spPr>
              <a:solidFill>
                <a:schemeClr val="accent2">
                  <a:shade val="76000"/>
                </a:schemeClr>
              </a:solidFill>
              <a:ln w="6350" cap="flat" cmpd="sng" algn="ctr">
                <a:solidFill>
                  <a:schemeClr val="lt1"/>
                </a:solidFill>
                <a:prstDash val="solid"/>
                <a:round/>
              </a:ln>
              <a:effectLst/>
            </c:spPr>
          </c:dPt>
          <c:dPt>
            <c:idx val="1"/>
            <c:spPr>
              <a:solidFill>
                <a:schemeClr val="accent2">
                  <a:tint val="77000"/>
                </a:schemeClr>
              </a:solidFill>
              <a:ln w="6350" cap="flat" cmpd="sng" algn="ctr">
                <a:solidFill>
                  <a:schemeClr val="lt1"/>
                </a:solidFill>
                <a:prstDash val="solid"/>
                <a:round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Part1</c:v>
                </c:pt>
                <c:pt idx="1">
                  <c:v>Part2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76</c:v>
                </c:pt>
                <c:pt idx="1">
                  <c:v>50</c:v>
                </c:pt>
              </c:numCache>
            </c:numRef>
          </c:val>
        </c:ser>
        <c:dLbls/>
        <c:firstSliceAng val="135"/>
        <c:holeSize val="6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800"/>
      </a:pPr>
      <a:endParaRPr lang="zh-CN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3.822804209642755E-2"/>
          <c:y val="6.743585131456766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pattFill prst="narVert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/>
        <c:gapWidth val="227"/>
        <c:overlap val="-48"/>
        <c:axId val="196541824"/>
        <c:axId val="197858432"/>
      </c:barChart>
      <c:catAx>
        <c:axId val="1965418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7858432"/>
        <c:crosses val="autoZero"/>
        <c:auto val="1"/>
        <c:lblAlgn val="ctr"/>
        <c:lblOffset val="100"/>
      </c:catAx>
      <c:valAx>
        <c:axId val="19785843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6541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3.822804209642755E-2"/>
          <c:y val="6.743585131456766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pattFill prst="narVert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dLbls/>
        <c:gapWidth val="227"/>
        <c:overlap val="-48"/>
        <c:axId val="199386624"/>
        <c:axId val="199388160"/>
      </c:barChart>
      <c:catAx>
        <c:axId val="1993866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9388160"/>
        <c:crosses val="autoZero"/>
        <c:auto val="1"/>
        <c:lblAlgn val="ctr"/>
        <c:lblOffset val="100"/>
      </c:catAx>
      <c:valAx>
        <c:axId val="19938816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938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3.822804209642755E-2"/>
          <c:y val="6.743585131456766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pattFill prst="narVert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pattFill prst="narVert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/>
        <c:gapWidth val="227"/>
        <c:overlap val="-48"/>
        <c:axId val="198020480"/>
        <c:axId val="199427200"/>
      </c:barChart>
      <c:catAx>
        <c:axId val="19802048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9427200"/>
        <c:crosses val="autoZero"/>
        <c:auto val="1"/>
        <c:lblAlgn val="ctr"/>
        <c:lblOffset val="100"/>
      </c:catAx>
      <c:valAx>
        <c:axId val="19942720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802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dLbls/>
        <c:gapWidth val="182"/>
        <c:axId val="194853504"/>
        <c:axId val="194859392"/>
      </c:barChart>
      <c:catAx>
        <c:axId val="19485350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4859392"/>
        <c:crosses val="autoZero"/>
        <c:auto val="1"/>
        <c:lblAlgn val="ctr"/>
        <c:lblOffset val="100"/>
      </c:catAx>
      <c:valAx>
        <c:axId val="19485939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485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dLbls/>
        <c:gapWidth val="182"/>
        <c:axId val="191189760"/>
        <c:axId val="191191296"/>
      </c:barChart>
      <c:catAx>
        <c:axId val="19118976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1191296"/>
        <c:crosses val="autoZero"/>
        <c:auto val="1"/>
        <c:lblAlgn val="ctr"/>
        <c:lblOffset val="100"/>
      </c:catAx>
      <c:valAx>
        <c:axId val="19119129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1189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/>
        <c:gapWidth val="182"/>
        <c:axId val="194906752"/>
        <c:axId val="194912640"/>
      </c:barChart>
      <c:catAx>
        <c:axId val="19490675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4912640"/>
        <c:crosses val="autoZero"/>
        <c:auto val="1"/>
        <c:lblAlgn val="ctr"/>
        <c:lblOffset val="100"/>
      </c:catAx>
      <c:valAx>
        <c:axId val="19491264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490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/>
        <c:gapWidth val="182"/>
        <c:axId val="195248896"/>
        <c:axId val="195250432"/>
      </c:barChart>
      <c:catAx>
        <c:axId val="19524889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250432"/>
        <c:crosses val="autoZero"/>
        <c:auto val="1"/>
        <c:lblAlgn val="ctr"/>
        <c:lblOffset val="100"/>
      </c:catAx>
      <c:valAx>
        <c:axId val="19525043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5248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/>
        <c:gapWidth val="182"/>
        <c:axId val="195291776"/>
        <c:axId val="195297664"/>
      </c:barChart>
      <c:catAx>
        <c:axId val="19529177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297664"/>
        <c:crosses val="autoZero"/>
        <c:auto val="1"/>
        <c:lblAlgn val="ctr"/>
        <c:lblOffset val="100"/>
      </c:catAx>
      <c:valAx>
        <c:axId val="19529766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529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/>
        <c:gapWidth val="182"/>
        <c:axId val="195322624"/>
        <c:axId val="195324160"/>
      </c:barChart>
      <c:catAx>
        <c:axId val="1953226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324160"/>
        <c:crosses val="autoZero"/>
        <c:auto val="1"/>
        <c:lblAlgn val="ctr"/>
        <c:lblOffset val="100"/>
      </c:catAx>
      <c:valAx>
        <c:axId val="195324160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5322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/>
        <c:gapWidth val="182"/>
        <c:axId val="195398272"/>
        <c:axId val="195412352"/>
      </c:barChart>
      <c:catAx>
        <c:axId val="19539827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412352"/>
        <c:crosses val="autoZero"/>
        <c:auto val="1"/>
        <c:lblAlgn val="ctr"/>
        <c:lblOffset val="100"/>
      </c:catAx>
      <c:valAx>
        <c:axId val="19541235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5398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4.9811745476966186E-2"/>
          <c:y val="6.7435511782186819E-2"/>
          <c:w val="0.87985472483979921"/>
          <c:h val="0.81455140888493882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8FAADC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FD2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4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/>
        <c:gapWidth val="182"/>
        <c:axId val="195453696"/>
        <c:axId val="195455232"/>
      </c:barChart>
      <c:catAx>
        <c:axId val="19545369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95455232"/>
        <c:crosses val="autoZero"/>
        <c:auto val="1"/>
        <c:lblAlgn val="ctr"/>
        <c:lblOffset val="100"/>
      </c:catAx>
      <c:valAx>
        <c:axId val="195455232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9545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11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11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Vert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8125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9060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9510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130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3970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6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305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3319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054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857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04BFCD-CCFB-4BCC-8322-95D529E21F4B}" type="datetimeFigureOut">
              <a:rPr lang="zh-CN" altLang="en-US" smtClean="0"/>
              <a:pPr/>
              <a:t>2015/8/15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ED0994B-D4C2-4842-AE6C-6C8E4F04FD3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824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18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ustomXml" Target="../../customXml/item4.xml"/><Relationship Id="rId7" Type="http://schemas.openxmlformats.org/officeDocument/2006/relationships/image" Target="../media/image5.png"/><Relationship Id="rId2" Type="http://schemas.openxmlformats.org/officeDocument/2006/relationships/customXml" Target="../../customXml/item5.xml"/><Relationship Id="rId1" Type="http://schemas.openxmlformats.org/officeDocument/2006/relationships/themeOverride" Target="../theme/themeOverride4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1.xml"/><Relationship Id="rId10" Type="http://schemas.openxmlformats.org/officeDocument/2006/relationships/image" Target="../media/image8.emf"/><Relationship Id="rId4" Type="http://schemas.openxmlformats.org/officeDocument/2006/relationships/customXml" Target="../../customXml/item16.xml"/><Relationship Id="rId9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ustomXml" Target="../../customXml/item13.xml"/><Relationship Id="rId7" Type="http://schemas.openxmlformats.org/officeDocument/2006/relationships/image" Target="../media/image5.png"/><Relationship Id="rId2" Type="http://schemas.openxmlformats.org/officeDocument/2006/relationships/customXml" Target="../../customXml/item21.xml"/><Relationship Id="rId1" Type="http://schemas.openxmlformats.org/officeDocument/2006/relationships/themeOverride" Target="../theme/themeOverride5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.xml"/><Relationship Id="rId10" Type="http://schemas.openxmlformats.org/officeDocument/2006/relationships/image" Target="../media/image8.emf"/><Relationship Id="rId4" Type="http://schemas.openxmlformats.org/officeDocument/2006/relationships/customXml" Target="../../customXml/item8.xml"/><Relationship Id="rId9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chart" Target="../charts/chart12.xml"/><Relationship Id="rId4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ustomXml" Target="../../customXml/item15.xml"/><Relationship Id="rId7" Type="http://schemas.openxmlformats.org/officeDocument/2006/relationships/image" Target="../media/image5.png"/><Relationship Id="rId2" Type="http://schemas.openxmlformats.org/officeDocument/2006/relationships/customXml" Target="../../customXml/item20.xml"/><Relationship Id="rId1" Type="http://schemas.openxmlformats.org/officeDocument/2006/relationships/themeOverride" Target="../theme/themeOverride8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7.xml"/><Relationship Id="rId10" Type="http://schemas.openxmlformats.org/officeDocument/2006/relationships/image" Target="../media/image8.emf"/><Relationship Id="rId4" Type="http://schemas.openxmlformats.org/officeDocument/2006/relationships/customXml" Target="../../customXml/item9.xml"/><Relationship Id="rId9" Type="http://schemas.openxmlformats.org/officeDocument/2006/relationships/image" Target="../media/image7.e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ustomXml" Target="../../customXml/item17.xml"/><Relationship Id="rId7" Type="http://schemas.openxmlformats.org/officeDocument/2006/relationships/image" Target="../media/image5.png"/><Relationship Id="rId2" Type="http://schemas.openxmlformats.org/officeDocument/2006/relationships/customXml" Target="../../customXml/item2.xml"/><Relationship Id="rId1" Type="http://schemas.openxmlformats.org/officeDocument/2006/relationships/themeOverride" Target="../theme/themeOverride9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3.xml"/><Relationship Id="rId10" Type="http://schemas.openxmlformats.org/officeDocument/2006/relationships/image" Target="../media/image8.emf"/><Relationship Id="rId4" Type="http://schemas.openxmlformats.org/officeDocument/2006/relationships/customXml" Target="../../customXml/item10.xml"/><Relationship Id="rId9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ustomXml" Target="../../customXml/item6.xml"/><Relationship Id="rId7" Type="http://schemas.openxmlformats.org/officeDocument/2006/relationships/image" Target="../media/image5.png"/><Relationship Id="rId2" Type="http://schemas.openxmlformats.org/officeDocument/2006/relationships/customXml" Target="../../customXml/item19.xml"/><Relationship Id="rId1" Type="http://schemas.openxmlformats.org/officeDocument/2006/relationships/themeOverride" Target="../theme/themeOverride2.xml"/><Relationship Id="rId6" Type="http://schemas.openxmlformats.org/officeDocument/2006/relationships/slideLayout" Target="../slideLayouts/slideLayout2.xml"/><Relationship Id="rId5" Type="http://schemas.openxmlformats.org/officeDocument/2006/relationships/customXml" Target="../../customXml/item14.xml"/><Relationship Id="rId10" Type="http://schemas.openxmlformats.org/officeDocument/2006/relationships/image" Target="../media/image8.emf"/><Relationship Id="rId4" Type="http://schemas.openxmlformats.org/officeDocument/2006/relationships/customXml" Target="../../customXml/item18.xml"/><Relationship Id="rId9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11.vsdx"/><Relationship Id="rId7" Type="http://schemas.microsoft.com/office/2007/relationships/hdphoto" Target="../media/hdphoto3.wdp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12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chart" Target="../charts/chart7.xml"/><Relationship Id="rId3" Type="http://schemas.microsoft.com/office/2007/relationships/hdphoto" Target="../media/hdphoto3.wdp"/><Relationship Id="rId7" Type="http://schemas.openxmlformats.org/officeDocument/2006/relationships/chart" Target="../charts/chart1.xml"/><Relationship Id="rId12" Type="http://schemas.openxmlformats.org/officeDocument/2006/relationships/chart" Target="../charts/chart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chart" Target="../charts/chart5.xml"/><Relationship Id="rId5" Type="http://schemas.openxmlformats.org/officeDocument/2006/relationships/image" Target="../media/image13.png"/><Relationship Id="rId15" Type="http://schemas.openxmlformats.org/officeDocument/2006/relationships/chart" Target="../charts/chart9.xml"/><Relationship Id="rId10" Type="http://schemas.openxmlformats.org/officeDocument/2006/relationships/chart" Target="../charts/chart4.xml"/><Relationship Id="rId4" Type="http://schemas.openxmlformats.org/officeDocument/2006/relationships/image" Target="../media/image12.png"/><Relationship Id="rId9" Type="http://schemas.openxmlformats.org/officeDocument/2006/relationships/chart" Target="../charts/chart3.xml"/><Relationship Id="rId14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1770" y="2134126"/>
            <a:ext cx="8008461" cy="2589749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 rot="432157">
            <a:off x="8070478" y="1514976"/>
            <a:ext cx="2603327" cy="833156"/>
            <a:chOff x="8096355" y="1422178"/>
            <a:chExt cx="2603327" cy="833156"/>
          </a:xfrm>
        </p:grpSpPr>
        <p:sp>
          <p:nvSpPr>
            <p:cNvPr id="6" name="矩形 5"/>
            <p:cNvSpPr/>
            <p:nvPr/>
          </p:nvSpPr>
          <p:spPr>
            <a:xfrm rot="925163">
              <a:off x="8096355" y="1497157"/>
              <a:ext cx="2395810" cy="75817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5400" b="1" dirty="0">
                <a:solidFill>
                  <a:schemeClr val="accent1">
                    <a:lumMod val="75000"/>
                  </a:schemeClr>
                </a:solidFill>
                <a:latin typeface="FFF Tusj" panose="02040802050405020203" pitchFamily="18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925163">
              <a:off x="8468663" y="1422178"/>
              <a:ext cx="2231019" cy="830997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accent1">
                      <a:lumMod val="75000"/>
                    </a:schemeClr>
                  </a:solidFill>
                  <a:latin typeface="FFF Tusj" panose="02040802050405020203" pitchFamily="18" charset="0"/>
                  <a:ea typeface="Adobe Myungjo Std M" panose="02020600000000000000" pitchFamily="18" charset="-128"/>
                </a:rPr>
                <a:t>2015</a:t>
              </a:r>
              <a:endParaRPr lang="zh-CN" altLang="en-US" sz="4800" b="1" dirty="0" smtClean="0">
                <a:solidFill>
                  <a:schemeClr val="accent1">
                    <a:lumMod val="75000"/>
                  </a:schemeClr>
                </a:solidFill>
                <a:latin typeface="FFF Tusj" panose="020408020504050202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451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01"/>
            <a:ext cx="12192000" cy="685800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14" name="六边形 13"/>
          <p:cNvSpPr/>
          <p:nvPr/>
        </p:nvSpPr>
        <p:spPr>
          <a:xfrm>
            <a:off x="562933" y="790806"/>
            <a:ext cx="562933" cy="485287"/>
          </a:xfrm>
          <a:prstGeom prst="hexagon">
            <a:avLst/>
          </a:prstGeom>
          <a:solidFill>
            <a:srgbClr val="307AA1"/>
          </a:solidFill>
          <a:ln>
            <a:solidFill>
              <a:srgbClr val="307A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604298" y="802616"/>
            <a:ext cx="521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二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62933" y="1325629"/>
            <a:ext cx="174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工作成绩总汇</a:t>
            </a:r>
            <a:endParaRPr lang="zh-CN" altLang="en-US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564707" y="2041495"/>
            <a:ext cx="210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业绩总结</a:t>
            </a:r>
            <a:endParaRPr lang="zh-CN" altLang="en-US" sz="36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4" name="Picture 1"/>
          <p:cNvPicPr preferRelativeResize="0">
            <a:picLocks/>
          </p:cNvPicPr>
          <p:nvPr>
            <p:custDataLst>
              <p:custData r:id="rId2"/>
            </p:custDataLst>
          </p:nvPr>
        </p:nvPicPr>
        <p:blipFill rotWithShape="1"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56" t="22405" r="18955" b="23555"/>
          <a:stretch/>
        </p:blipFill>
        <p:spPr>
          <a:xfrm>
            <a:off x="6855792" y="1980586"/>
            <a:ext cx="877970" cy="76416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1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3132630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4564707" y="3132630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工作成绩汇报总结性内容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9" name="Picture 1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4246833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0" name="文本框 49"/>
          <p:cNvSpPr txBox="1"/>
          <p:nvPr/>
        </p:nvSpPr>
        <p:spPr>
          <a:xfrm>
            <a:off x="4564707" y="4342439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工作成绩汇报总结性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51" name="Picture 1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5361036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文本框 51"/>
          <p:cNvSpPr txBox="1"/>
          <p:nvPr/>
        </p:nvSpPr>
        <p:spPr>
          <a:xfrm>
            <a:off x="4564707" y="5424774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工作成绩汇报总结性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761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"/>
          <p:cNvSpPr/>
          <p:nvPr/>
        </p:nvSpPr>
        <p:spPr>
          <a:xfrm>
            <a:off x="2081375" y="476515"/>
            <a:ext cx="8029250" cy="5904971"/>
          </a:xfrm>
          <a:custGeom>
            <a:avLst/>
            <a:gdLst>
              <a:gd name="connsiteX0" fmla="*/ 0 w 8029250"/>
              <a:gd name="connsiteY0" fmla="*/ 2946285 h 5904971"/>
              <a:gd name="connsiteX1" fmla="*/ 4014627 w 8029250"/>
              <a:gd name="connsiteY1" fmla="*/ 0 h 5904971"/>
              <a:gd name="connsiteX2" fmla="*/ 8029249 w 8029250"/>
              <a:gd name="connsiteY2" fmla="*/ 2946285 h 5904971"/>
              <a:gd name="connsiteX3" fmla="*/ 6362184 w 8029250"/>
              <a:gd name="connsiteY3" fmla="*/ 2946285 h 5904971"/>
              <a:gd name="connsiteX4" fmla="*/ 6362184 w 8029250"/>
              <a:gd name="connsiteY4" fmla="*/ 5904971 h 5904971"/>
              <a:gd name="connsiteX5" fmla="*/ 1667070 w 8029250"/>
              <a:gd name="connsiteY5" fmla="*/ 5904971 h 5904971"/>
              <a:gd name="connsiteX6" fmla="*/ 1667070 w 8029250"/>
              <a:gd name="connsiteY6" fmla="*/ 2946285 h 5904971"/>
              <a:gd name="connsiteX7" fmla="*/ 0 w 8029250"/>
              <a:gd name="connsiteY7" fmla="*/ 2946285 h 59049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8029250" h="5904971">
                <a:moveTo>
                  <a:pt x="0" y="2946285"/>
                </a:moveTo>
                <a:lnTo>
                  <a:pt x="4014627" y="0"/>
                </a:lnTo>
                <a:lnTo>
                  <a:pt x="8029249" y="2946285"/>
                </a:lnTo>
                <a:lnTo>
                  <a:pt x="6362184" y="2946285"/>
                </a:lnTo>
                <a:lnTo>
                  <a:pt x="6362184" y="5904971"/>
                </a:lnTo>
                <a:lnTo>
                  <a:pt x="1667070" y="5904971"/>
                </a:lnTo>
                <a:lnTo>
                  <a:pt x="1667070" y="2946285"/>
                </a:lnTo>
                <a:lnTo>
                  <a:pt x="0" y="2946285"/>
                </a:lnTo>
              </a:path>
            </a:pathLst>
          </a:custGeom>
          <a:solidFill>
            <a:srgbClr val="307AA1"/>
          </a:solidFill>
          <a:ln w="12700" cap="flat" cmpd="sng" algn="ctr">
            <a:solidFill>
              <a:srgbClr val="000000">
                <a:alpha val="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增长率突破历史性的</a:t>
            </a:r>
            <a:endParaRPr lang="en-US" altLang="zh-CN" sz="2800" b="1" kern="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5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10%</a:t>
            </a:r>
            <a:endParaRPr kumimoji="0" lang="zh-CN" altLang="en-US" sz="1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营业额目标完成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2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利润</a:t>
            </a:r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额目标完成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sp>
        <p:nvSpPr>
          <p:cNvPr id="5" name="Freeform 3"/>
          <p:cNvSpPr/>
          <p:nvPr/>
        </p:nvSpPr>
        <p:spPr>
          <a:xfrm>
            <a:off x="2081375" y="476515"/>
            <a:ext cx="8029250" cy="5904971"/>
          </a:xfrm>
          <a:custGeom>
            <a:avLst/>
            <a:gdLst>
              <a:gd name="connsiteX0" fmla="*/ 0 w 8029250"/>
              <a:gd name="connsiteY0" fmla="*/ 2946285 h 5904971"/>
              <a:gd name="connsiteX1" fmla="*/ 4014627 w 8029250"/>
              <a:gd name="connsiteY1" fmla="*/ 0 h 5904971"/>
              <a:gd name="connsiteX2" fmla="*/ 8029249 w 8029250"/>
              <a:gd name="connsiteY2" fmla="*/ 2946285 h 5904971"/>
              <a:gd name="connsiteX3" fmla="*/ 6362184 w 8029250"/>
              <a:gd name="connsiteY3" fmla="*/ 2946285 h 5904971"/>
              <a:gd name="connsiteX4" fmla="*/ 6362184 w 8029250"/>
              <a:gd name="connsiteY4" fmla="*/ 5904971 h 5904971"/>
              <a:gd name="connsiteX5" fmla="*/ 1667070 w 8029250"/>
              <a:gd name="connsiteY5" fmla="*/ 5904971 h 5904971"/>
              <a:gd name="connsiteX6" fmla="*/ 1667070 w 8029250"/>
              <a:gd name="connsiteY6" fmla="*/ 2946285 h 5904971"/>
              <a:gd name="connsiteX7" fmla="*/ 0 w 8029250"/>
              <a:gd name="connsiteY7" fmla="*/ 2946285 h 59049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8029250" h="5904971">
                <a:moveTo>
                  <a:pt x="0" y="2946285"/>
                </a:moveTo>
                <a:lnTo>
                  <a:pt x="4014627" y="0"/>
                </a:lnTo>
                <a:lnTo>
                  <a:pt x="8029249" y="2946285"/>
                </a:lnTo>
                <a:lnTo>
                  <a:pt x="6362184" y="2946285"/>
                </a:lnTo>
                <a:lnTo>
                  <a:pt x="6362184" y="5904971"/>
                </a:lnTo>
                <a:lnTo>
                  <a:pt x="1667070" y="5904971"/>
                </a:lnTo>
                <a:lnTo>
                  <a:pt x="1667070" y="2946285"/>
                </a:lnTo>
                <a:lnTo>
                  <a:pt x="0" y="2946285"/>
                </a:lnTo>
              </a:path>
            </a:pathLst>
          </a:custGeom>
          <a:solidFill>
            <a:srgbClr val="307AA1"/>
          </a:solidFill>
          <a:ln w="12700" cap="flat" cmpd="sng" algn="ctr">
            <a:solidFill>
              <a:srgbClr val="000000">
                <a:alpha val="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增长率突破历史性的</a:t>
            </a:r>
            <a:endParaRPr lang="en-US" altLang="zh-CN" sz="2800" b="1" kern="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5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9%</a:t>
            </a:r>
            <a:endParaRPr kumimoji="0" lang="zh-CN" altLang="en-US" sz="1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7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创新营销模式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2081375" y="476515"/>
            <a:ext cx="8029250" cy="5904971"/>
          </a:xfrm>
          <a:custGeom>
            <a:avLst/>
            <a:gdLst>
              <a:gd name="connsiteX0" fmla="*/ 0 w 8029250"/>
              <a:gd name="connsiteY0" fmla="*/ 2946285 h 5904971"/>
              <a:gd name="connsiteX1" fmla="*/ 4014627 w 8029250"/>
              <a:gd name="connsiteY1" fmla="*/ 0 h 5904971"/>
              <a:gd name="connsiteX2" fmla="*/ 8029249 w 8029250"/>
              <a:gd name="connsiteY2" fmla="*/ 2946285 h 5904971"/>
              <a:gd name="connsiteX3" fmla="*/ 6362184 w 8029250"/>
              <a:gd name="connsiteY3" fmla="*/ 2946285 h 5904971"/>
              <a:gd name="connsiteX4" fmla="*/ 6362184 w 8029250"/>
              <a:gd name="connsiteY4" fmla="*/ 5904971 h 5904971"/>
              <a:gd name="connsiteX5" fmla="*/ 1667070 w 8029250"/>
              <a:gd name="connsiteY5" fmla="*/ 5904971 h 5904971"/>
              <a:gd name="connsiteX6" fmla="*/ 1667070 w 8029250"/>
              <a:gd name="connsiteY6" fmla="*/ 2946285 h 5904971"/>
              <a:gd name="connsiteX7" fmla="*/ 0 w 8029250"/>
              <a:gd name="connsiteY7" fmla="*/ 2946285 h 59049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8029250" h="5904971">
                <a:moveTo>
                  <a:pt x="0" y="2946285"/>
                </a:moveTo>
                <a:lnTo>
                  <a:pt x="4014627" y="0"/>
                </a:lnTo>
                <a:lnTo>
                  <a:pt x="8029249" y="2946285"/>
                </a:lnTo>
                <a:lnTo>
                  <a:pt x="6362184" y="2946285"/>
                </a:lnTo>
                <a:lnTo>
                  <a:pt x="6362184" y="5904971"/>
                </a:lnTo>
                <a:lnTo>
                  <a:pt x="1667070" y="5904971"/>
                </a:lnTo>
                <a:lnTo>
                  <a:pt x="1667070" y="2946285"/>
                </a:lnTo>
                <a:lnTo>
                  <a:pt x="0" y="2946285"/>
                </a:lnTo>
              </a:path>
            </a:pathLst>
          </a:custGeom>
          <a:solidFill>
            <a:srgbClr val="307AA1"/>
          </a:solidFill>
          <a:ln w="12700" cap="flat" cmpd="sng" algn="ctr">
            <a:solidFill>
              <a:srgbClr val="000000">
                <a:alpha val="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实现营销创新模式达</a:t>
            </a:r>
            <a:endParaRPr lang="en-US" altLang="zh-CN" sz="2800" b="1" kern="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5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24</a:t>
            </a:r>
            <a:r>
              <a:rPr lang="zh-CN" altLang="en-US" sz="115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次</a:t>
            </a:r>
            <a:endParaRPr kumimoji="0" lang="zh-CN" altLang="en-US" sz="1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54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成本控制达标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 rot="5400000">
            <a:off x="3786357" y="-881703"/>
            <a:ext cx="5380773" cy="8648701"/>
          </a:xfrm>
          <a:custGeom>
            <a:avLst/>
            <a:gdLst>
              <a:gd name="connsiteX0" fmla="*/ 0 w 8029250"/>
              <a:gd name="connsiteY0" fmla="*/ 2946285 h 5904971"/>
              <a:gd name="connsiteX1" fmla="*/ 4014627 w 8029250"/>
              <a:gd name="connsiteY1" fmla="*/ 0 h 5904971"/>
              <a:gd name="connsiteX2" fmla="*/ 8029249 w 8029250"/>
              <a:gd name="connsiteY2" fmla="*/ 2946285 h 5904971"/>
              <a:gd name="connsiteX3" fmla="*/ 6362184 w 8029250"/>
              <a:gd name="connsiteY3" fmla="*/ 2946285 h 5904971"/>
              <a:gd name="connsiteX4" fmla="*/ 6362184 w 8029250"/>
              <a:gd name="connsiteY4" fmla="*/ 5904971 h 5904971"/>
              <a:gd name="connsiteX5" fmla="*/ 1667070 w 8029250"/>
              <a:gd name="connsiteY5" fmla="*/ 5904971 h 5904971"/>
              <a:gd name="connsiteX6" fmla="*/ 1667070 w 8029250"/>
              <a:gd name="connsiteY6" fmla="*/ 2946285 h 5904971"/>
              <a:gd name="connsiteX7" fmla="*/ 0 w 8029250"/>
              <a:gd name="connsiteY7" fmla="*/ 2946285 h 590497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</a:cxnLst>
            <a:rect l="l" t="t" r="r" b="b"/>
            <a:pathLst>
              <a:path w="8029250" h="5904971">
                <a:moveTo>
                  <a:pt x="0" y="2946285"/>
                </a:moveTo>
                <a:lnTo>
                  <a:pt x="4014627" y="0"/>
                </a:lnTo>
                <a:lnTo>
                  <a:pt x="8029249" y="2946285"/>
                </a:lnTo>
                <a:lnTo>
                  <a:pt x="6362184" y="2946285"/>
                </a:lnTo>
                <a:lnTo>
                  <a:pt x="6362184" y="5904971"/>
                </a:lnTo>
                <a:lnTo>
                  <a:pt x="1667070" y="5904971"/>
                </a:lnTo>
                <a:lnTo>
                  <a:pt x="1667070" y="2946285"/>
                </a:lnTo>
                <a:lnTo>
                  <a:pt x="0" y="2946285"/>
                </a:lnTo>
              </a:path>
            </a:pathLst>
          </a:custGeom>
          <a:solidFill>
            <a:srgbClr val="307AA1"/>
          </a:solidFill>
          <a:ln w="12700" cap="flat" cmpd="sng" algn="ctr">
            <a:solidFill>
              <a:srgbClr val="000000">
                <a:alpha val="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ritannic Bold" panose="020B0903060703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66531" y="2296179"/>
            <a:ext cx="5349922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营销成本利用率</a:t>
            </a:r>
            <a:r>
              <a:rPr lang="zh-CN" altLang="en-US" sz="2800" b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成功</a:t>
            </a:r>
            <a:endParaRPr lang="en-US" altLang="zh-CN" sz="2800" b="1" kern="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algn="ctr"/>
            <a:r>
              <a:rPr lang="en-US" altLang="zh-CN" sz="115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115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宋体" panose="02010600030101010101" pitchFamily="2" charset="-122"/>
              </a:rPr>
              <a:t>增长</a:t>
            </a:r>
          </a:p>
        </p:txBody>
      </p:sp>
    </p:spTree>
    <p:extLst>
      <p:ext uri="{BB962C8B-B14F-4D97-AF65-F5344CB8AC3E}">
        <p14:creationId xmlns:p14="http://schemas.microsoft.com/office/powerpoint/2010/main" xmlns="" val="41627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01"/>
            <a:ext cx="12192000" cy="685800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39" name="文本框 38"/>
          <p:cNvSpPr txBox="1"/>
          <p:nvPr/>
        </p:nvSpPr>
        <p:spPr>
          <a:xfrm>
            <a:off x="562933" y="1325629"/>
            <a:ext cx="174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业绩详情分析</a:t>
            </a:r>
            <a:endParaRPr lang="zh-CN" altLang="en-US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564707" y="2041495"/>
            <a:ext cx="210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业绩分析</a:t>
            </a:r>
            <a:endParaRPr lang="zh-CN" altLang="en-US" sz="36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4" name="Picture 1"/>
          <p:cNvPicPr preferRelativeResize="0">
            <a:picLocks/>
          </p:cNvPicPr>
          <p:nvPr>
            <p:custDataLst>
              <p:custData r:id="rId2"/>
            </p:custDataLst>
          </p:nvPr>
        </p:nvPicPr>
        <p:blipFill rotWithShape="1"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56" t="22405" r="18955" b="23555"/>
          <a:stretch/>
        </p:blipFill>
        <p:spPr>
          <a:xfrm>
            <a:off x="6855792" y="1980586"/>
            <a:ext cx="877970" cy="76416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1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3132630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4564707" y="3132630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工作成绩分析总结性内容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9" name="Picture 1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4246833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0" name="文本框 49"/>
          <p:cNvSpPr txBox="1"/>
          <p:nvPr/>
        </p:nvSpPr>
        <p:spPr>
          <a:xfrm>
            <a:off x="4564707" y="4342439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成绩分析总结性内容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51" name="Picture 1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5361036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文本框 51"/>
          <p:cNvSpPr txBox="1"/>
          <p:nvPr/>
        </p:nvSpPr>
        <p:spPr>
          <a:xfrm>
            <a:off x="4564707" y="5424774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成绩分析总结性内容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2933" y="720771"/>
            <a:ext cx="574985" cy="495676"/>
            <a:chOff x="3030309" y="1190601"/>
            <a:chExt cx="740810" cy="638629"/>
          </a:xfrm>
        </p:grpSpPr>
        <p:sp>
          <p:nvSpPr>
            <p:cNvPr id="15" name="六边形 14"/>
            <p:cNvSpPr/>
            <p:nvPr/>
          </p:nvSpPr>
          <p:spPr>
            <a:xfrm>
              <a:off x="3030309" y="1190601"/>
              <a:ext cx="740810" cy="638629"/>
            </a:xfrm>
            <a:prstGeom prst="hexagon">
              <a:avLst/>
            </a:prstGeom>
            <a:solidFill>
              <a:srgbClr val="5FBCED"/>
            </a:solidFill>
            <a:ln>
              <a:solidFill>
                <a:srgbClr val="5FBC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059628" y="1190601"/>
              <a:ext cx="682171" cy="523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三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1926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重点市场销售情况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1678401213"/>
              </p:ext>
            </p:extLst>
          </p:nvPr>
        </p:nvGraphicFramePr>
        <p:xfrm>
          <a:off x="1927696" y="990064"/>
          <a:ext cx="9140638" cy="5178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6669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216058" y="1734671"/>
            <a:ext cx="7976455" cy="4404762"/>
            <a:chOff x="2216058" y="1734671"/>
            <a:chExt cx="7976455" cy="4404762"/>
          </a:xfrm>
        </p:grpSpPr>
        <p:graphicFrame>
          <p:nvGraphicFramePr>
            <p:cNvPr id="3" name="图表 2"/>
            <p:cNvGraphicFramePr/>
            <p:nvPr>
              <p:extLst>
                <p:ext uri="{D42A27DB-BD31-4B8C-83A1-F6EECF244321}">
                  <p14:modId xmlns:p14="http://schemas.microsoft.com/office/powerpoint/2010/main" xmlns="" val="2457046064"/>
                </p:ext>
              </p:extLst>
            </p:nvPr>
          </p:nvGraphicFramePr>
          <p:xfrm>
            <a:off x="2216058" y="1940233"/>
            <a:ext cx="7976455" cy="419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文本框 3"/>
            <p:cNvSpPr txBox="1"/>
            <p:nvPr/>
          </p:nvSpPr>
          <p:spPr>
            <a:xfrm>
              <a:off x="6582557" y="1734671"/>
              <a:ext cx="10892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5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6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30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82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5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电商</a:t>
              </a:r>
              <a:endParaRPr lang="zh-CN" altLang="en-US" sz="1600" b="1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874783" y="1734671"/>
              <a:ext cx="10892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07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15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226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30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382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45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99520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6591" algn="l" defTabSz="914150" rtl="0" eaLnBrk="1" latinLnBrk="0" hangingPunct="1"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6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实体</a:t>
              </a:r>
              <a:endParaRPr lang="zh-CN" altLang="en-US" sz="1600" b="1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销售场所比例分析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54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营销</a:t>
            </a:r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业绩分析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258831884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8609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营销性别分析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868427" y="6139433"/>
            <a:ext cx="3081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150"/>
            <a:r>
              <a:rPr lang="zh-CN" altLang="en-US" sz="2200" dirty="0" smtClean="0">
                <a:solidFill>
                  <a:prstClr val="black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百分比的其他展现形式</a:t>
            </a:r>
            <a:endParaRPr lang="zh-CN" altLang="en-US" sz="2200" dirty="0">
              <a:solidFill>
                <a:prstClr val="black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699089298"/>
              </p:ext>
            </p:extLst>
          </p:nvPr>
        </p:nvGraphicFramePr>
        <p:xfrm>
          <a:off x="7803719" y="1674286"/>
          <a:ext cx="3049963" cy="295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文本框 60"/>
          <p:cNvSpPr txBox="1"/>
          <p:nvPr/>
        </p:nvSpPr>
        <p:spPr>
          <a:xfrm>
            <a:off x="8551066" y="4475828"/>
            <a:ext cx="1736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7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5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26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0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82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45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52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9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dirty="0" smtClean="0">
                <a:latin typeface="Myriad Pro Cond" panose="020B0506030403020204" pitchFamily="34" charset="0"/>
              </a:rPr>
              <a:t>68</a:t>
            </a:r>
            <a:r>
              <a:rPr lang="en-US" altLang="zh-CN" sz="2400" dirty="0" smtClean="0">
                <a:latin typeface="Myriad Pro Cond" panose="020B0506030403020204" pitchFamily="34" charset="0"/>
              </a:rPr>
              <a:t>%</a:t>
            </a:r>
            <a:endParaRPr lang="zh-CN" altLang="en-US" sz="3600" dirty="0">
              <a:latin typeface="Myriad Pro Cond" panose="020B0506030403020204" pitchFamily="34" charset="0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xmlns="" val="3042286300"/>
              </p:ext>
            </p:extLst>
          </p:nvPr>
        </p:nvGraphicFramePr>
        <p:xfrm>
          <a:off x="2585628" y="1664294"/>
          <a:ext cx="3049963" cy="295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文本框 60"/>
          <p:cNvSpPr txBox="1"/>
          <p:nvPr/>
        </p:nvSpPr>
        <p:spPr>
          <a:xfrm>
            <a:off x="3332975" y="4465836"/>
            <a:ext cx="1736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7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15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226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30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382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45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520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91" algn="l" defTabSz="91415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000" dirty="0" smtClean="0">
                <a:latin typeface="Myriad Pro Cond" panose="020B0506030403020204" pitchFamily="34" charset="0"/>
              </a:rPr>
              <a:t>78</a:t>
            </a:r>
            <a:r>
              <a:rPr lang="en-US" altLang="zh-CN" sz="2400" dirty="0" smtClean="0">
                <a:latin typeface="Myriad Pro Cond" panose="020B0506030403020204" pitchFamily="34" charset="0"/>
              </a:rPr>
              <a:t>%</a:t>
            </a:r>
            <a:endParaRPr lang="zh-CN" altLang="en-US" sz="3600" dirty="0">
              <a:latin typeface="Myriad Pro Cond" panose="020B0506030403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7503" y="2726710"/>
            <a:ext cx="746975" cy="74697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68427" y="2615425"/>
            <a:ext cx="858260" cy="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55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140299" y="2218386"/>
            <a:ext cx="5911403" cy="2421228"/>
            <a:chOff x="3013656" y="2060620"/>
            <a:chExt cx="5911403" cy="242122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013656" y="2060620"/>
              <a:ext cx="0" cy="2421228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3013656" y="2513458"/>
              <a:ext cx="1416676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3142445" y="2144126"/>
              <a:ext cx="11333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向</a:t>
              </a:r>
              <a:r>
                <a:rPr lang="zh-CN" altLang="en-US" dirty="0" smtClean="0"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您展示</a:t>
              </a:r>
              <a:endPara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142445" y="2721494"/>
              <a:ext cx="5306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1">
                      <a:lumMod val="7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营销</a:t>
              </a:r>
              <a:r>
                <a:rPr lang="zh-CN" altLang="en-US" sz="3600" b="1" dirty="0" smtClean="0">
                  <a:solidFill>
                    <a:schemeClr val="accent1">
                      <a:lumMod val="75000"/>
                    </a:schemeClr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部疯狂五月工作情况</a:t>
              </a:r>
              <a:endParaRPr lang="zh-CN" altLang="en-US" sz="3600" b="1" dirty="0">
                <a:solidFill>
                  <a:schemeClr val="accent1">
                    <a:lumMod val="75000"/>
                  </a:schemeClr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013656" y="3644721"/>
              <a:ext cx="5911403" cy="0"/>
            </a:xfrm>
            <a:prstGeom prst="line">
              <a:avLst/>
            </a:prstGeom>
            <a:ln w="44450" cmpd="sng"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4736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01"/>
            <a:ext cx="12192000" cy="685800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39" name="文本框 38"/>
          <p:cNvSpPr txBox="1"/>
          <p:nvPr/>
        </p:nvSpPr>
        <p:spPr>
          <a:xfrm>
            <a:off x="562933" y="1325629"/>
            <a:ext cx="174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业绩排行展示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564707" y="2041495"/>
            <a:ext cx="210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业绩排行</a:t>
            </a:r>
            <a:endParaRPr lang="zh-CN" altLang="en-US" sz="36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4" name="Picture 1"/>
          <p:cNvPicPr preferRelativeResize="0">
            <a:picLocks/>
          </p:cNvPicPr>
          <p:nvPr>
            <p:custDataLst>
              <p:custData r:id="rId2"/>
            </p:custDataLst>
          </p:nvPr>
        </p:nvPicPr>
        <p:blipFill rotWithShape="1"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56" t="22405" r="18955" b="23555"/>
          <a:stretch/>
        </p:blipFill>
        <p:spPr>
          <a:xfrm>
            <a:off x="6855792" y="1980586"/>
            <a:ext cx="877970" cy="76416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1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3132630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4564707" y="3132630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工作成绩排行总结性内容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9" name="Picture 1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4246833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0" name="文本框 49"/>
          <p:cNvSpPr txBox="1"/>
          <p:nvPr/>
        </p:nvSpPr>
        <p:spPr>
          <a:xfrm>
            <a:off x="4564707" y="4342439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成绩排行总结性内容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51" name="Picture 1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5361036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文本框 51"/>
          <p:cNvSpPr txBox="1"/>
          <p:nvPr/>
        </p:nvSpPr>
        <p:spPr>
          <a:xfrm>
            <a:off x="4564707" y="5424774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成绩排行总结性内容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2933" y="553346"/>
            <a:ext cx="654283" cy="564036"/>
            <a:chOff x="4927348" y="3970040"/>
            <a:chExt cx="740810" cy="638629"/>
          </a:xfrm>
        </p:grpSpPr>
        <p:sp>
          <p:nvSpPr>
            <p:cNvPr id="17" name="六边形 16"/>
            <p:cNvSpPr/>
            <p:nvPr/>
          </p:nvSpPr>
          <p:spPr>
            <a:xfrm>
              <a:off x="4927348" y="3970040"/>
              <a:ext cx="740810" cy="638629"/>
            </a:xfrm>
            <a:prstGeom prst="hexagon">
              <a:avLst/>
            </a:prstGeom>
            <a:solidFill>
              <a:srgbClr val="A16820"/>
            </a:solidFill>
            <a:ln>
              <a:solidFill>
                <a:srgbClr val="A168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985986" y="4016257"/>
              <a:ext cx="682172" cy="592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rPr>
                <a:t>四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1887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营销先进人物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760829" y="995071"/>
            <a:ext cx="4574202" cy="1724748"/>
            <a:chOff x="2740998" y="1403797"/>
            <a:chExt cx="4574202" cy="1724748"/>
          </a:xfrm>
        </p:grpSpPr>
        <p:sp>
          <p:nvSpPr>
            <p:cNvPr id="4" name="椭圆 3"/>
            <p:cNvSpPr/>
            <p:nvPr/>
          </p:nvSpPr>
          <p:spPr>
            <a:xfrm>
              <a:off x="2740998" y="1494669"/>
              <a:ext cx="1453870" cy="1453870"/>
            </a:xfrm>
            <a:prstGeom prst="ellipse">
              <a:avLst/>
            </a:prstGeom>
            <a:solidFill>
              <a:srgbClr val="8FAADC"/>
            </a:solidFill>
            <a:ln>
              <a:solidFill>
                <a:srgbClr val="8FAA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营销</a:t>
              </a:r>
              <a:endParaRPr lang="en-US" altLang="zh-CN" sz="2000" b="1" dirty="0" smtClean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  <a:p>
              <a:pPr algn="ctr"/>
              <a:r>
                <a:rPr lang="zh-CN" altLang="en-US" sz="20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一组</a:t>
              </a:r>
              <a:endParaRPr lang="zh-CN" altLang="en-US" sz="2000" b="1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graphicFrame>
          <p:nvGraphicFramePr>
            <p:cNvPr id="5" name="图表 4"/>
            <p:cNvGraphicFramePr/>
            <p:nvPr>
              <p:extLst>
                <p:ext uri="{D42A27DB-BD31-4B8C-83A1-F6EECF244321}">
                  <p14:modId xmlns:p14="http://schemas.microsoft.com/office/powerpoint/2010/main" xmlns="" val="3892277786"/>
                </p:ext>
              </p:extLst>
            </p:nvPr>
          </p:nvGraphicFramePr>
          <p:xfrm>
            <a:off x="4272898" y="1403797"/>
            <a:ext cx="3042302" cy="17247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4491691" y="1848116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张三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491691" y="2260241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李四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2186626" y="2640169"/>
            <a:ext cx="1851689" cy="185168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营销</a:t>
            </a:r>
            <a:endParaRPr lang="en-US" altLang="zh-CN" sz="2000" b="1" dirty="0" smtClean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algn="ctr"/>
            <a:r>
              <a:rPr lang="zh-CN" altLang="en-US" sz="2000" b="1" dirty="0" smtClean="0"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二组</a:t>
            </a:r>
            <a:endParaRPr lang="zh-CN" altLang="en-US" sz="2000" b="1" dirty="0"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038315" y="2934237"/>
            <a:ext cx="3042302" cy="1724748"/>
            <a:chOff x="3718527" y="2947116"/>
            <a:chExt cx="3042302" cy="1724748"/>
          </a:xfrm>
        </p:grpSpPr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xmlns="" val="68772703"/>
                </p:ext>
              </p:extLst>
            </p:nvPr>
          </p:nvGraphicFramePr>
          <p:xfrm>
            <a:off x="3718527" y="2947116"/>
            <a:ext cx="3042302" cy="17247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3937320" y="3391435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王五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937320" y="3803560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赵六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60829" y="4560370"/>
            <a:ext cx="4574202" cy="1724748"/>
            <a:chOff x="2740998" y="1403797"/>
            <a:chExt cx="4574202" cy="1724748"/>
          </a:xfrm>
        </p:grpSpPr>
        <p:sp>
          <p:nvSpPr>
            <p:cNvPr id="16" name="椭圆 15"/>
            <p:cNvSpPr/>
            <p:nvPr/>
          </p:nvSpPr>
          <p:spPr>
            <a:xfrm>
              <a:off x="2740998" y="1494669"/>
              <a:ext cx="1453870" cy="1453870"/>
            </a:xfrm>
            <a:prstGeom prst="ellipse">
              <a:avLst/>
            </a:prstGeom>
            <a:solidFill>
              <a:srgbClr val="8FAADC"/>
            </a:solidFill>
            <a:ln>
              <a:solidFill>
                <a:srgbClr val="8FAA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营销</a:t>
              </a:r>
              <a:endParaRPr lang="en-US" altLang="zh-CN" sz="2000" b="1" dirty="0" smtClean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  <a:p>
              <a:pPr algn="ctr"/>
              <a:r>
                <a:rPr lang="zh-CN" altLang="en-US" sz="2000" b="1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三组</a:t>
              </a:r>
              <a:endParaRPr lang="zh-CN" altLang="en-US" sz="2000" b="1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graphicFrame>
          <p:nvGraphicFramePr>
            <p:cNvPr id="17" name="图表 16"/>
            <p:cNvGraphicFramePr/>
            <p:nvPr>
              <p:extLst>
                <p:ext uri="{D42A27DB-BD31-4B8C-83A1-F6EECF244321}">
                  <p14:modId xmlns:p14="http://schemas.microsoft.com/office/powerpoint/2010/main" xmlns="" val="2563238518"/>
                </p:ext>
              </p:extLst>
            </p:nvPr>
          </p:nvGraphicFramePr>
          <p:xfrm>
            <a:off x="4272898" y="1403797"/>
            <a:ext cx="3042302" cy="17247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8" name="文本框 17"/>
            <p:cNvSpPr txBox="1"/>
            <p:nvPr/>
          </p:nvSpPr>
          <p:spPr>
            <a:xfrm>
              <a:off x="4491691" y="1848116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张七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91691" y="2260241"/>
              <a:ext cx="759854" cy="37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李八</a:t>
              </a:r>
              <a:endPara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</p:grpSp>
      <p:cxnSp>
        <p:nvCxnSpPr>
          <p:cNvPr id="21" name="直接连接符 20"/>
          <p:cNvCxnSpPr>
            <a:stCxn id="10" idx="7"/>
            <a:endCxn id="4" idx="2"/>
          </p:cNvCxnSpPr>
          <p:nvPr/>
        </p:nvCxnSpPr>
        <p:spPr>
          <a:xfrm flipV="1">
            <a:off x="3767141" y="1812878"/>
            <a:ext cx="2993688" cy="10984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0" idx="4"/>
            <a:endCxn id="16" idx="2"/>
          </p:cNvCxnSpPr>
          <p:nvPr/>
        </p:nvCxnSpPr>
        <p:spPr>
          <a:xfrm>
            <a:off x="3112471" y="4491858"/>
            <a:ext cx="3648358" cy="8863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479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特殊营销技能比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1238" y="1403603"/>
            <a:ext cx="4609524" cy="405079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16699" y="1857445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兰亭黑简体" panose="02000000000000000000" pitchFamily="2" charset="-122"/>
              </a:rPr>
              <a:t>45%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方正兰亭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16699" y="3322616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兰亭黑简体" panose="02000000000000000000" pitchFamily="2" charset="-122"/>
              </a:rPr>
              <a:t>30%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方正兰亭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16699" y="4556954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方正兰亭黑简体" panose="02000000000000000000" pitchFamily="2" charset="-122"/>
              </a:rPr>
              <a:t>25%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方正兰亭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61001" y="1919000"/>
            <a:ext cx="172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娱乐化营销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61000" y="3353393"/>
            <a:ext cx="172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全球化营销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61000" y="4556954"/>
            <a:ext cx="1725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电商</a:t>
            </a:r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化营销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97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01"/>
            <a:ext cx="12192000" cy="685800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39" name="文本框 38"/>
          <p:cNvSpPr txBox="1"/>
          <p:nvPr/>
        </p:nvSpPr>
        <p:spPr>
          <a:xfrm>
            <a:off x="562933" y="1325629"/>
            <a:ext cx="174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前景计划分析</a:t>
            </a:r>
            <a:endParaRPr lang="zh-CN" altLang="en-US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564707" y="2041495"/>
            <a:ext cx="210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前景分析</a:t>
            </a:r>
            <a:endParaRPr lang="zh-CN" altLang="en-US" sz="36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4" name="Picture 1"/>
          <p:cNvPicPr preferRelativeResize="0">
            <a:picLocks/>
          </p:cNvPicPr>
          <p:nvPr>
            <p:custDataLst>
              <p:custData r:id="rId2"/>
            </p:custDataLst>
          </p:nvPr>
        </p:nvPicPr>
        <p:blipFill rotWithShape="1"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56" t="22405" r="18955" b="23555"/>
          <a:stretch/>
        </p:blipFill>
        <p:spPr>
          <a:xfrm>
            <a:off x="6855792" y="1980586"/>
            <a:ext cx="877970" cy="76416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1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3132630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4564707" y="3132630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工作前景分析总结性内容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9" name="Picture 1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4246833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0" name="文本框 49"/>
          <p:cNvSpPr txBox="1"/>
          <p:nvPr/>
        </p:nvSpPr>
        <p:spPr>
          <a:xfrm>
            <a:off x="4564707" y="4342439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工作前景分析总结性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51" name="Picture 1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5361036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文本框 51"/>
          <p:cNvSpPr txBox="1"/>
          <p:nvPr/>
        </p:nvSpPr>
        <p:spPr>
          <a:xfrm>
            <a:off x="4564707" y="5424774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工作前景分析总结性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562933" y="682586"/>
            <a:ext cx="611310" cy="526991"/>
          </a:xfrm>
          <a:prstGeom prst="hexagon">
            <a:avLst/>
          </a:prstGeom>
          <a:solidFill>
            <a:srgbClr val="EDAF5F"/>
          </a:solidFill>
          <a:ln>
            <a:solidFill>
              <a:srgbClr val="EDA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20152" y="715248"/>
            <a:ext cx="60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五</a:t>
            </a:r>
          </a:p>
        </p:txBody>
      </p:sp>
    </p:spTree>
    <p:extLst>
      <p:ext uri="{BB962C8B-B14F-4D97-AF65-F5344CB8AC3E}">
        <p14:creationId xmlns:p14="http://schemas.microsoft.com/office/powerpoint/2010/main" xmlns="" val="423044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营销发展趋势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4898" y="1857445"/>
            <a:ext cx="7024200" cy="185582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2848275" y="5061631"/>
            <a:ext cx="1403798" cy="0"/>
          </a:xfrm>
          <a:prstGeom prst="line">
            <a:avLst/>
          </a:prstGeom>
          <a:ln w="50800">
            <a:solidFill>
              <a:srgbClr val="F7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4509650" y="4861576"/>
            <a:ext cx="140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营销成本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607475" y="5030675"/>
            <a:ext cx="1403798" cy="0"/>
          </a:xfrm>
          <a:prstGeom prst="line">
            <a:avLst/>
          </a:prstGeom>
          <a:ln w="50800">
            <a:solidFill>
              <a:srgbClr val="259E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705301" y="4861576"/>
            <a:ext cx="140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营销利润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7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31075" y="2434107"/>
            <a:ext cx="744398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 smtClean="0">
                <a:solidFill>
                  <a:srgbClr val="8FAADC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谢谢观看</a:t>
            </a:r>
            <a:endParaRPr lang="zh-CN" altLang="en-US" sz="13800" b="1" dirty="0">
              <a:solidFill>
                <a:srgbClr val="8FAADC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403206">
            <a:off x="9096043" y="1471274"/>
            <a:ext cx="1358044" cy="135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85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828799" y="1471834"/>
            <a:ext cx="8278429" cy="4400932"/>
            <a:chOff x="1828799" y="1471834"/>
            <a:chExt cx="8278429" cy="4400932"/>
          </a:xfrm>
        </p:grpSpPr>
        <p:sp>
          <p:nvSpPr>
            <p:cNvPr id="24" name="矩形 23"/>
            <p:cNvSpPr/>
            <p:nvPr/>
          </p:nvSpPr>
          <p:spPr>
            <a:xfrm>
              <a:off x="1828799" y="1519707"/>
              <a:ext cx="8037261" cy="4353059"/>
            </a:xfrm>
            <a:custGeom>
              <a:avLst/>
              <a:gdLst>
                <a:gd name="connsiteX0" fmla="*/ 0 w 8100811"/>
                <a:gd name="connsiteY0" fmla="*/ 0 h 4533363"/>
                <a:gd name="connsiteX1" fmla="*/ 8100811 w 8100811"/>
                <a:gd name="connsiteY1" fmla="*/ 0 h 4533363"/>
                <a:gd name="connsiteX2" fmla="*/ 8100811 w 8100811"/>
                <a:gd name="connsiteY2" fmla="*/ 4533363 h 4533363"/>
                <a:gd name="connsiteX3" fmla="*/ 0 w 8100811"/>
                <a:gd name="connsiteY3" fmla="*/ 4533363 h 4533363"/>
                <a:gd name="connsiteX4" fmla="*/ 0 w 8100811"/>
                <a:gd name="connsiteY4" fmla="*/ 0 h 4533363"/>
                <a:gd name="connsiteX0" fmla="*/ 0 w 8847786"/>
                <a:gd name="connsiteY0" fmla="*/ 0 h 4546242"/>
                <a:gd name="connsiteX1" fmla="*/ 8847786 w 8847786"/>
                <a:gd name="connsiteY1" fmla="*/ 12879 h 4546242"/>
                <a:gd name="connsiteX2" fmla="*/ 8847786 w 8847786"/>
                <a:gd name="connsiteY2" fmla="*/ 4546242 h 4546242"/>
                <a:gd name="connsiteX3" fmla="*/ 746975 w 8847786"/>
                <a:gd name="connsiteY3" fmla="*/ 4546242 h 4546242"/>
                <a:gd name="connsiteX4" fmla="*/ 0 w 8847786"/>
                <a:gd name="connsiteY4" fmla="*/ 0 h 4546242"/>
                <a:gd name="connsiteX0" fmla="*/ 0 w 9530366"/>
                <a:gd name="connsiteY0" fmla="*/ 978794 h 5525036"/>
                <a:gd name="connsiteX1" fmla="*/ 9530366 w 9530366"/>
                <a:gd name="connsiteY1" fmla="*/ 0 h 5525036"/>
                <a:gd name="connsiteX2" fmla="*/ 8847786 w 9530366"/>
                <a:gd name="connsiteY2" fmla="*/ 5525036 h 5525036"/>
                <a:gd name="connsiteX3" fmla="*/ 746975 w 9530366"/>
                <a:gd name="connsiteY3" fmla="*/ 5525036 h 5525036"/>
                <a:gd name="connsiteX4" fmla="*/ 0 w 9530366"/>
                <a:gd name="connsiteY4" fmla="*/ 978794 h 5525036"/>
                <a:gd name="connsiteX0" fmla="*/ 0 w 9440214"/>
                <a:gd name="connsiteY0" fmla="*/ 566670 h 5112912"/>
                <a:gd name="connsiteX1" fmla="*/ 9440214 w 9440214"/>
                <a:gd name="connsiteY1" fmla="*/ 0 h 5112912"/>
                <a:gd name="connsiteX2" fmla="*/ 8847786 w 9440214"/>
                <a:gd name="connsiteY2" fmla="*/ 5112912 h 5112912"/>
                <a:gd name="connsiteX3" fmla="*/ 746975 w 9440214"/>
                <a:gd name="connsiteY3" fmla="*/ 5112912 h 5112912"/>
                <a:gd name="connsiteX4" fmla="*/ 0 w 9440214"/>
                <a:gd name="connsiteY4" fmla="*/ 566670 h 511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0214" h="5112912">
                  <a:moveTo>
                    <a:pt x="0" y="566670"/>
                  </a:moveTo>
                  <a:lnTo>
                    <a:pt x="9440214" y="0"/>
                  </a:lnTo>
                  <a:lnTo>
                    <a:pt x="8847786" y="5112912"/>
                  </a:lnTo>
                  <a:lnTo>
                    <a:pt x="746975" y="5112912"/>
                  </a:lnTo>
                  <a:lnTo>
                    <a:pt x="0" y="56667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4939629">
              <a:off x="4126335" y="-600850"/>
              <a:ext cx="3908209" cy="8053577"/>
            </a:xfrm>
            <a:custGeom>
              <a:avLst/>
              <a:gdLst>
                <a:gd name="connsiteX0" fmla="*/ 0 w 2228045"/>
                <a:gd name="connsiteY0" fmla="*/ 3799267 h 3799267"/>
                <a:gd name="connsiteX1" fmla="*/ 1114023 w 2228045"/>
                <a:gd name="connsiteY1" fmla="*/ 0 h 3799267"/>
                <a:gd name="connsiteX2" fmla="*/ 2228045 w 2228045"/>
                <a:gd name="connsiteY2" fmla="*/ 3799267 h 3799267"/>
                <a:gd name="connsiteX3" fmla="*/ 0 w 2228045"/>
                <a:gd name="connsiteY3" fmla="*/ 3799267 h 3799267"/>
                <a:gd name="connsiteX0" fmla="*/ 0 w 2228045"/>
                <a:gd name="connsiteY0" fmla="*/ 8053577 h 8053577"/>
                <a:gd name="connsiteX1" fmla="*/ 595577 w 2228045"/>
                <a:gd name="connsiteY1" fmla="*/ 0 h 8053577"/>
                <a:gd name="connsiteX2" fmla="*/ 2228045 w 2228045"/>
                <a:gd name="connsiteY2" fmla="*/ 8053577 h 8053577"/>
                <a:gd name="connsiteX3" fmla="*/ 0 w 2228045"/>
                <a:gd name="connsiteY3" fmla="*/ 8053577 h 8053577"/>
                <a:gd name="connsiteX0" fmla="*/ 0 w 3908209"/>
                <a:gd name="connsiteY0" fmla="*/ 8053577 h 8053577"/>
                <a:gd name="connsiteX1" fmla="*/ 595577 w 3908209"/>
                <a:gd name="connsiteY1" fmla="*/ 0 h 8053577"/>
                <a:gd name="connsiteX2" fmla="*/ 3908209 w 3908209"/>
                <a:gd name="connsiteY2" fmla="*/ 7929062 h 8053577"/>
                <a:gd name="connsiteX3" fmla="*/ 0 w 3908209"/>
                <a:gd name="connsiteY3" fmla="*/ 8053577 h 805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8209" h="8053577">
                  <a:moveTo>
                    <a:pt x="0" y="8053577"/>
                  </a:moveTo>
                  <a:lnTo>
                    <a:pt x="595577" y="0"/>
                  </a:lnTo>
                  <a:lnTo>
                    <a:pt x="3908209" y="7929062"/>
                  </a:lnTo>
                  <a:lnTo>
                    <a:pt x="0" y="805357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 rot="21435183">
            <a:off x="1952573" y="1262127"/>
            <a:ext cx="927278" cy="1236371"/>
          </a:xfrm>
          <a:custGeom>
            <a:avLst/>
            <a:gdLst>
              <a:gd name="connsiteX0" fmla="*/ 0 w 643943"/>
              <a:gd name="connsiteY0" fmla="*/ 0 h 1094704"/>
              <a:gd name="connsiteX1" fmla="*/ 643943 w 643943"/>
              <a:gd name="connsiteY1" fmla="*/ 0 h 1094704"/>
              <a:gd name="connsiteX2" fmla="*/ 643943 w 643943"/>
              <a:gd name="connsiteY2" fmla="*/ 1094704 h 1094704"/>
              <a:gd name="connsiteX3" fmla="*/ 0 w 643943"/>
              <a:gd name="connsiteY3" fmla="*/ 1094704 h 1094704"/>
              <a:gd name="connsiteX4" fmla="*/ 0 w 643943"/>
              <a:gd name="connsiteY4" fmla="*/ 0 h 1094704"/>
              <a:gd name="connsiteX0" fmla="*/ 0 w 811368"/>
              <a:gd name="connsiteY0" fmla="*/ 38636 h 1133340"/>
              <a:gd name="connsiteX1" fmla="*/ 811368 w 811368"/>
              <a:gd name="connsiteY1" fmla="*/ 0 h 1133340"/>
              <a:gd name="connsiteX2" fmla="*/ 643943 w 811368"/>
              <a:gd name="connsiteY2" fmla="*/ 1133340 h 1133340"/>
              <a:gd name="connsiteX3" fmla="*/ 0 w 811368"/>
              <a:gd name="connsiteY3" fmla="*/ 1133340 h 1133340"/>
              <a:gd name="connsiteX4" fmla="*/ 0 w 811368"/>
              <a:gd name="connsiteY4" fmla="*/ 38636 h 1133340"/>
              <a:gd name="connsiteX0" fmla="*/ 0 w 875762"/>
              <a:gd name="connsiteY0" fmla="*/ 38636 h 1133340"/>
              <a:gd name="connsiteX1" fmla="*/ 875762 w 875762"/>
              <a:gd name="connsiteY1" fmla="*/ 0 h 1133340"/>
              <a:gd name="connsiteX2" fmla="*/ 708337 w 875762"/>
              <a:gd name="connsiteY2" fmla="*/ 1133340 h 1133340"/>
              <a:gd name="connsiteX3" fmla="*/ 64394 w 875762"/>
              <a:gd name="connsiteY3" fmla="*/ 1133340 h 1133340"/>
              <a:gd name="connsiteX4" fmla="*/ 0 w 875762"/>
              <a:gd name="connsiteY4" fmla="*/ 38636 h 1133340"/>
              <a:gd name="connsiteX0" fmla="*/ 0 w 927278"/>
              <a:gd name="connsiteY0" fmla="*/ 51515 h 1133340"/>
              <a:gd name="connsiteX1" fmla="*/ 927278 w 927278"/>
              <a:gd name="connsiteY1" fmla="*/ 0 h 1133340"/>
              <a:gd name="connsiteX2" fmla="*/ 759853 w 927278"/>
              <a:gd name="connsiteY2" fmla="*/ 1133340 h 1133340"/>
              <a:gd name="connsiteX3" fmla="*/ 115910 w 927278"/>
              <a:gd name="connsiteY3" fmla="*/ 1133340 h 1133340"/>
              <a:gd name="connsiteX4" fmla="*/ 0 w 927278"/>
              <a:gd name="connsiteY4" fmla="*/ 51515 h 113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7278" h="1133340">
                <a:moveTo>
                  <a:pt x="0" y="51515"/>
                </a:moveTo>
                <a:lnTo>
                  <a:pt x="927278" y="0"/>
                </a:lnTo>
                <a:lnTo>
                  <a:pt x="759853" y="1133340"/>
                </a:lnTo>
                <a:lnTo>
                  <a:pt x="115910" y="1133340"/>
                </a:lnTo>
                <a:lnTo>
                  <a:pt x="0" y="51515"/>
                </a:lnTo>
                <a:close/>
              </a:path>
            </a:pathLst>
          </a:custGeom>
          <a:solidFill>
            <a:srgbClr val="FFD200"/>
          </a:solidFill>
          <a:ln>
            <a:solidFill>
              <a:srgbClr val="FFD200"/>
            </a:solidFill>
          </a:ln>
          <a:effectLst>
            <a:outerShdw blurRad="50800" dist="889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39213" y="1429026"/>
            <a:ext cx="553998" cy="9025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2E75B6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概览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94376" y="803365"/>
            <a:ext cx="1432684" cy="14326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3071191" y="2515139"/>
            <a:ext cx="5552475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这里是对工作情况、业绩、计划、前景的概括和提要，请根据实际情况在此尽情书写你的相应内容。</a:t>
            </a:r>
            <a:endParaRPr lang="en-US" altLang="zh-CN" dirty="0" smtClean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这里是对工作情况、业绩、计划、前景的概括和提要，请根据实际情况在此尽情书写你的相应内容。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这里是对工作情况、业绩、计划、前景的概括和提要，请根据实际情况在此尽情书写你的相应内容。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85912" y="5185630"/>
            <a:ext cx="1091279" cy="109737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36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255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>
            <a:off x="3807725" y="773269"/>
            <a:ext cx="4576550" cy="5311462"/>
            <a:chOff x="1875763" y="381000"/>
            <a:chExt cx="4576550" cy="5311462"/>
          </a:xfrm>
        </p:grpSpPr>
        <p:grpSp>
          <p:nvGrpSpPr>
            <p:cNvPr id="22" name="组合 21"/>
            <p:cNvGrpSpPr/>
            <p:nvPr/>
          </p:nvGrpSpPr>
          <p:grpSpPr>
            <a:xfrm>
              <a:off x="1875763" y="381000"/>
              <a:ext cx="1887357" cy="5311462"/>
              <a:chOff x="1875763" y="420915"/>
              <a:chExt cx="1887357" cy="5311462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875763" y="2844025"/>
                <a:ext cx="738664" cy="124977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3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目录</a:t>
                </a: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H="1">
                <a:off x="3361255" y="420915"/>
                <a:ext cx="6060" cy="5311462"/>
              </a:xfrm>
              <a:prstGeom prst="line">
                <a:avLst/>
              </a:prstGeom>
              <a:ln w="44450" cmpd="sng">
                <a:gradFill>
                  <a:gsLst>
                    <a:gs pos="0">
                      <a:srgbClr val="80D3FF"/>
                    </a:gs>
                    <a:gs pos="100000">
                      <a:srgbClr val="CC9900"/>
                    </a:gs>
                    <a:gs pos="80000">
                      <a:srgbClr val="EDAF5F"/>
                    </a:gs>
                    <a:gs pos="57000">
                      <a:srgbClr val="A16820"/>
                    </a:gs>
                    <a:gs pos="40000">
                      <a:srgbClr val="5FBCED"/>
                    </a:gs>
                    <a:gs pos="21000">
                      <a:srgbClr val="307AA1"/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六边形 8"/>
              <p:cNvSpPr/>
              <p:nvPr/>
            </p:nvSpPr>
            <p:spPr>
              <a:xfrm>
                <a:off x="2996910" y="754743"/>
                <a:ext cx="740810" cy="638629"/>
              </a:xfrm>
              <a:prstGeom prst="hexagon">
                <a:avLst/>
              </a:prstGeom>
              <a:solidFill>
                <a:srgbClr val="80D3FF"/>
              </a:solidFill>
              <a:ln>
                <a:solidFill>
                  <a:srgbClr val="80D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六边形 9"/>
              <p:cNvSpPr/>
              <p:nvPr/>
            </p:nvSpPr>
            <p:spPr>
              <a:xfrm>
                <a:off x="2995386" y="1712686"/>
                <a:ext cx="740810" cy="638629"/>
              </a:xfrm>
              <a:prstGeom prst="hexagon">
                <a:avLst/>
              </a:prstGeom>
              <a:solidFill>
                <a:srgbClr val="307AA1"/>
              </a:solidFill>
              <a:ln>
                <a:solidFill>
                  <a:srgbClr val="307AA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六边形 10"/>
              <p:cNvSpPr/>
              <p:nvPr/>
            </p:nvSpPr>
            <p:spPr>
              <a:xfrm>
                <a:off x="2995386" y="2665186"/>
                <a:ext cx="740810" cy="638629"/>
              </a:xfrm>
              <a:prstGeom prst="hexagon">
                <a:avLst/>
              </a:prstGeom>
              <a:solidFill>
                <a:srgbClr val="5FBCED"/>
              </a:solidFill>
              <a:ln>
                <a:solidFill>
                  <a:srgbClr val="5FBC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六边形 11"/>
              <p:cNvSpPr/>
              <p:nvPr/>
            </p:nvSpPr>
            <p:spPr>
              <a:xfrm>
                <a:off x="2995386" y="3617686"/>
                <a:ext cx="740810" cy="638629"/>
              </a:xfrm>
              <a:prstGeom prst="hexagon">
                <a:avLst/>
              </a:prstGeom>
              <a:solidFill>
                <a:srgbClr val="A16820"/>
              </a:solidFill>
              <a:ln>
                <a:solidFill>
                  <a:srgbClr val="A168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六边形 12"/>
              <p:cNvSpPr/>
              <p:nvPr/>
            </p:nvSpPr>
            <p:spPr>
              <a:xfrm>
                <a:off x="2995386" y="4570186"/>
                <a:ext cx="740810" cy="638629"/>
              </a:xfrm>
              <a:prstGeom prst="hexagon">
                <a:avLst/>
              </a:prstGeom>
              <a:solidFill>
                <a:srgbClr val="EDAF5F"/>
              </a:solidFill>
              <a:ln>
                <a:solidFill>
                  <a:srgbClr val="EDA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054024" y="812447"/>
                <a:ext cx="682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一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3080948" y="1796546"/>
                <a:ext cx="682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二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080948" y="2738866"/>
                <a:ext cx="682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三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054024" y="3686125"/>
                <a:ext cx="682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四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3080948" y="4627890"/>
                <a:ext cx="6821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方正兰亭黑简体" panose="02000000000000000000" pitchFamily="2" charset="-122"/>
                    <a:ea typeface="方正兰亭黑简体" panose="02000000000000000000" pitchFamily="2" charset="-122"/>
                  </a:rPr>
                  <a:t>五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兰亭黑简体" panose="02000000000000000000" pitchFamily="2" charset="-122"/>
                  <a:ea typeface="方正兰亭黑简体" panose="020000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4489082" y="834087"/>
              <a:ext cx="196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工作目标回顾</a:t>
              </a:r>
              <a:endParaRPr lang="zh-CN" altLang="en-US" sz="2000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489081" y="1817198"/>
              <a:ext cx="196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工作成绩总汇</a:t>
              </a:r>
              <a:endParaRPr lang="zh-CN" altLang="en-US" sz="2000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489081" y="2741754"/>
              <a:ext cx="196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业绩详情分析</a:t>
              </a:r>
              <a:endParaRPr lang="zh-CN" altLang="en-US" sz="2000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89081" y="3697030"/>
              <a:ext cx="196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业绩排行展示</a:t>
              </a:r>
              <a:endParaRPr lang="zh-CN" altLang="en-US" sz="2000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489080" y="4652866"/>
              <a:ext cx="196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前景</a:t>
              </a:r>
              <a:r>
                <a:rPr lang="zh-CN" altLang="en-US" sz="2000" dirty="0" smtClean="0"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计划分析</a:t>
              </a:r>
              <a:endParaRPr lang="zh-CN" altLang="en-US" sz="2000" dirty="0"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969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</p:spPr>
      </p:pic>
      <p:sp>
        <p:nvSpPr>
          <p:cNvPr id="37" name="六边形 36"/>
          <p:cNvSpPr/>
          <p:nvPr/>
        </p:nvSpPr>
        <p:spPr>
          <a:xfrm>
            <a:off x="562933" y="682494"/>
            <a:ext cx="539285" cy="464901"/>
          </a:xfrm>
          <a:prstGeom prst="hexagon">
            <a:avLst/>
          </a:prstGeom>
          <a:solidFill>
            <a:srgbClr val="80D3FF"/>
          </a:solidFill>
          <a:ln>
            <a:solidFill>
              <a:srgbClr val="80D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80650" y="703048"/>
            <a:ext cx="521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一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62933" y="1325629"/>
            <a:ext cx="174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工作目标回顾</a:t>
            </a:r>
            <a:endParaRPr lang="zh-CN" altLang="en-US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564707" y="2041495"/>
            <a:ext cx="2102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总结概述</a:t>
            </a:r>
            <a:endParaRPr lang="zh-CN" altLang="en-US" sz="36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4" name="Picture 1"/>
          <p:cNvPicPr preferRelativeResize="0">
            <a:picLocks/>
          </p:cNvPicPr>
          <p:nvPr>
            <p:custDataLst>
              <p:custData r:id="rId2"/>
            </p:custDataLst>
          </p:nvPr>
        </p:nvPicPr>
        <p:blipFill rotWithShape="1"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56" t="22405" r="18955" b="23555"/>
          <a:stretch/>
        </p:blipFill>
        <p:spPr>
          <a:xfrm>
            <a:off x="6855792" y="1980586"/>
            <a:ext cx="877970" cy="76416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1"/>
          <p:cNvPicPr preferRelativeResize="0">
            <a:picLocks/>
          </p:cNvPicPr>
          <p:nvPr>
            <p:custDataLst>
              <p:custData r:id="rId3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3132630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文本框 47"/>
          <p:cNvSpPr txBox="1"/>
          <p:nvPr/>
        </p:nvSpPr>
        <p:spPr>
          <a:xfrm>
            <a:off x="4564707" y="3132630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工作目标回顾总结性内容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49" name="Picture 1"/>
          <p:cNvPicPr preferRelativeResize="0">
            <a:picLocks/>
          </p:cNvPicPr>
          <p:nvPr>
            <p:custDataLst>
              <p:custData r:id="rId4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4246833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0" name="文本框 49"/>
          <p:cNvSpPr txBox="1"/>
          <p:nvPr/>
        </p:nvSpPr>
        <p:spPr>
          <a:xfrm>
            <a:off x="4564707" y="4342439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工作目标回顾总结性内容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pic>
        <p:nvPicPr>
          <p:cNvPr id="51" name="Picture 1"/>
          <p:cNvPicPr preferRelativeResize="0">
            <a:picLocks/>
          </p:cNvPicPr>
          <p:nvPr>
            <p:custDataLst>
              <p:custData r:id="rId5"/>
            </p:custDataLst>
          </p:nvPr>
        </p:nvPicPr>
        <p:blipFill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5905" y="5361036"/>
            <a:ext cx="508802" cy="589139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2" name="文本框 51"/>
          <p:cNvSpPr txBox="1"/>
          <p:nvPr/>
        </p:nvSpPr>
        <p:spPr>
          <a:xfrm>
            <a:off x="4564707" y="5424774"/>
            <a:ext cx="4827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工作目标回顾总结性内容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340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72323501"/>
              </p:ext>
            </p:extLst>
          </p:nvPr>
        </p:nvGraphicFramePr>
        <p:xfrm>
          <a:off x="1815922" y="223101"/>
          <a:ext cx="9298547" cy="6199031"/>
        </p:xfrm>
        <a:graphic>
          <a:graphicData uri="http://schemas.openxmlformats.org/presentationml/2006/ole">
            <p:oleObj spid="_x0000_s1051" name="Visio" r:id="rId3" imgW="8143846" imgH="5429174" progId="">
              <p:embed/>
            </p:oleObj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各部目标概览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3920" y="3296920"/>
            <a:ext cx="264160" cy="2641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3920" y="3296920"/>
            <a:ext cx="264160" cy="2641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3920" y="3296920"/>
            <a:ext cx="264160" cy="26416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512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营销部目标概述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sp>
        <p:nvSpPr>
          <p:cNvPr id="31" name="StoryboardFrame"/>
          <p:cNvSpPr>
            <a:spLocks/>
          </p:cNvSpPr>
          <p:nvPr>
            <p:custDataLst>
              <p:custData r:id="rId1"/>
            </p:custDataLst>
          </p:nvPr>
        </p:nvSpPr>
        <p:spPr>
          <a:xfrm>
            <a:off x="1715137" y="1622201"/>
            <a:ext cx="5028151" cy="377111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rgbClr val="000000"/>
          </a:lnRef>
          <a:fillRef idx="1">
            <a:srgbClr val="FFFFFF"/>
          </a:fillRef>
          <a:effectRef idx="0">
            <a:srgbClr val="000000"/>
          </a:effectRef>
          <a:fontRef idx="minor">
            <a:srgbClr val="000000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矩形 31"/>
          <p:cNvSpPr/>
          <p:nvPr/>
        </p:nvSpPr>
        <p:spPr>
          <a:xfrm>
            <a:off x="6743288" y="1622201"/>
            <a:ext cx="3302233" cy="18855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743288" y="3507758"/>
            <a:ext cx="3302233" cy="18855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3024012" y="2960096"/>
            <a:ext cx="1818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工作核心目标内容描述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85181" y="2149481"/>
            <a:ext cx="1818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工作次要目标内容描述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85181" y="4035038"/>
            <a:ext cx="1818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工作次要目标内容描述</a:t>
            </a:r>
            <a:endParaRPr lang="zh-CN" altLang="en-US" sz="24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96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449366" y="568422"/>
            <a:ext cx="6101075" cy="5642380"/>
            <a:chOff x="1736156" y="1354317"/>
            <a:chExt cx="5777595" cy="4932203"/>
          </a:xfrm>
          <a:solidFill>
            <a:srgbClr val="8FAADC"/>
          </a:solidFill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>
              <a:off x="4561533" y="5532596"/>
              <a:ext cx="115411" cy="182860"/>
            </a:xfrm>
            <a:prstGeom prst="line">
              <a:avLst/>
            </a:prstGeom>
            <a:grpFill/>
            <a:ln w="12700">
              <a:solidFill>
                <a:sysClr val="window" lastClr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4060916" y="1410748"/>
              <a:ext cx="2582526" cy="2360695"/>
            </a:xfrm>
            <a:custGeom>
              <a:avLst/>
              <a:gdLst/>
              <a:ahLst/>
              <a:cxnLst>
                <a:cxn ang="0">
                  <a:pos x="131" y="1244"/>
                </a:cxn>
                <a:cxn ang="0">
                  <a:pos x="482" y="1293"/>
                </a:cxn>
                <a:cxn ang="0">
                  <a:pos x="692" y="1331"/>
                </a:cxn>
                <a:cxn ang="0">
                  <a:pos x="1131" y="1203"/>
                </a:cxn>
                <a:cxn ang="0">
                  <a:pos x="1275" y="1067"/>
                </a:cxn>
                <a:cxn ang="0">
                  <a:pos x="1280" y="927"/>
                </a:cxn>
                <a:cxn ang="0">
                  <a:pos x="1506" y="859"/>
                </a:cxn>
                <a:cxn ang="0">
                  <a:pos x="1636" y="770"/>
                </a:cxn>
                <a:cxn ang="0">
                  <a:pos x="1888" y="699"/>
                </a:cxn>
                <a:cxn ang="0">
                  <a:pos x="1793" y="574"/>
                </a:cxn>
                <a:cxn ang="0">
                  <a:pos x="1697" y="607"/>
                </a:cxn>
                <a:cxn ang="0">
                  <a:pos x="1561" y="630"/>
                </a:cxn>
                <a:cxn ang="0">
                  <a:pos x="1557" y="413"/>
                </a:cxn>
                <a:cxn ang="0">
                  <a:pos x="1773" y="343"/>
                </a:cxn>
                <a:cxn ang="0">
                  <a:pos x="1793" y="185"/>
                </a:cxn>
                <a:cxn ang="0">
                  <a:pos x="1804" y="92"/>
                </a:cxn>
                <a:cxn ang="0">
                  <a:pos x="1872" y="0"/>
                </a:cxn>
                <a:cxn ang="0">
                  <a:pos x="1872" y="92"/>
                </a:cxn>
                <a:cxn ang="0">
                  <a:pos x="1948" y="66"/>
                </a:cxn>
                <a:cxn ang="0">
                  <a:pos x="1996" y="161"/>
                </a:cxn>
                <a:cxn ang="0">
                  <a:pos x="2140" y="175"/>
                </a:cxn>
                <a:cxn ang="0">
                  <a:pos x="2219" y="145"/>
                </a:cxn>
                <a:cxn ang="0">
                  <a:pos x="2263" y="244"/>
                </a:cxn>
                <a:cxn ang="0">
                  <a:pos x="2231" y="379"/>
                </a:cxn>
                <a:cxn ang="0">
                  <a:pos x="2223" y="485"/>
                </a:cxn>
                <a:cxn ang="0">
                  <a:pos x="2099" y="571"/>
                </a:cxn>
                <a:cxn ang="0">
                  <a:pos x="2223" y="590"/>
                </a:cxn>
                <a:cxn ang="0">
                  <a:pos x="2191" y="636"/>
                </a:cxn>
                <a:cxn ang="0">
                  <a:pos x="2103" y="735"/>
                </a:cxn>
                <a:cxn ang="0">
                  <a:pos x="2127" y="811"/>
                </a:cxn>
                <a:cxn ang="0">
                  <a:pos x="2219" y="853"/>
                </a:cxn>
                <a:cxn ang="0">
                  <a:pos x="2319" y="976"/>
                </a:cxn>
                <a:cxn ang="0">
                  <a:pos x="1996" y="1125"/>
                </a:cxn>
                <a:cxn ang="0">
                  <a:pos x="1967" y="1207"/>
                </a:cxn>
                <a:cxn ang="0">
                  <a:pos x="1861" y="1216"/>
                </a:cxn>
                <a:cxn ang="0">
                  <a:pos x="1793" y="1120"/>
                </a:cxn>
                <a:cxn ang="0">
                  <a:pos x="1740" y="1209"/>
                </a:cxn>
                <a:cxn ang="0">
                  <a:pos x="1593" y="1241"/>
                </a:cxn>
                <a:cxn ang="0">
                  <a:pos x="1489" y="1286"/>
                </a:cxn>
                <a:cxn ang="0">
                  <a:pos x="1362" y="1392"/>
                </a:cxn>
                <a:cxn ang="0">
                  <a:pos x="1183" y="1508"/>
                </a:cxn>
                <a:cxn ang="0">
                  <a:pos x="1103" y="1581"/>
                </a:cxn>
                <a:cxn ang="0">
                  <a:pos x="880" y="1648"/>
                </a:cxn>
                <a:cxn ang="0">
                  <a:pos x="876" y="1521"/>
                </a:cxn>
                <a:cxn ang="0">
                  <a:pos x="796" y="1623"/>
                </a:cxn>
                <a:cxn ang="0">
                  <a:pos x="654" y="1741"/>
                </a:cxn>
                <a:cxn ang="0">
                  <a:pos x="583" y="1661"/>
                </a:cxn>
                <a:cxn ang="0">
                  <a:pos x="644" y="1587"/>
                </a:cxn>
                <a:cxn ang="0">
                  <a:pos x="410" y="1610"/>
                </a:cxn>
                <a:cxn ang="0">
                  <a:pos x="234" y="1491"/>
                </a:cxn>
                <a:cxn ang="0">
                  <a:pos x="272" y="1433"/>
                </a:cxn>
                <a:cxn ang="0">
                  <a:pos x="72" y="1461"/>
                </a:cxn>
                <a:cxn ang="0">
                  <a:pos x="0" y="1224"/>
                </a:cxn>
              </a:cxnLst>
              <a:rect l="0" t="0" r="r" b="b"/>
              <a:pathLst>
                <a:path w="2320" h="1742">
                  <a:moveTo>
                    <a:pt x="0" y="1224"/>
                  </a:moveTo>
                  <a:lnTo>
                    <a:pt x="131" y="1244"/>
                  </a:lnTo>
                  <a:lnTo>
                    <a:pt x="387" y="1238"/>
                  </a:lnTo>
                  <a:lnTo>
                    <a:pt x="482" y="1293"/>
                  </a:lnTo>
                  <a:lnTo>
                    <a:pt x="632" y="1300"/>
                  </a:lnTo>
                  <a:lnTo>
                    <a:pt x="692" y="1331"/>
                  </a:lnTo>
                  <a:lnTo>
                    <a:pt x="753" y="1270"/>
                  </a:lnTo>
                  <a:lnTo>
                    <a:pt x="1131" y="1203"/>
                  </a:lnTo>
                  <a:lnTo>
                    <a:pt x="1192" y="1125"/>
                  </a:lnTo>
                  <a:lnTo>
                    <a:pt x="1275" y="1067"/>
                  </a:lnTo>
                  <a:lnTo>
                    <a:pt x="1234" y="988"/>
                  </a:lnTo>
                  <a:lnTo>
                    <a:pt x="1280" y="927"/>
                  </a:lnTo>
                  <a:lnTo>
                    <a:pt x="1444" y="945"/>
                  </a:lnTo>
                  <a:lnTo>
                    <a:pt x="1506" y="859"/>
                  </a:lnTo>
                  <a:lnTo>
                    <a:pt x="1617" y="823"/>
                  </a:lnTo>
                  <a:lnTo>
                    <a:pt x="1636" y="770"/>
                  </a:lnTo>
                  <a:lnTo>
                    <a:pt x="1728" y="729"/>
                  </a:lnTo>
                  <a:lnTo>
                    <a:pt x="1888" y="699"/>
                  </a:lnTo>
                  <a:lnTo>
                    <a:pt x="1900" y="657"/>
                  </a:lnTo>
                  <a:lnTo>
                    <a:pt x="1793" y="574"/>
                  </a:lnTo>
                  <a:lnTo>
                    <a:pt x="1689" y="581"/>
                  </a:lnTo>
                  <a:lnTo>
                    <a:pt x="1697" y="607"/>
                  </a:lnTo>
                  <a:lnTo>
                    <a:pt x="1614" y="607"/>
                  </a:lnTo>
                  <a:lnTo>
                    <a:pt x="1561" y="630"/>
                  </a:lnTo>
                  <a:lnTo>
                    <a:pt x="1521" y="567"/>
                  </a:lnTo>
                  <a:lnTo>
                    <a:pt x="1557" y="413"/>
                  </a:lnTo>
                  <a:lnTo>
                    <a:pt x="1668" y="413"/>
                  </a:lnTo>
                  <a:lnTo>
                    <a:pt x="1773" y="343"/>
                  </a:lnTo>
                  <a:lnTo>
                    <a:pt x="1769" y="280"/>
                  </a:lnTo>
                  <a:lnTo>
                    <a:pt x="1793" y="185"/>
                  </a:lnTo>
                  <a:lnTo>
                    <a:pt x="1836" y="138"/>
                  </a:lnTo>
                  <a:lnTo>
                    <a:pt x="1804" y="92"/>
                  </a:lnTo>
                  <a:lnTo>
                    <a:pt x="1800" y="19"/>
                  </a:lnTo>
                  <a:lnTo>
                    <a:pt x="1872" y="0"/>
                  </a:lnTo>
                  <a:lnTo>
                    <a:pt x="1895" y="39"/>
                  </a:lnTo>
                  <a:lnTo>
                    <a:pt x="1872" y="92"/>
                  </a:lnTo>
                  <a:lnTo>
                    <a:pt x="1920" y="99"/>
                  </a:lnTo>
                  <a:lnTo>
                    <a:pt x="1948" y="66"/>
                  </a:lnTo>
                  <a:lnTo>
                    <a:pt x="1976" y="76"/>
                  </a:lnTo>
                  <a:lnTo>
                    <a:pt x="1996" y="161"/>
                  </a:lnTo>
                  <a:lnTo>
                    <a:pt x="2039" y="171"/>
                  </a:lnTo>
                  <a:lnTo>
                    <a:pt x="2140" y="175"/>
                  </a:lnTo>
                  <a:lnTo>
                    <a:pt x="2171" y="122"/>
                  </a:lnTo>
                  <a:lnTo>
                    <a:pt x="2219" y="145"/>
                  </a:lnTo>
                  <a:lnTo>
                    <a:pt x="2307" y="161"/>
                  </a:lnTo>
                  <a:lnTo>
                    <a:pt x="2263" y="244"/>
                  </a:lnTo>
                  <a:lnTo>
                    <a:pt x="2258" y="366"/>
                  </a:lnTo>
                  <a:lnTo>
                    <a:pt x="2231" y="379"/>
                  </a:lnTo>
                  <a:lnTo>
                    <a:pt x="2238" y="465"/>
                  </a:lnTo>
                  <a:lnTo>
                    <a:pt x="2223" y="485"/>
                  </a:lnTo>
                  <a:lnTo>
                    <a:pt x="2168" y="455"/>
                  </a:lnTo>
                  <a:lnTo>
                    <a:pt x="2099" y="571"/>
                  </a:lnTo>
                  <a:lnTo>
                    <a:pt x="2159" y="600"/>
                  </a:lnTo>
                  <a:lnTo>
                    <a:pt x="2223" y="590"/>
                  </a:lnTo>
                  <a:lnTo>
                    <a:pt x="2231" y="623"/>
                  </a:lnTo>
                  <a:lnTo>
                    <a:pt x="2191" y="636"/>
                  </a:lnTo>
                  <a:lnTo>
                    <a:pt x="2159" y="742"/>
                  </a:lnTo>
                  <a:lnTo>
                    <a:pt x="2103" y="735"/>
                  </a:lnTo>
                  <a:lnTo>
                    <a:pt x="2083" y="748"/>
                  </a:lnTo>
                  <a:lnTo>
                    <a:pt x="2127" y="811"/>
                  </a:lnTo>
                  <a:lnTo>
                    <a:pt x="2179" y="888"/>
                  </a:lnTo>
                  <a:lnTo>
                    <a:pt x="2219" y="853"/>
                  </a:lnTo>
                  <a:lnTo>
                    <a:pt x="2307" y="902"/>
                  </a:lnTo>
                  <a:lnTo>
                    <a:pt x="2319" y="976"/>
                  </a:lnTo>
                  <a:lnTo>
                    <a:pt x="2043" y="1145"/>
                  </a:lnTo>
                  <a:lnTo>
                    <a:pt x="1996" y="1125"/>
                  </a:lnTo>
                  <a:lnTo>
                    <a:pt x="1948" y="1125"/>
                  </a:lnTo>
                  <a:lnTo>
                    <a:pt x="1967" y="1207"/>
                  </a:lnTo>
                  <a:lnTo>
                    <a:pt x="1943" y="1237"/>
                  </a:lnTo>
                  <a:lnTo>
                    <a:pt x="1861" y="1216"/>
                  </a:lnTo>
                  <a:lnTo>
                    <a:pt x="1864" y="1145"/>
                  </a:lnTo>
                  <a:lnTo>
                    <a:pt x="1793" y="1120"/>
                  </a:lnTo>
                  <a:lnTo>
                    <a:pt x="1737" y="1151"/>
                  </a:lnTo>
                  <a:lnTo>
                    <a:pt x="1740" y="1209"/>
                  </a:lnTo>
                  <a:lnTo>
                    <a:pt x="1657" y="1207"/>
                  </a:lnTo>
                  <a:lnTo>
                    <a:pt x="1593" y="1241"/>
                  </a:lnTo>
                  <a:lnTo>
                    <a:pt x="1533" y="1213"/>
                  </a:lnTo>
                  <a:lnTo>
                    <a:pt x="1489" y="1286"/>
                  </a:lnTo>
                  <a:lnTo>
                    <a:pt x="1513" y="1359"/>
                  </a:lnTo>
                  <a:lnTo>
                    <a:pt x="1362" y="1392"/>
                  </a:lnTo>
                  <a:lnTo>
                    <a:pt x="1258" y="1514"/>
                  </a:lnTo>
                  <a:lnTo>
                    <a:pt x="1183" y="1508"/>
                  </a:lnTo>
                  <a:lnTo>
                    <a:pt x="1139" y="1571"/>
                  </a:lnTo>
                  <a:lnTo>
                    <a:pt x="1103" y="1581"/>
                  </a:lnTo>
                  <a:lnTo>
                    <a:pt x="1015" y="1690"/>
                  </a:lnTo>
                  <a:lnTo>
                    <a:pt x="880" y="1648"/>
                  </a:lnTo>
                  <a:lnTo>
                    <a:pt x="886" y="1592"/>
                  </a:lnTo>
                  <a:lnTo>
                    <a:pt x="876" y="1521"/>
                  </a:lnTo>
                  <a:lnTo>
                    <a:pt x="808" y="1544"/>
                  </a:lnTo>
                  <a:lnTo>
                    <a:pt x="796" y="1623"/>
                  </a:lnTo>
                  <a:lnTo>
                    <a:pt x="720" y="1736"/>
                  </a:lnTo>
                  <a:lnTo>
                    <a:pt x="654" y="1741"/>
                  </a:lnTo>
                  <a:lnTo>
                    <a:pt x="590" y="1729"/>
                  </a:lnTo>
                  <a:lnTo>
                    <a:pt x="583" y="1661"/>
                  </a:lnTo>
                  <a:lnTo>
                    <a:pt x="627" y="1639"/>
                  </a:lnTo>
                  <a:lnTo>
                    <a:pt x="644" y="1587"/>
                  </a:lnTo>
                  <a:lnTo>
                    <a:pt x="572" y="1553"/>
                  </a:lnTo>
                  <a:lnTo>
                    <a:pt x="410" y="1610"/>
                  </a:lnTo>
                  <a:lnTo>
                    <a:pt x="317" y="1554"/>
                  </a:lnTo>
                  <a:lnTo>
                    <a:pt x="234" y="1491"/>
                  </a:lnTo>
                  <a:lnTo>
                    <a:pt x="284" y="1470"/>
                  </a:lnTo>
                  <a:lnTo>
                    <a:pt x="272" y="1433"/>
                  </a:lnTo>
                  <a:lnTo>
                    <a:pt x="134" y="1418"/>
                  </a:lnTo>
                  <a:lnTo>
                    <a:pt x="72" y="1461"/>
                  </a:lnTo>
                  <a:lnTo>
                    <a:pt x="11" y="1359"/>
                  </a:lnTo>
                  <a:lnTo>
                    <a:pt x="0" y="1224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6137803" y="1354317"/>
              <a:ext cx="1375948" cy="1167607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46" y="0"/>
                </a:cxn>
                <a:cxn ang="0">
                  <a:pos x="358" y="16"/>
                </a:cxn>
                <a:cxn ang="0">
                  <a:pos x="426" y="168"/>
                </a:cxn>
                <a:cxn ang="0">
                  <a:pos x="513" y="225"/>
                </a:cxn>
                <a:cxn ang="0">
                  <a:pos x="597" y="303"/>
                </a:cxn>
                <a:cxn ang="0">
                  <a:pos x="748" y="303"/>
                </a:cxn>
                <a:cxn ang="0">
                  <a:pos x="817" y="327"/>
                </a:cxn>
                <a:cxn ang="0">
                  <a:pos x="868" y="370"/>
                </a:cxn>
                <a:cxn ang="0">
                  <a:pos x="919" y="449"/>
                </a:cxn>
                <a:cxn ang="0">
                  <a:pos x="1019" y="418"/>
                </a:cxn>
                <a:cxn ang="0">
                  <a:pos x="1056" y="350"/>
                </a:cxn>
                <a:cxn ang="0">
                  <a:pos x="1190" y="297"/>
                </a:cxn>
                <a:cxn ang="0">
                  <a:pos x="1234" y="376"/>
                </a:cxn>
                <a:cxn ang="0">
                  <a:pos x="1214" y="462"/>
                </a:cxn>
                <a:cxn ang="0">
                  <a:pos x="1195" y="521"/>
                </a:cxn>
                <a:cxn ang="0">
                  <a:pos x="1202" y="653"/>
                </a:cxn>
                <a:cxn ang="0">
                  <a:pos x="1103" y="653"/>
                </a:cxn>
                <a:cxn ang="0">
                  <a:pos x="1023" y="716"/>
                </a:cxn>
                <a:cxn ang="0">
                  <a:pos x="1095" y="861"/>
                </a:cxn>
                <a:cxn ang="0">
                  <a:pos x="968" y="818"/>
                </a:cxn>
                <a:cxn ang="0">
                  <a:pos x="912" y="857"/>
                </a:cxn>
                <a:cxn ang="0">
                  <a:pos x="834" y="805"/>
                </a:cxn>
                <a:cxn ang="0">
                  <a:pos x="768" y="803"/>
                </a:cxn>
                <a:cxn ang="0">
                  <a:pos x="773" y="845"/>
                </a:cxn>
                <a:cxn ang="0">
                  <a:pos x="669" y="771"/>
                </a:cxn>
                <a:cxn ang="0">
                  <a:pos x="604" y="781"/>
                </a:cxn>
                <a:cxn ang="0">
                  <a:pos x="539" y="765"/>
                </a:cxn>
                <a:cxn ang="0">
                  <a:pos x="481" y="784"/>
                </a:cxn>
                <a:cxn ang="0">
                  <a:pos x="308" y="746"/>
                </a:cxn>
                <a:cxn ang="0">
                  <a:pos x="326" y="680"/>
                </a:cxn>
                <a:cxn ang="0">
                  <a:pos x="361" y="669"/>
                </a:cxn>
                <a:cxn ang="0">
                  <a:pos x="349" y="635"/>
                </a:cxn>
                <a:cxn ang="0">
                  <a:pos x="299" y="657"/>
                </a:cxn>
                <a:cxn ang="0">
                  <a:pos x="227" y="612"/>
                </a:cxn>
                <a:cxn ang="0">
                  <a:pos x="301" y="494"/>
                </a:cxn>
                <a:cxn ang="0">
                  <a:pos x="360" y="517"/>
                </a:cxn>
                <a:cxn ang="0">
                  <a:pos x="361" y="424"/>
                </a:cxn>
                <a:cxn ang="0">
                  <a:pos x="392" y="401"/>
                </a:cxn>
                <a:cxn ang="0">
                  <a:pos x="389" y="292"/>
                </a:cxn>
                <a:cxn ang="0">
                  <a:pos x="437" y="211"/>
                </a:cxn>
                <a:cxn ang="0">
                  <a:pos x="358" y="203"/>
                </a:cxn>
                <a:cxn ang="0">
                  <a:pos x="316" y="175"/>
                </a:cxn>
                <a:cxn ang="0">
                  <a:pos x="275" y="225"/>
                </a:cxn>
                <a:cxn ang="0">
                  <a:pos x="190" y="221"/>
                </a:cxn>
                <a:cxn ang="0">
                  <a:pos x="134" y="208"/>
                </a:cxn>
                <a:cxn ang="0">
                  <a:pos x="115" y="122"/>
                </a:cxn>
                <a:cxn ang="0">
                  <a:pos x="79" y="115"/>
                </a:cxn>
                <a:cxn ang="0">
                  <a:pos x="65" y="152"/>
                </a:cxn>
                <a:cxn ang="0">
                  <a:pos x="2" y="138"/>
                </a:cxn>
                <a:cxn ang="0">
                  <a:pos x="34" y="82"/>
                </a:cxn>
                <a:cxn ang="0">
                  <a:pos x="0" y="49"/>
                </a:cxn>
              </a:cxnLst>
              <a:rect l="0" t="0" r="r" b="b"/>
              <a:pathLst>
                <a:path w="1235" h="862">
                  <a:moveTo>
                    <a:pt x="0" y="49"/>
                  </a:moveTo>
                  <a:lnTo>
                    <a:pt x="146" y="0"/>
                  </a:lnTo>
                  <a:lnTo>
                    <a:pt x="358" y="16"/>
                  </a:lnTo>
                  <a:lnTo>
                    <a:pt x="426" y="168"/>
                  </a:lnTo>
                  <a:lnTo>
                    <a:pt x="513" y="225"/>
                  </a:lnTo>
                  <a:lnTo>
                    <a:pt x="597" y="303"/>
                  </a:lnTo>
                  <a:lnTo>
                    <a:pt x="748" y="303"/>
                  </a:lnTo>
                  <a:lnTo>
                    <a:pt x="817" y="327"/>
                  </a:lnTo>
                  <a:lnTo>
                    <a:pt x="868" y="370"/>
                  </a:lnTo>
                  <a:lnTo>
                    <a:pt x="919" y="449"/>
                  </a:lnTo>
                  <a:lnTo>
                    <a:pt x="1019" y="418"/>
                  </a:lnTo>
                  <a:lnTo>
                    <a:pt x="1056" y="350"/>
                  </a:lnTo>
                  <a:lnTo>
                    <a:pt x="1190" y="297"/>
                  </a:lnTo>
                  <a:lnTo>
                    <a:pt x="1234" y="376"/>
                  </a:lnTo>
                  <a:lnTo>
                    <a:pt x="1214" y="462"/>
                  </a:lnTo>
                  <a:lnTo>
                    <a:pt x="1195" y="521"/>
                  </a:lnTo>
                  <a:lnTo>
                    <a:pt x="1202" y="653"/>
                  </a:lnTo>
                  <a:lnTo>
                    <a:pt x="1103" y="653"/>
                  </a:lnTo>
                  <a:lnTo>
                    <a:pt x="1023" y="716"/>
                  </a:lnTo>
                  <a:lnTo>
                    <a:pt x="1095" y="861"/>
                  </a:lnTo>
                  <a:lnTo>
                    <a:pt x="968" y="818"/>
                  </a:lnTo>
                  <a:lnTo>
                    <a:pt x="912" y="857"/>
                  </a:lnTo>
                  <a:lnTo>
                    <a:pt x="834" y="805"/>
                  </a:lnTo>
                  <a:lnTo>
                    <a:pt x="768" y="803"/>
                  </a:lnTo>
                  <a:lnTo>
                    <a:pt x="773" y="845"/>
                  </a:lnTo>
                  <a:lnTo>
                    <a:pt x="669" y="771"/>
                  </a:lnTo>
                  <a:lnTo>
                    <a:pt x="604" y="781"/>
                  </a:lnTo>
                  <a:lnTo>
                    <a:pt x="539" y="765"/>
                  </a:lnTo>
                  <a:lnTo>
                    <a:pt x="481" y="784"/>
                  </a:lnTo>
                  <a:lnTo>
                    <a:pt x="308" y="746"/>
                  </a:lnTo>
                  <a:lnTo>
                    <a:pt x="326" y="680"/>
                  </a:lnTo>
                  <a:lnTo>
                    <a:pt x="361" y="669"/>
                  </a:lnTo>
                  <a:lnTo>
                    <a:pt x="349" y="635"/>
                  </a:lnTo>
                  <a:lnTo>
                    <a:pt x="299" y="657"/>
                  </a:lnTo>
                  <a:lnTo>
                    <a:pt x="227" y="612"/>
                  </a:lnTo>
                  <a:lnTo>
                    <a:pt x="301" y="494"/>
                  </a:lnTo>
                  <a:lnTo>
                    <a:pt x="360" y="517"/>
                  </a:lnTo>
                  <a:lnTo>
                    <a:pt x="361" y="424"/>
                  </a:lnTo>
                  <a:lnTo>
                    <a:pt x="392" y="401"/>
                  </a:lnTo>
                  <a:lnTo>
                    <a:pt x="389" y="292"/>
                  </a:lnTo>
                  <a:lnTo>
                    <a:pt x="437" y="211"/>
                  </a:lnTo>
                  <a:lnTo>
                    <a:pt x="358" y="203"/>
                  </a:lnTo>
                  <a:lnTo>
                    <a:pt x="316" y="175"/>
                  </a:lnTo>
                  <a:lnTo>
                    <a:pt x="275" y="225"/>
                  </a:lnTo>
                  <a:lnTo>
                    <a:pt x="190" y="221"/>
                  </a:lnTo>
                  <a:lnTo>
                    <a:pt x="134" y="208"/>
                  </a:lnTo>
                  <a:lnTo>
                    <a:pt x="115" y="122"/>
                  </a:lnTo>
                  <a:lnTo>
                    <a:pt x="79" y="115"/>
                  </a:lnTo>
                  <a:lnTo>
                    <a:pt x="65" y="152"/>
                  </a:lnTo>
                  <a:lnTo>
                    <a:pt x="2" y="138"/>
                  </a:lnTo>
                  <a:lnTo>
                    <a:pt x="34" y="82"/>
                  </a:lnTo>
                  <a:lnTo>
                    <a:pt x="0" y="49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736156" y="2204325"/>
              <a:ext cx="2324724" cy="1831599"/>
            </a:xfrm>
            <a:custGeom>
              <a:avLst/>
              <a:gdLst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41 w 2088"/>
                <a:gd name="connsiteY55" fmla="*/ 1266 h 1352"/>
                <a:gd name="connsiteX56" fmla="*/ 156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41 w 2088"/>
                <a:gd name="connsiteY55" fmla="*/ 1266 h 1352"/>
                <a:gd name="connsiteX56" fmla="*/ 156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4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41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37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371 w 2088"/>
                <a:gd name="connsiteY46" fmla="*/ 1325 h 1352"/>
                <a:gd name="connsiteX47" fmla="*/ 510 w 2088"/>
                <a:gd name="connsiteY47" fmla="*/ 1269 h 1352"/>
                <a:gd name="connsiteX48" fmla="*/ 669 w 2088"/>
                <a:gd name="connsiteY48" fmla="*/ 1301 h 1352"/>
                <a:gd name="connsiteX49" fmla="*/ 746 w 2088"/>
                <a:gd name="connsiteY49" fmla="*/ 1277 h 1352"/>
                <a:gd name="connsiteX50" fmla="*/ 876 w 2088"/>
                <a:gd name="connsiteY50" fmla="*/ 1352 h 1352"/>
                <a:gd name="connsiteX51" fmla="*/ 973 w 2088"/>
                <a:gd name="connsiteY51" fmla="*/ 1303 h 1352"/>
                <a:gd name="connsiteX52" fmla="*/ 1265 w 2088"/>
                <a:gd name="connsiteY52" fmla="*/ 1253 h 1352"/>
                <a:gd name="connsiteX53" fmla="*/ 1383 w 2088"/>
                <a:gd name="connsiteY53" fmla="*/ 1274 h 1352"/>
                <a:gd name="connsiteX54" fmla="*/ 1519 w 2088"/>
                <a:gd name="connsiteY54" fmla="*/ 1277 h 1352"/>
                <a:gd name="connsiteX55" fmla="*/ 1501 w 2088"/>
                <a:gd name="connsiteY55" fmla="*/ 1266 h 1352"/>
                <a:gd name="connsiteX56" fmla="*/ 1524 w 2088"/>
                <a:gd name="connsiteY56" fmla="*/ 1210 h 1352"/>
                <a:gd name="connsiteX57" fmla="*/ 1501 w 2088"/>
                <a:gd name="connsiteY57" fmla="*/ 1159 h 1352"/>
                <a:gd name="connsiteX58" fmla="*/ 1516 w 2088"/>
                <a:gd name="connsiteY58" fmla="*/ 1082 h 1352"/>
                <a:gd name="connsiteX59" fmla="*/ 1821 w 2088"/>
                <a:gd name="connsiteY59" fmla="*/ 1012 h 1352"/>
                <a:gd name="connsiteX60" fmla="*/ 1813 w 2088"/>
                <a:gd name="connsiteY60" fmla="*/ 891 h 1352"/>
                <a:gd name="connsiteX61" fmla="*/ 1899 w 2088"/>
                <a:gd name="connsiteY61" fmla="*/ 863 h 1352"/>
                <a:gd name="connsiteX62" fmla="*/ 1942 w 2088"/>
                <a:gd name="connsiteY62" fmla="*/ 795 h 1352"/>
                <a:gd name="connsiteX63" fmla="*/ 2051 w 2088"/>
                <a:gd name="connsiteY63" fmla="*/ 760 h 1352"/>
                <a:gd name="connsiteX64" fmla="*/ 2088 w 2088"/>
                <a:gd name="connsiteY64" fmla="*/ 696 h 1352"/>
                <a:gd name="connsiteX0" fmla="*/ 2088 w 2088"/>
                <a:gd name="connsiteY0" fmla="*/ 696 h 1378"/>
                <a:gd name="connsiteX1" fmla="*/ 2062 w 2088"/>
                <a:gd name="connsiteY1" fmla="*/ 621 h 1378"/>
                <a:gd name="connsiteX2" fmla="*/ 2032 w 2088"/>
                <a:gd name="connsiteY2" fmla="*/ 547 h 1378"/>
                <a:gd name="connsiteX3" fmla="*/ 1876 w 2088"/>
                <a:gd name="connsiteY3" fmla="*/ 478 h 1378"/>
                <a:gd name="connsiteX4" fmla="*/ 1769 w 2088"/>
                <a:gd name="connsiteY4" fmla="*/ 478 h 1378"/>
                <a:gd name="connsiteX5" fmla="*/ 1640 w 2088"/>
                <a:gd name="connsiteY5" fmla="*/ 437 h 1378"/>
                <a:gd name="connsiteX6" fmla="*/ 1685 w 2088"/>
                <a:gd name="connsiteY6" fmla="*/ 297 h 1378"/>
                <a:gd name="connsiteX7" fmla="*/ 1583 w 2088"/>
                <a:gd name="connsiteY7" fmla="*/ 154 h 1378"/>
                <a:gd name="connsiteX8" fmla="*/ 1513 w 2088"/>
                <a:gd name="connsiteY8" fmla="*/ 150 h 1378"/>
                <a:gd name="connsiteX9" fmla="*/ 1441 w 2088"/>
                <a:gd name="connsiteY9" fmla="*/ 66 h 1378"/>
                <a:gd name="connsiteX10" fmla="*/ 1433 w 2088"/>
                <a:gd name="connsiteY10" fmla="*/ 7 h 1378"/>
                <a:gd name="connsiteX11" fmla="*/ 1362 w 2088"/>
                <a:gd name="connsiteY11" fmla="*/ 0 h 1378"/>
                <a:gd name="connsiteX12" fmla="*/ 1335 w 2088"/>
                <a:gd name="connsiteY12" fmla="*/ 70 h 1378"/>
                <a:gd name="connsiteX13" fmla="*/ 1241 w 2088"/>
                <a:gd name="connsiteY13" fmla="*/ 88 h 1378"/>
                <a:gd name="connsiteX14" fmla="*/ 1246 w 2088"/>
                <a:gd name="connsiteY14" fmla="*/ 183 h 1378"/>
                <a:gd name="connsiteX15" fmla="*/ 1172 w 2088"/>
                <a:gd name="connsiteY15" fmla="*/ 227 h 1378"/>
                <a:gd name="connsiteX16" fmla="*/ 1117 w 2088"/>
                <a:gd name="connsiteY16" fmla="*/ 183 h 1378"/>
                <a:gd name="connsiteX17" fmla="*/ 1015 w 2088"/>
                <a:gd name="connsiteY17" fmla="*/ 169 h 1378"/>
                <a:gd name="connsiteX18" fmla="*/ 926 w 2088"/>
                <a:gd name="connsiteY18" fmla="*/ 316 h 1378"/>
                <a:gd name="connsiteX19" fmla="*/ 926 w 2088"/>
                <a:gd name="connsiteY19" fmla="*/ 353 h 1378"/>
                <a:gd name="connsiteX20" fmla="*/ 896 w 2088"/>
                <a:gd name="connsiteY20" fmla="*/ 363 h 1378"/>
                <a:gd name="connsiteX21" fmla="*/ 842 w 2088"/>
                <a:gd name="connsiteY21" fmla="*/ 331 h 1378"/>
                <a:gd name="connsiteX22" fmla="*/ 736 w 2088"/>
                <a:gd name="connsiteY22" fmla="*/ 327 h 1378"/>
                <a:gd name="connsiteX23" fmla="*/ 692 w 2088"/>
                <a:gd name="connsiteY23" fmla="*/ 363 h 1378"/>
                <a:gd name="connsiteX24" fmla="*/ 732 w 2088"/>
                <a:gd name="connsiteY24" fmla="*/ 386 h 1378"/>
                <a:gd name="connsiteX25" fmla="*/ 749 w 2088"/>
                <a:gd name="connsiteY25" fmla="*/ 539 h 1378"/>
                <a:gd name="connsiteX26" fmla="*/ 665 w 2088"/>
                <a:gd name="connsiteY26" fmla="*/ 581 h 1378"/>
                <a:gd name="connsiteX27" fmla="*/ 657 w 2088"/>
                <a:gd name="connsiteY27" fmla="*/ 643 h 1378"/>
                <a:gd name="connsiteX28" fmla="*/ 532 w 2088"/>
                <a:gd name="connsiteY28" fmla="*/ 668 h 1378"/>
                <a:gd name="connsiteX29" fmla="*/ 448 w 2088"/>
                <a:gd name="connsiteY29" fmla="*/ 702 h 1378"/>
                <a:gd name="connsiteX30" fmla="*/ 328 w 2088"/>
                <a:gd name="connsiteY30" fmla="*/ 695 h 1378"/>
                <a:gd name="connsiteX31" fmla="*/ 283 w 2088"/>
                <a:gd name="connsiteY31" fmla="*/ 745 h 1378"/>
                <a:gd name="connsiteX32" fmla="*/ 231 w 2088"/>
                <a:gd name="connsiteY32" fmla="*/ 735 h 1378"/>
                <a:gd name="connsiteX33" fmla="*/ 182 w 2088"/>
                <a:gd name="connsiteY33" fmla="*/ 705 h 1378"/>
                <a:gd name="connsiteX34" fmla="*/ 88 w 2088"/>
                <a:gd name="connsiteY34" fmla="*/ 735 h 1378"/>
                <a:gd name="connsiteX35" fmla="*/ 0 w 2088"/>
                <a:gd name="connsiteY35" fmla="*/ 793 h 1378"/>
                <a:gd name="connsiteX36" fmla="*/ 9 w 2088"/>
                <a:gd name="connsiteY36" fmla="*/ 892 h 1378"/>
                <a:gd name="connsiteX37" fmla="*/ 66 w 2088"/>
                <a:gd name="connsiteY37" fmla="*/ 903 h 1378"/>
                <a:gd name="connsiteX38" fmla="*/ 79 w 2088"/>
                <a:gd name="connsiteY38" fmla="*/ 1021 h 1378"/>
                <a:gd name="connsiteX39" fmla="*/ 27 w 2088"/>
                <a:gd name="connsiteY39" fmla="*/ 1021 h 1378"/>
                <a:gd name="connsiteX40" fmla="*/ 27 w 2088"/>
                <a:gd name="connsiteY40" fmla="*/ 1055 h 1378"/>
                <a:gd name="connsiteX41" fmla="*/ 124 w 2088"/>
                <a:gd name="connsiteY41" fmla="*/ 1106 h 1378"/>
                <a:gd name="connsiteX42" fmla="*/ 115 w 2088"/>
                <a:gd name="connsiteY42" fmla="*/ 1176 h 1378"/>
                <a:gd name="connsiteX43" fmla="*/ 277 w 2088"/>
                <a:gd name="connsiteY43" fmla="*/ 1248 h 1378"/>
                <a:gd name="connsiteX44" fmla="*/ 281 w 2088"/>
                <a:gd name="connsiteY44" fmla="*/ 1253 h 1378"/>
                <a:gd name="connsiteX45" fmla="*/ 286 w 2088"/>
                <a:gd name="connsiteY45" fmla="*/ 1320 h 1378"/>
                <a:gd name="connsiteX46" fmla="*/ 295 w 2088"/>
                <a:gd name="connsiteY46" fmla="*/ 1377 h 1378"/>
                <a:gd name="connsiteX47" fmla="*/ 371 w 2088"/>
                <a:gd name="connsiteY47" fmla="*/ 1325 h 1378"/>
                <a:gd name="connsiteX48" fmla="*/ 510 w 2088"/>
                <a:gd name="connsiteY48" fmla="*/ 1269 h 1378"/>
                <a:gd name="connsiteX49" fmla="*/ 669 w 2088"/>
                <a:gd name="connsiteY49" fmla="*/ 1301 h 1378"/>
                <a:gd name="connsiteX50" fmla="*/ 746 w 2088"/>
                <a:gd name="connsiteY50" fmla="*/ 1277 h 1378"/>
                <a:gd name="connsiteX51" fmla="*/ 876 w 2088"/>
                <a:gd name="connsiteY51" fmla="*/ 1352 h 1378"/>
                <a:gd name="connsiteX52" fmla="*/ 973 w 2088"/>
                <a:gd name="connsiteY52" fmla="*/ 1303 h 1378"/>
                <a:gd name="connsiteX53" fmla="*/ 1265 w 2088"/>
                <a:gd name="connsiteY53" fmla="*/ 1253 h 1378"/>
                <a:gd name="connsiteX54" fmla="*/ 1383 w 2088"/>
                <a:gd name="connsiteY54" fmla="*/ 1274 h 1378"/>
                <a:gd name="connsiteX55" fmla="*/ 1519 w 2088"/>
                <a:gd name="connsiteY55" fmla="*/ 1277 h 1378"/>
                <a:gd name="connsiteX56" fmla="*/ 1501 w 2088"/>
                <a:gd name="connsiteY56" fmla="*/ 1266 h 1378"/>
                <a:gd name="connsiteX57" fmla="*/ 1524 w 2088"/>
                <a:gd name="connsiteY57" fmla="*/ 1210 h 1378"/>
                <a:gd name="connsiteX58" fmla="*/ 1501 w 2088"/>
                <a:gd name="connsiteY58" fmla="*/ 1159 h 1378"/>
                <a:gd name="connsiteX59" fmla="*/ 1516 w 2088"/>
                <a:gd name="connsiteY59" fmla="*/ 1082 h 1378"/>
                <a:gd name="connsiteX60" fmla="*/ 1821 w 2088"/>
                <a:gd name="connsiteY60" fmla="*/ 1012 h 1378"/>
                <a:gd name="connsiteX61" fmla="*/ 1813 w 2088"/>
                <a:gd name="connsiteY61" fmla="*/ 891 h 1378"/>
                <a:gd name="connsiteX62" fmla="*/ 1899 w 2088"/>
                <a:gd name="connsiteY62" fmla="*/ 863 h 1378"/>
                <a:gd name="connsiteX63" fmla="*/ 1942 w 2088"/>
                <a:gd name="connsiteY63" fmla="*/ 795 h 1378"/>
                <a:gd name="connsiteX64" fmla="*/ 2051 w 2088"/>
                <a:gd name="connsiteY64" fmla="*/ 760 h 1378"/>
                <a:gd name="connsiteX65" fmla="*/ 2088 w 2088"/>
                <a:gd name="connsiteY65" fmla="*/ 696 h 1378"/>
                <a:gd name="connsiteX0" fmla="*/ 2088 w 2088"/>
                <a:gd name="connsiteY0" fmla="*/ 696 h 1378"/>
                <a:gd name="connsiteX1" fmla="*/ 2062 w 2088"/>
                <a:gd name="connsiteY1" fmla="*/ 621 h 1378"/>
                <a:gd name="connsiteX2" fmla="*/ 2032 w 2088"/>
                <a:gd name="connsiteY2" fmla="*/ 547 h 1378"/>
                <a:gd name="connsiteX3" fmla="*/ 1876 w 2088"/>
                <a:gd name="connsiteY3" fmla="*/ 478 h 1378"/>
                <a:gd name="connsiteX4" fmla="*/ 1769 w 2088"/>
                <a:gd name="connsiteY4" fmla="*/ 478 h 1378"/>
                <a:gd name="connsiteX5" fmla="*/ 1640 w 2088"/>
                <a:gd name="connsiteY5" fmla="*/ 437 h 1378"/>
                <a:gd name="connsiteX6" fmla="*/ 1685 w 2088"/>
                <a:gd name="connsiteY6" fmla="*/ 297 h 1378"/>
                <a:gd name="connsiteX7" fmla="*/ 1583 w 2088"/>
                <a:gd name="connsiteY7" fmla="*/ 154 h 1378"/>
                <a:gd name="connsiteX8" fmla="*/ 1513 w 2088"/>
                <a:gd name="connsiteY8" fmla="*/ 150 h 1378"/>
                <a:gd name="connsiteX9" fmla="*/ 1441 w 2088"/>
                <a:gd name="connsiteY9" fmla="*/ 66 h 1378"/>
                <a:gd name="connsiteX10" fmla="*/ 1433 w 2088"/>
                <a:gd name="connsiteY10" fmla="*/ 7 h 1378"/>
                <a:gd name="connsiteX11" fmla="*/ 1362 w 2088"/>
                <a:gd name="connsiteY11" fmla="*/ 0 h 1378"/>
                <a:gd name="connsiteX12" fmla="*/ 1335 w 2088"/>
                <a:gd name="connsiteY12" fmla="*/ 70 h 1378"/>
                <a:gd name="connsiteX13" fmla="*/ 1241 w 2088"/>
                <a:gd name="connsiteY13" fmla="*/ 88 h 1378"/>
                <a:gd name="connsiteX14" fmla="*/ 1246 w 2088"/>
                <a:gd name="connsiteY14" fmla="*/ 183 h 1378"/>
                <a:gd name="connsiteX15" fmla="*/ 1172 w 2088"/>
                <a:gd name="connsiteY15" fmla="*/ 227 h 1378"/>
                <a:gd name="connsiteX16" fmla="*/ 1117 w 2088"/>
                <a:gd name="connsiteY16" fmla="*/ 183 h 1378"/>
                <a:gd name="connsiteX17" fmla="*/ 1015 w 2088"/>
                <a:gd name="connsiteY17" fmla="*/ 169 h 1378"/>
                <a:gd name="connsiteX18" fmla="*/ 926 w 2088"/>
                <a:gd name="connsiteY18" fmla="*/ 316 h 1378"/>
                <a:gd name="connsiteX19" fmla="*/ 926 w 2088"/>
                <a:gd name="connsiteY19" fmla="*/ 353 h 1378"/>
                <a:gd name="connsiteX20" fmla="*/ 896 w 2088"/>
                <a:gd name="connsiteY20" fmla="*/ 363 h 1378"/>
                <a:gd name="connsiteX21" fmla="*/ 842 w 2088"/>
                <a:gd name="connsiteY21" fmla="*/ 331 h 1378"/>
                <a:gd name="connsiteX22" fmla="*/ 736 w 2088"/>
                <a:gd name="connsiteY22" fmla="*/ 327 h 1378"/>
                <a:gd name="connsiteX23" fmla="*/ 692 w 2088"/>
                <a:gd name="connsiteY23" fmla="*/ 363 h 1378"/>
                <a:gd name="connsiteX24" fmla="*/ 732 w 2088"/>
                <a:gd name="connsiteY24" fmla="*/ 386 h 1378"/>
                <a:gd name="connsiteX25" fmla="*/ 749 w 2088"/>
                <a:gd name="connsiteY25" fmla="*/ 539 h 1378"/>
                <a:gd name="connsiteX26" fmla="*/ 665 w 2088"/>
                <a:gd name="connsiteY26" fmla="*/ 581 h 1378"/>
                <a:gd name="connsiteX27" fmla="*/ 657 w 2088"/>
                <a:gd name="connsiteY27" fmla="*/ 643 h 1378"/>
                <a:gd name="connsiteX28" fmla="*/ 532 w 2088"/>
                <a:gd name="connsiteY28" fmla="*/ 668 h 1378"/>
                <a:gd name="connsiteX29" fmla="*/ 448 w 2088"/>
                <a:gd name="connsiteY29" fmla="*/ 702 h 1378"/>
                <a:gd name="connsiteX30" fmla="*/ 328 w 2088"/>
                <a:gd name="connsiteY30" fmla="*/ 695 h 1378"/>
                <a:gd name="connsiteX31" fmla="*/ 283 w 2088"/>
                <a:gd name="connsiteY31" fmla="*/ 745 h 1378"/>
                <a:gd name="connsiteX32" fmla="*/ 231 w 2088"/>
                <a:gd name="connsiteY32" fmla="*/ 735 h 1378"/>
                <a:gd name="connsiteX33" fmla="*/ 182 w 2088"/>
                <a:gd name="connsiteY33" fmla="*/ 705 h 1378"/>
                <a:gd name="connsiteX34" fmla="*/ 88 w 2088"/>
                <a:gd name="connsiteY34" fmla="*/ 735 h 1378"/>
                <a:gd name="connsiteX35" fmla="*/ 0 w 2088"/>
                <a:gd name="connsiteY35" fmla="*/ 793 h 1378"/>
                <a:gd name="connsiteX36" fmla="*/ 9 w 2088"/>
                <a:gd name="connsiteY36" fmla="*/ 892 h 1378"/>
                <a:gd name="connsiteX37" fmla="*/ 66 w 2088"/>
                <a:gd name="connsiteY37" fmla="*/ 903 h 1378"/>
                <a:gd name="connsiteX38" fmla="*/ 79 w 2088"/>
                <a:gd name="connsiteY38" fmla="*/ 1021 h 1378"/>
                <a:gd name="connsiteX39" fmla="*/ 27 w 2088"/>
                <a:gd name="connsiteY39" fmla="*/ 1021 h 1378"/>
                <a:gd name="connsiteX40" fmla="*/ 27 w 2088"/>
                <a:gd name="connsiteY40" fmla="*/ 1055 h 1378"/>
                <a:gd name="connsiteX41" fmla="*/ 124 w 2088"/>
                <a:gd name="connsiteY41" fmla="*/ 1106 h 1378"/>
                <a:gd name="connsiteX42" fmla="*/ 115 w 2088"/>
                <a:gd name="connsiteY42" fmla="*/ 1176 h 1378"/>
                <a:gd name="connsiteX43" fmla="*/ 277 w 2088"/>
                <a:gd name="connsiteY43" fmla="*/ 1248 h 1378"/>
                <a:gd name="connsiteX44" fmla="*/ 281 w 2088"/>
                <a:gd name="connsiteY44" fmla="*/ 1253 h 1378"/>
                <a:gd name="connsiteX45" fmla="*/ 286 w 2088"/>
                <a:gd name="connsiteY45" fmla="*/ 1320 h 1378"/>
                <a:gd name="connsiteX46" fmla="*/ 295 w 2088"/>
                <a:gd name="connsiteY46" fmla="*/ 1377 h 1378"/>
                <a:gd name="connsiteX47" fmla="*/ 371 w 2088"/>
                <a:gd name="connsiteY47" fmla="*/ 1325 h 1378"/>
                <a:gd name="connsiteX48" fmla="*/ 510 w 2088"/>
                <a:gd name="connsiteY48" fmla="*/ 1269 h 1378"/>
                <a:gd name="connsiteX49" fmla="*/ 669 w 2088"/>
                <a:gd name="connsiteY49" fmla="*/ 1301 h 1378"/>
                <a:gd name="connsiteX50" fmla="*/ 746 w 2088"/>
                <a:gd name="connsiteY50" fmla="*/ 1277 h 1378"/>
                <a:gd name="connsiteX51" fmla="*/ 876 w 2088"/>
                <a:gd name="connsiteY51" fmla="*/ 1352 h 1378"/>
                <a:gd name="connsiteX52" fmla="*/ 973 w 2088"/>
                <a:gd name="connsiteY52" fmla="*/ 1303 h 1378"/>
                <a:gd name="connsiteX53" fmla="*/ 1265 w 2088"/>
                <a:gd name="connsiteY53" fmla="*/ 1253 h 1378"/>
                <a:gd name="connsiteX54" fmla="*/ 1383 w 2088"/>
                <a:gd name="connsiteY54" fmla="*/ 1274 h 1378"/>
                <a:gd name="connsiteX55" fmla="*/ 1519 w 2088"/>
                <a:gd name="connsiteY55" fmla="*/ 1277 h 1378"/>
                <a:gd name="connsiteX56" fmla="*/ 1501 w 2088"/>
                <a:gd name="connsiteY56" fmla="*/ 1266 h 1378"/>
                <a:gd name="connsiteX57" fmla="*/ 1524 w 2088"/>
                <a:gd name="connsiteY57" fmla="*/ 1210 h 1378"/>
                <a:gd name="connsiteX58" fmla="*/ 1501 w 2088"/>
                <a:gd name="connsiteY58" fmla="*/ 1159 h 1378"/>
                <a:gd name="connsiteX59" fmla="*/ 1516 w 2088"/>
                <a:gd name="connsiteY59" fmla="*/ 1082 h 1378"/>
                <a:gd name="connsiteX60" fmla="*/ 1821 w 2088"/>
                <a:gd name="connsiteY60" fmla="*/ 1012 h 1378"/>
                <a:gd name="connsiteX61" fmla="*/ 1813 w 2088"/>
                <a:gd name="connsiteY61" fmla="*/ 891 h 1378"/>
                <a:gd name="connsiteX62" fmla="*/ 1899 w 2088"/>
                <a:gd name="connsiteY62" fmla="*/ 863 h 1378"/>
                <a:gd name="connsiteX63" fmla="*/ 1942 w 2088"/>
                <a:gd name="connsiteY63" fmla="*/ 795 h 1378"/>
                <a:gd name="connsiteX64" fmla="*/ 2051 w 2088"/>
                <a:gd name="connsiteY64" fmla="*/ 760 h 1378"/>
                <a:gd name="connsiteX65" fmla="*/ 2088 w 2088"/>
                <a:gd name="connsiteY65" fmla="*/ 696 h 1378"/>
                <a:gd name="connsiteX0" fmla="*/ 2088 w 2088"/>
                <a:gd name="connsiteY0" fmla="*/ 696 h 1377"/>
                <a:gd name="connsiteX1" fmla="*/ 2062 w 2088"/>
                <a:gd name="connsiteY1" fmla="*/ 621 h 1377"/>
                <a:gd name="connsiteX2" fmla="*/ 2032 w 2088"/>
                <a:gd name="connsiteY2" fmla="*/ 547 h 1377"/>
                <a:gd name="connsiteX3" fmla="*/ 1876 w 2088"/>
                <a:gd name="connsiteY3" fmla="*/ 478 h 1377"/>
                <a:gd name="connsiteX4" fmla="*/ 1769 w 2088"/>
                <a:gd name="connsiteY4" fmla="*/ 478 h 1377"/>
                <a:gd name="connsiteX5" fmla="*/ 1640 w 2088"/>
                <a:gd name="connsiteY5" fmla="*/ 437 h 1377"/>
                <a:gd name="connsiteX6" fmla="*/ 1685 w 2088"/>
                <a:gd name="connsiteY6" fmla="*/ 297 h 1377"/>
                <a:gd name="connsiteX7" fmla="*/ 1583 w 2088"/>
                <a:gd name="connsiteY7" fmla="*/ 154 h 1377"/>
                <a:gd name="connsiteX8" fmla="*/ 1513 w 2088"/>
                <a:gd name="connsiteY8" fmla="*/ 150 h 1377"/>
                <a:gd name="connsiteX9" fmla="*/ 1441 w 2088"/>
                <a:gd name="connsiteY9" fmla="*/ 66 h 1377"/>
                <a:gd name="connsiteX10" fmla="*/ 1433 w 2088"/>
                <a:gd name="connsiteY10" fmla="*/ 7 h 1377"/>
                <a:gd name="connsiteX11" fmla="*/ 1362 w 2088"/>
                <a:gd name="connsiteY11" fmla="*/ 0 h 1377"/>
                <a:gd name="connsiteX12" fmla="*/ 1335 w 2088"/>
                <a:gd name="connsiteY12" fmla="*/ 70 h 1377"/>
                <a:gd name="connsiteX13" fmla="*/ 1241 w 2088"/>
                <a:gd name="connsiteY13" fmla="*/ 88 h 1377"/>
                <a:gd name="connsiteX14" fmla="*/ 1246 w 2088"/>
                <a:gd name="connsiteY14" fmla="*/ 183 h 1377"/>
                <a:gd name="connsiteX15" fmla="*/ 1172 w 2088"/>
                <a:gd name="connsiteY15" fmla="*/ 227 h 1377"/>
                <a:gd name="connsiteX16" fmla="*/ 1117 w 2088"/>
                <a:gd name="connsiteY16" fmla="*/ 183 h 1377"/>
                <a:gd name="connsiteX17" fmla="*/ 1015 w 2088"/>
                <a:gd name="connsiteY17" fmla="*/ 169 h 1377"/>
                <a:gd name="connsiteX18" fmla="*/ 926 w 2088"/>
                <a:gd name="connsiteY18" fmla="*/ 316 h 1377"/>
                <a:gd name="connsiteX19" fmla="*/ 926 w 2088"/>
                <a:gd name="connsiteY19" fmla="*/ 353 h 1377"/>
                <a:gd name="connsiteX20" fmla="*/ 896 w 2088"/>
                <a:gd name="connsiteY20" fmla="*/ 363 h 1377"/>
                <a:gd name="connsiteX21" fmla="*/ 842 w 2088"/>
                <a:gd name="connsiteY21" fmla="*/ 331 h 1377"/>
                <a:gd name="connsiteX22" fmla="*/ 736 w 2088"/>
                <a:gd name="connsiteY22" fmla="*/ 327 h 1377"/>
                <a:gd name="connsiteX23" fmla="*/ 692 w 2088"/>
                <a:gd name="connsiteY23" fmla="*/ 363 h 1377"/>
                <a:gd name="connsiteX24" fmla="*/ 732 w 2088"/>
                <a:gd name="connsiteY24" fmla="*/ 386 h 1377"/>
                <a:gd name="connsiteX25" fmla="*/ 749 w 2088"/>
                <a:gd name="connsiteY25" fmla="*/ 539 h 1377"/>
                <a:gd name="connsiteX26" fmla="*/ 665 w 2088"/>
                <a:gd name="connsiteY26" fmla="*/ 581 h 1377"/>
                <a:gd name="connsiteX27" fmla="*/ 657 w 2088"/>
                <a:gd name="connsiteY27" fmla="*/ 643 h 1377"/>
                <a:gd name="connsiteX28" fmla="*/ 532 w 2088"/>
                <a:gd name="connsiteY28" fmla="*/ 668 h 1377"/>
                <a:gd name="connsiteX29" fmla="*/ 448 w 2088"/>
                <a:gd name="connsiteY29" fmla="*/ 702 h 1377"/>
                <a:gd name="connsiteX30" fmla="*/ 328 w 2088"/>
                <a:gd name="connsiteY30" fmla="*/ 695 h 1377"/>
                <a:gd name="connsiteX31" fmla="*/ 283 w 2088"/>
                <a:gd name="connsiteY31" fmla="*/ 745 h 1377"/>
                <a:gd name="connsiteX32" fmla="*/ 231 w 2088"/>
                <a:gd name="connsiteY32" fmla="*/ 735 h 1377"/>
                <a:gd name="connsiteX33" fmla="*/ 182 w 2088"/>
                <a:gd name="connsiteY33" fmla="*/ 705 h 1377"/>
                <a:gd name="connsiteX34" fmla="*/ 88 w 2088"/>
                <a:gd name="connsiteY34" fmla="*/ 735 h 1377"/>
                <a:gd name="connsiteX35" fmla="*/ 0 w 2088"/>
                <a:gd name="connsiteY35" fmla="*/ 793 h 1377"/>
                <a:gd name="connsiteX36" fmla="*/ 9 w 2088"/>
                <a:gd name="connsiteY36" fmla="*/ 892 h 1377"/>
                <a:gd name="connsiteX37" fmla="*/ 66 w 2088"/>
                <a:gd name="connsiteY37" fmla="*/ 903 h 1377"/>
                <a:gd name="connsiteX38" fmla="*/ 79 w 2088"/>
                <a:gd name="connsiteY38" fmla="*/ 1021 h 1377"/>
                <a:gd name="connsiteX39" fmla="*/ 27 w 2088"/>
                <a:gd name="connsiteY39" fmla="*/ 1021 h 1377"/>
                <a:gd name="connsiteX40" fmla="*/ 27 w 2088"/>
                <a:gd name="connsiteY40" fmla="*/ 1055 h 1377"/>
                <a:gd name="connsiteX41" fmla="*/ 124 w 2088"/>
                <a:gd name="connsiteY41" fmla="*/ 1106 h 1377"/>
                <a:gd name="connsiteX42" fmla="*/ 115 w 2088"/>
                <a:gd name="connsiteY42" fmla="*/ 1176 h 1377"/>
                <a:gd name="connsiteX43" fmla="*/ 277 w 2088"/>
                <a:gd name="connsiteY43" fmla="*/ 1248 h 1377"/>
                <a:gd name="connsiteX44" fmla="*/ 281 w 2088"/>
                <a:gd name="connsiteY44" fmla="*/ 1253 h 1377"/>
                <a:gd name="connsiteX45" fmla="*/ 286 w 2088"/>
                <a:gd name="connsiteY45" fmla="*/ 1320 h 1377"/>
                <a:gd name="connsiteX46" fmla="*/ 295 w 2088"/>
                <a:gd name="connsiteY46" fmla="*/ 1377 h 1377"/>
                <a:gd name="connsiteX47" fmla="*/ 371 w 2088"/>
                <a:gd name="connsiteY47" fmla="*/ 1325 h 1377"/>
                <a:gd name="connsiteX48" fmla="*/ 510 w 2088"/>
                <a:gd name="connsiteY48" fmla="*/ 1269 h 1377"/>
                <a:gd name="connsiteX49" fmla="*/ 669 w 2088"/>
                <a:gd name="connsiteY49" fmla="*/ 1301 h 1377"/>
                <a:gd name="connsiteX50" fmla="*/ 746 w 2088"/>
                <a:gd name="connsiteY50" fmla="*/ 1277 h 1377"/>
                <a:gd name="connsiteX51" fmla="*/ 876 w 2088"/>
                <a:gd name="connsiteY51" fmla="*/ 1352 h 1377"/>
                <a:gd name="connsiteX52" fmla="*/ 973 w 2088"/>
                <a:gd name="connsiteY52" fmla="*/ 1303 h 1377"/>
                <a:gd name="connsiteX53" fmla="*/ 1265 w 2088"/>
                <a:gd name="connsiteY53" fmla="*/ 1253 h 1377"/>
                <a:gd name="connsiteX54" fmla="*/ 1383 w 2088"/>
                <a:gd name="connsiteY54" fmla="*/ 1274 h 1377"/>
                <a:gd name="connsiteX55" fmla="*/ 1519 w 2088"/>
                <a:gd name="connsiteY55" fmla="*/ 1277 h 1377"/>
                <a:gd name="connsiteX56" fmla="*/ 1501 w 2088"/>
                <a:gd name="connsiteY56" fmla="*/ 1266 h 1377"/>
                <a:gd name="connsiteX57" fmla="*/ 1524 w 2088"/>
                <a:gd name="connsiteY57" fmla="*/ 1210 h 1377"/>
                <a:gd name="connsiteX58" fmla="*/ 1501 w 2088"/>
                <a:gd name="connsiteY58" fmla="*/ 1159 h 1377"/>
                <a:gd name="connsiteX59" fmla="*/ 1516 w 2088"/>
                <a:gd name="connsiteY59" fmla="*/ 1082 h 1377"/>
                <a:gd name="connsiteX60" fmla="*/ 1821 w 2088"/>
                <a:gd name="connsiteY60" fmla="*/ 1012 h 1377"/>
                <a:gd name="connsiteX61" fmla="*/ 1813 w 2088"/>
                <a:gd name="connsiteY61" fmla="*/ 891 h 1377"/>
                <a:gd name="connsiteX62" fmla="*/ 1899 w 2088"/>
                <a:gd name="connsiteY62" fmla="*/ 863 h 1377"/>
                <a:gd name="connsiteX63" fmla="*/ 1942 w 2088"/>
                <a:gd name="connsiteY63" fmla="*/ 795 h 1377"/>
                <a:gd name="connsiteX64" fmla="*/ 2051 w 2088"/>
                <a:gd name="connsiteY64" fmla="*/ 760 h 1377"/>
                <a:gd name="connsiteX65" fmla="*/ 2088 w 2088"/>
                <a:gd name="connsiteY65" fmla="*/ 696 h 1377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295 w 2088"/>
                <a:gd name="connsiteY46" fmla="*/ 1327 h 1352"/>
                <a:gd name="connsiteX47" fmla="*/ 371 w 2088"/>
                <a:gd name="connsiteY47" fmla="*/ 1325 h 1352"/>
                <a:gd name="connsiteX48" fmla="*/ 510 w 2088"/>
                <a:gd name="connsiteY48" fmla="*/ 1269 h 1352"/>
                <a:gd name="connsiteX49" fmla="*/ 669 w 2088"/>
                <a:gd name="connsiteY49" fmla="*/ 1301 h 1352"/>
                <a:gd name="connsiteX50" fmla="*/ 746 w 2088"/>
                <a:gd name="connsiteY50" fmla="*/ 1277 h 1352"/>
                <a:gd name="connsiteX51" fmla="*/ 876 w 2088"/>
                <a:gd name="connsiteY51" fmla="*/ 1352 h 1352"/>
                <a:gd name="connsiteX52" fmla="*/ 973 w 2088"/>
                <a:gd name="connsiteY52" fmla="*/ 1303 h 1352"/>
                <a:gd name="connsiteX53" fmla="*/ 1265 w 2088"/>
                <a:gd name="connsiteY53" fmla="*/ 1253 h 1352"/>
                <a:gd name="connsiteX54" fmla="*/ 1383 w 2088"/>
                <a:gd name="connsiteY54" fmla="*/ 1274 h 1352"/>
                <a:gd name="connsiteX55" fmla="*/ 1519 w 2088"/>
                <a:gd name="connsiteY55" fmla="*/ 1277 h 1352"/>
                <a:gd name="connsiteX56" fmla="*/ 1501 w 2088"/>
                <a:gd name="connsiteY56" fmla="*/ 1266 h 1352"/>
                <a:gd name="connsiteX57" fmla="*/ 1524 w 2088"/>
                <a:gd name="connsiteY57" fmla="*/ 1210 h 1352"/>
                <a:gd name="connsiteX58" fmla="*/ 1501 w 2088"/>
                <a:gd name="connsiteY58" fmla="*/ 1159 h 1352"/>
                <a:gd name="connsiteX59" fmla="*/ 1516 w 2088"/>
                <a:gd name="connsiteY59" fmla="*/ 1082 h 1352"/>
                <a:gd name="connsiteX60" fmla="*/ 1821 w 2088"/>
                <a:gd name="connsiteY60" fmla="*/ 1012 h 1352"/>
                <a:gd name="connsiteX61" fmla="*/ 1813 w 2088"/>
                <a:gd name="connsiteY61" fmla="*/ 891 h 1352"/>
                <a:gd name="connsiteX62" fmla="*/ 1899 w 2088"/>
                <a:gd name="connsiteY62" fmla="*/ 863 h 1352"/>
                <a:gd name="connsiteX63" fmla="*/ 1942 w 2088"/>
                <a:gd name="connsiteY63" fmla="*/ 795 h 1352"/>
                <a:gd name="connsiteX64" fmla="*/ 2051 w 2088"/>
                <a:gd name="connsiteY64" fmla="*/ 760 h 1352"/>
                <a:gd name="connsiteX65" fmla="*/ 2088 w 2088"/>
                <a:gd name="connsiteY65" fmla="*/ 696 h 1352"/>
                <a:gd name="connsiteX0" fmla="*/ 2088 w 2088"/>
                <a:gd name="connsiteY0" fmla="*/ 696 h 1352"/>
                <a:gd name="connsiteX1" fmla="*/ 2062 w 2088"/>
                <a:gd name="connsiteY1" fmla="*/ 621 h 1352"/>
                <a:gd name="connsiteX2" fmla="*/ 2032 w 2088"/>
                <a:gd name="connsiteY2" fmla="*/ 547 h 1352"/>
                <a:gd name="connsiteX3" fmla="*/ 1876 w 2088"/>
                <a:gd name="connsiteY3" fmla="*/ 478 h 1352"/>
                <a:gd name="connsiteX4" fmla="*/ 1769 w 2088"/>
                <a:gd name="connsiteY4" fmla="*/ 478 h 1352"/>
                <a:gd name="connsiteX5" fmla="*/ 1640 w 2088"/>
                <a:gd name="connsiteY5" fmla="*/ 437 h 1352"/>
                <a:gd name="connsiteX6" fmla="*/ 1685 w 2088"/>
                <a:gd name="connsiteY6" fmla="*/ 297 h 1352"/>
                <a:gd name="connsiteX7" fmla="*/ 1583 w 2088"/>
                <a:gd name="connsiteY7" fmla="*/ 154 h 1352"/>
                <a:gd name="connsiteX8" fmla="*/ 1513 w 2088"/>
                <a:gd name="connsiteY8" fmla="*/ 150 h 1352"/>
                <a:gd name="connsiteX9" fmla="*/ 1441 w 2088"/>
                <a:gd name="connsiteY9" fmla="*/ 66 h 1352"/>
                <a:gd name="connsiteX10" fmla="*/ 1433 w 2088"/>
                <a:gd name="connsiteY10" fmla="*/ 7 h 1352"/>
                <a:gd name="connsiteX11" fmla="*/ 1362 w 2088"/>
                <a:gd name="connsiteY11" fmla="*/ 0 h 1352"/>
                <a:gd name="connsiteX12" fmla="*/ 1335 w 2088"/>
                <a:gd name="connsiteY12" fmla="*/ 70 h 1352"/>
                <a:gd name="connsiteX13" fmla="*/ 1241 w 2088"/>
                <a:gd name="connsiteY13" fmla="*/ 88 h 1352"/>
                <a:gd name="connsiteX14" fmla="*/ 1246 w 2088"/>
                <a:gd name="connsiteY14" fmla="*/ 183 h 1352"/>
                <a:gd name="connsiteX15" fmla="*/ 1172 w 2088"/>
                <a:gd name="connsiteY15" fmla="*/ 227 h 1352"/>
                <a:gd name="connsiteX16" fmla="*/ 1117 w 2088"/>
                <a:gd name="connsiteY16" fmla="*/ 183 h 1352"/>
                <a:gd name="connsiteX17" fmla="*/ 1015 w 2088"/>
                <a:gd name="connsiteY17" fmla="*/ 169 h 1352"/>
                <a:gd name="connsiteX18" fmla="*/ 926 w 2088"/>
                <a:gd name="connsiteY18" fmla="*/ 316 h 1352"/>
                <a:gd name="connsiteX19" fmla="*/ 926 w 2088"/>
                <a:gd name="connsiteY19" fmla="*/ 353 h 1352"/>
                <a:gd name="connsiteX20" fmla="*/ 896 w 2088"/>
                <a:gd name="connsiteY20" fmla="*/ 363 h 1352"/>
                <a:gd name="connsiteX21" fmla="*/ 842 w 2088"/>
                <a:gd name="connsiteY21" fmla="*/ 331 h 1352"/>
                <a:gd name="connsiteX22" fmla="*/ 736 w 2088"/>
                <a:gd name="connsiteY22" fmla="*/ 327 h 1352"/>
                <a:gd name="connsiteX23" fmla="*/ 692 w 2088"/>
                <a:gd name="connsiteY23" fmla="*/ 363 h 1352"/>
                <a:gd name="connsiteX24" fmla="*/ 732 w 2088"/>
                <a:gd name="connsiteY24" fmla="*/ 386 h 1352"/>
                <a:gd name="connsiteX25" fmla="*/ 749 w 2088"/>
                <a:gd name="connsiteY25" fmla="*/ 539 h 1352"/>
                <a:gd name="connsiteX26" fmla="*/ 665 w 2088"/>
                <a:gd name="connsiteY26" fmla="*/ 581 h 1352"/>
                <a:gd name="connsiteX27" fmla="*/ 657 w 2088"/>
                <a:gd name="connsiteY27" fmla="*/ 643 h 1352"/>
                <a:gd name="connsiteX28" fmla="*/ 532 w 2088"/>
                <a:gd name="connsiteY28" fmla="*/ 668 h 1352"/>
                <a:gd name="connsiteX29" fmla="*/ 448 w 2088"/>
                <a:gd name="connsiteY29" fmla="*/ 702 h 1352"/>
                <a:gd name="connsiteX30" fmla="*/ 328 w 2088"/>
                <a:gd name="connsiteY30" fmla="*/ 695 h 1352"/>
                <a:gd name="connsiteX31" fmla="*/ 283 w 2088"/>
                <a:gd name="connsiteY31" fmla="*/ 745 h 1352"/>
                <a:gd name="connsiteX32" fmla="*/ 231 w 2088"/>
                <a:gd name="connsiteY32" fmla="*/ 735 h 1352"/>
                <a:gd name="connsiteX33" fmla="*/ 182 w 2088"/>
                <a:gd name="connsiteY33" fmla="*/ 705 h 1352"/>
                <a:gd name="connsiteX34" fmla="*/ 88 w 2088"/>
                <a:gd name="connsiteY34" fmla="*/ 735 h 1352"/>
                <a:gd name="connsiteX35" fmla="*/ 0 w 2088"/>
                <a:gd name="connsiteY35" fmla="*/ 793 h 1352"/>
                <a:gd name="connsiteX36" fmla="*/ 9 w 2088"/>
                <a:gd name="connsiteY36" fmla="*/ 892 h 1352"/>
                <a:gd name="connsiteX37" fmla="*/ 66 w 2088"/>
                <a:gd name="connsiteY37" fmla="*/ 903 h 1352"/>
                <a:gd name="connsiteX38" fmla="*/ 79 w 2088"/>
                <a:gd name="connsiteY38" fmla="*/ 1021 h 1352"/>
                <a:gd name="connsiteX39" fmla="*/ 27 w 2088"/>
                <a:gd name="connsiteY39" fmla="*/ 1021 h 1352"/>
                <a:gd name="connsiteX40" fmla="*/ 27 w 2088"/>
                <a:gd name="connsiteY40" fmla="*/ 1055 h 1352"/>
                <a:gd name="connsiteX41" fmla="*/ 124 w 2088"/>
                <a:gd name="connsiteY41" fmla="*/ 1106 h 1352"/>
                <a:gd name="connsiteX42" fmla="*/ 115 w 2088"/>
                <a:gd name="connsiteY42" fmla="*/ 1176 h 1352"/>
                <a:gd name="connsiteX43" fmla="*/ 277 w 2088"/>
                <a:gd name="connsiteY43" fmla="*/ 1248 h 1352"/>
                <a:gd name="connsiteX44" fmla="*/ 281 w 2088"/>
                <a:gd name="connsiteY44" fmla="*/ 1253 h 1352"/>
                <a:gd name="connsiteX45" fmla="*/ 286 w 2088"/>
                <a:gd name="connsiteY45" fmla="*/ 1320 h 1352"/>
                <a:gd name="connsiteX46" fmla="*/ 295 w 2088"/>
                <a:gd name="connsiteY46" fmla="*/ 1327 h 1352"/>
                <a:gd name="connsiteX47" fmla="*/ 371 w 2088"/>
                <a:gd name="connsiteY47" fmla="*/ 1325 h 1352"/>
                <a:gd name="connsiteX48" fmla="*/ 510 w 2088"/>
                <a:gd name="connsiteY48" fmla="*/ 1269 h 1352"/>
                <a:gd name="connsiteX49" fmla="*/ 669 w 2088"/>
                <a:gd name="connsiteY49" fmla="*/ 1301 h 1352"/>
                <a:gd name="connsiteX50" fmla="*/ 746 w 2088"/>
                <a:gd name="connsiteY50" fmla="*/ 1277 h 1352"/>
                <a:gd name="connsiteX51" fmla="*/ 876 w 2088"/>
                <a:gd name="connsiteY51" fmla="*/ 1352 h 1352"/>
                <a:gd name="connsiteX52" fmla="*/ 973 w 2088"/>
                <a:gd name="connsiteY52" fmla="*/ 1303 h 1352"/>
                <a:gd name="connsiteX53" fmla="*/ 1265 w 2088"/>
                <a:gd name="connsiteY53" fmla="*/ 1253 h 1352"/>
                <a:gd name="connsiteX54" fmla="*/ 1383 w 2088"/>
                <a:gd name="connsiteY54" fmla="*/ 1274 h 1352"/>
                <a:gd name="connsiteX55" fmla="*/ 1519 w 2088"/>
                <a:gd name="connsiteY55" fmla="*/ 1277 h 1352"/>
                <a:gd name="connsiteX56" fmla="*/ 1501 w 2088"/>
                <a:gd name="connsiteY56" fmla="*/ 1266 h 1352"/>
                <a:gd name="connsiteX57" fmla="*/ 1524 w 2088"/>
                <a:gd name="connsiteY57" fmla="*/ 1210 h 1352"/>
                <a:gd name="connsiteX58" fmla="*/ 1501 w 2088"/>
                <a:gd name="connsiteY58" fmla="*/ 1159 h 1352"/>
                <a:gd name="connsiteX59" fmla="*/ 1516 w 2088"/>
                <a:gd name="connsiteY59" fmla="*/ 1082 h 1352"/>
                <a:gd name="connsiteX60" fmla="*/ 1821 w 2088"/>
                <a:gd name="connsiteY60" fmla="*/ 1012 h 1352"/>
                <a:gd name="connsiteX61" fmla="*/ 1813 w 2088"/>
                <a:gd name="connsiteY61" fmla="*/ 891 h 1352"/>
                <a:gd name="connsiteX62" fmla="*/ 1899 w 2088"/>
                <a:gd name="connsiteY62" fmla="*/ 863 h 1352"/>
                <a:gd name="connsiteX63" fmla="*/ 1942 w 2088"/>
                <a:gd name="connsiteY63" fmla="*/ 795 h 1352"/>
                <a:gd name="connsiteX64" fmla="*/ 2051 w 2088"/>
                <a:gd name="connsiteY64" fmla="*/ 760 h 1352"/>
                <a:gd name="connsiteX65" fmla="*/ 2088 w 2088"/>
                <a:gd name="connsiteY65" fmla="*/ 696 h 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088" h="1352">
                  <a:moveTo>
                    <a:pt x="2088" y="696"/>
                  </a:moveTo>
                  <a:cubicBezTo>
                    <a:pt x="2079" y="671"/>
                    <a:pt x="2071" y="646"/>
                    <a:pt x="2062" y="621"/>
                  </a:cubicBezTo>
                  <a:cubicBezTo>
                    <a:pt x="2052" y="596"/>
                    <a:pt x="2042" y="572"/>
                    <a:pt x="2032" y="547"/>
                  </a:cubicBezTo>
                  <a:lnTo>
                    <a:pt x="1876" y="478"/>
                  </a:lnTo>
                  <a:lnTo>
                    <a:pt x="1769" y="478"/>
                  </a:lnTo>
                  <a:lnTo>
                    <a:pt x="1640" y="437"/>
                  </a:lnTo>
                  <a:cubicBezTo>
                    <a:pt x="1655" y="390"/>
                    <a:pt x="1670" y="344"/>
                    <a:pt x="1685" y="297"/>
                  </a:cubicBezTo>
                  <a:lnTo>
                    <a:pt x="1583" y="154"/>
                  </a:lnTo>
                  <a:cubicBezTo>
                    <a:pt x="1560" y="153"/>
                    <a:pt x="1536" y="151"/>
                    <a:pt x="1513" y="150"/>
                  </a:cubicBezTo>
                  <a:lnTo>
                    <a:pt x="1441" y="66"/>
                  </a:lnTo>
                  <a:cubicBezTo>
                    <a:pt x="1438" y="46"/>
                    <a:pt x="1436" y="27"/>
                    <a:pt x="1433" y="7"/>
                  </a:cubicBezTo>
                  <a:cubicBezTo>
                    <a:pt x="1409" y="5"/>
                    <a:pt x="1386" y="2"/>
                    <a:pt x="1362" y="0"/>
                  </a:cubicBezTo>
                  <a:cubicBezTo>
                    <a:pt x="1353" y="23"/>
                    <a:pt x="1344" y="47"/>
                    <a:pt x="1335" y="70"/>
                  </a:cubicBezTo>
                  <a:lnTo>
                    <a:pt x="1241" y="88"/>
                  </a:lnTo>
                  <a:cubicBezTo>
                    <a:pt x="1243" y="120"/>
                    <a:pt x="1244" y="151"/>
                    <a:pt x="1246" y="183"/>
                  </a:cubicBezTo>
                  <a:lnTo>
                    <a:pt x="1172" y="227"/>
                  </a:lnTo>
                  <a:cubicBezTo>
                    <a:pt x="1154" y="212"/>
                    <a:pt x="1135" y="198"/>
                    <a:pt x="1117" y="183"/>
                  </a:cubicBezTo>
                  <a:lnTo>
                    <a:pt x="1015" y="169"/>
                  </a:lnTo>
                  <a:cubicBezTo>
                    <a:pt x="985" y="218"/>
                    <a:pt x="956" y="267"/>
                    <a:pt x="926" y="316"/>
                  </a:cubicBezTo>
                  <a:lnTo>
                    <a:pt x="926" y="353"/>
                  </a:lnTo>
                  <a:cubicBezTo>
                    <a:pt x="916" y="356"/>
                    <a:pt x="906" y="360"/>
                    <a:pt x="896" y="363"/>
                  </a:cubicBezTo>
                  <a:cubicBezTo>
                    <a:pt x="878" y="352"/>
                    <a:pt x="860" y="342"/>
                    <a:pt x="842" y="331"/>
                  </a:cubicBezTo>
                  <a:lnTo>
                    <a:pt x="736" y="327"/>
                  </a:lnTo>
                  <a:cubicBezTo>
                    <a:pt x="721" y="339"/>
                    <a:pt x="707" y="351"/>
                    <a:pt x="692" y="363"/>
                  </a:cubicBezTo>
                  <a:cubicBezTo>
                    <a:pt x="705" y="371"/>
                    <a:pt x="719" y="378"/>
                    <a:pt x="732" y="386"/>
                  </a:cubicBezTo>
                  <a:cubicBezTo>
                    <a:pt x="738" y="437"/>
                    <a:pt x="743" y="488"/>
                    <a:pt x="749" y="539"/>
                  </a:cubicBezTo>
                  <a:lnTo>
                    <a:pt x="665" y="581"/>
                  </a:lnTo>
                  <a:cubicBezTo>
                    <a:pt x="662" y="602"/>
                    <a:pt x="660" y="622"/>
                    <a:pt x="657" y="643"/>
                  </a:cubicBezTo>
                  <a:lnTo>
                    <a:pt x="532" y="668"/>
                  </a:lnTo>
                  <a:cubicBezTo>
                    <a:pt x="504" y="679"/>
                    <a:pt x="476" y="691"/>
                    <a:pt x="448" y="702"/>
                  </a:cubicBezTo>
                  <a:lnTo>
                    <a:pt x="328" y="695"/>
                  </a:lnTo>
                  <a:cubicBezTo>
                    <a:pt x="313" y="712"/>
                    <a:pt x="298" y="728"/>
                    <a:pt x="283" y="745"/>
                  </a:cubicBezTo>
                  <a:cubicBezTo>
                    <a:pt x="266" y="742"/>
                    <a:pt x="248" y="738"/>
                    <a:pt x="231" y="735"/>
                  </a:cubicBezTo>
                  <a:cubicBezTo>
                    <a:pt x="215" y="725"/>
                    <a:pt x="198" y="715"/>
                    <a:pt x="182" y="705"/>
                  </a:cubicBezTo>
                  <a:lnTo>
                    <a:pt x="88" y="735"/>
                  </a:lnTo>
                  <a:lnTo>
                    <a:pt x="0" y="793"/>
                  </a:lnTo>
                  <a:lnTo>
                    <a:pt x="9" y="892"/>
                  </a:lnTo>
                  <a:cubicBezTo>
                    <a:pt x="28" y="896"/>
                    <a:pt x="47" y="899"/>
                    <a:pt x="66" y="903"/>
                  </a:cubicBezTo>
                  <a:cubicBezTo>
                    <a:pt x="70" y="942"/>
                    <a:pt x="75" y="982"/>
                    <a:pt x="79" y="1021"/>
                  </a:cubicBezTo>
                  <a:lnTo>
                    <a:pt x="27" y="1021"/>
                  </a:lnTo>
                  <a:lnTo>
                    <a:pt x="27" y="1055"/>
                  </a:lnTo>
                  <a:lnTo>
                    <a:pt x="124" y="1106"/>
                  </a:lnTo>
                  <a:cubicBezTo>
                    <a:pt x="121" y="1129"/>
                    <a:pt x="118" y="1153"/>
                    <a:pt x="115" y="1176"/>
                  </a:cubicBezTo>
                  <a:lnTo>
                    <a:pt x="277" y="1248"/>
                  </a:lnTo>
                  <a:cubicBezTo>
                    <a:pt x="278" y="1250"/>
                    <a:pt x="280" y="1251"/>
                    <a:pt x="281" y="1253"/>
                  </a:cubicBezTo>
                  <a:cubicBezTo>
                    <a:pt x="283" y="1275"/>
                    <a:pt x="284" y="1298"/>
                    <a:pt x="286" y="1320"/>
                  </a:cubicBezTo>
                  <a:cubicBezTo>
                    <a:pt x="288" y="1332"/>
                    <a:pt x="313" y="1276"/>
                    <a:pt x="295" y="1327"/>
                  </a:cubicBezTo>
                  <a:cubicBezTo>
                    <a:pt x="321" y="1316"/>
                    <a:pt x="335" y="1335"/>
                    <a:pt x="371" y="1325"/>
                  </a:cubicBezTo>
                  <a:cubicBezTo>
                    <a:pt x="404" y="1306"/>
                    <a:pt x="477" y="1288"/>
                    <a:pt x="510" y="1269"/>
                  </a:cubicBezTo>
                  <a:lnTo>
                    <a:pt x="669" y="1301"/>
                  </a:lnTo>
                  <a:lnTo>
                    <a:pt x="746" y="1277"/>
                  </a:lnTo>
                  <a:lnTo>
                    <a:pt x="876" y="1352"/>
                  </a:lnTo>
                  <a:lnTo>
                    <a:pt x="973" y="1303"/>
                  </a:lnTo>
                  <a:lnTo>
                    <a:pt x="1265" y="1253"/>
                  </a:lnTo>
                  <a:lnTo>
                    <a:pt x="1383" y="1274"/>
                  </a:lnTo>
                  <a:cubicBezTo>
                    <a:pt x="1428" y="1292"/>
                    <a:pt x="1474" y="1259"/>
                    <a:pt x="1519" y="1277"/>
                  </a:cubicBezTo>
                  <a:cubicBezTo>
                    <a:pt x="1469" y="1235"/>
                    <a:pt x="1494" y="1286"/>
                    <a:pt x="1501" y="1266"/>
                  </a:cubicBezTo>
                  <a:cubicBezTo>
                    <a:pt x="1509" y="1247"/>
                    <a:pt x="1516" y="1229"/>
                    <a:pt x="1524" y="1210"/>
                  </a:cubicBezTo>
                  <a:cubicBezTo>
                    <a:pt x="1516" y="1193"/>
                    <a:pt x="1509" y="1176"/>
                    <a:pt x="1501" y="1159"/>
                  </a:cubicBezTo>
                  <a:cubicBezTo>
                    <a:pt x="1506" y="1133"/>
                    <a:pt x="1511" y="1108"/>
                    <a:pt x="1516" y="1082"/>
                  </a:cubicBezTo>
                  <a:lnTo>
                    <a:pt x="1821" y="1012"/>
                  </a:lnTo>
                  <a:cubicBezTo>
                    <a:pt x="1818" y="972"/>
                    <a:pt x="1816" y="931"/>
                    <a:pt x="1813" y="891"/>
                  </a:cubicBezTo>
                  <a:cubicBezTo>
                    <a:pt x="1842" y="882"/>
                    <a:pt x="1870" y="872"/>
                    <a:pt x="1899" y="863"/>
                  </a:cubicBezTo>
                  <a:cubicBezTo>
                    <a:pt x="1913" y="840"/>
                    <a:pt x="1928" y="818"/>
                    <a:pt x="1942" y="795"/>
                  </a:cubicBezTo>
                  <a:cubicBezTo>
                    <a:pt x="1978" y="783"/>
                    <a:pt x="2015" y="772"/>
                    <a:pt x="2051" y="760"/>
                  </a:cubicBezTo>
                  <a:cubicBezTo>
                    <a:pt x="2063" y="739"/>
                    <a:pt x="2076" y="717"/>
                    <a:pt x="2088" y="696"/>
                  </a:cubicBez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923550" y="3798423"/>
              <a:ext cx="2347206" cy="1224563"/>
            </a:xfrm>
            <a:custGeom>
              <a:avLst/>
              <a:gdLst/>
              <a:ahLst/>
              <a:cxnLst>
                <a:cxn ang="0">
                  <a:pos x="2111" y="812"/>
                </a:cxn>
                <a:cxn ang="0">
                  <a:pos x="2093" y="659"/>
                </a:cxn>
                <a:cxn ang="0">
                  <a:pos x="1983" y="441"/>
                </a:cxn>
                <a:cxn ang="0">
                  <a:pos x="1879" y="430"/>
                </a:cxn>
                <a:cxn ang="0">
                  <a:pos x="1849" y="500"/>
                </a:cxn>
                <a:cxn ang="0">
                  <a:pos x="1727" y="494"/>
                </a:cxn>
                <a:cxn ang="0">
                  <a:pos x="1662" y="414"/>
                </a:cxn>
                <a:cxn ang="0">
                  <a:pos x="1475" y="397"/>
                </a:cxn>
                <a:cxn ang="0">
                  <a:pos x="1235" y="327"/>
                </a:cxn>
                <a:cxn ang="0">
                  <a:pos x="1167" y="191"/>
                </a:cxn>
                <a:cxn ang="0">
                  <a:pos x="1203" y="170"/>
                </a:cxn>
                <a:cxn ang="0">
                  <a:pos x="1217" y="96"/>
                </a:cxn>
                <a:cxn ang="0">
                  <a:pos x="1185" y="24"/>
                </a:cxn>
                <a:cxn ang="0">
                  <a:pos x="1064" y="5"/>
                </a:cxn>
                <a:cxn ang="0">
                  <a:pos x="775" y="57"/>
                </a:cxn>
                <a:cxn ang="0">
                  <a:pos x="684" y="104"/>
                </a:cxn>
                <a:cxn ang="0">
                  <a:pos x="554" y="32"/>
                </a:cxn>
                <a:cxn ang="0">
                  <a:pos x="403" y="43"/>
                </a:cxn>
                <a:cxn ang="0">
                  <a:pos x="288" y="0"/>
                </a:cxn>
                <a:cxn ang="0">
                  <a:pos x="173" y="91"/>
                </a:cxn>
                <a:cxn ang="0">
                  <a:pos x="91" y="83"/>
                </a:cxn>
                <a:cxn ang="0">
                  <a:pos x="88" y="157"/>
                </a:cxn>
                <a:cxn ang="0">
                  <a:pos x="115" y="240"/>
                </a:cxn>
                <a:cxn ang="0">
                  <a:pos x="82" y="264"/>
                </a:cxn>
                <a:cxn ang="0">
                  <a:pos x="34" y="211"/>
                </a:cxn>
                <a:cxn ang="0">
                  <a:pos x="0" y="245"/>
                </a:cxn>
                <a:cxn ang="0">
                  <a:pos x="24" y="303"/>
                </a:cxn>
                <a:cxn ang="0">
                  <a:pos x="22" y="381"/>
                </a:cxn>
                <a:cxn ang="0">
                  <a:pos x="93" y="414"/>
                </a:cxn>
                <a:cxn ang="0">
                  <a:pos x="159" y="484"/>
                </a:cxn>
                <a:cxn ang="0">
                  <a:pos x="235" y="499"/>
                </a:cxn>
                <a:cxn ang="0">
                  <a:pos x="270" y="528"/>
                </a:cxn>
                <a:cxn ang="0">
                  <a:pos x="292" y="513"/>
                </a:cxn>
                <a:cxn ang="0">
                  <a:pos x="448" y="616"/>
                </a:cxn>
                <a:cxn ang="0">
                  <a:pos x="470" y="671"/>
                </a:cxn>
                <a:cxn ang="0">
                  <a:pos x="514" y="646"/>
                </a:cxn>
                <a:cxn ang="0">
                  <a:pos x="523" y="712"/>
                </a:cxn>
                <a:cxn ang="0">
                  <a:pos x="621" y="730"/>
                </a:cxn>
                <a:cxn ang="0">
                  <a:pos x="696" y="807"/>
                </a:cxn>
                <a:cxn ang="0">
                  <a:pos x="788" y="799"/>
                </a:cxn>
                <a:cxn ang="0">
                  <a:pos x="839" y="836"/>
                </a:cxn>
                <a:cxn ang="0">
                  <a:pos x="976" y="836"/>
                </a:cxn>
                <a:cxn ang="0">
                  <a:pos x="1011" y="881"/>
                </a:cxn>
                <a:cxn ang="0">
                  <a:pos x="1108" y="814"/>
                </a:cxn>
                <a:cxn ang="0">
                  <a:pos x="1207" y="814"/>
                </a:cxn>
                <a:cxn ang="0">
                  <a:pos x="1278" y="841"/>
                </a:cxn>
                <a:cxn ang="0">
                  <a:pos x="1308" y="873"/>
                </a:cxn>
                <a:cxn ang="0">
                  <a:pos x="1414" y="866"/>
                </a:cxn>
                <a:cxn ang="0">
                  <a:pos x="1455" y="807"/>
                </a:cxn>
                <a:cxn ang="0">
                  <a:pos x="1527" y="807"/>
                </a:cxn>
                <a:cxn ang="0">
                  <a:pos x="1645" y="749"/>
                </a:cxn>
                <a:cxn ang="0">
                  <a:pos x="1717" y="767"/>
                </a:cxn>
                <a:cxn ang="0">
                  <a:pos x="1769" y="742"/>
                </a:cxn>
                <a:cxn ang="0">
                  <a:pos x="1810" y="749"/>
                </a:cxn>
                <a:cxn ang="0">
                  <a:pos x="1810" y="836"/>
                </a:cxn>
                <a:cxn ang="0">
                  <a:pos x="1894" y="855"/>
                </a:cxn>
                <a:cxn ang="0">
                  <a:pos x="1911" y="825"/>
                </a:cxn>
                <a:cxn ang="0">
                  <a:pos x="1983" y="851"/>
                </a:cxn>
                <a:cxn ang="0">
                  <a:pos x="2033" y="903"/>
                </a:cxn>
                <a:cxn ang="0">
                  <a:pos x="2050" y="831"/>
                </a:cxn>
                <a:cxn ang="0">
                  <a:pos x="2111" y="812"/>
                </a:cxn>
              </a:cxnLst>
              <a:rect l="0" t="0" r="r" b="b"/>
              <a:pathLst>
                <a:path w="2111" h="903">
                  <a:moveTo>
                    <a:pt x="2111" y="812"/>
                  </a:moveTo>
                  <a:lnTo>
                    <a:pt x="2093" y="659"/>
                  </a:lnTo>
                  <a:lnTo>
                    <a:pt x="1983" y="441"/>
                  </a:lnTo>
                  <a:lnTo>
                    <a:pt x="1879" y="430"/>
                  </a:lnTo>
                  <a:lnTo>
                    <a:pt x="1849" y="500"/>
                  </a:lnTo>
                  <a:lnTo>
                    <a:pt x="1727" y="494"/>
                  </a:lnTo>
                  <a:lnTo>
                    <a:pt x="1662" y="414"/>
                  </a:lnTo>
                  <a:lnTo>
                    <a:pt x="1475" y="397"/>
                  </a:lnTo>
                  <a:lnTo>
                    <a:pt x="1235" y="327"/>
                  </a:lnTo>
                  <a:lnTo>
                    <a:pt x="1167" y="191"/>
                  </a:lnTo>
                  <a:lnTo>
                    <a:pt x="1203" y="170"/>
                  </a:lnTo>
                  <a:lnTo>
                    <a:pt x="1217" y="96"/>
                  </a:lnTo>
                  <a:lnTo>
                    <a:pt x="1185" y="24"/>
                  </a:lnTo>
                  <a:lnTo>
                    <a:pt x="1064" y="5"/>
                  </a:lnTo>
                  <a:lnTo>
                    <a:pt x="775" y="57"/>
                  </a:lnTo>
                  <a:lnTo>
                    <a:pt x="684" y="104"/>
                  </a:lnTo>
                  <a:lnTo>
                    <a:pt x="554" y="32"/>
                  </a:lnTo>
                  <a:lnTo>
                    <a:pt x="403" y="43"/>
                  </a:lnTo>
                  <a:lnTo>
                    <a:pt x="288" y="0"/>
                  </a:lnTo>
                  <a:lnTo>
                    <a:pt x="173" y="91"/>
                  </a:lnTo>
                  <a:lnTo>
                    <a:pt x="91" y="83"/>
                  </a:lnTo>
                  <a:lnTo>
                    <a:pt x="88" y="157"/>
                  </a:lnTo>
                  <a:lnTo>
                    <a:pt x="115" y="240"/>
                  </a:lnTo>
                  <a:lnTo>
                    <a:pt x="82" y="264"/>
                  </a:lnTo>
                  <a:lnTo>
                    <a:pt x="34" y="211"/>
                  </a:lnTo>
                  <a:lnTo>
                    <a:pt x="0" y="245"/>
                  </a:lnTo>
                  <a:lnTo>
                    <a:pt x="24" y="303"/>
                  </a:lnTo>
                  <a:lnTo>
                    <a:pt x="22" y="381"/>
                  </a:lnTo>
                  <a:lnTo>
                    <a:pt x="93" y="414"/>
                  </a:lnTo>
                  <a:lnTo>
                    <a:pt x="159" y="484"/>
                  </a:lnTo>
                  <a:lnTo>
                    <a:pt x="235" y="499"/>
                  </a:lnTo>
                  <a:lnTo>
                    <a:pt x="270" y="528"/>
                  </a:lnTo>
                  <a:lnTo>
                    <a:pt x="292" y="513"/>
                  </a:lnTo>
                  <a:lnTo>
                    <a:pt x="448" y="616"/>
                  </a:lnTo>
                  <a:lnTo>
                    <a:pt x="470" y="671"/>
                  </a:lnTo>
                  <a:lnTo>
                    <a:pt x="514" y="646"/>
                  </a:lnTo>
                  <a:lnTo>
                    <a:pt x="523" y="712"/>
                  </a:lnTo>
                  <a:lnTo>
                    <a:pt x="621" y="730"/>
                  </a:lnTo>
                  <a:lnTo>
                    <a:pt x="696" y="807"/>
                  </a:lnTo>
                  <a:lnTo>
                    <a:pt x="788" y="799"/>
                  </a:lnTo>
                  <a:lnTo>
                    <a:pt x="839" y="836"/>
                  </a:lnTo>
                  <a:lnTo>
                    <a:pt x="976" y="836"/>
                  </a:lnTo>
                  <a:lnTo>
                    <a:pt x="1011" y="881"/>
                  </a:lnTo>
                  <a:lnTo>
                    <a:pt x="1108" y="814"/>
                  </a:lnTo>
                  <a:lnTo>
                    <a:pt x="1207" y="814"/>
                  </a:lnTo>
                  <a:lnTo>
                    <a:pt x="1278" y="841"/>
                  </a:lnTo>
                  <a:lnTo>
                    <a:pt x="1308" y="873"/>
                  </a:lnTo>
                  <a:lnTo>
                    <a:pt x="1414" y="866"/>
                  </a:lnTo>
                  <a:lnTo>
                    <a:pt x="1455" y="807"/>
                  </a:lnTo>
                  <a:lnTo>
                    <a:pt x="1527" y="807"/>
                  </a:lnTo>
                  <a:lnTo>
                    <a:pt x="1645" y="749"/>
                  </a:lnTo>
                  <a:lnTo>
                    <a:pt x="1717" y="767"/>
                  </a:lnTo>
                  <a:lnTo>
                    <a:pt x="1769" y="742"/>
                  </a:lnTo>
                  <a:lnTo>
                    <a:pt x="1810" y="749"/>
                  </a:lnTo>
                  <a:lnTo>
                    <a:pt x="1810" y="836"/>
                  </a:lnTo>
                  <a:lnTo>
                    <a:pt x="1894" y="855"/>
                  </a:lnTo>
                  <a:lnTo>
                    <a:pt x="1911" y="825"/>
                  </a:lnTo>
                  <a:lnTo>
                    <a:pt x="1983" y="851"/>
                  </a:lnTo>
                  <a:lnTo>
                    <a:pt x="2033" y="903"/>
                  </a:lnTo>
                  <a:lnTo>
                    <a:pt x="2050" y="831"/>
                  </a:lnTo>
                  <a:lnTo>
                    <a:pt x="2111" y="812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680995" y="3063549"/>
              <a:ext cx="1620000" cy="1307001"/>
            </a:xfrm>
            <a:custGeom>
              <a:avLst/>
              <a:gdLst/>
              <a:ahLst/>
              <a:cxnLst>
                <a:cxn ang="0">
                  <a:pos x="76" y="356"/>
                </a:cxn>
                <a:cxn ang="0">
                  <a:pos x="296" y="370"/>
                </a:cxn>
                <a:cxn ang="0">
                  <a:pos x="493" y="401"/>
                </a:cxn>
                <a:cxn ang="0">
                  <a:pos x="584" y="445"/>
                </a:cxn>
                <a:cxn ang="0">
                  <a:pos x="756" y="478"/>
                </a:cxn>
                <a:cxn ang="0">
                  <a:pos x="829" y="615"/>
                </a:cxn>
                <a:cxn ang="0">
                  <a:pos x="761" y="796"/>
                </a:cxn>
                <a:cxn ang="0">
                  <a:pos x="672" y="822"/>
                </a:cxn>
                <a:cxn ang="0">
                  <a:pos x="818" y="840"/>
                </a:cxn>
                <a:cxn ang="0">
                  <a:pos x="965" y="910"/>
                </a:cxn>
                <a:cxn ang="0">
                  <a:pos x="1031" y="963"/>
                </a:cxn>
                <a:cxn ang="0">
                  <a:pos x="1142" y="937"/>
                </a:cxn>
                <a:cxn ang="0">
                  <a:pos x="1162" y="883"/>
                </a:cxn>
                <a:cxn ang="0">
                  <a:pos x="1235" y="798"/>
                </a:cxn>
                <a:cxn ang="0">
                  <a:pos x="1259" y="721"/>
                </a:cxn>
                <a:cxn ang="0">
                  <a:pos x="1359" y="704"/>
                </a:cxn>
                <a:cxn ang="0">
                  <a:pos x="1424" y="690"/>
                </a:cxn>
                <a:cxn ang="0">
                  <a:pos x="1434" y="619"/>
                </a:cxn>
                <a:cxn ang="0">
                  <a:pos x="1320" y="538"/>
                </a:cxn>
                <a:cxn ang="0">
                  <a:pos x="1203" y="553"/>
                </a:cxn>
                <a:cxn ang="0">
                  <a:pos x="1257" y="617"/>
                </a:cxn>
                <a:cxn ang="0">
                  <a:pos x="1215" y="659"/>
                </a:cxn>
                <a:cxn ang="0">
                  <a:pos x="1103" y="662"/>
                </a:cxn>
                <a:cxn ang="0">
                  <a:pos x="993" y="505"/>
                </a:cxn>
                <a:cxn ang="0">
                  <a:pos x="930" y="433"/>
                </a:cxn>
                <a:cxn ang="0">
                  <a:pos x="985" y="357"/>
                </a:cxn>
                <a:cxn ang="0">
                  <a:pos x="749" y="383"/>
                </a:cxn>
                <a:cxn ang="0">
                  <a:pos x="577" y="267"/>
                </a:cxn>
                <a:cxn ang="0">
                  <a:pos x="623" y="201"/>
                </a:cxn>
                <a:cxn ang="0">
                  <a:pos x="424" y="219"/>
                </a:cxn>
                <a:cxn ang="0">
                  <a:pos x="338" y="0"/>
                </a:cxn>
                <a:cxn ang="0">
                  <a:pos x="239" y="84"/>
                </a:cxn>
                <a:cxn ang="0">
                  <a:pos x="87" y="189"/>
                </a:cxn>
                <a:cxn ang="0">
                  <a:pos x="6" y="342"/>
                </a:cxn>
              </a:cxnLst>
              <a:rect l="0" t="0" r="r" b="b"/>
              <a:pathLst>
                <a:path w="1435" h="965">
                  <a:moveTo>
                    <a:pt x="6" y="342"/>
                  </a:moveTo>
                  <a:lnTo>
                    <a:pt x="76" y="356"/>
                  </a:lnTo>
                  <a:lnTo>
                    <a:pt x="203" y="395"/>
                  </a:lnTo>
                  <a:lnTo>
                    <a:pt x="296" y="370"/>
                  </a:lnTo>
                  <a:lnTo>
                    <a:pt x="429" y="365"/>
                  </a:lnTo>
                  <a:lnTo>
                    <a:pt x="493" y="401"/>
                  </a:lnTo>
                  <a:lnTo>
                    <a:pt x="595" y="392"/>
                  </a:lnTo>
                  <a:lnTo>
                    <a:pt x="584" y="445"/>
                  </a:lnTo>
                  <a:lnTo>
                    <a:pt x="710" y="517"/>
                  </a:lnTo>
                  <a:lnTo>
                    <a:pt x="756" y="478"/>
                  </a:lnTo>
                  <a:lnTo>
                    <a:pt x="812" y="553"/>
                  </a:lnTo>
                  <a:lnTo>
                    <a:pt x="829" y="615"/>
                  </a:lnTo>
                  <a:lnTo>
                    <a:pt x="867" y="653"/>
                  </a:lnTo>
                  <a:lnTo>
                    <a:pt x="761" y="796"/>
                  </a:lnTo>
                  <a:lnTo>
                    <a:pt x="706" y="796"/>
                  </a:lnTo>
                  <a:lnTo>
                    <a:pt x="672" y="822"/>
                  </a:lnTo>
                  <a:lnTo>
                    <a:pt x="809" y="897"/>
                  </a:lnTo>
                  <a:lnTo>
                    <a:pt x="818" y="840"/>
                  </a:lnTo>
                  <a:lnTo>
                    <a:pt x="887" y="832"/>
                  </a:lnTo>
                  <a:lnTo>
                    <a:pt x="965" y="910"/>
                  </a:lnTo>
                  <a:lnTo>
                    <a:pt x="1020" y="917"/>
                  </a:lnTo>
                  <a:lnTo>
                    <a:pt x="1031" y="963"/>
                  </a:lnTo>
                  <a:lnTo>
                    <a:pt x="1140" y="964"/>
                  </a:lnTo>
                  <a:lnTo>
                    <a:pt x="1142" y="937"/>
                  </a:lnTo>
                  <a:lnTo>
                    <a:pt x="1186" y="946"/>
                  </a:lnTo>
                  <a:lnTo>
                    <a:pt x="1162" y="883"/>
                  </a:lnTo>
                  <a:lnTo>
                    <a:pt x="1224" y="869"/>
                  </a:lnTo>
                  <a:lnTo>
                    <a:pt x="1235" y="798"/>
                  </a:lnTo>
                  <a:lnTo>
                    <a:pt x="1213" y="781"/>
                  </a:lnTo>
                  <a:lnTo>
                    <a:pt x="1259" y="721"/>
                  </a:lnTo>
                  <a:lnTo>
                    <a:pt x="1322" y="734"/>
                  </a:lnTo>
                  <a:lnTo>
                    <a:pt x="1359" y="704"/>
                  </a:lnTo>
                  <a:lnTo>
                    <a:pt x="1401" y="706"/>
                  </a:lnTo>
                  <a:lnTo>
                    <a:pt x="1424" y="690"/>
                  </a:lnTo>
                  <a:lnTo>
                    <a:pt x="1413" y="654"/>
                  </a:lnTo>
                  <a:lnTo>
                    <a:pt x="1434" y="619"/>
                  </a:lnTo>
                  <a:lnTo>
                    <a:pt x="1414" y="563"/>
                  </a:lnTo>
                  <a:lnTo>
                    <a:pt x="1320" y="538"/>
                  </a:lnTo>
                  <a:lnTo>
                    <a:pt x="1235" y="525"/>
                  </a:lnTo>
                  <a:lnTo>
                    <a:pt x="1203" y="553"/>
                  </a:lnTo>
                  <a:lnTo>
                    <a:pt x="1198" y="610"/>
                  </a:lnTo>
                  <a:lnTo>
                    <a:pt x="1257" y="617"/>
                  </a:lnTo>
                  <a:lnTo>
                    <a:pt x="1257" y="655"/>
                  </a:lnTo>
                  <a:lnTo>
                    <a:pt x="1215" y="659"/>
                  </a:lnTo>
                  <a:lnTo>
                    <a:pt x="1210" y="690"/>
                  </a:lnTo>
                  <a:lnTo>
                    <a:pt x="1103" y="662"/>
                  </a:lnTo>
                  <a:lnTo>
                    <a:pt x="1105" y="571"/>
                  </a:lnTo>
                  <a:lnTo>
                    <a:pt x="993" y="505"/>
                  </a:lnTo>
                  <a:lnTo>
                    <a:pt x="933" y="498"/>
                  </a:lnTo>
                  <a:lnTo>
                    <a:pt x="930" y="433"/>
                  </a:lnTo>
                  <a:lnTo>
                    <a:pt x="975" y="414"/>
                  </a:lnTo>
                  <a:lnTo>
                    <a:pt x="985" y="357"/>
                  </a:lnTo>
                  <a:lnTo>
                    <a:pt x="914" y="326"/>
                  </a:lnTo>
                  <a:lnTo>
                    <a:pt x="749" y="383"/>
                  </a:lnTo>
                  <a:lnTo>
                    <a:pt x="666" y="323"/>
                  </a:lnTo>
                  <a:lnTo>
                    <a:pt x="577" y="267"/>
                  </a:lnTo>
                  <a:lnTo>
                    <a:pt x="636" y="251"/>
                  </a:lnTo>
                  <a:lnTo>
                    <a:pt x="623" y="201"/>
                  </a:lnTo>
                  <a:lnTo>
                    <a:pt x="469" y="178"/>
                  </a:lnTo>
                  <a:lnTo>
                    <a:pt x="424" y="219"/>
                  </a:lnTo>
                  <a:lnTo>
                    <a:pt x="358" y="130"/>
                  </a:lnTo>
                  <a:lnTo>
                    <a:pt x="338" y="0"/>
                  </a:lnTo>
                  <a:lnTo>
                    <a:pt x="275" y="24"/>
                  </a:lnTo>
                  <a:lnTo>
                    <a:pt x="239" y="84"/>
                  </a:lnTo>
                  <a:lnTo>
                    <a:pt x="132" y="118"/>
                  </a:lnTo>
                  <a:lnTo>
                    <a:pt x="87" y="189"/>
                  </a:lnTo>
                  <a:lnTo>
                    <a:pt x="0" y="212"/>
                  </a:lnTo>
                  <a:lnTo>
                    <a:pt x="6" y="342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3189929" y="3520213"/>
              <a:ext cx="1479370" cy="1011726"/>
            </a:xfrm>
            <a:custGeom>
              <a:avLst/>
              <a:gdLst/>
              <a:ahLst/>
              <a:cxnLst>
                <a:cxn ang="0">
                  <a:pos x="23" y="260"/>
                </a:cxn>
                <a:cxn ang="0">
                  <a:pos x="176" y="298"/>
                </a:cxn>
                <a:cxn ang="0">
                  <a:pos x="155" y="236"/>
                </a:cxn>
                <a:cxn ang="0">
                  <a:pos x="198" y="206"/>
                </a:cxn>
                <a:cxn ang="0">
                  <a:pos x="144" y="148"/>
                </a:cxn>
                <a:cxn ang="0">
                  <a:pos x="164" y="69"/>
                </a:cxn>
                <a:cxn ang="0">
                  <a:pos x="465" y="0"/>
                </a:cxn>
                <a:cxn ang="0">
                  <a:pos x="530" y="4"/>
                </a:cxn>
                <a:cxn ang="0">
                  <a:pos x="662" y="60"/>
                </a:cxn>
                <a:cxn ang="0">
                  <a:pos x="754" y="32"/>
                </a:cxn>
                <a:cxn ang="0">
                  <a:pos x="894" y="27"/>
                </a:cxn>
                <a:cxn ang="0">
                  <a:pos x="956" y="64"/>
                </a:cxn>
                <a:cxn ang="0">
                  <a:pos x="1054" y="57"/>
                </a:cxn>
                <a:cxn ang="0">
                  <a:pos x="1043" y="108"/>
                </a:cxn>
                <a:cxn ang="0">
                  <a:pos x="1175" y="177"/>
                </a:cxn>
                <a:cxn ang="0">
                  <a:pos x="1217" y="138"/>
                </a:cxn>
                <a:cxn ang="0">
                  <a:pos x="1272" y="211"/>
                </a:cxn>
                <a:cxn ang="0">
                  <a:pos x="1289" y="279"/>
                </a:cxn>
                <a:cxn ang="0">
                  <a:pos x="1329" y="317"/>
                </a:cxn>
                <a:cxn ang="0">
                  <a:pos x="1225" y="461"/>
                </a:cxn>
                <a:cxn ang="0">
                  <a:pos x="1168" y="459"/>
                </a:cxn>
                <a:cxn ang="0">
                  <a:pos x="1138" y="489"/>
                </a:cxn>
                <a:cxn ang="0">
                  <a:pos x="1273" y="559"/>
                </a:cxn>
                <a:cxn ang="0">
                  <a:pos x="1270" y="593"/>
                </a:cxn>
                <a:cxn ang="0">
                  <a:pos x="1174" y="597"/>
                </a:cxn>
                <a:cxn ang="0">
                  <a:pos x="1151" y="647"/>
                </a:cxn>
                <a:cxn ang="0">
                  <a:pos x="1098" y="648"/>
                </a:cxn>
                <a:cxn ang="0">
                  <a:pos x="1050" y="603"/>
                </a:cxn>
                <a:cxn ang="0">
                  <a:pos x="821" y="608"/>
                </a:cxn>
                <a:cxn ang="0">
                  <a:pos x="782" y="679"/>
                </a:cxn>
                <a:cxn ang="0">
                  <a:pos x="734" y="679"/>
                </a:cxn>
                <a:cxn ang="0">
                  <a:pos x="694" y="742"/>
                </a:cxn>
                <a:cxn ang="0">
                  <a:pos x="574" y="745"/>
                </a:cxn>
                <a:cxn ang="0">
                  <a:pos x="496" y="655"/>
                </a:cxn>
                <a:cxn ang="0">
                  <a:pos x="322" y="642"/>
                </a:cxn>
                <a:cxn ang="0">
                  <a:pos x="71" y="572"/>
                </a:cxn>
                <a:cxn ang="0">
                  <a:pos x="0" y="429"/>
                </a:cxn>
                <a:cxn ang="0">
                  <a:pos x="43" y="401"/>
                </a:cxn>
                <a:cxn ang="0">
                  <a:pos x="53" y="331"/>
                </a:cxn>
                <a:cxn ang="0">
                  <a:pos x="23" y="260"/>
                </a:cxn>
              </a:cxnLst>
              <a:rect l="0" t="0" r="r" b="b"/>
              <a:pathLst>
                <a:path w="1330" h="746">
                  <a:moveTo>
                    <a:pt x="23" y="260"/>
                  </a:moveTo>
                  <a:lnTo>
                    <a:pt x="176" y="298"/>
                  </a:lnTo>
                  <a:lnTo>
                    <a:pt x="155" y="236"/>
                  </a:lnTo>
                  <a:lnTo>
                    <a:pt x="198" y="206"/>
                  </a:lnTo>
                  <a:lnTo>
                    <a:pt x="144" y="148"/>
                  </a:lnTo>
                  <a:lnTo>
                    <a:pt x="164" y="69"/>
                  </a:lnTo>
                  <a:lnTo>
                    <a:pt x="465" y="0"/>
                  </a:lnTo>
                  <a:lnTo>
                    <a:pt x="530" y="4"/>
                  </a:lnTo>
                  <a:lnTo>
                    <a:pt x="662" y="60"/>
                  </a:lnTo>
                  <a:lnTo>
                    <a:pt x="754" y="32"/>
                  </a:lnTo>
                  <a:lnTo>
                    <a:pt x="894" y="27"/>
                  </a:lnTo>
                  <a:lnTo>
                    <a:pt x="956" y="64"/>
                  </a:lnTo>
                  <a:lnTo>
                    <a:pt x="1054" y="57"/>
                  </a:lnTo>
                  <a:lnTo>
                    <a:pt x="1043" y="108"/>
                  </a:lnTo>
                  <a:lnTo>
                    <a:pt x="1175" y="177"/>
                  </a:lnTo>
                  <a:lnTo>
                    <a:pt x="1217" y="138"/>
                  </a:lnTo>
                  <a:lnTo>
                    <a:pt x="1272" y="211"/>
                  </a:lnTo>
                  <a:lnTo>
                    <a:pt x="1289" y="279"/>
                  </a:lnTo>
                  <a:lnTo>
                    <a:pt x="1329" y="317"/>
                  </a:lnTo>
                  <a:lnTo>
                    <a:pt x="1225" y="461"/>
                  </a:lnTo>
                  <a:lnTo>
                    <a:pt x="1168" y="459"/>
                  </a:lnTo>
                  <a:lnTo>
                    <a:pt x="1138" y="489"/>
                  </a:lnTo>
                  <a:lnTo>
                    <a:pt x="1273" y="559"/>
                  </a:lnTo>
                  <a:lnTo>
                    <a:pt x="1270" y="593"/>
                  </a:lnTo>
                  <a:lnTo>
                    <a:pt x="1174" y="597"/>
                  </a:lnTo>
                  <a:lnTo>
                    <a:pt x="1151" y="647"/>
                  </a:lnTo>
                  <a:lnTo>
                    <a:pt x="1098" y="648"/>
                  </a:lnTo>
                  <a:lnTo>
                    <a:pt x="1050" y="603"/>
                  </a:lnTo>
                  <a:lnTo>
                    <a:pt x="821" y="608"/>
                  </a:lnTo>
                  <a:lnTo>
                    <a:pt x="782" y="679"/>
                  </a:lnTo>
                  <a:lnTo>
                    <a:pt x="734" y="679"/>
                  </a:lnTo>
                  <a:lnTo>
                    <a:pt x="694" y="742"/>
                  </a:lnTo>
                  <a:lnTo>
                    <a:pt x="574" y="745"/>
                  </a:lnTo>
                  <a:lnTo>
                    <a:pt x="496" y="655"/>
                  </a:lnTo>
                  <a:lnTo>
                    <a:pt x="322" y="642"/>
                  </a:lnTo>
                  <a:lnTo>
                    <a:pt x="71" y="572"/>
                  </a:lnTo>
                  <a:lnTo>
                    <a:pt x="0" y="429"/>
                  </a:lnTo>
                  <a:lnTo>
                    <a:pt x="43" y="401"/>
                  </a:lnTo>
                  <a:lnTo>
                    <a:pt x="53" y="331"/>
                  </a:lnTo>
                  <a:lnTo>
                    <a:pt x="23" y="26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037907" y="4171637"/>
              <a:ext cx="1476000" cy="1086670"/>
            </a:xfrm>
            <a:custGeom>
              <a:avLst/>
              <a:gdLst/>
              <a:ahLst/>
              <a:cxnLst>
                <a:cxn ang="0">
                  <a:pos x="0" y="180"/>
                </a:cxn>
                <a:cxn ang="0">
                  <a:pos x="27" y="103"/>
                </a:cxn>
                <a:cxn ang="0">
                  <a:pos x="267" y="105"/>
                </a:cxn>
                <a:cxn ang="0">
                  <a:pos x="310" y="148"/>
                </a:cxn>
                <a:cxn ang="0">
                  <a:pos x="366" y="151"/>
                </a:cxn>
                <a:cxn ang="0">
                  <a:pos x="391" y="99"/>
                </a:cxn>
                <a:cxn ang="0">
                  <a:pos x="483" y="96"/>
                </a:cxn>
                <a:cxn ang="0">
                  <a:pos x="491" y="7"/>
                </a:cxn>
                <a:cxn ang="0">
                  <a:pos x="570" y="0"/>
                </a:cxn>
                <a:cxn ang="0">
                  <a:pos x="642" y="79"/>
                </a:cxn>
                <a:cxn ang="0">
                  <a:pos x="702" y="86"/>
                </a:cxn>
                <a:cxn ang="0">
                  <a:pos x="710" y="131"/>
                </a:cxn>
                <a:cxn ang="0">
                  <a:pos x="815" y="133"/>
                </a:cxn>
                <a:cxn ang="0">
                  <a:pos x="822" y="107"/>
                </a:cxn>
                <a:cxn ang="0">
                  <a:pos x="857" y="115"/>
                </a:cxn>
                <a:cxn ang="0">
                  <a:pos x="974" y="131"/>
                </a:cxn>
                <a:cxn ang="0">
                  <a:pos x="1039" y="158"/>
                </a:cxn>
                <a:cxn ang="0">
                  <a:pos x="1112" y="148"/>
                </a:cxn>
                <a:cxn ang="0">
                  <a:pos x="1169" y="179"/>
                </a:cxn>
                <a:cxn ang="0">
                  <a:pos x="1239" y="187"/>
                </a:cxn>
                <a:cxn ang="0">
                  <a:pos x="1272" y="210"/>
                </a:cxn>
                <a:cxn ang="0">
                  <a:pos x="1265" y="279"/>
                </a:cxn>
                <a:cxn ang="0">
                  <a:pos x="1146" y="313"/>
                </a:cxn>
                <a:cxn ang="0">
                  <a:pos x="1154" y="396"/>
                </a:cxn>
                <a:cxn ang="0">
                  <a:pos x="1229" y="432"/>
                </a:cxn>
                <a:cxn ang="0">
                  <a:pos x="1224" y="538"/>
                </a:cxn>
                <a:cxn ang="0">
                  <a:pos x="1165" y="538"/>
                </a:cxn>
                <a:cxn ang="0">
                  <a:pos x="1121" y="474"/>
                </a:cxn>
                <a:cxn ang="0">
                  <a:pos x="1045" y="471"/>
                </a:cxn>
                <a:cxn ang="0">
                  <a:pos x="963" y="539"/>
                </a:cxn>
                <a:cxn ang="0">
                  <a:pos x="908" y="526"/>
                </a:cxn>
                <a:cxn ang="0">
                  <a:pos x="865" y="550"/>
                </a:cxn>
                <a:cxn ang="0">
                  <a:pos x="906" y="591"/>
                </a:cxn>
                <a:cxn ang="0">
                  <a:pos x="908" y="628"/>
                </a:cxn>
                <a:cxn ang="0">
                  <a:pos x="820" y="620"/>
                </a:cxn>
                <a:cxn ang="0">
                  <a:pos x="826" y="594"/>
                </a:cxn>
                <a:cxn ang="0">
                  <a:pos x="745" y="596"/>
                </a:cxn>
                <a:cxn ang="0">
                  <a:pos x="721" y="550"/>
                </a:cxn>
                <a:cxn ang="0">
                  <a:pos x="676" y="547"/>
                </a:cxn>
                <a:cxn ang="0">
                  <a:pos x="640" y="572"/>
                </a:cxn>
                <a:cxn ang="0">
                  <a:pos x="647" y="623"/>
                </a:cxn>
                <a:cxn ang="0">
                  <a:pos x="571" y="677"/>
                </a:cxn>
                <a:cxn ang="0">
                  <a:pos x="575" y="754"/>
                </a:cxn>
                <a:cxn ang="0">
                  <a:pos x="442" y="801"/>
                </a:cxn>
                <a:cxn ang="0">
                  <a:pos x="342" y="638"/>
                </a:cxn>
                <a:cxn ang="0">
                  <a:pos x="203" y="550"/>
                </a:cxn>
                <a:cxn ang="0">
                  <a:pos x="171" y="552"/>
                </a:cxn>
                <a:cxn ang="0">
                  <a:pos x="144" y="401"/>
                </a:cxn>
                <a:cxn ang="0">
                  <a:pos x="44" y="185"/>
                </a:cxn>
                <a:cxn ang="0">
                  <a:pos x="0" y="180"/>
                </a:cxn>
              </a:cxnLst>
              <a:rect l="0" t="0" r="r" b="b"/>
              <a:pathLst>
                <a:path w="1273" h="802">
                  <a:moveTo>
                    <a:pt x="0" y="180"/>
                  </a:moveTo>
                  <a:lnTo>
                    <a:pt x="27" y="103"/>
                  </a:lnTo>
                  <a:lnTo>
                    <a:pt x="267" y="105"/>
                  </a:lnTo>
                  <a:lnTo>
                    <a:pt x="310" y="148"/>
                  </a:lnTo>
                  <a:lnTo>
                    <a:pt x="366" y="151"/>
                  </a:lnTo>
                  <a:lnTo>
                    <a:pt x="391" y="99"/>
                  </a:lnTo>
                  <a:lnTo>
                    <a:pt x="483" y="96"/>
                  </a:lnTo>
                  <a:lnTo>
                    <a:pt x="491" y="7"/>
                  </a:lnTo>
                  <a:lnTo>
                    <a:pt x="570" y="0"/>
                  </a:lnTo>
                  <a:lnTo>
                    <a:pt x="642" y="79"/>
                  </a:lnTo>
                  <a:lnTo>
                    <a:pt x="702" y="86"/>
                  </a:lnTo>
                  <a:lnTo>
                    <a:pt x="710" y="131"/>
                  </a:lnTo>
                  <a:lnTo>
                    <a:pt x="815" y="133"/>
                  </a:lnTo>
                  <a:lnTo>
                    <a:pt x="822" y="107"/>
                  </a:lnTo>
                  <a:lnTo>
                    <a:pt x="857" y="115"/>
                  </a:lnTo>
                  <a:lnTo>
                    <a:pt x="974" y="131"/>
                  </a:lnTo>
                  <a:lnTo>
                    <a:pt x="1039" y="158"/>
                  </a:lnTo>
                  <a:lnTo>
                    <a:pt x="1112" y="148"/>
                  </a:lnTo>
                  <a:lnTo>
                    <a:pt x="1169" y="179"/>
                  </a:lnTo>
                  <a:lnTo>
                    <a:pt x="1239" y="187"/>
                  </a:lnTo>
                  <a:lnTo>
                    <a:pt x="1272" y="210"/>
                  </a:lnTo>
                  <a:lnTo>
                    <a:pt x="1265" y="279"/>
                  </a:lnTo>
                  <a:lnTo>
                    <a:pt x="1146" y="313"/>
                  </a:lnTo>
                  <a:lnTo>
                    <a:pt x="1154" y="396"/>
                  </a:lnTo>
                  <a:lnTo>
                    <a:pt x="1229" y="432"/>
                  </a:lnTo>
                  <a:lnTo>
                    <a:pt x="1224" y="538"/>
                  </a:lnTo>
                  <a:lnTo>
                    <a:pt x="1165" y="538"/>
                  </a:lnTo>
                  <a:lnTo>
                    <a:pt x="1121" y="474"/>
                  </a:lnTo>
                  <a:lnTo>
                    <a:pt x="1045" y="471"/>
                  </a:lnTo>
                  <a:lnTo>
                    <a:pt x="963" y="539"/>
                  </a:lnTo>
                  <a:lnTo>
                    <a:pt x="908" y="526"/>
                  </a:lnTo>
                  <a:lnTo>
                    <a:pt x="865" y="550"/>
                  </a:lnTo>
                  <a:lnTo>
                    <a:pt x="906" y="591"/>
                  </a:lnTo>
                  <a:lnTo>
                    <a:pt x="908" y="628"/>
                  </a:lnTo>
                  <a:lnTo>
                    <a:pt x="820" y="620"/>
                  </a:lnTo>
                  <a:lnTo>
                    <a:pt x="826" y="594"/>
                  </a:lnTo>
                  <a:lnTo>
                    <a:pt x="745" y="596"/>
                  </a:lnTo>
                  <a:lnTo>
                    <a:pt x="721" y="550"/>
                  </a:lnTo>
                  <a:lnTo>
                    <a:pt x="676" y="547"/>
                  </a:lnTo>
                  <a:lnTo>
                    <a:pt x="640" y="572"/>
                  </a:lnTo>
                  <a:lnTo>
                    <a:pt x="647" y="623"/>
                  </a:lnTo>
                  <a:lnTo>
                    <a:pt x="571" y="677"/>
                  </a:lnTo>
                  <a:lnTo>
                    <a:pt x="575" y="754"/>
                  </a:lnTo>
                  <a:lnTo>
                    <a:pt x="442" y="801"/>
                  </a:lnTo>
                  <a:lnTo>
                    <a:pt x="342" y="638"/>
                  </a:lnTo>
                  <a:lnTo>
                    <a:pt x="203" y="550"/>
                  </a:lnTo>
                  <a:lnTo>
                    <a:pt x="171" y="552"/>
                  </a:lnTo>
                  <a:lnTo>
                    <a:pt x="144" y="401"/>
                  </a:lnTo>
                  <a:lnTo>
                    <a:pt x="44" y="185"/>
                  </a:lnTo>
                  <a:lnTo>
                    <a:pt x="0" y="18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049975" y="4906075"/>
              <a:ext cx="1068683" cy="1041704"/>
            </a:xfrm>
            <a:custGeom>
              <a:avLst/>
              <a:gdLst/>
              <a:ahLst/>
              <a:cxnLst>
                <a:cxn ang="0">
                  <a:pos x="106" y="107"/>
                </a:cxn>
                <a:cxn ang="0">
                  <a:pos x="134" y="296"/>
                </a:cxn>
                <a:cxn ang="0">
                  <a:pos x="57" y="338"/>
                </a:cxn>
                <a:cxn ang="0">
                  <a:pos x="0" y="399"/>
                </a:cxn>
                <a:cxn ang="0">
                  <a:pos x="23" y="482"/>
                </a:cxn>
                <a:cxn ang="0">
                  <a:pos x="140" y="487"/>
                </a:cxn>
                <a:cxn ang="0">
                  <a:pos x="158" y="563"/>
                </a:cxn>
                <a:cxn ang="0">
                  <a:pos x="224" y="574"/>
                </a:cxn>
                <a:cxn ang="0">
                  <a:pos x="201" y="659"/>
                </a:cxn>
                <a:cxn ang="0">
                  <a:pos x="267" y="692"/>
                </a:cxn>
                <a:cxn ang="0">
                  <a:pos x="307" y="733"/>
                </a:cxn>
                <a:cxn ang="0">
                  <a:pos x="397" y="717"/>
                </a:cxn>
                <a:cxn ang="0">
                  <a:pos x="417" y="767"/>
                </a:cxn>
                <a:cxn ang="0">
                  <a:pos x="493" y="768"/>
                </a:cxn>
                <a:cxn ang="0">
                  <a:pos x="482" y="644"/>
                </a:cxn>
                <a:cxn ang="0">
                  <a:pos x="538" y="640"/>
                </a:cxn>
                <a:cxn ang="0">
                  <a:pos x="563" y="614"/>
                </a:cxn>
                <a:cxn ang="0">
                  <a:pos x="634" y="629"/>
                </a:cxn>
                <a:cxn ang="0">
                  <a:pos x="735" y="610"/>
                </a:cxn>
                <a:cxn ang="0">
                  <a:pos x="798" y="592"/>
                </a:cxn>
                <a:cxn ang="0">
                  <a:pos x="831" y="548"/>
                </a:cxn>
                <a:cxn ang="0">
                  <a:pos x="911" y="533"/>
                </a:cxn>
                <a:cxn ang="0">
                  <a:pos x="911" y="503"/>
                </a:cxn>
                <a:cxn ang="0">
                  <a:pos x="960" y="504"/>
                </a:cxn>
                <a:cxn ang="0">
                  <a:pos x="939" y="443"/>
                </a:cxn>
                <a:cxn ang="0">
                  <a:pos x="860" y="445"/>
                </a:cxn>
                <a:cxn ang="0">
                  <a:pos x="780" y="423"/>
                </a:cxn>
                <a:cxn ang="0">
                  <a:pos x="772" y="382"/>
                </a:cxn>
                <a:cxn ang="0">
                  <a:pos x="776" y="328"/>
                </a:cxn>
                <a:cxn ang="0">
                  <a:pos x="749" y="289"/>
                </a:cxn>
                <a:cxn ang="0">
                  <a:pos x="754" y="211"/>
                </a:cxn>
                <a:cxn ang="0">
                  <a:pos x="662" y="204"/>
                </a:cxn>
                <a:cxn ang="0">
                  <a:pos x="660" y="149"/>
                </a:cxn>
                <a:cxn ang="0">
                  <a:pos x="753" y="137"/>
                </a:cxn>
                <a:cxn ang="0">
                  <a:pos x="753" y="50"/>
                </a:cxn>
                <a:cxn ang="0">
                  <a:pos x="730" y="11"/>
                </a:cxn>
                <a:cxn ang="0">
                  <a:pos x="680" y="0"/>
                </a:cxn>
                <a:cxn ang="0">
                  <a:pos x="649" y="28"/>
                </a:cxn>
                <a:cxn ang="0">
                  <a:pos x="651" y="77"/>
                </a:cxn>
                <a:cxn ang="0">
                  <a:pos x="581" y="134"/>
                </a:cxn>
                <a:cxn ang="0">
                  <a:pos x="574" y="215"/>
                </a:cxn>
                <a:cxn ang="0">
                  <a:pos x="453" y="259"/>
                </a:cxn>
                <a:cxn ang="0">
                  <a:pos x="350" y="94"/>
                </a:cxn>
                <a:cxn ang="0">
                  <a:pos x="224" y="4"/>
                </a:cxn>
                <a:cxn ang="0">
                  <a:pos x="179" y="2"/>
                </a:cxn>
                <a:cxn ang="0">
                  <a:pos x="116" y="26"/>
                </a:cxn>
                <a:cxn ang="0">
                  <a:pos x="115" y="29"/>
                </a:cxn>
                <a:cxn ang="0">
                  <a:pos x="115" y="38"/>
                </a:cxn>
                <a:cxn ang="0">
                  <a:pos x="112" y="51"/>
                </a:cxn>
                <a:cxn ang="0">
                  <a:pos x="110" y="66"/>
                </a:cxn>
                <a:cxn ang="0">
                  <a:pos x="108" y="81"/>
                </a:cxn>
                <a:cxn ang="0">
                  <a:pos x="107" y="94"/>
                </a:cxn>
                <a:cxn ang="0">
                  <a:pos x="106" y="103"/>
                </a:cxn>
                <a:cxn ang="0">
                  <a:pos x="106" y="107"/>
                </a:cxn>
              </a:cxnLst>
              <a:rect l="0" t="0" r="r" b="b"/>
              <a:pathLst>
                <a:path w="961" h="769">
                  <a:moveTo>
                    <a:pt x="106" y="107"/>
                  </a:moveTo>
                  <a:lnTo>
                    <a:pt x="134" y="296"/>
                  </a:lnTo>
                  <a:lnTo>
                    <a:pt x="57" y="338"/>
                  </a:lnTo>
                  <a:lnTo>
                    <a:pt x="0" y="399"/>
                  </a:lnTo>
                  <a:lnTo>
                    <a:pt x="23" y="482"/>
                  </a:lnTo>
                  <a:lnTo>
                    <a:pt x="140" y="487"/>
                  </a:lnTo>
                  <a:lnTo>
                    <a:pt x="158" y="563"/>
                  </a:lnTo>
                  <a:lnTo>
                    <a:pt x="224" y="574"/>
                  </a:lnTo>
                  <a:lnTo>
                    <a:pt x="201" y="659"/>
                  </a:lnTo>
                  <a:lnTo>
                    <a:pt x="267" y="692"/>
                  </a:lnTo>
                  <a:lnTo>
                    <a:pt x="307" y="733"/>
                  </a:lnTo>
                  <a:lnTo>
                    <a:pt x="397" y="717"/>
                  </a:lnTo>
                  <a:lnTo>
                    <a:pt x="417" y="767"/>
                  </a:lnTo>
                  <a:lnTo>
                    <a:pt x="493" y="768"/>
                  </a:lnTo>
                  <a:lnTo>
                    <a:pt x="482" y="644"/>
                  </a:lnTo>
                  <a:lnTo>
                    <a:pt x="538" y="640"/>
                  </a:lnTo>
                  <a:lnTo>
                    <a:pt x="563" y="614"/>
                  </a:lnTo>
                  <a:lnTo>
                    <a:pt x="634" y="629"/>
                  </a:lnTo>
                  <a:lnTo>
                    <a:pt x="735" y="610"/>
                  </a:lnTo>
                  <a:lnTo>
                    <a:pt x="798" y="592"/>
                  </a:lnTo>
                  <a:lnTo>
                    <a:pt x="831" y="548"/>
                  </a:lnTo>
                  <a:lnTo>
                    <a:pt x="911" y="533"/>
                  </a:lnTo>
                  <a:lnTo>
                    <a:pt x="911" y="503"/>
                  </a:lnTo>
                  <a:lnTo>
                    <a:pt x="960" y="504"/>
                  </a:lnTo>
                  <a:lnTo>
                    <a:pt x="939" y="443"/>
                  </a:lnTo>
                  <a:lnTo>
                    <a:pt x="860" y="445"/>
                  </a:lnTo>
                  <a:lnTo>
                    <a:pt x="780" y="423"/>
                  </a:lnTo>
                  <a:lnTo>
                    <a:pt x="772" y="382"/>
                  </a:lnTo>
                  <a:lnTo>
                    <a:pt x="776" y="328"/>
                  </a:lnTo>
                  <a:lnTo>
                    <a:pt x="749" y="289"/>
                  </a:lnTo>
                  <a:lnTo>
                    <a:pt x="754" y="211"/>
                  </a:lnTo>
                  <a:lnTo>
                    <a:pt x="662" y="204"/>
                  </a:lnTo>
                  <a:lnTo>
                    <a:pt x="660" y="149"/>
                  </a:lnTo>
                  <a:lnTo>
                    <a:pt x="753" y="137"/>
                  </a:lnTo>
                  <a:lnTo>
                    <a:pt x="753" y="50"/>
                  </a:lnTo>
                  <a:lnTo>
                    <a:pt x="730" y="11"/>
                  </a:lnTo>
                  <a:lnTo>
                    <a:pt x="680" y="0"/>
                  </a:lnTo>
                  <a:lnTo>
                    <a:pt x="649" y="28"/>
                  </a:lnTo>
                  <a:lnTo>
                    <a:pt x="651" y="77"/>
                  </a:lnTo>
                  <a:lnTo>
                    <a:pt x="581" y="134"/>
                  </a:lnTo>
                  <a:lnTo>
                    <a:pt x="574" y="215"/>
                  </a:lnTo>
                  <a:lnTo>
                    <a:pt x="453" y="259"/>
                  </a:lnTo>
                  <a:lnTo>
                    <a:pt x="350" y="94"/>
                  </a:lnTo>
                  <a:lnTo>
                    <a:pt x="224" y="4"/>
                  </a:lnTo>
                  <a:lnTo>
                    <a:pt x="179" y="2"/>
                  </a:lnTo>
                  <a:lnTo>
                    <a:pt x="116" y="26"/>
                  </a:lnTo>
                  <a:lnTo>
                    <a:pt x="115" y="29"/>
                  </a:lnTo>
                  <a:lnTo>
                    <a:pt x="115" y="38"/>
                  </a:lnTo>
                  <a:lnTo>
                    <a:pt x="112" y="51"/>
                  </a:lnTo>
                  <a:lnTo>
                    <a:pt x="110" y="66"/>
                  </a:lnTo>
                  <a:lnTo>
                    <a:pt x="108" y="81"/>
                  </a:lnTo>
                  <a:lnTo>
                    <a:pt x="107" y="94"/>
                  </a:lnTo>
                  <a:lnTo>
                    <a:pt x="106" y="103"/>
                  </a:lnTo>
                  <a:lnTo>
                    <a:pt x="106" y="107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6"/>
            <p:cNvSpPr>
              <a:spLocks noChangeAspect="1"/>
            </p:cNvSpPr>
            <p:nvPr/>
          </p:nvSpPr>
          <p:spPr bwMode="auto">
            <a:xfrm>
              <a:off x="4820332" y="3453102"/>
              <a:ext cx="360000" cy="560001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59" y="214"/>
                </a:cxn>
                <a:cxn ang="0">
                  <a:pos x="124" y="95"/>
                </a:cxn>
                <a:cxn ang="0">
                  <a:pos x="148" y="10"/>
                </a:cxn>
                <a:cxn ang="0">
                  <a:pos x="224" y="0"/>
                </a:cxn>
                <a:cxn ang="0">
                  <a:pos x="236" y="76"/>
                </a:cxn>
                <a:cxn ang="0">
                  <a:pos x="227" y="129"/>
                </a:cxn>
                <a:cxn ang="0">
                  <a:pos x="360" y="166"/>
                </a:cxn>
                <a:cxn ang="0">
                  <a:pos x="320" y="249"/>
                </a:cxn>
                <a:cxn ang="0">
                  <a:pos x="242" y="234"/>
                </a:cxn>
                <a:cxn ang="0">
                  <a:pos x="214" y="261"/>
                </a:cxn>
                <a:cxn ang="0">
                  <a:pos x="216" y="314"/>
                </a:cxn>
                <a:cxn ang="0">
                  <a:pos x="263" y="323"/>
                </a:cxn>
                <a:cxn ang="0">
                  <a:pos x="264" y="365"/>
                </a:cxn>
                <a:cxn ang="0">
                  <a:pos x="220" y="370"/>
                </a:cxn>
                <a:cxn ang="0">
                  <a:pos x="222" y="401"/>
                </a:cxn>
                <a:cxn ang="0">
                  <a:pos x="97" y="374"/>
                </a:cxn>
                <a:cxn ang="0">
                  <a:pos x="104" y="280"/>
                </a:cxn>
                <a:cxn ang="0">
                  <a:pos x="0" y="216"/>
                </a:cxn>
              </a:cxnLst>
              <a:rect l="0" t="0" r="r" b="b"/>
              <a:pathLst>
                <a:path w="361" h="402">
                  <a:moveTo>
                    <a:pt x="0" y="216"/>
                  </a:moveTo>
                  <a:lnTo>
                    <a:pt x="59" y="214"/>
                  </a:lnTo>
                  <a:lnTo>
                    <a:pt x="124" y="95"/>
                  </a:lnTo>
                  <a:lnTo>
                    <a:pt x="148" y="10"/>
                  </a:lnTo>
                  <a:lnTo>
                    <a:pt x="224" y="0"/>
                  </a:lnTo>
                  <a:lnTo>
                    <a:pt x="236" y="76"/>
                  </a:lnTo>
                  <a:lnTo>
                    <a:pt x="227" y="129"/>
                  </a:lnTo>
                  <a:lnTo>
                    <a:pt x="360" y="166"/>
                  </a:lnTo>
                  <a:lnTo>
                    <a:pt x="320" y="249"/>
                  </a:lnTo>
                  <a:lnTo>
                    <a:pt x="242" y="234"/>
                  </a:lnTo>
                  <a:lnTo>
                    <a:pt x="214" y="261"/>
                  </a:lnTo>
                  <a:lnTo>
                    <a:pt x="216" y="314"/>
                  </a:lnTo>
                  <a:lnTo>
                    <a:pt x="263" y="323"/>
                  </a:lnTo>
                  <a:lnTo>
                    <a:pt x="264" y="365"/>
                  </a:lnTo>
                  <a:lnTo>
                    <a:pt x="220" y="370"/>
                  </a:lnTo>
                  <a:lnTo>
                    <a:pt x="222" y="401"/>
                  </a:lnTo>
                  <a:lnTo>
                    <a:pt x="97" y="374"/>
                  </a:lnTo>
                  <a:lnTo>
                    <a:pt x="104" y="280"/>
                  </a:lnTo>
                  <a:lnTo>
                    <a:pt x="0" y="216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409885" y="3252840"/>
              <a:ext cx="419679" cy="819873"/>
            </a:xfrm>
            <a:custGeom>
              <a:avLst/>
              <a:gdLst/>
              <a:ahLst/>
              <a:cxnLst>
                <a:cxn ang="0">
                  <a:pos x="289" y="0"/>
                </a:cxn>
                <a:cxn ang="0">
                  <a:pos x="359" y="33"/>
                </a:cxn>
                <a:cxn ang="0">
                  <a:pos x="374" y="91"/>
                </a:cxn>
                <a:cxn ang="0">
                  <a:pos x="294" y="191"/>
                </a:cxn>
                <a:cxn ang="0">
                  <a:pos x="288" y="241"/>
                </a:cxn>
                <a:cxn ang="0">
                  <a:pos x="348" y="271"/>
                </a:cxn>
                <a:cxn ang="0">
                  <a:pos x="352" y="333"/>
                </a:cxn>
                <a:cxn ang="0">
                  <a:pos x="305" y="384"/>
                </a:cxn>
                <a:cxn ang="0">
                  <a:pos x="345" y="431"/>
                </a:cxn>
                <a:cxn ang="0">
                  <a:pos x="324" y="499"/>
                </a:cxn>
                <a:cxn ang="0">
                  <a:pos x="183" y="527"/>
                </a:cxn>
                <a:cxn ang="0">
                  <a:pos x="149" y="587"/>
                </a:cxn>
                <a:cxn ang="0">
                  <a:pos x="51" y="603"/>
                </a:cxn>
                <a:cxn ang="0">
                  <a:pos x="60" y="514"/>
                </a:cxn>
                <a:cxn ang="0">
                  <a:pos x="0" y="466"/>
                </a:cxn>
                <a:cxn ang="0">
                  <a:pos x="6" y="359"/>
                </a:cxn>
                <a:cxn ang="0">
                  <a:pos x="39" y="333"/>
                </a:cxn>
                <a:cxn ang="0">
                  <a:pos x="11" y="245"/>
                </a:cxn>
                <a:cxn ang="0">
                  <a:pos x="39" y="155"/>
                </a:cxn>
                <a:cxn ang="0">
                  <a:pos x="145" y="33"/>
                </a:cxn>
                <a:cxn ang="0">
                  <a:pos x="289" y="0"/>
                </a:cxn>
              </a:cxnLst>
              <a:rect l="0" t="0" r="r" b="b"/>
              <a:pathLst>
                <a:path w="375" h="604">
                  <a:moveTo>
                    <a:pt x="289" y="0"/>
                  </a:moveTo>
                  <a:lnTo>
                    <a:pt x="359" y="33"/>
                  </a:lnTo>
                  <a:lnTo>
                    <a:pt x="374" y="91"/>
                  </a:lnTo>
                  <a:lnTo>
                    <a:pt x="294" y="191"/>
                  </a:lnTo>
                  <a:lnTo>
                    <a:pt x="288" y="241"/>
                  </a:lnTo>
                  <a:lnTo>
                    <a:pt x="348" y="271"/>
                  </a:lnTo>
                  <a:lnTo>
                    <a:pt x="352" y="333"/>
                  </a:lnTo>
                  <a:lnTo>
                    <a:pt x="305" y="384"/>
                  </a:lnTo>
                  <a:lnTo>
                    <a:pt x="345" y="431"/>
                  </a:lnTo>
                  <a:lnTo>
                    <a:pt x="324" y="499"/>
                  </a:lnTo>
                  <a:lnTo>
                    <a:pt x="183" y="527"/>
                  </a:lnTo>
                  <a:lnTo>
                    <a:pt x="149" y="587"/>
                  </a:lnTo>
                  <a:lnTo>
                    <a:pt x="51" y="603"/>
                  </a:lnTo>
                  <a:lnTo>
                    <a:pt x="60" y="514"/>
                  </a:lnTo>
                  <a:lnTo>
                    <a:pt x="0" y="466"/>
                  </a:lnTo>
                  <a:lnTo>
                    <a:pt x="6" y="359"/>
                  </a:lnTo>
                  <a:lnTo>
                    <a:pt x="39" y="333"/>
                  </a:lnTo>
                  <a:lnTo>
                    <a:pt x="11" y="245"/>
                  </a:lnTo>
                  <a:lnTo>
                    <a:pt x="39" y="155"/>
                  </a:lnTo>
                  <a:lnTo>
                    <a:pt x="145" y="33"/>
                  </a:lnTo>
                  <a:lnTo>
                    <a:pt x="289" y="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6215101" y="2731466"/>
              <a:ext cx="713455" cy="641509"/>
            </a:xfrm>
            <a:custGeom>
              <a:avLst/>
              <a:gdLst/>
              <a:ahLst/>
              <a:cxnLst>
                <a:cxn ang="0">
                  <a:pos x="641" y="171"/>
                </a:cxn>
                <a:cxn ang="0">
                  <a:pos x="524" y="296"/>
                </a:cxn>
                <a:cxn ang="0">
                  <a:pos x="369" y="378"/>
                </a:cxn>
                <a:cxn ang="0">
                  <a:pos x="292" y="470"/>
                </a:cxn>
                <a:cxn ang="0">
                  <a:pos x="252" y="452"/>
                </a:cxn>
                <a:cxn ang="0">
                  <a:pos x="276" y="401"/>
                </a:cxn>
                <a:cxn ang="0">
                  <a:pos x="249" y="364"/>
                </a:cxn>
                <a:cxn ang="0">
                  <a:pos x="288" y="265"/>
                </a:cxn>
                <a:cxn ang="0">
                  <a:pos x="237" y="246"/>
                </a:cxn>
                <a:cxn ang="0">
                  <a:pos x="126" y="345"/>
                </a:cxn>
                <a:cxn ang="0">
                  <a:pos x="33" y="321"/>
                </a:cxn>
                <a:cxn ang="0">
                  <a:pos x="0" y="268"/>
                </a:cxn>
                <a:cxn ang="0">
                  <a:pos x="18" y="238"/>
                </a:cxn>
                <a:cxn ang="0">
                  <a:pos x="0" y="152"/>
                </a:cxn>
                <a:cxn ang="0">
                  <a:pos x="56" y="149"/>
                </a:cxn>
                <a:cxn ang="0">
                  <a:pos x="96" y="174"/>
                </a:cxn>
                <a:cxn ang="0">
                  <a:pos x="361" y="7"/>
                </a:cxn>
                <a:cxn ang="0">
                  <a:pos x="486" y="0"/>
                </a:cxn>
                <a:cxn ang="0">
                  <a:pos x="540" y="60"/>
                </a:cxn>
                <a:cxn ang="0">
                  <a:pos x="542" y="129"/>
                </a:cxn>
                <a:cxn ang="0">
                  <a:pos x="591" y="132"/>
                </a:cxn>
                <a:cxn ang="0">
                  <a:pos x="641" y="171"/>
                </a:cxn>
              </a:cxnLst>
              <a:rect l="0" t="0" r="r" b="b"/>
              <a:pathLst>
                <a:path w="642" h="471">
                  <a:moveTo>
                    <a:pt x="641" y="171"/>
                  </a:moveTo>
                  <a:lnTo>
                    <a:pt x="524" y="296"/>
                  </a:lnTo>
                  <a:lnTo>
                    <a:pt x="369" y="378"/>
                  </a:lnTo>
                  <a:lnTo>
                    <a:pt x="292" y="470"/>
                  </a:lnTo>
                  <a:lnTo>
                    <a:pt x="252" y="452"/>
                  </a:lnTo>
                  <a:lnTo>
                    <a:pt x="276" y="401"/>
                  </a:lnTo>
                  <a:lnTo>
                    <a:pt x="249" y="364"/>
                  </a:lnTo>
                  <a:lnTo>
                    <a:pt x="288" y="265"/>
                  </a:lnTo>
                  <a:lnTo>
                    <a:pt x="237" y="246"/>
                  </a:lnTo>
                  <a:lnTo>
                    <a:pt x="126" y="345"/>
                  </a:lnTo>
                  <a:lnTo>
                    <a:pt x="33" y="321"/>
                  </a:lnTo>
                  <a:lnTo>
                    <a:pt x="0" y="268"/>
                  </a:lnTo>
                  <a:lnTo>
                    <a:pt x="18" y="238"/>
                  </a:lnTo>
                  <a:lnTo>
                    <a:pt x="0" y="152"/>
                  </a:lnTo>
                  <a:lnTo>
                    <a:pt x="56" y="149"/>
                  </a:lnTo>
                  <a:lnTo>
                    <a:pt x="96" y="174"/>
                  </a:lnTo>
                  <a:lnTo>
                    <a:pt x="361" y="7"/>
                  </a:lnTo>
                  <a:lnTo>
                    <a:pt x="486" y="0"/>
                  </a:lnTo>
                  <a:lnTo>
                    <a:pt x="540" y="60"/>
                  </a:lnTo>
                  <a:lnTo>
                    <a:pt x="542" y="129"/>
                  </a:lnTo>
                  <a:lnTo>
                    <a:pt x="591" y="132"/>
                  </a:lnTo>
                  <a:lnTo>
                    <a:pt x="641" y="171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712577" y="2932085"/>
              <a:ext cx="650503" cy="918797"/>
            </a:xfrm>
            <a:custGeom>
              <a:avLst/>
              <a:gdLst/>
              <a:ahLst/>
              <a:cxnLst>
                <a:cxn ang="0">
                  <a:pos x="498" y="179"/>
                </a:cxn>
                <a:cxn ang="0">
                  <a:pos x="456" y="124"/>
                </a:cxn>
                <a:cxn ang="0">
                  <a:pos x="381" y="96"/>
                </a:cxn>
                <a:cxn ang="0">
                  <a:pos x="381" y="26"/>
                </a:cxn>
                <a:cxn ang="0">
                  <a:pos x="305" y="0"/>
                </a:cxn>
                <a:cxn ang="0">
                  <a:pos x="247" y="33"/>
                </a:cxn>
                <a:cxn ang="0">
                  <a:pos x="248" y="95"/>
                </a:cxn>
                <a:cxn ang="0">
                  <a:pos x="164" y="93"/>
                </a:cxn>
                <a:cxn ang="0">
                  <a:pos x="104" y="123"/>
                </a:cxn>
                <a:cxn ang="0">
                  <a:pos x="37" y="101"/>
                </a:cxn>
                <a:cxn ang="0">
                  <a:pos x="0" y="174"/>
                </a:cxn>
                <a:cxn ang="0">
                  <a:pos x="15" y="246"/>
                </a:cxn>
                <a:cxn ang="0">
                  <a:pos x="88" y="283"/>
                </a:cxn>
                <a:cxn ang="0">
                  <a:pos x="103" y="336"/>
                </a:cxn>
                <a:cxn ang="0">
                  <a:pos x="15" y="434"/>
                </a:cxn>
                <a:cxn ang="0">
                  <a:pos x="16" y="488"/>
                </a:cxn>
                <a:cxn ang="0">
                  <a:pos x="73" y="519"/>
                </a:cxn>
                <a:cxn ang="0">
                  <a:pos x="73" y="572"/>
                </a:cxn>
                <a:cxn ang="0">
                  <a:pos x="33" y="628"/>
                </a:cxn>
                <a:cxn ang="0">
                  <a:pos x="73" y="677"/>
                </a:cxn>
                <a:cxn ang="0">
                  <a:pos x="164" y="677"/>
                </a:cxn>
                <a:cxn ang="0">
                  <a:pos x="213" y="647"/>
                </a:cxn>
                <a:cxn ang="0">
                  <a:pos x="222" y="585"/>
                </a:cxn>
                <a:cxn ang="0">
                  <a:pos x="254" y="546"/>
                </a:cxn>
                <a:cxn ang="0">
                  <a:pos x="297" y="503"/>
                </a:cxn>
                <a:cxn ang="0">
                  <a:pos x="349" y="503"/>
                </a:cxn>
                <a:cxn ang="0">
                  <a:pos x="426" y="449"/>
                </a:cxn>
                <a:cxn ang="0">
                  <a:pos x="383" y="382"/>
                </a:cxn>
                <a:cxn ang="0">
                  <a:pos x="405" y="325"/>
                </a:cxn>
                <a:cxn ang="0">
                  <a:pos x="460" y="329"/>
                </a:cxn>
                <a:cxn ang="0">
                  <a:pos x="536" y="310"/>
                </a:cxn>
                <a:cxn ang="0">
                  <a:pos x="585" y="201"/>
                </a:cxn>
                <a:cxn ang="0">
                  <a:pos x="498" y="179"/>
                </a:cxn>
              </a:cxnLst>
              <a:rect l="0" t="0" r="r" b="b"/>
              <a:pathLst>
                <a:path w="586" h="678">
                  <a:moveTo>
                    <a:pt x="498" y="179"/>
                  </a:moveTo>
                  <a:lnTo>
                    <a:pt x="456" y="124"/>
                  </a:lnTo>
                  <a:lnTo>
                    <a:pt x="381" y="96"/>
                  </a:lnTo>
                  <a:lnTo>
                    <a:pt x="381" y="26"/>
                  </a:lnTo>
                  <a:lnTo>
                    <a:pt x="305" y="0"/>
                  </a:lnTo>
                  <a:lnTo>
                    <a:pt x="247" y="33"/>
                  </a:lnTo>
                  <a:lnTo>
                    <a:pt x="248" y="95"/>
                  </a:lnTo>
                  <a:lnTo>
                    <a:pt x="164" y="93"/>
                  </a:lnTo>
                  <a:lnTo>
                    <a:pt x="104" y="123"/>
                  </a:lnTo>
                  <a:lnTo>
                    <a:pt x="37" y="101"/>
                  </a:lnTo>
                  <a:lnTo>
                    <a:pt x="0" y="174"/>
                  </a:lnTo>
                  <a:lnTo>
                    <a:pt x="15" y="246"/>
                  </a:lnTo>
                  <a:lnTo>
                    <a:pt x="88" y="283"/>
                  </a:lnTo>
                  <a:lnTo>
                    <a:pt x="103" y="336"/>
                  </a:lnTo>
                  <a:lnTo>
                    <a:pt x="15" y="434"/>
                  </a:lnTo>
                  <a:lnTo>
                    <a:pt x="16" y="488"/>
                  </a:lnTo>
                  <a:lnTo>
                    <a:pt x="73" y="519"/>
                  </a:lnTo>
                  <a:lnTo>
                    <a:pt x="73" y="572"/>
                  </a:lnTo>
                  <a:lnTo>
                    <a:pt x="33" y="628"/>
                  </a:lnTo>
                  <a:lnTo>
                    <a:pt x="73" y="677"/>
                  </a:lnTo>
                  <a:lnTo>
                    <a:pt x="164" y="677"/>
                  </a:lnTo>
                  <a:lnTo>
                    <a:pt x="213" y="647"/>
                  </a:lnTo>
                  <a:lnTo>
                    <a:pt x="222" y="585"/>
                  </a:lnTo>
                  <a:lnTo>
                    <a:pt x="254" y="546"/>
                  </a:lnTo>
                  <a:lnTo>
                    <a:pt x="297" y="503"/>
                  </a:lnTo>
                  <a:lnTo>
                    <a:pt x="349" y="503"/>
                  </a:lnTo>
                  <a:lnTo>
                    <a:pt x="426" y="449"/>
                  </a:lnTo>
                  <a:lnTo>
                    <a:pt x="383" y="382"/>
                  </a:lnTo>
                  <a:lnTo>
                    <a:pt x="405" y="325"/>
                  </a:lnTo>
                  <a:lnTo>
                    <a:pt x="460" y="329"/>
                  </a:lnTo>
                  <a:lnTo>
                    <a:pt x="536" y="310"/>
                  </a:lnTo>
                  <a:lnTo>
                    <a:pt x="585" y="201"/>
                  </a:lnTo>
                  <a:lnTo>
                    <a:pt x="498" y="179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6369814" y="2363401"/>
              <a:ext cx="977253" cy="602539"/>
            </a:xfrm>
            <a:custGeom>
              <a:avLst/>
              <a:gdLst/>
              <a:ahLst/>
              <a:cxnLst>
                <a:cxn ang="0">
                  <a:pos x="878" y="119"/>
                </a:cxn>
                <a:cxn ang="0">
                  <a:pos x="748" y="73"/>
                </a:cxn>
                <a:cxn ang="0">
                  <a:pos x="691" y="112"/>
                </a:cxn>
                <a:cxn ang="0">
                  <a:pos x="607" y="60"/>
                </a:cxn>
                <a:cxn ang="0">
                  <a:pos x="544" y="52"/>
                </a:cxn>
                <a:cxn ang="0">
                  <a:pos x="544" y="96"/>
                </a:cxn>
                <a:cxn ang="0">
                  <a:pos x="449" y="23"/>
                </a:cxn>
                <a:cxn ang="0">
                  <a:pos x="393" y="30"/>
                </a:cxn>
                <a:cxn ang="0">
                  <a:pos x="324" y="20"/>
                </a:cxn>
                <a:cxn ang="0">
                  <a:pos x="265" y="39"/>
                </a:cxn>
                <a:cxn ang="0">
                  <a:pos x="94" y="0"/>
                </a:cxn>
                <a:cxn ang="0">
                  <a:pos x="78" y="46"/>
                </a:cxn>
                <a:cxn ang="0">
                  <a:pos x="27" y="37"/>
                </a:cxn>
                <a:cxn ang="0">
                  <a:pos x="0" y="50"/>
                </a:cxn>
                <a:cxn ang="0">
                  <a:pos x="102" y="200"/>
                </a:cxn>
                <a:cxn ang="0">
                  <a:pos x="130" y="163"/>
                </a:cxn>
                <a:cxn ang="0">
                  <a:pos x="218" y="209"/>
                </a:cxn>
                <a:cxn ang="0">
                  <a:pos x="230" y="280"/>
                </a:cxn>
                <a:cxn ang="0">
                  <a:pos x="355" y="273"/>
                </a:cxn>
                <a:cxn ang="0">
                  <a:pos x="399" y="342"/>
                </a:cxn>
                <a:cxn ang="0">
                  <a:pos x="404" y="407"/>
                </a:cxn>
                <a:cxn ang="0">
                  <a:pos x="455" y="410"/>
                </a:cxn>
                <a:cxn ang="0">
                  <a:pos x="505" y="443"/>
                </a:cxn>
                <a:cxn ang="0">
                  <a:pos x="530" y="352"/>
                </a:cxn>
                <a:cxn ang="0">
                  <a:pos x="622" y="377"/>
                </a:cxn>
                <a:cxn ang="0">
                  <a:pos x="699" y="358"/>
                </a:cxn>
                <a:cxn ang="0">
                  <a:pos x="657" y="292"/>
                </a:cxn>
                <a:cxn ang="0">
                  <a:pos x="717" y="289"/>
                </a:cxn>
                <a:cxn ang="0">
                  <a:pos x="773" y="244"/>
                </a:cxn>
                <a:cxn ang="0">
                  <a:pos x="771" y="181"/>
                </a:cxn>
                <a:cxn ang="0">
                  <a:pos x="838" y="179"/>
                </a:cxn>
                <a:cxn ang="0">
                  <a:pos x="878" y="119"/>
                </a:cxn>
              </a:cxnLst>
              <a:rect l="0" t="0" r="r" b="b"/>
              <a:pathLst>
                <a:path w="879" h="444">
                  <a:moveTo>
                    <a:pt x="878" y="119"/>
                  </a:moveTo>
                  <a:lnTo>
                    <a:pt x="748" y="73"/>
                  </a:lnTo>
                  <a:lnTo>
                    <a:pt x="691" y="112"/>
                  </a:lnTo>
                  <a:lnTo>
                    <a:pt x="607" y="60"/>
                  </a:lnTo>
                  <a:lnTo>
                    <a:pt x="544" y="52"/>
                  </a:lnTo>
                  <a:lnTo>
                    <a:pt x="544" y="96"/>
                  </a:lnTo>
                  <a:lnTo>
                    <a:pt x="449" y="23"/>
                  </a:lnTo>
                  <a:lnTo>
                    <a:pt x="393" y="30"/>
                  </a:lnTo>
                  <a:lnTo>
                    <a:pt x="324" y="20"/>
                  </a:lnTo>
                  <a:lnTo>
                    <a:pt x="265" y="39"/>
                  </a:lnTo>
                  <a:lnTo>
                    <a:pt x="94" y="0"/>
                  </a:lnTo>
                  <a:lnTo>
                    <a:pt x="78" y="46"/>
                  </a:lnTo>
                  <a:lnTo>
                    <a:pt x="27" y="37"/>
                  </a:lnTo>
                  <a:lnTo>
                    <a:pt x="0" y="50"/>
                  </a:lnTo>
                  <a:lnTo>
                    <a:pt x="102" y="200"/>
                  </a:lnTo>
                  <a:lnTo>
                    <a:pt x="130" y="163"/>
                  </a:lnTo>
                  <a:lnTo>
                    <a:pt x="218" y="209"/>
                  </a:lnTo>
                  <a:lnTo>
                    <a:pt x="230" y="280"/>
                  </a:lnTo>
                  <a:lnTo>
                    <a:pt x="355" y="273"/>
                  </a:lnTo>
                  <a:lnTo>
                    <a:pt x="399" y="342"/>
                  </a:lnTo>
                  <a:lnTo>
                    <a:pt x="404" y="407"/>
                  </a:lnTo>
                  <a:lnTo>
                    <a:pt x="455" y="410"/>
                  </a:lnTo>
                  <a:lnTo>
                    <a:pt x="505" y="443"/>
                  </a:lnTo>
                  <a:lnTo>
                    <a:pt x="530" y="352"/>
                  </a:lnTo>
                  <a:lnTo>
                    <a:pt x="622" y="377"/>
                  </a:lnTo>
                  <a:lnTo>
                    <a:pt x="699" y="358"/>
                  </a:lnTo>
                  <a:lnTo>
                    <a:pt x="657" y="292"/>
                  </a:lnTo>
                  <a:lnTo>
                    <a:pt x="717" y="289"/>
                  </a:lnTo>
                  <a:lnTo>
                    <a:pt x="773" y="244"/>
                  </a:lnTo>
                  <a:lnTo>
                    <a:pt x="771" y="181"/>
                  </a:lnTo>
                  <a:lnTo>
                    <a:pt x="838" y="179"/>
                  </a:lnTo>
                  <a:lnTo>
                    <a:pt x="878" y="119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48147" y="3434465"/>
              <a:ext cx="648000" cy="1008729"/>
            </a:xfrm>
            <a:custGeom>
              <a:avLst/>
              <a:gdLst/>
              <a:ahLst/>
              <a:cxnLst>
                <a:cxn ang="0">
                  <a:pos x="24" y="669"/>
                </a:cxn>
                <a:cxn ang="0">
                  <a:pos x="144" y="688"/>
                </a:cxn>
                <a:cxn ang="0">
                  <a:pos x="209" y="712"/>
                </a:cxn>
                <a:cxn ang="0">
                  <a:pos x="284" y="705"/>
                </a:cxn>
                <a:cxn ang="0">
                  <a:pos x="337" y="736"/>
                </a:cxn>
                <a:cxn ang="0">
                  <a:pos x="404" y="742"/>
                </a:cxn>
                <a:cxn ang="0">
                  <a:pos x="422" y="639"/>
                </a:cxn>
                <a:cxn ang="0">
                  <a:pos x="371" y="582"/>
                </a:cxn>
                <a:cxn ang="0">
                  <a:pos x="526" y="600"/>
                </a:cxn>
                <a:cxn ang="0">
                  <a:pos x="520" y="551"/>
                </a:cxn>
                <a:cxn ang="0">
                  <a:pos x="461" y="455"/>
                </a:cxn>
                <a:cxn ang="0">
                  <a:pos x="464" y="370"/>
                </a:cxn>
                <a:cxn ang="0">
                  <a:pos x="411" y="313"/>
                </a:cxn>
                <a:cxn ang="0">
                  <a:pos x="410" y="215"/>
                </a:cxn>
                <a:cxn ang="0">
                  <a:pos x="454" y="190"/>
                </a:cxn>
                <a:cxn ang="0">
                  <a:pos x="415" y="103"/>
                </a:cxn>
                <a:cxn ang="0">
                  <a:pos x="449" y="11"/>
                </a:cxn>
                <a:cxn ang="0">
                  <a:pos x="366" y="0"/>
                </a:cxn>
                <a:cxn ang="0">
                  <a:pos x="321" y="67"/>
                </a:cxn>
                <a:cxn ang="0">
                  <a:pos x="283" y="72"/>
                </a:cxn>
                <a:cxn ang="0">
                  <a:pos x="194" y="186"/>
                </a:cxn>
                <a:cxn ang="0">
                  <a:pos x="157" y="262"/>
                </a:cxn>
                <a:cxn ang="0">
                  <a:pos x="253" y="288"/>
                </a:cxn>
                <a:cxn ang="0">
                  <a:pos x="275" y="342"/>
                </a:cxn>
                <a:cxn ang="0">
                  <a:pos x="251" y="380"/>
                </a:cxn>
                <a:cxn ang="0">
                  <a:pos x="264" y="411"/>
                </a:cxn>
                <a:cxn ang="0">
                  <a:pos x="237" y="423"/>
                </a:cxn>
                <a:cxn ang="0">
                  <a:pos x="201" y="423"/>
                </a:cxn>
                <a:cxn ang="0">
                  <a:pos x="166" y="455"/>
                </a:cxn>
                <a:cxn ang="0">
                  <a:pos x="101" y="441"/>
                </a:cxn>
                <a:cxn ang="0">
                  <a:pos x="54" y="507"/>
                </a:cxn>
                <a:cxn ang="0">
                  <a:pos x="76" y="520"/>
                </a:cxn>
                <a:cxn ang="0">
                  <a:pos x="63" y="591"/>
                </a:cxn>
                <a:cxn ang="0">
                  <a:pos x="0" y="606"/>
                </a:cxn>
                <a:cxn ang="0">
                  <a:pos x="24" y="669"/>
                </a:cxn>
              </a:cxnLst>
              <a:rect l="0" t="0" r="r" b="b"/>
              <a:pathLst>
                <a:path w="527" h="743">
                  <a:moveTo>
                    <a:pt x="24" y="669"/>
                  </a:moveTo>
                  <a:lnTo>
                    <a:pt x="144" y="688"/>
                  </a:lnTo>
                  <a:lnTo>
                    <a:pt x="209" y="712"/>
                  </a:lnTo>
                  <a:lnTo>
                    <a:pt x="284" y="705"/>
                  </a:lnTo>
                  <a:lnTo>
                    <a:pt x="337" y="736"/>
                  </a:lnTo>
                  <a:lnTo>
                    <a:pt x="404" y="742"/>
                  </a:lnTo>
                  <a:lnTo>
                    <a:pt x="422" y="639"/>
                  </a:lnTo>
                  <a:lnTo>
                    <a:pt x="371" y="582"/>
                  </a:lnTo>
                  <a:lnTo>
                    <a:pt x="526" y="600"/>
                  </a:lnTo>
                  <a:lnTo>
                    <a:pt x="520" y="551"/>
                  </a:lnTo>
                  <a:lnTo>
                    <a:pt x="461" y="455"/>
                  </a:lnTo>
                  <a:lnTo>
                    <a:pt x="464" y="370"/>
                  </a:lnTo>
                  <a:lnTo>
                    <a:pt x="411" y="313"/>
                  </a:lnTo>
                  <a:lnTo>
                    <a:pt x="410" y="215"/>
                  </a:lnTo>
                  <a:lnTo>
                    <a:pt x="454" y="190"/>
                  </a:lnTo>
                  <a:lnTo>
                    <a:pt x="415" y="103"/>
                  </a:lnTo>
                  <a:lnTo>
                    <a:pt x="449" y="11"/>
                  </a:lnTo>
                  <a:lnTo>
                    <a:pt x="366" y="0"/>
                  </a:lnTo>
                  <a:lnTo>
                    <a:pt x="321" y="67"/>
                  </a:lnTo>
                  <a:lnTo>
                    <a:pt x="283" y="72"/>
                  </a:lnTo>
                  <a:lnTo>
                    <a:pt x="194" y="186"/>
                  </a:lnTo>
                  <a:lnTo>
                    <a:pt x="157" y="262"/>
                  </a:lnTo>
                  <a:lnTo>
                    <a:pt x="253" y="288"/>
                  </a:lnTo>
                  <a:lnTo>
                    <a:pt x="275" y="342"/>
                  </a:lnTo>
                  <a:lnTo>
                    <a:pt x="251" y="380"/>
                  </a:lnTo>
                  <a:lnTo>
                    <a:pt x="264" y="411"/>
                  </a:lnTo>
                  <a:lnTo>
                    <a:pt x="237" y="423"/>
                  </a:lnTo>
                  <a:lnTo>
                    <a:pt x="201" y="423"/>
                  </a:lnTo>
                  <a:lnTo>
                    <a:pt x="166" y="455"/>
                  </a:lnTo>
                  <a:lnTo>
                    <a:pt x="101" y="441"/>
                  </a:lnTo>
                  <a:lnTo>
                    <a:pt x="54" y="507"/>
                  </a:lnTo>
                  <a:lnTo>
                    <a:pt x="76" y="520"/>
                  </a:lnTo>
                  <a:lnTo>
                    <a:pt x="63" y="591"/>
                  </a:lnTo>
                  <a:lnTo>
                    <a:pt x="0" y="606"/>
                  </a:lnTo>
                  <a:lnTo>
                    <a:pt x="24" y="669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5968881" y="3500150"/>
              <a:ext cx="756922" cy="485629"/>
            </a:xfrm>
            <a:custGeom>
              <a:avLst/>
              <a:gdLst/>
              <a:ahLst/>
              <a:cxnLst>
                <a:cxn ang="0">
                  <a:pos x="215" y="20"/>
                </a:cxn>
                <a:cxn ang="0">
                  <a:pos x="291" y="14"/>
                </a:cxn>
                <a:cxn ang="0">
                  <a:pos x="316" y="69"/>
                </a:cxn>
                <a:cxn ang="0">
                  <a:pos x="400" y="93"/>
                </a:cxn>
                <a:cxn ang="0">
                  <a:pos x="471" y="0"/>
                </a:cxn>
                <a:cxn ang="0">
                  <a:pos x="552" y="20"/>
                </a:cxn>
                <a:cxn ang="0">
                  <a:pos x="665" y="11"/>
                </a:cxn>
                <a:cxn ang="0">
                  <a:pos x="680" y="63"/>
                </a:cxn>
                <a:cxn ang="0">
                  <a:pos x="558" y="154"/>
                </a:cxn>
                <a:cxn ang="0">
                  <a:pos x="501" y="154"/>
                </a:cxn>
                <a:cxn ang="0">
                  <a:pos x="486" y="224"/>
                </a:cxn>
                <a:cxn ang="0">
                  <a:pos x="424" y="287"/>
                </a:cxn>
                <a:cxn ang="0">
                  <a:pos x="375" y="330"/>
                </a:cxn>
                <a:cxn ang="0">
                  <a:pos x="289" y="329"/>
                </a:cxn>
                <a:cxn ang="0">
                  <a:pos x="243" y="352"/>
                </a:cxn>
                <a:cxn ang="0">
                  <a:pos x="203" y="334"/>
                </a:cxn>
                <a:cxn ang="0">
                  <a:pos x="130" y="344"/>
                </a:cxn>
                <a:cxn ang="0">
                  <a:pos x="66" y="359"/>
                </a:cxn>
                <a:cxn ang="0">
                  <a:pos x="11" y="322"/>
                </a:cxn>
                <a:cxn ang="0">
                  <a:pos x="60" y="257"/>
                </a:cxn>
                <a:cxn ang="0">
                  <a:pos x="0" y="217"/>
                </a:cxn>
                <a:cxn ang="0">
                  <a:pos x="10" y="152"/>
                </a:cxn>
                <a:cxn ang="0">
                  <a:pos x="42" y="119"/>
                </a:cxn>
                <a:cxn ang="0">
                  <a:pos x="88" y="73"/>
                </a:cxn>
                <a:cxn ang="0">
                  <a:pos x="141" y="67"/>
                </a:cxn>
                <a:cxn ang="0">
                  <a:pos x="215" y="20"/>
                </a:cxn>
              </a:cxnLst>
              <a:rect l="0" t="0" r="r" b="b"/>
              <a:pathLst>
                <a:path w="681" h="360">
                  <a:moveTo>
                    <a:pt x="215" y="20"/>
                  </a:moveTo>
                  <a:lnTo>
                    <a:pt x="291" y="14"/>
                  </a:lnTo>
                  <a:lnTo>
                    <a:pt x="316" y="69"/>
                  </a:lnTo>
                  <a:lnTo>
                    <a:pt x="400" y="93"/>
                  </a:lnTo>
                  <a:lnTo>
                    <a:pt x="471" y="0"/>
                  </a:lnTo>
                  <a:lnTo>
                    <a:pt x="552" y="20"/>
                  </a:lnTo>
                  <a:lnTo>
                    <a:pt x="665" y="11"/>
                  </a:lnTo>
                  <a:lnTo>
                    <a:pt x="680" y="63"/>
                  </a:lnTo>
                  <a:lnTo>
                    <a:pt x="558" y="154"/>
                  </a:lnTo>
                  <a:lnTo>
                    <a:pt x="501" y="154"/>
                  </a:lnTo>
                  <a:lnTo>
                    <a:pt x="486" y="224"/>
                  </a:lnTo>
                  <a:lnTo>
                    <a:pt x="424" y="287"/>
                  </a:lnTo>
                  <a:lnTo>
                    <a:pt x="375" y="330"/>
                  </a:lnTo>
                  <a:lnTo>
                    <a:pt x="289" y="329"/>
                  </a:lnTo>
                  <a:lnTo>
                    <a:pt x="243" y="352"/>
                  </a:lnTo>
                  <a:lnTo>
                    <a:pt x="203" y="334"/>
                  </a:lnTo>
                  <a:lnTo>
                    <a:pt x="130" y="344"/>
                  </a:lnTo>
                  <a:lnTo>
                    <a:pt x="66" y="359"/>
                  </a:lnTo>
                  <a:lnTo>
                    <a:pt x="11" y="322"/>
                  </a:lnTo>
                  <a:lnTo>
                    <a:pt x="60" y="257"/>
                  </a:lnTo>
                  <a:lnTo>
                    <a:pt x="0" y="217"/>
                  </a:lnTo>
                  <a:lnTo>
                    <a:pt x="10" y="152"/>
                  </a:lnTo>
                  <a:lnTo>
                    <a:pt x="42" y="119"/>
                  </a:lnTo>
                  <a:lnTo>
                    <a:pt x="88" y="73"/>
                  </a:lnTo>
                  <a:lnTo>
                    <a:pt x="141" y="67"/>
                  </a:lnTo>
                  <a:lnTo>
                    <a:pt x="215" y="2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5481830" y="3786432"/>
              <a:ext cx="683478" cy="623523"/>
            </a:xfrm>
            <a:custGeom>
              <a:avLst/>
              <a:gdLst/>
              <a:ahLst/>
              <a:cxnLst>
                <a:cxn ang="0">
                  <a:pos x="287" y="29"/>
                </a:cxn>
                <a:cxn ang="0">
                  <a:pos x="379" y="27"/>
                </a:cxn>
                <a:cxn ang="0">
                  <a:pos x="430" y="0"/>
                </a:cxn>
                <a:cxn ang="0">
                  <a:pos x="489" y="33"/>
                </a:cxn>
                <a:cxn ang="0">
                  <a:pos x="441" y="101"/>
                </a:cxn>
                <a:cxn ang="0">
                  <a:pos x="486" y="134"/>
                </a:cxn>
                <a:cxn ang="0">
                  <a:pos x="562" y="122"/>
                </a:cxn>
                <a:cxn ang="0">
                  <a:pos x="616" y="185"/>
                </a:cxn>
                <a:cxn ang="0">
                  <a:pos x="585" y="239"/>
                </a:cxn>
                <a:cxn ang="0">
                  <a:pos x="511" y="218"/>
                </a:cxn>
                <a:cxn ang="0">
                  <a:pos x="510" y="272"/>
                </a:cxn>
                <a:cxn ang="0">
                  <a:pos x="491" y="303"/>
                </a:cxn>
                <a:cxn ang="0">
                  <a:pos x="527" y="363"/>
                </a:cxn>
                <a:cxn ang="0">
                  <a:pos x="574" y="341"/>
                </a:cxn>
                <a:cxn ang="0">
                  <a:pos x="612" y="409"/>
                </a:cxn>
                <a:cxn ang="0">
                  <a:pos x="544" y="458"/>
                </a:cxn>
                <a:cxn ang="0">
                  <a:pos x="394" y="442"/>
                </a:cxn>
                <a:cxn ang="0">
                  <a:pos x="341" y="400"/>
                </a:cxn>
                <a:cxn ang="0">
                  <a:pos x="185" y="396"/>
                </a:cxn>
                <a:cxn ang="0">
                  <a:pos x="68" y="336"/>
                </a:cxn>
                <a:cxn ang="0">
                  <a:pos x="60" y="291"/>
                </a:cxn>
                <a:cxn ang="0">
                  <a:pos x="0" y="195"/>
                </a:cxn>
                <a:cxn ang="0">
                  <a:pos x="89" y="185"/>
                </a:cxn>
                <a:cxn ang="0">
                  <a:pos x="133" y="122"/>
                </a:cxn>
                <a:cxn ang="0">
                  <a:pos x="270" y="96"/>
                </a:cxn>
                <a:cxn ang="0">
                  <a:pos x="287" y="29"/>
                </a:cxn>
              </a:cxnLst>
              <a:rect l="0" t="0" r="r" b="b"/>
              <a:pathLst>
                <a:path w="617" h="459">
                  <a:moveTo>
                    <a:pt x="287" y="29"/>
                  </a:moveTo>
                  <a:lnTo>
                    <a:pt x="379" y="27"/>
                  </a:lnTo>
                  <a:lnTo>
                    <a:pt x="430" y="0"/>
                  </a:lnTo>
                  <a:lnTo>
                    <a:pt x="489" y="33"/>
                  </a:lnTo>
                  <a:lnTo>
                    <a:pt x="441" y="101"/>
                  </a:lnTo>
                  <a:lnTo>
                    <a:pt x="486" y="134"/>
                  </a:lnTo>
                  <a:lnTo>
                    <a:pt x="562" y="122"/>
                  </a:lnTo>
                  <a:lnTo>
                    <a:pt x="616" y="185"/>
                  </a:lnTo>
                  <a:lnTo>
                    <a:pt x="585" y="239"/>
                  </a:lnTo>
                  <a:lnTo>
                    <a:pt x="511" y="218"/>
                  </a:lnTo>
                  <a:lnTo>
                    <a:pt x="510" y="272"/>
                  </a:lnTo>
                  <a:lnTo>
                    <a:pt x="491" y="303"/>
                  </a:lnTo>
                  <a:lnTo>
                    <a:pt x="527" y="363"/>
                  </a:lnTo>
                  <a:lnTo>
                    <a:pt x="574" y="341"/>
                  </a:lnTo>
                  <a:lnTo>
                    <a:pt x="612" y="409"/>
                  </a:lnTo>
                  <a:lnTo>
                    <a:pt x="544" y="458"/>
                  </a:lnTo>
                  <a:lnTo>
                    <a:pt x="394" y="442"/>
                  </a:lnTo>
                  <a:lnTo>
                    <a:pt x="341" y="400"/>
                  </a:lnTo>
                  <a:lnTo>
                    <a:pt x="185" y="396"/>
                  </a:lnTo>
                  <a:lnTo>
                    <a:pt x="68" y="336"/>
                  </a:lnTo>
                  <a:lnTo>
                    <a:pt x="60" y="291"/>
                  </a:lnTo>
                  <a:lnTo>
                    <a:pt x="0" y="195"/>
                  </a:lnTo>
                  <a:lnTo>
                    <a:pt x="89" y="185"/>
                  </a:lnTo>
                  <a:lnTo>
                    <a:pt x="133" y="122"/>
                  </a:lnTo>
                  <a:lnTo>
                    <a:pt x="270" y="96"/>
                  </a:lnTo>
                  <a:lnTo>
                    <a:pt x="287" y="29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6108655" y="3872533"/>
              <a:ext cx="705960" cy="512607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71" y="49"/>
                </a:cxn>
                <a:cxn ang="0">
                  <a:pos x="115" y="68"/>
                </a:cxn>
                <a:cxn ang="0">
                  <a:pos x="153" y="43"/>
                </a:cxn>
                <a:cxn ang="0">
                  <a:pos x="243" y="44"/>
                </a:cxn>
                <a:cxn ang="0">
                  <a:pos x="293" y="0"/>
                </a:cxn>
                <a:cxn ang="0">
                  <a:pos x="396" y="44"/>
                </a:cxn>
                <a:cxn ang="0">
                  <a:pos x="446" y="80"/>
                </a:cxn>
                <a:cxn ang="0">
                  <a:pos x="529" y="215"/>
                </a:cxn>
                <a:cxn ang="0">
                  <a:pos x="624" y="247"/>
                </a:cxn>
                <a:cxn ang="0">
                  <a:pos x="568" y="277"/>
                </a:cxn>
                <a:cxn ang="0">
                  <a:pos x="634" y="298"/>
                </a:cxn>
                <a:cxn ang="0">
                  <a:pos x="567" y="331"/>
                </a:cxn>
                <a:cxn ang="0">
                  <a:pos x="508" y="379"/>
                </a:cxn>
                <a:cxn ang="0">
                  <a:pos x="429" y="365"/>
                </a:cxn>
                <a:cxn ang="0">
                  <a:pos x="337" y="376"/>
                </a:cxn>
                <a:cxn ang="0">
                  <a:pos x="327" y="322"/>
                </a:cxn>
                <a:cxn ang="0">
                  <a:pos x="293" y="269"/>
                </a:cxn>
                <a:cxn ang="0">
                  <a:pos x="286" y="231"/>
                </a:cxn>
                <a:cxn ang="0">
                  <a:pos x="220" y="203"/>
                </a:cxn>
                <a:cxn ang="0">
                  <a:pos x="236" y="165"/>
                </a:cxn>
                <a:cxn ang="0">
                  <a:pos x="210" y="131"/>
                </a:cxn>
                <a:cxn ang="0">
                  <a:pos x="117" y="145"/>
                </a:cxn>
                <a:cxn ang="0">
                  <a:pos x="55" y="126"/>
                </a:cxn>
                <a:cxn ang="0">
                  <a:pos x="0" y="57"/>
                </a:cxn>
              </a:cxnLst>
              <a:rect l="0" t="0" r="r" b="b"/>
              <a:pathLst>
                <a:path w="635" h="380">
                  <a:moveTo>
                    <a:pt x="0" y="57"/>
                  </a:moveTo>
                  <a:lnTo>
                    <a:pt x="71" y="49"/>
                  </a:lnTo>
                  <a:lnTo>
                    <a:pt x="115" y="68"/>
                  </a:lnTo>
                  <a:lnTo>
                    <a:pt x="153" y="43"/>
                  </a:lnTo>
                  <a:lnTo>
                    <a:pt x="243" y="44"/>
                  </a:lnTo>
                  <a:lnTo>
                    <a:pt x="293" y="0"/>
                  </a:lnTo>
                  <a:lnTo>
                    <a:pt x="396" y="44"/>
                  </a:lnTo>
                  <a:lnTo>
                    <a:pt x="446" y="80"/>
                  </a:lnTo>
                  <a:lnTo>
                    <a:pt x="529" y="215"/>
                  </a:lnTo>
                  <a:lnTo>
                    <a:pt x="624" y="247"/>
                  </a:lnTo>
                  <a:lnTo>
                    <a:pt x="568" y="277"/>
                  </a:lnTo>
                  <a:lnTo>
                    <a:pt x="634" y="298"/>
                  </a:lnTo>
                  <a:lnTo>
                    <a:pt x="567" y="331"/>
                  </a:lnTo>
                  <a:lnTo>
                    <a:pt x="508" y="379"/>
                  </a:lnTo>
                  <a:lnTo>
                    <a:pt x="429" y="365"/>
                  </a:lnTo>
                  <a:lnTo>
                    <a:pt x="337" y="376"/>
                  </a:lnTo>
                  <a:lnTo>
                    <a:pt x="327" y="322"/>
                  </a:lnTo>
                  <a:lnTo>
                    <a:pt x="293" y="269"/>
                  </a:lnTo>
                  <a:lnTo>
                    <a:pt x="286" y="231"/>
                  </a:lnTo>
                  <a:lnTo>
                    <a:pt x="220" y="203"/>
                  </a:lnTo>
                  <a:lnTo>
                    <a:pt x="236" y="165"/>
                  </a:lnTo>
                  <a:lnTo>
                    <a:pt x="210" y="131"/>
                  </a:lnTo>
                  <a:lnTo>
                    <a:pt x="117" y="145"/>
                  </a:lnTo>
                  <a:lnTo>
                    <a:pt x="55" y="126"/>
                  </a:lnTo>
                  <a:lnTo>
                    <a:pt x="0" y="57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6428063" y="4263899"/>
              <a:ext cx="457151" cy="598041"/>
            </a:xfrm>
            <a:custGeom>
              <a:avLst/>
              <a:gdLst/>
              <a:ahLst/>
              <a:cxnLst>
                <a:cxn ang="0">
                  <a:pos x="328" y="0"/>
                </a:cxn>
                <a:cxn ang="0">
                  <a:pos x="259" y="33"/>
                </a:cxn>
                <a:cxn ang="0">
                  <a:pos x="200" y="81"/>
                </a:cxn>
                <a:cxn ang="0">
                  <a:pos x="118" y="70"/>
                </a:cxn>
                <a:cxn ang="0">
                  <a:pos x="98" y="143"/>
                </a:cxn>
                <a:cxn ang="0">
                  <a:pos x="44" y="157"/>
                </a:cxn>
                <a:cxn ang="0">
                  <a:pos x="0" y="256"/>
                </a:cxn>
                <a:cxn ang="0">
                  <a:pos x="32" y="373"/>
                </a:cxn>
                <a:cxn ang="0">
                  <a:pos x="88" y="382"/>
                </a:cxn>
                <a:cxn ang="0">
                  <a:pos x="133" y="440"/>
                </a:cxn>
                <a:cxn ang="0">
                  <a:pos x="179" y="437"/>
                </a:cxn>
                <a:cxn ang="0">
                  <a:pos x="210" y="416"/>
                </a:cxn>
                <a:cxn ang="0">
                  <a:pos x="293" y="422"/>
                </a:cxn>
                <a:cxn ang="0">
                  <a:pos x="335" y="332"/>
                </a:cxn>
                <a:cxn ang="0">
                  <a:pos x="391" y="315"/>
                </a:cxn>
                <a:cxn ang="0">
                  <a:pos x="366" y="231"/>
                </a:cxn>
                <a:cxn ang="0">
                  <a:pos x="409" y="203"/>
                </a:cxn>
                <a:cxn ang="0">
                  <a:pos x="396" y="156"/>
                </a:cxn>
                <a:cxn ang="0">
                  <a:pos x="252" y="121"/>
                </a:cxn>
                <a:cxn ang="0">
                  <a:pos x="360" y="63"/>
                </a:cxn>
                <a:cxn ang="0">
                  <a:pos x="328" y="0"/>
                </a:cxn>
              </a:cxnLst>
              <a:rect l="0" t="0" r="r" b="b"/>
              <a:pathLst>
                <a:path w="410" h="441">
                  <a:moveTo>
                    <a:pt x="328" y="0"/>
                  </a:moveTo>
                  <a:lnTo>
                    <a:pt x="259" y="33"/>
                  </a:lnTo>
                  <a:lnTo>
                    <a:pt x="200" y="81"/>
                  </a:lnTo>
                  <a:lnTo>
                    <a:pt x="118" y="70"/>
                  </a:lnTo>
                  <a:lnTo>
                    <a:pt x="98" y="143"/>
                  </a:lnTo>
                  <a:lnTo>
                    <a:pt x="44" y="157"/>
                  </a:lnTo>
                  <a:lnTo>
                    <a:pt x="0" y="256"/>
                  </a:lnTo>
                  <a:lnTo>
                    <a:pt x="32" y="373"/>
                  </a:lnTo>
                  <a:lnTo>
                    <a:pt x="88" y="382"/>
                  </a:lnTo>
                  <a:lnTo>
                    <a:pt x="133" y="440"/>
                  </a:lnTo>
                  <a:lnTo>
                    <a:pt x="179" y="437"/>
                  </a:lnTo>
                  <a:lnTo>
                    <a:pt x="210" y="416"/>
                  </a:lnTo>
                  <a:lnTo>
                    <a:pt x="293" y="422"/>
                  </a:lnTo>
                  <a:lnTo>
                    <a:pt x="335" y="332"/>
                  </a:lnTo>
                  <a:lnTo>
                    <a:pt x="391" y="315"/>
                  </a:lnTo>
                  <a:lnTo>
                    <a:pt x="366" y="231"/>
                  </a:lnTo>
                  <a:lnTo>
                    <a:pt x="409" y="203"/>
                  </a:lnTo>
                  <a:lnTo>
                    <a:pt x="396" y="156"/>
                  </a:lnTo>
                  <a:lnTo>
                    <a:pt x="252" y="121"/>
                  </a:lnTo>
                  <a:lnTo>
                    <a:pt x="360" y="63"/>
                  </a:lnTo>
                  <a:lnTo>
                    <a:pt x="328" y="0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6024873" y="4027081"/>
              <a:ext cx="551578" cy="584553"/>
            </a:xfrm>
            <a:custGeom>
              <a:avLst/>
              <a:gdLst/>
              <a:ahLst/>
              <a:cxnLst>
                <a:cxn ang="0">
                  <a:pos x="119" y="2"/>
                </a:cxn>
                <a:cxn ang="0">
                  <a:pos x="181" y="17"/>
                </a:cxn>
                <a:cxn ang="0">
                  <a:pos x="285" y="0"/>
                </a:cxn>
                <a:cxn ang="0">
                  <a:pos x="303" y="40"/>
                </a:cxn>
                <a:cxn ang="0">
                  <a:pos x="289" y="80"/>
                </a:cxn>
                <a:cxn ang="0">
                  <a:pos x="353" y="104"/>
                </a:cxn>
                <a:cxn ang="0">
                  <a:pos x="358" y="144"/>
                </a:cxn>
                <a:cxn ang="0">
                  <a:pos x="395" y="201"/>
                </a:cxn>
                <a:cxn ang="0">
                  <a:pos x="407" y="246"/>
                </a:cxn>
                <a:cxn ang="0">
                  <a:pos x="492" y="241"/>
                </a:cxn>
                <a:cxn ang="0">
                  <a:pos x="469" y="316"/>
                </a:cxn>
                <a:cxn ang="0">
                  <a:pos x="410" y="330"/>
                </a:cxn>
                <a:cxn ang="0">
                  <a:pos x="373" y="430"/>
                </a:cxn>
                <a:cxn ang="0">
                  <a:pos x="318" y="430"/>
                </a:cxn>
                <a:cxn ang="0">
                  <a:pos x="286" y="403"/>
                </a:cxn>
                <a:cxn ang="0">
                  <a:pos x="234" y="425"/>
                </a:cxn>
                <a:cxn ang="0">
                  <a:pos x="192" y="395"/>
                </a:cxn>
                <a:cxn ang="0">
                  <a:pos x="158" y="405"/>
                </a:cxn>
                <a:cxn ang="0">
                  <a:pos x="111" y="350"/>
                </a:cxn>
                <a:cxn ang="0">
                  <a:pos x="113" y="296"/>
                </a:cxn>
                <a:cxn ang="0">
                  <a:pos x="51" y="271"/>
                </a:cxn>
                <a:cxn ang="0">
                  <a:pos x="112" y="222"/>
                </a:cxn>
                <a:cxn ang="0">
                  <a:pos x="79" y="159"/>
                </a:cxn>
                <a:cxn ang="0">
                  <a:pos x="37" y="175"/>
                </a:cxn>
                <a:cxn ang="0">
                  <a:pos x="0" y="116"/>
                </a:cxn>
                <a:cxn ang="0">
                  <a:pos x="12" y="88"/>
                </a:cxn>
                <a:cxn ang="0">
                  <a:pos x="19" y="29"/>
                </a:cxn>
                <a:cxn ang="0">
                  <a:pos x="91" y="49"/>
                </a:cxn>
                <a:cxn ang="0">
                  <a:pos x="119" y="2"/>
                </a:cxn>
              </a:cxnLst>
              <a:rect l="0" t="0" r="r" b="b"/>
              <a:pathLst>
                <a:path w="493" h="431">
                  <a:moveTo>
                    <a:pt x="119" y="2"/>
                  </a:moveTo>
                  <a:lnTo>
                    <a:pt x="181" y="17"/>
                  </a:lnTo>
                  <a:lnTo>
                    <a:pt x="285" y="0"/>
                  </a:lnTo>
                  <a:lnTo>
                    <a:pt x="303" y="40"/>
                  </a:lnTo>
                  <a:lnTo>
                    <a:pt x="289" y="80"/>
                  </a:lnTo>
                  <a:lnTo>
                    <a:pt x="353" y="104"/>
                  </a:lnTo>
                  <a:lnTo>
                    <a:pt x="358" y="144"/>
                  </a:lnTo>
                  <a:lnTo>
                    <a:pt x="395" y="201"/>
                  </a:lnTo>
                  <a:lnTo>
                    <a:pt x="407" y="246"/>
                  </a:lnTo>
                  <a:lnTo>
                    <a:pt x="492" y="241"/>
                  </a:lnTo>
                  <a:lnTo>
                    <a:pt x="469" y="316"/>
                  </a:lnTo>
                  <a:lnTo>
                    <a:pt x="410" y="330"/>
                  </a:lnTo>
                  <a:lnTo>
                    <a:pt x="373" y="430"/>
                  </a:lnTo>
                  <a:lnTo>
                    <a:pt x="318" y="430"/>
                  </a:lnTo>
                  <a:lnTo>
                    <a:pt x="286" y="403"/>
                  </a:lnTo>
                  <a:lnTo>
                    <a:pt x="234" y="425"/>
                  </a:lnTo>
                  <a:lnTo>
                    <a:pt x="192" y="395"/>
                  </a:lnTo>
                  <a:lnTo>
                    <a:pt x="158" y="405"/>
                  </a:lnTo>
                  <a:lnTo>
                    <a:pt x="111" y="350"/>
                  </a:lnTo>
                  <a:lnTo>
                    <a:pt x="113" y="296"/>
                  </a:lnTo>
                  <a:lnTo>
                    <a:pt x="51" y="271"/>
                  </a:lnTo>
                  <a:lnTo>
                    <a:pt x="112" y="222"/>
                  </a:lnTo>
                  <a:lnTo>
                    <a:pt x="79" y="159"/>
                  </a:lnTo>
                  <a:lnTo>
                    <a:pt x="37" y="175"/>
                  </a:lnTo>
                  <a:lnTo>
                    <a:pt x="0" y="116"/>
                  </a:lnTo>
                  <a:lnTo>
                    <a:pt x="12" y="88"/>
                  </a:lnTo>
                  <a:lnTo>
                    <a:pt x="19" y="29"/>
                  </a:lnTo>
                  <a:lnTo>
                    <a:pt x="91" y="49"/>
                  </a:lnTo>
                  <a:lnTo>
                    <a:pt x="119" y="2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5344460" y="4234589"/>
              <a:ext cx="884324" cy="556075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213" y="12"/>
                </a:cxn>
                <a:cxn ang="0">
                  <a:pos x="331" y="73"/>
                </a:cxn>
                <a:cxn ang="0">
                  <a:pos x="481" y="76"/>
                </a:cxn>
                <a:cxn ang="0">
                  <a:pos x="541" y="118"/>
                </a:cxn>
                <a:cxn ang="0">
                  <a:pos x="687" y="133"/>
                </a:cxn>
                <a:cxn ang="0">
                  <a:pos x="750" y="159"/>
                </a:cxn>
                <a:cxn ang="0">
                  <a:pos x="746" y="211"/>
                </a:cxn>
                <a:cxn ang="0">
                  <a:pos x="794" y="265"/>
                </a:cxn>
                <a:cxn ang="0">
                  <a:pos x="700" y="296"/>
                </a:cxn>
                <a:cxn ang="0">
                  <a:pos x="592" y="366"/>
                </a:cxn>
                <a:cxn ang="0">
                  <a:pos x="525" y="314"/>
                </a:cxn>
                <a:cxn ang="0">
                  <a:pos x="474" y="350"/>
                </a:cxn>
                <a:cxn ang="0">
                  <a:pos x="441" y="335"/>
                </a:cxn>
                <a:cxn ang="0">
                  <a:pos x="398" y="351"/>
                </a:cxn>
                <a:cxn ang="0">
                  <a:pos x="359" y="326"/>
                </a:cxn>
                <a:cxn ang="0">
                  <a:pos x="238" y="323"/>
                </a:cxn>
                <a:cxn ang="0">
                  <a:pos x="198" y="385"/>
                </a:cxn>
                <a:cxn ang="0">
                  <a:pos x="147" y="363"/>
                </a:cxn>
                <a:cxn ang="0">
                  <a:pos x="87" y="407"/>
                </a:cxn>
                <a:cxn ang="0">
                  <a:pos x="10" y="367"/>
                </a:cxn>
                <a:cxn ang="0">
                  <a:pos x="0" y="285"/>
                </a:cxn>
                <a:cxn ang="0">
                  <a:pos x="117" y="249"/>
                </a:cxn>
                <a:cxn ang="0">
                  <a:pos x="128" y="188"/>
                </a:cxn>
                <a:cxn ang="0">
                  <a:pos x="86" y="156"/>
                </a:cxn>
                <a:cxn ang="0">
                  <a:pos x="111" y="59"/>
                </a:cxn>
                <a:cxn ang="0">
                  <a:pos x="56" y="0"/>
                </a:cxn>
              </a:cxnLst>
              <a:rect l="0" t="0" r="r" b="b"/>
              <a:pathLst>
                <a:path w="795" h="408">
                  <a:moveTo>
                    <a:pt x="56" y="0"/>
                  </a:moveTo>
                  <a:lnTo>
                    <a:pt x="213" y="12"/>
                  </a:lnTo>
                  <a:lnTo>
                    <a:pt x="331" y="73"/>
                  </a:lnTo>
                  <a:lnTo>
                    <a:pt x="481" y="76"/>
                  </a:lnTo>
                  <a:lnTo>
                    <a:pt x="541" y="118"/>
                  </a:lnTo>
                  <a:lnTo>
                    <a:pt x="687" y="133"/>
                  </a:lnTo>
                  <a:lnTo>
                    <a:pt x="750" y="159"/>
                  </a:lnTo>
                  <a:lnTo>
                    <a:pt x="746" y="211"/>
                  </a:lnTo>
                  <a:lnTo>
                    <a:pt x="794" y="265"/>
                  </a:lnTo>
                  <a:lnTo>
                    <a:pt x="700" y="296"/>
                  </a:lnTo>
                  <a:lnTo>
                    <a:pt x="592" y="366"/>
                  </a:lnTo>
                  <a:lnTo>
                    <a:pt x="525" y="314"/>
                  </a:lnTo>
                  <a:lnTo>
                    <a:pt x="474" y="350"/>
                  </a:lnTo>
                  <a:lnTo>
                    <a:pt x="441" y="335"/>
                  </a:lnTo>
                  <a:lnTo>
                    <a:pt x="398" y="351"/>
                  </a:lnTo>
                  <a:lnTo>
                    <a:pt x="359" y="326"/>
                  </a:lnTo>
                  <a:lnTo>
                    <a:pt x="238" y="323"/>
                  </a:lnTo>
                  <a:lnTo>
                    <a:pt x="198" y="385"/>
                  </a:lnTo>
                  <a:lnTo>
                    <a:pt x="147" y="363"/>
                  </a:lnTo>
                  <a:lnTo>
                    <a:pt x="87" y="407"/>
                  </a:lnTo>
                  <a:lnTo>
                    <a:pt x="10" y="367"/>
                  </a:lnTo>
                  <a:lnTo>
                    <a:pt x="0" y="285"/>
                  </a:lnTo>
                  <a:lnTo>
                    <a:pt x="117" y="249"/>
                  </a:lnTo>
                  <a:lnTo>
                    <a:pt x="128" y="188"/>
                  </a:lnTo>
                  <a:lnTo>
                    <a:pt x="86" y="156"/>
                  </a:lnTo>
                  <a:lnTo>
                    <a:pt x="111" y="59"/>
                  </a:lnTo>
                  <a:lnTo>
                    <a:pt x="56" y="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4808577" y="4811648"/>
              <a:ext cx="726944" cy="629519"/>
            </a:xfrm>
            <a:custGeom>
              <a:avLst/>
              <a:gdLst/>
              <a:ahLst/>
              <a:cxnLst>
                <a:cxn ang="0">
                  <a:pos x="93" y="129"/>
                </a:cxn>
                <a:cxn ang="0">
                  <a:pos x="88" y="208"/>
                </a:cxn>
                <a:cxn ang="0">
                  <a:pos x="0" y="216"/>
                </a:cxn>
                <a:cxn ang="0">
                  <a:pos x="0" y="285"/>
                </a:cxn>
                <a:cxn ang="0">
                  <a:pos x="84" y="292"/>
                </a:cxn>
                <a:cxn ang="0">
                  <a:pos x="73" y="358"/>
                </a:cxn>
                <a:cxn ang="0">
                  <a:pos x="111" y="404"/>
                </a:cxn>
                <a:cxn ang="0">
                  <a:pos x="101" y="464"/>
                </a:cxn>
                <a:cxn ang="0">
                  <a:pos x="189" y="428"/>
                </a:cxn>
                <a:cxn ang="0">
                  <a:pos x="281" y="452"/>
                </a:cxn>
                <a:cxn ang="0">
                  <a:pos x="281" y="418"/>
                </a:cxn>
                <a:cxn ang="0">
                  <a:pos x="381" y="366"/>
                </a:cxn>
                <a:cxn ang="0">
                  <a:pos x="469" y="392"/>
                </a:cxn>
                <a:cxn ang="0">
                  <a:pos x="506" y="364"/>
                </a:cxn>
                <a:cxn ang="0">
                  <a:pos x="568" y="360"/>
                </a:cxn>
                <a:cxn ang="0">
                  <a:pos x="602" y="317"/>
                </a:cxn>
                <a:cxn ang="0">
                  <a:pos x="653" y="302"/>
                </a:cxn>
                <a:cxn ang="0">
                  <a:pos x="625" y="246"/>
                </a:cxn>
                <a:cxn ang="0">
                  <a:pos x="635" y="194"/>
                </a:cxn>
                <a:cxn ang="0">
                  <a:pos x="560" y="199"/>
                </a:cxn>
                <a:cxn ang="0">
                  <a:pos x="602" y="156"/>
                </a:cxn>
                <a:cxn ang="0">
                  <a:pos x="565" y="65"/>
                </a:cxn>
                <a:cxn ang="0">
                  <a:pos x="519" y="69"/>
                </a:cxn>
                <a:cxn ang="0">
                  <a:pos x="476" y="2"/>
                </a:cxn>
                <a:cxn ang="0">
                  <a:pos x="386" y="0"/>
                </a:cxn>
                <a:cxn ang="0">
                  <a:pos x="309" y="71"/>
                </a:cxn>
                <a:cxn ang="0">
                  <a:pos x="252" y="53"/>
                </a:cxn>
                <a:cxn ang="0">
                  <a:pos x="203" y="84"/>
                </a:cxn>
                <a:cxn ang="0">
                  <a:pos x="258" y="126"/>
                </a:cxn>
                <a:cxn ang="0">
                  <a:pos x="250" y="158"/>
                </a:cxn>
                <a:cxn ang="0">
                  <a:pos x="174" y="151"/>
                </a:cxn>
                <a:cxn ang="0">
                  <a:pos x="173" y="124"/>
                </a:cxn>
                <a:cxn ang="0">
                  <a:pos x="169" y="124"/>
                </a:cxn>
                <a:cxn ang="0">
                  <a:pos x="161" y="124"/>
                </a:cxn>
                <a:cxn ang="0">
                  <a:pos x="149" y="125"/>
                </a:cxn>
                <a:cxn ang="0">
                  <a:pos x="134" y="125"/>
                </a:cxn>
                <a:cxn ang="0">
                  <a:pos x="119" y="126"/>
                </a:cxn>
                <a:cxn ang="0">
                  <a:pos x="107" y="127"/>
                </a:cxn>
                <a:cxn ang="0">
                  <a:pos x="97" y="128"/>
                </a:cxn>
                <a:cxn ang="0">
                  <a:pos x="93" y="129"/>
                </a:cxn>
              </a:cxnLst>
              <a:rect l="0" t="0" r="r" b="b"/>
              <a:pathLst>
                <a:path w="654" h="465">
                  <a:moveTo>
                    <a:pt x="93" y="129"/>
                  </a:moveTo>
                  <a:lnTo>
                    <a:pt x="88" y="208"/>
                  </a:lnTo>
                  <a:lnTo>
                    <a:pt x="0" y="216"/>
                  </a:lnTo>
                  <a:lnTo>
                    <a:pt x="0" y="285"/>
                  </a:lnTo>
                  <a:lnTo>
                    <a:pt x="84" y="292"/>
                  </a:lnTo>
                  <a:lnTo>
                    <a:pt x="73" y="358"/>
                  </a:lnTo>
                  <a:lnTo>
                    <a:pt x="111" y="404"/>
                  </a:lnTo>
                  <a:lnTo>
                    <a:pt x="101" y="464"/>
                  </a:lnTo>
                  <a:lnTo>
                    <a:pt x="189" y="428"/>
                  </a:lnTo>
                  <a:lnTo>
                    <a:pt x="281" y="452"/>
                  </a:lnTo>
                  <a:lnTo>
                    <a:pt x="281" y="418"/>
                  </a:lnTo>
                  <a:lnTo>
                    <a:pt x="381" y="366"/>
                  </a:lnTo>
                  <a:lnTo>
                    <a:pt x="469" y="392"/>
                  </a:lnTo>
                  <a:lnTo>
                    <a:pt x="506" y="364"/>
                  </a:lnTo>
                  <a:lnTo>
                    <a:pt x="568" y="360"/>
                  </a:lnTo>
                  <a:lnTo>
                    <a:pt x="602" y="317"/>
                  </a:lnTo>
                  <a:lnTo>
                    <a:pt x="653" y="302"/>
                  </a:lnTo>
                  <a:lnTo>
                    <a:pt x="625" y="246"/>
                  </a:lnTo>
                  <a:lnTo>
                    <a:pt x="635" y="194"/>
                  </a:lnTo>
                  <a:lnTo>
                    <a:pt x="560" y="199"/>
                  </a:lnTo>
                  <a:lnTo>
                    <a:pt x="602" y="156"/>
                  </a:lnTo>
                  <a:lnTo>
                    <a:pt x="565" y="65"/>
                  </a:lnTo>
                  <a:lnTo>
                    <a:pt x="519" y="69"/>
                  </a:lnTo>
                  <a:lnTo>
                    <a:pt x="476" y="2"/>
                  </a:lnTo>
                  <a:lnTo>
                    <a:pt x="386" y="0"/>
                  </a:lnTo>
                  <a:lnTo>
                    <a:pt x="309" y="71"/>
                  </a:lnTo>
                  <a:lnTo>
                    <a:pt x="252" y="53"/>
                  </a:lnTo>
                  <a:lnTo>
                    <a:pt x="203" y="84"/>
                  </a:lnTo>
                  <a:lnTo>
                    <a:pt x="258" y="126"/>
                  </a:lnTo>
                  <a:lnTo>
                    <a:pt x="250" y="158"/>
                  </a:lnTo>
                  <a:lnTo>
                    <a:pt x="174" y="151"/>
                  </a:lnTo>
                  <a:lnTo>
                    <a:pt x="173" y="124"/>
                  </a:lnTo>
                  <a:lnTo>
                    <a:pt x="169" y="124"/>
                  </a:lnTo>
                  <a:lnTo>
                    <a:pt x="161" y="124"/>
                  </a:lnTo>
                  <a:lnTo>
                    <a:pt x="149" y="125"/>
                  </a:lnTo>
                  <a:lnTo>
                    <a:pt x="134" y="125"/>
                  </a:lnTo>
                  <a:lnTo>
                    <a:pt x="119" y="126"/>
                  </a:lnTo>
                  <a:lnTo>
                    <a:pt x="107" y="127"/>
                  </a:lnTo>
                  <a:lnTo>
                    <a:pt x="97" y="128"/>
                  </a:lnTo>
                  <a:lnTo>
                    <a:pt x="93" y="129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6757355" y="5195354"/>
              <a:ext cx="221830" cy="503615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69" y="23"/>
                </a:cxn>
                <a:cxn ang="0">
                  <a:pos x="10" y="132"/>
                </a:cxn>
                <a:cxn ang="0">
                  <a:pos x="12" y="177"/>
                </a:cxn>
                <a:cxn ang="0">
                  <a:pos x="35" y="175"/>
                </a:cxn>
                <a:cxn ang="0">
                  <a:pos x="39" y="213"/>
                </a:cxn>
                <a:cxn ang="0">
                  <a:pos x="0" y="219"/>
                </a:cxn>
                <a:cxn ang="0">
                  <a:pos x="16" y="271"/>
                </a:cxn>
                <a:cxn ang="0">
                  <a:pos x="41" y="277"/>
                </a:cxn>
                <a:cxn ang="0">
                  <a:pos x="85" y="371"/>
                </a:cxn>
                <a:cxn ang="0">
                  <a:pos x="111" y="371"/>
                </a:cxn>
                <a:cxn ang="0">
                  <a:pos x="131" y="322"/>
                </a:cxn>
                <a:cxn ang="0">
                  <a:pos x="123" y="268"/>
                </a:cxn>
                <a:cxn ang="0">
                  <a:pos x="149" y="262"/>
                </a:cxn>
                <a:cxn ang="0">
                  <a:pos x="143" y="232"/>
                </a:cxn>
                <a:cxn ang="0">
                  <a:pos x="166" y="211"/>
                </a:cxn>
                <a:cxn ang="0">
                  <a:pos x="159" y="89"/>
                </a:cxn>
                <a:cxn ang="0">
                  <a:pos x="189" y="78"/>
                </a:cxn>
                <a:cxn ang="0">
                  <a:pos x="198" y="40"/>
                </a:cxn>
                <a:cxn ang="0">
                  <a:pos x="143" y="0"/>
                </a:cxn>
              </a:cxnLst>
              <a:rect l="0" t="0" r="r" b="b"/>
              <a:pathLst>
                <a:path w="199" h="372">
                  <a:moveTo>
                    <a:pt x="143" y="0"/>
                  </a:moveTo>
                  <a:lnTo>
                    <a:pt x="69" y="23"/>
                  </a:lnTo>
                  <a:lnTo>
                    <a:pt x="10" y="132"/>
                  </a:lnTo>
                  <a:lnTo>
                    <a:pt x="12" y="177"/>
                  </a:lnTo>
                  <a:lnTo>
                    <a:pt x="35" y="175"/>
                  </a:lnTo>
                  <a:lnTo>
                    <a:pt x="39" y="213"/>
                  </a:lnTo>
                  <a:lnTo>
                    <a:pt x="0" y="219"/>
                  </a:lnTo>
                  <a:lnTo>
                    <a:pt x="16" y="271"/>
                  </a:lnTo>
                  <a:lnTo>
                    <a:pt x="41" y="277"/>
                  </a:lnTo>
                  <a:lnTo>
                    <a:pt x="85" y="371"/>
                  </a:lnTo>
                  <a:lnTo>
                    <a:pt x="111" y="371"/>
                  </a:lnTo>
                  <a:lnTo>
                    <a:pt x="131" y="322"/>
                  </a:lnTo>
                  <a:lnTo>
                    <a:pt x="123" y="268"/>
                  </a:lnTo>
                  <a:lnTo>
                    <a:pt x="149" y="262"/>
                  </a:lnTo>
                  <a:lnTo>
                    <a:pt x="143" y="232"/>
                  </a:lnTo>
                  <a:lnTo>
                    <a:pt x="166" y="211"/>
                  </a:lnTo>
                  <a:lnTo>
                    <a:pt x="159" y="89"/>
                  </a:lnTo>
                  <a:lnTo>
                    <a:pt x="189" y="78"/>
                  </a:lnTo>
                  <a:lnTo>
                    <a:pt x="198" y="40"/>
                  </a:lnTo>
                  <a:lnTo>
                    <a:pt x="143" y="0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5400740" y="4652935"/>
              <a:ext cx="647505" cy="717950"/>
            </a:xfrm>
            <a:custGeom>
              <a:avLst/>
              <a:gdLst/>
              <a:ahLst/>
              <a:cxnLst>
                <a:cxn ang="0">
                  <a:pos x="11" y="191"/>
                </a:cxn>
                <a:cxn ang="0">
                  <a:pos x="23" y="92"/>
                </a:cxn>
                <a:cxn ang="0">
                  <a:pos x="81" y="51"/>
                </a:cxn>
                <a:cxn ang="0">
                  <a:pos x="137" y="69"/>
                </a:cxn>
                <a:cxn ang="0">
                  <a:pos x="173" y="3"/>
                </a:cxn>
                <a:cxn ang="0">
                  <a:pos x="300" y="9"/>
                </a:cxn>
                <a:cxn ang="0">
                  <a:pos x="331" y="36"/>
                </a:cxn>
                <a:cxn ang="0">
                  <a:pos x="377" y="11"/>
                </a:cxn>
                <a:cxn ang="0">
                  <a:pos x="406" y="38"/>
                </a:cxn>
                <a:cxn ang="0">
                  <a:pos x="465" y="0"/>
                </a:cxn>
                <a:cxn ang="0">
                  <a:pos x="528" y="51"/>
                </a:cxn>
                <a:cxn ang="0">
                  <a:pos x="510" y="120"/>
                </a:cxn>
                <a:cxn ang="0">
                  <a:pos x="551" y="172"/>
                </a:cxn>
                <a:cxn ang="0">
                  <a:pos x="510" y="214"/>
                </a:cxn>
                <a:cxn ang="0">
                  <a:pos x="541" y="309"/>
                </a:cxn>
                <a:cxn ang="0">
                  <a:pos x="580" y="324"/>
                </a:cxn>
                <a:cxn ang="0">
                  <a:pos x="582" y="446"/>
                </a:cxn>
                <a:cxn ang="0">
                  <a:pos x="464" y="441"/>
                </a:cxn>
                <a:cxn ang="0">
                  <a:pos x="458" y="482"/>
                </a:cxn>
                <a:cxn ang="0">
                  <a:pos x="388" y="487"/>
                </a:cxn>
                <a:cxn ang="0">
                  <a:pos x="377" y="529"/>
                </a:cxn>
                <a:cxn ang="0">
                  <a:pos x="246" y="506"/>
                </a:cxn>
                <a:cxn ang="0">
                  <a:pos x="298" y="431"/>
                </a:cxn>
                <a:cxn ang="0">
                  <a:pos x="243" y="386"/>
                </a:cxn>
                <a:cxn ang="0">
                  <a:pos x="178" y="412"/>
                </a:cxn>
                <a:cxn ang="0">
                  <a:pos x="145" y="392"/>
                </a:cxn>
                <a:cxn ang="0">
                  <a:pos x="90" y="424"/>
                </a:cxn>
                <a:cxn ang="0">
                  <a:pos x="67" y="378"/>
                </a:cxn>
                <a:cxn ang="0">
                  <a:pos x="76" y="325"/>
                </a:cxn>
                <a:cxn ang="0">
                  <a:pos x="0" y="328"/>
                </a:cxn>
                <a:cxn ang="0">
                  <a:pos x="48" y="287"/>
                </a:cxn>
                <a:cxn ang="0">
                  <a:pos x="11" y="191"/>
                </a:cxn>
              </a:cxnLst>
              <a:rect l="0" t="0" r="r" b="b"/>
              <a:pathLst>
                <a:path w="583" h="530">
                  <a:moveTo>
                    <a:pt x="11" y="191"/>
                  </a:moveTo>
                  <a:lnTo>
                    <a:pt x="23" y="92"/>
                  </a:lnTo>
                  <a:lnTo>
                    <a:pt x="81" y="51"/>
                  </a:lnTo>
                  <a:lnTo>
                    <a:pt x="137" y="69"/>
                  </a:lnTo>
                  <a:lnTo>
                    <a:pt x="173" y="3"/>
                  </a:lnTo>
                  <a:lnTo>
                    <a:pt x="300" y="9"/>
                  </a:lnTo>
                  <a:lnTo>
                    <a:pt x="331" y="36"/>
                  </a:lnTo>
                  <a:lnTo>
                    <a:pt x="377" y="11"/>
                  </a:lnTo>
                  <a:lnTo>
                    <a:pt x="406" y="38"/>
                  </a:lnTo>
                  <a:lnTo>
                    <a:pt x="465" y="0"/>
                  </a:lnTo>
                  <a:lnTo>
                    <a:pt x="528" y="51"/>
                  </a:lnTo>
                  <a:lnTo>
                    <a:pt x="510" y="120"/>
                  </a:lnTo>
                  <a:lnTo>
                    <a:pt x="551" y="172"/>
                  </a:lnTo>
                  <a:lnTo>
                    <a:pt x="510" y="214"/>
                  </a:lnTo>
                  <a:lnTo>
                    <a:pt x="541" y="309"/>
                  </a:lnTo>
                  <a:lnTo>
                    <a:pt x="580" y="324"/>
                  </a:lnTo>
                  <a:lnTo>
                    <a:pt x="582" y="446"/>
                  </a:lnTo>
                  <a:lnTo>
                    <a:pt x="464" y="441"/>
                  </a:lnTo>
                  <a:lnTo>
                    <a:pt x="458" y="482"/>
                  </a:lnTo>
                  <a:lnTo>
                    <a:pt x="388" y="487"/>
                  </a:lnTo>
                  <a:lnTo>
                    <a:pt x="377" y="529"/>
                  </a:lnTo>
                  <a:lnTo>
                    <a:pt x="246" y="506"/>
                  </a:lnTo>
                  <a:lnTo>
                    <a:pt x="298" y="431"/>
                  </a:lnTo>
                  <a:lnTo>
                    <a:pt x="243" y="386"/>
                  </a:lnTo>
                  <a:lnTo>
                    <a:pt x="178" y="412"/>
                  </a:lnTo>
                  <a:lnTo>
                    <a:pt x="145" y="392"/>
                  </a:lnTo>
                  <a:lnTo>
                    <a:pt x="90" y="424"/>
                  </a:lnTo>
                  <a:lnTo>
                    <a:pt x="67" y="378"/>
                  </a:lnTo>
                  <a:lnTo>
                    <a:pt x="76" y="325"/>
                  </a:lnTo>
                  <a:lnTo>
                    <a:pt x="0" y="328"/>
                  </a:lnTo>
                  <a:lnTo>
                    <a:pt x="48" y="287"/>
                  </a:lnTo>
                  <a:lnTo>
                    <a:pt x="11" y="191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5946330" y="4569806"/>
              <a:ext cx="536590" cy="792893"/>
            </a:xfrm>
            <a:custGeom>
              <a:avLst/>
              <a:gdLst/>
              <a:ahLst/>
              <a:cxnLst>
                <a:cxn ang="0">
                  <a:pos x="17" y="105"/>
                </a:cxn>
                <a:cxn ang="0">
                  <a:pos x="1" y="170"/>
                </a:cxn>
                <a:cxn ang="0">
                  <a:pos x="40" y="229"/>
                </a:cxn>
                <a:cxn ang="0">
                  <a:pos x="0" y="269"/>
                </a:cxn>
                <a:cxn ang="0">
                  <a:pos x="28" y="364"/>
                </a:cxn>
                <a:cxn ang="0">
                  <a:pos x="66" y="383"/>
                </a:cxn>
                <a:cxn ang="0">
                  <a:pos x="72" y="496"/>
                </a:cxn>
                <a:cxn ang="0">
                  <a:pos x="163" y="496"/>
                </a:cxn>
                <a:cxn ang="0">
                  <a:pos x="123" y="566"/>
                </a:cxn>
                <a:cxn ang="0">
                  <a:pos x="288" y="549"/>
                </a:cxn>
                <a:cxn ang="0">
                  <a:pos x="298" y="433"/>
                </a:cxn>
                <a:cxn ang="0">
                  <a:pos x="334" y="368"/>
                </a:cxn>
                <a:cxn ang="0">
                  <a:pos x="320" y="309"/>
                </a:cxn>
                <a:cxn ang="0">
                  <a:pos x="379" y="280"/>
                </a:cxn>
                <a:cxn ang="0">
                  <a:pos x="381" y="195"/>
                </a:cxn>
                <a:cxn ang="0">
                  <a:pos x="441" y="189"/>
                </a:cxn>
                <a:cxn ang="0">
                  <a:pos x="484" y="155"/>
                </a:cxn>
                <a:cxn ang="0">
                  <a:pos x="442" y="33"/>
                </a:cxn>
                <a:cxn ang="0">
                  <a:pos x="387" y="36"/>
                </a:cxn>
                <a:cxn ang="0">
                  <a:pos x="353" y="5"/>
                </a:cxn>
                <a:cxn ang="0">
                  <a:pos x="302" y="32"/>
                </a:cxn>
                <a:cxn ang="0">
                  <a:pos x="264" y="0"/>
                </a:cxn>
                <a:cxn ang="0">
                  <a:pos x="224" y="8"/>
                </a:cxn>
                <a:cxn ang="0">
                  <a:pos x="142" y="30"/>
                </a:cxn>
                <a:cxn ang="0">
                  <a:pos x="141" y="30"/>
                </a:cxn>
                <a:cxn ang="0">
                  <a:pos x="136" y="32"/>
                </a:cxn>
                <a:cxn ang="0">
                  <a:pos x="130" y="36"/>
                </a:cxn>
                <a:cxn ang="0">
                  <a:pos x="122" y="41"/>
                </a:cxn>
                <a:cxn ang="0">
                  <a:pos x="112" y="46"/>
                </a:cxn>
                <a:cxn ang="0">
                  <a:pos x="101" y="53"/>
                </a:cxn>
                <a:cxn ang="0">
                  <a:pos x="90" y="59"/>
                </a:cxn>
                <a:cxn ang="0">
                  <a:pos x="78" y="66"/>
                </a:cxn>
                <a:cxn ang="0">
                  <a:pos x="66" y="74"/>
                </a:cxn>
                <a:cxn ang="0">
                  <a:pos x="55" y="80"/>
                </a:cxn>
                <a:cxn ang="0">
                  <a:pos x="44" y="86"/>
                </a:cxn>
                <a:cxn ang="0">
                  <a:pos x="35" y="92"/>
                </a:cxn>
                <a:cxn ang="0">
                  <a:pos x="28" y="97"/>
                </a:cxn>
                <a:cxn ang="0">
                  <a:pos x="21" y="101"/>
                </a:cxn>
                <a:cxn ang="0">
                  <a:pos x="18" y="104"/>
                </a:cxn>
                <a:cxn ang="0">
                  <a:pos x="17" y="105"/>
                </a:cxn>
              </a:cxnLst>
              <a:rect l="0" t="0" r="r" b="b"/>
              <a:pathLst>
                <a:path w="485" h="567">
                  <a:moveTo>
                    <a:pt x="17" y="105"/>
                  </a:moveTo>
                  <a:lnTo>
                    <a:pt x="1" y="170"/>
                  </a:lnTo>
                  <a:lnTo>
                    <a:pt x="40" y="229"/>
                  </a:lnTo>
                  <a:lnTo>
                    <a:pt x="0" y="269"/>
                  </a:lnTo>
                  <a:lnTo>
                    <a:pt x="28" y="364"/>
                  </a:lnTo>
                  <a:lnTo>
                    <a:pt x="66" y="383"/>
                  </a:lnTo>
                  <a:lnTo>
                    <a:pt x="72" y="496"/>
                  </a:lnTo>
                  <a:lnTo>
                    <a:pt x="163" y="496"/>
                  </a:lnTo>
                  <a:lnTo>
                    <a:pt x="123" y="566"/>
                  </a:lnTo>
                  <a:lnTo>
                    <a:pt x="288" y="549"/>
                  </a:lnTo>
                  <a:lnTo>
                    <a:pt x="298" y="433"/>
                  </a:lnTo>
                  <a:lnTo>
                    <a:pt x="334" y="368"/>
                  </a:lnTo>
                  <a:lnTo>
                    <a:pt x="320" y="309"/>
                  </a:lnTo>
                  <a:lnTo>
                    <a:pt x="379" y="280"/>
                  </a:lnTo>
                  <a:lnTo>
                    <a:pt x="381" y="195"/>
                  </a:lnTo>
                  <a:lnTo>
                    <a:pt x="441" y="189"/>
                  </a:lnTo>
                  <a:lnTo>
                    <a:pt x="484" y="155"/>
                  </a:lnTo>
                  <a:lnTo>
                    <a:pt x="442" y="33"/>
                  </a:lnTo>
                  <a:lnTo>
                    <a:pt x="387" y="36"/>
                  </a:lnTo>
                  <a:lnTo>
                    <a:pt x="353" y="5"/>
                  </a:lnTo>
                  <a:lnTo>
                    <a:pt x="302" y="32"/>
                  </a:lnTo>
                  <a:lnTo>
                    <a:pt x="264" y="0"/>
                  </a:lnTo>
                  <a:lnTo>
                    <a:pt x="224" y="8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36" y="32"/>
                  </a:lnTo>
                  <a:lnTo>
                    <a:pt x="130" y="36"/>
                  </a:lnTo>
                  <a:lnTo>
                    <a:pt x="122" y="41"/>
                  </a:lnTo>
                  <a:lnTo>
                    <a:pt x="112" y="46"/>
                  </a:lnTo>
                  <a:lnTo>
                    <a:pt x="101" y="53"/>
                  </a:lnTo>
                  <a:lnTo>
                    <a:pt x="90" y="59"/>
                  </a:lnTo>
                  <a:lnTo>
                    <a:pt x="78" y="66"/>
                  </a:lnTo>
                  <a:lnTo>
                    <a:pt x="66" y="74"/>
                  </a:lnTo>
                  <a:lnTo>
                    <a:pt x="55" y="80"/>
                  </a:lnTo>
                  <a:lnTo>
                    <a:pt x="44" y="86"/>
                  </a:lnTo>
                  <a:lnTo>
                    <a:pt x="35" y="92"/>
                  </a:lnTo>
                  <a:lnTo>
                    <a:pt x="28" y="97"/>
                  </a:lnTo>
                  <a:lnTo>
                    <a:pt x="21" y="101"/>
                  </a:lnTo>
                  <a:lnTo>
                    <a:pt x="18" y="104"/>
                  </a:lnTo>
                  <a:lnTo>
                    <a:pt x="17" y="105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6261538" y="4763849"/>
              <a:ext cx="515606" cy="649004"/>
            </a:xfrm>
            <a:custGeom>
              <a:avLst/>
              <a:gdLst/>
              <a:ahLst/>
              <a:cxnLst>
                <a:cxn ang="0">
                  <a:pos x="463" y="46"/>
                </a:cxn>
                <a:cxn ang="0">
                  <a:pos x="432" y="123"/>
                </a:cxn>
                <a:cxn ang="0">
                  <a:pos x="354" y="111"/>
                </a:cxn>
                <a:cxn ang="0">
                  <a:pos x="393" y="164"/>
                </a:cxn>
                <a:cxn ang="0">
                  <a:pos x="393" y="256"/>
                </a:cxn>
                <a:cxn ang="0">
                  <a:pos x="363" y="287"/>
                </a:cxn>
                <a:cxn ang="0">
                  <a:pos x="319" y="352"/>
                </a:cxn>
                <a:cxn ang="0">
                  <a:pos x="225" y="359"/>
                </a:cxn>
                <a:cxn ang="0">
                  <a:pos x="266" y="405"/>
                </a:cxn>
                <a:cxn ang="0">
                  <a:pos x="160" y="477"/>
                </a:cxn>
                <a:cxn ang="0">
                  <a:pos x="95" y="378"/>
                </a:cxn>
                <a:cxn ang="0">
                  <a:pos x="6" y="365"/>
                </a:cxn>
                <a:cxn ang="0">
                  <a:pos x="0" y="281"/>
                </a:cxn>
                <a:cxn ang="0">
                  <a:pos x="55" y="222"/>
                </a:cxn>
                <a:cxn ang="0">
                  <a:pos x="17" y="163"/>
                </a:cxn>
                <a:cxn ang="0">
                  <a:pos x="94" y="131"/>
                </a:cxn>
                <a:cxn ang="0">
                  <a:pos x="94" y="46"/>
                </a:cxn>
                <a:cxn ang="0">
                  <a:pos x="164" y="42"/>
                </a:cxn>
                <a:cxn ang="0">
                  <a:pos x="194" y="0"/>
                </a:cxn>
                <a:cxn ang="0">
                  <a:pos x="249" y="13"/>
                </a:cxn>
                <a:cxn ang="0">
                  <a:pos x="291" y="69"/>
                </a:cxn>
                <a:cxn ang="0">
                  <a:pos x="336" y="72"/>
                </a:cxn>
                <a:cxn ang="0">
                  <a:pos x="358" y="51"/>
                </a:cxn>
                <a:cxn ang="0">
                  <a:pos x="463" y="46"/>
                </a:cxn>
              </a:cxnLst>
              <a:rect l="0" t="0" r="r" b="b"/>
              <a:pathLst>
                <a:path w="464" h="478">
                  <a:moveTo>
                    <a:pt x="463" y="46"/>
                  </a:moveTo>
                  <a:lnTo>
                    <a:pt x="432" y="123"/>
                  </a:lnTo>
                  <a:lnTo>
                    <a:pt x="354" y="111"/>
                  </a:lnTo>
                  <a:lnTo>
                    <a:pt x="393" y="164"/>
                  </a:lnTo>
                  <a:lnTo>
                    <a:pt x="393" y="256"/>
                  </a:lnTo>
                  <a:lnTo>
                    <a:pt x="363" y="287"/>
                  </a:lnTo>
                  <a:lnTo>
                    <a:pt x="319" y="352"/>
                  </a:lnTo>
                  <a:lnTo>
                    <a:pt x="225" y="359"/>
                  </a:lnTo>
                  <a:lnTo>
                    <a:pt x="266" y="405"/>
                  </a:lnTo>
                  <a:lnTo>
                    <a:pt x="160" y="477"/>
                  </a:lnTo>
                  <a:lnTo>
                    <a:pt x="95" y="378"/>
                  </a:lnTo>
                  <a:lnTo>
                    <a:pt x="6" y="365"/>
                  </a:lnTo>
                  <a:lnTo>
                    <a:pt x="0" y="281"/>
                  </a:lnTo>
                  <a:lnTo>
                    <a:pt x="55" y="222"/>
                  </a:lnTo>
                  <a:lnTo>
                    <a:pt x="17" y="163"/>
                  </a:lnTo>
                  <a:lnTo>
                    <a:pt x="94" y="131"/>
                  </a:lnTo>
                  <a:lnTo>
                    <a:pt x="94" y="46"/>
                  </a:lnTo>
                  <a:lnTo>
                    <a:pt x="164" y="42"/>
                  </a:lnTo>
                  <a:lnTo>
                    <a:pt x="194" y="0"/>
                  </a:lnTo>
                  <a:lnTo>
                    <a:pt x="249" y="13"/>
                  </a:lnTo>
                  <a:lnTo>
                    <a:pt x="291" y="69"/>
                  </a:lnTo>
                  <a:lnTo>
                    <a:pt x="336" y="72"/>
                  </a:lnTo>
                  <a:lnTo>
                    <a:pt x="358" y="51"/>
                  </a:lnTo>
                  <a:lnTo>
                    <a:pt x="463" y="46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5580754" y="5210343"/>
              <a:ext cx="864838" cy="774907"/>
            </a:xfrm>
            <a:custGeom>
              <a:avLst/>
              <a:gdLst/>
              <a:ahLst/>
              <a:cxnLst>
                <a:cxn ang="0">
                  <a:pos x="778" y="135"/>
                </a:cxn>
                <a:cxn ang="0">
                  <a:pos x="721" y="33"/>
                </a:cxn>
                <a:cxn ang="0">
                  <a:pos x="626" y="26"/>
                </a:cxn>
                <a:cxn ang="0">
                  <a:pos x="615" y="60"/>
                </a:cxn>
                <a:cxn ang="0">
                  <a:pos x="468" y="79"/>
                </a:cxn>
                <a:cxn ang="0">
                  <a:pos x="507" y="4"/>
                </a:cxn>
                <a:cxn ang="0">
                  <a:pos x="411" y="8"/>
                </a:cxn>
                <a:cxn ang="0">
                  <a:pos x="296" y="0"/>
                </a:cxn>
                <a:cxn ang="0">
                  <a:pos x="287" y="47"/>
                </a:cxn>
                <a:cxn ang="0">
                  <a:pos x="212" y="58"/>
                </a:cxn>
                <a:cxn ang="0">
                  <a:pos x="183" y="85"/>
                </a:cxn>
                <a:cxn ang="0">
                  <a:pos x="215" y="150"/>
                </a:cxn>
                <a:cxn ang="0">
                  <a:pos x="146" y="217"/>
                </a:cxn>
                <a:cxn ang="0">
                  <a:pos x="145" y="294"/>
                </a:cxn>
                <a:cxn ang="0">
                  <a:pos x="70" y="343"/>
                </a:cxn>
                <a:cxn ang="0">
                  <a:pos x="70" y="385"/>
                </a:cxn>
                <a:cxn ang="0">
                  <a:pos x="0" y="454"/>
                </a:cxn>
                <a:cxn ang="0">
                  <a:pos x="10" y="511"/>
                </a:cxn>
                <a:cxn ang="0">
                  <a:pos x="30" y="559"/>
                </a:cxn>
                <a:cxn ang="0">
                  <a:pos x="80" y="570"/>
                </a:cxn>
                <a:cxn ang="0">
                  <a:pos x="104" y="536"/>
                </a:cxn>
                <a:cxn ang="0">
                  <a:pos x="90" y="469"/>
                </a:cxn>
                <a:cxn ang="0">
                  <a:pos x="229" y="396"/>
                </a:cxn>
                <a:cxn ang="0">
                  <a:pos x="312" y="388"/>
                </a:cxn>
                <a:cxn ang="0">
                  <a:pos x="400" y="341"/>
                </a:cxn>
                <a:cxn ang="0">
                  <a:pos x="382" y="276"/>
                </a:cxn>
                <a:cxn ang="0">
                  <a:pos x="451" y="253"/>
                </a:cxn>
                <a:cxn ang="0">
                  <a:pos x="485" y="326"/>
                </a:cxn>
                <a:cxn ang="0">
                  <a:pos x="579" y="324"/>
                </a:cxn>
                <a:cxn ang="0">
                  <a:pos x="529" y="276"/>
                </a:cxn>
                <a:cxn ang="0">
                  <a:pos x="721" y="212"/>
                </a:cxn>
                <a:cxn ang="0">
                  <a:pos x="778" y="135"/>
                </a:cxn>
              </a:cxnLst>
              <a:rect l="0" t="0" r="r" b="b"/>
              <a:pathLst>
                <a:path w="779" h="571">
                  <a:moveTo>
                    <a:pt x="778" y="135"/>
                  </a:moveTo>
                  <a:lnTo>
                    <a:pt x="721" y="33"/>
                  </a:lnTo>
                  <a:lnTo>
                    <a:pt x="626" y="26"/>
                  </a:lnTo>
                  <a:lnTo>
                    <a:pt x="615" y="60"/>
                  </a:lnTo>
                  <a:lnTo>
                    <a:pt x="468" y="79"/>
                  </a:lnTo>
                  <a:lnTo>
                    <a:pt x="507" y="4"/>
                  </a:lnTo>
                  <a:lnTo>
                    <a:pt x="411" y="8"/>
                  </a:lnTo>
                  <a:lnTo>
                    <a:pt x="296" y="0"/>
                  </a:lnTo>
                  <a:lnTo>
                    <a:pt x="287" y="47"/>
                  </a:lnTo>
                  <a:lnTo>
                    <a:pt x="212" y="58"/>
                  </a:lnTo>
                  <a:lnTo>
                    <a:pt x="183" y="85"/>
                  </a:lnTo>
                  <a:lnTo>
                    <a:pt x="215" y="150"/>
                  </a:lnTo>
                  <a:lnTo>
                    <a:pt x="146" y="217"/>
                  </a:lnTo>
                  <a:lnTo>
                    <a:pt x="145" y="294"/>
                  </a:lnTo>
                  <a:lnTo>
                    <a:pt x="70" y="343"/>
                  </a:lnTo>
                  <a:lnTo>
                    <a:pt x="70" y="385"/>
                  </a:lnTo>
                  <a:lnTo>
                    <a:pt x="0" y="454"/>
                  </a:lnTo>
                  <a:lnTo>
                    <a:pt x="10" y="511"/>
                  </a:lnTo>
                  <a:lnTo>
                    <a:pt x="30" y="559"/>
                  </a:lnTo>
                  <a:lnTo>
                    <a:pt x="80" y="570"/>
                  </a:lnTo>
                  <a:lnTo>
                    <a:pt x="104" y="536"/>
                  </a:lnTo>
                  <a:lnTo>
                    <a:pt x="90" y="469"/>
                  </a:lnTo>
                  <a:lnTo>
                    <a:pt x="229" y="396"/>
                  </a:lnTo>
                  <a:lnTo>
                    <a:pt x="312" y="388"/>
                  </a:lnTo>
                  <a:lnTo>
                    <a:pt x="400" y="341"/>
                  </a:lnTo>
                  <a:lnTo>
                    <a:pt x="382" y="276"/>
                  </a:lnTo>
                  <a:lnTo>
                    <a:pt x="451" y="253"/>
                  </a:lnTo>
                  <a:lnTo>
                    <a:pt x="485" y="326"/>
                  </a:lnTo>
                  <a:lnTo>
                    <a:pt x="579" y="324"/>
                  </a:lnTo>
                  <a:lnTo>
                    <a:pt x="529" y="276"/>
                  </a:lnTo>
                  <a:lnTo>
                    <a:pt x="721" y="212"/>
                  </a:lnTo>
                  <a:lnTo>
                    <a:pt x="778" y="135"/>
                  </a:lnTo>
                </a:path>
              </a:pathLst>
            </a:custGeom>
            <a:solidFill>
              <a:srgbClr val="FFD200"/>
            </a:solidFill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5459347" y="6003236"/>
              <a:ext cx="280286" cy="283284"/>
            </a:xfrm>
            <a:custGeom>
              <a:avLst/>
              <a:gdLst/>
              <a:ahLst/>
              <a:cxnLst>
                <a:cxn ang="0">
                  <a:pos x="177" y="19"/>
                </a:cxn>
                <a:cxn ang="0">
                  <a:pos x="209" y="0"/>
                </a:cxn>
                <a:cxn ang="0">
                  <a:pos x="245" y="12"/>
                </a:cxn>
                <a:cxn ang="0">
                  <a:pos x="252" y="65"/>
                </a:cxn>
                <a:cxn ang="0">
                  <a:pos x="219" y="93"/>
                </a:cxn>
                <a:cxn ang="0">
                  <a:pos x="210" y="125"/>
                </a:cxn>
                <a:cxn ang="0">
                  <a:pos x="210" y="149"/>
                </a:cxn>
                <a:cxn ang="0">
                  <a:pos x="159" y="181"/>
                </a:cxn>
                <a:cxn ang="0">
                  <a:pos x="138" y="209"/>
                </a:cxn>
                <a:cxn ang="0">
                  <a:pos x="47" y="189"/>
                </a:cxn>
                <a:cxn ang="0">
                  <a:pos x="10" y="151"/>
                </a:cxn>
                <a:cxn ang="0">
                  <a:pos x="0" y="80"/>
                </a:cxn>
                <a:cxn ang="0">
                  <a:pos x="44" y="60"/>
                </a:cxn>
                <a:cxn ang="0">
                  <a:pos x="73" y="32"/>
                </a:cxn>
                <a:cxn ang="0">
                  <a:pos x="177" y="19"/>
                </a:cxn>
              </a:cxnLst>
              <a:rect l="0" t="0" r="r" b="b"/>
              <a:pathLst>
                <a:path w="253" h="210">
                  <a:moveTo>
                    <a:pt x="177" y="19"/>
                  </a:moveTo>
                  <a:lnTo>
                    <a:pt x="209" y="0"/>
                  </a:lnTo>
                  <a:lnTo>
                    <a:pt x="245" y="12"/>
                  </a:lnTo>
                  <a:lnTo>
                    <a:pt x="252" y="65"/>
                  </a:lnTo>
                  <a:lnTo>
                    <a:pt x="219" y="93"/>
                  </a:lnTo>
                  <a:lnTo>
                    <a:pt x="210" y="125"/>
                  </a:lnTo>
                  <a:lnTo>
                    <a:pt x="210" y="149"/>
                  </a:lnTo>
                  <a:lnTo>
                    <a:pt x="159" y="181"/>
                  </a:lnTo>
                  <a:lnTo>
                    <a:pt x="138" y="209"/>
                  </a:lnTo>
                  <a:lnTo>
                    <a:pt x="47" y="189"/>
                  </a:lnTo>
                  <a:lnTo>
                    <a:pt x="10" y="151"/>
                  </a:lnTo>
                  <a:lnTo>
                    <a:pt x="0" y="80"/>
                  </a:lnTo>
                  <a:lnTo>
                    <a:pt x="44" y="60"/>
                  </a:lnTo>
                  <a:lnTo>
                    <a:pt x="73" y="32"/>
                  </a:lnTo>
                  <a:lnTo>
                    <a:pt x="177" y="19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4916983" y="5149863"/>
              <a:ext cx="932287" cy="692470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67" y="172"/>
                </a:cxn>
                <a:cxn ang="0">
                  <a:pos x="170" y="200"/>
                </a:cxn>
                <a:cxn ang="0">
                  <a:pos x="169" y="163"/>
                </a:cxn>
                <a:cxn ang="0">
                  <a:pos x="266" y="112"/>
                </a:cxn>
                <a:cxn ang="0">
                  <a:pos x="357" y="135"/>
                </a:cxn>
                <a:cxn ang="0">
                  <a:pos x="396" y="106"/>
                </a:cxn>
                <a:cxn ang="0">
                  <a:pos x="450" y="106"/>
                </a:cxn>
                <a:cxn ang="0">
                  <a:pos x="484" y="63"/>
                </a:cxn>
                <a:cxn ang="0">
                  <a:pos x="525" y="47"/>
                </a:cxn>
                <a:cxn ang="0">
                  <a:pos x="584" y="8"/>
                </a:cxn>
                <a:cxn ang="0">
                  <a:pos x="624" y="30"/>
                </a:cxn>
                <a:cxn ang="0">
                  <a:pos x="690" y="0"/>
                </a:cxn>
                <a:cxn ang="0">
                  <a:pos x="740" y="49"/>
                </a:cxn>
                <a:cxn ang="0">
                  <a:pos x="696" y="125"/>
                </a:cxn>
                <a:cxn ang="0">
                  <a:pos x="815" y="146"/>
                </a:cxn>
                <a:cxn ang="0">
                  <a:pos x="838" y="202"/>
                </a:cxn>
                <a:cxn ang="0">
                  <a:pos x="770" y="267"/>
                </a:cxn>
                <a:cxn ang="0">
                  <a:pos x="760" y="352"/>
                </a:cxn>
                <a:cxn ang="0">
                  <a:pos x="678" y="395"/>
                </a:cxn>
                <a:cxn ang="0">
                  <a:pos x="696" y="440"/>
                </a:cxn>
                <a:cxn ang="0">
                  <a:pos x="606" y="510"/>
                </a:cxn>
                <a:cxn ang="0">
                  <a:pos x="537" y="508"/>
                </a:cxn>
                <a:cxn ang="0">
                  <a:pos x="465" y="468"/>
                </a:cxn>
                <a:cxn ang="0">
                  <a:pos x="384" y="508"/>
                </a:cxn>
                <a:cxn ang="0">
                  <a:pos x="272" y="472"/>
                </a:cxn>
                <a:cxn ang="0">
                  <a:pos x="259" y="382"/>
                </a:cxn>
                <a:cxn ang="0">
                  <a:pos x="178" y="376"/>
                </a:cxn>
                <a:cxn ang="0">
                  <a:pos x="137" y="354"/>
                </a:cxn>
                <a:cxn ang="0">
                  <a:pos x="132" y="322"/>
                </a:cxn>
                <a:cxn ang="0">
                  <a:pos x="184" y="322"/>
                </a:cxn>
                <a:cxn ang="0">
                  <a:pos x="166" y="269"/>
                </a:cxn>
                <a:cxn ang="0">
                  <a:pos x="86" y="269"/>
                </a:cxn>
                <a:cxn ang="0">
                  <a:pos x="0" y="247"/>
                </a:cxn>
                <a:cxn ang="0">
                  <a:pos x="0" y="206"/>
                </a:cxn>
              </a:cxnLst>
              <a:rect l="0" t="0" r="r" b="b"/>
              <a:pathLst>
                <a:path w="839" h="511">
                  <a:moveTo>
                    <a:pt x="0" y="206"/>
                  </a:moveTo>
                  <a:lnTo>
                    <a:pt x="67" y="172"/>
                  </a:lnTo>
                  <a:lnTo>
                    <a:pt x="170" y="200"/>
                  </a:lnTo>
                  <a:lnTo>
                    <a:pt x="169" y="163"/>
                  </a:lnTo>
                  <a:lnTo>
                    <a:pt x="266" y="112"/>
                  </a:lnTo>
                  <a:lnTo>
                    <a:pt x="357" y="135"/>
                  </a:lnTo>
                  <a:lnTo>
                    <a:pt x="396" y="106"/>
                  </a:lnTo>
                  <a:lnTo>
                    <a:pt x="450" y="106"/>
                  </a:lnTo>
                  <a:lnTo>
                    <a:pt x="484" y="63"/>
                  </a:lnTo>
                  <a:lnTo>
                    <a:pt x="525" y="47"/>
                  </a:lnTo>
                  <a:lnTo>
                    <a:pt x="584" y="8"/>
                  </a:lnTo>
                  <a:lnTo>
                    <a:pt x="624" y="30"/>
                  </a:lnTo>
                  <a:lnTo>
                    <a:pt x="690" y="0"/>
                  </a:lnTo>
                  <a:lnTo>
                    <a:pt x="740" y="49"/>
                  </a:lnTo>
                  <a:lnTo>
                    <a:pt x="696" y="125"/>
                  </a:lnTo>
                  <a:lnTo>
                    <a:pt x="815" y="146"/>
                  </a:lnTo>
                  <a:lnTo>
                    <a:pt x="838" y="202"/>
                  </a:lnTo>
                  <a:lnTo>
                    <a:pt x="770" y="267"/>
                  </a:lnTo>
                  <a:lnTo>
                    <a:pt x="760" y="352"/>
                  </a:lnTo>
                  <a:lnTo>
                    <a:pt x="678" y="395"/>
                  </a:lnTo>
                  <a:lnTo>
                    <a:pt x="696" y="440"/>
                  </a:lnTo>
                  <a:lnTo>
                    <a:pt x="606" y="510"/>
                  </a:lnTo>
                  <a:lnTo>
                    <a:pt x="537" y="508"/>
                  </a:lnTo>
                  <a:lnTo>
                    <a:pt x="465" y="468"/>
                  </a:lnTo>
                  <a:lnTo>
                    <a:pt x="384" y="508"/>
                  </a:lnTo>
                  <a:lnTo>
                    <a:pt x="272" y="472"/>
                  </a:lnTo>
                  <a:lnTo>
                    <a:pt x="259" y="382"/>
                  </a:lnTo>
                  <a:lnTo>
                    <a:pt x="178" y="376"/>
                  </a:lnTo>
                  <a:lnTo>
                    <a:pt x="137" y="354"/>
                  </a:lnTo>
                  <a:lnTo>
                    <a:pt x="132" y="322"/>
                  </a:lnTo>
                  <a:lnTo>
                    <a:pt x="184" y="322"/>
                  </a:lnTo>
                  <a:lnTo>
                    <a:pt x="166" y="269"/>
                  </a:lnTo>
                  <a:lnTo>
                    <a:pt x="86" y="269"/>
                  </a:lnTo>
                  <a:lnTo>
                    <a:pt x="0" y="247"/>
                  </a:lnTo>
                  <a:lnTo>
                    <a:pt x="0" y="206"/>
                  </a:lnTo>
                </a:path>
              </a:pathLst>
            </a:custGeom>
            <a:grpFill/>
            <a:ln w="9525" cap="rnd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Line 38"/>
            <p:cNvSpPr>
              <a:spLocks noChangeShapeType="1"/>
            </p:cNvSpPr>
            <p:nvPr/>
          </p:nvSpPr>
          <p:spPr bwMode="auto">
            <a:xfrm>
              <a:off x="5408386" y="3527130"/>
              <a:ext cx="1499" cy="2998"/>
            </a:xfrm>
            <a:prstGeom prst="line">
              <a:avLst/>
            </a:prstGeom>
            <a:grpFill/>
            <a:ln w="12700">
              <a:solidFill>
                <a:sysClr val="window" lastClr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重点发展地区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cxnSp>
        <p:nvCxnSpPr>
          <p:cNvPr id="40" name="肘形连接符 39"/>
          <p:cNvCxnSpPr/>
          <p:nvPr/>
        </p:nvCxnSpPr>
        <p:spPr>
          <a:xfrm flipV="1">
            <a:off x="8096840" y="1075326"/>
            <a:ext cx="1972734" cy="992124"/>
          </a:xfrm>
          <a:prstGeom prst="bentConnector3">
            <a:avLst/>
          </a:prstGeom>
          <a:ln>
            <a:headEnd type="stealth"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10070553" y="875271"/>
            <a:ext cx="92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吉 林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cxnSp>
        <p:nvCxnSpPr>
          <p:cNvPr id="42" name="肘形连接符 41"/>
          <p:cNvCxnSpPr/>
          <p:nvPr/>
        </p:nvCxnSpPr>
        <p:spPr>
          <a:xfrm>
            <a:off x="7051993" y="2778613"/>
            <a:ext cx="3282178" cy="266098"/>
          </a:xfrm>
          <a:prstGeom prst="bentConnector3">
            <a:avLst/>
          </a:prstGeom>
          <a:ln>
            <a:headEnd type="stealth"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肘形连接符 45"/>
          <p:cNvCxnSpPr/>
          <p:nvPr/>
        </p:nvCxnSpPr>
        <p:spPr>
          <a:xfrm>
            <a:off x="7718377" y="4246902"/>
            <a:ext cx="2615794" cy="593209"/>
          </a:xfrm>
          <a:prstGeom prst="bentConnector3">
            <a:avLst/>
          </a:prstGeom>
          <a:ln>
            <a:headEnd type="stealth"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10461258" y="2822368"/>
            <a:ext cx="1106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京津冀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0458898" y="4635503"/>
            <a:ext cx="92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浙 江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cxnSp>
        <p:nvCxnSpPr>
          <p:cNvPr id="51" name="肘形连接符 50"/>
          <p:cNvCxnSpPr/>
          <p:nvPr/>
        </p:nvCxnSpPr>
        <p:spPr>
          <a:xfrm rot="5400000">
            <a:off x="2218903" y="4525216"/>
            <a:ext cx="1407905" cy="946977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2032708" y="5810692"/>
            <a:ext cx="92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西 藏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cxnSp>
        <p:nvCxnSpPr>
          <p:cNvPr id="54" name="肘形连接符 53"/>
          <p:cNvCxnSpPr/>
          <p:nvPr/>
        </p:nvCxnSpPr>
        <p:spPr>
          <a:xfrm rot="16200000" flipV="1">
            <a:off x="5004560" y="1894706"/>
            <a:ext cx="1668450" cy="96068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968475" y="1093438"/>
            <a:ext cx="92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陕 西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  <p:cxnSp>
        <p:nvCxnSpPr>
          <p:cNvPr id="57" name="肘形连接符 56"/>
          <p:cNvCxnSpPr/>
          <p:nvPr/>
        </p:nvCxnSpPr>
        <p:spPr>
          <a:xfrm>
            <a:off x="6834123" y="5393903"/>
            <a:ext cx="1865875" cy="328219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8958276" y="5557512"/>
            <a:ext cx="928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rPr>
              <a:t>广 东</a:t>
            </a:r>
            <a:endParaRPr lang="zh-CN" altLang="en-US" sz="2000" b="1" dirty="0">
              <a:solidFill>
                <a:schemeClr val="bg1"/>
              </a:solidFill>
              <a:latin typeface="方正兰亭黑_GBK" panose="02000000000000000000" pitchFamily="2" charset="-122"/>
              <a:ea typeface="方正兰亭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0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0250" y="1857445"/>
            <a:ext cx="553998" cy="29303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各组目标回顾</a:t>
            </a:r>
            <a:endParaRPr lang="zh-CN" altLang="en-US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srgbClr val="FFC000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62105" y="1209541"/>
            <a:ext cx="825320" cy="8253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5338" y="2034861"/>
            <a:ext cx="824247" cy="82424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5338" y="3361985"/>
            <a:ext cx="824247" cy="82424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5338" y="4689109"/>
            <a:ext cx="824247" cy="824247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495338" y="1646225"/>
            <a:ext cx="7466809" cy="0"/>
          </a:xfrm>
          <a:prstGeom prst="line">
            <a:avLst/>
          </a:prstGeom>
          <a:ln w="12700" cmpd="sng">
            <a:solidFill>
              <a:schemeClr val="tx1">
                <a:lumMod val="50000"/>
                <a:lumOff val="50000"/>
              </a:schemeClr>
            </a:solidFill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495338" y="3184739"/>
            <a:ext cx="7466809" cy="0"/>
          </a:xfrm>
          <a:prstGeom prst="line">
            <a:avLst/>
          </a:prstGeom>
          <a:ln w="12700" cmpd="sng">
            <a:solidFill>
              <a:schemeClr val="tx1">
                <a:lumMod val="50000"/>
                <a:lumOff val="50000"/>
              </a:schemeClr>
            </a:solidFill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495338" y="4491025"/>
            <a:ext cx="7466809" cy="0"/>
          </a:xfrm>
          <a:prstGeom prst="line">
            <a:avLst/>
          </a:prstGeom>
          <a:ln w="12700" cmpd="sng">
            <a:solidFill>
              <a:schemeClr val="tx1">
                <a:lumMod val="50000"/>
                <a:lumOff val="50000"/>
              </a:schemeClr>
            </a:solidFill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701143" y="1030514"/>
            <a:ext cx="162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营业额</a:t>
            </a:r>
            <a:r>
              <a:rPr lang="zh-CN" altLang="en-US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（万）</a:t>
            </a:r>
            <a:endParaRPr lang="zh-CN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10513" y="1030514"/>
            <a:ext cx="1629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利润额</a:t>
            </a:r>
            <a:r>
              <a:rPr lang="zh-CN" altLang="en-US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（万）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66055" y="1030514"/>
            <a:ext cx="1496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涨幅率（</a:t>
            </a:r>
            <a:r>
              <a:rPr lang="en-US" altLang="zh-CN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%</a:t>
            </a:r>
            <a:r>
              <a:rPr lang="zh-CN" alt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）</a:t>
            </a:r>
            <a:endParaRPr lang="zh-CN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xmlns="" val="304452175"/>
              </p:ext>
            </p:extLst>
          </p:nvPr>
        </p:nvGraphicFramePr>
        <p:xfrm>
          <a:off x="3801624" y="1646226"/>
          <a:ext cx="2192776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xmlns="" val="1814482167"/>
              </p:ext>
            </p:extLst>
          </p:nvPr>
        </p:nvGraphicFramePr>
        <p:xfrm>
          <a:off x="3823395" y="3176335"/>
          <a:ext cx="1619462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xmlns="" val="3789405651"/>
              </p:ext>
            </p:extLst>
          </p:nvPr>
        </p:nvGraphicFramePr>
        <p:xfrm>
          <a:off x="3801623" y="4491025"/>
          <a:ext cx="1619462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xmlns="" val="3135446059"/>
              </p:ext>
            </p:extLst>
          </p:nvPr>
        </p:nvGraphicFramePr>
        <p:xfrm>
          <a:off x="6228742" y="1646225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xmlns="" val="2561658733"/>
              </p:ext>
            </p:extLst>
          </p:nvPr>
        </p:nvGraphicFramePr>
        <p:xfrm>
          <a:off x="6228742" y="3146923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xmlns="" val="3589620353"/>
              </p:ext>
            </p:extLst>
          </p:nvPr>
        </p:nvGraphicFramePr>
        <p:xfrm>
          <a:off x="6228742" y="4491025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xmlns="" val="2368597993"/>
              </p:ext>
            </p:extLst>
          </p:nvPr>
        </p:nvGraphicFramePr>
        <p:xfrm>
          <a:off x="8466055" y="1646225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xmlns="" val="3012293042"/>
              </p:ext>
            </p:extLst>
          </p:nvPr>
        </p:nvGraphicFramePr>
        <p:xfrm>
          <a:off x="8466055" y="3117895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38" name="图表 37"/>
          <p:cNvGraphicFramePr/>
          <p:nvPr>
            <p:extLst>
              <p:ext uri="{D42A27DB-BD31-4B8C-83A1-F6EECF244321}">
                <p14:modId xmlns:p14="http://schemas.microsoft.com/office/powerpoint/2010/main" xmlns="" val="4065478438"/>
              </p:ext>
            </p:extLst>
          </p:nvPr>
        </p:nvGraphicFramePr>
        <p:xfrm>
          <a:off x="8466055" y="4491025"/>
          <a:ext cx="1347715" cy="1430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1555219" y="1326910"/>
            <a:ext cx="841828" cy="638630"/>
            <a:chOff x="6589486" y="5849256"/>
            <a:chExt cx="841828" cy="638630"/>
          </a:xfrm>
        </p:grpSpPr>
        <p:sp>
          <p:nvSpPr>
            <p:cNvPr id="39" name="矩形 38"/>
            <p:cNvSpPr/>
            <p:nvPr/>
          </p:nvSpPr>
          <p:spPr>
            <a:xfrm>
              <a:off x="6589486" y="6168571"/>
              <a:ext cx="841828" cy="319315"/>
            </a:xfrm>
            <a:prstGeom prst="rect">
              <a:avLst/>
            </a:prstGeom>
            <a:solidFill>
              <a:srgbClr val="8FAADC"/>
            </a:solidFill>
            <a:ln>
              <a:solidFill>
                <a:srgbClr val="8FAA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2013</a:t>
              </a:r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6589486" y="5849256"/>
              <a:ext cx="841828" cy="319315"/>
            </a:xfrm>
            <a:prstGeom prst="rect">
              <a:avLst/>
            </a:prstGeom>
            <a:solidFill>
              <a:srgbClr val="FFD200"/>
            </a:solidFill>
            <a:ln>
              <a:solidFill>
                <a:srgbClr val="FFD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2014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27493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318C80"/>
    </a:accent1>
    <a:accent2>
      <a:srgbClr val="F2CF61"/>
    </a:accent2>
    <a:accent3>
      <a:srgbClr val="A6E582"/>
    </a:accent3>
    <a:accent4>
      <a:srgbClr val="51D9B5"/>
    </a:accent4>
    <a:accent5>
      <a:srgbClr val="D95B5B"/>
    </a:accent5>
    <a:accent6>
      <a:srgbClr val="BFBFBF"/>
    </a:accent6>
    <a:hlink>
      <a:srgbClr val="D95B5B"/>
    </a:hlink>
    <a:folHlink>
      <a:srgbClr val="F2CF61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27455D"/>
    </a:dk2>
    <a:lt2>
      <a:srgbClr val="EBDDC3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E5E5E"/>
    </a:dk2>
    <a:lt2>
      <a:srgbClr val="DDDDDD"/>
    </a:lt2>
    <a:accent1>
      <a:srgbClr val="168C8C"/>
    </a:accent1>
    <a:accent2>
      <a:srgbClr val="F59E00"/>
    </a:accent2>
    <a:accent3>
      <a:srgbClr val="B5E6D9"/>
    </a:accent3>
    <a:accent4>
      <a:srgbClr val="B4D9C4"/>
    </a:accent4>
    <a:accent5>
      <a:srgbClr val="BCD97E"/>
    </a:accent5>
    <a:accent6>
      <a:srgbClr val="99C53B"/>
    </a:accent6>
    <a:hlink>
      <a:srgbClr val="F59E00"/>
    </a:hlink>
    <a:folHlink>
      <a:srgbClr val="42835E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F49100"/>
    </a:accent6>
    <a:hlink>
      <a:srgbClr val="F491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2A3D52"/>
    </a:accent1>
    <a:accent2>
      <a:srgbClr val="C4AF99"/>
    </a:accent2>
    <a:accent3>
      <a:srgbClr val="5B6C83"/>
    </a:accent3>
    <a:accent4>
      <a:srgbClr val="D7CCB8"/>
    </a:accent4>
    <a:accent5>
      <a:srgbClr val="38526E"/>
    </a:accent5>
    <a:accent6>
      <a:srgbClr val="BFBFBF"/>
    </a:accent6>
    <a:hlink>
      <a:srgbClr val="2A3D52"/>
    </a:hlink>
    <a:folHlink>
      <a:srgbClr val="C4AF99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55F51"/>
    </a:dk2>
    <a:lt2>
      <a:srgbClr val="E2DFCC"/>
    </a:lt2>
    <a:accent1>
      <a:srgbClr val="63A537"/>
    </a:accent1>
    <a:accent2>
      <a:srgbClr val="08A5EF"/>
    </a:accent2>
    <a:accent3>
      <a:srgbClr val="739A28"/>
    </a:accent3>
    <a:accent4>
      <a:srgbClr val="37A76F"/>
    </a:accent4>
    <a:accent5>
      <a:srgbClr val="4EB3CF"/>
    </a:accent5>
    <a:accent6>
      <a:srgbClr val="51C3F9"/>
    </a:accent6>
    <a:hlink>
      <a:srgbClr val="08A5EF"/>
    </a:hlink>
    <a:folHlink>
      <a:srgbClr val="977B2D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55F51"/>
    </a:dk2>
    <a:lt2>
      <a:srgbClr val="E2DFCC"/>
    </a:lt2>
    <a:accent1>
      <a:srgbClr val="63A537"/>
    </a:accent1>
    <a:accent2>
      <a:srgbClr val="08A5EF"/>
    </a:accent2>
    <a:accent3>
      <a:srgbClr val="739A28"/>
    </a:accent3>
    <a:accent4>
      <a:srgbClr val="37A76F"/>
    </a:accent4>
    <a:accent5>
      <a:srgbClr val="4EB3CF"/>
    </a:accent5>
    <a:accent6>
      <a:srgbClr val="51C3F9"/>
    </a:accent6>
    <a:hlink>
      <a:srgbClr val="08A5EF"/>
    </a:hlink>
    <a:folHlink>
      <a:srgbClr val="977B2D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F49100"/>
    </a:accent6>
    <a:hlink>
      <a:srgbClr val="F491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0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1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2.xml><?xml version="1.0" encoding="utf-8"?>
<Control xmlns="http://schemas.microsoft.com/VisualStudio/2011/storyboarding/control">
  <Id Name="StorytellingCommon.StoryboardFrame" Revision="1" Stencil="StorytellingCommon" StencilVersion="1.0"/>
</Control>
</file>

<file path=customXml/item13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4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5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6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7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8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19.xml><?xml version="1.0" encoding="utf-8"?>
<Control xmlns="http://schemas.microsoft.com/VisualStudio/2011/storyboarding/control">
  <Id Name="System.Storyboarding.WindowsAppIcons.Volume" Revision="1" Stencil="System.Storyboarding.WindowsAppIcons" StencilVersion="0.1"/>
</Control>
</file>

<file path=customXml/item2.xml><?xml version="1.0" encoding="utf-8"?>
<Control xmlns="http://schemas.microsoft.com/VisualStudio/2011/storyboarding/control">
  <Id Name="System.Storyboarding.WindowsAppIcons.Volume" Revision="1" Stencil="System.Storyboarding.WindowsAppIcons" StencilVersion="0.1"/>
</Control>
</file>

<file path=customXml/item20.xml><?xml version="1.0" encoding="utf-8"?>
<Control xmlns="http://schemas.microsoft.com/VisualStudio/2011/storyboarding/control">
  <Id Name="System.Storyboarding.WindowsAppIcons.Volume" Revision="1" Stencil="System.Storyboarding.WindowsAppIcons" StencilVersion="0.1"/>
</Control>
</file>

<file path=customXml/item21.xml><?xml version="1.0" encoding="utf-8"?>
<Control xmlns="http://schemas.microsoft.com/VisualStudio/2011/storyboarding/control">
  <Id Name="System.Storyboarding.WindowsAppIcons.Volume" Revision="1" Stencil="System.Storyboarding.WindowsAppIcons" StencilVersion="0.1"/>
</Control>
</file>

<file path=customXml/item3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4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5.xml><?xml version="1.0" encoding="utf-8"?>
<Control xmlns="http://schemas.microsoft.com/VisualStudio/2011/storyboarding/control">
  <Id Name="System.Storyboarding.WindowsAppIcons.Volume" Revision="1" Stencil="System.Storyboarding.WindowsAppIcons" StencilVersion="0.1"/>
</Control>
</file>

<file path=customXml/item6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7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8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9.xml><?xml version="1.0" encoding="utf-8"?>
<Control xmlns="http://schemas.microsoft.com/VisualStudio/2011/storyboarding/control">
  <Id Name="System.Storyboarding.WindowsAppIcons.Play" Revision="1" Stencil="System.Storyboarding.WindowsAppIcons" StencilVersion="0.1"/>
</Control>
</file>

<file path=customXml/itemProps1.xml><?xml version="1.0" encoding="utf-8"?>
<ds:datastoreItem xmlns:ds="http://schemas.openxmlformats.org/officeDocument/2006/customXml" ds:itemID="{3C780D0A-3D54-4FD5-A1A7-6F093C55111E}">
  <ds:schemaRefs>
    <ds:schemaRef ds:uri="http://schemas.microsoft.com/VisualStudio/2011/storyboarding/control"/>
  </ds:schemaRefs>
</ds:datastoreItem>
</file>

<file path=customXml/itemProps10.xml><?xml version="1.0" encoding="utf-8"?>
<ds:datastoreItem xmlns:ds="http://schemas.openxmlformats.org/officeDocument/2006/customXml" ds:itemID="{35DF0113-8842-445C-B492-4736AB51818F}">
  <ds:schemaRefs>
    <ds:schemaRef ds:uri="http://schemas.microsoft.com/VisualStudio/2011/storyboarding/control"/>
  </ds:schemaRefs>
</ds:datastoreItem>
</file>

<file path=customXml/itemProps11.xml><?xml version="1.0" encoding="utf-8"?>
<ds:datastoreItem xmlns:ds="http://schemas.openxmlformats.org/officeDocument/2006/customXml" ds:itemID="{35202342-07C1-4005-84DB-5698178EFE01}">
  <ds:schemaRefs>
    <ds:schemaRef ds:uri="http://schemas.microsoft.com/VisualStudio/2011/storyboarding/control"/>
  </ds:schemaRefs>
</ds:datastoreItem>
</file>

<file path=customXml/itemProps12.xml><?xml version="1.0" encoding="utf-8"?>
<ds:datastoreItem xmlns:ds="http://schemas.openxmlformats.org/officeDocument/2006/customXml" ds:itemID="{56413541-18EB-4CEF-9BEA-60DE6829C6D2}">
  <ds:schemaRefs>
    <ds:schemaRef ds:uri="http://schemas.microsoft.com/VisualStudio/2011/storyboarding/control"/>
  </ds:schemaRefs>
</ds:datastoreItem>
</file>

<file path=customXml/itemProps13.xml><?xml version="1.0" encoding="utf-8"?>
<ds:datastoreItem xmlns:ds="http://schemas.openxmlformats.org/officeDocument/2006/customXml" ds:itemID="{F986C09B-87CE-43CD-8112-90D615C41D67}">
  <ds:schemaRefs>
    <ds:schemaRef ds:uri="http://schemas.microsoft.com/VisualStudio/2011/storyboarding/control"/>
  </ds:schemaRefs>
</ds:datastoreItem>
</file>

<file path=customXml/itemProps14.xml><?xml version="1.0" encoding="utf-8"?>
<ds:datastoreItem xmlns:ds="http://schemas.openxmlformats.org/officeDocument/2006/customXml" ds:itemID="{17AF3841-DDBE-4C98-901E-349CFFEFA44B}">
  <ds:schemaRefs>
    <ds:schemaRef ds:uri="http://schemas.microsoft.com/VisualStudio/2011/storyboarding/control"/>
  </ds:schemaRefs>
</ds:datastoreItem>
</file>

<file path=customXml/itemProps15.xml><?xml version="1.0" encoding="utf-8"?>
<ds:datastoreItem xmlns:ds="http://schemas.openxmlformats.org/officeDocument/2006/customXml" ds:itemID="{E47F011A-5BDB-4C4F-AC79-AC9A51B9B2D9}">
  <ds:schemaRefs>
    <ds:schemaRef ds:uri="http://schemas.microsoft.com/VisualStudio/2011/storyboarding/control"/>
  </ds:schemaRefs>
</ds:datastoreItem>
</file>

<file path=customXml/itemProps16.xml><?xml version="1.0" encoding="utf-8"?>
<ds:datastoreItem xmlns:ds="http://schemas.openxmlformats.org/officeDocument/2006/customXml" ds:itemID="{39D2D0CB-FC44-4EA6-A8F9-B413A7911B9E}">
  <ds:schemaRefs>
    <ds:schemaRef ds:uri="http://schemas.microsoft.com/VisualStudio/2011/storyboarding/control"/>
  </ds:schemaRefs>
</ds:datastoreItem>
</file>

<file path=customXml/itemProps17.xml><?xml version="1.0" encoding="utf-8"?>
<ds:datastoreItem xmlns:ds="http://schemas.openxmlformats.org/officeDocument/2006/customXml" ds:itemID="{1A910713-E33F-4666-9899-67182772DAAC}">
  <ds:schemaRefs>
    <ds:schemaRef ds:uri="http://schemas.microsoft.com/VisualStudio/2011/storyboarding/control"/>
  </ds:schemaRefs>
</ds:datastoreItem>
</file>

<file path=customXml/itemProps18.xml><?xml version="1.0" encoding="utf-8"?>
<ds:datastoreItem xmlns:ds="http://schemas.openxmlformats.org/officeDocument/2006/customXml" ds:itemID="{5F0F553D-6837-4A7C-A929-223A96471E76}">
  <ds:schemaRefs>
    <ds:schemaRef ds:uri="http://schemas.microsoft.com/VisualStudio/2011/storyboarding/control"/>
  </ds:schemaRefs>
</ds:datastoreItem>
</file>

<file path=customXml/itemProps19.xml><?xml version="1.0" encoding="utf-8"?>
<ds:datastoreItem xmlns:ds="http://schemas.openxmlformats.org/officeDocument/2006/customXml" ds:itemID="{B51AE036-E54B-4E21-9A94-74CACC6A4F26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309DBB46-6DE4-4522-8741-A76CA136C130}">
  <ds:schemaRefs>
    <ds:schemaRef ds:uri="http://schemas.microsoft.com/VisualStudio/2011/storyboarding/control"/>
  </ds:schemaRefs>
</ds:datastoreItem>
</file>

<file path=customXml/itemProps20.xml><?xml version="1.0" encoding="utf-8"?>
<ds:datastoreItem xmlns:ds="http://schemas.openxmlformats.org/officeDocument/2006/customXml" ds:itemID="{BF0F8A6A-9311-4BBE-94A3-8292A86C1C58}">
  <ds:schemaRefs>
    <ds:schemaRef ds:uri="http://schemas.microsoft.com/VisualStudio/2011/storyboarding/control"/>
  </ds:schemaRefs>
</ds:datastoreItem>
</file>

<file path=customXml/itemProps21.xml><?xml version="1.0" encoding="utf-8"?>
<ds:datastoreItem xmlns:ds="http://schemas.openxmlformats.org/officeDocument/2006/customXml" ds:itemID="{A435DF57-B2EA-461E-9A7F-D45B3453C523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4A5F4E88-A340-4FAC-B21F-002369DCC53E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03444822-E0DE-4540-8F1A-869D1672BD02}">
  <ds:schemaRefs>
    <ds:schemaRef ds:uri="http://schemas.microsoft.com/VisualStudio/2011/storyboarding/control"/>
  </ds:schemaRefs>
</ds:datastoreItem>
</file>

<file path=customXml/itemProps5.xml><?xml version="1.0" encoding="utf-8"?>
<ds:datastoreItem xmlns:ds="http://schemas.openxmlformats.org/officeDocument/2006/customXml" ds:itemID="{C3898464-D6CF-48E4-B4F4-7CDCDC544E02}">
  <ds:schemaRefs>
    <ds:schemaRef ds:uri="http://schemas.microsoft.com/VisualStudio/2011/storyboarding/control"/>
  </ds:schemaRefs>
</ds:datastoreItem>
</file>

<file path=customXml/itemProps6.xml><?xml version="1.0" encoding="utf-8"?>
<ds:datastoreItem xmlns:ds="http://schemas.openxmlformats.org/officeDocument/2006/customXml" ds:itemID="{7327A38A-B2D1-49C8-A677-611532FE2D04}">
  <ds:schemaRefs>
    <ds:schemaRef ds:uri="http://schemas.microsoft.com/VisualStudio/2011/storyboarding/control"/>
  </ds:schemaRefs>
</ds:datastoreItem>
</file>

<file path=customXml/itemProps7.xml><?xml version="1.0" encoding="utf-8"?>
<ds:datastoreItem xmlns:ds="http://schemas.openxmlformats.org/officeDocument/2006/customXml" ds:itemID="{9B366658-9BA5-4A83-8C61-3F82E922B36D}">
  <ds:schemaRefs>
    <ds:schemaRef ds:uri="http://schemas.microsoft.com/VisualStudio/2011/storyboarding/control"/>
  </ds:schemaRefs>
</ds:datastoreItem>
</file>

<file path=customXml/itemProps8.xml><?xml version="1.0" encoding="utf-8"?>
<ds:datastoreItem xmlns:ds="http://schemas.openxmlformats.org/officeDocument/2006/customXml" ds:itemID="{6AE18C0B-7ACF-498E-8761-002E77349DF7}">
  <ds:schemaRefs>
    <ds:schemaRef ds:uri="http://schemas.microsoft.com/VisualStudio/2011/storyboarding/control"/>
  </ds:schemaRefs>
</ds:datastoreItem>
</file>

<file path=customXml/itemProps9.xml><?xml version="1.0" encoding="utf-8"?>
<ds:datastoreItem xmlns:ds="http://schemas.openxmlformats.org/officeDocument/2006/customXml" ds:itemID="{8639F23D-A676-4F17-8BE0-DDC90AE2FC5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2260</TotalTime>
  <Words>703</Words>
  <Application>Microsoft Office PowerPoint</Application>
  <PresentationFormat>自定义</PresentationFormat>
  <Paragraphs>111</Paragraphs>
  <Slides>25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Office 主题</vt:lpstr>
      <vt:lpstr>Visio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Jason Liu</dc:creator>
  <cp:lastModifiedBy>Administrator</cp:lastModifiedBy>
  <cp:revision>1</cp:revision>
  <dcterms:created xsi:type="dcterms:W3CDTF">2014-05-10T02:43:54Z</dcterms:created>
  <dcterms:modified xsi:type="dcterms:W3CDTF">2015-08-15T02:56:19Z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