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300" r:id="rId5"/>
    <p:sldId id="259" r:id="rId6"/>
    <p:sldId id="260" r:id="rId7"/>
    <p:sldId id="261" r:id="rId8"/>
    <p:sldId id="262" r:id="rId9"/>
    <p:sldId id="264" r:id="rId10"/>
    <p:sldId id="265" r:id="rId11"/>
    <p:sldId id="266" r:id="rId12"/>
    <p:sldId id="267" r:id="rId13"/>
    <p:sldId id="268" r:id="rId14"/>
    <p:sldId id="269" r:id="rId15"/>
    <p:sldId id="291" r:id="rId16"/>
    <p:sldId id="292" r:id="rId17"/>
    <p:sldId id="270" r:id="rId18"/>
    <p:sldId id="271" r:id="rId19"/>
    <p:sldId id="272" r:id="rId20"/>
    <p:sldId id="273" r:id="rId21"/>
    <p:sldId id="275" r:id="rId22"/>
    <p:sldId id="276" r:id="rId23"/>
    <p:sldId id="277" r:id="rId24"/>
    <p:sldId id="278" r:id="rId25"/>
    <p:sldId id="279" r:id="rId26"/>
    <p:sldId id="280" r:id="rId27"/>
    <p:sldId id="283" r:id="rId28"/>
    <p:sldId id="281" r:id="rId29"/>
    <p:sldId id="282" r:id="rId30"/>
    <p:sldId id="284" r:id="rId31"/>
    <p:sldId id="285" r:id="rId32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D2107F"/>
    <a:srgbClr val="EFE7E6"/>
    <a:srgbClr val="F2EFE7"/>
    <a:srgbClr val="DA1067"/>
    <a:srgbClr val="B80C49"/>
    <a:srgbClr val="C70976"/>
    <a:srgbClr val="EC52C0"/>
    <a:srgbClr val="DC5F38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870" autoAdjust="0"/>
    <p:restoredTop sz="94660"/>
  </p:normalViewPr>
  <p:slideViewPr>
    <p:cSldViewPr snapToGrid="0">
      <p:cViewPr>
        <p:scale>
          <a:sx n="123" d="100"/>
          <a:sy n="123" d="100"/>
        </p:scale>
        <p:origin x="1062" y="7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37460305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4CA912-4395-4590-81B4-22A46D39FA1F}" type="datetimeFigureOut">
              <a:rPr lang="zh-CN" altLang="en-US" smtClean="0"/>
              <a:pPr/>
              <a:t>2015/7/1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B03AA8-F5A6-4FBB-918B-222A088ABFE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084737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4CA912-4395-4590-81B4-22A46D39FA1F}" type="datetimeFigureOut">
              <a:rPr lang="zh-CN" altLang="en-US" smtClean="0"/>
              <a:pPr/>
              <a:t>2015/7/1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B03AA8-F5A6-4FBB-918B-222A088ABFE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3941553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4CA912-4395-4590-81B4-22A46D39FA1F}" type="datetimeFigureOut">
              <a:rPr lang="zh-CN" altLang="en-US" smtClean="0"/>
              <a:pPr/>
              <a:t>2015/7/1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B03AA8-F5A6-4FBB-918B-222A088ABFE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6503420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4CA912-4395-4590-81B4-22A46D39FA1F}" type="datetimeFigureOut">
              <a:rPr lang="zh-CN" altLang="en-US" smtClean="0"/>
              <a:pPr/>
              <a:t>2015/7/1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B03AA8-F5A6-4FBB-918B-222A088ABFE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656378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4CA912-4395-4590-81B4-22A46D39FA1F}" type="datetimeFigureOut">
              <a:rPr lang="zh-CN" altLang="en-US" smtClean="0"/>
              <a:pPr/>
              <a:t>2015/7/1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B03AA8-F5A6-4FBB-918B-222A088ABFE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8922243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4CA912-4395-4590-81B4-22A46D39FA1F}" type="datetimeFigureOut">
              <a:rPr lang="zh-CN" altLang="en-US" smtClean="0"/>
              <a:pPr/>
              <a:t>2015/7/1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B03AA8-F5A6-4FBB-918B-222A088ABFE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7521317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4CA912-4395-4590-81B4-22A46D39FA1F}" type="datetimeFigureOut">
              <a:rPr lang="zh-CN" altLang="en-US" smtClean="0"/>
              <a:pPr/>
              <a:t>2015/7/1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B03AA8-F5A6-4FBB-918B-222A088ABFE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5205525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4CA912-4395-4590-81B4-22A46D39FA1F}" type="datetimeFigureOut">
              <a:rPr lang="zh-CN" altLang="en-US" smtClean="0"/>
              <a:pPr/>
              <a:t>2015/7/1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B03AA8-F5A6-4FBB-918B-222A088ABFE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7208519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4CA912-4395-4590-81B4-22A46D39FA1F}" type="datetimeFigureOut">
              <a:rPr lang="zh-CN" altLang="en-US" smtClean="0"/>
              <a:pPr/>
              <a:t>2015/7/1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B03AA8-F5A6-4FBB-918B-222A088ABFE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9324318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4CA912-4395-4590-81B4-22A46D39FA1F}" type="datetimeFigureOut">
              <a:rPr lang="zh-CN" altLang="en-US" smtClean="0"/>
              <a:pPr/>
              <a:t>2015/7/1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B03AA8-F5A6-4FBB-918B-222A088ABFE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7060915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4CA912-4395-4590-81B4-22A46D39FA1F}" type="datetimeFigureOut">
              <a:rPr lang="zh-CN" altLang="en-US" smtClean="0"/>
              <a:pPr/>
              <a:t>2015/7/1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B03AA8-F5A6-4FBB-918B-222A088ABFEB}" type="slidenum">
              <a:rPr lang="zh-CN" altLang="en-US" smtClean="0"/>
              <a:pPr/>
              <a:t>‹#›</a:t>
            </a:fld>
            <a:endParaRPr lang="zh-CN" altLang="en-US"/>
          </a:p>
        </p:txBody>
      </p:sp>
      <p:pic>
        <p:nvPicPr>
          <p:cNvPr id="7" name="图片 6"/>
          <p:cNvPicPr>
            <a:picLocks noChangeAspect="1"/>
          </p:cNvPicPr>
          <p:nvPr userDrawn="1"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9305" b="697"/>
          <a:stretch/>
        </p:blipFill>
        <p:spPr>
          <a:xfrm>
            <a:off x="0" y="1"/>
            <a:ext cx="12192000" cy="6858000"/>
          </a:xfrm>
          <a:prstGeom prst="rect">
            <a:avLst/>
          </a:prstGeom>
        </p:spPr>
      </p:pic>
      <p:sp>
        <p:nvSpPr>
          <p:cNvPr id="8" name="文本框 7"/>
          <p:cNvSpPr txBox="1"/>
          <p:nvPr userDrawn="1"/>
        </p:nvSpPr>
        <p:spPr>
          <a:xfrm>
            <a:off x="11031773" y="6397360"/>
            <a:ext cx="95410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>
                <a:solidFill>
                  <a:schemeClr val="bg1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美</a:t>
            </a:r>
            <a:r>
              <a:rPr lang="zh-CN" altLang="en-US" sz="1400" dirty="0" smtClean="0">
                <a:solidFill>
                  <a:schemeClr val="bg1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渠</a:t>
            </a:r>
            <a:r>
              <a:rPr lang="en-US" altLang="zh-CN" sz="1400" dirty="0" smtClean="0">
                <a:solidFill>
                  <a:schemeClr val="bg1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·</a:t>
            </a:r>
            <a:r>
              <a:rPr lang="zh-CN" altLang="en-US" sz="1400" dirty="0" smtClean="0">
                <a:solidFill>
                  <a:schemeClr val="bg1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中国</a:t>
            </a:r>
            <a:endParaRPr lang="zh-CN" altLang="en-US" sz="1400" dirty="0">
              <a:solidFill>
                <a:schemeClr val="bg1"/>
              </a:solidFill>
              <a:latin typeface="时尚中黑简体" panose="01010104010101010101" pitchFamily="2" charset="-122"/>
              <a:ea typeface="时尚中黑简体" panose="0101010401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02488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microsoft.com/office/2007/relationships/hdphoto" Target="../media/hdphoto5.wdp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microsoft.com/office/2007/relationships/hdphoto" Target="../media/hdphoto4.wdp"/><Relationship Id="rId4" Type="http://schemas.openxmlformats.org/officeDocument/2006/relationships/image" Target="../media/image11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8" Type="http://schemas.microsoft.com/office/2007/relationships/hdphoto" Target="../media/hdphoto8.wdp"/><Relationship Id="rId3" Type="http://schemas.microsoft.com/office/2007/relationships/hdphoto" Target="../media/hdphoto6.wdp"/><Relationship Id="rId7" Type="http://schemas.openxmlformats.org/officeDocument/2006/relationships/image" Target="../media/image16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microsoft.com/office/2007/relationships/hdphoto" Target="../media/hdphoto7.wdp"/><Relationship Id="rId4" Type="http://schemas.openxmlformats.org/officeDocument/2006/relationships/image" Target="../media/image14.png"/><Relationship Id="rId9" Type="http://schemas.openxmlformats.org/officeDocument/2006/relationships/image" Target="../media/image17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6" Type="http://schemas.microsoft.com/office/2007/relationships/hdphoto" Target="../media/hdphoto9.wdp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microsoft.com/office/2007/relationships/hdphoto" Target="../media/hdphoto10.wdp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microsoft.com/office/2007/relationships/hdphoto" Target="../media/hdphoto3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microsoft.com/office/2007/relationships/hdphoto" Target="../media/hdphoto2.wdp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microsoft.com/office/2007/relationships/hdphoto" Target="../media/hdphoto11.wdp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等腰三角形 3"/>
          <p:cNvSpPr/>
          <p:nvPr/>
        </p:nvSpPr>
        <p:spPr>
          <a:xfrm rot="13500225">
            <a:off x="8324078" y="552099"/>
            <a:ext cx="891223" cy="4340536"/>
          </a:xfrm>
          <a:prstGeom prst="triangle">
            <a:avLst/>
          </a:prstGeom>
          <a:solidFill>
            <a:srgbClr val="FF0000">
              <a:alpha val="3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E9118C"/>
              </a:solidFill>
            </a:endParaRPr>
          </a:p>
        </p:txBody>
      </p:sp>
      <p:sp>
        <p:nvSpPr>
          <p:cNvPr id="5" name="等腰三角形 4"/>
          <p:cNvSpPr/>
          <p:nvPr/>
        </p:nvSpPr>
        <p:spPr>
          <a:xfrm rot="13402860">
            <a:off x="7890585" y="999752"/>
            <a:ext cx="2441912" cy="5209411"/>
          </a:xfrm>
          <a:prstGeom prst="triangle">
            <a:avLst/>
          </a:prstGeom>
          <a:solidFill>
            <a:srgbClr val="A40C63">
              <a:alpha val="3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E9118C"/>
              </a:solidFill>
            </a:endParaRPr>
          </a:p>
        </p:txBody>
      </p:sp>
      <p:sp>
        <p:nvSpPr>
          <p:cNvPr id="6" name="等腰三角形 5"/>
          <p:cNvSpPr/>
          <p:nvPr/>
        </p:nvSpPr>
        <p:spPr>
          <a:xfrm rot="15008953">
            <a:off x="5343639" y="51148"/>
            <a:ext cx="3508587" cy="7484985"/>
          </a:xfrm>
          <a:prstGeom prst="triangle">
            <a:avLst/>
          </a:prstGeom>
          <a:solidFill>
            <a:srgbClr val="A40C63">
              <a:alpha val="3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E9118C"/>
              </a:solidFill>
            </a:endParaRPr>
          </a:p>
        </p:txBody>
      </p:sp>
      <p:sp>
        <p:nvSpPr>
          <p:cNvPr id="7" name="等腰三角形 6"/>
          <p:cNvSpPr/>
          <p:nvPr/>
        </p:nvSpPr>
        <p:spPr>
          <a:xfrm rot="11677206">
            <a:off x="9415119" y="904147"/>
            <a:ext cx="735438" cy="4678786"/>
          </a:xfrm>
          <a:prstGeom prst="triangle">
            <a:avLst/>
          </a:prstGeom>
          <a:solidFill>
            <a:srgbClr val="FFFF00">
              <a:alpha val="3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E9118C"/>
              </a:solidFill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190" t="17857" r="-1190" b="22619"/>
          <a:stretch/>
        </p:blipFill>
        <p:spPr>
          <a:xfrm>
            <a:off x="2667000" y="1517855"/>
            <a:ext cx="6858000" cy="40821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7251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6567848" y="1534870"/>
            <a:ext cx="4971233" cy="600841"/>
          </a:xfrm>
          <a:prstGeom prst="rect">
            <a:avLst/>
          </a:prstGeom>
          <a:solidFill>
            <a:srgbClr val="D2107F">
              <a:alpha val="3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2" name="直接连接符 21"/>
          <p:cNvCxnSpPr/>
          <p:nvPr/>
        </p:nvCxnSpPr>
        <p:spPr>
          <a:xfrm>
            <a:off x="6448267" y="2612027"/>
            <a:ext cx="4948374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接连接符 22"/>
          <p:cNvCxnSpPr/>
          <p:nvPr/>
        </p:nvCxnSpPr>
        <p:spPr>
          <a:xfrm>
            <a:off x="6448267" y="5484041"/>
            <a:ext cx="4948374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接连接符 23"/>
          <p:cNvCxnSpPr/>
          <p:nvPr/>
        </p:nvCxnSpPr>
        <p:spPr>
          <a:xfrm>
            <a:off x="6448267" y="2612027"/>
            <a:ext cx="0" cy="2887004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接连接符 24"/>
          <p:cNvCxnSpPr/>
          <p:nvPr/>
        </p:nvCxnSpPr>
        <p:spPr>
          <a:xfrm>
            <a:off x="11396641" y="2612027"/>
            <a:ext cx="0" cy="2887004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矩形 32"/>
          <p:cNvSpPr/>
          <p:nvPr/>
        </p:nvSpPr>
        <p:spPr>
          <a:xfrm>
            <a:off x="6598915" y="2821013"/>
            <a:ext cx="4658698" cy="2425540"/>
          </a:xfrm>
          <a:prstGeom prst="rect">
            <a:avLst/>
          </a:prstGeom>
          <a:solidFill>
            <a:schemeClr val="bg1">
              <a:alpha val="24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圆角矩形 33"/>
          <p:cNvSpPr/>
          <p:nvPr/>
        </p:nvSpPr>
        <p:spPr>
          <a:xfrm>
            <a:off x="8587465" y="5335473"/>
            <a:ext cx="679118" cy="74794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7" name="组合 36"/>
          <p:cNvGrpSpPr/>
          <p:nvPr/>
        </p:nvGrpSpPr>
        <p:grpSpPr>
          <a:xfrm>
            <a:off x="1336427" y="3505665"/>
            <a:ext cx="2229488" cy="2397037"/>
            <a:chOff x="7348541" y="2571522"/>
            <a:chExt cx="2967533" cy="3190546"/>
          </a:xfrm>
        </p:grpSpPr>
        <p:pic>
          <p:nvPicPr>
            <p:cNvPr id="38" name="图片 37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7516372" y="2574387"/>
              <a:ext cx="2511893" cy="3187681"/>
            </a:xfrm>
            <a:prstGeom prst="rect">
              <a:avLst/>
            </a:prstGeom>
          </p:spPr>
        </p:pic>
        <p:pic>
          <p:nvPicPr>
            <p:cNvPr id="39" name="图片 38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7348541" y="2571522"/>
              <a:ext cx="2967533" cy="3069448"/>
            </a:xfrm>
            <a:prstGeom prst="rect">
              <a:avLst/>
            </a:prstGeom>
          </p:spPr>
        </p:pic>
      </p:grpSp>
      <p:sp>
        <p:nvSpPr>
          <p:cNvPr id="7" name="矩形 6"/>
          <p:cNvSpPr/>
          <p:nvPr/>
        </p:nvSpPr>
        <p:spPr>
          <a:xfrm>
            <a:off x="1142189" y="1349113"/>
            <a:ext cx="2502044" cy="4644591"/>
          </a:xfrm>
          <a:prstGeom prst="rect">
            <a:avLst/>
          </a:prstGeom>
          <a:solidFill>
            <a:schemeClr val="bg1">
              <a:alpha val="24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2" name="直接连接符 11"/>
          <p:cNvCxnSpPr/>
          <p:nvPr/>
        </p:nvCxnSpPr>
        <p:spPr>
          <a:xfrm>
            <a:off x="989349" y="1048823"/>
            <a:ext cx="2804785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/>
          <p:cNvCxnSpPr/>
          <p:nvPr/>
        </p:nvCxnSpPr>
        <p:spPr>
          <a:xfrm>
            <a:off x="989348" y="6445767"/>
            <a:ext cx="2804785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连接符 15"/>
          <p:cNvCxnSpPr/>
          <p:nvPr/>
        </p:nvCxnSpPr>
        <p:spPr>
          <a:xfrm>
            <a:off x="989351" y="1056560"/>
            <a:ext cx="0" cy="5389207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连接符 17"/>
          <p:cNvCxnSpPr/>
          <p:nvPr/>
        </p:nvCxnSpPr>
        <p:spPr>
          <a:xfrm>
            <a:off x="3794133" y="1041570"/>
            <a:ext cx="0" cy="5389207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圆角矩形 16"/>
          <p:cNvSpPr/>
          <p:nvPr/>
        </p:nvSpPr>
        <p:spPr>
          <a:xfrm>
            <a:off x="2052181" y="6151808"/>
            <a:ext cx="679118" cy="132872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142189" y="2821013"/>
            <a:ext cx="2511893" cy="3187681"/>
          </a:xfrm>
          <a:prstGeom prst="rect">
            <a:avLst/>
          </a:prstGeom>
        </p:spPr>
      </p:pic>
      <p:pic>
        <p:nvPicPr>
          <p:cNvPr id="32" name="图片 3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74358" y="2818148"/>
            <a:ext cx="2967533" cy="3069448"/>
          </a:xfrm>
          <a:prstGeom prst="rect">
            <a:avLst/>
          </a:prstGeom>
        </p:spPr>
      </p:pic>
      <p:sp>
        <p:nvSpPr>
          <p:cNvPr id="20" name="矩形 19"/>
          <p:cNvSpPr/>
          <p:nvPr/>
        </p:nvSpPr>
        <p:spPr>
          <a:xfrm>
            <a:off x="1143029" y="1356608"/>
            <a:ext cx="2496064" cy="465208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8" name="弧形 47"/>
          <p:cNvSpPr/>
          <p:nvPr/>
        </p:nvSpPr>
        <p:spPr>
          <a:xfrm rot="2682300">
            <a:off x="3525470" y="3459194"/>
            <a:ext cx="1289035" cy="1289035"/>
          </a:xfrm>
          <a:prstGeom prst="arc">
            <a:avLst/>
          </a:prstGeom>
          <a:ln w="76200">
            <a:solidFill>
              <a:srgbClr val="D2107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3" name="弧形 52"/>
          <p:cNvSpPr/>
          <p:nvPr/>
        </p:nvSpPr>
        <p:spPr>
          <a:xfrm rot="2682300">
            <a:off x="3274129" y="3224317"/>
            <a:ext cx="1786017" cy="1786017"/>
          </a:xfrm>
          <a:prstGeom prst="arc">
            <a:avLst/>
          </a:prstGeom>
          <a:ln w="76200">
            <a:solidFill>
              <a:srgbClr val="D2107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4" name="弧形 53"/>
          <p:cNvSpPr/>
          <p:nvPr/>
        </p:nvSpPr>
        <p:spPr>
          <a:xfrm rot="2682300">
            <a:off x="3018471" y="2960695"/>
            <a:ext cx="2300001" cy="2300001"/>
          </a:xfrm>
          <a:prstGeom prst="arc">
            <a:avLst/>
          </a:prstGeom>
          <a:ln w="76200">
            <a:solidFill>
              <a:srgbClr val="D2107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5" name="弧形 54"/>
          <p:cNvSpPr/>
          <p:nvPr/>
        </p:nvSpPr>
        <p:spPr>
          <a:xfrm rot="2682300">
            <a:off x="2770932" y="2694716"/>
            <a:ext cx="2807997" cy="2807997"/>
          </a:xfrm>
          <a:prstGeom prst="arc">
            <a:avLst/>
          </a:prstGeom>
          <a:ln w="76200">
            <a:solidFill>
              <a:srgbClr val="D2107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6" name="文本框 55"/>
          <p:cNvSpPr txBox="1"/>
          <p:nvPr/>
        </p:nvSpPr>
        <p:spPr>
          <a:xfrm>
            <a:off x="7469366" y="1683895"/>
            <a:ext cx="317586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手机遥控电脑进行美发</a:t>
            </a:r>
            <a:r>
              <a:rPr lang="en-US" altLang="zh-CN" sz="2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DIY</a:t>
            </a:r>
            <a:endParaRPr lang="zh-CN" altLang="en-US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26" name="直接连接符 25"/>
          <p:cNvCxnSpPr/>
          <p:nvPr/>
        </p:nvCxnSpPr>
        <p:spPr>
          <a:xfrm>
            <a:off x="6382345" y="2127879"/>
            <a:ext cx="5354953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5194805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11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1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9" presetClass="emph" presetSubtype="0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EC52C0"/>
                                      </p:to>
                                    </p:animClr>
                                    <p:animClr clrSpc="rgb" dir="cw">
                                      <p:cBhvr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C52C0"/>
                                      </p:to>
                                    </p:animClr>
                                    <p:set>
                                      <p:cBhvr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1" presetClass="entr" presetSubtype="1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3" dur="11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1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1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2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4" fill="hold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9" presetClass="emph" presetSubtype="0" fill="hold" grpId="1" nodeType="withEffect">
                                  <p:stCondLst>
                                    <p:cond delay="170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EC52C0"/>
                                      </p:to>
                                    </p:animClr>
                                    <p:animClr clrSpc="rgb" dir="cw">
                                      <p:cBhvr>
                                        <p:cTn id="4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C52C0"/>
                                      </p:to>
                                    </p:animClr>
                                    <p:set>
                                      <p:cBhvr>
                                        <p:cTn id="4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0" presetClass="entr" presetSubtype="0" repeatCount="3000" fill="hold" grpId="0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xit" presetSubtype="0" repeatCount="3000" fill="hold" grpId="1" nodeType="withEffect">
                                  <p:stCondLst>
                                    <p:cond delay="23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0" presetClass="entr" presetSubtype="0" repeatCount="3000" fill="hold" grpId="0" nodeType="withEffect">
                                  <p:stCondLst>
                                    <p:cond delay="23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xit" presetSubtype="0" repeatCount="3000" fill="hold" grpId="1" nodeType="withEffect">
                                  <p:stCondLst>
                                    <p:cond delay="24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0" presetClass="entr" presetSubtype="0" repeatCount="3000" fill="hold" grpId="0" nodeType="withEffect">
                                  <p:stCondLst>
                                    <p:cond delay="24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xit" presetSubtype="0" repeatCount="3000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0" presetClass="entr" presetSubtype="0" repeatCount="300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xit" presetSubtype="0" repeatCount="3000" fill="hold" grpId="1" nodeType="withEffect">
                                  <p:stCondLst>
                                    <p:cond delay="26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3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22" presetClass="entr" presetSubtype="8" repeatCount="3000" fill="hold" nodeType="withEffect">
                                  <p:stCondLst>
                                    <p:cond delay="26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2" presetClass="entr" presetSubtype="4" fill="hold" grpId="0" nodeType="withEffect">
                                  <p:stCondLst>
                                    <p:cond delay="31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22" presetClass="entr" presetSubtype="4" fill="hold" grpId="0" nodeType="withEffect">
                                  <p:stCondLst>
                                    <p:cond delay="31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3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0" presetClass="exit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0" dur="1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1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0.03542 L 0.52813 -0.09097 " pathEditMode="relative" rAng="0" ptsTypes="AA">
                                      <p:cBhvr>
                                        <p:cTn id="10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6406" y="-631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3" grpId="0" animBg="1"/>
      <p:bldP spid="33" grpId="1" animBg="1"/>
      <p:bldP spid="34" grpId="0" animBg="1"/>
      <p:bldP spid="7" grpId="0" animBg="1"/>
      <p:bldP spid="7" grpId="1" animBg="1"/>
      <p:bldP spid="17" grpId="0" animBg="1"/>
      <p:bldP spid="20" grpId="0" animBg="1"/>
      <p:bldP spid="20" grpId="1" animBg="1"/>
      <p:bldP spid="48" grpId="0" animBg="1"/>
      <p:bldP spid="48" grpId="1" animBg="1"/>
      <p:bldP spid="53" grpId="0" animBg="1"/>
      <p:bldP spid="53" grpId="1" animBg="1"/>
      <p:bldP spid="54" grpId="0" animBg="1"/>
      <p:bldP spid="54" grpId="1" animBg="1"/>
      <p:bldP spid="55" grpId="0" animBg="1"/>
      <p:bldP spid="55" grpId="1" animBg="1"/>
      <p:bldP spid="5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弦形 3"/>
          <p:cNvSpPr/>
          <p:nvPr/>
        </p:nvSpPr>
        <p:spPr>
          <a:xfrm>
            <a:off x="4385274" y="1034359"/>
            <a:ext cx="3421452" cy="3421452"/>
          </a:xfrm>
          <a:prstGeom prst="chord">
            <a:avLst>
              <a:gd name="adj1" fmla="val 3775932"/>
              <a:gd name="adj2" fmla="val 11713819"/>
            </a:avLst>
          </a:prstGeom>
          <a:solidFill>
            <a:schemeClr val="bg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5" name="直接连接符 4"/>
          <p:cNvCxnSpPr/>
          <p:nvPr/>
        </p:nvCxnSpPr>
        <p:spPr>
          <a:xfrm>
            <a:off x="4226359" y="2119086"/>
            <a:ext cx="2871127" cy="2315150"/>
          </a:xfrm>
          <a:prstGeom prst="line">
            <a:avLst/>
          </a:prstGeom>
          <a:ln w="28575">
            <a:solidFill>
              <a:srgbClr val="E9118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文本框 5"/>
          <p:cNvSpPr txBox="1"/>
          <p:nvPr/>
        </p:nvSpPr>
        <p:spPr>
          <a:xfrm>
            <a:off x="4618672" y="2514252"/>
            <a:ext cx="295465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4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增强美发店服务功能</a:t>
            </a:r>
          </a:p>
        </p:txBody>
      </p:sp>
      <p:sp>
        <p:nvSpPr>
          <p:cNvPr id="7" name="椭圆 6"/>
          <p:cNvSpPr/>
          <p:nvPr/>
        </p:nvSpPr>
        <p:spPr>
          <a:xfrm>
            <a:off x="4385274" y="1019845"/>
            <a:ext cx="3421452" cy="3421448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文本框 7"/>
          <p:cNvSpPr txBox="1"/>
          <p:nvPr/>
        </p:nvSpPr>
        <p:spPr>
          <a:xfrm>
            <a:off x="5198169" y="4745518"/>
            <a:ext cx="18261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娱乐资讯</a:t>
            </a:r>
          </a:p>
        </p:txBody>
      </p:sp>
      <p:cxnSp>
        <p:nvCxnSpPr>
          <p:cNvPr id="9" name="直接连接符 8"/>
          <p:cNvCxnSpPr/>
          <p:nvPr/>
        </p:nvCxnSpPr>
        <p:spPr>
          <a:xfrm>
            <a:off x="1794474" y="5097986"/>
            <a:ext cx="2868431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/>
        </p:nvCxnSpPr>
        <p:spPr>
          <a:xfrm>
            <a:off x="7528560" y="5097986"/>
            <a:ext cx="2868431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矩形 10"/>
          <p:cNvSpPr/>
          <p:nvPr/>
        </p:nvSpPr>
        <p:spPr>
          <a:xfrm>
            <a:off x="4695876" y="5189292"/>
            <a:ext cx="280025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1600" dirty="0" smtClean="0"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Entertainment information</a:t>
            </a:r>
            <a:endParaRPr lang="zh-CN" altLang="en-US" sz="1600" dirty="0">
              <a:solidFill>
                <a:srgbClr val="FFFF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634379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4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9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9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xit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2" presetClass="exit" presetSubtype="8" fill="hold" grpId="1" nodeType="withEffect">
                                  <p:stCondLst>
                                    <p:cond delay="1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4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2" presetClass="exit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8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2" presetClass="exit" presetSubtype="4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6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2" presetClass="exit" presetSubtype="1" fill="hold" grpId="1" nodeType="withEffect">
                                  <p:stCondLst>
                                    <p:cond delay="1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0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4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2" presetClass="exit" presetSubtype="4" fill="hold" grpId="1" nodeType="withEffect">
                                  <p:stCondLst>
                                    <p:cond delay="1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8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6" grpId="0"/>
      <p:bldP spid="6" grpId="1"/>
      <p:bldP spid="7" grpId="0" animBg="1"/>
      <p:bldP spid="7" grpId="1" animBg="1"/>
      <p:bldP spid="8" grpId="0"/>
      <p:bldP spid="8" grpId="1"/>
      <p:bldP spid="11" grpId="0"/>
      <p:bldP spid="11" grpId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空心弧 3"/>
          <p:cNvSpPr/>
          <p:nvPr/>
        </p:nvSpPr>
        <p:spPr>
          <a:xfrm rot="5400000">
            <a:off x="941569" y="1737388"/>
            <a:ext cx="1098506" cy="1098506"/>
          </a:xfrm>
          <a:prstGeom prst="blockArc">
            <a:avLst>
              <a:gd name="adj1" fmla="val 10800000"/>
              <a:gd name="adj2" fmla="val 5496676"/>
              <a:gd name="adj3" fmla="val 28221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5" name="椭圆 4"/>
          <p:cNvSpPr/>
          <p:nvPr/>
        </p:nvSpPr>
        <p:spPr>
          <a:xfrm>
            <a:off x="1125062" y="1916697"/>
            <a:ext cx="731520" cy="731520"/>
          </a:xfrm>
          <a:prstGeom prst="ellipse">
            <a:avLst/>
          </a:prstGeom>
          <a:solidFill>
            <a:srgbClr val="E9118C"/>
          </a:solidFill>
          <a:ln>
            <a:solidFill>
              <a:srgbClr val="E9118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1244600" y="2051624"/>
            <a:ext cx="4924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看</a:t>
            </a:r>
            <a:endParaRPr lang="zh-CN" altLang="en-US" sz="2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空心弧 6"/>
          <p:cNvSpPr/>
          <p:nvPr/>
        </p:nvSpPr>
        <p:spPr>
          <a:xfrm rot="5400000">
            <a:off x="2158180" y="3219221"/>
            <a:ext cx="1098506" cy="1098506"/>
          </a:xfrm>
          <a:prstGeom prst="blockArc">
            <a:avLst>
              <a:gd name="adj1" fmla="val 10800000"/>
              <a:gd name="adj2" fmla="val 5496676"/>
              <a:gd name="adj3" fmla="val 28221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8" name="椭圆 7"/>
          <p:cNvSpPr/>
          <p:nvPr/>
        </p:nvSpPr>
        <p:spPr>
          <a:xfrm>
            <a:off x="2341673" y="3398530"/>
            <a:ext cx="731520" cy="731520"/>
          </a:xfrm>
          <a:prstGeom prst="ellipse">
            <a:avLst/>
          </a:prstGeom>
          <a:solidFill>
            <a:srgbClr val="E9118C"/>
          </a:solidFill>
          <a:ln>
            <a:solidFill>
              <a:srgbClr val="E9118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空心弧 8"/>
          <p:cNvSpPr/>
          <p:nvPr/>
        </p:nvSpPr>
        <p:spPr>
          <a:xfrm rot="5400000">
            <a:off x="3383662" y="4717325"/>
            <a:ext cx="1098506" cy="1098506"/>
          </a:xfrm>
          <a:prstGeom prst="blockArc">
            <a:avLst>
              <a:gd name="adj1" fmla="val 10800000"/>
              <a:gd name="adj2" fmla="val 5496676"/>
              <a:gd name="adj3" fmla="val 28221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0" name="椭圆 9"/>
          <p:cNvSpPr/>
          <p:nvPr/>
        </p:nvSpPr>
        <p:spPr>
          <a:xfrm>
            <a:off x="3567155" y="4896634"/>
            <a:ext cx="731520" cy="731520"/>
          </a:xfrm>
          <a:prstGeom prst="ellipse">
            <a:avLst/>
          </a:prstGeom>
          <a:solidFill>
            <a:srgbClr val="E9118C"/>
          </a:solidFill>
          <a:ln>
            <a:solidFill>
              <a:srgbClr val="E9118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文本框 10"/>
          <p:cNvSpPr txBox="1"/>
          <p:nvPr/>
        </p:nvSpPr>
        <p:spPr>
          <a:xfrm>
            <a:off x="2461211" y="3531391"/>
            <a:ext cx="4924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玩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3686693" y="5031561"/>
            <a:ext cx="4924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斗</a:t>
            </a:r>
          </a:p>
        </p:txBody>
      </p:sp>
      <p:sp>
        <p:nvSpPr>
          <p:cNvPr id="13" name="矩形 12"/>
          <p:cNvSpPr/>
          <p:nvPr/>
        </p:nvSpPr>
        <p:spPr>
          <a:xfrm>
            <a:off x="356467" y="556737"/>
            <a:ext cx="4134465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4400" b="1" dirty="0">
                <a:solidFill>
                  <a:schemeClr val="bg1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精彩刺激伴你行</a:t>
            </a:r>
            <a:endParaRPr lang="zh-CN" altLang="en-US" sz="4400" dirty="0">
              <a:solidFill>
                <a:schemeClr val="bg1"/>
              </a:solidFill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2159613" y="2001886"/>
            <a:ext cx="45419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海量影视大片、明星娱乐八卦、</a:t>
            </a: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美发</a:t>
            </a:r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资讯应有尽有，剪发也能如此精彩！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3376224" y="3483719"/>
            <a:ext cx="48129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剪发也能玩游戏，游戏劲多，全国联网一起上，根本停不下来！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4603475" y="4939227"/>
            <a:ext cx="481115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参与全国发型、选美时尚比赛，展开属于自己的美渠时尚之旅。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4800421" y="618291"/>
            <a:ext cx="46671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pc="3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通过手机扫描大屏二维码，直接遥控电脑，乐趣多多，美发也能精彩刺激！</a:t>
            </a:r>
            <a:endParaRPr lang="zh-CN" altLang="en-US" spc="3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8" name="直接连接符 17"/>
          <p:cNvCxnSpPr/>
          <p:nvPr/>
        </p:nvCxnSpPr>
        <p:spPr>
          <a:xfrm>
            <a:off x="4603475" y="463155"/>
            <a:ext cx="0" cy="956604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9" name="Picture 2" descr="http://www.3tuw.com/Content/image/publish/Photo/634889341780400027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5568" t="12697" r="8567" b="34959"/>
          <a:stretch/>
        </p:blipFill>
        <p:spPr bwMode="auto">
          <a:xfrm>
            <a:off x="6821062" y="1779710"/>
            <a:ext cx="2194560" cy="10054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4" descr="摇骰子图片素材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7033" t="20453" r="32689" b="17239"/>
          <a:stretch/>
        </p:blipFill>
        <p:spPr bwMode="auto">
          <a:xfrm>
            <a:off x="8299226" y="3235051"/>
            <a:ext cx="632956" cy="6103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4" descr="摇骰子图片素材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BEBA8EAE-BF5A-486C-A8C5-ECC9F3942E4B}">
                <a14:imgProps xmlns:a14="http://schemas.microsoft.com/office/drawing/2010/main" xmlns="">
                  <a14:imgLayer r:embed="rId5">
                    <a14:imgEffect>
                      <a14:backgroundRemoval t="10000" b="90000" l="10000" r="90000">
                        <a14:backgroundMark x1="74620" y1="43359" x2="57599" y2="86719"/>
                        <a14:backgroundMark x1="62310" y1="66211" x2="50912" y2="82422"/>
                        <a14:backgroundMark x1="61246" y1="74609" x2="45897" y2="82031"/>
                        <a14:backgroundMark x1="58967" y1="73047" x2="48936" y2="80078"/>
                        <a14:backgroundMark x1="56079" y1="78906" x2="48024" y2="79492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7033" t="20453" r="32689" b="17239"/>
          <a:stretch/>
        </p:blipFill>
        <p:spPr bwMode="auto">
          <a:xfrm>
            <a:off x="8851748" y="3235051"/>
            <a:ext cx="632956" cy="6103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4" descr="摇骰子图片素材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7033" t="20453" r="32689" b="17239"/>
          <a:stretch/>
        </p:blipFill>
        <p:spPr bwMode="auto">
          <a:xfrm>
            <a:off x="8459452" y="3495772"/>
            <a:ext cx="632956" cy="6103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图片 22"/>
          <p:cNvPicPr>
            <a:picLocks noChangeAspect="1"/>
          </p:cNvPicPr>
          <p:nvPr/>
        </p:nvPicPr>
        <p:blipFill rotWithShape="1">
          <a:blip r:embed="rId6" cstate="print">
            <a:extLst>
              <a:ext uri="{BEBA8EAE-BF5A-486C-A8C5-ECC9F3942E4B}">
                <a14:imgProps xmlns:a14="http://schemas.microsoft.com/office/drawing/2010/main" xmlns="">
                  <a14:imgLayer r:embed="rId7">
                    <a14:imgEffect>
                      <a14:backgroundRemoval t="7000" b="85000" l="18250" r="79500">
                        <a14:backgroundMark x1="76000" y1="54667" x2="72750" y2="62667"/>
                        <a14:backgroundMark x1="76000" y1="54000" x2="72000" y2="61333"/>
                        <a14:backgroundMark x1="75750" y1="53667" x2="72250" y2="60333"/>
                      </a14:backgroundRemoval>
                    </a14:imgEffect>
                  </a14:imgLayer>
                </a14:imgProps>
              </a:ext>
            </a:extLst>
          </a:blip>
          <a:srcRect l="18978" t="6753" r="20752" b="14555"/>
          <a:stretch/>
        </p:blipFill>
        <p:spPr>
          <a:xfrm>
            <a:off x="9484704" y="4401494"/>
            <a:ext cx="1435166" cy="14053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8654819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3" presetClass="entr" presetSubtype="27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3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7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2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0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3" presetClass="entr" presetSubtype="27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3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47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6" presetClass="entr" presetSubtype="0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70" presetID="26" presetClass="entr" presetSubtype="0" fill="hold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86" presetID="26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02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4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23" presetClass="entr" presetSubtype="27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23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42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8" presetID="53" presetClass="entr" presetSubtype="16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/>
      <p:bldP spid="7" grpId="0" animBg="1"/>
      <p:bldP spid="8" grpId="0" animBg="1"/>
      <p:bldP spid="9" grpId="0" animBg="1"/>
      <p:bldP spid="10" grpId="0" animBg="1"/>
      <p:bldP spid="11" grpId="0"/>
      <p:bldP spid="12" grpId="0"/>
      <p:bldP spid="13" grpId="0"/>
      <p:bldP spid="14" grpId="0"/>
      <p:bldP spid="15" grpId="0"/>
      <p:bldP spid="16" grpId="0"/>
      <p:bldP spid="1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弦形 3"/>
          <p:cNvSpPr/>
          <p:nvPr/>
        </p:nvSpPr>
        <p:spPr>
          <a:xfrm>
            <a:off x="4385274" y="1034359"/>
            <a:ext cx="3421452" cy="3421452"/>
          </a:xfrm>
          <a:prstGeom prst="chord">
            <a:avLst>
              <a:gd name="adj1" fmla="val 3775932"/>
              <a:gd name="adj2" fmla="val 11713819"/>
            </a:avLst>
          </a:prstGeom>
          <a:solidFill>
            <a:schemeClr val="bg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5" name="直接连接符 4"/>
          <p:cNvCxnSpPr/>
          <p:nvPr/>
        </p:nvCxnSpPr>
        <p:spPr>
          <a:xfrm>
            <a:off x="4226359" y="2119086"/>
            <a:ext cx="2871127" cy="2315150"/>
          </a:xfrm>
          <a:prstGeom prst="line">
            <a:avLst/>
          </a:prstGeom>
          <a:ln w="28575">
            <a:solidFill>
              <a:srgbClr val="E9118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文本框 5"/>
          <p:cNvSpPr txBox="1"/>
          <p:nvPr/>
        </p:nvSpPr>
        <p:spPr>
          <a:xfrm>
            <a:off x="4464783" y="2514252"/>
            <a:ext cx="32624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4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大幅度增加美发店收入</a:t>
            </a:r>
          </a:p>
        </p:txBody>
      </p:sp>
      <p:sp>
        <p:nvSpPr>
          <p:cNvPr id="7" name="椭圆 6"/>
          <p:cNvSpPr/>
          <p:nvPr/>
        </p:nvSpPr>
        <p:spPr>
          <a:xfrm>
            <a:off x="4385274" y="1019845"/>
            <a:ext cx="3421452" cy="3421448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文本框 7"/>
          <p:cNvSpPr txBox="1"/>
          <p:nvPr/>
        </p:nvSpPr>
        <p:spPr>
          <a:xfrm>
            <a:off x="5387846" y="4745518"/>
            <a:ext cx="141577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社交圈</a:t>
            </a:r>
          </a:p>
        </p:txBody>
      </p:sp>
      <p:cxnSp>
        <p:nvCxnSpPr>
          <p:cNvPr id="9" name="直接连接符 8"/>
          <p:cNvCxnSpPr/>
          <p:nvPr/>
        </p:nvCxnSpPr>
        <p:spPr>
          <a:xfrm>
            <a:off x="1794474" y="5097986"/>
            <a:ext cx="2868431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/>
        </p:nvCxnSpPr>
        <p:spPr>
          <a:xfrm>
            <a:off x="7528560" y="5097986"/>
            <a:ext cx="2868431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矩形 10"/>
          <p:cNvSpPr/>
          <p:nvPr/>
        </p:nvSpPr>
        <p:spPr>
          <a:xfrm>
            <a:off x="5428989" y="5189292"/>
            <a:ext cx="133402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1600" dirty="0" smtClean="0"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Social circle</a:t>
            </a:r>
            <a:endParaRPr lang="zh-CN" altLang="en-US" sz="1600" dirty="0">
              <a:solidFill>
                <a:srgbClr val="FFFF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881457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4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9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9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xit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2" presetClass="exit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4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2" presetClass="exit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8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6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2" presetClass="exit" presetSubtype="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0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4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8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6" grpId="0"/>
      <p:bldP spid="6" grpId="1"/>
      <p:bldP spid="7" grpId="0" animBg="1"/>
      <p:bldP spid="7" grpId="1" animBg="1"/>
      <p:bldP spid="8" grpId="0"/>
      <p:bldP spid="8" grpId="1"/>
      <p:bldP spid="11" grpId="0"/>
      <p:bldP spid="11" grpId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909652" y="4417388"/>
            <a:ext cx="10374431" cy="1338828"/>
          </a:xfrm>
          <a:prstGeom prst="rect">
            <a:avLst/>
          </a:prstGeom>
          <a:solidFill>
            <a:srgbClr val="E9118C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970846" y="4622094"/>
            <a:ext cx="1026093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kern="100" spc="300" dirty="0">
                <a:solidFill>
                  <a:schemeClr val="bg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美渠</a:t>
            </a:r>
            <a:r>
              <a:rPr lang="en-US" altLang="zh-CN" kern="100" spc="300" dirty="0">
                <a:solidFill>
                  <a:schemeClr val="bg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APP</a:t>
            </a:r>
            <a:r>
              <a:rPr lang="zh-CN" altLang="zh-CN" kern="100" spc="300" dirty="0">
                <a:solidFill>
                  <a:schemeClr val="bg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专门设置了</a:t>
            </a:r>
            <a:r>
              <a:rPr lang="en-US" altLang="zh-CN" kern="100" spc="300" dirty="0">
                <a:solidFill>
                  <a:schemeClr val="bg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4</a:t>
            </a:r>
            <a:r>
              <a:rPr lang="zh-CN" altLang="zh-CN" kern="100" spc="300" dirty="0">
                <a:solidFill>
                  <a:schemeClr val="bg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个专设的社交圈，满足不同性别不同需求的消费者，直接在社交圈中寻找您心仪的需要。美渠社交圈将会提供比微信和陌陌更多的乐趣！</a:t>
            </a:r>
            <a:endParaRPr lang="zh-CN" altLang="zh-CN" kern="100" spc="300" dirty="0">
              <a:solidFill>
                <a:schemeClr val="bg1"/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235139" y="1789894"/>
            <a:ext cx="157286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dirty="0" smtClean="0">
                <a:solidFill>
                  <a:srgbClr val="00B0F0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MEN</a:t>
            </a:r>
            <a:endParaRPr lang="zh-CN" altLang="en-US" sz="4000" dirty="0">
              <a:solidFill>
                <a:srgbClr val="00B0F0"/>
              </a:solidFill>
              <a:latin typeface="方正正大黑简体" panose="02000000000000000000" pitchFamily="2" charset="-122"/>
              <a:ea typeface="方正正大黑简体" panose="02000000000000000000" pitchFamily="2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4111961" y="1815574"/>
            <a:ext cx="189346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 smtClean="0">
                <a:solidFill>
                  <a:srgbClr val="E9118C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WOMEN</a:t>
            </a:r>
            <a:endParaRPr lang="zh-CN" altLang="en-US" sz="2800" dirty="0">
              <a:solidFill>
                <a:srgbClr val="E9118C"/>
              </a:solidFill>
              <a:latin typeface="方正正大黑简体" panose="02000000000000000000" pitchFamily="2" charset="-122"/>
              <a:ea typeface="方正正大黑简体" panose="02000000000000000000" pitchFamily="2" charset="-122"/>
            </a:endParaRPr>
          </a:p>
        </p:txBody>
      </p:sp>
      <p:sp>
        <p:nvSpPr>
          <p:cNvPr id="8" name="椭圆 7"/>
          <p:cNvSpPr/>
          <p:nvPr/>
        </p:nvSpPr>
        <p:spPr>
          <a:xfrm>
            <a:off x="1428967" y="1588180"/>
            <a:ext cx="277913" cy="277913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0070C0"/>
              </a:solidFill>
            </a:endParaRPr>
          </a:p>
        </p:txBody>
      </p:sp>
      <p:sp>
        <p:nvSpPr>
          <p:cNvPr id="9" name="梯形 8"/>
          <p:cNvSpPr/>
          <p:nvPr/>
        </p:nvSpPr>
        <p:spPr>
          <a:xfrm rot="10800000">
            <a:off x="1459446" y="2358226"/>
            <a:ext cx="108477" cy="591103"/>
          </a:xfrm>
          <a:prstGeom prst="trapezoid">
            <a:avLst>
              <a:gd name="adj" fmla="val 17308"/>
            </a:avLst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梯形 9"/>
          <p:cNvSpPr/>
          <p:nvPr/>
        </p:nvSpPr>
        <p:spPr>
          <a:xfrm rot="10800000">
            <a:off x="1598402" y="2359425"/>
            <a:ext cx="108477" cy="591103"/>
          </a:xfrm>
          <a:prstGeom prst="trapezoid">
            <a:avLst>
              <a:gd name="adj" fmla="val 17308"/>
            </a:avLst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椭圆 10"/>
          <p:cNvSpPr/>
          <p:nvPr/>
        </p:nvSpPr>
        <p:spPr>
          <a:xfrm>
            <a:off x="4247416" y="1586981"/>
            <a:ext cx="277913" cy="277913"/>
          </a:xfrm>
          <a:prstGeom prst="ellipse">
            <a:avLst/>
          </a:prstGeom>
          <a:solidFill>
            <a:srgbClr val="E911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0070C0"/>
              </a:solidFill>
            </a:endParaRPr>
          </a:p>
        </p:txBody>
      </p:sp>
      <p:sp>
        <p:nvSpPr>
          <p:cNvPr id="12" name="梯形 11"/>
          <p:cNvSpPr/>
          <p:nvPr/>
        </p:nvSpPr>
        <p:spPr>
          <a:xfrm rot="10800000">
            <a:off x="4277892" y="2444266"/>
            <a:ext cx="108480" cy="503863"/>
          </a:xfrm>
          <a:prstGeom prst="trapezoid">
            <a:avLst>
              <a:gd name="adj" fmla="val 17308"/>
            </a:avLst>
          </a:prstGeom>
          <a:solidFill>
            <a:srgbClr val="E911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梯形 12"/>
          <p:cNvSpPr/>
          <p:nvPr/>
        </p:nvSpPr>
        <p:spPr>
          <a:xfrm rot="10800000">
            <a:off x="4416848" y="2445465"/>
            <a:ext cx="108480" cy="503863"/>
          </a:xfrm>
          <a:prstGeom prst="trapezoid">
            <a:avLst>
              <a:gd name="adj" fmla="val 17308"/>
            </a:avLst>
          </a:prstGeom>
          <a:solidFill>
            <a:srgbClr val="E911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梯形 13"/>
          <p:cNvSpPr/>
          <p:nvPr/>
        </p:nvSpPr>
        <p:spPr>
          <a:xfrm>
            <a:off x="4224555" y="2252658"/>
            <a:ext cx="354112" cy="216700"/>
          </a:xfrm>
          <a:prstGeom prst="trapezoid">
            <a:avLst/>
          </a:prstGeom>
          <a:solidFill>
            <a:srgbClr val="E911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弧形 14"/>
          <p:cNvSpPr/>
          <p:nvPr/>
        </p:nvSpPr>
        <p:spPr>
          <a:xfrm>
            <a:off x="595970" y="1300968"/>
            <a:ext cx="1943906" cy="1943906"/>
          </a:xfrm>
          <a:prstGeom prst="arc">
            <a:avLst>
              <a:gd name="adj1" fmla="val 2400669"/>
              <a:gd name="adj2" fmla="val 19325918"/>
            </a:avLst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弧形 15"/>
          <p:cNvSpPr/>
          <p:nvPr/>
        </p:nvSpPr>
        <p:spPr>
          <a:xfrm>
            <a:off x="3412979" y="1300968"/>
            <a:ext cx="1943906" cy="1943906"/>
          </a:xfrm>
          <a:prstGeom prst="arc">
            <a:avLst>
              <a:gd name="adj1" fmla="val 2400669"/>
              <a:gd name="adj2" fmla="val 19325918"/>
            </a:avLst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7" name="Picture 2" descr="http://img.sj33.cn/uploads/allimg/201302/1-130204134923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backgroundRemoval t="3462" b="94231" l="27692" r="71385">
                        <a14:foregroundMark x1="35692" y1="79615" x2="32308" y2="90769"/>
                        <a14:foregroundMark x1="59692" y1="72692" x2="65231" y2="91154"/>
                        <a14:backgroundMark x1="48923" y1="39615" x2="48923" y2="39615"/>
                        <a14:backgroundMark x1="59077" y1="63077" x2="52615" y2="62692"/>
                        <a14:backgroundMark x1="44000" y1="61538" x2="41231" y2="68077"/>
                        <a14:backgroundMark x1="54462" y1="65385" x2="58462" y2="65385"/>
                        <a14:backgroundMark x1="65538" y1="86538" x2="65846" y2="91538"/>
                        <a14:backgroundMark x1="62154" y1="88077" x2="65231" y2="92308"/>
                        <a14:backgroundMark x1="32615" y1="87692" x2="32000" y2="91923"/>
                        <a14:backgroundMark x1="34462" y1="88462" x2="32615" y2="91538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6231056" y="1087592"/>
            <a:ext cx="2989229" cy="23913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弧形 17"/>
          <p:cNvSpPr/>
          <p:nvPr/>
        </p:nvSpPr>
        <p:spPr>
          <a:xfrm>
            <a:off x="6321428" y="1300968"/>
            <a:ext cx="1943906" cy="1943906"/>
          </a:xfrm>
          <a:prstGeom prst="arc">
            <a:avLst>
              <a:gd name="adj1" fmla="val 2400669"/>
              <a:gd name="adj2" fmla="val 19325918"/>
            </a:avLst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弧形 18"/>
          <p:cNvSpPr/>
          <p:nvPr/>
        </p:nvSpPr>
        <p:spPr>
          <a:xfrm>
            <a:off x="9184158" y="1300968"/>
            <a:ext cx="1943906" cy="1943906"/>
          </a:xfrm>
          <a:prstGeom prst="arc">
            <a:avLst>
              <a:gd name="adj1" fmla="val 2400669"/>
              <a:gd name="adj2" fmla="val 19325918"/>
            </a:avLst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0" name="Picture 4" descr="http://pic4.nipic.com/20091120/1858375_150044048320_2.jpg"/>
          <p:cNvPicPr>
            <a:picLocks noChangeAspect="1" noChangeArrowheads="1"/>
          </p:cNvPicPr>
          <p:nvPr/>
        </p:nvPicPr>
        <p:blipFill rotWithShape="1"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 xmlns="">
                  <a14:imgLayer r:embed="rId5">
                    <a14:imgEffect>
                      <a14:backgroundRemoval t="0" b="68123" l="0" r="9193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 b="29983"/>
          <a:stretch/>
        </p:blipFill>
        <p:spPr bwMode="auto">
          <a:xfrm>
            <a:off x="9578457" y="1805505"/>
            <a:ext cx="2080144" cy="9939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文本框 20"/>
          <p:cNvSpPr txBox="1"/>
          <p:nvPr/>
        </p:nvSpPr>
        <p:spPr>
          <a:xfrm>
            <a:off x="1090869" y="3566160"/>
            <a:ext cx="9541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帅哥圈</a:t>
            </a:r>
            <a:endParaRPr lang="zh-CN" altLang="en-US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3915126" y="3566160"/>
            <a:ext cx="9541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美女</a:t>
            </a:r>
            <a:r>
              <a:rPr lang="zh-CN" altLang="en-US" sz="2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圈</a:t>
            </a:r>
            <a:endParaRPr lang="zh-CN" altLang="en-US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6688087" y="3559834"/>
            <a:ext cx="12105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美发师</a:t>
            </a:r>
            <a:r>
              <a:rPr lang="zh-CN" altLang="en-US" sz="2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圈</a:t>
            </a:r>
            <a:endParaRPr lang="zh-CN" altLang="en-US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9679057" y="3568748"/>
            <a:ext cx="9541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发型圈</a:t>
            </a:r>
            <a:endParaRPr lang="zh-CN" altLang="en-US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25" name="直接连接符 24"/>
          <p:cNvCxnSpPr/>
          <p:nvPr/>
        </p:nvCxnSpPr>
        <p:spPr>
          <a:xfrm>
            <a:off x="1090869" y="3968858"/>
            <a:ext cx="954107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接连接符 25"/>
          <p:cNvCxnSpPr/>
          <p:nvPr/>
        </p:nvCxnSpPr>
        <p:spPr>
          <a:xfrm>
            <a:off x="3907878" y="3968858"/>
            <a:ext cx="954107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接连接符 26"/>
          <p:cNvCxnSpPr/>
          <p:nvPr/>
        </p:nvCxnSpPr>
        <p:spPr>
          <a:xfrm>
            <a:off x="6816327" y="3966402"/>
            <a:ext cx="954107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接连接符 27"/>
          <p:cNvCxnSpPr/>
          <p:nvPr/>
        </p:nvCxnSpPr>
        <p:spPr>
          <a:xfrm>
            <a:off x="9679057" y="3966402"/>
            <a:ext cx="954107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9" name="Picture 2" descr="http://img.sj33.cn/uploads/allimg/201302/1-130204134923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backgroundRemoval t="3462" b="94231" l="27692" r="71385">
                        <a14:foregroundMark x1="44308" y1="65385" x2="52615" y2="64231"/>
                        <a14:backgroundMark x1="48923" y1="39615" x2="48923" y2="39615"/>
                        <a14:backgroundMark x1="59077" y1="63077" x2="52615" y2="62692"/>
                        <a14:backgroundMark x1="44000" y1="61538" x2="41231" y2="68077"/>
                        <a14:backgroundMark x1="54462" y1="65385" x2="58462" y2="65385"/>
                        <a14:backgroundMark x1="65538" y1="86538" x2="65846" y2="91538"/>
                        <a14:backgroundMark x1="62154" y1="88077" x2="65231" y2="92308"/>
                        <a14:backgroundMark x1="32615" y1="87692" x2="32000" y2="91923"/>
                        <a14:backgroundMark x1="34462" y1="88462" x2="32615" y2="91538"/>
                        <a14:backgroundMark x1="65231" y1="11538" x2="34769" y2="5192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6328132" y="1159459"/>
            <a:ext cx="2809561" cy="2247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" name="Picture 4" descr="http://pic4.nipic.com/20091120/1858375_150044048320_2.jpg"/>
          <p:cNvPicPr>
            <a:picLocks noChangeAspect="1" noChangeArrowheads="1"/>
          </p:cNvPicPr>
          <p:nvPr/>
        </p:nvPicPr>
        <p:blipFill rotWithShape="1"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 xmlns="">
                  <a14:imgLayer r:embed="rId8">
                    <a14:imgEffect>
                      <a14:backgroundRemoval t="6941" b="62725" l="16316" r="98246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6349" t="5962" b="47876"/>
          <a:stretch/>
        </p:blipFill>
        <p:spPr bwMode="auto">
          <a:xfrm>
            <a:off x="9926079" y="1921893"/>
            <a:ext cx="1740060" cy="6553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1" name="Picture 4" descr="http://pic4.nipic.com/20091120/1858375_150044048320_2.jpg"/>
          <p:cNvPicPr>
            <a:picLocks noChangeAspect="1" noChangeArrowheads="1"/>
          </p:cNvPicPr>
          <p:nvPr/>
        </p:nvPicPr>
        <p:blipFill rotWithShape="1"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 xmlns="">
                  <a14:imgLayer r:embed="rId5">
                    <a14:imgEffect>
                      <a14:backgroundRemoval t="28535" b="66067" l="25088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6553" t="26284" b="29984"/>
          <a:stretch/>
        </p:blipFill>
        <p:spPr bwMode="auto">
          <a:xfrm>
            <a:off x="10094456" y="2226186"/>
            <a:ext cx="1527810" cy="6208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6838885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7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7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7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4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4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4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38" presetClass="entr" presetSubtype="0" ac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1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1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2" presetClass="entr" presetSubtype="8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xit" presetSubtype="8" fill="hold" nodeType="withEffect">
                                  <p:stCondLst>
                                    <p:cond delay="180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4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38" presetClass="entr" presetSubtype="0" accel="5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51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52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53" presetClass="entr" presetSubtype="16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2" presetClass="entr" presetSubtype="1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1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2" presetClass="entr" presetSubtype="1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47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42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22" presetClass="entr" presetSubtype="8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22" presetClass="exit" presetSubtype="8" fill="hold" nodeType="withEffect">
                                  <p:stCondLst>
                                    <p:cond delay="330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8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0" presetClass="entr" presetSubtype="0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47" presetClass="entr" presetSubtype="0" fill="hold" grpId="0" nodeType="withEffect">
                                  <p:stCondLst>
                                    <p:cond delay="38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42" presetClass="entr" presetSubtype="0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2" presetID="22" presetClass="entr" presetSubtype="8" fill="hold" nodeType="withEffect">
                                  <p:stCondLst>
                                    <p:cond delay="520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22" presetClass="exit" presetSubtype="8" fill="hold" nodeType="withEffect">
                                  <p:stCondLst>
                                    <p:cond delay="560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10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8" presetID="22" presetClass="entr" presetSubtype="8" fill="hold" nodeType="withEffect">
                                  <p:stCondLst>
                                    <p:cond delay="530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22" presetClass="entr" presetSubtype="8" fill="hold" nodeType="withEffect">
                                  <p:stCondLst>
                                    <p:cond delay="570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32" presetClass="emph" presetSubtype="0" fill="hold" nodeType="withEffect">
                                  <p:stCondLst>
                                    <p:cond delay="6000"/>
                                  </p:stCondLst>
                                  <p:childTnLst>
                                    <p:animRot by="120000">
                                      <p:cBhvr>
                                        <p:cTn id="115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6" dur="4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17" dur="4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8" dur="4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19" dur="4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20" presetID="22" presetClass="entr" presetSubtype="8" fill="hold" nodeType="withEffect">
                                  <p:stCondLst>
                                    <p:cond delay="610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32" presetClass="emph" presetSubtype="0" fill="hold" nodeType="withEffect">
                                  <p:stCondLst>
                                    <p:cond delay="6400"/>
                                  </p:stCondLst>
                                  <p:childTnLst>
                                    <p:animRot by="120000">
                                      <p:cBhvr>
                                        <p:cTn id="124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25" dur="4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6" dur="4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27" dur="4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28" dur="4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29" presetID="47" presetClass="entr" presetSubtype="0" fill="hold" grpId="0" nodeType="withEffect">
                                  <p:stCondLst>
                                    <p:cond delay="650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4" presetID="42" presetClass="entr" presetSubtype="0" fill="hold" grpId="0" nodeType="withEffect">
                                  <p:stCondLst>
                                    <p:cond delay="700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9" presetID="22" presetClass="entr" presetSubtype="8" fill="hold" nodeType="withEffect">
                                  <p:stCondLst>
                                    <p:cond delay="730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2" presetID="22" presetClass="exit" presetSubtype="8" fill="hold" nodeType="withEffect">
                                  <p:stCondLst>
                                    <p:cond delay="770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14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  <p:bldP spid="6" grpId="0" build="p"/>
      <p:bldP spid="7" grpId="0" build="p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8" grpId="0" animBg="1"/>
      <p:bldP spid="19" grpId="0" animBg="1"/>
      <p:bldP spid="21" grpId="0"/>
      <p:bldP spid="22" grpId="0"/>
      <p:bldP spid="23" grpId="0"/>
      <p:bldP spid="2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弦形 3"/>
          <p:cNvSpPr/>
          <p:nvPr/>
        </p:nvSpPr>
        <p:spPr>
          <a:xfrm>
            <a:off x="4385274" y="1034359"/>
            <a:ext cx="3421452" cy="3421452"/>
          </a:xfrm>
          <a:prstGeom prst="chord">
            <a:avLst>
              <a:gd name="adj1" fmla="val 3775932"/>
              <a:gd name="adj2" fmla="val 11713819"/>
            </a:avLst>
          </a:prstGeom>
          <a:solidFill>
            <a:schemeClr val="bg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5" name="直接连接符 4"/>
          <p:cNvCxnSpPr/>
          <p:nvPr/>
        </p:nvCxnSpPr>
        <p:spPr>
          <a:xfrm>
            <a:off x="4226359" y="2119086"/>
            <a:ext cx="2871127" cy="2315150"/>
          </a:xfrm>
          <a:prstGeom prst="line">
            <a:avLst/>
          </a:prstGeom>
          <a:ln w="28575">
            <a:solidFill>
              <a:srgbClr val="E9118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文本框 5"/>
          <p:cNvSpPr txBox="1"/>
          <p:nvPr/>
        </p:nvSpPr>
        <p:spPr>
          <a:xfrm>
            <a:off x="4464783" y="2514252"/>
            <a:ext cx="32624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4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大幅度增加美发店收入</a:t>
            </a:r>
          </a:p>
        </p:txBody>
      </p:sp>
      <p:sp>
        <p:nvSpPr>
          <p:cNvPr id="7" name="椭圆 6"/>
          <p:cNvSpPr/>
          <p:nvPr/>
        </p:nvSpPr>
        <p:spPr>
          <a:xfrm>
            <a:off x="4385274" y="1019845"/>
            <a:ext cx="3421452" cy="3421448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文本框 7"/>
          <p:cNvSpPr txBox="1"/>
          <p:nvPr/>
        </p:nvSpPr>
        <p:spPr>
          <a:xfrm>
            <a:off x="5198169" y="4745518"/>
            <a:ext cx="18261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点评系统</a:t>
            </a:r>
          </a:p>
        </p:txBody>
      </p:sp>
      <p:cxnSp>
        <p:nvCxnSpPr>
          <p:cNvPr id="9" name="直接连接符 8"/>
          <p:cNvCxnSpPr/>
          <p:nvPr/>
        </p:nvCxnSpPr>
        <p:spPr>
          <a:xfrm>
            <a:off x="1794474" y="5097986"/>
            <a:ext cx="2868431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/>
        </p:nvCxnSpPr>
        <p:spPr>
          <a:xfrm>
            <a:off x="7528560" y="5097986"/>
            <a:ext cx="2868431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矩形 10"/>
          <p:cNvSpPr/>
          <p:nvPr/>
        </p:nvSpPr>
        <p:spPr>
          <a:xfrm>
            <a:off x="5145320" y="5189292"/>
            <a:ext cx="190135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1600" dirty="0" smtClean="0"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Comment system</a:t>
            </a:r>
            <a:endParaRPr lang="zh-CN" altLang="en-US" sz="1600" dirty="0">
              <a:solidFill>
                <a:srgbClr val="FFFF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224449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4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9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9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xit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2" presetClass="exit" presetSubtype="8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4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2" presetClass="exit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8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2" presetClass="exit" presetSubtype="4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6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2" presetClass="exit" presetSubtype="1" fill="hold" grpId="1" nodeType="withEffect">
                                  <p:stCondLst>
                                    <p:cond delay="1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0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4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2" presetClass="exit" presetSubtype="4" fill="hold" grpId="1" nodeType="withEffect">
                                  <p:stCondLst>
                                    <p:cond delay="1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8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6" grpId="0"/>
      <p:bldP spid="6" grpId="1"/>
      <p:bldP spid="7" grpId="0" animBg="1"/>
      <p:bldP spid="7" grpId="1" animBg="1"/>
      <p:bldP spid="8" grpId="0"/>
      <p:bldP spid="8" grpId="1"/>
      <p:bldP spid="11" grpId="0"/>
      <p:bldP spid="11" grpId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7566281" y="730349"/>
            <a:ext cx="2026920" cy="533400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4982781" y="4358639"/>
            <a:ext cx="6096000" cy="133882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pc="300" dirty="0">
                <a:solidFill>
                  <a:schemeClr val="bg1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集成排行、星级、评论于一体的服务点评系统，精准定位客户需求，及时收集顾客反馈信息，促使店家服务效率有效提高，创造</a:t>
            </a:r>
            <a:r>
              <a:rPr lang="zh-CN" altLang="zh-CN" spc="300" dirty="0" smtClean="0">
                <a:solidFill>
                  <a:schemeClr val="bg1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更</a:t>
            </a:r>
            <a:r>
              <a:rPr lang="zh-CN" altLang="en-US" spc="300" dirty="0" smtClean="0">
                <a:solidFill>
                  <a:schemeClr val="bg1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佳</a:t>
            </a:r>
            <a:r>
              <a:rPr lang="zh-CN" altLang="zh-CN" spc="300" dirty="0" smtClean="0">
                <a:solidFill>
                  <a:schemeClr val="bg1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的</a:t>
            </a:r>
            <a:r>
              <a:rPr lang="zh-CN" altLang="zh-CN" spc="300" dirty="0">
                <a:solidFill>
                  <a:schemeClr val="bg1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品牌效应。</a:t>
            </a:r>
            <a:endParaRPr lang="zh-CN" altLang="en-US" spc="300" dirty="0">
              <a:solidFill>
                <a:schemeClr val="bg1"/>
              </a:solidFill>
            </a:endParaRPr>
          </a:p>
        </p:txBody>
      </p:sp>
      <p:sp>
        <p:nvSpPr>
          <p:cNvPr id="6" name="椭圆 5"/>
          <p:cNvSpPr/>
          <p:nvPr/>
        </p:nvSpPr>
        <p:spPr>
          <a:xfrm>
            <a:off x="2481163" y="1981200"/>
            <a:ext cx="1432560" cy="1432560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椭圆 6"/>
          <p:cNvSpPr/>
          <p:nvPr/>
        </p:nvSpPr>
        <p:spPr>
          <a:xfrm>
            <a:off x="2313523" y="1813560"/>
            <a:ext cx="670560" cy="670560"/>
          </a:xfrm>
          <a:prstGeom prst="ellipse">
            <a:avLst/>
          </a:prstGeom>
          <a:solidFill>
            <a:srgbClr val="E911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椭圆 7"/>
          <p:cNvSpPr/>
          <p:nvPr/>
        </p:nvSpPr>
        <p:spPr>
          <a:xfrm>
            <a:off x="5379720" y="1981200"/>
            <a:ext cx="1432560" cy="1432560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椭圆 8"/>
          <p:cNvSpPr/>
          <p:nvPr/>
        </p:nvSpPr>
        <p:spPr>
          <a:xfrm>
            <a:off x="5212080" y="1813560"/>
            <a:ext cx="670560" cy="670560"/>
          </a:xfrm>
          <a:prstGeom prst="ellipse">
            <a:avLst/>
          </a:prstGeom>
          <a:solidFill>
            <a:srgbClr val="E911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椭圆 9"/>
          <p:cNvSpPr/>
          <p:nvPr/>
        </p:nvSpPr>
        <p:spPr>
          <a:xfrm>
            <a:off x="8275320" y="1981200"/>
            <a:ext cx="1432560" cy="1432560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椭圆 10"/>
          <p:cNvSpPr/>
          <p:nvPr/>
        </p:nvSpPr>
        <p:spPr>
          <a:xfrm>
            <a:off x="8107680" y="1813560"/>
            <a:ext cx="670560" cy="670560"/>
          </a:xfrm>
          <a:prstGeom prst="ellipse">
            <a:avLst/>
          </a:prstGeom>
          <a:solidFill>
            <a:srgbClr val="E911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2" name="Picture 2" descr="http://pic21.nipic.com/20120611/2786001_084010888000_2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6562" t="13699" r="7969" b="8760"/>
          <a:stretch/>
        </p:blipFill>
        <p:spPr bwMode="auto">
          <a:xfrm>
            <a:off x="2186112" y="1868857"/>
            <a:ext cx="925381" cy="5599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4" descr="http://www.ii123.com/uploads/allimg/c121222/135615022L1460-12435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71110" y="1667163"/>
            <a:ext cx="800100" cy="800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8" descr="http://221.2.159.215:90/uploads/allimg/090523/0411544442-29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20566374">
            <a:off x="8040578" y="1821180"/>
            <a:ext cx="655320" cy="6553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文本框 14"/>
          <p:cNvSpPr txBox="1"/>
          <p:nvPr/>
        </p:nvSpPr>
        <p:spPr>
          <a:xfrm>
            <a:off x="2746037" y="2435870"/>
            <a:ext cx="90281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排行</a:t>
            </a:r>
          </a:p>
        </p:txBody>
      </p:sp>
      <p:sp>
        <p:nvSpPr>
          <p:cNvPr id="16" name="文本框 15"/>
          <p:cNvSpPr txBox="1"/>
          <p:nvPr/>
        </p:nvSpPr>
        <p:spPr>
          <a:xfrm>
            <a:off x="5644594" y="2435870"/>
            <a:ext cx="90281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星级</a:t>
            </a:r>
          </a:p>
        </p:txBody>
      </p:sp>
      <p:sp>
        <p:nvSpPr>
          <p:cNvPr id="17" name="文本框 16"/>
          <p:cNvSpPr txBox="1"/>
          <p:nvPr/>
        </p:nvSpPr>
        <p:spPr>
          <a:xfrm>
            <a:off x="8540194" y="2435870"/>
            <a:ext cx="90281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评论</a:t>
            </a:r>
          </a:p>
        </p:txBody>
      </p:sp>
      <p:sp>
        <p:nvSpPr>
          <p:cNvPr id="18" name="加号 17"/>
          <p:cNvSpPr/>
          <p:nvPr/>
        </p:nvSpPr>
        <p:spPr>
          <a:xfrm>
            <a:off x="4189601" y="2209800"/>
            <a:ext cx="975360" cy="975360"/>
          </a:xfrm>
          <a:prstGeom prst="mathPlus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加号 18"/>
          <p:cNvSpPr/>
          <p:nvPr/>
        </p:nvSpPr>
        <p:spPr>
          <a:xfrm>
            <a:off x="7055421" y="2209800"/>
            <a:ext cx="975360" cy="975360"/>
          </a:xfrm>
          <a:prstGeom prst="mathPlus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矩形 19"/>
          <p:cNvSpPr/>
          <p:nvPr/>
        </p:nvSpPr>
        <p:spPr>
          <a:xfrm>
            <a:off x="7660258" y="806549"/>
            <a:ext cx="183896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000" dirty="0">
                <a:solidFill>
                  <a:schemeClr val="bg1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因为你</a:t>
            </a:r>
            <a:r>
              <a:rPr lang="en-US" altLang="zh-CN" sz="2000" dirty="0">
                <a:solidFill>
                  <a:schemeClr val="bg1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  </a:t>
            </a:r>
            <a:r>
              <a:rPr lang="zh-CN" altLang="zh-CN" sz="2000" dirty="0">
                <a:solidFill>
                  <a:schemeClr val="bg1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更精彩</a:t>
            </a:r>
            <a:endParaRPr lang="zh-CN" altLang="en-US" sz="2000" dirty="0">
              <a:solidFill>
                <a:schemeClr val="bg1"/>
              </a:solidFill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534675" y="637550"/>
            <a:ext cx="162095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800" dirty="0">
                <a:solidFill>
                  <a:schemeClr val="bg1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点评系统</a:t>
            </a:r>
            <a:endParaRPr lang="zh-CN" altLang="en-US" sz="2800" dirty="0">
              <a:solidFill>
                <a:schemeClr val="bg1"/>
              </a:solidFill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cxnSp>
        <p:nvCxnSpPr>
          <p:cNvPr id="22" name="直接连接符 21"/>
          <p:cNvCxnSpPr/>
          <p:nvPr/>
        </p:nvCxnSpPr>
        <p:spPr>
          <a:xfrm>
            <a:off x="0" y="533400"/>
            <a:ext cx="2648802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接连接符 22"/>
          <p:cNvCxnSpPr/>
          <p:nvPr/>
        </p:nvCxnSpPr>
        <p:spPr>
          <a:xfrm>
            <a:off x="0" y="1264920"/>
            <a:ext cx="958596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接连接符 23"/>
          <p:cNvCxnSpPr/>
          <p:nvPr/>
        </p:nvCxnSpPr>
        <p:spPr>
          <a:xfrm>
            <a:off x="4677281" y="4047978"/>
            <a:ext cx="6663104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接连接符 24"/>
          <p:cNvCxnSpPr/>
          <p:nvPr/>
        </p:nvCxnSpPr>
        <p:spPr>
          <a:xfrm>
            <a:off x="4656757" y="5986975"/>
            <a:ext cx="6663104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矩形 25"/>
          <p:cNvSpPr/>
          <p:nvPr/>
        </p:nvSpPr>
        <p:spPr>
          <a:xfrm>
            <a:off x="745588" y="4047978"/>
            <a:ext cx="474023" cy="1938997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文本框 26"/>
          <p:cNvSpPr txBox="1"/>
          <p:nvPr/>
        </p:nvSpPr>
        <p:spPr>
          <a:xfrm>
            <a:off x="745588" y="4273064"/>
            <a:ext cx="461665" cy="1477328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点评界面截图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8" name="图片 27"/>
          <p:cNvPicPr>
            <a:picLocks noChangeAspect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 xmlns="">
                  <a14:imgLayer r:embed="rId6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219" t="30257" r="7206" b="25102"/>
          <a:stretch>
            <a:fillRect/>
          </a:stretch>
        </p:blipFill>
        <p:spPr>
          <a:xfrm rot="20179831">
            <a:off x="964318" y="3519613"/>
            <a:ext cx="3602148" cy="3016879"/>
          </a:xfrm>
          <a:custGeom>
            <a:avLst/>
            <a:gdLst>
              <a:gd name="connsiteX0" fmla="*/ 780201 w 3602148"/>
              <a:gd name="connsiteY0" fmla="*/ 0 h 3016879"/>
              <a:gd name="connsiteX1" fmla="*/ 3602148 w 3602148"/>
              <a:gd name="connsiteY1" fmla="*/ 1236956 h 3016879"/>
              <a:gd name="connsiteX2" fmla="*/ 2821947 w 3602148"/>
              <a:gd name="connsiteY2" fmla="*/ 3016879 h 3016879"/>
              <a:gd name="connsiteX3" fmla="*/ 0 w 3602148"/>
              <a:gd name="connsiteY3" fmla="*/ 1779923 h 30168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02148" h="3016879">
                <a:moveTo>
                  <a:pt x="780201" y="0"/>
                </a:moveTo>
                <a:lnTo>
                  <a:pt x="3602148" y="1236956"/>
                </a:lnTo>
                <a:lnTo>
                  <a:pt x="2821947" y="3016879"/>
                </a:lnTo>
                <a:lnTo>
                  <a:pt x="0" y="1779923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xmlns="" val="24225343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3" presetClass="entr" presetSubtype="16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3" presetClass="entr" presetSubtype="16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3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3" presetClass="entr" presetSubtype="16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3" presetClass="entr" presetSubtype="16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3" presetClass="entr" presetSubtype="16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23" presetClass="entr" presetSubtype="16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2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23" presetClass="entr" presetSubtype="16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23" presetClass="entr" presetSubtype="16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23" presetClass="entr" presetSubtype="16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2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4054"/>
                                  </p:iterate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0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5" grpId="0"/>
      <p:bldP spid="16" grpId="0"/>
      <p:bldP spid="17" grpId="0"/>
      <p:bldP spid="18" grpId="0" animBg="1"/>
      <p:bldP spid="19" grpId="0" animBg="1"/>
      <p:bldP spid="20" grpId="0"/>
      <p:bldP spid="21" grpId="0"/>
      <p:bldP spid="26" grpId="0" animBg="1"/>
      <p:bldP spid="27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弦形 3"/>
          <p:cNvSpPr/>
          <p:nvPr/>
        </p:nvSpPr>
        <p:spPr>
          <a:xfrm>
            <a:off x="4385274" y="1034359"/>
            <a:ext cx="3421452" cy="3421452"/>
          </a:xfrm>
          <a:prstGeom prst="chord">
            <a:avLst>
              <a:gd name="adj1" fmla="val 3775932"/>
              <a:gd name="adj2" fmla="val 11713819"/>
            </a:avLst>
          </a:prstGeom>
          <a:solidFill>
            <a:schemeClr val="bg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5" name="直接连接符 4"/>
          <p:cNvCxnSpPr/>
          <p:nvPr/>
        </p:nvCxnSpPr>
        <p:spPr>
          <a:xfrm>
            <a:off x="4226359" y="2119086"/>
            <a:ext cx="2871127" cy="2315150"/>
          </a:xfrm>
          <a:prstGeom prst="line">
            <a:avLst/>
          </a:prstGeom>
          <a:ln w="28575">
            <a:solidFill>
              <a:srgbClr val="E9118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文本框 5"/>
          <p:cNvSpPr txBox="1"/>
          <p:nvPr/>
        </p:nvSpPr>
        <p:spPr>
          <a:xfrm>
            <a:off x="4618672" y="2514252"/>
            <a:ext cx="295465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4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增强美发店服务功能</a:t>
            </a:r>
          </a:p>
        </p:txBody>
      </p:sp>
      <p:sp>
        <p:nvSpPr>
          <p:cNvPr id="7" name="椭圆 6"/>
          <p:cNvSpPr/>
          <p:nvPr/>
        </p:nvSpPr>
        <p:spPr>
          <a:xfrm>
            <a:off x="4385274" y="1019845"/>
            <a:ext cx="3421452" cy="3421448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文本框 7"/>
          <p:cNvSpPr txBox="1"/>
          <p:nvPr/>
        </p:nvSpPr>
        <p:spPr>
          <a:xfrm>
            <a:off x="5198169" y="4745518"/>
            <a:ext cx="18261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 smtClean="0"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移动监控</a:t>
            </a:r>
            <a:endParaRPr lang="zh-CN" altLang="en-US" sz="3200" dirty="0">
              <a:solidFill>
                <a:srgbClr val="FFFF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9" name="直接连接符 8"/>
          <p:cNvCxnSpPr/>
          <p:nvPr/>
        </p:nvCxnSpPr>
        <p:spPr>
          <a:xfrm>
            <a:off x="1794474" y="5097986"/>
            <a:ext cx="2868431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/>
        </p:nvCxnSpPr>
        <p:spPr>
          <a:xfrm>
            <a:off x="7528560" y="5097986"/>
            <a:ext cx="2868431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矩形 10"/>
          <p:cNvSpPr/>
          <p:nvPr/>
        </p:nvSpPr>
        <p:spPr>
          <a:xfrm>
            <a:off x="5079603" y="5189292"/>
            <a:ext cx="203280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1600" dirty="0" smtClean="0"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Mobile monitoring</a:t>
            </a:r>
            <a:endParaRPr lang="zh-CN" altLang="en-US" sz="1600" dirty="0">
              <a:solidFill>
                <a:srgbClr val="FFFF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461772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4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9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9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xit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2" presetClass="exit" presetSubtype="8" fill="hold" grpId="1" nodeType="withEffect">
                                  <p:stCondLst>
                                    <p:cond delay="1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4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2" presetClass="exit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8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2" presetClass="exit" presetSubtype="4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6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2" presetClass="exit" presetSubtype="1" fill="hold" grpId="1" nodeType="withEffect">
                                  <p:stCondLst>
                                    <p:cond delay="1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0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4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2" presetClass="exit" presetSubtype="4" fill="hold" grpId="1" nodeType="withEffect">
                                  <p:stCondLst>
                                    <p:cond delay="1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8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6" grpId="0"/>
      <p:bldP spid="6" grpId="1"/>
      <p:bldP spid="7" grpId="0" animBg="1"/>
      <p:bldP spid="7" grpId="1" animBg="1"/>
      <p:bldP spid="8" grpId="0"/>
      <p:bldP spid="8" grpId="1"/>
      <p:bldP spid="11" grpId="0"/>
      <p:bldP spid="11" grpId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任意多边形 20"/>
          <p:cNvSpPr/>
          <p:nvPr/>
        </p:nvSpPr>
        <p:spPr>
          <a:xfrm flipH="1">
            <a:off x="1629559" y="3627089"/>
            <a:ext cx="3230532" cy="1991403"/>
          </a:xfrm>
          <a:custGeom>
            <a:avLst/>
            <a:gdLst>
              <a:gd name="connsiteX0" fmla="*/ 1976311 w 3489158"/>
              <a:gd name="connsiteY0" fmla="*/ 0 h 2150828"/>
              <a:gd name="connsiteX1" fmla="*/ 2923756 w 3489158"/>
              <a:gd name="connsiteY1" fmla="*/ 772190 h 2150828"/>
              <a:gd name="connsiteX2" fmla="*/ 2943291 w 3489158"/>
              <a:gd name="connsiteY2" fmla="*/ 965970 h 2150828"/>
              <a:gd name="connsiteX3" fmla="*/ 2947597 w 3489158"/>
              <a:gd name="connsiteY3" fmla="*/ 965970 h 2150828"/>
              <a:gd name="connsiteX4" fmla="*/ 2947597 w 3489158"/>
              <a:gd name="connsiteY4" fmla="*/ 971097 h 2150828"/>
              <a:gd name="connsiteX5" fmla="*/ 3016125 w 3489158"/>
              <a:gd name="connsiteY5" fmla="*/ 978005 h 2150828"/>
              <a:gd name="connsiteX6" fmla="*/ 3489158 w 3489158"/>
              <a:gd name="connsiteY6" fmla="*/ 1558398 h 2150828"/>
              <a:gd name="connsiteX7" fmla="*/ 3016125 w 3489158"/>
              <a:gd name="connsiteY7" fmla="*/ 2138791 h 2150828"/>
              <a:gd name="connsiteX8" fmla="*/ 2947597 w 3489158"/>
              <a:gd name="connsiteY8" fmla="*/ 2145699 h 2150828"/>
              <a:gd name="connsiteX9" fmla="*/ 2947597 w 3489158"/>
              <a:gd name="connsiteY9" fmla="*/ 2150827 h 2150828"/>
              <a:gd name="connsiteX10" fmla="*/ 2896729 w 3489158"/>
              <a:gd name="connsiteY10" fmla="*/ 2150827 h 2150828"/>
              <a:gd name="connsiteX11" fmla="*/ 592441 w 3489158"/>
              <a:gd name="connsiteY11" fmla="*/ 2150827 h 2150828"/>
              <a:gd name="connsiteX12" fmla="*/ 592429 w 3489158"/>
              <a:gd name="connsiteY12" fmla="*/ 2150828 h 2150828"/>
              <a:gd name="connsiteX13" fmla="*/ 592419 w 3489158"/>
              <a:gd name="connsiteY13" fmla="*/ 2150827 h 2150828"/>
              <a:gd name="connsiteX14" fmla="*/ 506941 w 3489158"/>
              <a:gd name="connsiteY14" fmla="*/ 2150827 h 2150828"/>
              <a:gd name="connsiteX15" fmla="*/ 506941 w 3489158"/>
              <a:gd name="connsiteY15" fmla="*/ 2142210 h 2150828"/>
              <a:gd name="connsiteX16" fmla="*/ 473034 w 3489158"/>
              <a:gd name="connsiteY16" fmla="*/ 2138792 h 2150828"/>
              <a:gd name="connsiteX17" fmla="*/ 0 w 3489158"/>
              <a:gd name="connsiteY17" fmla="*/ 1558399 h 2150828"/>
              <a:gd name="connsiteX18" fmla="*/ 361829 w 3489158"/>
              <a:gd name="connsiteY18" fmla="*/ 1012526 h 2150828"/>
              <a:gd name="connsiteX19" fmla="*/ 461952 w 3489158"/>
              <a:gd name="connsiteY19" fmla="*/ 981446 h 2150828"/>
              <a:gd name="connsiteX20" fmla="*/ 490094 w 3489158"/>
              <a:gd name="connsiteY20" fmla="*/ 890788 h 2150828"/>
              <a:gd name="connsiteX21" fmla="*/ 998435 w 3489158"/>
              <a:gd name="connsiteY21" fmla="*/ 553837 h 2150828"/>
              <a:gd name="connsiteX22" fmla="*/ 1099663 w 3489158"/>
              <a:gd name="connsiteY22" fmla="*/ 564042 h 2150828"/>
              <a:gd name="connsiteX23" fmla="*/ 1174382 w 3489158"/>
              <a:gd name="connsiteY23" fmla="*/ 426382 h 2150828"/>
              <a:gd name="connsiteX24" fmla="*/ 1976311 w 3489158"/>
              <a:gd name="connsiteY24" fmla="*/ 0 h 21508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3489158" h="2150828">
                <a:moveTo>
                  <a:pt x="1976311" y="0"/>
                </a:moveTo>
                <a:cubicBezTo>
                  <a:pt x="2443658" y="0"/>
                  <a:pt x="2833579" y="331502"/>
                  <a:pt x="2923756" y="772190"/>
                </a:cubicBezTo>
                <a:lnTo>
                  <a:pt x="2943291" y="965970"/>
                </a:lnTo>
                <a:lnTo>
                  <a:pt x="2947597" y="965970"/>
                </a:lnTo>
                <a:lnTo>
                  <a:pt x="2947597" y="971097"/>
                </a:lnTo>
                <a:lnTo>
                  <a:pt x="3016125" y="978005"/>
                </a:lnTo>
                <a:cubicBezTo>
                  <a:pt x="3286085" y="1033247"/>
                  <a:pt x="3489158" y="1272107"/>
                  <a:pt x="3489158" y="1558398"/>
                </a:cubicBezTo>
                <a:cubicBezTo>
                  <a:pt x="3489158" y="1844689"/>
                  <a:pt x="3286085" y="2083549"/>
                  <a:pt x="3016125" y="2138791"/>
                </a:cubicBezTo>
                <a:lnTo>
                  <a:pt x="2947597" y="2145699"/>
                </a:lnTo>
                <a:lnTo>
                  <a:pt x="2947597" y="2150827"/>
                </a:lnTo>
                <a:lnTo>
                  <a:pt x="2896729" y="2150827"/>
                </a:lnTo>
                <a:lnTo>
                  <a:pt x="592441" y="2150827"/>
                </a:lnTo>
                <a:lnTo>
                  <a:pt x="592429" y="2150828"/>
                </a:lnTo>
                <a:lnTo>
                  <a:pt x="592419" y="2150827"/>
                </a:lnTo>
                <a:lnTo>
                  <a:pt x="506941" y="2150827"/>
                </a:lnTo>
                <a:lnTo>
                  <a:pt x="506941" y="2142210"/>
                </a:lnTo>
                <a:lnTo>
                  <a:pt x="473034" y="2138792"/>
                </a:lnTo>
                <a:cubicBezTo>
                  <a:pt x="203074" y="2083550"/>
                  <a:pt x="0" y="1844690"/>
                  <a:pt x="0" y="1558399"/>
                </a:cubicBezTo>
                <a:cubicBezTo>
                  <a:pt x="0" y="1313007"/>
                  <a:pt x="149197" y="1102462"/>
                  <a:pt x="361829" y="1012526"/>
                </a:cubicBezTo>
                <a:lnTo>
                  <a:pt x="461952" y="981446"/>
                </a:lnTo>
                <a:lnTo>
                  <a:pt x="490094" y="890788"/>
                </a:lnTo>
                <a:cubicBezTo>
                  <a:pt x="573846" y="692776"/>
                  <a:pt x="769915" y="553837"/>
                  <a:pt x="998435" y="553837"/>
                </a:cubicBezTo>
                <a:lnTo>
                  <a:pt x="1099663" y="564042"/>
                </a:lnTo>
                <a:lnTo>
                  <a:pt x="1174382" y="426382"/>
                </a:lnTo>
                <a:cubicBezTo>
                  <a:pt x="1348176" y="169134"/>
                  <a:pt x="1642491" y="0"/>
                  <a:pt x="1976311" y="0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任意多边形 21"/>
          <p:cNvSpPr/>
          <p:nvPr/>
        </p:nvSpPr>
        <p:spPr>
          <a:xfrm>
            <a:off x="5105878" y="3941363"/>
            <a:ext cx="2353553" cy="1450805"/>
          </a:xfrm>
          <a:custGeom>
            <a:avLst/>
            <a:gdLst>
              <a:gd name="connsiteX0" fmla="*/ 1976311 w 3489158"/>
              <a:gd name="connsiteY0" fmla="*/ 0 h 2150828"/>
              <a:gd name="connsiteX1" fmla="*/ 2923756 w 3489158"/>
              <a:gd name="connsiteY1" fmla="*/ 772190 h 2150828"/>
              <a:gd name="connsiteX2" fmla="*/ 2943291 w 3489158"/>
              <a:gd name="connsiteY2" fmla="*/ 965970 h 2150828"/>
              <a:gd name="connsiteX3" fmla="*/ 2947597 w 3489158"/>
              <a:gd name="connsiteY3" fmla="*/ 965970 h 2150828"/>
              <a:gd name="connsiteX4" fmla="*/ 2947597 w 3489158"/>
              <a:gd name="connsiteY4" fmla="*/ 971097 h 2150828"/>
              <a:gd name="connsiteX5" fmla="*/ 3016125 w 3489158"/>
              <a:gd name="connsiteY5" fmla="*/ 978005 h 2150828"/>
              <a:gd name="connsiteX6" fmla="*/ 3489158 w 3489158"/>
              <a:gd name="connsiteY6" fmla="*/ 1558398 h 2150828"/>
              <a:gd name="connsiteX7" fmla="*/ 3016125 w 3489158"/>
              <a:gd name="connsiteY7" fmla="*/ 2138791 h 2150828"/>
              <a:gd name="connsiteX8" fmla="*/ 2947597 w 3489158"/>
              <a:gd name="connsiteY8" fmla="*/ 2145699 h 2150828"/>
              <a:gd name="connsiteX9" fmla="*/ 2947597 w 3489158"/>
              <a:gd name="connsiteY9" fmla="*/ 2150827 h 2150828"/>
              <a:gd name="connsiteX10" fmla="*/ 2896729 w 3489158"/>
              <a:gd name="connsiteY10" fmla="*/ 2150827 h 2150828"/>
              <a:gd name="connsiteX11" fmla="*/ 592441 w 3489158"/>
              <a:gd name="connsiteY11" fmla="*/ 2150827 h 2150828"/>
              <a:gd name="connsiteX12" fmla="*/ 592429 w 3489158"/>
              <a:gd name="connsiteY12" fmla="*/ 2150828 h 2150828"/>
              <a:gd name="connsiteX13" fmla="*/ 592419 w 3489158"/>
              <a:gd name="connsiteY13" fmla="*/ 2150827 h 2150828"/>
              <a:gd name="connsiteX14" fmla="*/ 506941 w 3489158"/>
              <a:gd name="connsiteY14" fmla="*/ 2150827 h 2150828"/>
              <a:gd name="connsiteX15" fmla="*/ 506941 w 3489158"/>
              <a:gd name="connsiteY15" fmla="*/ 2142210 h 2150828"/>
              <a:gd name="connsiteX16" fmla="*/ 473034 w 3489158"/>
              <a:gd name="connsiteY16" fmla="*/ 2138792 h 2150828"/>
              <a:gd name="connsiteX17" fmla="*/ 0 w 3489158"/>
              <a:gd name="connsiteY17" fmla="*/ 1558399 h 2150828"/>
              <a:gd name="connsiteX18" fmla="*/ 361829 w 3489158"/>
              <a:gd name="connsiteY18" fmla="*/ 1012526 h 2150828"/>
              <a:gd name="connsiteX19" fmla="*/ 461952 w 3489158"/>
              <a:gd name="connsiteY19" fmla="*/ 981446 h 2150828"/>
              <a:gd name="connsiteX20" fmla="*/ 490094 w 3489158"/>
              <a:gd name="connsiteY20" fmla="*/ 890788 h 2150828"/>
              <a:gd name="connsiteX21" fmla="*/ 998435 w 3489158"/>
              <a:gd name="connsiteY21" fmla="*/ 553837 h 2150828"/>
              <a:gd name="connsiteX22" fmla="*/ 1099663 w 3489158"/>
              <a:gd name="connsiteY22" fmla="*/ 564042 h 2150828"/>
              <a:gd name="connsiteX23" fmla="*/ 1174382 w 3489158"/>
              <a:gd name="connsiteY23" fmla="*/ 426382 h 2150828"/>
              <a:gd name="connsiteX24" fmla="*/ 1976311 w 3489158"/>
              <a:gd name="connsiteY24" fmla="*/ 0 h 21508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3489158" h="2150828">
                <a:moveTo>
                  <a:pt x="1976311" y="0"/>
                </a:moveTo>
                <a:cubicBezTo>
                  <a:pt x="2443658" y="0"/>
                  <a:pt x="2833579" y="331502"/>
                  <a:pt x="2923756" y="772190"/>
                </a:cubicBezTo>
                <a:lnTo>
                  <a:pt x="2943291" y="965970"/>
                </a:lnTo>
                <a:lnTo>
                  <a:pt x="2947597" y="965970"/>
                </a:lnTo>
                <a:lnTo>
                  <a:pt x="2947597" y="971097"/>
                </a:lnTo>
                <a:lnTo>
                  <a:pt x="3016125" y="978005"/>
                </a:lnTo>
                <a:cubicBezTo>
                  <a:pt x="3286085" y="1033247"/>
                  <a:pt x="3489158" y="1272107"/>
                  <a:pt x="3489158" y="1558398"/>
                </a:cubicBezTo>
                <a:cubicBezTo>
                  <a:pt x="3489158" y="1844689"/>
                  <a:pt x="3286085" y="2083549"/>
                  <a:pt x="3016125" y="2138791"/>
                </a:cubicBezTo>
                <a:lnTo>
                  <a:pt x="2947597" y="2145699"/>
                </a:lnTo>
                <a:lnTo>
                  <a:pt x="2947597" y="2150827"/>
                </a:lnTo>
                <a:lnTo>
                  <a:pt x="2896729" y="2150827"/>
                </a:lnTo>
                <a:lnTo>
                  <a:pt x="592441" y="2150827"/>
                </a:lnTo>
                <a:lnTo>
                  <a:pt x="592429" y="2150828"/>
                </a:lnTo>
                <a:lnTo>
                  <a:pt x="592419" y="2150827"/>
                </a:lnTo>
                <a:lnTo>
                  <a:pt x="506941" y="2150827"/>
                </a:lnTo>
                <a:lnTo>
                  <a:pt x="506941" y="2142210"/>
                </a:lnTo>
                <a:lnTo>
                  <a:pt x="473034" y="2138792"/>
                </a:lnTo>
                <a:cubicBezTo>
                  <a:pt x="203074" y="2083550"/>
                  <a:pt x="0" y="1844690"/>
                  <a:pt x="0" y="1558399"/>
                </a:cubicBezTo>
                <a:cubicBezTo>
                  <a:pt x="0" y="1313007"/>
                  <a:pt x="149197" y="1102462"/>
                  <a:pt x="361829" y="1012526"/>
                </a:cubicBezTo>
                <a:lnTo>
                  <a:pt x="461952" y="981446"/>
                </a:lnTo>
                <a:lnTo>
                  <a:pt x="490094" y="890788"/>
                </a:lnTo>
                <a:cubicBezTo>
                  <a:pt x="573846" y="692776"/>
                  <a:pt x="769915" y="553837"/>
                  <a:pt x="998435" y="553837"/>
                </a:cubicBezTo>
                <a:lnTo>
                  <a:pt x="1099663" y="564042"/>
                </a:lnTo>
                <a:lnTo>
                  <a:pt x="1174382" y="426382"/>
                </a:lnTo>
                <a:cubicBezTo>
                  <a:pt x="1348176" y="169134"/>
                  <a:pt x="1642491" y="0"/>
                  <a:pt x="1976311" y="0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任意多边形 19"/>
          <p:cNvSpPr/>
          <p:nvPr/>
        </p:nvSpPr>
        <p:spPr>
          <a:xfrm flipH="1">
            <a:off x="2999966" y="2782158"/>
            <a:ext cx="3230532" cy="1991403"/>
          </a:xfrm>
          <a:custGeom>
            <a:avLst/>
            <a:gdLst>
              <a:gd name="connsiteX0" fmla="*/ 1976311 w 3489158"/>
              <a:gd name="connsiteY0" fmla="*/ 0 h 2150828"/>
              <a:gd name="connsiteX1" fmla="*/ 2923756 w 3489158"/>
              <a:gd name="connsiteY1" fmla="*/ 772190 h 2150828"/>
              <a:gd name="connsiteX2" fmla="*/ 2943291 w 3489158"/>
              <a:gd name="connsiteY2" fmla="*/ 965970 h 2150828"/>
              <a:gd name="connsiteX3" fmla="*/ 2947597 w 3489158"/>
              <a:gd name="connsiteY3" fmla="*/ 965970 h 2150828"/>
              <a:gd name="connsiteX4" fmla="*/ 2947597 w 3489158"/>
              <a:gd name="connsiteY4" fmla="*/ 971097 h 2150828"/>
              <a:gd name="connsiteX5" fmla="*/ 3016125 w 3489158"/>
              <a:gd name="connsiteY5" fmla="*/ 978005 h 2150828"/>
              <a:gd name="connsiteX6" fmla="*/ 3489158 w 3489158"/>
              <a:gd name="connsiteY6" fmla="*/ 1558398 h 2150828"/>
              <a:gd name="connsiteX7" fmla="*/ 3016125 w 3489158"/>
              <a:gd name="connsiteY7" fmla="*/ 2138791 h 2150828"/>
              <a:gd name="connsiteX8" fmla="*/ 2947597 w 3489158"/>
              <a:gd name="connsiteY8" fmla="*/ 2145699 h 2150828"/>
              <a:gd name="connsiteX9" fmla="*/ 2947597 w 3489158"/>
              <a:gd name="connsiteY9" fmla="*/ 2150827 h 2150828"/>
              <a:gd name="connsiteX10" fmla="*/ 2896729 w 3489158"/>
              <a:gd name="connsiteY10" fmla="*/ 2150827 h 2150828"/>
              <a:gd name="connsiteX11" fmla="*/ 592441 w 3489158"/>
              <a:gd name="connsiteY11" fmla="*/ 2150827 h 2150828"/>
              <a:gd name="connsiteX12" fmla="*/ 592429 w 3489158"/>
              <a:gd name="connsiteY12" fmla="*/ 2150828 h 2150828"/>
              <a:gd name="connsiteX13" fmla="*/ 592419 w 3489158"/>
              <a:gd name="connsiteY13" fmla="*/ 2150827 h 2150828"/>
              <a:gd name="connsiteX14" fmla="*/ 506941 w 3489158"/>
              <a:gd name="connsiteY14" fmla="*/ 2150827 h 2150828"/>
              <a:gd name="connsiteX15" fmla="*/ 506941 w 3489158"/>
              <a:gd name="connsiteY15" fmla="*/ 2142210 h 2150828"/>
              <a:gd name="connsiteX16" fmla="*/ 473034 w 3489158"/>
              <a:gd name="connsiteY16" fmla="*/ 2138792 h 2150828"/>
              <a:gd name="connsiteX17" fmla="*/ 0 w 3489158"/>
              <a:gd name="connsiteY17" fmla="*/ 1558399 h 2150828"/>
              <a:gd name="connsiteX18" fmla="*/ 361829 w 3489158"/>
              <a:gd name="connsiteY18" fmla="*/ 1012526 h 2150828"/>
              <a:gd name="connsiteX19" fmla="*/ 461952 w 3489158"/>
              <a:gd name="connsiteY19" fmla="*/ 981446 h 2150828"/>
              <a:gd name="connsiteX20" fmla="*/ 490094 w 3489158"/>
              <a:gd name="connsiteY20" fmla="*/ 890788 h 2150828"/>
              <a:gd name="connsiteX21" fmla="*/ 998435 w 3489158"/>
              <a:gd name="connsiteY21" fmla="*/ 553837 h 2150828"/>
              <a:gd name="connsiteX22" fmla="*/ 1099663 w 3489158"/>
              <a:gd name="connsiteY22" fmla="*/ 564042 h 2150828"/>
              <a:gd name="connsiteX23" fmla="*/ 1174382 w 3489158"/>
              <a:gd name="connsiteY23" fmla="*/ 426382 h 2150828"/>
              <a:gd name="connsiteX24" fmla="*/ 1976311 w 3489158"/>
              <a:gd name="connsiteY24" fmla="*/ 0 h 21508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3489158" h="2150828">
                <a:moveTo>
                  <a:pt x="1976311" y="0"/>
                </a:moveTo>
                <a:cubicBezTo>
                  <a:pt x="2443658" y="0"/>
                  <a:pt x="2833579" y="331502"/>
                  <a:pt x="2923756" y="772190"/>
                </a:cubicBezTo>
                <a:lnTo>
                  <a:pt x="2943291" y="965970"/>
                </a:lnTo>
                <a:lnTo>
                  <a:pt x="2947597" y="965970"/>
                </a:lnTo>
                <a:lnTo>
                  <a:pt x="2947597" y="971097"/>
                </a:lnTo>
                <a:lnTo>
                  <a:pt x="3016125" y="978005"/>
                </a:lnTo>
                <a:cubicBezTo>
                  <a:pt x="3286085" y="1033247"/>
                  <a:pt x="3489158" y="1272107"/>
                  <a:pt x="3489158" y="1558398"/>
                </a:cubicBezTo>
                <a:cubicBezTo>
                  <a:pt x="3489158" y="1844689"/>
                  <a:pt x="3286085" y="2083549"/>
                  <a:pt x="3016125" y="2138791"/>
                </a:cubicBezTo>
                <a:lnTo>
                  <a:pt x="2947597" y="2145699"/>
                </a:lnTo>
                <a:lnTo>
                  <a:pt x="2947597" y="2150827"/>
                </a:lnTo>
                <a:lnTo>
                  <a:pt x="2896729" y="2150827"/>
                </a:lnTo>
                <a:lnTo>
                  <a:pt x="592441" y="2150827"/>
                </a:lnTo>
                <a:lnTo>
                  <a:pt x="592429" y="2150828"/>
                </a:lnTo>
                <a:lnTo>
                  <a:pt x="592419" y="2150827"/>
                </a:lnTo>
                <a:lnTo>
                  <a:pt x="506941" y="2150827"/>
                </a:lnTo>
                <a:lnTo>
                  <a:pt x="506941" y="2142210"/>
                </a:lnTo>
                <a:lnTo>
                  <a:pt x="473034" y="2138792"/>
                </a:lnTo>
                <a:cubicBezTo>
                  <a:pt x="203074" y="2083550"/>
                  <a:pt x="0" y="1844690"/>
                  <a:pt x="0" y="1558399"/>
                </a:cubicBezTo>
                <a:cubicBezTo>
                  <a:pt x="0" y="1313007"/>
                  <a:pt x="149197" y="1102462"/>
                  <a:pt x="361829" y="1012526"/>
                </a:cubicBezTo>
                <a:lnTo>
                  <a:pt x="461952" y="981446"/>
                </a:lnTo>
                <a:lnTo>
                  <a:pt x="490094" y="890788"/>
                </a:lnTo>
                <a:cubicBezTo>
                  <a:pt x="573846" y="692776"/>
                  <a:pt x="769915" y="553837"/>
                  <a:pt x="998435" y="553837"/>
                </a:cubicBezTo>
                <a:lnTo>
                  <a:pt x="1099663" y="564042"/>
                </a:lnTo>
                <a:lnTo>
                  <a:pt x="1174382" y="426382"/>
                </a:lnTo>
                <a:cubicBezTo>
                  <a:pt x="1348176" y="169134"/>
                  <a:pt x="1642491" y="0"/>
                  <a:pt x="1976311" y="0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椭圆 26"/>
          <p:cNvSpPr/>
          <p:nvPr/>
        </p:nvSpPr>
        <p:spPr>
          <a:xfrm>
            <a:off x="305175" y="483787"/>
            <a:ext cx="1164562" cy="1164562"/>
          </a:xfrm>
          <a:prstGeom prst="ellipse">
            <a:avLst/>
          </a:prstGeom>
          <a:solidFill>
            <a:srgbClr val="DC5F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任意多边形 11"/>
          <p:cNvSpPr/>
          <p:nvPr/>
        </p:nvSpPr>
        <p:spPr>
          <a:xfrm flipH="1">
            <a:off x="1525594" y="1467710"/>
            <a:ext cx="1612710" cy="994126"/>
          </a:xfrm>
          <a:custGeom>
            <a:avLst/>
            <a:gdLst>
              <a:gd name="connsiteX0" fmla="*/ 1976311 w 3489158"/>
              <a:gd name="connsiteY0" fmla="*/ 0 h 2150828"/>
              <a:gd name="connsiteX1" fmla="*/ 2923756 w 3489158"/>
              <a:gd name="connsiteY1" fmla="*/ 772190 h 2150828"/>
              <a:gd name="connsiteX2" fmla="*/ 2943291 w 3489158"/>
              <a:gd name="connsiteY2" fmla="*/ 965970 h 2150828"/>
              <a:gd name="connsiteX3" fmla="*/ 2947597 w 3489158"/>
              <a:gd name="connsiteY3" fmla="*/ 965970 h 2150828"/>
              <a:gd name="connsiteX4" fmla="*/ 2947597 w 3489158"/>
              <a:gd name="connsiteY4" fmla="*/ 971097 h 2150828"/>
              <a:gd name="connsiteX5" fmla="*/ 3016125 w 3489158"/>
              <a:gd name="connsiteY5" fmla="*/ 978005 h 2150828"/>
              <a:gd name="connsiteX6" fmla="*/ 3489158 w 3489158"/>
              <a:gd name="connsiteY6" fmla="*/ 1558398 h 2150828"/>
              <a:gd name="connsiteX7" fmla="*/ 3016125 w 3489158"/>
              <a:gd name="connsiteY7" fmla="*/ 2138791 h 2150828"/>
              <a:gd name="connsiteX8" fmla="*/ 2947597 w 3489158"/>
              <a:gd name="connsiteY8" fmla="*/ 2145699 h 2150828"/>
              <a:gd name="connsiteX9" fmla="*/ 2947597 w 3489158"/>
              <a:gd name="connsiteY9" fmla="*/ 2150827 h 2150828"/>
              <a:gd name="connsiteX10" fmla="*/ 2896729 w 3489158"/>
              <a:gd name="connsiteY10" fmla="*/ 2150827 h 2150828"/>
              <a:gd name="connsiteX11" fmla="*/ 592441 w 3489158"/>
              <a:gd name="connsiteY11" fmla="*/ 2150827 h 2150828"/>
              <a:gd name="connsiteX12" fmla="*/ 592429 w 3489158"/>
              <a:gd name="connsiteY12" fmla="*/ 2150828 h 2150828"/>
              <a:gd name="connsiteX13" fmla="*/ 592419 w 3489158"/>
              <a:gd name="connsiteY13" fmla="*/ 2150827 h 2150828"/>
              <a:gd name="connsiteX14" fmla="*/ 506941 w 3489158"/>
              <a:gd name="connsiteY14" fmla="*/ 2150827 h 2150828"/>
              <a:gd name="connsiteX15" fmla="*/ 506941 w 3489158"/>
              <a:gd name="connsiteY15" fmla="*/ 2142210 h 2150828"/>
              <a:gd name="connsiteX16" fmla="*/ 473034 w 3489158"/>
              <a:gd name="connsiteY16" fmla="*/ 2138792 h 2150828"/>
              <a:gd name="connsiteX17" fmla="*/ 0 w 3489158"/>
              <a:gd name="connsiteY17" fmla="*/ 1558399 h 2150828"/>
              <a:gd name="connsiteX18" fmla="*/ 361829 w 3489158"/>
              <a:gd name="connsiteY18" fmla="*/ 1012526 h 2150828"/>
              <a:gd name="connsiteX19" fmla="*/ 461952 w 3489158"/>
              <a:gd name="connsiteY19" fmla="*/ 981446 h 2150828"/>
              <a:gd name="connsiteX20" fmla="*/ 490094 w 3489158"/>
              <a:gd name="connsiteY20" fmla="*/ 890788 h 2150828"/>
              <a:gd name="connsiteX21" fmla="*/ 998435 w 3489158"/>
              <a:gd name="connsiteY21" fmla="*/ 553837 h 2150828"/>
              <a:gd name="connsiteX22" fmla="*/ 1099663 w 3489158"/>
              <a:gd name="connsiteY22" fmla="*/ 564042 h 2150828"/>
              <a:gd name="connsiteX23" fmla="*/ 1174382 w 3489158"/>
              <a:gd name="connsiteY23" fmla="*/ 426382 h 2150828"/>
              <a:gd name="connsiteX24" fmla="*/ 1976311 w 3489158"/>
              <a:gd name="connsiteY24" fmla="*/ 0 h 21508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3489158" h="2150828">
                <a:moveTo>
                  <a:pt x="1976311" y="0"/>
                </a:moveTo>
                <a:cubicBezTo>
                  <a:pt x="2443658" y="0"/>
                  <a:pt x="2833579" y="331502"/>
                  <a:pt x="2923756" y="772190"/>
                </a:cubicBezTo>
                <a:lnTo>
                  <a:pt x="2943291" y="965970"/>
                </a:lnTo>
                <a:lnTo>
                  <a:pt x="2947597" y="965970"/>
                </a:lnTo>
                <a:lnTo>
                  <a:pt x="2947597" y="971097"/>
                </a:lnTo>
                <a:lnTo>
                  <a:pt x="3016125" y="978005"/>
                </a:lnTo>
                <a:cubicBezTo>
                  <a:pt x="3286085" y="1033247"/>
                  <a:pt x="3489158" y="1272107"/>
                  <a:pt x="3489158" y="1558398"/>
                </a:cubicBezTo>
                <a:cubicBezTo>
                  <a:pt x="3489158" y="1844689"/>
                  <a:pt x="3286085" y="2083549"/>
                  <a:pt x="3016125" y="2138791"/>
                </a:cubicBezTo>
                <a:lnTo>
                  <a:pt x="2947597" y="2145699"/>
                </a:lnTo>
                <a:lnTo>
                  <a:pt x="2947597" y="2150827"/>
                </a:lnTo>
                <a:lnTo>
                  <a:pt x="2896729" y="2150827"/>
                </a:lnTo>
                <a:lnTo>
                  <a:pt x="592441" y="2150827"/>
                </a:lnTo>
                <a:lnTo>
                  <a:pt x="592429" y="2150828"/>
                </a:lnTo>
                <a:lnTo>
                  <a:pt x="592419" y="2150827"/>
                </a:lnTo>
                <a:lnTo>
                  <a:pt x="506941" y="2150827"/>
                </a:lnTo>
                <a:lnTo>
                  <a:pt x="506941" y="2142210"/>
                </a:lnTo>
                <a:lnTo>
                  <a:pt x="473034" y="2138792"/>
                </a:lnTo>
                <a:cubicBezTo>
                  <a:pt x="203074" y="2083550"/>
                  <a:pt x="0" y="1844690"/>
                  <a:pt x="0" y="1558399"/>
                </a:cubicBezTo>
                <a:cubicBezTo>
                  <a:pt x="0" y="1313007"/>
                  <a:pt x="149197" y="1102462"/>
                  <a:pt x="361829" y="1012526"/>
                </a:cubicBezTo>
                <a:lnTo>
                  <a:pt x="461952" y="981446"/>
                </a:lnTo>
                <a:lnTo>
                  <a:pt x="490094" y="890788"/>
                </a:lnTo>
                <a:cubicBezTo>
                  <a:pt x="573846" y="692776"/>
                  <a:pt x="769915" y="553837"/>
                  <a:pt x="998435" y="553837"/>
                </a:cubicBezTo>
                <a:lnTo>
                  <a:pt x="1099663" y="564042"/>
                </a:lnTo>
                <a:lnTo>
                  <a:pt x="1174382" y="426382"/>
                </a:lnTo>
                <a:cubicBezTo>
                  <a:pt x="1348176" y="169134"/>
                  <a:pt x="1642491" y="0"/>
                  <a:pt x="1976311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任意多边形 10"/>
          <p:cNvSpPr/>
          <p:nvPr/>
        </p:nvSpPr>
        <p:spPr>
          <a:xfrm>
            <a:off x="-513117" y="1118835"/>
            <a:ext cx="1612710" cy="994126"/>
          </a:xfrm>
          <a:custGeom>
            <a:avLst/>
            <a:gdLst>
              <a:gd name="connsiteX0" fmla="*/ 1976311 w 3489158"/>
              <a:gd name="connsiteY0" fmla="*/ 0 h 2150828"/>
              <a:gd name="connsiteX1" fmla="*/ 2923756 w 3489158"/>
              <a:gd name="connsiteY1" fmla="*/ 772190 h 2150828"/>
              <a:gd name="connsiteX2" fmla="*/ 2943291 w 3489158"/>
              <a:gd name="connsiteY2" fmla="*/ 965970 h 2150828"/>
              <a:gd name="connsiteX3" fmla="*/ 2947597 w 3489158"/>
              <a:gd name="connsiteY3" fmla="*/ 965970 h 2150828"/>
              <a:gd name="connsiteX4" fmla="*/ 2947597 w 3489158"/>
              <a:gd name="connsiteY4" fmla="*/ 971097 h 2150828"/>
              <a:gd name="connsiteX5" fmla="*/ 3016125 w 3489158"/>
              <a:gd name="connsiteY5" fmla="*/ 978005 h 2150828"/>
              <a:gd name="connsiteX6" fmla="*/ 3489158 w 3489158"/>
              <a:gd name="connsiteY6" fmla="*/ 1558398 h 2150828"/>
              <a:gd name="connsiteX7" fmla="*/ 3016125 w 3489158"/>
              <a:gd name="connsiteY7" fmla="*/ 2138791 h 2150828"/>
              <a:gd name="connsiteX8" fmla="*/ 2947597 w 3489158"/>
              <a:gd name="connsiteY8" fmla="*/ 2145699 h 2150828"/>
              <a:gd name="connsiteX9" fmla="*/ 2947597 w 3489158"/>
              <a:gd name="connsiteY9" fmla="*/ 2150827 h 2150828"/>
              <a:gd name="connsiteX10" fmla="*/ 2896729 w 3489158"/>
              <a:gd name="connsiteY10" fmla="*/ 2150827 h 2150828"/>
              <a:gd name="connsiteX11" fmla="*/ 592441 w 3489158"/>
              <a:gd name="connsiteY11" fmla="*/ 2150827 h 2150828"/>
              <a:gd name="connsiteX12" fmla="*/ 592429 w 3489158"/>
              <a:gd name="connsiteY12" fmla="*/ 2150828 h 2150828"/>
              <a:gd name="connsiteX13" fmla="*/ 592419 w 3489158"/>
              <a:gd name="connsiteY13" fmla="*/ 2150827 h 2150828"/>
              <a:gd name="connsiteX14" fmla="*/ 506941 w 3489158"/>
              <a:gd name="connsiteY14" fmla="*/ 2150827 h 2150828"/>
              <a:gd name="connsiteX15" fmla="*/ 506941 w 3489158"/>
              <a:gd name="connsiteY15" fmla="*/ 2142210 h 2150828"/>
              <a:gd name="connsiteX16" fmla="*/ 473034 w 3489158"/>
              <a:gd name="connsiteY16" fmla="*/ 2138792 h 2150828"/>
              <a:gd name="connsiteX17" fmla="*/ 0 w 3489158"/>
              <a:gd name="connsiteY17" fmla="*/ 1558399 h 2150828"/>
              <a:gd name="connsiteX18" fmla="*/ 361829 w 3489158"/>
              <a:gd name="connsiteY18" fmla="*/ 1012526 h 2150828"/>
              <a:gd name="connsiteX19" fmla="*/ 461952 w 3489158"/>
              <a:gd name="connsiteY19" fmla="*/ 981446 h 2150828"/>
              <a:gd name="connsiteX20" fmla="*/ 490094 w 3489158"/>
              <a:gd name="connsiteY20" fmla="*/ 890788 h 2150828"/>
              <a:gd name="connsiteX21" fmla="*/ 998435 w 3489158"/>
              <a:gd name="connsiteY21" fmla="*/ 553837 h 2150828"/>
              <a:gd name="connsiteX22" fmla="*/ 1099663 w 3489158"/>
              <a:gd name="connsiteY22" fmla="*/ 564042 h 2150828"/>
              <a:gd name="connsiteX23" fmla="*/ 1174382 w 3489158"/>
              <a:gd name="connsiteY23" fmla="*/ 426382 h 2150828"/>
              <a:gd name="connsiteX24" fmla="*/ 1976311 w 3489158"/>
              <a:gd name="connsiteY24" fmla="*/ 0 h 21508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3489158" h="2150828">
                <a:moveTo>
                  <a:pt x="1976311" y="0"/>
                </a:moveTo>
                <a:cubicBezTo>
                  <a:pt x="2443658" y="0"/>
                  <a:pt x="2833579" y="331502"/>
                  <a:pt x="2923756" y="772190"/>
                </a:cubicBezTo>
                <a:lnTo>
                  <a:pt x="2943291" y="965970"/>
                </a:lnTo>
                <a:lnTo>
                  <a:pt x="2947597" y="965970"/>
                </a:lnTo>
                <a:lnTo>
                  <a:pt x="2947597" y="971097"/>
                </a:lnTo>
                <a:lnTo>
                  <a:pt x="3016125" y="978005"/>
                </a:lnTo>
                <a:cubicBezTo>
                  <a:pt x="3286085" y="1033247"/>
                  <a:pt x="3489158" y="1272107"/>
                  <a:pt x="3489158" y="1558398"/>
                </a:cubicBezTo>
                <a:cubicBezTo>
                  <a:pt x="3489158" y="1844689"/>
                  <a:pt x="3286085" y="2083549"/>
                  <a:pt x="3016125" y="2138791"/>
                </a:cubicBezTo>
                <a:lnTo>
                  <a:pt x="2947597" y="2145699"/>
                </a:lnTo>
                <a:lnTo>
                  <a:pt x="2947597" y="2150827"/>
                </a:lnTo>
                <a:lnTo>
                  <a:pt x="2896729" y="2150827"/>
                </a:lnTo>
                <a:lnTo>
                  <a:pt x="592441" y="2150827"/>
                </a:lnTo>
                <a:lnTo>
                  <a:pt x="592429" y="2150828"/>
                </a:lnTo>
                <a:lnTo>
                  <a:pt x="592419" y="2150827"/>
                </a:lnTo>
                <a:lnTo>
                  <a:pt x="506941" y="2150827"/>
                </a:lnTo>
                <a:lnTo>
                  <a:pt x="506941" y="2142210"/>
                </a:lnTo>
                <a:lnTo>
                  <a:pt x="473034" y="2138792"/>
                </a:lnTo>
                <a:cubicBezTo>
                  <a:pt x="203074" y="2083550"/>
                  <a:pt x="0" y="1844690"/>
                  <a:pt x="0" y="1558399"/>
                </a:cubicBezTo>
                <a:cubicBezTo>
                  <a:pt x="0" y="1313007"/>
                  <a:pt x="149197" y="1102462"/>
                  <a:pt x="361829" y="1012526"/>
                </a:cubicBezTo>
                <a:lnTo>
                  <a:pt x="461952" y="981446"/>
                </a:lnTo>
                <a:lnTo>
                  <a:pt x="490094" y="890788"/>
                </a:lnTo>
                <a:cubicBezTo>
                  <a:pt x="573846" y="692776"/>
                  <a:pt x="769915" y="553837"/>
                  <a:pt x="998435" y="553837"/>
                </a:cubicBezTo>
                <a:lnTo>
                  <a:pt x="1099663" y="564042"/>
                </a:lnTo>
                <a:lnTo>
                  <a:pt x="1174382" y="426382"/>
                </a:lnTo>
                <a:cubicBezTo>
                  <a:pt x="1348176" y="169134"/>
                  <a:pt x="1642491" y="0"/>
                  <a:pt x="1976311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任意多边形 9"/>
          <p:cNvSpPr/>
          <p:nvPr/>
        </p:nvSpPr>
        <p:spPr>
          <a:xfrm>
            <a:off x="-172717" y="1467710"/>
            <a:ext cx="2504666" cy="1543956"/>
          </a:xfrm>
          <a:custGeom>
            <a:avLst/>
            <a:gdLst>
              <a:gd name="connsiteX0" fmla="*/ 1976311 w 3489158"/>
              <a:gd name="connsiteY0" fmla="*/ 0 h 2150828"/>
              <a:gd name="connsiteX1" fmla="*/ 2923756 w 3489158"/>
              <a:gd name="connsiteY1" fmla="*/ 772190 h 2150828"/>
              <a:gd name="connsiteX2" fmla="*/ 2943291 w 3489158"/>
              <a:gd name="connsiteY2" fmla="*/ 965970 h 2150828"/>
              <a:gd name="connsiteX3" fmla="*/ 2947597 w 3489158"/>
              <a:gd name="connsiteY3" fmla="*/ 965970 h 2150828"/>
              <a:gd name="connsiteX4" fmla="*/ 2947597 w 3489158"/>
              <a:gd name="connsiteY4" fmla="*/ 971097 h 2150828"/>
              <a:gd name="connsiteX5" fmla="*/ 3016125 w 3489158"/>
              <a:gd name="connsiteY5" fmla="*/ 978005 h 2150828"/>
              <a:gd name="connsiteX6" fmla="*/ 3489158 w 3489158"/>
              <a:gd name="connsiteY6" fmla="*/ 1558398 h 2150828"/>
              <a:gd name="connsiteX7" fmla="*/ 3016125 w 3489158"/>
              <a:gd name="connsiteY7" fmla="*/ 2138791 h 2150828"/>
              <a:gd name="connsiteX8" fmla="*/ 2947597 w 3489158"/>
              <a:gd name="connsiteY8" fmla="*/ 2145699 h 2150828"/>
              <a:gd name="connsiteX9" fmla="*/ 2947597 w 3489158"/>
              <a:gd name="connsiteY9" fmla="*/ 2150827 h 2150828"/>
              <a:gd name="connsiteX10" fmla="*/ 2896729 w 3489158"/>
              <a:gd name="connsiteY10" fmla="*/ 2150827 h 2150828"/>
              <a:gd name="connsiteX11" fmla="*/ 592441 w 3489158"/>
              <a:gd name="connsiteY11" fmla="*/ 2150827 h 2150828"/>
              <a:gd name="connsiteX12" fmla="*/ 592429 w 3489158"/>
              <a:gd name="connsiteY12" fmla="*/ 2150828 h 2150828"/>
              <a:gd name="connsiteX13" fmla="*/ 592419 w 3489158"/>
              <a:gd name="connsiteY13" fmla="*/ 2150827 h 2150828"/>
              <a:gd name="connsiteX14" fmla="*/ 506941 w 3489158"/>
              <a:gd name="connsiteY14" fmla="*/ 2150827 h 2150828"/>
              <a:gd name="connsiteX15" fmla="*/ 506941 w 3489158"/>
              <a:gd name="connsiteY15" fmla="*/ 2142210 h 2150828"/>
              <a:gd name="connsiteX16" fmla="*/ 473034 w 3489158"/>
              <a:gd name="connsiteY16" fmla="*/ 2138792 h 2150828"/>
              <a:gd name="connsiteX17" fmla="*/ 0 w 3489158"/>
              <a:gd name="connsiteY17" fmla="*/ 1558399 h 2150828"/>
              <a:gd name="connsiteX18" fmla="*/ 361829 w 3489158"/>
              <a:gd name="connsiteY18" fmla="*/ 1012526 h 2150828"/>
              <a:gd name="connsiteX19" fmla="*/ 461952 w 3489158"/>
              <a:gd name="connsiteY19" fmla="*/ 981446 h 2150828"/>
              <a:gd name="connsiteX20" fmla="*/ 490094 w 3489158"/>
              <a:gd name="connsiteY20" fmla="*/ 890788 h 2150828"/>
              <a:gd name="connsiteX21" fmla="*/ 998435 w 3489158"/>
              <a:gd name="connsiteY21" fmla="*/ 553837 h 2150828"/>
              <a:gd name="connsiteX22" fmla="*/ 1099663 w 3489158"/>
              <a:gd name="connsiteY22" fmla="*/ 564042 h 2150828"/>
              <a:gd name="connsiteX23" fmla="*/ 1174382 w 3489158"/>
              <a:gd name="connsiteY23" fmla="*/ 426382 h 2150828"/>
              <a:gd name="connsiteX24" fmla="*/ 1976311 w 3489158"/>
              <a:gd name="connsiteY24" fmla="*/ 0 h 21508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3489158" h="2150828">
                <a:moveTo>
                  <a:pt x="1976311" y="0"/>
                </a:moveTo>
                <a:cubicBezTo>
                  <a:pt x="2443658" y="0"/>
                  <a:pt x="2833579" y="331502"/>
                  <a:pt x="2923756" y="772190"/>
                </a:cubicBezTo>
                <a:lnTo>
                  <a:pt x="2943291" y="965970"/>
                </a:lnTo>
                <a:lnTo>
                  <a:pt x="2947597" y="965970"/>
                </a:lnTo>
                <a:lnTo>
                  <a:pt x="2947597" y="971097"/>
                </a:lnTo>
                <a:lnTo>
                  <a:pt x="3016125" y="978005"/>
                </a:lnTo>
                <a:cubicBezTo>
                  <a:pt x="3286085" y="1033247"/>
                  <a:pt x="3489158" y="1272107"/>
                  <a:pt x="3489158" y="1558398"/>
                </a:cubicBezTo>
                <a:cubicBezTo>
                  <a:pt x="3489158" y="1844689"/>
                  <a:pt x="3286085" y="2083549"/>
                  <a:pt x="3016125" y="2138791"/>
                </a:cubicBezTo>
                <a:lnTo>
                  <a:pt x="2947597" y="2145699"/>
                </a:lnTo>
                <a:lnTo>
                  <a:pt x="2947597" y="2150827"/>
                </a:lnTo>
                <a:lnTo>
                  <a:pt x="2896729" y="2150827"/>
                </a:lnTo>
                <a:lnTo>
                  <a:pt x="592441" y="2150827"/>
                </a:lnTo>
                <a:lnTo>
                  <a:pt x="592429" y="2150828"/>
                </a:lnTo>
                <a:lnTo>
                  <a:pt x="592419" y="2150827"/>
                </a:lnTo>
                <a:lnTo>
                  <a:pt x="506941" y="2150827"/>
                </a:lnTo>
                <a:lnTo>
                  <a:pt x="506941" y="2142210"/>
                </a:lnTo>
                <a:lnTo>
                  <a:pt x="473034" y="2138792"/>
                </a:lnTo>
                <a:cubicBezTo>
                  <a:pt x="203074" y="2083550"/>
                  <a:pt x="0" y="1844690"/>
                  <a:pt x="0" y="1558399"/>
                </a:cubicBezTo>
                <a:cubicBezTo>
                  <a:pt x="0" y="1313007"/>
                  <a:pt x="149197" y="1102462"/>
                  <a:pt x="361829" y="1012526"/>
                </a:cubicBezTo>
                <a:lnTo>
                  <a:pt x="461952" y="981446"/>
                </a:lnTo>
                <a:lnTo>
                  <a:pt x="490094" y="890788"/>
                </a:lnTo>
                <a:cubicBezTo>
                  <a:pt x="573846" y="692776"/>
                  <a:pt x="769915" y="553837"/>
                  <a:pt x="998435" y="553837"/>
                </a:cubicBezTo>
                <a:lnTo>
                  <a:pt x="1099663" y="564042"/>
                </a:lnTo>
                <a:lnTo>
                  <a:pt x="1174382" y="426382"/>
                </a:lnTo>
                <a:cubicBezTo>
                  <a:pt x="1348176" y="169134"/>
                  <a:pt x="1642491" y="0"/>
                  <a:pt x="197631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任意多边形 14"/>
          <p:cNvSpPr/>
          <p:nvPr/>
        </p:nvSpPr>
        <p:spPr>
          <a:xfrm flipH="1">
            <a:off x="365482" y="5175963"/>
            <a:ext cx="2230192" cy="1374762"/>
          </a:xfrm>
          <a:custGeom>
            <a:avLst/>
            <a:gdLst>
              <a:gd name="connsiteX0" fmla="*/ 1976311 w 3489158"/>
              <a:gd name="connsiteY0" fmla="*/ 0 h 2150828"/>
              <a:gd name="connsiteX1" fmla="*/ 2923756 w 3489158"/>
              <a:gd name="connsiteY1" fmla="*/ 772190 h 2150828"/>
              <a:gd name="connsiteX2" fmla="*/ 2943291 w 3489158"/>
              <a:gd name="connsiteY2" fmla="*/ 965970 h 2150828"/>
              <a:gd name="connsiteX3" fmla="*/ 2947597 w 3489158"/>
              <a:gd name="connsiteY3" fmla="*/ 965970 h 2150828"/>
              <a:gd name="connsiteX4" fmla="*/ 2947597 w 3489158"/>
              <a:gd name="connsiteY4" fmla="*/ 971097 h 2150828"/>
              <a:gd name="connsiteX5" fmla="*/ 3016125 w 3489158"/>
              <a:gd name="connsiteY5" fmla="*/ 978005 h 2150828"/>
              <a:gd name="connsiteX6" fmla="*/ 3489158 w 3489158"/>
              <a:gd name="connsiteY6" fmla="*/ 1558398 h 2150828"/>
              <a:gd name="connsiteX7" fmla="*/ 3016125 w 3489158"/>
              <a:gd name="connsiteY7" fmla="*/ 2138791 h 2150828"/>
              <a:gd name="connsiteX8" fmla="*/ 2947597 w 3489158"/>
              <a:gd name="connsiteY8" fmla="*/ 2145699 h 2150828"/>
              <a:gd name="connsiteX9" fmla="*/ 2947597 w 3489158"/>
              <a:gd name="connsiteY9" fmla="*/ 2150827 h 2150828"/>
              <a:gd name="connsiteX10" fmla="*/ 2896729 w 3489158"/>
              <a:gd name="connsiteY10" fmla="*/ 2150827 h 2150828"/>
              <a:gd name="connsiteX11" fmla="*/ 592441 w 3489158"/>
              <a:gd name="connsiteY11" fmla="*/ 2150827 h 2150828"/>
              <a:gd name="connsiteX12" fmla="*/ 592429 w 3489158"/>
              <a:gd name="connsiteY12" fmla="*/ 2150828 h 2150828"/>
              <a:gd name="connsiteX13" fmla="*/ 592419 w 3489158"/>
              <a:gd name="connsiteY13" fmla="*/ 2150827 h 2150828"/>
              <a:gd name="connsiteX14" fmla="*/ 506941 w 3489158"/>
              <a:gd name="connsiteY14" fmla="*/ 2150827 h 2150828"/>
              <a:gd name="connsiteX15" fmla="*/ 506941 w 3489158"/>
              <a:gd name="connsiteY15" fmla="*/ 2142210 h 2150828"/>
              <a:gd name="connsiteX16" fmla="*/ 473034 w 3489158"/>
              <a:gd name="connsiteY16" fmla="*/ 2138792 h 2150828"/>
              <a:gd name="connsiteX17" fmla="*/ 0 w 3489158"/>
              <a:gd name="connsiteY17" fmla="*/ 1558399 h 2150828"/>
              <a:gd name="connsiteX18" fmla="*/ 361829 w 3489158"/>
              <a:gd name="connsiteY18" fmla="*/ 1012526 h 2150828"/>
              <a:gd name="connsiteX19" fmla="*/ 461952 w 3489158"/>
              <a:gd name="connsiteY19" fmla="*/ 981446 h 2150828"/>
              <a:gd name="connsiteX20" fmla="*/ 490094 w 3489158"/>
              <a:gd name="connsiteY20" fmla="*/ 890788 h 2150828"/>
              <a:gd name="connsiteX21" fmla="*/ 998435 w 3489158"/>
              <a:gd name="connsiteY21" fmla="*/ 553837 h 2150828"/>
              <a:gd name="connsiteX22" fmla="*/ 1099663 w 3489158"/>
              <a:gd name="connsiteY22" fmla="*/ 564042 h 2150828"/>
              <a:gd name="connsiteX23" fmla="*/ 1174382 w 3489158"/>
              <a:gd name="connsiteY23" fmla="*/ 426382 h 2150828"/>
              <a:gd name="connsiteX24" fmla="*/ 1976311 w 3489158"/>
              <a:gd name="connsiteY24" fmla="*/ 0 h 21508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3489158" h="2150828">
                <a:moveTo>
                  <a:pt x="1976311" y="0"/>
                </a:moveTo>
                <a:cubicBezTo>
                  <a:pt x="2443658" y="0"/>
                  <a:pt x="2833579" y="331502"/>
                  <a:pt x="2923756" y="772190"/>
                </a:cubicBezTo>
                <a:lnTo>
                  <a:pt x="2943291" y="965970"/>
                </a:lnTo>
                <a:lnTo>
                  <a:pt x="2947597" y="965970"/>
                </a:lnTo>
                <a:lnTo>
                  <a:pt x="2947597" y="971097"/>
                </a:lnTo>
                <a:lnTo>
                  <a:pt x="3016125" y="978005"/>
                </a:lnTo>
                <a:cubicBezTo>
                  <a:pt x="3286085" y="1033247"/>
                  <a:pt x="3489158" y="1272107"/>
                  <a:pt x="3489158" y="1558398"/>
                </a:cubicBezTo>
                <a:cubicBezTo>
                  <a:pt x="3489158" y="1844689"/>
                  <a:pt x="3286085" y="2083549"/>
                  <a:pt x="3016125" y="2138791"/>
                </a:cubicBezTo>
                <a:lnTo>
                  <a:pt x="2947597" y="2145699"/>
                </a:lnTo>
                <a:lnTo>
                  <a:pt x="2947597" y="2150827"/>
                </a:lnTo>
                <a:lnTo>
                  <a:pt x="2896729" y="2150827"/>
                </a:lnTo>
                <a:lnTo>
                  <a:pt x="592441" y="2150827"/>
                </a:lnTo>
                <a:lnTo>
                  <a:pt x="592429" y="2150828"/>
                </a:lnTo>
                <a:lnTo>
                  <a:pt x="592419" y="2150827"/>
                </a:lnTo>
                <a:lnTo>
                  <a:pt x="506941" y="2150827"/>
                </a:lnTo>
                <a:lnTo>
                  <a:pt x="506941" y="2142210"/>
                </a:lnTo>
                <a:lnTo>
                  <a:pt x="473034" y="2138792"/>
                </a:lnTo>
                <a:cubicBezTo>
                  <a:pt x="203074" y="2083550"/>
                  <a:pt x="0" y="1844690"/>
                  <a:pt x="0" y="1558399"/>
                </a:cubicBezTo>
                <a:cubicBezTo>
                  <a:pt x="0" y="1313007"/>
                  <a:pt x="149197" y="1102462"/>
                  <a:pt x="361829" y="1012526"/>
                </a:cubicBezTo>
                <a:lnTo>
                  <a:pt x="461952" y="981446"/>
                </a:lnTo>
                <a:lnTo>
                  <a:pt x="490094" y="890788"/>
                </a:lnTo>
                <a:cubicBezTo>
                  <a:pt x="573846" y="692776"/>
                  <a:pt x="769915" y="553837"/>
                  <a:pt x="998435" y="553837"/>
                </a:cubicBezTo>
                <a:lnTo>
                  <a:pt x="1099663" y="564042"/>
                </a:lnTo>
                <a:lnTo>
                  <a:pt x="1174382" y="426382"/>
                </a:lnTo>
                <a:cubicBezTo>
                  <a:pt x="1348176" y="169134"/>
                  <a:pt x="1642491" y="0"/>
                  <a:pt x="1976311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任意多边形 13"/>
          <p:cNvSpPr/>
          <p:nvPr/>
        </p:nvSpPr>
        <p:spPr>
          <a:xfrm flipH="1">
            <a:off x="933317" y="5175963"/>
            <a:ext cx="5457331" cy="3364073"/>
          </a:xfrm>
          <a:custGeom>
            <a:avLst/>
            <a:gdLst>
              <a:gd name="connsiteX0" fmla="*/ 1976311 w 3489158"/>
              <a:gd name="connsiteY0" fmla="*/ 0 h 2150828"/>
              <a:gd name="connsiteX1" fmla="*/ 2923756 w 3489158"/>
              <a:gd name="connsiteY1" fmla="*/ 772190 h 2150828"/>
              <a:gd name="connsiteX2" fmla="*/ 2943291 w 3489158"/>
              <a:gd name="connsiteY2" fmla="*/ 965970 h 2150828"/>
              <a:gd name="connsiteX3" fmla="*/ 2947597 w 3489158"/>
              <a:gd name="connsiteY3" fmla="*/ 965970 h 2150828"/>
              <a:gd name="connsiteX4" fmla="*/ 2947597 w 3489158"/>
              <a:gd name="connsiteY4" fmla="*/ 971097 h 2150828"/>
              <a:gd name="connsiteX5" fmla="*/ 3016125 w 3489158"/>
              <a:gd name="connsiteY5" fmla="*/ 978005 h 2150828"/>
              <a:gd name="connsiteX6" fmla="*/ 3489158 w 3489158"/>
              <a:gd name="connsiteY6" fmla="*/ 1558398 h 2150828"/>
              <a:gd name="connsiteX7" fmla="*/ 3016125 w 3489158"/>
              <a:gd name="connsiteY7" fmla="*/ 2138791 h 2150828"/>
              <a:gd name="connsiteX8" fmla="*/ 2947597 w 3489158"/>
              <a:gd name="connsiteY8" fmla="*/ 2145699 h 2150828"/>
              <a:gd name="connsiteX9" fmla="*/ 2947597 w 3489158"/>
              <a:gd name="connsiteY9" fmla="*/ 2150827 h 2150828"/>
              <a:gd name="connsiteX10" fmla="*/ 2896729 w 3489158"/>
              <a:gd name="connsiteY10" fmla="*/ 2150827 h 2150828"/>
              <a:gd name="connsiteX11" fmla="*/ 592441 w 3489158"/>
              <a:gd name="connsiteY11" fmla="*/ 2150827 h 2150828"/>
              <a:gd name="connsiteX12" fmla="*/ 592429 w 3489158"/>
              <a:gd name="connsiteY12" fmla="*/ 2150828 h 2150828"/>
              <a:gd name="connsiteX13" fmla="*/ 592419 w 3489158"/>
              <a:gd name="connsiteY13" fmla="*/ 2150827 h 2150828"/>
              <a:gd name="connsiteX14" fmla="*/ 506941 w 3489158"/>
              <a:gd name="connsiteY14" fmla="*/ 2150827 h 2150828"/>
              <a:gd name="connsiteX15" fmla="*/ 506941 w 3489158"/>
              <a:gd name="connsiteY15" fmla="*/ 2142210 h 2150828"/>
              <a:gd name="connsiteX16" fmla="*/ 473034 w 3489158"/>
              <a:gd name="connsiteY16" fmla="*/ 2138792 h 2150828"/>
              <a:gd name="connsiteX17" fmla="*/ 0 w 3489158"/>
              <a:gd name="connsiteY17" fmla="*/ 1558399 h 2150828"/>
              <a:gd name="connsiteX18" fmla="*/ 361829 w 3489158"/>
              <a:gd name="connsiteY18" fmla="*/ 1012526 h 2150828"/>
              <a:gd name="connsiteX19" fmla="*/ 461952 w 3489158"/>
              <a:gd name="connsiteY19" fmla="*/ 981446 h 2150828"/>
              <a:gd name="connsiteX20" fmla="*/ 490094 w 3489158"/>
              <a:gd name="connsiteY20" fmla="*/ 890788 h 2150828"/>
              <a:gd name="connsiteX21" fmla="*/ 998435 w 3489158"/>
              <a:gd name="connsiteY21" fmla="*/ 553837 h 2150828"/>
              <a:gd name="connsiteX22" fmla="*/ 1099663 w 3489158"/>
              <a:gd name="connsiteY22" fmla="*/ 564042 h 2150828"/>
              <a:gd name="connsiteX23" fmla="*/ 1174382 w 3489158"/>
              <a:gd name="connsiteY23" fmla="*/ 426382 h 2150828"/>
              <a:gd name="connsiteX24" fmla="*/ 1976311 w 3489158"/>
              <a:gd name="connsiteY24" fmla="*/ 0 h 21508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3489158" h="2150828">
                <a:moveTo>
                  <a:pt x="1976311" y="0"/>
                </a:moveTo>
                <a:cubicBezTo>
                  <a:pt x="2443658" y="0"/>
                  <a:pt x="2833579" y="331502"/>
                  <a:pt x="2923756" y="772190"/>
                </a:cubicBezTo>
                <a:lnTo>
                  <a:pt x="2943291" y="965970"/>
                </a:lnTo>
                <a:lnTo>
                  <a:pt x="2947597" y="965970"/>
                </a:lnTo>
                <a:lnTo>
                  <a:pt x="2947597" y="971097"/>
                </a:lnTo>
                <a:lnTo>
                  <a:pt x="3016125" y="978005"/>
                </a:lnTo>
                <a:cubicBezTo>
                  <a:pt x="3286085" y="1033247"/>
                  <a:pt x="3489158" y="1272107"/>
                  <a:pt x="3489158" y="1558398"/>
                </a:cubicBezTo>
                <a:cubicBezTo>
                  <a:pt x="3489158" y="1844689"/>
                  <a:pt x="3286085" y="2083549"/>
                  <a:pt x="3016125" y="2138791"/>
                </a:cubicBezTo>
                <a:lnTo>
                  <a:pt x="2947597" y="2145699"/>
                </a:lnTo>
                <a:lnTo>
                  <a:pt x="2947597" y="2150827"/>
                </a:lnTo>
                <a:lnTo>
                  <a:pt x="2896729" y="2150827"/>
                </a:lnTo>
                <a:lnTo>
                  <a:pt x="592441" y="2150827"/>
                </a:lnTo>
                <a:lnTo>
                  <a:pt x="592429" y="2150828"/>
                </a:lnTo>
                <a:lnTo>
                  <a:pt x="592419" y="2150827"/>
                </a:lnTo>
                <a:lnTo>
                  <a:pt x="506941" y="2150827"/>
                </a:lnTo>
                <a:lnTo>
                  <a:pt x="506941" y="2142210"/>
                </a:lnTo>
                <a:lnTo>
                  <a:pt x="473034" y="2138792"/>
                </a:lnTo>
                <a:cubicBezTo>
                  <a:pt x="203074" y="2083550"/>
                  <a:pt x="0" y="1844690"/>
                  <a:pt x="0" y="1558399"/>
                </a:cubicBezTo>
                <a:cubicBezTo>
                  <a:pt x="0" y="1313007"/>
                  <a:pt x="149197" y="1102462"/>
                  <a:pt x="361829" y="1012526"/>
                </a:cubicBezTo>
                <a:lnTo>
                  <a:pt x="461952" y="981446"/>
                </a:lnTo>
                <a:lnTo>
                  <a:pt x="490094" y="890788"/>
                </a:lnTo>
                <a:cubicBezTo>
                  <a:pt x="573846" y="692776"/>
                  <a:pt x="769915" y="553837"/>
                  <a:pt x="998435" y="553837"/>
                </a:cubicBezTo>
                <a:lnTo>
                  <a:pt x="1099663" y="564042"/>
                </a:lnTo>
                <a:lnTo>
                  <a:pt x="1174382" y="426382"/>
                </a:lnTo>
                <a:cubicBezTo>
                  <a:pt x="1348176" y="169134"/>
                  <a:pt x="1642491" y="0"/>
                  <a:pt x="197631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任意多边形 15"/>
          <p:cNvSpPr/>
          <p:nvPr/>
        </p:nvSpPr>
        <p:spPr>
          <a:xfrm flipH="1">
            <a:off x="5509028" y="6007266"/>
            <a:ext cx="1763241" cy="1086918"/>
          </a:xfrm>
          <a:custGeom>
            <a:avLst/>
            <a:gdLst>
              <a:gd name="connsiteX0" fmla="*/ 1976311 w 3489158"/>
              <a:gd name="connsiteY0" fmla="*/ 0 h 2150828"/>
              <a:gd name="connsiteX1" fmla="*/ 2923756 w 3489158"/>
              <a:gd name="connsiteY1" fmla="*/ 772190 h 2150828"/>
              <a:gd name="connsiteX2" fmla="*/ 2943291 w 3489158"/>
              <a:gd name="connsiteY2" fmla="*/ 965970 h 2150828"/>
              <a:gd name="connsiteX3" fmla="*/ 2947597 w 3489158"/>
              <a:gd name="connsiteY3" fmla="*/ 965970 h 2150828"/>
              <a:gd name="connsiteX4" fmla="*/ 2947597 w 3489158"/>
              <a:gd name="connsiteY4" fmla="*/ 971097 h 2150828"/>
              <a:gd name="connsiteX5" fmla="*/ 3016125 w 3489158"/>
              <a:gd name="connsiteY5" fmla="*/ 978005 h 2150828"/>
              <a:gd name="connsiteX6" fmla="*/ 3489158 w 3489158"/>
              <a:gd name="connsiteY6" fmla="*/ 1558398 h 2150828"/>
              <a:gd name="connsiteX7" fmla="*/ 3016125 w 3489158"/>
              <a:gd name="connsiteY7" fmla="*/ 2138791 h 2150828"/>
              <a:gd name="connsiteX8" fmla="*/ 2947597 w 3489158"/>
              <a:gd name="connsiteY8" fmla="*/ 2145699 h 2150828"/>
              <a:gd name="connsiteX9" fmla="*/ 2947597 w 3489158"/>
              <a:gd name="connsiteY9" fmla="*/ 2150827 h 2150828"/>
              <a:gd name="connsiteX10" fmla="*/ 2896729 w 3489158"/>
              <a:gd name="connsiteY10" fmla="*/ 2150827 h 2150828"/>
              <a:gd name="connsiteX11" fmla="*/ 592441 w 3489158"/>
              <a:gd name="connsiteY11" fmla="*/ 2150827 h 2150828"/>
              <a:gd name="connsiteX12" fmla="*/ 592429 w 3489158"/>
              <a:gd name="connsiteY12" fmla="*/ 2150828 h 2150828"/>
              <a:gd name="connsiteX13" fmla="*/ 592419 w 3489158"/>
              <a:gd name="connsiteY13" fmla="*/ 2150827 h 2150828"/>
              <a:gd name="connsiteX14" fmla="*/ 506941 w 3489158"/>
              <a:gd name="connsiteY14" fmla="*/ 2150827 h 2150828"/>
              <a:gd name="connsiteX15" fmla="*/ 506941 w 3489158"/>
              <a:gd name="connsiteY15" fmla="*/ 2142210 h 2150828"/>
              <a:gd name="connsiteX16" fmla="*/ 473034 w 3489158"/>
              <a:gd name="connsiteY16" fmla="*/ 2138792 h 2150828"/>
              <a:gd name="connsiteX17" fmla="*/ 0 w 3489158"/>
              <a:gd name="connsiteY17" fmla="*/ 1558399 h 2150828"/>
              <a:gd name="connsiteX18" fmla="*/ 361829 w 3489158"/>
              <a:gd name="connsiteY18" fmla="*/ 1012526 h 2150828"/>
              <a:gd name="connsiteX19" fmla="*/ 461952 w 3489158"/>
              <a:gd name="connsiteY19" fmla="*/ 981446 h 2150828"/>
              <a:gd name="connsiteX20" fmla="*/ 490094 w 3489158"/>
              <a:gd name="connsiteY20" fmla="*/ 890788 h 2150828"/>
              <a:gd name="connsiteX21" fmla="*/ 998435 w 3489158"/>
              <a:gd name="connsiteY21" fmla="*/ 553837 h 2150828"/>
              <a:gd name="connsiteX22" fmla="*/ 1099663 w 3489158"/>
              <a:gd name="connsiteY22" fmla="*/ 564042 h 2150828"/>
              <a:gd name="connsiteX23" fmla="*/ 1174382 w 3489158"/>
              <a:gd name="connsiteY23" fmla="*/ 426382 h 2150828"/>
              <a:gd name="connsiteX24" fmla="*/ 1976311 w 3489158"/>
              <a:gd name="connsiteY24" fmla="*/ 0 h 21508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3489158" h="2150828">
                <a:moveTo>
                  <a:pt x="1976311" y="0"/>
                </a:moveTo>
                <a:cubicBezTo>
                  <a:pt x="2443658" y="0"/>
                  <a:pt x="2833579" y="331502"/>
                  <a:pt x="2923756" y="772190"/>
                </a:cubicBezTo>
                <a:lnTo>
                  <a:pt x="2943291" y="965970"/>
                </a:lnTo>
                <a:lnTo>
                  <a:pt x="2947597" y="965970"/>
                </a:lnTo>
                <a:lnTo>
                  <a:pt x="2947597" y="971097"/>
                </a:lnTo>
                <a:lnTo>
                  <a:pt x="3016125" y="978005"/>
                </a:lnTo>
                <a:cubicBezTo>
                  <a:pt x="3286085" y="1033247"/>
                  <a:pt x="3489158" y="1272107"/>
                  <a:pt x="3489158" y="1558398"/>
                </a:cubicBezTo>
                <a:cubicBezTo>
                  <a:pt x="3489158" y="1844689"/>
                  <a:pt x="3286085" y="2083549"/>
                  <a:pt x="3016125" y="2138791"/>
                </a:cubicBezTo>
                <a:lnTo>
                  <a:pt x="2947597" y="2145699"/>
                </a:lnTo>
                <a:lnTo>
                  <a:pt x="2947597" y="2150827"/>
                </a:lnTo>
                <a:lnTo>
                  <a:pt x="2896729" y="2150827"/>
                </a:lnTo>
                <a:lnTo>
                  <a:pt x="592441" y="2150827"/>
                </a:lnTo>
                <a:lnTo>
                  <a:pt x="592429" y="2150828"/>
                </a:lnTo>
                <a:lnTo>
                  <a:pt x="592419" y="2150827"/>
                </a:lnTo>
                <a:lnTo>
                  <a:pt x="506941" y="2150827"/>
                </a:lnTo>
                <a:lnTo>
                  <a:pt x="506941" y="2142210"/>
                </a:lnTo>
                <a:lnTo>
                  <a:pt x="473034" y="2138792"/>
                </a:lnTo>
                <a:cubicBezTo>
                  <a:pt x="203074" y="2083550"/>
                  <a:pt x="0" y="1844690"/>
                  <a:pt x="0" y="1558399"/>
                </a:cubicBezTo>
                <a:cubicBezTo>
                  <a:pt x="0" y="1313007"/>
                  <a:pt x="149197" y="1102462"/>
                  <a:pt x="361829" y="1012526"/>
                </a:cubicBezTo>
                <a:lnTo>
                  <a:pt x="461952" y="981446"/>
                </a:lnTo>
                <a:lnTo>
                  <a:pt x="490094" y="890788"/>
                </a:lnTo>
                <a:cubicBezTo>
                  <a:pt x="573846" y="692776"/>
                  <a:pt x="769915" y="553837"/>
                  <a:pt x="998435" y="553837"/>
                </a:cubicBezTo>
                <a:lnTo>
                  <a:pt x="1099663" y="564042"/>
                </a:lnTo>
                <a:lnTo>
                  <a:pt x="1174382" y="426382"/>
                </a:lnTo>
                <a:cubicBezTo>
                  <a:pt x="1348176" y="169134"/>
                  <a:pt x="1642491" y="0"/>
                  <a:pt x="197631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任意多边形 16"/>
          <p:cNvSpPr/>
          <p:nvPr/>
        </p:nvSpPr>
        <p:spPr>
          <a:xfrm>
            <a:off x="6993638" y="5658418"/>
            <a:ext cx="2792159" cy="1721176"/>
          </a:xfrm>
          <a:custGeom>
            <a:avLst/>
            <a:gdLst>
              <a:gd name="connsiteX0" fmla="*/ 1976311 w 3489158"/>
              <a:gd name="connsiteY0" fmla="*/ 0 h 2150828"/>
              <a:gd name="connsiteX1" fmla="*/ 2923756 w 3489158"/>
              <a:gd name="connsiteY1" fmla="*/ 772190 h 2150828"/>
              <a:gd name="connsiteX2" fmla="*/ 2943291 w 3489158"/>
              <a:gd name="connsiteY2" fmla="*/ 965970 h 2150828"/>
              <a:gd name="connsiteX3" fmla="*/ 2947597 w 3489158"/>
              <a:gd name="connsiteY3" fmla="*/ 965970 h 2150828"/>
              <a:gd name="connsiteX4" fmla="*/ 2947597 w 3489158"/>
              <a:gd name="connsiteY4" fmla="*/ 971097 h 2150828"/>
              <a:gd name="connsiteX5" fmla="*/ 3016125 w 3489158"/>
              <a:gd name="connsiteY5" fmla="*/ 978005 h 2150828"/>
              <a:gd name="connsiteX6" fmla="*/ 3489158 w 3489158"/>
              <a:gd name="connsiteY6" fmla="*/ 1558398 h 2150828"/>
              <a:gd name="connsiteX7" fmla="*/ 3016125 w 3489158"/>
              <a:gd name="connsiteY7" fmla="*/ 2138791 h 2150828"/>
              <a:gd name="connsiteX8" fmla="*/ 2947597 w 3489158"/>
              <a:gd name="connsiteY8" fmla="*/ 2145699 h 2150828"/>
              <a:gd name="connsiteX9" fmla="*/ 2947597 w 3489158"/>
              <a:gd name="connsiteY9" fmla="*/ 2150827 h 2150828"/>
              <a:gd name="connsiteX10" fmla="*/ 2896729 w 3489158"/>
              <a:gd name="connsiteY10" fmla="*/ 2150827 h 2150828"/>
              <a:gd name="connsiteX11" fmla="*/ 592441 w 3489158"/>
              <a:gd name="connsiteY11" fmla="*/ 2150827 h 2150828"/>
              <a:gd name="connsiteX12" fmla="*/ 592429 w 3489158"/>
              <a:gd name="connsiteY12" fmla="*/ 2150828 h 2150828"/>
              <a:gd name="connsiteX13" fmla="*/ 592419 w 3489158"/>
              <a:gd name="connsiteY13" fmla="*/ 2150827 h 2150828"/>
              <a:gd name="connsiteX14" fmla="*/ 506941 w 3489158"/>
              <a:gd name="connsiteY14" fmla="*/ 2150827 h 2150828"/>
              <a:gd name="connsiteX15" fmla="*/ 506941 w 3489158"/>
              <a:gd name="connsiteY15" fmla="*/ 2142210 h 2150828"/>
              <a:gd name="connsiteX16" fmla="*/ 473034 w 3489158"/>
              <a:gd name="connsiteY16" fmla="*/ 2138792 h 2150828"/>
              <a:gd name="connsiteX17" fmla="*/ 0 w 3489158"/>
              <a:gd name="connsiteY17" fmla="*/ 1558399 h 2150828"/>
              <a:gd name="connsiteX18" fmla="*/ 361829 w 3489158"/>
              <a:gd name="connsiteY18" fmla="*/ 1012526 h 2150828"/>
              <a:gd name="connsiteX19" fmla="*/ 461952 w 3489158"/>
              <a:gd name="connsiteY19" fmla="*/ 981446 h 2150828"/>
              <a:gd name="connsiteX20" fmla="*/ 490094 w 3489158"/>
              <a:gd name="connsiteY20" fmla="*/ 890788 h 2150828"/>
              <a:gd name="connsiteX21" fmla="*/ 998435 w 3489158"/>
              <a:gd name="connsiteY21" fmla="*/ 553837 h 2150828"/>
              <a:gd name="connsiteX22" fmla="*/ 1099663 w 3489158"/>
              <a:gd name="connsiteY22" fmla="*/ 564042 h 2150828"/>
              <a:gd name="connsiteX23" fmla="*/ 1174382 w 3489158"/>
              <a:gd name="connsiteY23" fmla="*/ 426382 h 2150828"/>
              <a:gd name="connsiteX24" fmla="*/ 1976311 w 3489158"/>
              <a:gd name="connsiteY24" fmla="*/ 0 h 21508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3489158" h="2150828">
                <a:moveTo>
                  <a:pt x="1976311" y="0"/>
                </a:moveTo>
                <a:cubicBezTo>
                  <a:pt x="2443658" y="0"/>
                  <a:pt x="2833579" y="331502"/>
                  <a:pt x="2923756" y="772190"/>
                </a:cubicBezTo>
                <a:lnTo>
                  <a:pt x="2943291" y="965970"/>
                </a:lnTo>
                <a:lnTo>
                  <a:pt x="2947597" y="965970"/>
                </a:lnTo>
                <a:lnTo>
                  <a:pt x="2947597" y="971097"/>
                </a:lnTo>
                <a:lnTo>
                  <a:pt x="3016125" y="978005"/>
                </a:lnTo>
                <a:cubicBezTo>
                  <a:pt x="3286085" y="1033247"/>
                  <a:pt x="3489158" y="1272107"/>
                  <a:pt x="3489158" y="1558398"/>
                </a:cubicBezTo>
                <a:cubicBezTo>
                  <a:pt x="3489158" y="1844689"/>
                  <a:pt x="3286085" y="2083549"/>
                  <a:pt x="3016125" y="2138791"/>
                </a:cubicBezTo>
                <a:lnTo>
                  <a:pt x="2947597" y="2145699"/>
                </a:lnTo>
                <a:lnTo>
                  <a:pt x="2947597" y="2150827"/>
                </a:lnTo>
                <a:lnTo>
                  <a:pt x="2896729" y="2150827"/>
                </a:lnTo>
                <a:lnTo>
                  <a:pt x="592441" y="2150827"/>
                </a:lnTo>
                <a:lnTo>
                  <a:pt x="592429" y="2150828"/>
                </a:lnTo>
                <a:lnTo>
                  <a:pt x="592419" y="2150827"/>
                </a:lnTo>
                <a:lnTo>
                  <a:pt x="506941" y="2150827"/>
                </a:lnTo>
                <a:lnTo>
                  <a:pt x="506941" y="2142210"/>
                </a:lnTo>
                <a:lnTo>
                  <a:pt x="473034" y="2138792"/>
                </a:lnTo>
                <a:cubicBezTo>
                  <a:pt x="203074" y="2083550"/>
                  <a:pt x="0" y="1844690"/>
                  <a:pt x="0" y="1558399"/>
                </a:cubicBezTo>
                <a:cubicBezTo>
                  <a:pt x="0" y="1313007"/>
                  <a:pt x="149197" y="1102462"/>
                  <a:pt x="361829" y="1012526"/>
                </a:cubicBezTo>
                <a:lnTo>
                  <a:pt x="461952" y="981446"/>
                </a:lnTo>
                <a:lnTo>
                  <a:pt x="490094" y="890788"/>
                </a:lnTo>
                <a:cubicBezTo>
                  <a:pt x="573846" y="692776"/>
                  <a:pt x="769915" y="553837"/>
                  <a:pt x="998435" y="553837"/>
                </a:cubicBezTo>
                <a:lnTo>
                  <a:pt x="1099663" y="564042"/>
                </a:lnTo>
                <a:lnTo>
                  <a:pt x="1174382" y="426382"/>
                </a:lnTo>
                <a:cubicBezTo>
                  <a:pt x="1348176" y="169134"/>
                  <a:pt x="1642491" y="0"/>
                  <a:pt x="197631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任意多边形 23"/>
          <p:cNvSpPr/>
          <p:nvPr/>
        </p:nvSpPr>
        <p:spPr>
          <a:xfrm flipH="1">
            <a:off x="10780648" y="2506058"/>
            <a:ext cx="1411352" cy="870002"/>
          </a:xfrm>
          <a:custGeom>
            <a:avLst/>
            <a:gdLst>
              <a:gd name="connsiteX0" fmla="*/ 1976311 w 3489158"/>
              <a:gd name="connsiteY0" fmla="*/ 0 h 2150828"/>
              <a:gd name="connsiteX1" fmla="*/ 2923756 w 3489158"/>
              <a:gd name="connsiteY1" fmla="*/ 772190 h 2150828"/>
              <a:gd name="connsiteX2" fmla="*/ 2943291 w 3489158"/>
              <a:gd name="connsiteY2" fmla="*/ 965970 h 2150828"/>
              <a:gd name="connsiteX3" fmla="*/ 2947597 w 3489158"/>
              <a:gd name="connsiteY3" fmla="*/ 965970 h 2150828"/>
              <a:gd name="connsiteX4" fmla="*/ 2947597 w 3489158"/>
              <a:gd name="connsiteY4" fmla="*/ 971097 h 2150828"/>
              <a:gd name="connsiteX5" fmla="*/ 3016125 w 3489158"/>
              <a:gd name="connsiteY5" fmla="*/ 978005 h 2150828"/>
              <a:gd name="connsiteX6" fmla="*/ 3489158 w 3489158"/>
              <a:gd name="connsiteY6" fmla="*/ 1558398 h 2150828"/>
              <a:gd name="connsiteX7" fmla="*/ 3016125 w 3489158"/>
              <a:gd name="connsiteY7" fmla="*/ 2138791 h 2150828"/>
              <a:gd name="connsiteX8" fmla="*/ 2947597 w 3489158"/>
              <a:gd name="connsiteY8" fmla="*/ 2145699 h 2150828"/>
              <a:gd name="connsiteX9" fmla="*/ 2947597 w 3489158"/>
              <a:gd name="connsiteY9" fmla="*/ 2150827 h 2150828"/>
              <a:gd name="connsiteX10" fmla="*/ 2896729 w 3489158"/>
              <a:gd name="connsiteY10" fmla="*/ 2150827 h 2150828"/>
              <a:gd name="connsiteX11" fmla="*/ 592441 w 3489158"/>
              <a:gd name="connsiteY11" fmla="*/ 2150827 h 2150828"/>
              <a:gd name="connsiteX12" fmla="*/ 592429 w 3489158"/>
              <a:gd name="connsiteY12" fmla="*/ 2150828 h 2150828"/>
              <a:gd name="connsiteX13" fmla="*/ 592419 w 3489158"/>
              <a:gd name="connsiteY13" fmla="*/ 2150827 h 2150828"/>
              <a:gd name="connsiteX14" fmla="*/ 506941 w 3489158"/>
              <a:gd name="connsiteY14" fmla="*/ 2150827 h 2150828"/>
              <a:gd name="connsiteX15" fmla="*/ 506941 w 3489158"/>
              <a:gd name="connsiteY15" fmla="*/ 2142210 h 2150828"/>
              <a:gd name="connsiteX16" fmla="*/ 473034 w 3489158"/>
              <a:gd name="connsiteY16" fmla="*/ 2138792 h 2150828"/>
              <a:gd name="connsiteX17" fmla="*/ 0 w 3489158"/>
              <a:gd name="connsiteY17" fmla="*/ 1558399 h 2150828"/>
              <a:gd name="connsiteX18" fmla="*/ 361829 w 3489158"/>
              <a:gd name="connsiteY18" fmla="*/ 1012526 h 2150828"/>
              <a:gd name="connsiteX19" fmla="*/ 461952 w 3489158"/>
              <a:gd name="connsiteY19" fmla="*/ 981446 h 2150828"/>
              <a:gd name="connsiteX20" fmla="*/ 490094 w 3489158"/>
              <a:gd name="connsiteY20" fmla="*/ 890788 h 2150828"/>
              <a:gd name="connsiteX21" fmla="*/ 998435 w 3489158"/>
              <a:gd name="connsiteY21" fmla="*/ 553837 h 2150828"/>
              <a:gd name="connsiteX22" fmla="*/ 1099663 w 3489158"/>
              <a:gd name="connsiteY22" fmla="*/ 564042 h 2150828"/>
              <a:gd name="connsiteX23" fmla="*/ 1174382 w 3489158"/>
              <a:gd name="connsiteY23" fmla="*/ 426382 h 2150828"/>
              <a:gd name="connsiteX24" fmla="*/ 1976311 w 3489158"/>
              <a:gd name="connsiteY24" fmla="*/ 0 h 21508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3489158" h="2150828">
                <a:moveTo>
                  <a:pt x="1976311" y="0"/>
                </a:moveTo>
                <a:cubicBezTo>
                  <a:pt x="2443658" y="0"/>
                  <a:pt x="2833579" y="331502"/>
                  <a:pt x="2923756" y="772190"/>
                </a:cubicBezTo>
                <a:lnTo>
                  <a:pt x="2943291" y="965970"/>
                </a:lnTo>
                <a:lnTo>
                  <a:pt x="2947597" y="965970"/>
                </a:lnTo>
                <a:lnTo>
                  <a:pt x="2947597" y="971097"/>
                </a:lnTo>
                <a:lnTo>
                  <a:pt x="3016125" y="978005"/>
                </a:lnTo>
                <a:cubicBezTo>
                  <a:pt x="3286085" y="1033247"/>
                  <a:pt x="3489158" y="1272107"/>
                  <a:pt x="3489158" y="1558398"/>
                </a:cubicBezTo>
                <a:cubicBezTo>
                  <a:pt x="3489158" y="1844689"/>
                  <a:pt x="3286085" y="2083549"/>
                  <a:pt x="3016125" y="2138791"/>
                </a:cubicBezTo>
                <a:lnTo>
                  <a:pt x="2947597" y="2145699"/>
                </a:lnTo>
                <a:lnTo>
                  <a:pt x="2947597" y="2150827"/>
                </a:lnTo>
                <a:lnTo>
                  <a:pt x="2896729" y="2150827"/>
                </a:lnTo>
                <a:lnTo>
                  <a:pt x="592441" y="2150827"/>
                </a:lnTo>
                <a:lnTo>
                  <a:pt x="592429" y="2150828"/>
                </a:lnTo>
                <a:lnTo>
                  <a:pt x="592419" y="2150827"/>
                </a:lnTo>
                <a:lnTo>
                  <a:pt x="506941" y="2150827"/>
                </a:lnTo>
                <a:lnTo>
                  <a:pt x="506941" y="2142210"/>
                </a:lnTo>
                <a:lnTo>
                  <a:pt x="473034" y="2138792"/>
                </a:lnTo>
                <a:cubicBezTo>
                  <a:pt x="203074" y="2083550"/>
                  <a:pt x="0" y="1844690"/>
                  <a:pt x="0" y="1558399"/>
                </a:cubicBezTo>
                <a:cubicBezTo>
                  <a:pt x="0" y="1313007"/>
                  <a:pt x="149197" y="1102462"/>
                  <a:pt x="361829" y="1012526"/>
                </a:cubicBezTo>
                <a:lnTo>
                  <a:pt x="461952" y="981446"/>
                </a:lnTo>
                <a:lnTo>
                  <a:pt x="490094" y="890788"/>
                </a:lnTo>
                <a:cubicBezTo>
                  <a:pt x="573846" y="692776"/>
                  <a:pt x="769915" y="553837"/>
                  <a:pt x="998435" y="553837"/>
                </a:cubicBezTo>
                <a:lnTo>
                  <a:pt x="1099663" y="564042"/>
                </a:lnTo>
                <a:lnTo>
                  <a:pt x="1174382" y="426382"/>
                </a:lnTo>
                <a:cubicBezTo>
                  <a:pt x="1348176" y="169134"/>
                  <a:pt x="1642491" y="0"/>
                  <a:pt x="1976311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任意多边形 24"/>
          <p:cNvSpPr/>
          <p:nvPr/>
        </p:nvSpPr>
        <p:spPr>
          <a:xfrm>
            <a:off x="8996485" y="2200742"/>
            <a:ext cx="1411352" cy="870002"/>
          </a:xfrm>
          <a:custGeom>
            <a:avLst/>
            <a:gdLst>
              <a:gd name="connsiteX0" fmla="*/ 1976311 w 3489158"/>
              <a:gd name="connsiteY0" fmla="*/ 0 h 2150828"/>
              <a:gd name="connsiteX1" fmla="*/ 2923756 w 3489158"/>
              <a:gd name="connsiteY1" fmla="*/ 772190 h 2150828"/>
              <a:gd name="connsiteX2" fmla="*/ 2943291 w 3489158"/>
              <a:gd name="connsiteY2" fmla="*/ 965970 h 2150828"/>
              <a:gd name="connsiteX3" fmla="*/ 2947597 w 3489158"/>
              <a:gd name="connsiteY3" fmla="*/ 965970 h 2150828"/>
              <a:gd name="connsiteX4" fmla="*/ 2947597 w 3489158"/>
              <a:gd name="connsiteY4" fmla="*/ 971097 h 2150828"/>
              <a:gd name="connsiteX5" fmla="*/ 3016125 w 3489158"/>
              <a:gd name="connsiteY5" fmla="*/ 978005 h 2150828"/>
              <a:gd name="connsiteX6" fmla="*/ 3489158 w 3489158"/>
              <a:gd name="connsiteY6" fmla="*/ 1558398 h 2150828"/>
              <a:gd name="connsiteX7" fmla="*/ 3016125 w 3489158"/>
              <a:gd name="connsiteY7" fmla="*/ 2138791 h 2150828"/>
              <a:gd name="connsiteX8" fmla="*/ 2947597 w 3489158"/>
              <a:gd name="connsiteY8" fmla="*/ 2145699 h 2150828"/>
              <a:gd name="connsiteX9" fmla="*/ 2947597 w 3489158"/>
              <a:gd name="connsiteY9" fmla="*/ 2150827 h 2150828"/>
              <a:gd name="connsiteX10" fmla="*/ 2896729 w 3489158"/>
              <a:gd name="connsiteY10" fmla="*/ 2150827 h 2150828"/>
              <a:gd name="connsiteX11" fmla="*/ 592441 w 3489158"/>
              <a:gd name="connsiteY11" fmla="*/ 2150827 h 2150828"/>
              <a:gd name="connsiteX12" fmla="*/ 592429 w 3489158"/>
              <a:gd name="connsiteY12" fmla="*/ 2150828 h 2150828"/>
              <a:gd name="connsiteX13" fmla="*/ 592419 w 3489158"/>
              <a:gd name="connsiteY13" fmla="*/ 2150827 h 2150828"/>
              <a:gd name="connsiteX14" fmla="*/ 506941 w 3489158"/>
              <a:gd name="connsiteY14" fmla="*/ 2150827 h 2150828"/>
              <a:gd name="connsiteX15" fmla="*/ 506941 w 3489158"/>
              <a:gd name="connsiteY15" fmla="*/ 2142210 h 2150828"/>
              <a:gd name="connsiteX16" fmla="*/ 473034 w 3489158"/>
              <a:gd name="connsiteY16" fmla="*/ 2138792 h 2150828"/>
              <a:gd name="connsiteX17" fmla="*/ 0 w 3489158"/>
              <a:gd name="connsiteY17" fmla="*/ 1558399 h 2150828"/>
              <a:gd name="connsiteX18" fmla="*/ 361829 w 3489158"/>
              <a:gd name="connsiteY18" fmla="*/ 1012526 h 2150828"/>
              <a:gd name="connsiteX19" fmla="*/ 461952 w 3489158"/>
              <a:gd name="connsiteY19" fmla="*/ 981446 h 2150828"/>
              <a:gd name="connsiteX20" fmla="*/ 490094 w 3489158"/>
              <a:gd name="connsiteY20" fmla="*/ 890788 h 2150828"/>
              <a:gd name="connsiteX21" fmla="*/ 998435 w 3489158"/>
              <a:gd name="connsiteY21" fmla="*/ 553837 h 2150828"/>
              <a:gd name="connsiteX22" fmla="*/ 1099663 w 3489158"/>
              <a:gd name="connsiteY22" fmla="*/ 564042 h 2150828"/>
              <a:gd name="connsiteX23" fmla="*/ 1174382 w 3489158"/>
              <a:gd name="connsiteY23" fmla="*/ 426382 h 2150828"/>
              <a:gd name="connsiteX24" fmla="*/ 1976311 w 3489158"/>
              <a:gd name="connsiteY24" fmla="*/ 0 h 21508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3489158" h="2150828">
                <a:moveTo>
                  <a:pt x="1976311" y="0"/>
                </a:moveTo>
                <a:cubicBezTo>
                  <a:pt x="2443658" y="0"/>
                  <a:pt x="2833579" y="331502"/>
                  <a:pt x="2923756" y="772190"/>
                </a:cubicBezTo>
                <a:lnTo>
                  <a:pt x="2943291" y="965970"/>
                </a:lnTo>
                <a:lnTo>
                  <a:pt x="2947597" y="965970"/>
                </a:lnTo>
                <a:lnTo>
                  <a:pt x="2947597" y="971097"/>
                </a:lnTo>
                <a:lnTo>
                  <a:pt x="3016125" y="978005"/>
                </a:lnTo>
                <a:cubicBezTo>
                  <a:pt x="3286085" y="1033247"/>
                  <a:pt x="3489158" y="1272107"/>
                  <a:pt x="3489158" y="1558398"/>
                </a:cubicBezTo>
                <a:cubicBezTo>
                  <a:pt x="3489158" y="1844689"/>
                  <a:pt x="3286085" y="2083549"/>
                  <a:pt x="3016125" y="2138791"/>
                </a:cubicBezTo>
                <a:lnTo>
                  <a:pt x="2947597" y="2145699"/>
                </a:lnTo>
                <a:lnTo>
                  <a:pt x="2947597" y="2150827"/>
                </a:lnTo>
                <a:lnTo>
                  <a:pt x="2896729" y="2150827"/>
                </a:lnTo>
                <a:lnTo>
                  <a:pt x="592441" y="2150827"/>
                </a:lnTo>
                <a:lnTo>
                  <a:pt x="592429" y="2150828"/>
                </a:lnTo>
                <a:lnTo>
                  <a:pt x="592419" y="2150827"/>
                </a:lnTo>
                <a:lnTo>
                  <a:pt x="506941" y="2150827"/>
                </a:lnTo>
                <a:lnTo>
                  <a:pt x="506941" y="2142210"/>
                </a:lnTo>
                <a:lnTo>
                  <a:pt x="473034" y="2138792"/>
                </a:lnTo>
                <a:cubicBezTo>
                  <a:pt x="203074" y="2083550"/>
                  <a:pt x="0" y="1844690"/>
                  <a:pt x="0" y="1558399"/>
                </a:cubicBezTo>
                <a:cubicBezTo>
                  <a:pt x="0" y="1313007"/>
                  <a:pt x="149197" y="1102462"/>
                  <a:pt x="361829" y="1012526"/>
                </a:cubicBezTo>
                <a:lnTo>
                  <a:pt x="461952" y="981446"/>
                </a:lnTo>
                <a:lnTo>
                  <a:pt x="490094" y="890788"/>
                </a:lnTo>
                <a:cubicBezTo>
                  <a:pt x="573846" y="692776"/>
                  <a:pt x="769915" y="553837"/>
                  <a:pt x="998435" y="553837"/>
                </a:cubicBezTo>
                <a:lnTo>
                  <a:pt x="1099663" y="564042"/>
                </a:lnTo>
                <a:lnTo>
                  <a:pt x="1174382" y="426382"/>
                </a:lnTo>
                <a:cubicBezTo>
                  <a:pt x="1348176" y="169134"/>
                  <a:pt x="1642491" y="0"/>
                  <a:pt x="1976311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任意多边形 25"/>
          <p:cNvSpPr/>
          <p:nvPr/>
        </p:nvSpPr>
        <p:spPr>
          <a:xfrm>
            <a:off x="9294383" y="2506058"/>
            <a:ext cx="2191941" cy="1351182"/>
          </a:xfrm>
          <a:custGeom>
            <a:avLst/>
            <a:gdLst>
              <a:gd name="connsiteX0" fmla="*/ 1976311 w 3489158"/>
              <a:gd name="connsiteY0" fmla="*/ 0 h 2150828"/>
              <a:gd name="connsiteX1" fmla="*/ 2923756 w 3489158"/>
              <a:gd name="connsiteY1" fmla="*/ 772190 h 2150828"/>
              <a:gd name="connsiteX2" fmla="*/ 2943291 w 3489158"/>
              <a:gd name="connsiteY2" fmla="*/ 965970 h 2150828"/>
              <a:gd name="connsiteX3" fmla="*/ 2947597 w 3489158"/>
              <a:gd name="connsiteY3" fmla="*/ 965970 h 2150828"/>
              <a:gd name="connsiteX4" fmla="*/ 2947597 w 3489158"/>
              <a:gd name="connsiteY4" fmla="*/ 971097 h 2150828"/>
              <a:gd name="connsiteX5" fmla="*/ 3016125 w 3489158"/>
              <a:gd name="connsiteY5" fmla="*/ 978005 h 2150828"/>
              <a:gd name="connsiteX6" fmla="*/ 3489158 w 3489158"/>
              <a:gd name="connsiteY6" fmla="*/ 1558398 h 2150828"/>
              <a:gd name="connsiteX7" fmla="*/ 3016125 w 3489158"/>
              <a:gd name="connsiteY7" fmla="*/ 2138791 h 2150828"/>
              <a:gd name="connsiteX8" fmla="*/ 2947597 w 3489158"/>
              <a:gd name="connsiteY8" fmla="*/ 2145699 h 2150828"/>
              <a:gd name="connsiteX9" fmla="*/ 2947597 w 3489158"/>
              <a:gd name="connsiteY9" fmla="*/ 2150827 h 2150828"/>
              <a:gd name="connsiteX10" fmla="*/ 2896729 w 3489158"/>
              <a:gd name="connsiteY10" fmla="*/ 2150827 h 2150828"/>
              <a:gd name="connsiteX11" fmla="*/ 592441 w 3489158"/>
              <a:gd name="connsiteY11" fmla="*/ 2150827 h 2150828"/>
              <a:gd name="connsiteX12" fmla="*/ 592429 w 3489158"/>
              <a:gd name="connsiteY12" fmla="*/ 2150828 h 2150828"/>
              <a:gd name="connsiteX13" fmla="*/ 592419 w 3489158"/>
              <a:gd name="connsiteY13" fmla="*/ 2150827 h 2150828"/>
              <a:gd name="connsiteX14" fmla="*/ 506941 w 3489158"/>
              <a:gd name="connsiteY14" fmla="*/ 2150827 h 2150828"/>
              <a:gd name="connsiteX15" fmla="*/ 506941 w 3489158"/>
              <a:gd name="connsiteY15" fmla="*/ 2142210 h 2150828"/>
              <a:gd name="connsiteX16" fmla="*/ 473034 w 3489158"/>
              <a:gd name="connsiteY16" fmla="*/ 2138792 h 2150828"/>
              <a:gd name="connsiteX17" fmla="*/ 0 w 3489158"/>
              <a:gd name="connsiteY17" fmla="*/ 1558399 h 2150828"/>
              <a:gd name="connsiteX18" fmla="*/ 361829 w 3489158"/>
              <a:gd name="connsiteY18" fmla="*/ 1012526 h 2150828"/>
              <a:gd name="connsiteX19" fmla="*/ 461952 w 3489158"/>
              <a:gd name="connsiteY19" fmla="*/ 981446 h 2150828"/>
              <a:gd name="connsiteX20" fmla="*/ 490094 w 3489158"/>
              <a:gd name="connsiteY20" fmla="*/ 890788 h 2150828"/>
              <a:gd name="connsiteX21" fmla="*/ 998435 w 3489158"/>
              <a:gd name="connsiteY21" fmla="*/ 553837 h 2150828"/>
              <a:gd name="connsiteX22" fmla="*/ 1099663 w 3489158"/>
              <a:gd name="connsiteY22" fmla="*/ 564042 h 2150828"/>
              <a:gd name="connsiteX23" fmla="*/ 1174382 w 3489158"/>
              <a:gd name="connsiteY23" fmla="*/ 426382 h 2150828"/>
              <a:gd name="connsiteX24" fmla="*/ 1976311 w 3489158"/>
              <a:gd name="connsiteY24" fmla="*/ 0 h 21508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3489158" h="2150828">
                <a:moveTo>
                  <a:pt x="1976311" y="0"/>
                </a:moveTo>
                <a:cubicBezTo>
                  <a:pt x="2443658" y="0"/>
                  <a:pt x="2833579" y="331502"/>
                  <a:pt x="2923756" y="772190"/>
                </a:cubicBezTo>
                <a:lnTo>
                  <a:pt x="2943291" y="965970"/>
                </a:lnTo>
                <a:lnTo>
                  <a:pt x="2947597" y="965970"/>
                </a:lnTo>
                <a:lnTo>
                  <a:pt x="2947597" y="971097"/>
                </a:lnTo>
                <a:lnTo>
                  <a:pt x="3016125" y="978005"/>
                </a:lnTo>
                <a:cubicBezTo>
                  <a:pt x="3286085" y="1033247"/>
                  <a:pt x="3489158" y="1272107"/>
                  <a:pt x="3489158" y="1558398"/>
                </a:cubicBezTo>
                <a:cubicBezTo>
                  <a:pt x="3489158" y="1844689"/>
                  <a:pt x="3286085" y="2083549"/>
                  <a:pt x="3016125" y="2138791"/>
                </a:cubicBezTo>
                <a:lnTo>
                  <a:pt x="2947597" y="2145699"/>
                </a:lnTo>
                <a:lnTo>
                  <a:pt x="2947597" y="2150827"/>
                </a:lnTo>
                <a:lnTo>
                  <a:pt x="2896729" y="2150827"/>
                </a:lnTo>
                <a:lnTo>
                  <a:pt x="592441" y="2150827"/>
                </a:lnTo>
                <a:lnTo>
                  <a:pt x="592429" y="2150828"/>
                </a:lnTo>
                <a:lnTo>
                  <a:pt x="592419" y="2150827"/>
                </a:lnTo>
                <a:lnTo>
                  <a:pt x="506941" y="2150827"/>
                </a:lnTo>
                <a:lnTo>
                  <a:pt x="506941" y="2142210"/>
                </a:lnTo>
                <a:lnTo>
                  <a:pt x="473034" y="2138792"/>
                </a:lnTo>
                <a:cubicBezTo>
                  <a:pt x="203074" y="2083550"/>
                  <a:pt x="0" y="1844690"/>
                  <a:pt x="0" y="1558399"/>
                </a:cubicBezTo>
                <a:cubicBezTo>
                  <a:pt x="0" y="1313007"/>
                  <a:pt x="149197" y="1102462"/>
                  <a:pt x="361829" y="1012526"/>
                </a:cubicBezTo>
                <a:lnTo>
                  <a:pt x="461952" y="981446"/>
                </a:lnTo>
                <a:lnTo>
                  <a:pt x="490094" y="890788"/>
                </a:lnTo>
                <a:cubicBezTo>
                  <a:pt x="573846" y="692776"/>
                  <a:pt x="769915" y="553837"/>
                  <a:pt x="998435" y="553837"/>
                </a:cubicBezTo>
                <a:lnTo>
                  <a:pt x="1099663" y="564042"/>
                </a:lnTo>
                <a:lnTo>
                  <a:pt x="1174382" y="426382"/>
                </a:lnTo>
                <a:cubicBezTo>
                  <a:pt x="1348176" y="169134"/>
                  <a:pt x="1642491" y="0"/>
                  <a:pt x="197631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AutoShape 2" descr="http://bizhi.zhuoku.com/2011/12/27/jingxuan/jingxuan02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0" name="矩形 29"/>
          <p:cNvSpPr/>
          <p:nvPr/>
        </p:nvSpPr>
        <p:spPr>
          <a:xfrm>
            <a:off x="2900577" y="2326326"/>
            <a:ext cx="6321912" cy="1831427"/>
          </a:xfrm>
          <a:prstGeom prst="rect">
            <a:avLst/>
          </a:prstGeom>
          <a:solidFill>
            <a:srgbClr val="D2107F">
              <a:alpha val="5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文本框 28"/>
          <p:cNvSpPr txBox="1"/>
          <p:nvPr/>
        </p:nvSpPr>
        <p:spPr>
          <a:xfrm>
            <a:off x="3265140" y="2623672"/>
            <a:ext cx="5127497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拥有美渠，让你摆脱守店烦恼，通过</a:t>
            </a:r>
            <a:r>
              <a:rPr lang="en-US" altLang="zh-CN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APP</a:t>
            </a:r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软件平台架设，连接店内美频一体机摄像设备，无论身在何处，依然可以管理店铺！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032" name="Picture 8" descr="http://pic14.nipic.com/20110511/7326837_095555677109_2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9544" t="18548" r="31514" b="10958"/>
          <a:stretch/>
        </p:blipFill>
        <p:spPr bwMode="auto">
          <a:xfrm>
            <a:off x="7836811" y="6858000"/>
            <a:ext cx="1948986" cy="23532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文本框 1"/>
          <p:cNvSpPr txBox="1"/>
          <p:nvPr/>
        </p:nvSpPr>
        <p:spPr>
          <a:xfrm>
            <a:off x="2900936" y="1847108"/>
            <a:ext cx="26468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 smtClean="0"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开启云端办公时代</a:t>
            </a:r>
            <a:endParaRPr lang="zh-CN" altLang="en-US" sz="2400" b="1" dirty="0">
              <a:solidFill>
                <a:srgbClr val="FFFF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84499019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2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2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2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0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8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8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4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1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2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2" presetClass="entr" presetSubtype="2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5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6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12" presetClass="entr" presetSubtype="4" fill="hold" grpId="1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9" dur="500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60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1" presetID="10" presetClass="entr" presetSubtype="0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3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10" presetClass="entr" presetSubtype="0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6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10" presetClass="entr" presetSubtype="0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9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0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71" presetID="63" presetClass="path" presetSubtype="0" fill="hold" grpId="2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1.66667E-6 -3.7037E-7 L 0.5543 -3.7037E-7 " pathEditMode="relative" rAng="0" ptsTypes="AA">
                                          <p:cBhvr>
                                            <p:cTn id="72" dur="50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27708" y="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73" presetID="63" presetClass="path" presetSubtype="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4.375E-6 -4.07407E-6 L 0.20976 -4.07407E-6 " pathEditMode="relative" rAng="0" ptsTypes="AA">
                                          <p:cBhvr>
                                            <p:cTn id="74" dur="50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10482" y="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75" presetID="63" presetClass="path" presetSubtype="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4.16667E-6 -1.11111E-6 L -0.36601 -1.11111E-6 " pathEditMode="relative" rAng="0" ptsTypes="AA">
                                          <p:cBhvr>
                                            <p:cTn id="76" dur="50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18294" y="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77" presetID="63" presetClass="path" presetSubtype="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78" dur="50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79" presetID="63" presetClass="path" presetSubtype="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1.45833E-6 -2.59259E-6 L 0.40547 -2.59259E-6 " pathEditMode="relative" rAng="0" ptsTypes="AA">
                                          <p:cBhvr>
                                            <p:cTn id="80" dur="50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20273" y="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81" presetID="35" presetClass="path" presetSubtype="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-0.25 0 E" pathEditMode="relative" ptsTypes="">
                                          <p:cBhvr>
                                            <p:cTn id="82" dur="50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83" presetID="35" presetClass="path" presetSubtype="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2.70833E-6 4.81481E-6 L -0.85183 4.81481E-6 " pathEditMode="relative" rAng="0" ptsTypes="AA">
                                          <p:cBhvr>
                                            <p:cTn id="84" dur="50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42591" y="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85" presetID="35" presetClass="path" presetSubtype="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4.375E-6 4.07407E-6 L -0.24493 4.07407E-6 " pathEditMode="relative" rAng="0" ptsTypes="AA">
                                          <p:cBhvr>
                                            <p:cTn id="86" dur="50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12253" y="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87" presetID="35" presetClass="path" presetSubtype="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8.33333E-7 -2.96296E-6 L -0.38763 0.04953 " pathEditMode="relative" rAng="0" ptsTypes="AA">
                                          <p:cBhvr>
                                            <p:cTn id="88" dur="50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18542" y="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89" presetID="64" presetClass="path" presetSubtype="0" fill="hold" nodeType="withEffect" p14:presetBounceEnd="51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3.75E-6 2.22222E-6 L 3.75E-6 -0.83797 " pathEditMode="relative" rAng="0" ptsTypes="AA" p14:bounceEnd="51000">
                                          <p:cBhvr>
                                            <p:cTn id="90" dur="4000" fill="hold"/>
                                            <p:tgtEl>
                                              <p:spTgt spid="103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0" y="-41898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1" grpId="0" animBg="1"/>
          <p:bldP spid="21" grpId="1" animBg="1"/>
          <p:bldP spid="22" grpId="0" animBg="1"/>
          <p:bldP spid="20" grpId="0" animBg="1"/>
          <p:bldP spid="20" grpId="1" animBg="1"/>
          <p:bldP spid="27" grpId="1" animBg="1"/>
          <p:bldP spid="12" grpId="0" animBg="1"/>
          <p:bldP spid="11" grpId="0" animBg="1"/>
          <p:bldP spid="10" grpId="0" animBg="1"/>
          <p:bldP spid="10" grpId="2" animBg="1"/>
          <p:bldP spid="15" grpId="0" animBg="1"/>
          <p:bldP spid="15" grpId="1" animBg="1"/>
          <p:bldP spid="14" grpId="0" animBg="1"/>
          <p:bldP spid="14" grpId="1" animBg="1"/>
          <p:bldP spid="16" grpId="0" animBg="1"/>
          <p:bldP spid="16" grpId="1" animBg="1"/>
          <p:bldP spid="17" grpId="0" animBg="1"/>
          <p:bldP spid="17" grpId="1" animBg="1"/>
          <p:bldP spid="24" grpId="0" animBg="1"/>
          <p:bldP spid="24" grpId="1" animBg="1"/>
          <p:bldP spid="25" grpId="0" animBg="1"/>
          <p:bldP spid="26" grpId="0" animBg="1"/>
          <p:bldP spid="26" grpId="1" animBg="1"/>
          <p:bldP spid="30" grpId="0" animBg="1"/>
          <p:bldP spid="29" grpId="0"/>
          <p:bldP spid="2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2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2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2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0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8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8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4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1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2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2" presetClass="entr" presetSubtype="2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5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6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12" presetClass="entr" presetSubtype="4" fill="hold" grpId="1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9" dur="500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60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1" presetID="10" presetClass="entr" presetSubtype="0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3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10" presetClass="entr" presetSubtype="0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6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10" presetClass="entr" presetSubtype="0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9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0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71" presetID="63" presetClass="path" presetSubtype="0" fill="hold" grpId="2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1.66667E-6 -3.7037E-7 L 0.5543 -3.7037E-7 " pathEditMode="relative" rAng="0" ptsTypes="AA">
                                          <p:cBhvr>
                                            <p:cTn id="72" dur="50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27708" y="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73" presetID="63" presetClass="path" presetSubtype="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4.375E-6 -4.07407E-6 L 0.20976 -4.07407E-6 " pathEditMode="relative" rAng="0" ptsTypes="AA">
                                          <p:cBhvr>
                                            <p:cTn id="74" dur="50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10482" y="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75" presetID="63" presetClass="path" presetSubtype="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4.16667E-6 -1.11111E-6 L -0.36601 -1.11111E-6 " pathEditMode="relative" rAng="0" ptsTypes="AA">
                                          <p:cBhvr>
                                            <p:cTn id="76" dur="50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18294" y="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77" presetID="63" presetClass="path" presetSubtype="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0.25 0 E" pathEditMode="relative" ptsTypes="">
                                          <p:cBhvr>
                                            <p:cTn id="78" dur="50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79" presetID="63" presetClass="path" presetSubtype="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1.45833E-6 -2.59259E-6 L 0.40547 -2.59259E-6 " pathEditMode="relative" rAng="0" ptsTypes="AA">
                                          <p:cBhvr>
                                            <p:cTn id="80" dur="50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20273" y="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81" presetID="35" presetClass="path" presetSubtype="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0 0 L -0.25 0 E" pathEditMode="relative" ptsTypes="">
                                          <p:cBhvr>
                                            <p:cTn id="82" dur="50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83" presetID="35" presetClass="path" presetSubtype="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2.70833E-6 4.81481E-6 L -0.85183 4.81481E-6 " pathEditMode="relative" rAng="0" ptsTypes="AA">
                                          <p:cBhvr>
                                            <p:cTn id="84" dur="50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42591" y="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85" presetID="35" presetClass="path" presetSubtype="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4.375E-6 4.07407E-6 L -0.24493 4.07407E-6 " pathEditMode="relative" rAng="0" ptsTypes="AA">
                                          <p:cBhvr>
                                            <p:cTn id="86" dur="50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12253" y="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87" presetID="35" presetClass="path" presetSubtype="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8.33333E-7 -2.96296E-6 L -0.38763 0.04953 " pathEditMode="relative" rAng="0" ptsTypes="AA">
                                          <p:cBhvr>
                                            <p:cTn id="88" dur="50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18542" y="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89" presetID="64" presetClass="pat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3.75E-6 2.22222E-6 L 3.75E-6 -0.83797 " pathEditMode="relative" rAng="0" ptsTypes="AA">
                                          <p:cBhvr>
                                            <p:cTn id="90" dur="4000" fill="hold"/>
                                            <p:tgtEl>
                                              <p:spTgt spid="103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0" y="-41898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1" grpId="0" animBg="1"/>
          <p:bldP spid="21" grpId="1" animBg="1"/>
          <p:bldP spid="22" grpId="0" animBg="1"/>
          <p:bldP spid="20" grpId="0" animBg="1"/>
          <p:bldP spid="20" grpId="1" animBg="1"/>
          <p:bldP spid="27" grpId="1" animBg="1"/>
          <p:bldP spid="12" grpId="0" animBg="1"/>
          <p:bldP spid="11" grpId="0" animBg="1"/>
          <p:bldP spid="10" grpId="0" animBg="1"/>
          <p:bldP spid="10" grpId="2" animBg="1"/>
          <p:bldP spid="15" grpId="0" animBg="1"/>
          <p:bldP spid="15" grpId="1" animBg="1"/>
          <p:bldP spid="14" grpId="0" animBg="1"/>
          <p:bldP spid="14" grpId="1" animBg="1"/>
          <p:bldP spid="16" grpId="0" animBg="1"/>
          <p:bldP spid="16" grpId="1" animBg="1"/>
          <p:bldP spid="17" grpId="0" animBg="1"/>
          <p:bldP spid="17" grpId="1" animBg="1"/>
          <p:bldP spid="24" grpId="0" animBg="1"/>
          <p:bldP spid="24" grpId="1" animBg="1"/>
          <p:bldP spid="25" grpId="0" animBg="1"/>
          <p:bldP spid="26" grpId="0" animBg="1"/>
          <p:bldP spid="26" grpId="1" animBg="1"/>
          <p:bldP spid="30" grpId="0" animBg="1"/>
          <p:bldP spid="29" grpId="0"/>
          <p:bldP spid="2" grpId="0"/>
        </p:bldLst>
      </p:timing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4399867" y="1389450"/>
            <a:ext cx="3421452" cy="3421448"/>
            <a:chOff x="4419311" y="1389450"/>
            <a:chExt cx="3421452" cy="3421448"/>
          </a:xfrm>
        </p:grpSpPr>
        <p:sp>
          <p:nvSpPr>
            <p:cNvPr id="5" name="椭圆 4"/>
            <p:cNvSpPr/>
            <p:nvPr/>
          </p:nvSpPr>
          <p:spPr>
            <a:xfrm>
              <a:off x="4419311" y="1389450"/>
              <a:ext cx="3421452" cy="3421448"/>
            </a:xfrm>
            <a:prstGeom prst="ellipse">
              <a:avLst/>
            </a:prstGeom>
            <a:solidFill>
              <a:srgbClr val="E9118C">
                <a:alpha val="71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4498820" y="2869341"/>
              <a:ext cx="326243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2400" dirty="0" smtClean="0">
                  <a:solidFill>
                    <a:schemeClr val="bg1">
                      <a:lumMod val="9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大幅度降低美发店成本</a:t>
              </a:r>
              <a:endParaRPr lang="zh-CN" altLang="en-US" sz="24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7" name="椭圆 6"/>
          <p:cNvSpPr/>
          <p:nvPr/>
        </p:nvSpPr>
        <p:spPr>
          <a:xfrm>
            <a:off x="170618" y="1389450"/>
            <a:ext cx="3421452" cy="3421448"/>
          </a:xfrm>
          <a:prstGeom prst="ellipse">
            <a:avLst/>
          </a:prstGeom>
          <a:solidFill>
            <a:srgbClr val="E9118C">
              <a:alpha val="7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文本框 7"/>
          <p:cNvSpPr txBox="1"/>
          <p:nvPr/>
        </p:nvSpPr>
        <p:spPr>
          <a:xfrm>
            <a:off x="404017" y="2869341"/>
            <a:ext cx="295465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400" dirty="0" smtClean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增强美发店服务功能</a:t>
            </a:r>
            <a:endParaRPr lang="zh-CN" altLang="en-US" sz="2400" dirty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8629116" y="1389450"/>
            <a:ext cx="3421452" cy="3421448"/>
            <a:chOff x="8403649" y="1389450"/>
            <a:chExt cx="3421452" cy="3421448"/>
          </a:xfrm>
        </p:grpSpPr>
        <p:sp>
          <p:nvSpPr>
            <p:cNvPr id="10" name="椭圆 9"/>
            <p:cNvSpPr/>
            <p:nvPr/>
          </p:nvSpPr>
          <p:spPr>
            <a:xfrm>
              <a:off x="8403649" y="1389450"/>
              <a:ext cx="3421452" cy="3421448"/>
            </a:xfrm>
            <a:prstGeom prst="ellipse">
              <a:avLst/>
            </a:prstGeom>
            <a:solidFill>
              <a:srgbClr val="E9118C">
                <a:alpha val="71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文本框 10"/>
            <p:cNvSpPr txBox="1"/>
            <p:nvPr/>
          </p:nvSpPr>
          <p:spPr>
            <a:xfrm>
              <a:off x="8483158" y="2869340"/>
              <a:ext cx="3262433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2400" dirty="0" smtClean="0">
                  <a:solidFill>
                    <a:schemeClr val="bg1">
                      <a:lumMod val="9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大幅度增加美发店收入</a:t>
              </a:r>
              <a:endParaRPr lang="zh-CN" altLang="en-US" sz="24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42498573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8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8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7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47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饼形 3"/>
          <p:cNvSpPr/>
          <p:nvPr/>
        </p:nvSpPr>
        <p:spPr>
          <a:xfrm>
            <a:off x="401396" y="2796067"/>
            <a:ext cx="1265865" cy="1265865"/>
          </a:xfrm>
          <a:prstGeom prst="pie">
            <a:avLst>
              <a:gd name="adj1" fmla="val 5428029"/>
              <a:gd name="adj2" fmla="val 16200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5" name="矩形 4"/>
          <p:cNvSpPr/>
          <p:nvPr/>
        </p:nvSpPr>
        <p:spPr>
          <a:xfrm>
            <a:off x="2253803" y="628407"/>
            <a:ext cx="9939951" cy="1710085"/>
          </a:xfrm>
          <a:prstGeom prst="rect">
            <a:avLst/>
          </a:prstGeom>
          <a:solidFill>
            <a:srgbClr val="A40C63">
              <a:alpha val="6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2472745" y="628408"/>
            <a:ext cx="936844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zh-CN" altLang="zh-CN" b="1" kern="100" dirty="0">
                <a:solidFill>
                  <a:srgbClr val="FFFF00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行业变局</a:t>
            </a:r>
            <a:endParaRPr lang="zh-CN" altLang="zh-CN" kern="100" dirty="0">
              <a:solidFill>
                <a:srgbClr val="FFFF00"/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zh-CN" altLang="zh-CN" kern="100" dirty="0" smtClean="0">
                <a:solidFill>
                  <a:schemeClr val="bg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美发</a:t>
            </a:r>
            <a:r>
              <a:rPr lang="en-US" altLang="zh-CN" kern="100" dirty="0" smtClean="0">
                <a:solidFill>
                  <a:schemeClr val="bg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O2O</a:t>
            </a:r>
            <a:r>
              <a:rPr lang="zh-CN" altLang="zh-CN" kern="100" dirty="0" smtClean="0">
                <a:solidFill>
                  <a:schemeClr val="bg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跨</a:t>
            </a:r>
            <a:r>
              <a:rPr lang="zh-CN" altLang="zh-CN" kern="100" dirty="0">
                <a:solidFill>
                  <a:schemeClr val="bg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界营销、一体化集成解决方案成为大势所趋！</a:t>
            </a:r>
            <a:endParaRPr lang="zh-CN" altLang="zh-CN" kern="100" dirty="0">
              <a:solidFill>
                <a:schemeClr val="bg1"/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zh-CN" altLang="zh-CN" kern="100" dirty="0">
                <a:solidFill>
                  <a:schemeClr val="bg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随着美发市场日趋成熟的发展与消费者需求的不断变迁，创新模式，跨界整合，坚持以客户为导向，运用新的科技手段革新传统</a:t>
            </a:r>
            <a:r>
              <a:rPr lang="zh-CN" altLang="zh-CN" kern="100" dirty="0" smtClean="0">
                <a:solidFill>
                  <a:schemeClr val="bg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产业</a:t>
            </a:r>
            <a:r>
              <a:rPr lang="zh-CN" altLang="en-US" kern="100" dirty="0" smtClean="0">
                <a:solidFill>
                  <a:schemeClr val="bg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已</a:t>
            </a:r>
            <a:r>
              <a:rPr lang="zh-CN" altLang="zh-CN" kern="100" dirty="0" smtClean="0">
                <a:solidFill>
                  <a:schemeClr val="bg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成为美发</a:t>
            </a:r>
            <a:r>
              <a:rPr lang="zh-CN" altLang="zh-CN" kern="100" dirty="0">
                <a:solidFill>
                  <a:schemeClr val="bg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行业的必然趋势。</a:t>
            </a:r>
            <a:endParaRPr lang="zh-CN" altLang="zh-CN" kern="100" dirty="0">
              <a:solidFill>
                <a:schemeClr val="bg1"/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764516" y="3028890"/>
            <a:ext cx="3082895" cy="8002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美发店全国覆盖，</a:t>
            </a:r>
            <a:endParaRPr lang="en-US" altLang="zh-CN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比麦当劳的</a:t>
            </a:r>
            <a:r>
              <a:rPr lang="zh-CN" altLang="en-US" sz="2400" dirty="0" smtClean="0">
                <a:solidFill>
                  <a:srgbClr val="E9118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覆盖率</a:t>
            </a:r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还要</a:t>
            </a:r>
            <a:r>
              <a:rPr lang="zh-CN" altLang="en-US" sz="2800" dirty="0" smtClean="0">
                <a:solidFill>
                  <a:srgbClr val="E9118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高</a:t>
            </a:r>
            <a:endParaRPr lang="zh-CN" altLang="en-US" dirty="0">
              <a:solidFill>
                <a:srgbClr val="E9118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7242816" y="2974086"/>
            <a:ext cx="474933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2013</a:t>
            </a:r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年中国美发市场规模达到</a:t>
            </a:r>
            <a:r>
              <a:rPr lang="en-US" altLang="zh-CN" sz="2400" dirty="0" smtClean="0">
                <a:solidFill>
                  <a:srgbClr val="E9118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269</a:t>
            </a:r>
            <a:r>
              <a:rPr lang="zh-CN" altLang="en-US" sz="2400" dirty="0" smtClean="0">
                <a:solidFill>
                  <a:srgbClr val="E9118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亿美元</a:t>
            </a:r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2014</a:t>
            </a: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年将达到</a:t>
            </a:r>
            <a:r>
              <a:rPr lang="en-US" altLang="zh-CN" sz="2400" dirty="0">
                <a:solidFill>
                  <a:srgbClr val="E9118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331</a:t>
            </a:r>
            <a:r>
              <a:rPr lang="zh-CN" altLang="en-US" sz="2400" dirty="0">
                <a:solidFill>
                  <a:srgbClr val="E9118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亿</a:t>
            </a:r>
            <a:r>
              <a:rPr lang="zh-CN" altLang="en-US" sz="2400" dirty="0" smtClean="0">
                <a:solidFill>
                  <a:srgbClr val="E9118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美元</a:t>
            </a:r>
            <a:endParaRPr lang="zh-CN" altLang="en-US" sz="2400" dirty="0">
              <a:solidFill>
                <a:srgbClr val="E9118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6391251" y="5090909"/>
            <a:ext cx="361509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能做到信息化管理的只有</a:t>
            </a:r>
            <a:r>
              <a:rPr lang="en-US" altLang="zh-CN" sz="2400" dirty="0" smtClean="0">
                <a:solidFill>
                  <a:srgbClr val="E9118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5.72%</a:t>
            </a:r>
            <a:endParaRPr lang="zh-CN" altLang="en-US" sz="2400" dirty="0">
              <a:solidFill>
                <a:srgbClr val="E9118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1764516" y="5090909"/>
            <a:ext cx="295946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美发店数量达到</a:t>
            </a:r>
            <a:r>
              <a:rPr lang="en-US" altLang="zh-CN" sz="2400" dirty="0" smtClean="0">
                <a:solidFill>
                  <a:srgbClr val="E9118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325</a:t>
            </a:r>
            <a:r>
              <a:rPr lang="zh-CN" altLang="en-US" sz="2400" dirty="0" smtClean="0">
                <a:solidFill>
                  <a:srgbClr val="E9118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万家</a:t>
            </a:r>
            <a:endParaRPr lang="zh-CN" altLang="en-US" dirty="0">
              <a:solidFill>
                <a:srgbClr val="E9118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椭圆 10"/>
          <p:cNvSpPr/>
          <p:nvPr/>
        </p:nvSpPr>
        <p:spPr>
          <a:xfrm>
            <a:off x="501993" y="2917406"/>
            <a:ext cx="1047490" cy="1047490"/>
          </a:xfrm>
          <a:prstGeom prst="ellipse">
            <a:avLst/>
          </a:prstGeom>
          <a:solidFill>
            <a:srgbClr val="E9118C">
              <a:alpha val="8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 rotWithShape="1">
          <a:blip r:embed="rId2" cstate="print">
            <a:biLevel thresh="25000"/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backgroundRemoval t="9140" b="97177" l="18375" r="79722">
                        <a14:foregroundMark x1="23206" y1="40188" x2="20059" y2="37634"/>
                        <a14:foregroundMark x1="67350" y1="18414" x2="62811" y2="22849"/>
                        <a14:foregroundMark x1="47218" y1="83333" x2="46559" y2="87366"/>
                        <a14:foregroundMark x1="46340" y1="84005" x2="47438" y2="89113"/>
                        <a14:foregroundMark x1="46486" y1="83333" x2="45242" y2="86694"/>
                        <a14:foregroundMark x1="72182" y1="26478" x2="78258" y2="20296"/>
                        <a14:foregroundMark x1="75110" y1="27823" x2="77233" y2="30242"/>
                        <a14:foregroundMark x1="78038" y1="22043" x2="78258" y2="18414"/>
                        <a14:foregroundMark x1="72694" y1="77285" x2="72182" y2="82124"/>
                        <a14:foregroundMark x1="71889" y1="81183" x2="72182" y2="83333"/>
                        <a14:foregroundMark x1="58126" y1="95968" x2="58931" y2="93414"/>
                        <a14:foregroundMark x1="58419" y1="95161" x2="59590" y2="93414"/>
                        <a14:foregroundMark x1="58931" y1="88306" x2="58419" y2="90457"/>
                        <a14:foregroundMark x1="58565" y1="90591" x2="58858" y2="91398"/>
                        <a14:foregroundMark x1="56662" y1="85618" x2="54832" y2="87097"/>
                        <a14:backgroundMark x1="61054" y1="27419" x2="64641" y2="25941"/>
                        <a14:backgroundMark x1="42167" y1="31452" x2="50659" y2="37500"/>
                        <a14:backgroundMark x1="57906" y1="29167" x2="53294" y2="38038"/>
                        <a14:backgroundMark x1="64861" y1="25538" x2="65447" y2="26075"/>
                        <a14:backgroundMark x1="60615" y1="25672" x2="65886" y2="26478"/>
                        <a14:backgroundMark x1="34334" y1="89785" x2="43192" y2="74194"/>
                        <a14:backgroundMark x1="41362" y1="86559" x2="43338" y2="72715"/>
                      </a14:backgroundRemoval>
                    </a14:imgEffect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 l="17413" t="9316" r="20070" b="2287"/>
          <a:stretch/>
        </p:blipFill>
        <p:spPr>
          <a:xfrm>
            <a:off x="564875" y="3121739"/>
            <a:ext cx="862732" cy="664418"/>
          </a:xfrm>
          <a:prstGeom prst="rect">
            <a:avLst/>
          </a:prstGeom>
          <a:noFill/>
        </p:spPr>
      </p:pic>
      <p:sp>
        <p:nvSpPr>
          <p:cNvPr id="13" name="弧形 12"/>
          <p:cNvSpPr/>
          <p:nvPr/>
        </p:nvSpPr>
        <p:spPr>
          <a:xfrm rot="2700000">
            <a:off x="409537" y="2804467"/>
            <a:ext cx="1249065" cy="1249065"/>
          </a:xfrm>
          <a:prstGeom prst="arc">
            <a:avLst>
              <a:gd name="adj1" fmla="val 14977011"/>
              <a:gd name="adj2" fmla="val 1197492"/>
            </a:avLst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4" name="饼形 13"/>
          <p:cNvSpPr/>
          <p:nvPr/>
        </p:nvSpPr>
        <p:spPr>
          <a:xfrm>
            <a:off x="5876354" y="2796067"/>
            <a:ext cx="1265865" cy="1265865"/>
          </a:xfrm>
          <a:prstGeom prst="pie">
            <a:avLst>
              <a:gd name="adj1" fmla="val 5428029"/>
              <a:gd name="adj2" fmla="val 16200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5" name="椭圆 14"/>
          <p:cNvSpPr/>
          <p:nvPr/>
        </p:nvSpPr>
        <p:spPr>
          <a:xfrm>
            <a:off x="5976951" y="2917406"/>
            <a:ext cx="1047490" cy="1047490"/>
          </a:xfrm>
          <a:prstGeom prst="ellipse">
            <a:avLst/>
          </a:prstGeom>
          <a:solidFill>
            <a:srgbClr val="E9118C">
              <a:alpha val="8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弧形 15"/>
          <p:cNvSpPr/>
          <p:nvPr/>
        </p:nvSpPr>
        <p:spPr>
          <a:xfrm rot="2700000">
            <a:off x="5884495" y="2804467"/>
            <a:ext cx="1249065" cy="1249065"/>
          </a:xfrm>
          <a:prstGeom prst="arc">
            <a:avLst>
              <a:gd name="adj1" fmla="val 14977011"/>
              <a:gd name="adj2" fmla="val 1197492"/>
            </a:avLst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7" name="饼形 16"/>
          <p:cNvSpPr/>
          <p:nvPr/>
        </p:nvSpPr>
        <p:spPr>
          <a:xfrm>
            <a:off x="401396" y="4683851"/>
            <a:ext cx="1265865" cy="1265865"/>
          </a:xfrm>
          <a:prstGeom prst="pie">
            <a:avLst>
              <a:gd name="adj1" fmla="val 5428029"/>
              <a:gd name="adj2" fmla="val 16200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8" name="椭圆 17"/>
          <p:cNvSpPr/>
          <p:nvPr/>
        </p:nvSpPr>
        <p:spPr>
          <a:xfrm>
            <a:off x="501993" y="4805190"/>
            <a:ext cx="1047490" cy="1047490"/>
          </a:xfrm>
          <a:prstGeom prst="ellipse">
            <a:avLst/>
          </a:prstGeom>
          <a:solidFill>
            <a:srgbClr val="E9118C">
              <a:alpha val="8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弧形 18"/>
          <p:cNvSpPr/>
          <p:nvPr/>
        </p:nvSpPr>
        <p:spPr>
          <a:xfrm rot="2700000">
            <a:off x="409537" y="4692251"/>
            <a:ext cx="1249065" cy="1249065"/>
          </a:xfrm>
          <a:prstGeom prst="arc">
            <a:avLst>
              <a:gd name="adj1" fmla="val 14977011"/>
              <a:gd name="adj2" fmla="val 1197492"/>
            </a:avLst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20" name="弧形 19"/>
          <p:cNvSpPr/>
          <p:nvPr/>
        </p:nvSpPr>
        <p:spPr>
          <a:xfrm rot="2700000">
            <a:off x="5884495" y="4686150"/>
            <a:ext cx="1249065" cy="1249065"/>
          </a:xfrm>
          <a:prstGeom prst="arc">
            <a:avLst>
              <a:gd name="adj1" fmla="val 20887794"/>
              <a:gd name="adj2" fmla="val 16988131"/>
            </a:avLst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21" name="弦形 20"/>
          <p:cNvSpPr/>
          <p:nvPr/>
        </p:nvSpPr>
        <p:spPr>
          <a:xfrm>
            <a:off x="5807955" y="4605843"/>
            <a:ext cx="1402144" cy="1402144"/>
          </a:xfrm>
          <a:prstGeom prst="chord">
            <a:avLst>
              <a:gd name="adj1" fmla="val 4720851"/>
              <a:gd name="adj2" fmla="val 11040325"/>
            </a:avLst>
          </a:prstGeom>
          <a:solidFill>
            <a:srgbClr val="E9118C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2" name="图片 21"/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 xmlns="">
                  <a14:imgLayer r:embed="rId5">
                    <a14:imgEffect>
                      <a14:backgroundRemoval t="5455" b="90455" l="6873" r="94502">
                        <a14:backgroundMark x1="31271" y1="86364" x2="39519" y2="88636"/>
                        <a14:backgroundMark x1="39519" y1="88182" x2="47766" y2="90000"/>
                        <a14:backgroundMark x1="72165" y1="85000" x2="59794" y2="89091"/>
                        <a14:backgroundMark x1="93471" y1="78636" x2="73540" y2="82727"/>
                        <a14:backgroundMark x1="82474" y1="84091" x2="72852" y2="80909"/>
                        <a14:backgroundMark x1="93471" y1="67727" x2="92784" y2="72727"/>
                        <a14:backgroundMark x1="93127" y1="71818" x2="91409" y2="78182"/>
                        <a14:backgroundMark x1="91065" y1="55909" x2="92784" y2="69091"/>
                        <a14:backgroundMark x1="29553" y1="80909" x2="20962" y2="82727"/>
                        <a14:backgroundMark x1="22337" y1="82727" x2="12027" y2="79545"/>
                        <a14:backgroundMark x1="11684" y1="81364" x2="7216" y2="7090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976951" y="3038243"/>
            <a:ext cx="1021598" cy="772342"/>
          </a:xfrm>
          <a:prstGeom prst="rect">
            <a:avLst/>
          </a:prstGeom>
        </p:spPr>
      </p:pic>
      <p:pic>
        <p:nvPicPr>
          <p:cNvPr id="23" name="图片 22"/>
          <p:cNvPicPr>
            <a:picLocks noChangeAspect="1"/>
          </p:cNvPicPr>
          <p:nvPr/>
        </p:nvPicPr>
        <p:blipFill>
          <a:blip r:embed="rId6" cstate="print">
            <a:extLst>
              <a:ext uri="{BEBA8EAE-BF5A-486C-A8C5-ECC9F3942E4B}">
                <a14:imgProps xmlns:a14="http://schemas.microsoft.com/office/drawing/2010/main" xmlns="">
                  <a14:imgLayer r:embed="rId7">
                    <a14:imgEffect>
                      <a14:backgroundRemoval t="0" b="95283" l="0" r="100000">
                        <a14:foregroundMark x1="30957" y1="26625" x2="31348" y2="46436"/>
                        <a14:foregroundMark x1="51270" y1="7966" x2="62793" y2="19602"/>
                        <a14:foregroundMark x1="65332" y1="18658" x2="69434" y2="21069"/>
                        <a14:foregroundMark x1="63672" y1="17296" x2="70703" y2="21384"/>
                        <a14:foregroundMark x1="50195" y1="10482" x2="50000" y2="19602"/>
                        <a14:foregroundMark x1="13379" y1="53774" x2="89941" y2="54193"/>
                        <a14:foregroundMark x1="36523" y1="93082" x2="36719" y2="62264"/>
                        <a14:foregroundMark x1="43750" y1="92453" x2="43164" y2="65514"/>
                        <a14:foregroundMark x1="56250" y1="91300" x2="57031" y2="65828"/>
                        <a14:foregroundMark x1="40918" y1="20021" x2="58301" y2="20650"/>
                        <a14:foregroundMark x1="44434" y1="14465" x2="49414" y2="19811"/>
                        <a14:foregroundMark x1="33691" y1="19602" x2="29102" y2="21593"/>
                        <a14:foregroundMark x1="12305" y1="53354" x2="1367" y2="55765"/>
                        <a14:foregroundMark x1="50391" y1="1153" x2="75488" y2="22432"/>
                        <a14:foregroundMark x1="6878" y1="61364" x2="10053" y2="90341"/>
                        <a14:foregroundMark x1="90476" y1="63636" x2="91534" y2="91477"/>
                        <a14:foregroundMark x1="73016" y1="63636" x2="73016" y2="82955"/>
                        <a14:foregroundMark x1="16402" y1="63636" x2="16402" y2="88068"/>
                        <a14:foregroundMark x1="26984" y1="63636" x2="26984" y2="84091"/>
                        <a14:foregroundMark x1="24339" y1="22159" x2="49206" y2="2273"/>
                        <a14:foregroundMark x1="49735" y1="6818" x2="37566" y2="17614"/>
                        <a14:backgroundMark x1="7937" y1="6818" x2="7407" y2="39773"/>
                        <a14:backgroundMark x1="47619" y1="19318" x2="43386" y2="18750"/>
                        <a14:backgroundMark x1="28571" y1="22159" x2="73016" y2="22727"/>
                        <a14:backgroundMark x1="73016" y1="22159" x2="50265" y2="2841"/>
                        <a14:backgroundMark x1="14815" y1="67045" x2="14815" y2="67045"/>
                        <a14:backgroundMark x1="14286" y1="79545" x2="14286" y2="79545"/>
                        <a14:backgroundMark x1="13757" y1="73864" x2="13757" y2="73864"/>
                        <a14:backgroundMark x1="24868" y1="68182" x2="24868" y2="68182"/>
                        <a14:backgroundMark x1="24868" y1="65909" x2="24868" y2="65909"/>
                        <a14:backgroundMark x1="25397" y1="80114" x2="25397" y2="80114"/>
                        <a14:backgroundMark x1="25397" y1="77841" x2="25397" y2="77841"/>
                        <a14:backgroundMark x1="74603" y1="80682" x2="74603" y2="80682"/>
                        <a14:backgroundMark x1="74074" y1="76705" x2="74074" y2="76705"/>
                        <a14:backgroundMark x1="74074" y1="69886" x2="74074" y2="69886"/>
                        <a14:backgroundMark x1="74074" y1="65909" x2="74074" y2="65909"/>
                        <a14:backgroundMark x1="27513" y1="22159" x2="50265" y2="2841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64678" y="4965816"/>
            <a:ext cx="738781" cy="6882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6323966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1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3" presetClass="entr" presetSubtype="36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32" presetClass="emph" presetSubtype="0" repeatCount="5000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animRot by="120000">
                                      <p:cBhvr>
                                        <p:cTn id="33" dur="24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4" dur="48" fill="hold">
                                          <p:stCondLst>
                                            <p:cond delay="4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5" dur="48" fill="hold">
                                          <p:stCondLst>
                                            <p:cond delay="9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6" dur="48" fill="hold">
                                          <p:stCondLst>
                                            <p:cond delay="14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7" dur="48" fill="hold">
                                          <p:stCondLst>
                                            <p:cond delay="19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8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7857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232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729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6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66" tmFilter="0, 0; 0.125,0.2665; 0.25,0.4; 0.375,0.465; 0.5,0.5;  0.625,0.535; 0.75,0.6; 0.875,0.7335; 1,1">
                                          <p:stCondLst>
                                            <p:cond delay="26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33" tmFilter="0, 0; 0.125,0.2665; 0.25,0.4; 0.375,0.465; 0.5,0.5;  0.625,0.535; 0.75,0.6; 0.875,0.7335; 1,1">
                                          <p:stCondLst>
                                            <p:cond delay="53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6" dur="10">
                                          <p:stCondLst>
                                            <p:cond delay="26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7" dur="66" decel="50000">
                                          <p:stCondLst>
                                            <p:cond delay="27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8" dur="10">
                                          <p:stCondLst>
                                            <p:cond delay="525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9" dur="66" decel="50000">
                                          <p:stCondLst>
                                            <p:cond delay="535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0" dur="10">
                                          <p:stCondLst>
                                            <p:cond delay="657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1" dur="66" decel="50000">
                                          <p:stCondLst>
                                            <p:cond delay="667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2" dur="10">
                                          <p:stCondLst>
                                            <p:cond delay="723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3" dur="66" decel="50000">
                                          <p:stCondLst>
                                            <p:cond delay="7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1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3" presetClass="entr" presetSubtype="36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32" presetClass="emph" presetSubtype="0" repeatCount="5000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animRot by="120000">
                                      <p:cBhvr>
                                        <p:cTn id="74" dur="22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5" dur="44" fill="hold">
                                          <p:stCondLst>
                                            <p:cond delay="44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76" dur="44" fill="hold">
                                          <p:stCondLst>
                                            <p:cond delay="88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7" dur="44" fill="hold">
                                          <p:stCondLst>
                                            <p:cond delay="132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78" dur="44" fill="hold">
                                          <p:stCondLst>
                                            <p:cond delay="176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9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4911"/>
                                  </p:iterate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1" dur="232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729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26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266" tmFilter="0, 0; 0.125,0.2665; 0.25,0.4; 0.375,0.465; 0.5,0.5;  0.625,0.535; 0.75,0.6; 0.875,0.7335; 1,1">
                                          <p:stCondLst>
                                            <p:cond delay="26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33" tmFilter="0, 0; 0.125,0.2665; 0.25,0.4; 0.375,0.465; 0.5,0.5;  0.625,0.535; 0.75,0.6; 0.875,0.7335; 1,1">
                                          <p:stCondLst>
                                            <p:cond delay="53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7" dur="10">
                                          <p:stCondLst>
                                            <p:cond delay="26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8" dur="66" decel="50000">
                                          <p:stCondLst>
                                            <p:cond delay="27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9" dur="10">
                                          <p:stCondLst>
                                            <p:cond delay="525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0" dur="66" decel="50000">
                                          <p:stCondLst>
                                            <p:cond delay="535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1" dur="10">
                                          <p:stCondLst>
                                            <p:cond delay="657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2" dur="66" decel="50000">
                                          <p:stCondLst>
                                            <p:cond delay="667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3" dur="10">
                                          <p:stCondLst>
                                            <p:cond delay="723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4" dur="66" decel="50000">
                                          <p:stCondLst>
                                            <p:cond delay="73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3" dur="1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2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8" presetID="23" presetClass="entr" presetSubtype="36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4" presetID="32" presetClass="emph" presetSubtype="0" repeatCount="5000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animRot by="120000">
                                      <p:cBhvr>
                                        <p:cTn id="115" dur="24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6" dur="48" fill="hold">
                                          <p:stCondLst>
                                            <p:cond delay="48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17" dur="48" fill="hold">
                                          <p:stCondLst>
                                            <p:cond delay="96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8" dur="48" fill="hold">
                                          <p:stCondLst>
                                            <p:cond delay="144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19" dur="48" fill="hold">
                                          <p:stCondLst>
                                            <p:cond delay="192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20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3095"/>
                                  </p:iterate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2" dur="232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3" dur="729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26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266" tmFilter="0, 0; 0.125,0.2665; 0.25,0.4; 0.375,0.465; 0.5,0.5;  0.625,0.535; 0.75,0.6; 0.875,0.7335; 1,1">
                                          <p:stCondLst>
                                            <p:cond delay="26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133" tmFilter="0, 0; 0.125,0.2665; 0.25,0.4; 0.375,0.465; 0.5,0.5;  0.625,0.535; 0.75,0.6; 0.875,0.7335; 1,1">
                                          <p:stCondLst>
                                            <p:cond delay="53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28" dur="10">
                                          <p:stCondLst>
                                            <p:cond delay="26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29" dur="66" decel="50000">
                                          <p:stCondLst>
                                            <p:cond delay="27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0" dur="10">
                                          <p:stCondLst>
                                            <p:cond delay="525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31" dur="66" decel="50000">
                                          <p:stCondLst>
                                            <p:cond delay="535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2" dur="10">
                                          <p:stCondLst>
                                            <p:cond delay="657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33" dur="66" decel="50000">
                                          <p:stCondLst>
                                            <p:cond delay="667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4" dur="10">
                                          <p:stCondLst>
                                            <p:cond delay="723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35" dur="66" decel="50000">
                                          <p:stCondLst>
                                            <p:cond delay="73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6" fill="hold">
                      <p:stCondLst>
                        <p:cond delay="indefinite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0" dur="17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1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5" presetID="32" presetClass="emph" presetSubtype="0" repeatCount="5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Rot by="120000">
                                      <p:cBhvr>
                                        <p:cTn id="146" dur="32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47" dur="64" fill="hold">
                                          <p:stCondLst>
                                            <p:cond delay="64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48" dur="64" fill="hold">
                                          <p:stCondLst>
                                            <p:cond delay="128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49" dur="64" fill="hold">
                                          <p:stCondLst>
                                            <p:cond delay="192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50" dur="64" fill="hold">
                                          <p:stCondLst>
                                            <p:cond delay="256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51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1224"/>
                                  </p:iterate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3" dur="26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4" dur="820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299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299" tmFilter="0, 0; 0.125,0.2665; 0.25,0.4; 0.375,0.465; 0.5,0.5;  0.625,0.535; 0.75,0.6; 0.875,0.7335; 1,1">
                                          <p:stCondLst>
                                            <p:cond delay="2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7" dur="149" tmFilter="0, 0; 0.125,0.2665; 0.25,0.4; 0.375,0.465; 0.5,0.5;  0.625,0.535; 0.75,0.6; 0.875,0.7335; 1,1">
                                          <p:stCondLst>
                                            <p:cond delay="59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74" tmFilter="0, 0; 0.125,0.2665; 0.25,0.4; 0.375,0.465; 0.5,0.5;  0.625,0.535; 0.75,0.6; 0.875,0.7335; 1,1">
                                          <p:stCondLst>
                                            <p:cond delay="745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59" dur="12">
                                          <p:stCondLst>
                                            <p:cond delay="293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60" dur="75" decel="50000">
                                          <p:stCondLst>
                                            <p:cond delay="30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1" dur="12">
                                          <p:stCondLst>
                                            <p:cond delay="59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2" dur="75" decel="50000">
                                          <p:stCondLst>
                                            <p:cond delay="60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3" dur="12">
                                          <p:stCondLst>
                                            <p:cond delay="73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64" dur="75" decel="50000">
                                          <p:stCondLst>
                                            <p:cond delay="751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5" dur="12">
                                          <p:stCondLst>
                                            <p:cond delay="81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66" dur="75" decel="50000">
                                          <p:stCondLst>
                                            <p:cond delay="825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/>
      <p:bldP spid="7" grpId="0"/>
      <p:bldP spid="8" grpId="0"/>
      <p:bldP spid="9" grpId="0"/>
      <p:bldP spid="10" grpId="0"/>
      <p:bldP spid="11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1" grpId="1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弦形 3"/>
          <p:cNvSpPr/>
          <p:nvPr/>
        </p:nvSpPr>
        <p:spPr>
          <a:xfrm>
            <a:off x="4385274" y="1034359"/>
            <a:ext cx="3421452" cy="3421452"/>
          </a:xfrm>
          <a:prstGeom prst="chord">
            <a:avLst>
              <a:gd name="adj1" fmla="val 3775932"/>
              <a:gd name="adj2" fmla="val 11713819"/>
            </a:avLst>
          </a:prstGeom>
          <a:solidFill>
            <a:schemeClr val="bg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5" name="直接连接符 4"/>
          <p:cNvCxnSpPr/>
          <p:nvPr/>
        </p:nvCxnSpPr>
        <p:spPr>
          <a:xfrm>
            <a:off x="4226359" y="2119086"/>
            <a:ext cx="2871127" cy="2315150"/>
          </a:xfrm>
          <a:prstGeom prst="line">
            <a:avLst/>
          </a:prstGeom>
          <a:ln w="28575">
            <a:solidFill>
              <a:srgbClr val="E9118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文本框 5"/>
          <p:cNvSpPr txBox="1"/>
          <p:nvPr/>
        </p:nvSpPr>
        <p:spPr>
          <a:xfrm>
            <a:off x="5198169" y="4745518"/>
            <a:ext cx="18261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 smtClean="0"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安防系统</a:t>
            </a:r>
            <a:endParaRPr lang="zh-CN" altLang="en-US" sz="3200" dirty="0">
              <a:solidFill>
                <a:srgbClr val="FFFF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7" name="直接连接符 6"/>
          <p:cNvCxnSpPr/>
          <p:nvPr/>
        </p:nvCxnSpPr>
        <p:spPr>
          <a:xfrm>
            <a:off x="1794474" y="5097986"/>
            <a:ext cx="2868431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7"/>
          <p:cNvCxnSpPr/>
          <p:nvPr/>
        </p:nvCxnSpPr>
        <p:spPr>
          <a:xfrm>
            <a:off x="7528560" y="5097986"/>
            <a:ext cx="2868431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矩形 8"/>
          <p:cNvSpPr/>
          <p:nvPr/>
        </p:nvSpPr>
        <p:spPr>
          <a:xfrm>
            <a:off x="5264102" y="5235012"/>
            <a:ext cx="176202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600" dirty="0" smtClean="0"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Security system</a:t>
            </a:r>
            <a:endParaRPr lang="zh-CN" altLang="en-US" sz="1600" dirty="0">
              <a:solidFill>
                <a:srgbClr val="FFFF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椭圆 9"/>
          <p:cNvSpPr/>
          <p:nvPr/>
        </p:nvSpPr>
        <p:spPr>
          <a:xfrm>
            <a:off x="4385274" y="1019845"/>
            <a:ext cx="3421452" cy="3421448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椭圆 10"/>
          <p:cNvSpPr/>
          <p:nvPr/>
        </p:nvSpPr>
        <p:spPr>
          <a:xfrm>
            <a:off x="4399867" y="1389450"/>
            <a:ext cx="3421452" cy="3421448"/>
          </a:xfrm>
          <a:prstGeom prst="ellipse">
            <a:avLst/>
          </a:prstGeom>
          <a:solidFill>
            <a:srgbClr val="E9118C">
              <a:alpha val="7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文本框 11"/>
          <p:cNvSpPr txBox="1"/>
          <p:nvPr/>
        </p:nvSpPr>
        <p:spPr>
          <a:xfrm>
            <a:off x="4479376" y="2869341"/>
            <a:ext cx="32624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400" dirty="0" smtClean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大幅度降低美发店成本</a:t>
            </a:r>
            <a:endParaRPr lang="zh-CN" altLang="en-US" sz="2400" dirty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8818974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875E-6 -1.85185E-6 L -1.875E-6 -0.05856 " pathEditMode="relative" rAng="0" ptsTypes="AA">
                                      <p:cBhvr>
                                        <p:cTn id="6" dur="1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294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875E-6 -0.05856 L -1.875E-6 0.00023 " pathEditMode="fixed" rAng="0" ptsTypes="AA">
                                      <p:cBhvr>
                                        <p:cTn id="8" dur="1500" spd="-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525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500"/>
                            </p:stCondLst>
                            <p:childTnLst>
                              <p:par>
                                <p:cTn id="10" presetID="22" presetClass="exit" presetSubtype="1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9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9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xit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2" presetClass="exit" presetSubtype="2" fill="hold" grpId="1" nodeType="withEffect">
                                  <p:stCondLst>
                                    <p:cond delay="1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2" presetClass="exit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1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2" presetClass="exit" presetSubtype="8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5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9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2" presetClass="exit" presetSubtype="4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3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2" presetClass="exit" presetSubtype="4" fill="hold" grpId="1" nodeType="withEffect">
                                  <p:stCondLst>
                                    <p:cond delay="1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1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6" grpId="0"/>
      <p:bldP spid="6" grpId="1"/>
      <p:bldP spid="9" grpId="0"/>
      <p:bldP spid="9" grpId="1"/>
      <p:bldP spid="10" grpId="0" animBg="1"/>
      <p:bldP spid="10" grpId="1" animBg="1"/>
      <p:bldP spid="11" grpId="0" animBg="1"/>
      <p:bldP spid="11" grpId="1" animBg="1"/>
      <p:bldP spid="12" grpId="0"/>
      <p:bldP spid="12" grpId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2447317" y="3308607"/>
            <a:ext cx="737952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2000" spc="300" dirty="0">
                <a:solidFill>
                  <a:schemeClr val="bg1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免费</a:t>
            </a:r>
            <a:r>
              <a:rPr lang="zh-CN" altLang="zh-CN" sz="2000" spc="300" dirty="0" smtClean="0">
                <a:solidFill>
                  <a:schemeClr val="bg1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集成整套</a:t>
            </a:r>
            <a:r>
              <a:rPr lang="zh-CN" altLang="zh-CN" sz="2000" spc="300" dirty="0">
                <a:solidFill>
                  <a:schemeClr val="bg1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安防监控系统，</a:t>
            </a:r>
            <a:r>
              <a:rPr lang="zh-CN" altLang="zh-CN" sz="2000" spc="300" dirty="0" smtClean="0">
                <a:solidFill>
                  <a:schemeClr val="bg1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包括实时</a:t>
            </a:r>
            <a:r>
              <a:rPr lang="zh-CN" altLang="zh-CN" sz="2000" spc="300" dirty="0">
                <a:solidFill>
                  <a:schemeClr val="bg1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监控、摄像头监控、红外监控、</a:t>
            </a:r>
            <a:r>
              <a:rPr lang="en-US" altLang="zh-CN" sz="2000" spc="300" dirty="0">
                <a:solidFill>
                  <a:schemeClr val="bg1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APP</a:t>
            </a:r>
            <a:r>
              <a:rPr lang="zh-CN" altLang="zh-CN" sz="2000" spc="300" dirty="0">
                <a:solidFill>
                  <a:schemeClr val="bg1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监控</a:t>
            </a:r>
            <a:r>
              <a:rPr lang="zh-CN" altLang="zh-CN" sz="2000" spc="300" dirty="0" smtClean="0">
                <a:solidFill>
                  <a:schemeClr val="bg1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、</a:t>
            </a:r>
            <a:r>
              <a:rPr lang="en-US" altLang="zh-CN" sz="2000" spc="300" dirty="0">
                <a:solidFill>
                  <a:schemeClr val="bg1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 APP</a:t>
            </a:r>
            <a:r>
              <a:rPr lang="zh-CN" altLang="zh-CN" sz="2000" spc="300" dirty="0">
                <a:solidFill>
                  <a:schemeClr val="bg1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报警等一系列安防监控功能。让你</a:t>
            </a:r>
            <a:r>
              <a:rPr lang="zh-CN" altLang="zh-CN" sz="2000" spc="300" dirty="0" smtClean="0">
                <a:solidFill>
                  <a:schemeClr val="bg1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时刻监控</a:t>
            </a:r>
            <a:r>
              <a:rPr lang="zh-CN" altLang="zh-CN" sz="2000" spc="300" dirty="0">
                <a:solidFill>
                  <a:schemeClr val="bg1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店内</a:t>
            </a:r>
            <a:r>
              <a:rPr lang="zh-CN" altLang="zh-CN" sz="2000" spc="300" dirty="0" smtClean="0">
                <a:solidFill>
                  <a:schemeClr val="bg1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员工</a:t>
            </a:r>
            <a:r>
              <a:rPr lang="zh-CN" altLang="en-US" sz="2000" spc="300" dirty="0" smtClean="0">
                <a:solidFill>
                  <a:schemeClr val="bg1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工作及店铺安全</a:t>
            </a:r>
            <a:r>
              <a:rPr lang="zh-CN" altLang="zh-CN" sz="2000" spc="300" dirty="0" smtClean="0">
                <a:solidFill>
                  <a:schemeClr val="bg1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状态。</a:t>
            </a:r>
            <a:endParaRPr lang="zh-CN" altLang="en-US" sz="2000" spc="300" dirty="0">
              <a:solidFill>
                <a:schemeClr val="bg1"/>
              </a:solidFill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2971095" y="601159"/>
            <a:ext cx="6249809" cy="2220593"/>
            <a:chOff x="2468556" y="3315064"/>
            <a:chExt cx="6928811" cy="2461846"/>
          </a:xfrm>
        </p:grpSpPr>
        <p:sp>
          <p:nvSpPr>
            <p:cNvPr id="7" name="弧形 6"/>
            <p:cNvSpPr/>
            <p:nvPr/>
          </p:nvSpPr>
          <p:spPr>
            <a:xfrm rot="10800000">
              <a:off x="2468556" y="3315064"/>
              <a:ext cx="2461846" cy="2461846"/>
            </a:xfrm>
            <a:prstGeom prst="arc">
              <a:avLst>
                <a:gd name="adj1" fmla="val 12310993"/>
                <a:gd name="adj2" fmla="val 9297532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弧形 7"/>
            <p:cNvSpPr/>
            <p:nvPr/>
          </p:nvSpPr>
          <p:spPr>
            <a:xfrm rot="10800000">
              <a:off x="4708661" y="3315064"/>
              <a:ext cx="2461846" cy="2461846"/>
            </a:xfrm>
            <a:prstGeom prst="arc">
              <a:avLst>
                <a:gd name="adj1" fmla="val 12310993"/>
                <a:gd name="adj2" fmla="val 9297532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弧形 8"/>
            <p:cNvSpPr/>
            <p:nvPr/>
          </p:nvSpPr>
          <p:spPr>
            <a:xfrm rot="10800000">
              <a:off x="6935521" y="3315064"/>
              <a:ext cx="2461846" cy="2461846"/>
            </a:xfrm>
            <a:prstGeom prst="arc">
              <a:avLst>
                <a:gd name="adj1" fmla="val 10800019"/>
                <a:gd name="adj2" fmla="val 10770163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2" name="椭圆 11"/>
          <p:cNvSpPr/>
          <p:nvPr/>
        </p:nvSpPr>
        <p:spPr>
          <a:xfrm>
            <a:off x="2961033" y="596130"/>
            <a:ext cx="2239272" cy="2239272"/>
          </a:xfrm>
          <a:prstGeom prst="ellipse">
            <a:avLst/>
          </a:prstGeom>
          <a:solidFill>
            <a:srgbClr val="E9118C"/>
          </a:solidFill>
          <a:ln>
            <a:solidFill>
              <a:srgbClr val="E9118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椭圆 12"/>
          <p:cNvSpPr/>
          <p:nvPr/>
        </p:nvSpPr>
        <p:spPr>
          <a:xfrm>
            <a:off x="4972998" y="601158"/>
            <a:ext cx="2239272" cy="2239272"/>
          </a:xfrm>
          <a:prstGeom prst="ellipse">
            <a:avLst/>
          </a:prstGeom>
          <a:solidFill>
            <a:srgbClr val="E9118C"/>
          </a:solidFill>
          <a:ln>
            <a:solidFill>
              <a:srgbClr val="E9118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椭圆 13"/>
          <p:cNvSpPr/>
          <p:nvPr/>
        </p:nvSpPr>
        <p:spPr>
          <a:xfrm>
            <a:off x="6974901" y="582480"/>
            <a:ext cx="2239272" cy="2239272"/>
          </a:xfrm>
          <a:prstGeom prst="ellipse">
            <a:avLst/>
          </a:prstGeom>
          <a:solidFill>
            <a:srgbClr val="E9118C"/>
          </a:solidFill>
          <a:ln>
            <a:solidFill>
              <a:srgbClr val="E9118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矩形 16"/>
          <p:cNvSpPr/>
          <p:nvPr/>
        </p:nvSpPr>
        <p:spPr>
          <a:xfrm>
            <a:off x="3373505" y="1182185"/>
            <a:ext cx="1415772" cy="10772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zh-CN" sz="3200" dirty="0" smtClean="0">
                <a:solidFill>
                  <a:schemeClr val="bg1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摄像头</a:t>
            </a:r>
            <a:endParaRPr lang="en-US" altLang="zh-CN" sz="3200" dirty="0" smtClean="0">
              <a:solidFill>
                <a:schemeClr val="bg1"/>
              </a:solidFill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algn="ctr"/>
            <a:r>
              <a:rPr lang="zh-CN" altLang="zh-CN" sz="3200" dirty="0" smtClean="0">
                <a:solidFill>
                  <a:schemeClr val="bg1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监控</a:t>
            </a:r>
            <a:endParaRPr lang="zh-CN" altLang="en-US" sz="3200" dirty="0">
              <a:solidFill>
                <a:schemeClr val="bg1"/>
              </a:solidFill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5607415" y="1172846"/>
            <a:ext cx="1005403" cy="10772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3200" dirty="0" smtClean="0">
                <a:solidFill>
                  <a:schemeClr val="bg1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红外</a:t>
            </a:r>
            <a:endParaRPr lang="en-US" altLang="zh-CN" sz="3200" dirty="0" smtClean="0">
              <a:solidFill>
                <a:schemeClr val="bg1"/>
              </a:solidFill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r>
              <a:rPr lang="zh-CN" altLang="zh-CN" sz="3200" dirty="0" smtClean="0">
                <a:solidFill>
                  <a:schemeClr val="bg1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监控</a:t>
            </a:r>
            <a:endParaRPr lang="zh-CN" altLang="en-US" sz="3200" dirty="0">
              <a:solidFill>
                <a:schemeClr val="bg1"/>
              </a:solidFill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7602570" y="1182185"/>
            <a:ext cx="1005403" cy="10772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APP</a:t>
            </a:r>
          </a:p>
          <a:p>
            <a:pPr algn="ctr"/>
            <a:r>
              <a:rPr lang="zh-CN" altLang="zh-CN" sz="3200" dirty="0" smtClean="0">
                <a:solidFill>
                  <a:schemeClr val="bg1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监控</a:t>
            </a:r>
            <a:endParaRPr lang="zh-CN" altLang="en-US" sz="3200" dirty="0">
              <a:solidFill>
                <a:schemeClr val="bg1"/>
              </a:solidFill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3854304" y="5711787"/>
            <a:ext cx="4493539" cy="58734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zh-CN" sz="2400" dirty="0" smtClean="0">
                <a:solidFill>
                  <a:schemeClr val="bg1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让</a:t>
            </a:r>
            <a:r>
              <a:rPr lang="zh-CN" altLang="zh-CN" sz="2400" dirty="0">
                <a:solidFill>
                  <a:schemeClr val="bg1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你的店铺</a:t>
            </a:r>
            <a:r>
              <a:rPr lang="zh-CN" altLang="zh-CN" sz="2400" dirty="0" smtClean="0">
                <a:solidFill>
                  <a:schemeClr val="bg1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时刻掌握</a:t>
            </a:r>
            <a:r>
              <a:rPr lang="zh-CN" altLang="zh-CN" sz="2400" dirty="0">
                <a:solidFill>
                  <a:schemeClr val="bg1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在你</a:t>
            </a:r>
            <a:r>
              <a:rPr lang="zh-CN" altLang="zh-CN" sz="2400" dirty="0" smtClean="0">
                <a:solidFill>
                  <a:schemeClr val="bg1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的手</a:t>
            </a:r>
            <a:r>
              <a:rPr lang="zh-CN" altLang="en-US" sz="2400" dirty="0">
                <a:solidFill>
                  <a:schemeClr val="bg1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中</a:t>
            </a:r>
            <a:endParaRPr lang="zh-CN" altLang="en-US" sz="2400" dirty="0">
              <a:solidFill>
                <a:schemeClr val="bg1"/>
              </a:solidFill>
            </a:endParaRPr>
          </a:p>
        </p:txBody>
      </p:sp>
      <p:cxnSp>
        <p:nvCxnSpPr>
          <p:cNvPr id="22" name="直接连接符 21"/>
          <p:cNvCxnSpPr>
            <a:stCxn id="13" idx="4"/>
          </p:cNvCxnSpPr>
          <p:nvPr/>
        </p:nvCxnSpPr>
        <p:spPr>
          <a:xfrm flipH="1">
            <a:off x="6087322" y="2840430"/>
            <a:ext cx="5312" cy="486855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接连接符 22"/>
          <p:cNvCxnSpPr>
            <a:stCxn id="4" idx="0"/>
          </p:cNvCxnSpPr>
          <p:nvPr/>
        </p:nvCxnSpPr>
        <p:spPr>
          <a:xfrm flipH="1">
            <a:off x="2429836" y="3308607"/>
            <a:ext cx="3707244" cy="18678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接连接符 23"/>
          <p:cNvCxnSpPr/>
          <p:nvPr/>
        </p:nvCxnSpPr>
        <p:spPr>
          <a:xfrm flipH="1">
            <a:off x="2387631" y="3327285"/>
            <a:ext cx="1" cy="145865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接连接符 24"/>
          <p:cNvCxnSpPr/>
          <p:nvPr/>
        </p:nvCxnSpPr>
        <p:spPr>
          <a:xfrm>
            <a:off x="2405113" y="4785935"/>
            <a:ext cx="2666546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接连接符 25"/>
          <p:cNvCxnSpPr/>
          <p:nvPr/>
        </p:nvCxnSpPr>
        <p:spPr>
          <a:xfrm flipV="1">
            <a:off x="5071659" y="4785936"/>
            <a:ext cx="0" cy="565618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接连接符 26"/>
          <p:cNvCxnSpPr/>
          <p:nvPr/>
        </p:nvCxnSpPr>
        <p:spPr>
          <a:xfrm>
            <a:off x="4609993" y="5351554"/>
            <a:ext cx="461666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接连接符 27"/>
          <p:cNvCxnSpPr/>
          <p:nvPr/>
        </p:nvCxnSpPr>
        <p:spPr>
          <a:xfrm>
            <a:off x="4609993" y="5351554"/>
            <a:ext cx="0" cy="461665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接连接符 28"/>
          <p:cNvCxnSpPr/>
          <p:nvPr/>
        </p:nvCxnSpPr>
        <p:spPr>
          <a:xfrm flipH="1" flipV="1">
            <a:off x="3854304" y="5813220"/>
            <a:ext cx="755690" cy="1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直接连接符 29"/>
          <p:cNvCxnSpPr/>
          <p:nvPr/>
        </p:nvCxnSpPr>
        <p:spPr>
          <a:xfrm flipV="1">
            <a:off x="3845610" y="5821923"/>
            <a:ext cx="2" cy="468386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直接连接符 30"/>
          <p:cNvCxnSpPr/>
          <p:nvPr/>
        </p:nvCxnSpPr>
        <p:spPr>
          <a:xfrm flipH="1">
            <a:off x="3854304" y="6280686"/>
            <a:ext cx="2233018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直接连接符 31"/>
          <p:cNvCxnSpPr/>
          <p:nvPr/>
        </p:nvCxnSpPr>
        <p:spPr>
          <a:xfrm>
            <a:off x="8342657" y="5822277"/>
            <a:ext cx="1" cy="458764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直接连接符 32"/>
          <p:cNvCxnSpPr/>
          <p:nvPr/>
        </p:nvCxnSpPr>
        <p:spPr>
          <a:xfrm flipH="1">
            <a:off x="7564649" y="5819021"/>
            <a:ext cx="783194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直接连接符 33"/>
          <p:cNvCxnSpPr/>
          <p:nvPr/>
        </p:nvCxnSpPr>
        <p:spPr>
          <a:xfrm flipH="1">
            <a:off x="7556956" y="5351554"/>
            <a:ext cx="7693" cy="461665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直接连接符 34"/>
          <p:cNvCxnSpPr/>
          <p:nvPr/>
        </p:nvCxnSpPr>
        <p:spPr>
          <a:xfrm flipH="1" flipV="1">
            <a:off x="7102984" y="5348653"/>
            <a:ext cx="461665" cy="2901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直接连接符 35"/>
          <p:cNvCxnSpPr/>
          <p:nvPr/>
        </p:nvCxnSpPr>
        <p:spPr>
          <a:xfrm>
            <a:off x="7090710" y="4785935"/>
            <a:ext cx="8428" cy="562718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直接连接符 36"/>
          <p:cNvCxnSpPr/>
          <p:nvPr/>
        </p:nvCxnSpPr>
        <p:spPr>
          <a:xfrm flipV="1">
            <a:off x="7102983" y="4784114"/>
            <a:ext cx="2699137" cy="1821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直接连接符 37"/>
          <p:cNvCxnSpPr/>
          <p:nvPr/>
        </p:nvCxnSpPr>
        <p:spPr>
          <a:xfrm flipH="1" flipV="1">
            <a:off x="9784639" y="3308607"/>
            <a:ext cx="17481" cy="1475506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直接连接符 38"/>
          <p:cNvCxnSpPr>
            <a:stCxn id="4" idx="0"/>
          </p:cNvCxnSpPr>
          <p:nvPr/>
        </p:nvCxnSpPr>
        <p:spPr>
          <a:xfrm>
            <a:off x="6137080" y="3308607"/>
            <a:ext cx="3707245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直接连接符 39"/>
          <p:cNvCxnSpPr/>
          <p:nvPr/>
        </p:nvCxnSpPr>
        <p:spPr>
          <a:xfrm flipH="1">
            <a:off x="6102561" y="6274883"/>
            <a:ext cx="2245282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矩形 40"/>
          <p:cNvSpPr/>
          <p:nvPr/>
        </p:nvSpPr>
        <p:spPr>
          <a:xfrm>
            <a:off x="5074625" y="4784057"/>
            <a:ext cx="2031325" cy="58734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zh-CN" sz="2400" dirty="0">
                <a:solidFill>
                  <a:schemeClr val="bg1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让</a:t>
            </a:r>
            <a:r>
              <a:rPr lang="zh-CN" altLang="zh-CN" sz="2400" dirty="0" smtClean="0">
                <a:solidFill>
                  <a:schemeClr val="bg1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他</a:t>
            </a:r>
            <a:r>
              <a:rPr lang="zh-CN" altLang="en-US" sz="2400" dirty="0" smtClean="0">
                <a:solidFill>
                  <a:schemeClr val="bg1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无所遁形</a:t>
            </a:r>
            <a:endParaRPr lang="en-US" altLang="zh-CN" sz="2400" dirty="0">
              <a:solidFill>
                <a:schemeClr val="bg1"/>
              </a:solidFill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42" name="矩形 41"/>
          <p:cNvSpPr/>
          <p:nvPr/>
        </p:nvSpPr>
        <p:spPr>
          <a:xfrm>
            <a:off x="4612960" y="5250068"/>
            <a:ext cx="2954656" cy="58734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zh-CN" sz="2400" dirty="0">
                <a:solidFill>
                  <a:schemeClr val="bg1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让你的店铺无盗可侵</a:t>
            </a:r>
            <a:endParaRPr lang="zh-CN" altLang="en-US" sz="2400" dirty="0">
              <a:solidFill>
                <a:schemeClr val="bg1"/>
              </a:solidFill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398168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250"/>
                            </p:stCondLst>
                            <p:childTnLst>
                              <p:par>
                                <p:cTn id="15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750"/>
                            </p:stCondLst>
                            <p:childTnLst>
                              <p:par>
                                <p:cTn id="3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xit" presetSubtype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4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2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xit" presetSubtype="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wipe(right)">
                                      <p:cBhvr>
                                        <p:cTn id="4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xit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5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22" presetClass="entr" presetSubtype="1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xit" presetSubtype="1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6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22" presetClass="entr" presetSubtype="1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xit" presetSubtype="1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6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22" presetClass="entr" presetSubtype="8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2" presetClass="exit" presetSubtype="8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7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22" presetClass="entr" presetSubtype="2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2" presetClass="exit" presetSubtype="2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wipe(right)">
                                      <p:cBhvr>
                                        <p:cTn id="7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22" presetClass="entr" presetSubtype="1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3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22" presetClass="entr" presetSubtype="1" fill="hold" grpId="0" nodeType="withEffect">
                                  <p:stCondLst>
                                    <p:cond delay="260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6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22" presetClass="entr" presetSubtype="1" fill="hold" grpId="0" nodeType="withEffect">
                                  <p:stCondLst>
                                    <p:cond delay="36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9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22" presetClass="entr" presetSubtype="1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22" presetClass="exit" presetSubtype="1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9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6" presetID="22" presetClass="entr" presetSubtype="1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22" presetClass="exit" presetSubtype="1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10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2" presetID="22" presetClass="entr" presetSubtype="2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22" presetClass="exit" presetSubtype="2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animEffect transition="out" filter="wipe(right)">
                                      <p:cBhvr>
                                        <p:cTn id="10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8" presetID="22" presetClass="entr" presetSubtype="8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22" presetClass="exit" presetSubtype="8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11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4" presetID="22" presetClass="entr" presetSubtype="1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22" presetClass="exit" presetSubtype="1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11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0" presetID="22" presetClass="entr" presetSubtype="1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22" presetClass="exit" presetSubtype="1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12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6" presetID="22" presetClass="entr" presetSubtype="2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9" presetID="22" presetClass="exit" presetSubtype="2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animEffect transition="out" filter="wipe(right)">
                                      <p:cBhvr>
                                        <p:cTn id="13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2" presetID="22" presetClass="entr" presetSubtype="8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5" presetID="22" presetClass="exit" presetSubtype="8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13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8" presetID="22" presetClass="entr" presetSubtype="1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1" presetID="22" presetClass="exit" presetSubtype="1" fill="hold" nodeType="withEffect">
                                  <p:stCondLst>
                                    <p:cond delay="450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14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4" presetID="22" presetClass="entr" presetSubtype="1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7" presetID="22" presetClass="exit" presetSubtype="1" fill="hold" nodeType="withEffect">
                                  <p:stCondLst>
                                    <p:cond delay="450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14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0" presetID="22" presetClass="entr" presetSubtype="8" fill="hold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3" presetID="22" presetClass="exit" presetSubtype="8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15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6" presetID="22" presetClass="entr" presetSubtype="2" fill="hold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8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9" presetID="22" presetClass="exit" presetSubtype="2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animEffect transition="out" filter="wipe(right)">
                                      <p:cBhvr>
                                        <p:cTn id="16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2" grpId="0" animBg="1"/>
      <p:bldP spid="12" grpId="1" animBg="1"/>
      <p:bldP spid="13" grpId="0" animBg="1"/>
      <p:bldP spid="13" grpId="1" animBg="1"/>
      <p:bldP spid="14" grpId="0" animBg="1"/>
      <p:bldP spid="14" grpId="1" animBg="1"/>
      <p:bldP spid="17" grpId="0"/>
      <p:bldP spid="18" grpId="0"/>
      <p:bldP spid="19" grpId="0"/>
      <p:bldP spid="21" grpId="0"/>
      <p:bldP spid="41" grpId="0"/>
      <p:bldP spid="4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弦形 3"/>
          <p:cNvSpPr/>
          <p:nvPr/>
        </p:nvSpPr>
        <p:spPr>
          <a:xfrm>
            <a:off x="4385274" y="1034359"/>
            <a:ext cx="3421452" cy="3421452"/>
          </a:xfrm>
          <a:prstGeom prst="chord">
            <a:avLst>
              <a:gd name="adj1" fmla="val 3775932"/>
              <a:gd name="adj2" fmla="val 11713819"/>
            </a:avLst>
          </a:prstGeom>
          <a:solidFill>
            <a:schemeClr val="bg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5" name="直接连接符 4"/>
          <p:cNvCxnSpPr/>
          <p:nvPr/>
        </p:nvCxnSpPr>
        <p:spPr>
          <a:xfrm>
            <a:off x="4226359" y="2119086"/>
            <a:ext cx="2871127" cy="2315150"/>
          </a:xfrm>
          <a:prstGeom prst="line">
            <a:avLst/>
          </a:prstGeom>
          <a:ln w="28575">
            <a:solidFill>
              <a:srgbClr val="E9118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文本框 5"/>
          <p:cNvSpPr txBox="1"/>
          <p:nvPr/>
        </p:nvSpPr>
        <p:spPr>
          <a:xfrm>
            <a:off x="4464783" y="2514252"/>
            <a:ext cx="32624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4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大幅度降低美发店成本</a:t>
            </a:r>
          </a:p>
        </p:txBody>
      </p:sp>
      <p:sp>
        <p:nvSpPr>
          <p:cNvPr id="7" name="椭圆 6"/>
          <p:cNvSpPr/>
          <p:nvPr/>
        </p:nvSpPr>
        <p:spPr>
          <a:xfrm>
            <a:off x="4385274" y="1019845"/>
            <a:ext cx="3421452" cy="3421448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文本框 7"/>
          <p:cNvSpPr txBox="1"/>
          <p:nvPr/>
        </p:nvSpPr>
        <p:spPr>
          <a:xfrm>
            <a:off x="5198169" y="4745518"/>
            <a:ext cx="18261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 smtClean="0"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会员管理</a:t>
            </a:r>
            <a:endParaRPr lang="zh-CN" altLang="en-US" sz="3200" dirty="0">
              <a:solidFill>
                <a:srgbClr val="FFFF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9" name="直接连接符 8"/>
          <p:cNvCxnSpPr/>
          <p:nvPr/>
        </p:nvCxnSpPr>
        <p:spPr>
          <a:xfrm>
            <a:off x="1794474" y="5097986"/>
            <a:ext cx="2868431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/>
        </p:nvCxnSpPr>
        <p:spPr>
          <a:xfrm>
            <a:off x="7528560" y="5097986"/>
            <a:ext cx="2868431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矩形 10"/>
          <p:cNvSpPr/>
          <p:nvPr/>
        </p:nvSpPr>
        <p:spPr>
          <a:xfrm>
            <a:off x="4900799" y="5189292"/>
            <a:ext cx="239039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1600" dirty="0" smtClean="0"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Member management</a:t>
            </a:r>
            <a:endParaRPr lang="zh-CN" altLang="en-US" sz="1600" dirty="0">
              <a:solidFill>
                <a:srgbClr val="FFFF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778209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4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9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9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xit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2" presetClass="exit" presetSubtype="8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4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2" presetClass="exit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8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2" presetClass="exit" presetSubtype="4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6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2" presetClass="exit" presetSubtype="1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0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4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2" presetClass="exit" presetSubtype="4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8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6" grpId="0"/>
      <p:bldP spid="6" grpId="1"/>
      <p:bldP spid="7" grpId="0" animBg="1"/>
      <p:bldP spid="7" grpId="1" animBg="1"/>
      <p:bldP spid="8" grpId="0"/>
      <p:bldP spid="8" grpId="1"/>
      <p:bldP spid="11" grpId="0"/>
      <p:bldP spid="11" grpId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椭圆 3"/>
          <p:cNvSpPr/>
          <p:nvPr/>
        </p:nvSpPr>
        <p:spPr>
          <a:xfrm>
            <a:off x="643996" y="1106955"/>
            <a:ext cx="2372712" cy="2372711"/>
          </a:xfrm>
          <a:prstGeom prst="ellipse">
            <a:avLst/>
          </a:prstGeom>
          <a:solidFill>
            <a:schemeClr val="bg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椭圆 4"/>
          <p:cNvSpPr/>
          <p:nvPr/>
        </p:nvSpPr>
        <p:spPr>
          <a:xfrm>
            <a:off x="502858" y="965819"/>
            <a:ext cx="2617931" cy="2617928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825427" y="1736174"/>
            <a:ext cx="1826141" cy="10772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3200" b="1" dirty="0" smtClean="0">
                <a:solidFill>
                  <a:srgbClr val="FFFF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免费集成</a:t>
            </a:r>
            <a:endParaRPr lang="en-US" altLang="zh-CN" sz="3200" b="1" dirty="0" smtClean="0">
              <a:solidFill>
                <a:srgbClr val="FFFF00"/>
              </a:solidFill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algn="ctr"/>
            <a:r>
              <a:rPr lang="zh-CN" altLang="en-US" sz="3200" b="1" dirty="0">
                <a:solidFill>
                  <a:srgbClr val="FFFF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几</a:t>
            </a:r>
            <a:r>
              <a:rPr lang="zh-CN" altLang="en-US" sz="3200" b="1" dirty="0" smtClean="0">
                <a:solidFill>
                  <a:srgbClr val="FFFF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大系统</a:t>
            </a:r>
            <a:endParaRPr lang="zh-CN" altLang="en-US" sz="3200" dirty="0">
              <a:solidFill>
                <a:srgbClr val="FFFF00"/>
              </a:solidFill>
            </a:endParaRPr>
          </a:p>
        </p:txBody>
      </p:sp>
      <p:sp>
        <p:nvSpPr>
          <p:cNvPr id="7" name="矩形 6"/>
          <p:cNvSpPr/>
          <p:nvPr/>
        </p:nvSpPr>
        <p:spPr>
          <a:xfrm>
            <a:off x="4292777" y="4981017"/>
            <a:ext cx="7899223" cy="1124363"/>
          </a:xfrm>
          <a:prstGeom prst="rect">
            <a:avLst/>
          </a:prstGeom>
          <a:solidFill>
            <a:srgbClr val="E9118C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4487296" y="5081533"/>
            <a:ext cx="765178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zh-CN" altLang="en-US" kern="100" dirty="0" smtClean="0">
                <a:solidFill>
                  <a:schemeClr val="bg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告别实物会员管理，</a:t>
            </a:r>
            <a:r>
              <a:rPr lang="zh-CN" altLang="zh-CN" kern="100" dirty="0" smtClean="0">
                <a:solidFill>
                  <a:schemeClr val="bg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集成</a:t>
            </a:r>
            <a:r>
              <a:rPr lang="zh-CN" altLang="zh-CN" kern="100" dirty="0">
                <a:solidFill>
                  <a:schemeClr val="bg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电子会员卡，会员注册、会员查询、会员等级、信息发送、活动推送等功能。消费者可通过</a:t>
            </a:r>
            <a:r>
              <a:rPr lang="en-US" altLang="zh-CN" kern="100" dirty="0">
                <a:solidFill>
                  <a:schemeClr val="bg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APP</a:t>
            </a:r>
            <a:r>
              <a:rPr lang="zh-CN" altLang="zh-CN" kern="100" dirty="0">
                <a:solidFill>
                  <a:schemeClr val="bg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进行远程结账、店铺定位，并且享受该店铺的会员优惠，完全取代传统会员制度与实物会员卡。</a:t>
            </a:r>
            <a:endParaRPr lang="zh-CN" altLang="zh-CN" kern="100" dirty="0">
              <a:solidFill>
                <a:schemeClr val="bg1"/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9" name="椭圆 8"/>
          <p:cNvSpPr/>
          <p:nvPr/>
        </p:nvSpPr>
        <p:spPr>
          <a:xfrm>
            <a:off x="9147276" y="1402217"/>
            <a:ext cx="1687886" cy="1687884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椭圆 9"/>
          <p:cNvSpPr/>
          <p:nvPr/>
        </p:nvSpPr>
        <p:spPr>
          <a:xfrm>
            <a:off x="7129731" y="2739805"/>
            <a:ext cx="1687886" cy="1687884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椭圆 10"/>
          <p:cNvSpPr/>
          <p:nvPr/>
        </p:nvSpPr>
        <p:spPr>
          <a:xfrm>
            <a:off x="5848399" y="375733"/>
            <a:ext cx="1687886" cy="1687884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2" name="直接连接符 11"/>
          <p:cNvCxnSpPr/>
          <p:nvPr/>
        </p:nvCxnSpPr>
        <p:spPr>
          <a:xfrm flipV="1">
            <a:off x="3102302" y="1499895"/>
            <a:ext cx="2769988" cy="570994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>
            <a:stCxn id="5" idx="6"/>
            <a:endCxn id="9" idx="2"/>
          </p:cNvCxnSpPr>
          <p:nvPr/>
        </p:nvCxnSpPr>
        <p:spPr>
          <a:xfrm flipV="1">
            <a:off x="3120789" y="2246159"/>
            <a:ext cx="6026487" cy="28624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椭圆 13"/>
          <p:cNvSpPr/>
          <p:nvPr/>
        </p:nvSpPr>
        <p:spPr>
          <a:xfrm>
            <a:off x="3837000" y="3014345"/>
            <a:ext cx="1687886" cy="1687884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5" name="直接连接符 14"/>
          <p:cNvCxnSpPr>
            <a:endCxn id="14" idx="1"/>
          </p:cNvCxnSpPr>
          <p:nvPr/>
        </p:nvCxnSpPr>
        <p:spPr>
          <a:xfrm>
            <a:off x="3059829" y="2688590"/>
            <a:ext cx="1024356" cy="57294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连接符 15"/>
          <p:cNvCxnSpPr>
            <a:endCxn id="10" idx="2"/>
          </p:cNvCxnSpPr>
          <p:nvPr/>
        </p:nvCxnSpPr>
        <p:spPr>
          <a:xfrm>
            <a:off x="3107705" y="2424215"/>
            <a:ext cx="4022026" cy="1159532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椭圆 16"/>
          <p:cNvSpPr/>
          <p:nvPr/>
        </p:nvSpPr>
        <p:spPr>
          <a:xfrm>
            <a:off x="5939396" y="466729"/>
            <a:ext cx="1529783" cy="1529783"/>
          </a:xfrm>
          <a:prstGeom prst="ellipse">
            <a:avLst/>
          </a:prstGeom>
          <a:solidFill>
            <a:srgbClr val="E9118C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6292232" y="806853"/>
            <a:ext cx="800219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电子</a:t>
            </a:r>
            <a:endParaRPr lang="en-US" altLang="zh-CN" sz="24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2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管理</a:t>
            </a:r>
            <a:endParaRPr lang="zh-CN" altLang="en-US" sz="2400" dirty="0"/>
          </a:p>
        </p:txBody>
      </p:sp>
      <p:sp>
        <p:nvSpPr>
          <p:cNvPr id="19" name="椭圆 18"/>
          <p:cNvSpPr/>
          <p:nvPr/>
        </p:nvSpPr>
        <p:spPr>
          <a:xfrm>
            <a:off x="9223033" y="1493213"/>
            <a:ext cx="1529783" cy="1529783"/>
          </a:xfrm>
          <a:prstGeom prst="ellipse">
            <a:avLst/>
          </a:prstGeom>
          <a:solidFill>
            <a:srgbClr val="E9118C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矩形 19"/>
          <p:cNvSpPr/>
          <p:nvPr/>
        </p:nvSpPr>
        <p:spPr>
          <a:xfrm>
            <a:off x="9587814" y="1829380"/>
            <a:ext cx="800219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网络</a:t>
            </a:r>
            <a:endParaRPr lang="en-US" altLang="zh-CN" sz="24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2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充</a:t>
            </a:r>
            <a:r>
              <a:rPr lang="zh-CN" altLang="en-US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值</a:t>
            </a:r>
          </a:p>
        </p:txBody>
      </p:sp>
      <p:sp>
        <p:nvSpPr>
          <p:cNvPr id="21" name="椭圆 20"/>
          <p:cNvSpPr/>
          <p:nvPr/>
        </p:nvSpPr>
        <p:spPr>
          <a:xfrm>
            <a:off x="3927997" y="3105341"/>
            <a:ext cx="1529783" cy="1529783"/>
          </a:xfrm>
          <a:prstGeom prst="ellipse">
            <a:avLst/>
          </a:prstGeom>
          <a:solidFill>
            <a:srgbClr val="E9118C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矩形 21"/>
          <p:cNvSpPr/>
          <p:nvPr/>
        </p:nvSpPr>
        <p:spPr>
          <a:xfrm>
            <a:off x="4292778" y="3445821"/>
            <a:ext cx="800219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电子</a:t>
            </a:r>
            <a:endParaRPr lang="en-US" altLang="zh-CN" sz="24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2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传单</a:t>
            </a:r>
            <a:endParaRPr lang="zh-CN" altLang="en-US" sz="2400" dirty="0"/>
          </a:p>
        </p:txBody>
      </p:sp>
      <p:sp>
        <p:nvSpPr>
          <p:cNvPr id="23" name="椭圆 22"/>
          <p:cNvSpPr/>
          <p:nvPr/>
        </p:nvSpPr>
        <p:spPr>
          <a:xfrm>
            <a:off x="7220728" y="2830801"/>
            <a:ext cx="1529783" cy="1529783"/>
          </a:xfrm>
          <a:prstGeom prst="ellipse">
            <a:avLst/>
          </a:prstGeom>
          <a:solidFill>
            <a:srgbClr val="E9118C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矩形 23"/>
          <p:cNvSpPr/>
          <p:nvPr/>
        </p:nvSpPr>
        <p:spPr>
          <a:xfrm>
            <a:off x="7585509" y="3176290"/>
            <a:ext cx="800219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电子</a:t>
            </a:r>
            <a:endParaRPr lang="en-US" altLang="zh-CN" sz="24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2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推广</a:t>
            </a:r>
            <a:endParaRPr lang="zh-CN" altLang="en-US" sz="2400" dirty="0"/>
          </a:p>
        </p:txBody>
      </p:sp>
      <p:sp>
        <p:nvSpPr>
          <p:cNvPr id="25" name="椭圆 24"/>
          <p:cNvSpPr/>
          <p:nvPr/>
        </p:nvSpPr>
        <p:spPr>
          <a:xfrm>
            <a:off x="1493321" y="4125129"/>
            <a:ext cx="1687886" cy="1687884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6" name="直接连接符 25"/>
          <p:cNvCxnSpPr>
            <a:endCxn id="25" idx="0"/>
          </p:cNvCxnSpPr>
          <p:nvPr/>
        </p:nvCxnSpPr>
        <p:spPr>
          <a:xfrm>
            <a:off x="2144309" y="3535569"/>
            <a:ext cx="192955" cy="58956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椭圆 26"/>
          <p:cNvSpPr/>
          <p:nvPr/>
        </p:nvSpPr>
        <p:spPr>
          <a:xfrm>
            <a:off x="1584318" y="4216125"/>
            <a:ext cx="1529783" cy="1529783"/>
          </a:xfrm>
          <a:prstGeom prst="ellipse">
            <a:avLst/>
          </a:prstGeom>
          <a:solidFill>
            <a:srgbClr val="E9118C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矩形 27"/>
          <p:cNvSpPr/>
          <p:nvPr/>
        </p:nvSpPr>
        <p:spPr>
          <a:xfrm>
            <a:off x="1937154" y="4556249"/>
            <a:ext cx="80021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电子</a:t>
            </a:r>
            <a:endParaRPr lang="en-US" altLang="zh-CN" sz="24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支付</a:t>
            </a:r>
            <a:endParaRPr lang="zh-CN" altLang="en-US" sz="2400" dirty="0"/>
          </a:p>
        </p:txBody>
      </p:sp>
    </p:spTree>
    <p:extLst>
      <p:ext uri="{BB962C8B-B14F-4D97-AF65-F5344CB8AC3E}">
        <p14:creationId xmlns:p14="http://schemas.microsoft.com/office/powerpoint/2010/main" xmlns="" val="25005443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2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2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2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2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19" presetClass="emph" presetSubtype="0" fill="hold" grpId="1" nodeType="withEffect">
                                  <p:stCondLst>
                                    <p:cond delay="200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8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8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8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9" presetClass="emph" presetSubtype="0" fill="hold" grpId="1" nodeType="withEffect">
                                  <p:stCondLst>
                                    <p:cond delay="200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9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9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9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4" presetID="19" presetClass="emph" presetSubtype="0" fill="hold" grpId="1" nodeType="withEffect">
                                  <p:stCondLst>
                                    <p:cond delay="200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9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9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9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9" presetClass="emph" presetSubtype="0" fill="hold" grpId="1" nodeType="withEffect">
                                  <p:stCondLst>
                                    <p:cond delay="200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0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0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0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" presetID="2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8" presetID="2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2" presetID="19" presetClass="emph" presetSubtype="0" fill="hold" grpId="1" nodeType="withEffect">
                                  <p:stCondLst>
                                    <p:cond delay="200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1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1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1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/>
      <p:bldP spid="7" grpId="0" animBg="1"/>
      <p:bldP spid="8" grpId="0"/>
      <p:bldP spid="9" grpId="0" animBg="1"/>
      <p:bldP spid="10" grpId="0" animBg="1"/>
      <p:bldP spid="11" grpId="0" animBg="1"/>
      <p:bldP spid="14" grpId="0" animBg="1"/>
      <p:bldP spid="17" grpId="0" animBg="1"/>
      <p:bldP spid="17" grpId="1" animBg="1"/>
      <p:bldP spid="18" grpId="0"/>
      <p:bldP spid="19" grpId="0" animBg="1"/>
      <p:bldP spid="19" grpId="1" animBg="1"/>
      <p:bldP spid="20" grpId="0"/>
      <p:bldP spid="21" grpId="0" animBg="1"/>
      <p:bldP spid="21" grpId="1" animBg="1"/>
      <p:bldP spid="22" grpId="0"/>
      <p:bldP spid="23" grpId="0" animBg="1"/>
      <p:bldP spid="23" grpId="1" animBg="1"/>
      <p:bldP spid="24" grpId="0"/>
      <p:bldP spid="25" grpId="0" animBg="1"/>
      <p:bldP spid="27" grpId="0" animBg="1"/>
      <p:bldP spid="27" grpId="1" animBg="1"/>
      <p:bldP spid="28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弦形 3"/>
          <p:cNvSpPr/>
          <p:nvPr/>
        </p:nvSpPr>
        <p:spPr>
          <a:xfrm>
            <a:off x="4385274" y="1034359"/>
            <a:ext cx="3421452" cy="3421452"/>
          </a:xfrm>
          <a:prstGeom prst="chord">
            <a:avLst>
              <a:gd name="adj1" fmla="val 3775932"/>
              <a:gd name="adj2" fmla="val 11713819"/>
            </a:avLst>
          </a:prstGeom>
          <a:solidFill>
            <a:schemeClr val="bg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5" name="直接连接符 4"/>
          <p:cNvCxnSpPr/>
          <p:nvPr/>
        </p:nvCxnSpPr>
        <p:spPr>
          <a:xfrm>
            <a:off x="4226359" y="2119086"/>
            <a:ext cx="2871127" cy="2315150"/>
          </a:xfrm>
          <a:prstGeom prst="line">
            <a:avLst/>
          </a:prstGeom>
          <a:ln w="28575">
            <a:solidFill>
              <a:srgbClr val="E9118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文本框 5"/>
          <p:cNvSpPr txBox="1"/>
          <p:nvPr/>
        </p:nvSpPr>
        <p:spPr>
          <a:xfrm>
            <a:off x="4464783" y="2514252"/>
            <a:ext cx="32624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4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大幅度降低美发店成本</a:t>
            </a:r>
          </a:p>
        </p:txBody>
      </p:sp>
      <p:sp>
        <p:nvSpPr>
          <p:cNvPr id="7" name="椭圆 6"/>
          <p:cNvSpPr/>
          <p:nvPr/>
        </p:nvSpPr>
        <p:spPr>
          <a:xfrm>
            <a:off x="4385274" y="1019845"/>
            <a:ext cx="3421452" cy="3421448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文本框 7"/>
          <p:cNvSpPr txBox="1"/>
          <p:nvPr/>
        </p:nvSpPr>
        <p:spPr>
          <a:xfrm>
            <a:off x="5198169" y="4745518"/>
            <a:ext cx="18261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财务管理</a:t>
            </a:r>
          </a:p>
        </p:txBody>
      </p:sp>
      <p:cxnSp>
        <p:nvCxnSpPr>
          <p:cNvPr id="9" name="直接连接符 8"/>
          <p:cNvCxnSpPr/>
          <p:nvPr/>
        </p:nvCxnSpPr>
        <p:spPr>
          <a:xfrm>
            <a:off x="1794474" y="5097986"/>
            <a:ext cx="2868431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/>
        </p:nvCxnSpPr>
        <p:spPr>
          <a:xfrm>
            <a:off x="7528560" y="5097986"/>
            <a:ext cx="2868431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矩形 10"/>
          <p:cNvSpPr/>
          <p:nvPr/>
        </p:nvSpPr>
        <p:spPr>
          <a:xfrm>
            <a:off x="5027506" y="5235012"/>
            <a:ext cx="213699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1600" dirty="0" smtClean="0"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Security Monitoring</a:t>
            </a:r>
            <a:endParaRPr lang="zh-CN" altLang="en-US" sz="1600" dirty="0">
              <a:solidFill>
                <a:srgbClr val="FFFF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760299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4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9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9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xit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2" presetClass="exit" presetSubtype="8" fill="hold" grpId="1" nodeType="withEffect">
                                  <p:stCondLst>
                                    <p:cond delay="1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4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2" presetClass="exit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8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2" presetClass="exit" presetSubtype="4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6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2" presetClass="exit" presetSubtype="1" fill="hold" grpId="1" nodeType="withEffect">
                                  <p:stCondLst>
                                    <p:cond delay="1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0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4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2" presetClass="exit" presetSubtype="4" fill="hold" grpId="1" nodeType="withEffect">
                                  <p:stCondLst>
                                    <p:cond delay="1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8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6" grpId="0"/>
      <p:bldP spid="6" grpId="1"/>
      <p:bldP spid="7" grpId="0" animBg="1"/>
      <p:bldP spid="7" grpId="1" animBg="1"/>
      <p:bldP spid="8" grpId="0"/>
      <p:bldP spid="8" grpId="1"/>
      <p:bldP spid="11" grpId="0"/>
      <p:bldP spid="11" grpId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椭圆 3"/>
          <p:cNvSpPr/>
          <p:nvPr/>
        </p:nvSpPr>
        <p:spPr>
          <a:xfrm>
            <a:off x="7347440" y="1794165"/>
            <a:ext cx="3964592" cy="3964592"/>
          </a:xfrm>
          <a:prstGeom prst="ellipse">
            <a:avLst/>
          </a:prstGeom>
          <a:solidFill>
            <a:srgbClr val="E9118C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7765515" y="2483799"/>
            <a:ext cx="3128442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免费集一整套财务管理系统，帮助店家一键理财，让业绩统计、工资结算</a:t>
            </a:r>
            <a:r>
              <a:rPr lang="zh-CN" altLang="en-US" spc="3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r>
              <a:rPr lang="zh-CN" altLang="en-US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销售提成等财务难题轻松解决，再也不用为财务难题而烦恼。</a:t>
            </a:r>
          </a:p>
        </p:txBody>
      </p:sp>
      <p:grpSp>
        <p:nvGrpSpPr>
          <p:cNvPr id="6" name="组合 5"/>
          <p:cNvGrpSpPr/>
          <p:nvPr/>
        </p:nvGrpSpPr>
        <p:grpSpPr>
          <a:xfrm>
            <a:off x="751904" y="1267983"/>
            <a:ext cx="1323980" cy="4687107"/>
            <a:chOff x="751904" y="1267983"/>
            <a:chExt cx="1323980" cy="4687107"/>
          </a:xfrm>
        </p:grpSpPr>
        <p:cxnSp>
          <p:nvCxnSpPr>
            <p:cNvPr id="7" name="直接连接符 6"/>
            <p:cNvCxnSpPr/>
            <p:nvPr/>
          </p:nvCxnSpPr>
          <p:spPr>
            <a:xfrm>
              <a:off x="1414232" y="1267983"/>
              <a:ext cx="0" cy="3358031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弧形 7"/>
            <p:cNvSpPr/>
            <p:nvPr/>
          </p:nvSpPr>
          <p:spPr>
            <a:xfrm>
              <a:off x="751904" y="4631110"/>
              <a:ext cx="1323980" cy="1323980"/>
            </a:xfrm>
            <a:prstGeom prst="arc">
              <a:avLst>
                <a:gd name="adj1" fmla="val 12935667"/>
                <a:gd name="adj2" fmla="val 19476206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9" name="椭圆 8"/>
          <p:cNvSpPr/>
          <p:nvPr/>
        </p:nvSpPr>
        <p:spPr>
          <a:xfrm>
            <a:off x="813730" y="4808816"/>
            <a:ext cx="1200329" cy="1200329"/>
          </a:xfrm>
          <a:prstGeom prst="ellipse">
            <a:avLst/>
          </a:prstGeom>
          <a:solidFill>
            <a:schemeClr val="bg1">
              <a:alpha val="2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0" name="组合 9"/>
          <p:cNvGrpSpPr/>
          <p:nvPr/>
        </p:nvGrpSpPr>
        <p:grpSpPr>
          <a:xfrm>
            <a:off x="2156053" y="1267920"/>
            <a:ext cx="1323980" cy="2977675"/>
            <a:chOff x="2156053" y="1267920"/>
            <a:chExt cx="1323980" cy="2977675"/>
          </a:xfrm>
        </p:grpSpPr>
        <p:cxnSp>
          <p:nvCxnSpPr>
            <p:cNvPr id="11" name="直接连接符 10"/>
            <p:cNvCxnSpPr/>
            <p:nvPr/>
          </p:nvCxnSpPr>
          <p:spPr>
            <a:xfrm>
              <a:off x="2818381" y="1267920"/>
              <a:ext cx="0" cy="1648599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弧形 11"/>
            <p:cNvSpPr/>
            <p:nvPr/>
          </p:nvSpPr>
          <p:spPr>
            <a:xfrm>
              <a:off x="2156053" y="2921615"/>
              <a:ext cx="1323980" cy="1323980"/>
            </a:xfrm>
            <a:prstGeom prst="arc">
              <a:avLst>
                <a:gd name="adj1" fmla="val 12935667"/>
                <a:gd name="adj2" fmla="val 19476206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3" name="椭圆 12"/>
          <p:cNvSpPr/>
          <p:nvPr/>
        </p:nvSpPr>
        <p:spPr>
          <a:xfrm>
            <a:off x="2217879" y="3099321"/>
            <a:ext cx="1200329" cy="1200329"/>
          </a:xfrm>
          <a:prstGeom prst="ellipse">
            <a:avLst/>
          </a:prstGeom>
          <a:solidFill>
            <a:schemeClr val="bg1">
              <a:alpha val="2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4" name="组合 13"/>
          <p:cNvGrpSpPr/>
          <p:nvPr/>
        </p:nvGrpSpPr>
        <p:grpSpPr>
          <a:xfrm>
            <a:off x="3683979" y="1267920"/>
            <a:ext cx="1323980" cy="3708024"/>
            <a:chOff x="3683979" y="1267920"/>
            <a:chExt cx="1323980" cy="3708024"/>
          </a:xfrm>
        </p:grpSpPr>
        <p:cxnSp>
          <p:nvCxnSpPr>
            <p:cNvPr id="15" name="直接连接符 14"/>
            <p:cNvCxnSpPr/>
            <p:nvPr/>
          </p:nvCxnSpPr>
          <p:spPr>
            <a:xfrm>
              <a:off x="4346307" y="1267920"/>
              <a:ext cx="0" cy="2378948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弧形 15"/>
            <p:cNvSpPr/>
            <p:nvPr/>
          </p:nvSpPr>
          <p:spPr>
            <a:xfrm>
              <a:off x="3683979" y="3651964"/>
              <a:ext cx="1323980" cy="1323980"/>
            </a:xfrm>
            <a:prstGeom prst="arc">
              <a:avLst>
                <a:gd name="adj1" fmla="val 12935667"/>
                <a:gd name="adj2" fmla="val 19476206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7" name="椭圆 16"/>
          <p:cNvSpPr/>
          <p:nvPr/>
        </p:nvSpPr>
        <p:spPr>
          <a:xfrm>
            <a:off x="3745805" y="3829670"/>
            <a:ext cx="1200329" cy="1200329"/>
          </a:xfrm>
          <a:prstGeom prst="ellipse">
            <a:avLst/>
          </a:prstGeom>
          <a:solidFill>
            <a:schemeClr val="bg1">
              <a:alpha val="2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8" name="组合 17"/>
          <p:cNvGrpSpPr/>
          <p:nvPr/>
        </p:nvGrpSpPr>
        <p:grpSpPr>
          <a:xfrm>
            <a:off x="5080905" y="1280132"/>
            <a:ext cx="1323980" cy="2502173"/>
            <a:chOff x="5080905" y="1263803"/>
            <a:chExt cx="1323980" cy="2502173"/>
          </a:xfrm>
        </p:grpSpPr>
        <p:cxnSp>
          <p:nvCxnSpPr>
            <p:cNvPr id="19" name="直接连接符 18"/>
            <p:cNvCxnSpPr/>
            <p:nvPr/>
          </p:nvCxnSpPr>
          <p:spPr>
            <a:xfrm>
              <a:off x="5743233" y="1263803"/>
              <a:ext cx="0" cy="1173097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弧形 19"/>
            <p:cNvSpPr/>
            <p:nvPr/>
          </p:nvSpPr>
          <p:spPr>
            <a:xfrm>
              <a:off x="5080905" y="2441996"/>
              <a:ext cx="1323980" cy="1323980"/>
            </a:xfrm>
            <a:prstGeom prst="arc">
              <a:avLst>
                <a:gd name="adj1" fmla="val 12935667"/>
                <a:gd name="adj2" fmla="val 19476206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1" name="椭圆 20"/>
          <p:cNvSpPr/>
          <p:nvPr/>
        </p:nvSpPr>
        <p:spPr>
          <a:xfrm>
            <a:off x="5142731" y="2636031"/>
            <a:ext cx="1200329" cy="1200329"/>
          </a:xfrm>
          <a:prstGeom prst="ellipse">
            <a:avLst/>
          </a:prstGeom>
          <a:solidFill>
            <a:schemeClr val="bg1">
              <a:alpha val="2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22" name="矩形 21"/>
          <p:cNvSpPr/>
          <p:nvPr/>
        </p:nvSpPr>
        <p:spPr>
          <a:xfrm>
            <a:off x="2412482" y="3315241"/>
            <a:ext cx="800219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业绩</a:t>
            </a:r>
            <a:endParaRPr lang="en-US" altLang="zh-CN" sz="24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2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统计</a:t>
            </a:r>
            <a:endParaRPr lang="zh-CN" altLang="en-US" sz="2400" dirty="0"/>
          </a:p>
        </p:txBody>
      </p:sp>
      <p:sp>
        <p:nvSpPr>
          <p:cNvPr id="23" name="矩形 22"/>
          <p:cNvSpPr/>
          <p:nvPr/>
        </p:nvSpPr>
        <p:spPr>
          <a:xfrm>
            <a:off x="3945520" y="4011316"/>
            <a:ext cx="800219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工资</a:t>
            </a:r>
            <a:endParaRPr lang="en-US" altLang="zh-CN" sz="2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结算</a:t>
            </a:r>
          </a:p>
        </p:txBody>
      </p:sp>
      <p:sp>
        <p:nvSpPr>
          <p:cNvPr id="24" name="矩形 23"/>
          <p:cNvSpPr/>
          <p:nvPr/>
        </p:nvSpPr>
        <p:spPr>
          <a:xfrm>
            <a:off x="5342785" y="2820696"/>
            <a:ext cx="800219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销售</a:t>
            </a:r>
            <a:endParaRPr lang="en-US" altLang="zh-CN" sz="2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提成</a:t>
            </a:r>
          </a:p>
        </p:txBody>
      </p:sp>
      <p:sp>
        <p:nvSpPr>
          <p:cNvPr id="25" name="文本框 24"/>
          <p:cNvSpPr txBox="1"/>
          <p:nvPr/>
        </p:nvSpPr>
        <p:spPr>
          <a:xfrm>
            <a:off x="1013784" y="4993481"/>
            <a:ext cx="80021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查询</a:t>
            </a:r>
            <a:endParaRPr lang="en-US" altLang="zh-CN" sz="2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系统</a:t>
            </a:r>
          </a:p>
        </p:txBody>
      </p:sp>
      <p:sp>
        <p:nvSpPr>
          <p:cNvPr id="26" name="矩形 25"/>
          <p:cNvSpPr/>
          <p:nvPr/>
        </p:nvSpPr>
        <p:spPr>
          <a:xfrm>
            <a:off x="7566281" y="733349"/>
            <a:ext cx="2026920" cy="533400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矩形 26"/>
          <p:cNvSpPr/>
          <p:nvPr/>
        </p:nvSpPr>
        <p:spPr>
          <a:xfrm>
            <a:off x="7974447" y="804254"/>
            <a:ext cx="121058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dirty="0">
                <a:solidFill>
                  <a:schemeClr val="bg1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一键理财</a:t>
            </a:r>
            <a:endParaRPr lang="zh-CN" altLang="en-US" sz="2000" dirty="0">
              <a:solidFill>
                <a:schemeClr val="bg1"/>
              </a:solidFill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534675" y="640550"/>
            <a:ext cx="162095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dirty="0">
                <a:solidFill>
                  <a:schemeClr val="bg1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财务管理</a:t>
            </a:r>
          </a:p>
        </p:txBody>
      </p:sp>
      <p:cxnSp>
        <p:nvCxnSpPr>
          <p:cNvPr id="29" name="直接连接符 28"/>
          <p:cNvCxnSpPr/>
          <p:nvPr/>
        </p:nvCxnSpPr>
        <p:spPr>
          <a:xfrm>
            <a:off x="0" y="536400"/>
            <a:ext cx="2648802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直接连接符 29"/>
          <p:cNvCxnSpPr/>
          <p:nvPr/>
        </p:nvCxnSpPr>
        <p:spPr>
          <a:xfrm>
            <a:off x="0" y="1267920"/>
            <a:ext cx="958596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19251260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9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9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19" presetClass="emph" presetSubtype="0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animClr clrSpc="rgb" dir="cw">
                                      <p:cBhvr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3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22" presetClass="entr" presetSubtype="1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37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900" decel="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19" presetClass="emph" presetSubtype="0" fill="hold" grpId="1" nodeType="withEffect">
                                  <p:stCondLst>
                                    <p:cond delay="180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animClr clrSpc="rgb" dir="cw">
                                      <p:cBhvr>
                                        <p:cTn id="4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4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22" presetClass="entr" presetSubtype="1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37" presetClass="entr" presetSubtype="0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900" decel="100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19" presetClass="emph" presetSubtype="0" fill="hold" grpId="1" nodeType="withEffect">
                                  <p:stCondLst>
                                    <p:cond delay="210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animClr clrSpc="rgb" dir="cw">
                                      <p:cBhvr>
                                        <p:cTn id="6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6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22" presetClass="entr" presetSubtype="1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37" presetClass="entr" presetSubtype="0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900" decel="100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19" presetClass="emph" presetSubtype="0" fill="hold" grpId="1" nodeType="withEffect">
                                  <p:stCondLst>
                                    <p:cond delay="240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7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animClr clrSpc="rgb" dir="cw">
                                      <p:cBhvr>
                                        <p:cTn id="7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7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24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grpId="0" nodeType="withEffect">
                                  <p:stCondLst>
                                    <p:cond delay="24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grpId="0" nodeType="withEffect">
                                  <p:stCondLst>
                                    <p:cond delay="24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0" presetClass="entr" presetSubtype="0" fill="hold" grpId="0" nodeType="withEffect">
                                  <p:stCondLst>
                                    <p:cond delay="24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0" presetClass="entr" presetSubtype="0" fill="hold" grpId="0" nodeType="withEffect">
                                  <p:stCondLst>
                                    <p:cond delay="24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  <p:bldP spid="9" grpId="0" animBg="1"/>
      <p:bldP spid="9" grpId="1" animBg="1"/>
      <p:bldP spid="13" grpId="0" animBg="1"/>
      <p:bldP spid="13" grpId="1" animBg="1"/>
      <p:bldP spid="17" grpId="0" animBg="1"/>
      <p:bldP spid="17" grpId="1" animBg="1"/>
      <p:bldP spid="21" grpId="0" animBg="1"/>
      <p:bldP spid="21" grpId="1" animBg="1"/>
      <p:bldP spid="22" grpId="0"/>
      <p:bldP spid="23" grpId="0"/>
      <p:bldP spid="24" grpId="0"/>
      <p:bldP spid="25" grpId="0"/>
      <p:bldP spid="26" grpId="0" animBg="1"/>
      <p:bldP spid="27" grpId="0"/>
      <p:bldP spid="28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椭圆 3"/>
          <p:cNvSpPr/>
          <p:nvPr/>
        </p:nvSpPr>
        <p:spPr>
          <a:xfrm>
            <a:off x="4399867" y="1389450"/>
            <a:ext cx="3421452" cy="3421448"/>
          </a:xfrm>
          <a:prstGeom prst="ellipse">
            <a:avLst/>
          </a:prstGeom>
          <a:solidFill>
            <a:srgbClr val="E9118C">
              <a:alpha val="7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4479376" y="2869341"/>
            <a:ext cx="32624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400" dirty="0" smtClean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大幅度降低美发店成本</a:t>
            </a:r>
            <a:endParaRPr lang="zh-CN" altLang="en-US" sz="2400" dirty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8629116" y="1389450"/>
            <a:ext cx="3421452" cy="3421448"/>
            <a:chOff x="8403649" y="1389450"/>
            <a:chExt cx="3421452" cy="3421448"/>
          </a:xfrm>
        </p:grpSpPr>
        <p:sp>
          <p:nvSpPr>
            <p:cNvPr id="7" name="椭圆 6"/>
            <p:cNvSpPr/>
            <p:nvPr/>
          </p:nvSpPr>
          <p:spPr>
            <a:xfrm>
              <a:off x="8403649" y="1389450"/>
              <a:ext cx="3421452" cy="3421448"/>
            </a:xfrm>
            <a:prstGeom prst="ellipse">
              <a:avLst/>
            </a:prstGeom>
            <a:solidFill>
              <a:srgbClr val="E9118C">
                <a:alpha val="71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8483158" y="2869340"/>
              <a:ext cx="3262433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2400" dirty="0" smtClean="0">
                  <a:solidFill>
                    <a:schemeClr val="bg1">
                      <a:lumMod val="9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大幅度增加美发店收入</a:t>
              </a:r>
              <a:endParaRPr lang="zh-CN" altLang="en-US" sz="24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12029350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8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8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7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47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弦形 3"/>
          <p:cNvSpPr/>
          <p:nvPr/>
        </p:nvSpPr>
        <p:spPr>
          <a:xfrm>
            <a:off x="4385274" y="1034359"/>
            <a:ext cx="3421452" cy="3421452"/>
          </a:xfrm>
          <a:prstGeom prst="chord">
            <a:avLst>
              <a:gd name="adj1" fmla="val 3775932"/>
              <a:gd name="adj2" fmla="val 11713819"/>
            </a:avLst>
          </a:prstGeom>
          <a:solidFill>
            <a:schemeClr val="bg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5" name="直接连接符 4"/>
          <p:cNvCxnSpPr/>
          <p:nvPr/>
        </p:nvCxnSpPr>
        <p:spPr>
          <a:xfrm>
            <a:off x="4226359" y="2119086"/>
            <a:ext cx="2871127" cy="2315150"/>
          </a:xfrm>
          <a:prstGeom prst="line">
            <a:avLst/>
          </a:prstGeom>
          <a:ln w="28575">
            <a:solidFill>
              <a:srgbClr val="E9118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文本框 5"/>
          <p:cNvSpPr txBox="1"/>
          <p:nvPr/>
        </p:nvSpPr>
        <p:spPr>
          <a:xfrm>
            <a:off x="4464783" y="2514252"/>
            <a:ext cx="32624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400" dirty="0" smtClean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大幅度增加美发店收入</a:t>
            </a:r>
            <a:endParaRPr lang="zh-CN" altLang="en-US" sz="2400" dirty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椭圆 6"/>
          <p:cNvSpPr/>
          <p:nvPr/>
        </p:nvSpPr>
        <p:spPr>
          <a:xfrm>
            <a:off x="4385274" y="1019845"/>
            <a:ext cx="3421452" cy="3421448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文本框 7"/>
          <p:cNvSpPr txBox="1"/>
          <p:nvPr/>
        </p:nvSpPr>
        <p:spPr>
          <a:xfrm>
            <a:off x="5198169" y="4745518"/>
            <a:ext cx="18261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美渠电商</a:t>
            </a:r>
          </a:p>
        </p:txBody>
      </p:sp>
      <p:cxnSp>
        <p:nvCxnSpPr>
          <p:cNvPr id="9" name="直接连接符 8"/>
          <p:cNvCxnSpPr/>
          <p:nvPr/>
        </p:nvCxnSpPr>
        <p:spPr>
          <a:xfrm>
            <a:off x="1794474" y="5097986"/>
            <a:ext cx="2868431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/>
        </p:nvCxnSpPr>
        <p:spPr>
          <a:xfrm>
            <a:off x="7528560" y="5097986"/>
            <a:ext cx="2868431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矩形 10"/>
          <p:cNvSpPr/>
          <p:nvPr/>
        </p:nvSpPr>
        <p:spPr>
          <a:xfrm>
            <a:off x="5574060" y="5189292"/>
            <a:ext cx="104387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1600" dirty="0" smtClean="0"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MICH EB</a:t>
            </a:r>
            <a:endParaRPr lang="zh-CN" altLang="en-US" sz="1600" dirty="0">
              <a:solidFill>
                <a:srgbClr val="FFFF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37216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4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9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9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xit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2" presetClass="exit" presetSubtype="8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4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2" presetClass="exit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8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2" presetClass="exit" presetSubtype="4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6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2" presetClass="exit" presetSubtype="1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0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4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2" presetClass="exit" presetSubtype="4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8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6" grpId="0"/>
      <p:bldP spid="6" grpId="1"/>
      <p:bldP spid="7" grpId="0" animBg="1"/>
      <p:bldP spid="7" grpId="1" animBg="1"/>
      <p:bldP spid="8" grpId="0"/>
      <p:bldP spid="8" grpId="1"/>
      <p:bldP spid="11" grpId="0"/>
      <p:bldP spid="11" grpId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743800" y="2944404"/>
            <a:ext cx="5599855" cy="3168748"/>
          </a:xfrm>
          <a:prstGeom prst="rect">
            <a:avLst/>
          </a:prstGeom>
          <a:solidFill>
            <a:schemeClr val="bg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1039222" y="3128570"/>
            <a:ext cx="5009012" cy="2400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000" kern="100" spc="300" dirty="0">
                <a:solidFill>
                  <a:schemeClr val="bg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美渠专门</a:t>
            </a:r>
            <a:r>
              <a:rPr lang="zh-CN" altLang="zh-CN" sz="2000" kern="100" spc="300" dirty="0" smtClean="0">
                <a:solidFill>
                  <a:schemeClr val="bg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为店家</a:t>
            </a:r>
            <a:r>
              <a:rPr lang="zh-CN" altLang="zh-CN" sz="2000" kern="100" spc="300" dirty="0">
                <a:solidFill>
                  <a:schemeClr val="bg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及消费客户建立了一个</a:t>
            </a:r>
            <a:r>
              <a:rPr lang="zh-CN" altLang="zh-CN" sz="2000" kern="100" spc="300" dirty="0" smtClean="0">
                <a:solidFill>
                  <a:schemeClr val="bg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集销售</a:t>
            </a:r>
            <a:r>
              <a:rPr lang="zh-CN" altLang="zh-CN" sz="2000" kern="100" spc="300" dirty="0">
                <a:solidFill>
                  <a:schemeClr val="bg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、购物于一体的电商平台。美渠电商</a:t>
            </a:r>
            <a:r>
              <a:rPr lang="zh-CN" altLang="zh-CN" sz="2000" kern="100" spc="300" dirty="0" smtClean="0">
                <a:solidFill>
                  <a:schemeClr val="bg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平台</a:t>
            </a:r>
            <a:r>
              <a:rPr lang="zh-CN" altLang="en-US" sz="2000" kern="100" spc="300" dirty="0" smtClean="0">
                <a:solidFill>
                  <a:schemeClr val="bg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与美渠</a:t>
            </a:r>
            <a:r>
              <a:rPr lang="en-US" altLang="zh-CN" sz="2000" kern="100" spc="300" dirty="0" smtClean="0">
                <a:solidFill>
                  <a:schemeClr val="bg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APP</a:t>
            </a:r>
            <a:r>
              <a:rPr lang="zh-CN" altLang="en-US" sz="2000" kern="100" spc="300" dirty="0" smtClean="0">
                <a:solidFill>
                  <a:schemeClr val="bg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的结合，打造新世代</a:t>
            </a:r>
            <a:r>
              <a:rPr lang="en-US" altLang="zh-CN" sz="2000" kern="100" spc="300" dirty="0">
                <a:solidFill>
                  <a:schemeClr val="bg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O</a:t>
            </a:r>
            <a:r>
              <a:rPr lang="en-US" altLang="zh-CN" sz="2000" kern="100" spc="300" dirty="0" smtClean="0">
                <a:solidFill>
                  <a:schemeClr val="bg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2O</a:t>
            </a:r>
            <a:r>
              <a:rPr lang="zh-CN" altLang="en-US" sz="2000" kern="100" spc="300" dirty="0" smtClean="0">
                <a:solidFill>
                  <a:schemeClr val="bg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体验店。</a:t>
            </a:r>
            <a:r>
              <a:rPr lang="zh-CN" altLang="zh-CN" sz="2000" kern="100" spc="300" dirty="0" smtClean="0">
                <a:solidFill>
                  <a:schemeClr val="bg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同时</a:t>
            </a:r>
            <a:r>
              <a:rPr lang="zh-CN" altLang="zh-CN" sz="2000" kern="100" spc="300" dirty="0">
                <a:solidFill>
                  <a:schemeClr val="bg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为广大消费顾客</a:t>
            </a:r>
            <a:r>
              <a:rPr lang="zh-CN" altLang="zh-CN" sz="2000" kern="100" spc="300" dirty="0" smtClean="0">
                <a:solidFill>
                  <a:schemeClr val="bg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提供</a:t>
            </a:r>
            <a:r>
              <a:rPr lang="zh-CN" altLang="en-US" sz="2000" kern="100" spc="300" dirty="0" smtClean="0">
                <a:solidFill>
                  <a:schemeClr val="bg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美发、购物</a:t>
            </a:r>
            <a:r>
              <a:rPr lang="zh-CN" altLang="en-US" sz="2000" kern="100" spc="300" dirty="0">
                <a:solidFill>
                  <a:schemeClr val="bg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新型</a:t>
            </a:r>
            <a:r>
              <a:rPr lang="zh-CN" altLang="zh-CN" sz="2000" kern="100" spc="300" dirty="0" smtClean="0">
                <a:solidFill>
                  <a:schemeClr val="bg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平台</a:t>
            </a:r>
            <a:r>
              <a:rPr lang="zh-CN" altLang="zh-CN" sz="2000" kern="100" spc="300" dirty="0">
                <a:solidFill>
                  <a:schemeClr val="bg1"/>
                </a:solidFill>
                <a:latin typeface="Calibri" panose="020F050202020403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。</a:t>
            </a:r>
            <a:endParaRPr lang="zh-CN" altLang="zh-CN" sz="2000" kern="100" spc="300" dirty="0">
              <a:solidFill>
                <a:schemeClr val="bg1"/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3898211" y="536736"/>
            <a:ext cx="566052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600" b="1" dirty="0" smtClean="0">
                <a:solidFill>
                  <a:schemeClr val="bg1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美渠重金打造美发</a:t>
            </a:r>
            <a:r>
              <a:rPr lang="zh-CN" altLang="zh-CN" sz="3600" b="1" dirty="0" smtClean="0">
                <a:solidFill>
                  <a:schemeClr val="bg1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垂直</a:t>
            </a:r>
            <a:r>
              <a:rPr lang="en-US" altLang="zh-CN" sz="3600" b="1" dirty="0">
                <a:solidFill>
                  <a:schemeClr val="bg1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O2O</a:t>
            </a:r>
            <a:endParaRPr lang="zh-CN" altLang="en-US" sz="3600" dirty="0">
              <a:solidFill>
                <a:schemeClr val="bg1"/>
              </a:solidFill>
            </a:endParaRPr>
          </a:p>
        </p:txBody>
      </p:sp>
      <p:sp>
        <p:nvSpPr>
          <p:cNvPr id="7" name="矩形 6"/>
          <p:cNvSpPr/>
          <p:nvPr/>
        </p:nvSpPr>
        <p:spPr>
          <a:xfrm>
            <a:off x="3543728" y="486074"/>
            <a:ext cx="364845" cy="1547446"/>
          </a:xfrm>
          <a:prstGeom prst="rect">
            <a:avLst/>
          </a:prstGeom>
          <a:solidFill>
            <a:srgbClr val="E911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3908573" y="1259797"/>
            <a:ext cx="7369752" cy="773723"/>
          </a:xfrm>
          <a:prstGeom prst="rect">
            <a:avLst/>
          </a:prstGeom>
          <a:solidFill>
            <a:schemeClr val="bg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3898211" y="1415825"/>
            <a:ext cx="702147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美发店变身美发美品</a:t>
            </a:r>
            <a:r>
              <a:rPr lang="en-US" altLang="zh-CN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O2O</a:t>
            </a:r>
            <a:r>
              <a:rPr lang="zh-CN" alt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体验店，直接增加收入！</a:t>
            </a:r>
            <a:endParaRPr lang="zh-CN" altLang="en-US" sz="24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0" name="直接连接符 9"/>
          <p:cNvCxnSpPr/>
          <p:nvPr/>
        </p:nvCxnSpPr>
        <p:spPr>
          <a:xfrm>
            <a:off x="1978923" y="1259797"/>
            <a:ext cx="1564805" cy="15351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弦形 10"/>
          <p:cNvSpPr/>
          <p:nvPr/>
        </p:nvSpPr>
        <p:spPr>
          <a:xfrm>
            <a:off x="8426545" y="3128570"/>
            <a:ext cx="2922666" cy="2922666"/>
          </a:xfrm>
          <a:prstGeom prst="chord">
            <a:avLst>
              <a:gd name="adj1" fmla="val 5412741"/>
              <a:gd name="adj2" fmla="val 16200000"/>
            </a:avLst>
          </a:pr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空心弧 11"/>
          <p:cNvSpPr/>
          <p:nvPr/>
        </p:nvSpPr>
        <p:spPr>
          <a:xfrm rot="5400000">
            <a:off x="8609275" y="3311300"/>
            <a:ext cx="2557205" cy="2557205"/>
          </a:xfrm>
          <a:prstGeom prst="blockArc">
            <a:avLst>
              <a:gd name="adj1" fmla="val 10800000"/>
              <a:gd name="adj2" fmla="val 21597935"/>
              <a:gd name="adj3" fmla="val 11700"/>
            </a:avLst>
          </a:prstGeom>
          <a:solidFill>
            <a:srgbClr val="E911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3" name="弧形 12"/>
          <p:cNvSpPr/>
          <p:nvPr/>
        </p:nvSpPr>
        <p:spPr>
          <a:xfrm rot="10800000">
            <a:off x="8771808" y="3503894"/>
            <a:ext cx="2232140" cy="2232140"/>
          </a:xfrm>
          <a:prstGeom prst="arc">
            <a:avLst>
              <a:gd name="adj1" fmla="val 16200000"/>
              <a:gd name="adj2" fmla="val 5348564"/>
            </a:avLst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文本框 13"/>
          <p:cNvSpPr txBox="1"/>
          <p:nvPr/>
        </p:nvSpPr>
        <p:spPr>
          <a:xfrm>
            <a:off x="7053425" y="3931462"/>
            <a:ext cx="1210588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收入</a:t>
            </a:r>
            <a:endParaRPr lang="en-US" altLang="zh-CN" sz="4000" dirty="0" smtClean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4000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直升</a:t>
            </a:r>
            <a:endParaRPr lang="zh-CN" altLang="en-US" sz="400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8477923" y="3991676"/>
            <a:ext cx="268855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7200" b="1" dirty="0" smtClean="0">
                <a:solidFill>
                  <a:srgbClr val="FF0000"/>
                </a:solidFill>
                <a:latin typeface="Broadway" panose="04040905080B02020502" pitchFamily="82" charset="0"/>
                <a:ea typeface="时尚中黑简体" panose="01010104010101010101" pitchFamily="2" charset="-122"/>
              </a:rPr>
              <a:t>200%</a:t>
            </a:r>
            <a:endParaRPr lang="zh-CN" altLang="en-US" sz="7200" b="1" dirty="0">
              <a:solidFill>
                <a:srgbClr val="FF0000"/>
              </a:solidFill>
              <a:latin typeface="Broadway" panose="04040905080B02020502" pitchFamily="82" charset="0"/>
              <a:ea typeface="时尚中黑简体" panose="01010104010101010101" pitchFamily="2" charset="-122"/>
            </a:endParaRPr>
          </a:p>
        </p:txBody>
      </p:sp>
      <p:cxnSp>
        <p:nvCxnSpPr>
          <p:cNvPr id="16" name="直接连接符 15"/>
          <p:cNvCxnSpPr/>
          <p:nvPr/>
        </p:nvCxnSpPr>
        <p:spPr>
          <a:xfrm>
            <a:off x="1978923" y="1261500"/>
            <a:ext cx="0" cy="1682904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" name="Picture 4" descr="http://img.taopic.com/uploads/allimg/110220/6311-11022012461071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backgroundRemoval t="9595" b="96852" l="18100" r="89500">
                        <a14:foregroundMark x1="46100" y1="26387" x2="65200" y2="44378"/>
                        <a14:foregroundMark x1="44200" y1="38081" x2="57000" y2="42879"/>
                        <a14:foregroundMark x1="51900" y1="22939" x2="67100" y2="28036"/>
                        <a14:foregroundMark x1="50600" y1="26537" x2="62900" y2="32384"/>
                        <a14:foregroundMark x1="80400" y1="28936" x2="85300" y2="32834"/>
                        <a14:foregroundMark x1="66400" y1="65367" x2="61600" y2="77661"/>
                        <a14:foregroundMark x1="55200" y1="94453" x2="60400" y2="81559"/>
                        <a14:foregroundMark x1="22300" y1="56972" x2="23200" y2="37781"/>
                        <a14:backgroundMark x1="67700" y1="67316" x2="72800" y2="62369"/>
                        <a14:backgroundMark x1="65200" y1="73163" x2="62600" y2="80960"/>
                      </a14:backgroundRemoval>
                    </a14:imgEffect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3816" r="6180"/>
          <a:stretch/>
        </p:blipFill>
        <p:spPr bwMode="auto">
          <a:xfrm>
            <a:off x="399770" y="116665"/>
            <a:ext cx="2779113" cy="23169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7955742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9" presetClass="emph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E9118C"/>
                                      </p:to>
                                    </p:animClr>
                                    <p:animClr clrSpc="rgb" dir="cw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9118C"/>
                                      </p:to>
                                    </p:animClr>
                                    <p:set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3" presetClass="entr" presetSubtype="3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1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3" presetClass="entr" presetSubtype="32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  <p:bldP spid="6" grpId="0"/>
      <p:bldP spid="7" grpId="0" animBg="1"/>
      <p:bldP spid="8" grpId="0" animBg="1"/>
      <p:bldP spid="9" grpId="0"/>
      <p:bldP spid="11" grpId="0" animBg="1"/>
      <p:bldP spid="12" grpId="0" animBg="1"/>
      <p:bldP spid="13" grpId="0" animBg="1"/>
      <p:bldP spid="14" grpId="0"/>
      <p:bldP spid="15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弦形 3"/>
          <p:cNvSpPr/>
          <p:nvPr/>
        </p:nvSpPr>
        <p:spPr>
          <a:xfrm>
            <a:off x="4385274" y="1034359"/>
            <a:ext cx="3421452" cy="3421452"/>
          </a:xfrm>
          <a:prstGeom prst="chord">
            <a:avLst>
              <a:gd name="adj1" fmla="val 3775932"/>
              <a:gd name="adj2" fmla="val 11713819"/>
            </a:avLst>
          </a:prstGeom>
          <a:solidFill>
            <a:schemeClr val="bg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5" name="直接连接符 4"/>
          <p:cNvCxnSpPr/>
          <p:nvPr/>
        </p:nvCxnSpPr>
        <p:spPr>
          <a:xfrm>
            <a:off x="4226359" y="2119086"/>
            <a:ext cx="2871127" cy="2315150"/>
          </a:xfrm>
          <a:prstGeom prst="line">
            <a:avLst/>
          </a:prstGeom>
          <a:ln w="28575">
            <a:solidFill>
              <a:srgbClr val="E9118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文本框 5"/>
          <p:cNvSpPr txBox="1"/>
          <p:nvPr/>
        </p:nvSpPr>
        <p:spPr>
          <a:xfrm>
            <a:off x="4464783" y="2514252"/>
            <a:ext cx="32624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4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大幅度降低美发店成本</a:t>
            </a:r>
          </a:p>
        </p:txBody>
      </p:sp>
      <p:sp>
        <p:nvSpPr>
          <p:cNvPr id="7" name="椭圆 6"/>
          <p:cNvSpPr/>
          <p:nvPr/>
        </p:nvSpPr>
        <p:spPr>
          <a:xfrm>
            <a:off x="4385274" y="1019845"/>
            <a:ext cx="3421452" cy="3421448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文本框 7"/>
          <p:cNvSpPr txBox="1"/>
          <p:nvPr/>
        </p:nvSpPr>
        <p:spPr>
          <a:xfrm>
            <a:off x="5198169" y="4745518"/>
            <a:ext cx="18261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 smtClean="0"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功能效应</a:t>
            </a:r>
            <a:endParaRPr lang="zh-CN" altLang="en-US" sz="3200" dirty="0">
              <a:solidFill>
                <a:srgbClr val="FFFF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9" name="直接连接符 8"/>
          <p:cNvCxnSpPr/>
          <p:nvPr/>
        </p:nvCxnSpPr>
        <p:spPr>
          <a:xfrm>
            <a:off x="1794474" y="5097986"/>
            <a:ext cx="2868431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/>
        </p:nvCxnSpPr>
        <p:spPr>
          <a:xfrm>
            <a:off x="7528560" y="5097986"/>
            <a:ext cx="2868431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矩形 10"/>
          <p:cNvSpPr/>
          <p:nvPr/>
        </p:nvSpPr>
        <p:spPr>
          <a:xfrm>
            <a:off x="5027506" y="5235012"/>
            <a:ext cx="213699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1600" dirty="0" smtClean="0"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Security Monitoring</a:t>
            </a:r>
            <a:endParaRPr lang="zh-CN" altLang="en-US" sz="1600" dirty="0">
              <a:solidFill>
                <a:srgbClr val="FFFF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8672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4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9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9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xit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2" presetClass="exit" presetSubtype="8" fill="hold" grpId="1" nodeType="withEffect">
                                  <p:stCondLst>
                                    <p:cond delay="1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4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2" presetClass="exit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8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2" presetClass="exit" presetSubtype="4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6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2" presetClass="exit" presetSubtype="1" fill="hold" grpId="1" nodeType="withEffect">
                                  <p:stCondLst>
                                    <p:cond delay="1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0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4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2" presetClass="exit" presetSubtype="4" fill="hold" grpId="1" nodeType="withEffect">
                                  <p:stCondLst>
                                    <p:cond delay="1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8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6" grpId="0"/>
      <p:bldP spid="6" grpId="1"/>
      <p:bldP spid="7" grpId="0" animBg="1"/>
      <p:bldP spid="7" grpId="1" animBg="1"/>
      <p:bldP spid="8" grpId="0"/>
      <p:bldP spid="8" grpId="1"/>
      <p:bldP spid="11" grpId="0"/>
      <p:bldP spid="11" grpId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4552647" y="3679874"/>
            <a:ext cx="377699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7200" dirty="0" smtClean="0">
                <a:solidFill>
                  <a:srgbClr val="FF0000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WHY</a:t>
            </a:r>
            <a:r>
              <a:rPr lang="zh-CN" altLang="en-US" sz="7200" dirty="0" smtClean="0">
                <a:solidFill>
                  <a:srgbClr val="FF0000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？</a:t>
            </a:r>
            <a:endParaRPr lang="zh-CN" altLang="en-US" sz="7200" dirty="0">
              <a:solidFill>
                <a:srgbClr val="FF0000"/>
              </a:solidFill>
              <a:latin typeface="方正正大黑简体" panose="02000000000000000000" pitchFamily="2" charset="-122"/>
              <a:ea typeface="方正正大黑简体" panose="02000000000000000000" pitchFamily="2" charset="-122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5807955" y="4605843"/>
            <a:ext cx="4198388" cy="1402144"/>
            <a:chOff x="5807955" y="4605843"/>
            <a:chExt cx="4198388" cy="1402144"/>
          </a:xfrm>
        </p:grpSpPr>
        <p:sp>
          <p:nvSpPr>
            <p:cNvPr id="6" name="文本框 5"/>
            <p:cNvSpPr txBox="1"/>
            <p:nvPr/>
          </p:nvSpPr>
          <p:spPr>
            <a:xfrm>
              <a:off x="6391251" y="5090909"/>
              <a:ext cx="361509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能做到信息化管理的只有</a:t>
              </a:r>
              <a:r>
                <a:rPr lang="en-US" altLang="zh-CN" sz="2400" dirty="0" smtClean="0">
                  <a:solidFill>
                    <a:srgbClr val="E9118C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5.72%</a:t>
              </a:r>
              <a:endParaRPr lang="zh-CN" altLang="en-US" sz="2400" dirty="0">
                <a:solidFill>
                  <a:srgbClr val="E9118C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" name="弧形 6"/>
            <p:cNvSpPr/>
            <p:nvPr/>
          </p:nvSpPr>
          <p:spPr>
            <a:xfrm rot="2700000">
              <a:off x="5884495" y="4686150"/>
              <a:ext cx="1249065" cy="1249065"/>
            </a:xfrm>
            <a:prstGeom prst="arc">
              <a:avLst>
                <a:gd name="adj1" fmla="val 20887794"/>
                <a:gd name="adj2" fmla="val 16988131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8" name="弦形 7"/>
            <p:cNvSpPr/>
            <p:nvPr/>
          </p:nvSpPr>
          <p:spPr>
            <a:xfrm>
              <a:off x="5807955" y="4605843"/>
              <a:ext cx="1402144" cy="1402144"/>
            </a:xfrm>
            <a:prstGeom prst="chord">
              <a:avLst>
                <a:gd name="adj1" fmla="val 4720851"/>
                <a:gd name="adj2" fmla="val 11040325"/>
              </a:avLst>
            </a:prstGeom>
            <a:solidFill>
              <a:srgbClr val="E9118C">
                <a:alpha val="8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xmlns="" val="8313453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9167E-6 -2.59259E-6 L -0.14857 -0.37153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435" y="-1858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矩形 61"/>
          <p:cNvSpPr/>
          <p:nvPr/>
        </p:nvSpPr>
        <p:spPr>
          <a:xfrm>
            <a:off x="456250" y="4499834"/>
            <a:ext cx="4120636" cy="926329"/>
          </a:xfrm>
          <a:prstGeom prst="rect">
            <a:avLst/>
          </a:prstGeom>
          <a:solidFill>
            <a:srgbClr val="DA1067">
              <a:alpha val="4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48" name="直接连接符 47"/>
          <p:cNvCxnSpPr/>
          <p:nvPr/>
        </p:nvCxnSpPr>
        <p:spPr>
          <a:xfrm flipV="1">
            <a:off x="7030322" y="2084481"/>
            <a:ext cx="601068" cy="440007"/>
          </a:xfrm>
          <a:prstGeom prst="line">
            <a:avLst/>
          </a:prstGeom>
          <a:ln>
            <a:solidFill>
              <a:srgbClr val="E9118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直接连接符 48"/>
          <p:cNvCxnSpPr/>
          <p:nvPr/>
        </p:nvCxnSpPr>
        <p:spPr>
          <a:xfrm>
            <a:off x="7631390" y="2044478"/>
            <a:ext cx="4120636" cy="0"/>
          </a:xfrm>
          <a:prstGeom prst="line">
            <a:avLst/>
          </a:prstGeom>
          <a:ln>
            <a:solidFill>
              <a:srgbClr val="E9118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矩形 49"/>
          <p:cNvSpPr/>
          <p:nvPr/>
        </p:nvSpPr>
        <p:spPr>
          <a:xfrm flipH="1">
            <a:off x="7631390" y="2055737"/>
            <a:ext cx="4120636" cy="1201318"/>
          </a:xfrm>
          <a:prstGeom prst="rect">
            <a:avLst/>
          </a:prstGeom>
          <a:solidFill>
            <a:srgbClr val="DA1067">
              <a:alpha val="4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4" name="矩形 43"/>
          <p:cNvSpPr/>
          <p:nvPr/>
        </p:nvSpPr>
        <p:spPr>
          <a:xfrm>
            <a:off x="475239" y="2901095"/>
            <a:ext cx="4120636" cy="1194101"/>
          </a:xfrm>
          <a:prstGeom prst="rect">
            <a:avLst/>
          </a:prstGeom>
          <a:solidFill>
            <a:srgbClr val="DA1067">
              <a:alpha val="4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椭圆 19"/>
          <p:cNvSpPr/>
          <p:nvPr/>
        </p:nvSpPr>
        <p:spPr>
          <a:xfrm>
            <a:off x="5555047" y="2887673"/>
            <a:ext cx="1129049" cy="1129049"/>
          </a:xfrm>
          <a:prstGeom prst="ellipse">
            <a:avLst/>
          </a:prstGeom>
          <a:gradFill flip="none" rotWithShape="1">
            <a:gsLst>
              <a:gs pos="0">
                <a:srgbClr val="EC52C0"/>
              </a:gs>
              <a:gs pos="71000">
                <a:srgbClr val="DA1067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4" name="组合 23"/>
          <p:cNvGrpSpPr/>
          <p:nvPr/>
        </p:nvGrpSpPr>
        <p:grpSpPr>
          <a:xfrm rot="12733870">
            <a:off x="5245548" y="2581373"/>
            <a:ext cx="1737042" cy="1737042"/>
            <a:chOff x="5144035" y="2472278"/>
            <a:chExt cx="1913441" cy="1913441"/>
          </a:xfrm>
          <a:gradFill flip="none" rotWithShape="1">
            <a:gsLst>
              <a:gs pos="43000">
                <a:srgbClr val="DA1067"/>
              </a:gs>
              <a:gs pos="0">
                <a:schemeClr val="bg1">
                  <a:alpha val="21000"/>
                </a:schemeClr>
              </a:gs>
            </a:gsLst>
            <a:lin ang="2700000" scaled="1"/>
            <a:tileRect/>
          </a:gradFill>
        </p:grpSpPr>
        <p:sp>
          <p:nvSpPr>
            <p:cNvPr id="19" name="同心圆 18"/>
            <p:cNvSpPr/>
            <p:nvPr/>
          </p:nvSpPr>
          <p:spPr>
            <a:xfrm>
              <a:off x="5144035" y="2472278"/>
              <a:ext cx="1913441" cy="1913441"/>
            </a:xfrm>
            <a:prstGeom prst="donut">
              <a:avLst>
                <a:gd name="adj" fmla="val 11037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2" name="等腰三角形 21"/>
            <p:cNvSpPr/>
            <p:nvPr/>
          </p:nvSpPr>
          <p:spPr>
            <a:xfrm rot="18407413">
              <a:off x="6455263" y="3586150"/>
              <a:ext cx="293400" cy="358930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3" name="组合 22"/>
          <p:cNvGrpSpPr/>
          <p:nvPr/>
        </p:nvGrpSpPr>
        <p:grpSpPr>
          <a:xfrm rot="12733870">
            <a:off x="4790727" y="2125202"/>
            <a:ext cx="2653989" cy="2653989"/>
            <a:chOff x="4634247" y="1967247"/>
            <a:chExt cx="2923505" cy="2923505"/>
          </a:xfrm>
          <a:gradFill>
            <a:gsLst>
              <a:gs pos="63000">
                <a:srgbClr val="DA1067"/>
              </a:gs>
              <a:gs pos="100000">
                <a:schemeClr val="bg1">
                  <a:alpha val="21000"/>
                </a:schemeClr>
              </a:gs>
            </a:gsLst>
            <a:lin ang="0" scaled="1"/>
          </a:gradFill>
        </p:grpSpPr>
        <p:sp>
          <p:nvSpPr>
            <p:cNvPr id="18" name="同心圆 17"/>
            <p:cNvSpPr/>
            <p:nvPr/>
          </p:nvSpPr>
          <p:spPr>
            <a:xfrm>
              <a:off x="4634247" y="1967247"/>
              <a:ext cx="2923505" cy="2923505"/>
            </a:xfrm>
            <a:prstGeom prst="donut">
              <a:avLst>
                <a:gd name="adj" fmla="val 11344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1" name="等腰三角形 20"/>
            <p:cNvSpPr/>
            <p:nvPr/>
          </p:nvSpPr>
          <p:spPr>
            <a:xfrm rot="5400000">
              <a:off x="5001632" y="3170928"/>
              <a:ext cx="437940" cy="535753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5" name="文本框 24"/>
          <p:cNvSpPr txBox="1"/>
          <p:nvPr/>
        </p:nvSpPr>
        <p:spPr>
          <a:xfrm>
            <a:off x="5666317" y="3006836"/>
            <a:ext cx="902811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拥有</a:t>
            </a:r>
            <a:endParaRPr lang="en-US" altLang="zh-CN" sz="28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2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美渠</a:t>
            </a:r>
            <a:endParaRPr lang="zh-CN" altLang="en-US" sz="2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484039" y="2893010"/>
            <a:ext cx="409503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2.</a:t>
            </a: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拥有美渠，可以大幅度提高客户的发型满意</a:t>
            </a:r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度。</a:t>
            </a:r>
            <a:endParaRPr lang="en-US" altLang="zh-CN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客户自主设计发型，加上发型师直观看图分析，打造最适合发型。</a:t>
            </a:r>
            <a:endParaRPr lang="en-US" altLang="zh-CN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454827" y="4480817"/>
            <a:ext cx="412205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3.</a:t>
            </a: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拥有美渠，等待也是一件快乐的事情</a:t>
            </a:r>
            <a:endParaRPr lang="en-US" altLang="zh-CN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通过娱乐资讯功能，美发的过程不再沉闷，而是其</a:t>
            </a:r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乐融融。</a:t>
            </a:r>
            <a:endParaRPr lang="zh-CN" altLang="en-US" dirty="0"/>
          </a:p>
        </p:txBody>
      </p:sp>
      <p:sp>
        <p:nvSpPr>
          <p:cNvPr id="29" name="矩形 28"/>
          <p:cNvSpPr/>
          <p:nvPr/>
        </p:nvSpPr>
        <p:spPr>
          <a:xfrm>
            <a:off x="7626038" y="2059018"/>
            <a:ext cx="412205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4.</a:t>
            </a: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拥有美渠，消费者与美发店有了更多的沟通</a:t>
            </a:r>
            <a:endParaRPr lang="en-US" altLang="zh-CN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三种评论方式同时进行，及时倾听消费者的需与求。</a:t>
            </a:r>
            <a:endParaRPr lang="en-US" altLang="zh-CN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32" name="直接连接符 31"/>
          <p:cNvCxnSpPr/>
          <p:nvPr/>
        </p:nvCxnSpPr>
        <p:spPr>
          <a:xfrm flipH="1" flipV="1">
            <a:off x="4590147" y="1386183"/>
            <a:ext cx="589378" cy="1123314"/>
          </a:xfrm>
          <a:prstGeom prst="line">
            <a:avLst/>
          </a:prstGeom>
          <a:ln>
            <a:solidFill>
              <a:srgbClr val="E9118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直接连接符 32"/>
          <p:cNvCxnSpPr/>
          <p:nvPr/>
        </p:nvCxnSpPr>
        <p:spPr>
          <a:xfrm flipH="1">
            <a:off x="480331" y="1398246"/>
            <a:ext cx="4120636" cy="0"/>
          </a:xfrm>
          <a:prstGeom prst="line">
            <a:avLst/>
          </a:prstGeom>
          <a:ln>
            <a:solidFill>
              <a:srgbClr val="E9118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矩形 40"/>
          <p:cNvSpPr/>
          <p:nvPr/>
        </p:nvSpPr>
        <p:spPr>
          <a:xfrm>
            <a:off x="480331" y="1409503"/>
            <a:ext cx="4120636" cy="1194101"/>
          </a:xfrm>
          <a:prstGeom prst="rect">
            <a:avLst/>
          </a:prstGeom>
          <a:solidFill>
            <a:srgbClr val="DA1067">
              <a:alpha val="4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矩形 25"/>
          <p:cNvSpPr/>
          <p:nvPr/>
        </p:nvSpPr>
        <p:spPr>
          <a:xfrm>
            <a:off x="597012" y="1403276"/>
            <a:ext cx="388898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拥有</a:t>
            </a: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美渠，可以享受最便捷的美发</a:t>
            </a:r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过程。</a:t>
            </a:r>
            <a:endParaRPr lang="en-US" altLang="zh-CN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预约，美发，支付，处处体现出美渠以及美发店的良苦用心。</a:t>
            </a:r>
            <a:endParaRPr lang="en-US" altLang="zh-CN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42" name="直接连接符 41"/>
          <p:cNvCxnSpPr/>
          <p:nvPr/>
        </p:nvCxnSpPr>
        <p:spPr>
          <a:xfrm flipH="1" flipV="1">
            <a:off x="4586341" y="2901095"/>
            <a:ext cx="203462" cy="401469"/>
          </a:xfrm>
          <a:prstGeom prst="line">
            <a:avLst/>
          </a:prstGeom>
          <a:ln>
            <a:solidFill>
              <a:srgbClr val="E9118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直接连接符 42"/>
          <p:cNvCxnSpPr/>
          <p:nvPr/>
        </p:nvCxnSpPr>
        <p:spPr>
          <a:xfrm flipH="1">
            <a:off x="469511" y="2893206"/>
            <a:ext cx="4120636" cy="0"/>
          </a:xfrm>
          <a:prstGeom prst="line">
            <a:avLst/>
          </a:prstGeom>
          <a:ln>
            <a:solidFill>
              <a:srgbClr val="E9118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直接连接符 52"/>
          <p:cNvCxnSpPr/>
          <p:nvPr/>
        </p:nvCxnSpPr>
        <p:spPr>
          <a:xfrm>
            <a:off x="7423238" y="3398793"/>
            <a:ext cx="208152" cy="284363"/>
          </a:xfrm>
          <a:prstGeom prst="line">
            <a:avLst/>
          </a:prstGeom>
          <a:ln>
            <a:solidFill>
              <a:srgbClr val="E9118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直接连接符 53"/>
          <p:cNvCxnSpPr/>
          <p:nvPr/>
        </p:nvCxnSpPr>
        <p:spPr>
          <a:xfrm>
            <a:off x="7631390" y="3683154"/>
            <a:ext cx="4120636" cy="0"/>
          </a:xfrm>
          <a:prstGeom prst="line">
            <a:avLst/>
          </a:prstGeom>
          <a:ln>
            <a:solidFill>
              <a:srgbClr val="E9118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矩形 54"/>
          <p:cNvSpPr/>
          <p:nvPr/>
        </p:nvSpPr>
        <p:spPr>
          <a:xfrm flipH="1">
            <a:off x="7631390" y="3694412"/>
            <a:ext cx="4120636" cy="921254"/>
          </a:xfrm>
          <a:prstGeom prst="rect">
            <a:avLst/>
          </a:prstGeom>
          <a:solidFill>
            <a:srgbClr val="DA1067">
              <a:alpha val="4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矩形 29"/>
          <p:cNvSpPr/>
          <p:nvPr/>
        </p:nvSpPr>
        <p:spPr>
          <a:xfrm>
            <a:off x="7637991" y="3683154"/>
            <a:ext cx="411570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5.</a:t>
            </a: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拥有美渠，连交朋友也变得如此简单。</a:t>
            </a:r>
            <a:endParaRPr lang="en-US" altLang="zh-CN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美渠为你寻找拥有共同爱好，同样审美观的知心好友。</a:t>
            </a:r>
            <a:endParaRPr lang="en-US" altLang="zh-CN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60" name="直接连接符 59"/>
          <p:cNvCxnSpPr/>
          <p:nvPr/>
        </p:nvCxnSpPr>
        <p:spPr>
          <a:xfrm flipH="1">
            <a:off x="4576886" y="4229544"/>
            <a:ext cx="458307" cy="259033"/>
          </a:xfrm>
          <a:prstGeom prst="line">
            <a:avLst/>
          </a:prstGeom>
          <a:ln>
            <a:solidFill>
              <a:srgbClr val="E9118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直接连接符 60"/>
          <p:cNvCxnSpPr/>
          <p:nvPr/>
        </p:nvCxnSpPr>
        <p:spPr>
          <a:xfrm flipH="1">
            <a:off x="456250" y="4488577"/>
            <a:ext cx="4120636" cy="0"/>
          </a:xfrm>
          <a:prstGeom prst="line">
            <a:avLst/>
          </a:prstGeom>
          <a:ln>
            <a:solidFill>
              <a:srgbClr val="E9118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34425524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3" presetClass="entr" presetSubtype="16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3" presetClass="entr" presetSubtype="36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2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2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2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2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2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9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2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1" fill="hold" grpId="0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1" fill="hold" grpId="0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8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1" fill="hold" grpId="0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1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1" fill="hold" grpId="0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4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2" presetClass="entr" presetSubtype="1" fill="hold" grpId="0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0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0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" grpId="0" animBg="1"/>
      <p:bldP spid="50" grpId="0" animBg="1"/>
      <p:bldP spid="44" grpId="0" animBg="1"/>
      <p:bldP spid="20" grpId="0" animBg="1"/>
      <p:bldP spid="25" grpId="0"/>
      <p:bldP spid="27" grpId="0"/>
      <p:bldP spid="28" grpId="0"/>
      <p:bldP spid="29" grpId="0"/>
      <p:bldP spid="41" grpId="0" animBg="1"/>
      <p:bldP spid="26" grpId="0"/>
      <p:bldP spid="55" grpId="0" animBg="1"/>
      <p:bldP spid="30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5080337" y="2866434"/>
            <a:ext cx="20313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成熟运营团队</a:t>
            </a:r>
            <a:endParaRPr lang="zh-CN" altLang="en-US" sz="2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5080337" y="3357659"/>
            <a:ext cx="20313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专业</a:t>
            </a:r>
            <a:r>
              <a:rPr lang="zh-CN" altLang="en-US" sz="2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技术团队</a:t>
            </a:r>
            <a:endParaRPr lang="zh-CN" altLang="en-US" sz="2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5080337" y="2375210"/>
            <a:ext cx="20313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雄厚资金支持</a:t>
            </a:r>
            <a:endParaRPr lang="zh-CN" altLang="en-US" sz="2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926174" y="3848884"/>
            <a:ext cx="433965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5400" dirty="0" smtClean="0">
                <a:solidFill>
                  <a:srgbClr val="FF0000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天时地利人和</a:t>
            </a:r>
            <a:endParaRPr lang="zh-CN" altLang="en-US" sz="5400" dirty="0">
              <a:solidFill>
                <a:srgbClr val="FF0000"/>
              </a:solidFill>
              <a:latin typeface="华文行楷" panose="02010800040101010101" pitchFamily="2" charset="-122"/>
              <a:ea typeface="华文行楷" panose="02010800040101010101" pitchFamily="2" charset="-122"/>
            </a:endParaRPr>
          </a:p>
        </p:txBody>
      </p:sp>
      <p:cxnSp>
        <p:nvCxnSpPr>
          <p:cNvPr id="8" name="直接连接符 7"/>
          <p:cNvCxnSpPr>
            <a:stCxn id="6" idx="0"/>
          </p:cNvCxnSpPr>
          <p:nvPr/>
        </p:nvCxnSpPr>
        <p:spPr>
          <a:xfrm>
            <a:off x="6096000" y="2375210"/>
            <a:ext cx="1015662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/>
        </p:nvCxnSpPr>
        <p:spPr>
          <a:xfrm>
            <a:off x="5080337" y="2375210"/>
            <a:ext cx="0" cy="1473674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/>
        </p:nvCxnSpPr>
        <p:spPr>
          <a:xfrm>
            <a:off x="7117079" y="2375210"/>
            <a:ext cx="0" cy="1473674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/>
        </p:nvCxnSpPr>
        <p:spPr>
          <a:xfrm>
            <a:off x="3926174" y="3848884"/>
            <a:ext cx="1154163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/>
        </p:nvCxnSpPr>
        <p:spPr>
          <a:xfrm>
            <a:off x="7111662" y="3848884"/>
            <a:ext cx="1154162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/>
        </p:nvCxnSpPr>
        <p:spPr>
          <a:xfrm>
            <a:off x="3926174" y="3834564"/>
            <a:ext cx="0" cy="93765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/>
          <p:cNvCxnSpPr/>
          <p:nvPr/>
        </p:nvCxnSpPr>
        <p:spPr>
          <a:xfrm>
            <a:off x="8265824" y="3848884"/>
            <a:ext cx="0" cy="92333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/>
          <p:cNvCxnSpPr/>
          <p:nvPr/>
        </p:nvCxnSpPr>
        <p:spPr>
          <a:xfrm>
            <a:off x="0" y="4772214"/>
            <a:ext cx="3941414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连接符 15"/>
          <p:cNvCxnSpPr/>
          <p:nvPr/>
        </p:nvCxnSpPr>
        <p:spPr>
          <a:xfrm>
            <a:off x="8265824" y="4772214"/>
            <a:ext cx="3926176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连接符 16"/>
          <p:cNvCxnSpPr/>
          <p:nvPr/>
        </p:nvCxnSpPr>
        <p:spPr>
          <a:xfrm>
            <a:off x="5080337" y="2372980"/>
            <a:ext cx="1015663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29546629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xit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wipe(right)">
                                      <p:cBhvr>
                                        <p:cTn id="2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xit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3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22" presetClass="entr" presetSubtype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xit" presetSubtype="1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4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22" presetClass="entr" presetSubtype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xit" presetSubtype="1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4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2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xit" presetSubtype="8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5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22" presetClass="entr" presetSubtype="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xit" presetSubtype="2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wipe(right)">
                                      <p:cBhvr>
                                        <p:cTn id="5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22" presetClass="entr" presetSubtype="1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xit" presetSubtype="1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6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22" presetClass="entr" presetSubtype="2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2" presetClass="exit" presetSubtype="1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7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22" presetClass="entr" presetSubtype="2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2" presetClass="exit" presetSubtype="2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wipe(right)">
                                      <p:cBhvr>
                                        <p:cTn id="7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22" presetClass="entr" presetSubtype="8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22" presetClass="exit" presetSubtype="8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8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451686" y="350436"/>
            <a:ext cx="5288627" cy="62170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9900" b="1" dirty="0" smtClean="0">
                <a:solidFill>
                  <a:srgbClr val="FF0000"/>
                </a:solidFill>
                <a:latin typeface="方正粗黑宋简体" panose="02000000000000000000" pitchFamily="2" charset="-122"/>
                <a:ea typeface="方正粗黑宋简体" panose="02000000000000000000" pitchFamily="2" charset="-122"/>
              </a:rPr>
              <a:t>美渠</a:t>
            </a:r>
            <a:endParaRPr lang="en-US" altLang="zh-CN" sz="19900" b="1" dirty="0" smtClean="0">
              <a:solidFill>
                <a:srgbClr val="FF0000"/>
              </a:solidFill>
              <a:latin typeface="方正粗黑宋简体" panose="02000000000000000000" pitchFamily="2" charset="-122"/>
              <a:ea typeface="方正粗黑宋简体" panose="02000000000000000000" pitchFamily="2" charset="-122"/>
            </a:endParaRPr>
          </a:p>
          <a:p>
            <a:r>
              <a:rPr lang="zh-CN" altLang="en-US" sz="19900" b="1" dirty="0" smtClean="0">
                <a:solidFill>
                  <a:srgbClr val="FF0000"/>
                </a:solidFill>
                <a:latin typeface="方正粗黑宋简体" panose="02000000000000000000" pitchFamily="2" charset="-122"/>
                <a:ea typeface="方正粗黑宋简体" panose="02000000000000000000" pitchFamily="2" charset="-122"/>
              </a:rPr>
              <a:t>中国</a:t>
            </a:r>
            <a:endParaRPr lang="zh-CN" altLang="en-US" sz="19900" b="1" dirty="0">
              <a:solidFill>
                <a:srgbClr val="FF0000"/>
              </a:solidFill>
              <a:latin typeface="方正粗黑宋简体" panose="02000000000000000000" pitchFamily="2" charset="-122"/>
              <a:ea typeface="方正粗黑宋简体" panose="020000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57557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2666774"/>
            <a:ext cx="12192000" cy="2989943"/>
          </a:xfrm>
          <a:prstGeom prst="rect">
            <a:avLst/>
          </a:pr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972456" y="937442"/>
            <a:ext cx="90281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美渠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1341972" y="3264919"/>
            <a:ext cx="952053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pc="3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美渠中国成立于</a:t>
            </a:r>
            <a:r>
              <a:rPr lang="en-US" altLang="zh-CN" spc="3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2014</a:t>
            </a:r>
            <a:r>
              <a:rPr lang="zh-CN" altLang="en-US" spc="3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</a:t>
            </a:r>
            <a:r>
              <a:rPr lang="en-US" altLang="zh-CN" spc="3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pc="3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月，由多元化专业团队组成，以美渠网络产品为依托，通过对传统美发行业与一体化社交、咨询、管理和采购供应平台的开发，以及电子科技功能的模块架设，我们可以</a:t>
            </a:r>
            <a:r>
              <a:rPr lang="zh-CN" altLang="en-US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实现</a:t>
            </a:r>
            <a:r>
              <a:rPr lang="zh-CN" altLang="en-US" spc="3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增强服务</a:t>
            </a:r>
            <a:r>
              <a:rPr lang="zh-CN" altLang="en-US" spc="300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功能，降低店铺成本，增加店铺收入</a:t>
            </a:r>
            <a:r>
              <a:rPr lang="zh-CN" altLang="en-US" spc="3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三大功能，把美发店铺打造成一个高科技体验平台。</a:t>
            </a:r>
            <a:endParaRPr lang="zh-CN" altLang="en-US" spc="3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椭圆 6"/>
          <p:cNvSpPr/>
          <p:nvPr/>
        </p:nvSpPr>
        <p:spPr>
          <a:xfrm>
            <a:off x="846186" y="621377"/>
            <a:ext cx="1155349" cy="1155349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8" name="直接连接符 7"/>
          <p:cNvCxnSpPr>
            <a:stCxn id="7" idx="0"/>
          </p:cNvCxnSpPr>
          <p:nvPr/>
        </p:nvCxnSpPr>
        <p:spPr>
          <a:xfrm flipH="1">
            <a:off x="1423860" y="621377"/>
            <a:ext cx="1" cy="2045397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32427289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8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10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22" presetClass="exit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500"/>
                            </p:stCondLst>
                            <p:childTnLst>
                              <p:par>
                                <p:cTn id="19" presetID="19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E9118C"/>
                                      </p:to>
                                    </p:animClr>
                                    <p:animClr clrSpc="rgb" dir="cw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9118C"/>
                                      </p:to>
                                    </p:animClr>
                                    <p:set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  <p:bldP spid="6" grpId="0"/>
      <p:bldP spid="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4399867" y="1389450"/>
            <a:ext cx="3421452" cy="3421448"/>
            <a:chOff x="4419311" y="1389450"/>
            <a:chExt cx="3421452" cy="3421448"/>
          </a:xfrm>
        </p:grpSpPr>
        <p:sp>
          <p:nvSpPr>
            <p:cNvPr id="5" name="椭圆 4"/>
            <p:cNvSpPr/>
            <p:nvPr/>
          </p:nvSpPr>
          <p:spPr>
            <a:xfrm>
              <a:off x="4419311" y="1389450"/>
              <a:ext cx="3421452" cy="3421448"/>
            </a:xfrm>
            <a:prstGeom prst="ellipse">
              <a:avLst/>
            </a:prstGeom>
            <a:solidFill>
              <a:srgbClr val="E9118C">
                <a:alpha val="71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4498820" y="2869341"/>
              <a:ext cx="326243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2400" dirty="0" smtClean="0">
                  <a:solidFill>
                    <a:schemeClr val="bg1">
                      <a:lumMod val="9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大幅度降低美发店成本</a:t>
              </a:r>
              <a:endParaRPr lang="zh-CN" altLang="en-US" sz="24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170618" y="1389450"/>
            <a:ext cx="3421452" cy="3421448"/>
            <a:chOff x="170618" y="1389450"/>
            <a:chExt cx="3421452" cy="3421448"/>
          </a:xfrm>
        </p:grpSpPr>
        <p:sp>
          <p:nvSpPr>
            <p:cNvPr id="8" name="椭圆 7"/>
            <p:cNvSpPr/>
            <p:nvPr/>
          </p:nvSpPr>
          <p:spPr>
            <a:xfrm>
              <a:off x="170618" y="1389450"/>
              <a:ext cx="3421452" cy="3421448"/>
            </a:xfrm>
            <a:prstGeom prst="ellipse">
              <a:avLst/>
            </a:prstGeom>
            <a:solidFill>
              <a:srgbClr val="E9118C">
                <a:alpha val="71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404017" y="2869341"/>
              <a:ext cx="2954655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2400" dirty="0" smtClean="0">
                  <a:solidFill>
                    <a:schemeClr val="bg1">
                      <a:lumMod val="9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增强美发店服务功能</a:t>
              </a:r>
              <a:endParaRPr lang="zh-CN" altLang="en-US" sz="24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8629116" y="1389450"/>
            <a:ext cx="3421452" cy="3421448"/>
            <a:chOff x="8403649" y="1389450"/>
            <a:chExt cx="3421452" cy="3421448"/>
          </a:xfrm>
        </p:grpSpPr>
        <p:sp>
          <p:nvSpPr>
            <p:cNvPr id="11" name="椭圆 10"/>
            <p:cNvSpPr/>
            <p:nvPr/>
          </p:nvSpPr>
          <p:spPr>
            <a:xfrm>
              <a:off x="8403649" y="1389450"/>
              <a:ext cx="3421452" cy="3421448"/>
            </a:xfrm>
            <a:prstGeom prst="ellipse">
              <a:avLst/>
            </a:prstGeom>
            <a:solidFill>
              <a:srgbClr val="E9118C">
                <a:alpha val="71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文本框 11"/>
            <p:cNvSpPr txBox="1"/>
            <p:nvPr/>
          </p:nvSpPr>
          <p:spPr>
            <a:xfrm>
              <a:off x="8483155" y="2869340"/>
              <a:ext cx="3262433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2400" dirty="0" smtClean="0">
                  <a:solidFill>
                    <a:schemeClr val="bg1">
                      <a:lumMod val="9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大幅度增加美发店收入</a:t>
              </a:r>
              <a:endParaRPr lang="zh-CN" altLang="en-US" sz="24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3" name="文本框 12"/>
          <p:cNvSpPr txBox="1"/>
          <p:nvPr/>
        </p:nvSpPr>
        <p:spPr>
          <a:xfrm>
            <a:off x="5203776" y="3392488"/>
            <a:ext cx="18136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如何实现</a:t>
            </a:r>
          </a:p>
        </p:txBody>
      </p:sp>
    </p:spTree>
    <p:extLst>
      <p:ext uri="{BB962C8B-B14F-4D97-AF65-F5344CB8AC3E}">
        <p14:creationId xmlns:p14="http://schemas.microsoft.com/office/powerpoint/2010/main" xmlns="" val="27460989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875E-6 -1.85185E-6 L -0.00117 -0.09884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5" y="-4954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125E-6 -1.85185E-6 L 0.26484 0.19468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242" y="9722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125E-6 -1.85185E-6 L -0.26446 0.20209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229" y="1009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弦形 3"/>
          <p:cNvSpPr/>
          <p:nvPr/>
        </p:nvSpPr>
        <p:spPr>
          <a:xfrm>
            <a:off x="4385274" y="1034359"/>
            <a:ext cx="3421452" cy="3421452"/>
          </a:xfrm>
          <a:prstGeom prst="chord">
            <a:avLst>
              <a:gd name="adj1" fmla="val 3775932"/>
              <a:gd name="adj2" fmla="val 11713819"/>
            </a:avLst>
          </a:prstGeom>
          <a:solidFill>
            <a:schemeClr val="bg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5" name="直接连接符 4"/>
          <p:cNvCxnSpPr/>
          <p:nvPr/>
        </p:nvCxnSpPr>
        <p:spPr>
          <a:xfrm>
            <a:off x="4226359" y="2119086"/>
            <a:ext cx="2871127" cy="2315150"/>
          </a:xfrm>
          <a:prstGeom prst="line">
            <a:avLst/>
          </a:prstGeom>
          <a:ln w="28575">
            <a:solidFill>
              <a:srgbClr val="E9118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椭圆 5"/>
          <p:cNvSpPr/>
          <p:nvPr/>
        </p:nvSpPr>
        <p:spPr>
          <a:xfrm>
            <a:off x="3398520" y="2730570"/>
            <a:ext cx="3421452" cy="3421448"/>
          </a:xfrm>
          <a:prstGeom prst="ellipse">
            <a:avLst/>
          </a:prstGeom>
          <a:solidFill>
            <a:srgbClr val="E9118C">
              <a:alpha val="7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3631919" y="4210461"/>
            <a:ext cx="295465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400" dirty="0" smtClean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增强美发店服务功能</a:t>
            </a:r>
            <a:endParaRPr lang="zh-CN" altLang="en-US" sz="2400" dirty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椭圆 7"/>
          <p:cNvSpPr/>
          <p:nvPr/>
        </p:nvSpPr>
        <p:spPr>
          <a:xfrm>
            <a:off x="4385274" y="1019845"/>
            <a:ext cx="3421452" cy="3421448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5198169" y="4745518"/>
            <a:ext cx="18261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 smtClean="0"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美发预约</a:t>
            </a:r>
            <a:endParaRPr lang="zh-CN" altLang="en-US" sz="3200" dirty="0">
              <a:solidFill>
                <a:srgbClr val="FFFF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0" name="直接连接符 9"/>
          <p:cNvCxnSpPr/>
          <p:nvPr/>
        </p:nvCxnSpPr>
        <p:spPr>
          <a:xfrm>
            <a:off x="1794474" y="5097986"/>
            <a:ext cx="2868431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/>
        </p:nvCxnSpPr>
        <p:spPr>
          <a:xfrm>
            <a:off x="7528560" y="5097986"/>
            <a:ext cx="2868431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矩形 11"/>
          <p:cNvSpPr/>
          <p:nvPr/>
        </p:nvSpPr>
        <p:spPr>
          <a:xfrm>
            <a:off x="5045071" y="5235012"/>
            <a:ext cx="210185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1600" dirty="0" smtClean="0"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 hair appointment</a:t>
            </a:r>
            <a:endParaRPr lang="zh-CN" altLang="en-US" sz="1600" dirty="0">
              <a:solidFill>
                <a:srgbClr val="FFFF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708422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7 -3.7037E-6 L 0.08099 -0.2493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049" y="-12477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7 -3.7037E-6 L 0.08099 -0.2493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049" y="-1247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2" presetClass="exit" presetSubtype="1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9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9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xit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2" presetClass="exit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2" presetClass="exit" presetSubtype="8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1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2" presetClass="exit" presetSubtype="8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5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9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2" presetClass="exit" presetSubtype="4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3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2" presetClass="exit" presetSubtype="4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7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2" presetClass="exit" presetSubtype="4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1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6" grpId="0" animBg="1"/>
      <p:bldP spid="6" grpId="1" animBg="1"/>
      <p:bldP spid="7" grpId="0"/>
      <p:bldP spid="7" grpId="1"/>
      <p:bldP spid="8" grpId="0" animBg="1"/>
      <p:bldP spid="8" grpId="1" animBg="1"/>
      <p:bldP spid="9" grpId="0"/>
      <p:bldP spid="9" grpId="1"/>
      <p:bldP spid="12" grpId="0"/>
      <p:bldP spid="12" grpId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975796" y="5129217"/>
            <a:ext cx="8215532" cy="1338828"/>
          </a:xfrm>
          <a:prstGeom prst="rect">
            <a:avLst/>
          </a:prstGeom>
          <a:solidFill>
            <a:srgbClr val="E9118C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椭圆 4"/>
          <p:cNvSpPr/>
          <p:nvPr/>
        </p:nvSpPr>
        <p:spPr>
          <a:xfrm>
            <a:off x="4002824" y="848922"/>
            <a:ext cx="3724896" cy="3724896"/>
          </a:xfrm>
          <a:prstGeom prst="ellipse">
            <a:avLst/>
          </a:prstGeom>
          <a:solidFill>
            <a:schemeClr val="accent1">
              <a:lumMod val="75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2116472" y="5211105"/>
            <a:ext cx="7948245" cy="11609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1600" spc="300" dirty="0">
                <a:solidFill>
                  <a:schemeClr val="bg1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消费者可通过</a:t>
            </a:r>
            <a:r>
              <a:rPr lang="en-US" altLang="zh-CN" sz="1600" spc="300" dirty="0">
                <a:solidFill>
                  <a:schemeClr val="bg1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APP</a:t>
            </a:r>
            <a:r>
              <a:rPr lang="zh-CN" altLang="zh-CN" sz="1600" spc="300" dirty="0">
                <a:solidFill>
                  <a:schemeClr val="bg1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预约功能，查看附近美发店，并且可以选择美发师进行预约。而美发师也可以对自己的客户进行邀约，并且利用客人排期表管理自己一周内的美发预约安排。</a:t>
            </a:r>
            <a:endParaRPr lang="zh-CN" altLang="en-US" sz="1600" spc="300" dirty="0">
              <a:solidFill>
                <a:schemeClr val="bg1"/>
              </a:solidFill>
            </a:endParaRPr>
          </a:p>
        </p:txBody>
      </p:sp>
      <p:sp>
        <p:nvSpPr>
          <p:cNvPr id="7" name="同心圆 6"/>
          <p:cNvSpPr/>
          <p:nvPr/>
        </p:nvSpPr>
        <p:spPr>
          <a:xfrm>
            <a:off x="3952210" y="811956"/>
            <a:ext cx="3798827" cy="3798827"/>
          </a:xfrm>
          <a:prstGeom prst="donut">
            <a:avLst>
              <a:gd name="adj" fmla="val 7253"/>
            </a:avLst>
          </a:prstGeom>
          <a:solidFill>
            <a:srgbClr val="F96197"/>
          </a:solidFill>
          <a:ln>
            <a:solidFill>
              <a:srgbClr val="F9619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8" name="同心圆 7"/>
          <p:cNvSpPr/>
          <p:nvPr/>
        </p:nvSpPr>
        <p:spPr>
          <a:xfrm>
            <a:off x="4667871" y="1513969"/>
            <a:ext cx="2394801" cy="2394801"/>
          </a:xfrm>
          <a:prstGeom prst="donut">
            <a:avLst>
              <a:gd name="adj" fmla="val 16019"/>
            </a:avLst>
          </a:prstGeom>
          <a:solidFill>
            <a:srgbClr val="F9619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9" name="椭圆 8"/>
          <p:cNvSpPr/>
          <p:nvPr/>
        </p:nvSpPr>
        <p:spPr>
          <a:xfrm>
            <a:off x="5468084" y="2314182"/>
            <a:ext cx="794376" cy="794376"/>
          </a:xfrm>
          <a:prstGeom prst="ellipse">
            <a:avLst/>
          </a:prstGeom>
          <a:solidFill>
            <a:srgbClr val="F9619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同心圆 9"/>
          <p:cNvSpPr/>
          <p:nvPr/>
        </p:nvSpPr>
        <p:spPr>
          <a:xfrm>
            <a:off x="3809009" y="655107"/>
            <a:ext cx="4112525" cy="4112525"/>
          </a:xfrm>
          <a:prstGeom prst="donut">
            <a:avLst>
              <a:gd name="adj" fmla="val 3756"/>
            </a:avLst>
          </a:prstGeom>
          <a:solidFill>
            <a:srgbClr val="E911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1" name="文本框 10"/>
          <p:cNvSpPr txBox="1"/>
          <p:nvPr/>
        </p:nvSpPr>
        <p:spPr>
          <a:xfrm rot="19841386">
            <a:off x="3383516" y="1780345"/>
            <a:ext cx="5474576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5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en-US" sz="115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步到位</a:t>
            </a:r>
            <a:endParaRPr lang="zh-CN" altLang="en-US" sz="115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2" name="直接连接符 11"/>
          <p:cNvCxnSpPr/>
          <p:nvPr/>
        </p:nvCxnSpPr>
        <p:spPr>
          <a:xfrm flipH="1" flipV="1">
            <a:off x="3743150" y="1470494"/>
            <a:ext cx="321118" cy="251602"/>
          </a:xfrm>
          <a:prstGeom prst="line">
            <a:avLst/>
          </a:prstGeom>
          <a:ln>
            <a:solidFill>
              <a:srgbClr val="E9118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/>
        </p:nvCxnSpPr>
        <p:spPr>
          <a:xfrm flipH="1" flipV="1">
            <a:off x="2764461" y="1470493"/>
            <a:ext cx="980191" cy="1"/>
          </a:xfrm>
          <a:prstGeom prst="line">
            <a:avLst/>
          </a:prstGeom>
          <a:ln>
            <a:solidFill>
              <a:srgbClr val="E9118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/>
          <p:cNvCxnSpPr/>
          <p:nvPr/>
        </p:nvCxnSpPr>
        <p:spPr>
          <a:xfrm flipH="1" flipV="1">
            <a:off x="7611053" y="3767338"/>
            <a:ext cx="363262" cy="236211"/>
          </a:xfrm>
          <a:prstGeom prst="line">
            <a:avLst/>
          </a:prstGeom>
          <a:ln>
            <a:solidFill>
              <a:srgbClr val="E9118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/>
          <p:cNvCxnSpPr/>
          <p:nvPr/>
        </p:nvCxnSpPr>
        <p:spPr>
          <a:xfrm flipH="1">
            <a:off x="7955665" y="4003549"/>
            <a:ext cx="906257" cy="1"/>
          </a:xfrm>
          <a:prstGeom prst="line">
            <a:avLst/>
          </a:prstGeom>
          <a:ln>
            <a:solidFill>
              <a:srgbClr val="E9118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椭圆 15"/>
          <p:cNvSpPr/>
          <p:nvPr/>
        </p:nvSpPr>
        <p:spPr>
          <a:xfrm>
            <a:off x="2658804" y="1409776"/>
            <a:ext cx="113852" cy="113852"/>
          </a:xfrm>
          <a:prstGeom prst="ellipse">
            <a:avLst/>
          </a:prstGeom>
          <a:noFill/>
          <a:ln>
            <a:solidFill>
              <a:srgbClr val="E9118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椭圆 16"/>
          <p:cNvSpPr/>
          <p:nvPr/>
        </p:nvSpPr>
        <p:spPr>
          <a:xfrm>
            <a:off x="8870354" y="3946623"/>
            <a:ext cx="113852" cy="113852"/>
          </a:xfrm>
          <a:prstGeom prst="ellipse">
            <a:avLst/>
          </a:prstGeom>
          <a:noFill/>
          <a:ln>
            <a:solidFill>
              <a:srgbClr val="E9118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8" name="直接连接符 17"/>
          <p:cNvCxnSpPr>
            <a:stCxn id="10" idx="7"/>
          </p:cNvCxnSpPr>
          <p:nvPr/>
        </p:nvCxnSpPr>
        <p:spPr>
          <a:xfrm flipV="1">
            <a:off x="7319269" y="842177"/>
            <a:ext cx="490873" cy="415195"/>
          </a:xfrm>
          <a:prstGeom prst="line">
            <a:avLst/>
          </a:prstGeom>
          <a:ln>
            <a:solidFill>
              <a:srgbClr val="E9118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/>
          <p:cNvCxnSpPr/>
          <p:nvPr/>
        </p:nvCxnSpPr>
        <p:spPr>
          <a:xfrm>
            <a:off x="7810142" y="842177"/>
            <a:ext cx="892045" cy="0"/>
          </a:xfrm>
          <a:prstGeom prst="line">
            <a:avLst/>
          </a:prstGeom>
          <a:ln>
            <a:solidFill>
              <a:srgbClr val="E9118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椭圆 19"/>
          <p:cNvSpPr/>
          <p:nvPr/>
        </p:nvSpPr>
        <p:spPr>
          <a:xfrm>
            <a:off x="8705440" y="791995"/>
            <a:ext cx="113852" cy="113852"/>
          </a:xfrm>
          <a:prstGeom prst="ellipse">
            <a:avLst/>
          </a:prstGeom>
          <a:noFill/>
          <a:ln>
            <a:solidFill>
              <a:srgbClr val="E9118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文本框 20"/>
          <p:cNvSpPr txBox="1"/>
          <p:nvPr/>
        </p:nvSpPr>
        <p:spPr>
          <a:xfrm>
            <a:off x="563257" y="905847"/>
            <a:ext cx="85812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8000" dirty="0" smtClean="0">
                <a:solidFill>
                  <a:schemeClr val="bg1"/>
                </a:solidFill>
                <a:latin typeface="Broadway" panose="04040905080B02020502" pitchFamily="82" charset="0"/>
              </a:rPr>
              <a:t>1</a:t>
            </a:r>
            <a:endParaRPr lang="zh-CN" altLang="en-US" sz="8000" dirty="0">
              <a:solidFill>
                <a:schemeClr val="bg1"/>
              </a:solidFill>
              <a:latin typeface="Broadway" panose="04040905080B02020502" pitchFamily="82" charset="0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8926065" y="235697"/>
            <a:ext cx="848309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8000" dirty="0">
                <a:solidFill>
                  <a:schemeClr val="bg1"/>
                </a:solidFill>
                <a:latin typeface="Broadway" panose="04040905080B02020502" pitchFamily="82" charset="0"/>
              </a:rPr>
              <a:t>2</a:t>
            </a:r>
            <a:endParaRPr lang="zh-CN" altLang="en-US" sz="8000" dirty="0">
              <a:solidFill>
                <a:schemeClr val="bg1"/>
              </a:solidFill>
              <a:latin typeface="Broadway" panose="04040905080B02020502" pitchFamily="82" charset="0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9027799" y="3344378"/>
            <a:ext cx="848309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8000" dirty="0">
                <a:solidFill>
                  <a:schemeClr val="bg1"/>
                </a:solidFill>
                <a:latin typeface="Broadway" panose="04040905080B02020502" pitchFamily="82" charset="0"/>
              </a:rPr>
              <a:t>3</a:t>
            </a:r>
            <a:endParaRPr lang="zh-CN" altLang="en-US" sz="8000" dirty="0">
              <a:solidFill>
                <a:schemeClr val="bg1"/>
              </a:solidFill>
              <a:latin typeface="Broadway" panose="04040905080B02020502" pitchFamily="82" charset="0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1233578" y="1187478"/>
            <a:ext cx="172354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</a:t>
            </a:r>
            <a:r>
              <a:rPr lang="zh-CN" altLang="en-US" sz="2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地图</a:t>
            </a:r>
            <a:endParaRPr lang="en-US" altLang="zh-CN" sz="24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2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查找美发店</a:t>
            </a:r>
            <a:endParaRPr lang="zh-CN" altLang="en-US" sz="2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9787074" y="523867"/>
            <a:ext cx="172354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</a:t>
            </a:r>
            <a:r>
              <a:rPr lang="zh-CN" altLang="en-US" sz="2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美发店</a:t>
            </a:r>
            <a:endParaRPr lang="en-US" altLang="zh-CN" sz="24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2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选择美发师</a:t>
            </a:r>
            <a:endParaRPr lang="zh-CN" altLang="en-US" sz="2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9855043" y="3644976"/>
            <a:ext cx="141577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预约时间</a:t>
            </a:r>
            <a:endParaRPr lang="en-US" altLang="zh-CN" sz="24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2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点击预约</a:t>
            </a:r>
            <a:endParaRPr lang="zh-CN" altLang="en-US" sz="2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5478990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3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3" presetClass="entr" presetSubtype="16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3" presetClass="entr" presetSubtype="16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2" presetClass="entr" presetSubtype="2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2" fill="hold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23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22" presetClass="entr" presetSubtype="8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8" fill="hold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23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23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42" presetClass="entr" presetSubtype="0" fill="hold" grpId="0" nodeType="withEffect">
                                  <p:stCondLst>
                                    <p:cond delay="23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42" presetClass="entr" presetSubtype="0" fill="hold" grpId="0" nodeType="withEffect">
                                  <p:stCondLst>
                                    <p:cond delay="23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42" presetClass="entr" presetSubtype="0" fill="hold" grpId="0" nodeType="withEffect">
                                  <p:stCondLst>
                                    <p:cond delay="23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42" presetClass="entr" presetSubtype="0" fill="hold" grpId="0" nodeType="withEffect">
                                  <p:stCondLst>
                                    <p:cond delay="23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42" presetClass="entr" presetSubtype="0" fill="hold" grpId="0" nodeType="withEffect">
                                  <p:stCondLst>
                                    <p:cond delay="23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42" presetClass="entr" presetSubtype="0" fill="hold" grpId="0" nodeType="withEffect">
                                  <p:stCondLst>
                                    <p:cond delay="23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3" presetClass="entr" presetSubtype="36" fill="hold" grpId="0" nodeType="withEffect">
                                  <p:stCondLst>
                                    <p:cond delay="33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32" presetClass="emph" presetSubtype="0" repeatCount="3000" fill="hold" grpId="1" nodeType="withEffect">
                                  <p:stCondLst>
                                    <p:cond delay="3800"/>
                                  </p:stCondLst>
                                  <p:childTnLst>
                                    <p:animRot by="120000">
                                      <p:cBhvr>
                                        <p:cTn id="86" dur="2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87" dur="40" fill="hold">
                                          <p:stCondLst>
                                            <p:cond delay="4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8" dur="40" fill="hold">
                                          <p:stCondLst>
                                            <p:cond delay="8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89" dur="40" fill="hold">
                                          <p:stCondLst>
                                            <p:cond delay="12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90" dur="40" fill="hold">
                                          <p:stCondLst>
                                            <p:cond delay="16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4400"/>
                            </p:stCondLst>
                            <p:childTnLst>
                              <p:par>
                                <p:cTn id="9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4400"/>
                            </p:stCondLst>
                            <p:childTnLst>
                              <p:par>
                                <p:cTn id="9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/>
      <p:bldP spid="7" grpId="0" animBg="1"/>
      <p:bldP spid="8" grpId="0" animBg="1"/>
      <p:bldP spid="9" grpId="0" animBg="1"/>
      <p:bldP spid="10" grpId="0" animBg="1"/>
      <p:bldP spid="11" grpId="0" build="allAtOnce"/>
      <p:bldP spid="11" grpId="1" build="allAtOnce"/>
      <p:bldP spid="16" grpId="0" animBg="1"/>
      <p:bldP spid="17" grpId="0" animBg="1"/>
      <p:bldP spid="20" grpId="0" animBg="1"/>
      <p:bldP spid="21" grpId="0"/>
      <p:bldP spid="22" grpId="0"/>
      <p:bldP spid="23" grpId="0"/>
      <p:bldP spid="24" grpId="0"/>
      <p:bldP spid="25" grpId="0"/>
      <p:bldP spid="2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弦形 3"/>
          <p:cNvSpPr/>
          <p:nvPr/>
        </p:nvSpPr>
        <p:spPr>
          <a:xfrm>
            <a:off x="4385274" y="1034359"/>
            <a:ext cx="3421452" cy="3421452"/>
          </a:xfrm>
          <a:prstGeom prst="chord">
            <a:avLst>
              <a:gd name="adj1" fmla="val 3775932"/>
              <a:gd name="adj2" fmla="val 11713819"/>
            </a:avLst>
          </a:prstGeom>
          <a:solidFill>
            <a:schemeClr val="bg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5" name="直接连接符 4"/>
          <p:cNvCxnSpPr/>
          <p:nvPr/>
        </p:nvCxnSpPr>
        <p:spPr>
          <a:xfrm>
            <a:off x="4226359" y="2119086"/>
            <a:ext cx="2871127" cy="2315150"/>
          </a:xfrm>
          <a:prstGeom prst="line">
            <a:avLst/>
          </a:prstGeom>
          <a:ln w="28575">
            <a:solidFill>
              <a:srgbClr val="E9118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文本框 5"/>
          <p:cNvSpPr txBox="1"/>
          <p:nvPr/>
        </p:nvSpPr>
        <p:spPr>
          <a:xfrm>
            <a:off x="4618672" y="2514252"/>
            <a:ext cx="295465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4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增强美发店服务功能</a:t>
            </a:r>
          </a:p>
        </p:txBody>
      </p:sp>
      <p:sp>
        <p:nvSpPr>
          <p:cNvPr id="7" name="椭圆 6"/>
          <p:cNvSpPr/>
          <p:nvPr/>
        </p:nvSpPr>
        <p:spPr>
          <a:xfrm>
            <a:off x="4385274" y="1019845"/>
            <a:ext cx="3421452" cy="3421448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文本框 7"/>
          <p:cNvSpPr txBox="1"/>
          <p:nvPr/>
        </p:nvSpPr>
        <p:spPr>
          <a:xfrm>
            <a:off x="5266409" y="4745518"/>
            <a:ext cx="168668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 smtClean="0"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发型</a:t>
            </a:r>
            <a:r>
              <a:rPr lang="en-US" altLang="zh-CN" sz="3200" dirty="0" smtClean="0"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DIY</a:t>
            </a:r>
            <a:endParaRPr lang="zh-CN" altLang="en-US" sz="3200" dirty="0">
              <a:solidFill>
                <a:srgbClr val="FFFF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9" name="直接连接符 8"/>
          <p:cNvCxnSpPr/>
          <p:nvPr/>
        </p:nvCxnSpPr>
        <p:spPr>
          <a:xfrm>
            <a:off x="1794474" y="5097986"/>
            <a:ext cx="2868431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/>
        </p:nvCxnSpPr>
        <p:spPr>
          <a:xfrm>
            <a:off x="7528560" y="5097986"/>
            <a:ext cx="2868431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矩形 10"/>
          <p:cNvSpPr/>
          <p:nvPr/>
        </p:nvSpPr>
        <p:spPr>
          <a:xfrm>
            <a:off x="4709524" y="5189292"/>
            <a:ext cx="280025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1600" dirty="0" smtClean="0"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Entertainment information</a:t>
            </a:r>
            <a:endParaRPr lang="zh-CN" altLang="en-US" sz="1600" dirty="0">
              <a:solidFill>
                <a:srgbClr val="FFFF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186005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4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9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9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xit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2" presetClass="exit" presetSubtype="8" fill="hold" grpId="1" nodeType="withEffect">
                                  <p:stCondLst>
                                    <p:cond delay="1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4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2" presetClass="exit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8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2" presetClass="exit" presetSubtype="4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6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2" presetClass="exit" presetSubtype="1" fill="hold" grpId="1" nodeType="withEffect">
                                  <p:stCondLst>
                                    <p:cond delay="1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0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4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2" presetClass="exit" presetSubtype="4" fill="hold" grpId="1" nodeType="withEffect">
                                  <p:stCondLst>
                                    <p:cond delay="1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8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6" grpId="0"/>
      <p:bldP spid="6" grpId="1"/>
      <p:bldP spid="7" grpId="0" animBg="1"/>
      <p:bldP spid="7" grpId="1" animBg="1"/>
      <p:bldP spid="8" grpId="0"/>
      <p:bldP spid="8" grpId="1"/>
      <p:bldP spid="11" grpId="0"/>
      <p:bldP spid="11" grpId="1"/>
    </p:bld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1121</TotalTime>
  <Words>1742</Words>
  <Application>Microsoft Office PowerPoint</Application>
  <PresentationFormat>自定义</PresentationFormat>
  <Paragraphs>148</Paragraphs>
  <Slides>31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31</vt:i4>
      </vt:variant>
    </vt:vector>
  </HeadingPairs>
  <TitlesOfParts>
    <vt:vector size="32" baseType="lpstr">
      <vt:lpstr>Office 主题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  <vt:lpstr>幻灯片 11</vt:lpstr>
      <vt:lpstr>幻灯片 12</vt:lpstr>
      <vt:lpstr>幻灯片 13</vt:lpstr>
      <vt:lpstr>幻灯片 14</vt:lpstr>
      <vt:lpstr>幻灯片 15</vt:lpstr>
      <vt:lpstr>幻灯片 16</vt:lpstr>
      <vt:lpstr>幻灯片 17</vt:lpstr>
      <vt:lpstr>幻灯片 18</vt:lpstr>
      <vt:lpstr>幻灯片 19</vt:lpstr>
      <vt:lpstr>幻灯片 20</vt:lpstr>
      <vt:lpstr>幻灯片 21</vt:lpstr>
      <vt:lpstr>幻灯片 22</vt:lpstr>
      <vt:lpstr>幻灯片 23</vt:lpstr>
      <vt:lpstr>幻灯片 24</vt:lpstr>
      <vt:lpstr>幻灯片 25</vt:lpstr>
      <vt:lpstr>幻灯片 26</vt:lpstr>
      <vt:lpstr>幻灯片 27</vt:lpstr>
      <vt:lpstr>幻灯片 28</vt:lpstr>
      <vt:lpstr>幻灯片 29</vt:lpstr>
      <vt:lpstr>幻灯片 30</vt:lpstr>
      <vt:lpstr>幻灯片 31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曹志荣</dc:creator>
  <cp:lastModifiedBy>Administrator</cp:lastModifiedBy>
  <cp:revision>98</cp:revision>
  <dcterms:created xsi:type="dcterms:W3CDTF">2014-07-26T02:32:43Z</dcterms:created>
  <dcterms:modified xsi:type="dcterms:W3CDTF">2015-07-01T06:37:30Z</dcterms:modified>
</cp:coreProperties>
</file>