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ks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12192000" cy="6858000"/>
  <p:notesSz cx="6858000" cy="9144000"/>
  <p:embeddedFontLst>
    <p:embeddedFont>
      <p:font typeface="方正正大黑简体" charset="-122"/>
      <p:regular r:id="rId9"/>
    </p:embeddedFon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方正正黑简体" charset="-122"/>
      <p:regular r:id="rId14"/>
    </p:embeddedFont>
    <p:embeddedFont>
      <p:font typeface="微软雅黑" pitchFamily="34" charset="-122"/>
      <p:regular r:id="rId15"/>
      <p:bold r:id="rId16"/>
    </p:embeddedFont>
    <p:embeddedFont>
      <p:font typeface="方正兰亭黑简体" charset="-122"/>
      <p:regular r:id="rId17"/>
    </p:embeddedFont>
    <p:embeddedFont>
      <p:font typeface="Avenir LT Std 35 Light" charset="0"/>
      <p:regular r:id="rId18"/>
    </p:embeddedFont>
    <p:embeddedFont>
      <p:font typeface="RBNo2 Light Alternative " charset="0"/>
      <p:regular r:id="rId19"/>
    </p:embeddedFont>
    <p:embeddedFont>
      <p:font typeface="Calibri Light" charset="0"/>
      <p:regular r:id="rId20"/>
      <p: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857A"/>
    <a:srgbClr val="FF6D54"/>
    <a:srgbClr val="4F3050"/>
    <a:srgbClr val="C89800"/>
    <a:srgbClr val="E9E9E9"/>
    <a:srgbClr val="FFFFFF"/>
    <a:srgbClr val="B75759"/>
    <a:srgbClr val="0054A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1650" y="-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viewProps" Target="view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2007_Workbook111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2007_Workbook222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2007_Workbook333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2007_Workbook44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4F3050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93</c:v>
                </c:pt>
              </c:numCache>
            </c:numRef>
          </c:val>
        </c:ser>
        <c:dLbls/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4F3050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39</c:v>
                </c:pt>
              </c:numCache>
            </c:numRef>
          </c:val>
        </c:ser>
        <c:dLbls/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rgbClr val="4F3050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63</c:v>
                </c:pt>
                <c:pt idx="1">
                  <c:v>37</c:v>
                </c:pt>
              </c:numCache>
            </c:numRef>
          </c:val>
        </c:ser>
        <c:dLbls/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9525"/>
          </c:spPr>
          <c:dPt>
            <c:idx val="0"/>
            <c:spPr>
              <a:solidFill>
                <a:srgbClr val="4F3050"/>
              </a:solidFill>
              <a:ln w="9525">
                <a:noFill/>
              </a:ln>
              <a:effectLst/>
            </c:spPr>
          </c:dPt>
          <c:dPt>
            <c:idx val="1"/>
            <c:spPr>
              <a:solidFill>
                <a:srgbClr val="DF857A"/>
              </a:solidFill>
              <a:ln w="9525">
                <a:solidFill>
                  <a:schemeClr val="bg1"/>
                </a:solidFill>
                <a:prstDash val="sysDash"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/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4208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567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1659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903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66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1362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1471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95414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431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7053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791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85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974C8-07C4-4C83-9562-39870CD94896}" type="datetimeFigureOut">
              <a:rPr lang="zh-CN" altLang="en-US" smtClean="0"/>
              <a:pPr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D6593-35CE-4650-AB6F-E3DB3F9637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43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D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38916" y="2678566"/>
            <a:ext cx="59827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kern="16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企业为何要做</a:t>
            </a:r>
            <a:endParaRPr lang="en-US" altLang="zh-CN" sz="6000" kern="1600" spc="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en-US" altLang="zh-CN" sz="6000" spc="-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ISO9001</a:t>
            </a: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认证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556070"/>
            <a:ext cx="12192000" cy="1301930"/>
          </a:xfrm>
          <a:prstGeom prst="rect">
            <a:avLst/>
          </a:prstGeom>
          <a:solidFill>
            <a:srgbClr val="4F3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11554">
            <a:off x="5605591" y="563045"/>
            <a:ext cx="6575854" cy="5280024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35133" y="6684191"/>
            <a:ext cx="12137762" cy="362518"/>
            <a:chOff x="35133" y="6684191"/>
            <a:chExt cx="12137762" cy="362518"/>
          </a:xfrm>
        </p:grpSpPr>
        <p:sp>
          <p:nvSpPr>
            <p:cNvPr id="10" name="饼形 9"/>
            <p:cNvSpPr/>
            <p:nvPr/>
          </p:nvSpPr>
          <p:spPr>
            <a:xfrm flipV="1">
              <a:off x="35133" y="6686709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饼形 10"/>
            <p:cNvSpPr/>
            <p:nvPr/>
          </p:nvSpPr>
          <p:spPr>
            <a:xfrm flipV="1">
              <a:off x="460374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饼形 11"/>
            <p:cNvSpPr/>
            <p:nvPr/>
          </p:nvSpPr>
          <p:spPr>
            <a:xfrm flipV="1">
              <a:off x="880838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饼形 12"/>
            <p:cNvSpPr/>
            <p:nvPr/>
          </p:nvSpPr>
          <p:spPr>
            <a:xfrm flipV="1">
              <a:off x="1301301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饼形 13"/>
            <p:cNvSpPr/>
            <p:nvPr/>
          </p:nvSpPr>
          <p:spPr>
            <a:xfrm flipV="1">
              <a:off x="1721765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饼形 14"/>
            <p:cNvSpPr/>
            <p:nvPr/>
          </p:nvSpPr>
          <p:spPr>
            <a:xfrm flipV="1">
              <a:off x="2142229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饼形 15"/>
            <p:cNvSpPr/>
            <p:nvPr/>
          </p:nvSpPr>
          <p:spPr>
            <a:xfrm flipV="1">
              <a:off x="2562693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饼形 16"/>
            <p:cNvSpPr/>
            <p:nvPr/>
          </p:nvSpPr>
          <p:spPr>
            <a:xfrm flipV="1">
              <a:off x="2983156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饼形 17"/>
            <p:cNvSpPr/>
            <p:nvPr/>
          </p:nvSpPr>
          <p:spPr>
            <a:xfrm flipV="1">
              <a:off x="3403620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饼形 18"/>
            <p:cNvSpPr/>
            <p:nvPr/>
          </p:nvSpPr>
          <p:spPr>
            <a:xfrm flipV="1">
              <a:off x="3824084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饼形 19"/>
            <p:cNvSpPr/>
            <p:nvPr/>
          </p:nvSpPr>
          <p:spPr>
            <a:xfrm flipV="1">
              <a:off x="4244548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饼形 20"/>
            <p:cNvSpPr/>
            <p:nvPr/>
          </p:nvSpPr>
          <p:spPr>
            <a:xfrm flipV="1">
              <a:off x="4665011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饼形 21"/>
            <p:cNvSpPr/>
            <p:nvPr/>
          </p:nvSpPr>
          <p:spPr>
            <a:xfrm flipV="1">
              <a:off x="5085475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饼形 22"/>
            <p:cNvSpPr/>
            <p:nvPr/>
          </p:nvSpPr>
          <p:spPr>
            <a:xfrm flipV="1">
              <a:off x="5505939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饼形 23"/>
            <p:cNvSpPr/>
            <p:nvPr/>
          </p:nvSpPr>
          <p:spPr>
            <a:xfrm flipV="1">
              <a:off x="5926403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饼形 24"/>
            <p:cNvSpPr/>
            <p:nvPr/>
          </p:nvSpPr>
          <p:spPr>
            <a:xfrm flipV="1">
              <a:off x="6346867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饼形 25"/>
            <p:cNvSpPr/>
            <p:nvPr/>
          </p:nvSpPr>
          <p:spPr>
            <a:xfrm flipV="1">
              <a:off x="6767330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饼形 26"/>
            <p:cNvSpPr/>
            <p:nvPr/>
          </p:nvSpPr>
          <p:spPr>
            <a:xfrm flipV="1">
              <a:off x="7187794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 flipV="1">
              <a:off x="7608258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flipV="1">
              <a:off x="8028722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饼形 29"/>
            <p:cNvSpPr/>
            <p:nvPr/>
          </p:nvSpPr>
          <p:spPr>
            <a:xfrm flipV="1">
              <a:off x="8449186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饼形 30"/>
            <p:cNvSpPr/>
            <p:nvPr/>
          </p:nvSpPr>
          <p:spPr>
            <a:xfrm flipV="1">
              <a:off x="8869649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饼形 31"/>
            <p:cNvSpPr/>
            <p:nvPr/>
          </p:nvSpPr>
          <p:spPr>
            <a:xfrm flipV="1">
              <a:off x="9290113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饼形 32"/>
            <p:cNvSpPr/>
            <p:nvPr/>
          </p:nvSpPr>
          <p:spPr>
            <a:xfrm flipV="1">
              <a:off x="9710577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饼形 33"/>
            <p:cNvSpPr/>
            <p:nvPr/>
          </p:nvSpPr>
          <p:spPr>
            <a:xfrm flipV="1">
              <a:off x="10131041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饼形 34"/>
            <p:cNvSpPr/>
            <p:nvPr/>
          </p:nvSpPr>
          <p:spPr>
            <a:xfrm flipV="1">
              <a:off x="10551504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饼形 35"/>
            <p:cNvSpPr/>
            <p:nvPr/>
          </p:nvSpPr>
          <p:spPr>
            <a:xfrm flipV="1">
              <a:off x="10971968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饼形 36"/>
            <p:cNvSpPr/>
            <p:nvPr/>
          </p:nvSpPr>
          <p:spPr>
            <a:xfrm flipV="1">
              <a:off x="11392432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饼形 37"/>
            <p:cNvSpPr/>
            <p:nvPr/>
          </p:nvSpPr>
          <p:spPr>
            <a:xfrm flipV="1">
              <a:off x="11812895" y="6684191"/>
              <a:ext cx="360000" cy="360000"/>
            </a:xfrm>
            <a:prstGeom prst="pie">
              <a:avLst>
                <a:gd name="adj1" fmla="val 0"/>
                <a:gd name="adj2" fmla="val 10813896"/>
              </a:avLst>
            </a:prstGeom>
            <a:solidFill>
              <a:srgbClr val="FF6D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38916" y="5618038"/>
            <a:ext cx="7064259" cy="888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在各类产品广告中，我们经常会看到该产品“获得</a:t>
            </a:r>
            <a:r>
              <a:rPr lang="en-US" altLang="zh-CN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ISO9001</a:t>
            </a:r>
            <a:r>
              <a:rPr lang="zh-CN" altLang="en-US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认证”的字样，这个所谓的</a:t>
            </a:r>
            <a:r>
              <a:rPr lang="en-US" altLang="zh-CN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ISO</a:t>
            </a:r>
            <a:r>
              <a:rPr lang="zh-CN" altLang="en-US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认证到底有什么作用呢？</a:t>
            </a:r>
            <a:endParaRPr lang="zh-CN" altLang="en-US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00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7163" y="5334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什么事</a:t>
            </a:r>
            <a:r>
              <a:rPr lang="en-US" altLang="zh-CN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ISO</a:t>
            </a:r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68030" y="2329822"/>
            <a:ext cx="9973734" cy="812800"/>
            <a:chOff x="804333" y="1566334"/>
            <a:chExt cx="9973734" cy="812800"/>
          </a:xfrm>
        </p:grpSpPr>
        <p:sp>
          <p:nvSpPr>
            <p:cNvPr id="4" name="圆角矩形 3"/>
            <p:cNvSpPr/>
            <p:nvPr/>
          </p:nvSpPr>
          <p:spPr>
            <a:xfrm rot="10800000" flipV="1">
              <a:off x="804333" y="1566334"/>
              <a:ext cx="9973734" cy="812800"/>
            </a:xfrm>
            <a:prstGeom prst="roundRect">
              <a:avLst/>
            </a:prstGeom>
            <a:pattFill prst="ltUpDiag">
              <a:fgClr>
                <a:schemeClr val="bg1"/>
              </a:fgClr>
              <a:bgClr>
                <a:srgbClr val="DF857A"/>
              </a:bgClr>
            </a:patt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94329" y="1681705"/>
              <a:ext cx="9883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ISO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全称是</a:t>
              </a:r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International Organization for Standardization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，就是“国际标准化组织”</a:t>
              </a:r>
              <a:endParaRPr lang="zh-CN" altLang="en-US" dirty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6" name="右箭头 5"/>
          <p:cNvSpPr/>
          <p:nvPr/>
        </p:nvSpPr>
        <p:spPr>
          <a:xfrm>
            <a:off x="568030" y="4231159"/>
            <a:ext cx="1568997" cy="1469205"/>
          </a:xfrm>
          <a:prstGeom prst="rightArrow">
            <a:avLst/>
          </a:prstGeom>
          <a:pattFill prst="solidDmnd">
            <a:fgClr>
              <a:schemeClr val="bg1"/>
            </a:fgClr>
            <a:bgClr>
              <a:srgbClr val="DF857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70804" y="4781095"/>
            <a:ext cx="832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宗旨：</a:t>
            </a:r>
            <a:endParaRPr lang="zh-CN" altLang="en-US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034305" y="4781095"/>
            <a:ext cx="7507459" cy="725853"/>
          </a:xfrm>
          <a:prstGeom prst="roundRect">
            <a:avLst>
              <a:gd name="adj" fmla="val 1107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“在世界上促进标准化及其相关活动的发展，以便于商品和服务的国际交换，在智力、科学、技术和经济领域开展合作。”</a:t>
            </a:r>
            <a:endParaRPr lang="zh-CN" altLang="en-US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35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43466" y="533400"/>
            <a:ext cx="2413001" cy="1745153"/>
            <a:chOff x="3179564" y="1873749"/>
            <a:chExt cx="3050596" cy="2206280"/>
          </a:xfrm>
        </p:grpSpPr>
        <p:sp>
          <p:nvSpPr>
            <p:cNvPr id="5" name="矩形 4"/>
            <p:cNvSpPr/>
            <p:nvPr/>
          </p:nvSpPr>
          <p:spPr>
            <a:xfrm>
              <a:off x="3179564" y="1873749"/>
              <a:ext cx="3050596" cy="2206280"/>
            </a:xfrm>
            <a:prstGeom prst="rect">
              <a:avLst/>
            </a:prstGeom>
            <a:solidFill>
              <a:srgbClr val="0054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33523" y="2116667"/>
              <a:ext cx="2142677" cy="1720444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3223617" y="1010975"/>
            <a:ext cx="292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54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International Organization for Standardization</a:t>
            </a:r>
            <a:endParaRPr lang="zh-CN" altLang="en-US" dirty="0">
              <a:solidFill>
                <a:srgbClr val="0054A4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572363" y="1168400"/>
            <a:ext cx="4113504" cy="524933"/>
          </a:xfrm>
          <a:prstGeom prst="roundRect">
            <a:avLst/>
          </a:prstGeom>
          <a:solidFill>
            <a:srgbClr val="0054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现有</a:t>
            </a:r>
            <a:r>
              <a:rPr lang="en-US" altLang="zh-CN" sz="2400" kern="500" spc="-300" dirty="0" smtClean="0">
                <a:latin typeface="Avenir LT Std 35 Light" panose="020B0402020203020204" pitchFamily="34" charset="0"/>
                <a:ea typeface="微软雅黑" panose="020B0503020204020204" pitchFamily="34" charset="-122"/>
              </a:rPr>
              <a:t>117</a:t>
            </a:r>
            <a:r>
              <a:rPr lang="zh-CN" altLang="en-US" sz="1600" dirty="0" smtClean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个成员，包括</a:t>
            </a:r>
            <a:r>
              <a:rPr lang="en-US" altLang="zh-CN" sz="2400" kern="500" spc="-300" dirty="0">
                <a:latin typeface="Avenir LT Std 35 Light" panose="020B0402020203020204" pitchFamily="34" charset="0"/>
                <a:ea typeface="微软雅黑" panose="020B0503020204020204" pitchFamily="34" charset="-122"/>
              </a:rPr>
              <a:t>117</a:t>
            </a:r>
            <a:r>
              <a:rPr lang="zh-CN" altLang="en-US" sz="1600" dirty="0" smtClean="0"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个国家和地区</a:t>
            </a:r>
            <a:endParaRPr lang="zh-CN" altLang="en-US" sz="1600" dirty="0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3223617" y="1827482"/>
            <a:ext cx="3177183" cy="902142"/>
          </a:xfrm>
          <a:custGeom>
            <a:avLst/>
            <a:gdLst>
              <a:gd name="connsiteX0" fmla="*/ 0 w 3606800"/>
              <a:gd name="connsiteY0" fmla="*/ 448734 h 902142"/>
              <a:gd name="connsiteX1" fmla="*/ 1837267 w 3606800"/>
              <a:gd name="connsiteY1" fmla="*/ 889000 h 902142"/>
              <a:gd name="connsiteX2" fmla="*/ 3606800 w 3606800"/>
              <a:gd name="connsiteY2" fmla="*/ 0 h 90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6800" h="902142">
                <a:moveTo>
                  <a:pt x="0" y="448734"/>
                </a:moveTo>
                <a:cubicBezTo>
                  <a:pt x="618067" y="706261"/>
                  <a:pt x="1236134" y="963789"/>
                  <a:pt x="1837267" y="889000"/>
                </a:cubicBezTo>
                <a:cubicBezTo>
                  <a:pt x="2438400" y="814211"/>
                  <a:pt x="3311878" y="128411"/>
                  <a:pt x="3606800" y="0"/>
                </a:cubicBezTo>
              </a:path>
            </a:pathLst>
          </a:custGeom>
          <a:noFill/>
          <a:ln>
            <a:solidFill>
              <a:srgbClr val="FFC000"/>
            </a:solidFill>
            <a:prstDash val="dash"/>
            <a:headEnd type="none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43466" y="2902914"/>
            <a:ext cx="4641668" cy="3866606"/>
          </a:xfrm>
          <a:prstGeom prst="roundRect">
            <a:avLst>
              <a:gd name="adj" fmla="val 6757"/>
            </a:avLst>
          </a:prstGeom>
          <a:gradFill flip="none" rotWithShape="1">
            <a:gsLst>
              <a:gs pos="0">
                <a:srgbClr val="B75759"/>
              </a:gs>
              <a:gs pos="21000">
                <a:srgbClr val="4F3050"/>
              </a:gs>
              <a:gs pos="20000">
                <a:srgbClr val="B75759"/>
              </a:gs>
              <a:gs pos="100000">
                <a:srgbClr val="4F305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50000"/>
              </a:lnSpc>
            </a:pPr>
            <a:endParaRPr lang="zh-CN" altLang="en-US" dirty="0"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8881" y="2910276"/>
            <a:ext cx="50770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ISO9000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标准族主要包括：</a:t>
            </a:r>
            <a:endParaRPr lang="en-US" altLang="zh-CN" sz="2400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ISO9000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统一概念术语</a:t>
            </a:r>
            <a:endParaRPr lang="en-US" altLang="zh-CN" sz="2400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srgbClr val="C898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2400" dirty="0" smtClean="0">
                <a:solidFill>
                  <a:srgbClr val="C898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质量管理标准</a:t>
            </a:r>
            <a:endParaRPr lang="en-US" altLang="zh-CN" sz="2400" dirty="0" smtClean="0">
              <a:solidFill>
                <a:srgbClr val="C8980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ISO9004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组织业绩提高指南</a:t>
            </a:r>
            <a:endParaRPr lang="en-US" altLang="zh-CN" sz="2400" dirty="0" smtClean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ISO9011</a:t>
            </a:r>
            <a:r>
              <a:rPr lang="zh-CN" altLang="en-US" sz="24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审核指南</a:t>
            </a:r>
          </a:p>
        </p:txBody>
      </p:sp>
      <p:sp>
        <p:nvSpPr>
          <p:cNvPr id="17" name="椭圆 16"/>
          <p:cNvSpPr/>
          <p:nvPr/>
        </p:nvSpPr>
        <p:spPr>
          <a:xfrm>
            <a:off x="7751041" y="2397857"/>
            <a:ext cx="3935774" cy="3935774"/>
          </a:xfrm>
          <a:prstGeom prst="ellipse">
            <a:avLst/>
          </a:prstGeom>
          <a:solidFill>
            <a:srgbClr val="DF857A"/>
          </a:solidFill>
          <a:ln w="57150" cap="flat">
            <a:solidFill>
              <a:schemeClr val="bg1"/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zh-CN" altLang="en-US" sz="2000" dirty="0"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4197532" y="3762102"/>
            <a:ext cx="3178628" cy="106540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376160" y="3762103"/>
            <a:ext cx="4615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094779" y="3505893"/>
            <a:ext cx="32482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其中</a:t>
            </a:r>
            <a:r>
              <a:rPr lang="en-US" altLang="zh-CN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9001</a:t>
            </a:r>
            <a:r>
              <a:rPr lang="zh-CN" altLang="en-US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是迄今为止世界上最成熟的质量框架，全球有</a:t>
            </a:r>
            <a:r>
              <a:rPr lang="en-US" altLang="zh-CN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161</a:t>
            </a:r>
            <a:r>
              <a:rPr lang="zh-CN" altLang="en-US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个国家</a:t>
            </a:r>
            <a:r>
              <a:rPr lang="en-US" altLang="zh-CN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地区的超过</a:t>
            </a:r>
            <a:r>
              <a:rPr lang="en-US" altLang="zh-CN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75</a:t>
            </a:r>
            <a:r>
              <a:rPr lang="zh-CN" altLang="en-US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万家组织正在使用这一框架。</a:t>
            </a:r>
          </a:p>
        </p:txBody>
      </p:sp>
    </p:spTree>
    <p:extLst>
      <p:ext uri="{BB962C8B-B14F-4D97-AF65-F5344CB8AC3E}">
        <p14:creationId xmlns:p14="http://schemas.microsoft.com/office/powerpoint/2010/main" xmlns="" val="258673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5793" y="317646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采购方高度认可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16660" y="1042905"/>
            <a:ext cx="10998200" cy="812800"/>
            <a:chOff x="804333" y="1566334"/>
            <a:chExt cx="9973734" cy="812800"/>
          </a:xfrm>
        </p:grpSpPr>
        <p:sp>
          <p:nvSpPr>
            <p:cNvPr id="5" name="圆角矩形 4"/>
            <p:cNvSpPr/>
            <p:nvPr/>
          </p:nvSpPr>
          <p:spPr>
            <a:xfrm rot="10800000" flipV="1">
              <a:off x="804333" y="1566334"/>
              <a:ext cx="9973734" cy="812800"/>
            </a:xfrm>
            <a:prstGeom prst="roundRect">
              <a:avLst/>
            </a:prstGeom>
            <a:pattFill prst="ltUpDiag">
              <a:fgClr>
                <a:schemeClr val="bg1"/>
              </a:fgClr>
              <a:bgClr>
                <a:srgbClr val="DF857A"/>
              </a:bgClr>
            </a:patt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94329" y="1681705"/>
              <a:ext cx="98837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中国官方组织调查结果显示，几乎所有国内外采购商都会把获得</a:t>
              </a:r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ISO9001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（质量管理体系）认证作为选择供应商的重要依据。</a:t>
              </a:r>
              <a:endParaRPr lang="zh-CN" altLang="en-US" dirty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8519" y="1830800"/>
            <a:ext cx="2727973" cy="4394051"/>
            <a:chOff x="1376193" y="2111252"/>
            <a:chExt cx="2727973" cy="4394051"/>
          </a:xfrm>
        </p:grpSpPr>
        <p:sp>
          <p:nvSpPr>
            <p:cNvPr id="11" name="圆角矩形 10"/>
            <p:cNvSpPr/>
            <p:nvPr/>
          </p:nvSpPr>
          <p:spPr>
            <a:xfrm>
              <a:off x="1376587" y="3284934"/>
              <a:ext cx="2019600" cy="3220369"/>
            </a:xfrm>
            <a:prstGeom prst="roundRect">
              <a:avLst>
                <a:gd name="adj" fmla="val 7971"/>
              </a:avLst>
            </a:prstGeom>
            <a:noFill/>
            <a:ln w="1905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2700000">
              <a:off x="1080022" y="3115796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376193" y="2404796"/>
              <a:ext cx="2020388" cy="2020388"/>
              <a:chOff x="1362497" y="2532974"/>
              <a:chExt cx="2020388" cy="202038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362891" y="2533368"/>
                <a:ext cx="2019600" cy="201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饼形 6"/>
              <p:cNvSpPr/>
              <p:nvPr/>
            </p:nvSpPr>
            <p:spPr>
              <a:xfrm>
                <a:off x="1362497" y="2532974"/>
                <a:ext cx="2020388" cy="2020388"/>
              </a:xfrm>
              <a:prstGeom prst="pie">
                <a:avLst>
                  <a:gd name="adj1" fmla="val 14276282"/>
                  <a:gd name="adj2" fmla="val 16141876"/>
                </a:avLst>
              </a:prstGeom>
              <a:solidFill>
                <a:srgbClr val="E9E9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5072153" y="1830800"/>
            <a:ext cx="2727973" cy="4394051"/>
            <a:chOff x="1376193" y="2111252"/>
            <a:chExt cx="2727973" cy="4394051"/>
          </a:xfrm>
        </p:grpSpPr>
        <p:sp>
          <p:nvSpPr>
            <p:cNvPr id="94" name="圆角矩形 93"/>
            <p:cNvSpPr/>
            <p:nvPr/>
          </p:nvSpPr>
          <p:spPr>
            <a:xfrm>
              <a:off x="1376587" y="3284934"/>
              <a:ext cx="2019600" cy="3220369"/>
            </a:xfrm>
            <a:prstGeom prst="roundRect">
              <a:avLst>
                <a:gd name="adj" fmla="val 7971"/>
              </a:avLst>
            </a:prstGeom>
            <a:noFill/>
            <a:ln w="1905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 rot="2700000">
              <a:off x="1080022" y="3115796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1376193" y="2404796"/>
              <a:ext cx="2020388" cy="2020388"/>
              <a:chOff x="1362497" y="2532974"/>
              <a:chExt cx="2020388" cy="2020388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1362891" y="2533368"/>
                <a:ext cx="2019600" cy="201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饼形 95"/>
              <p:cNvSpPr/>
              <p:nvPr/>
            </p:nvSpPr>
            <p:spPr>
              <a:xfrm>
                <a:off x="1362497" y="2532974"/>
                <a:ext cx="2020388" cy="2020388"/>
              </a:xfrm>
              <a:prstGeom prst="pie">
                <a:avLst>
                  <a:gd name="adj1" fmla="val 15542713"/>
                  <a:gd name="adj2" fmla="val 16141876"/>
                </a:avLst>
              </a:prstGeom>
              <a:solidFill>
                <a:srgbClr val="E9E9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9060380" y="1830800"/>
            <a:ext cx="2727973" cy="4394051"/>
            <a:chOff x="1376193" y="2111252"/>
            <a:chExt cx="2727973" cy="4394051"/>
          </a:xfrm>
        </p:grpSpPr>
        <p:sp>
          <p:nvSpPr>
            <p:cNvPr id="100" name="圆角矩形 99"/>
            <p:cNvSpPr/>
            <p:nvPr/>
          </p:nvSpPr>
          <p:spPr>
            <a:xfrm>
              <a:off x="1376587" y="3284934"/>
              <a:ext cx="2019600" cy="3220369"/>
            </a:xfrm>
            <a:prstGeom prst="roundRect">
              <a:avLst>
                <a:gd name="adj" fmla="val 7971"/>
              </a:avLst>
            </a:prstGeom>
            <a:noFill/>
            <a:ln w="1905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 rot="2700000">
              <a:off x="1080022" y="3115796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1376193" y="2404796"/>
              <a:ext cx="2020388" cy="2020388"/>
              <a:chOff x="1362497" y="2532974"/>
              <a:chExt cx="2020388" cy="202038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1362891" y="2533368"/>
                <a:ext cx="2019600" cy="2019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饼形 101"/>
              <p:cNvSpPr/>
              <p:nvPr/>
            </p:nvSpPr>
            <p:spPr>
              <a:xfrm>
                <a:off x="1362497" y="2532974"/>
                <a:ext cx="2020388" cy="2020388"/>
              </a:xfrm>
              <a:prstGeom prst="pie">
                <a:avLst>
                  <a:gd name="adj1" fmla="val 10802041"/>
                  <a:gd name="adj2" fmla="val 16141876"/>
                </a:avLst>
              </a:prstGeom>
              <a:solidFill>
                <a:srgbClr val="E9E9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3" name="文本框 102"/>
          <p:cNvSpPr txBox="1"/>
          <p:nvPr/>
        </p:nvSpPr>
        <p:spPr>
          <a:xfrm>
            <a:off x="1693765" y="3134538"/>
            <a:ext cx="80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93%</a:t>
            </a:r>
            <a:endParaRPr lang="zh-CN" altLang="en-US" sz="32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720385" y="3134537"/>
            <a:ext cx="80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98%</a:t>
            </a:r>
            <a:endParaRPr lang="zh-CN" altLang="en-US" sz="32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666438" y="3134537"/>
            <a:ext cx="80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75%</a:t>
            </a:r>
            <a:endParaRPr lang="zh-CN" altLang="en-US" sz="32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1088519" y="4481120"/>
            <a:ext cx="20154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采购商表示他们将获得</a:t>
            </a:r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（质量管理体系）认证作为选择供应商的重要依据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5054151" y="4481120"/>
            <a:ext cx="20154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采购对获得</a:t>
            </a:r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认证的供应商生产的产品质量表示“满意”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9064973" y="4475016"/>
            <a:ext cx="20154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采购对</a:t>
            </a:r>
            <a:r>
              <a:rPr lang="en-US" altLang="zh-CN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16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认证机构的信誉看法为“好”或“很好”</a:t>
            </a:r>
          </a:p>
        </p:txBody>
      </p:sp>
    </p:spTree>
    <p:extLst>
      <p:ext uri="{BB962C8B-B14F-4D97-AF65-F5344CB8AC3E}">
        <p14:creationId xmlns:p14="http://schemas.microsoft.com/office/powerpoint/2010/main" xmlns="" val="426875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 flipH="1">
            <a:off x="8975180" y="3328831"/>
            <a:ext cx="343484" cy="1448655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681559" y="3647567"/>
            <a:ext cx="534256" cy="112991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903987" y="3554863"/>
            <a:ext cx="495762" cy="1222623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407164" y="266276"/>
            <a:ext cx="8378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获得认证后确有实际收益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8031" y="991535"/>
            <a:ext cx="10998200" cy="596267"/>
            <a:chOff x="804333" y="1566334"/>
            <a:chExt cx="9973734" cy="596267"/>
          </a:xfrm>
        </p:grpSpPr>
        <p:sp>
          <p:nvSpPr>
            <p:cNvPr id="6" name="圆角矩形 5"/>
            <p:cNvSpPr/>
            <p:nvPr/>
          </p:nvSpPr>
          <p:spPr>
            <a:xfrm rot="10800000" flipV="1">
              <a:off x="804333" y="1566334"/>
              <a:ext cx="9973734" cy="596267"/>
            </a:xfrm>
            <a:prstGeom prst="roundRect">
              <a:avLst/>
            </a:prstGeom>
            <a:pattFill prst="ltUpDiag">
              <a:fgClr>
                <a:schemeClr val="bg1"/>
              </a:fgClr>
              <a:bgClr>
                <a:srgbClr val="DF857A"/>
              </a:bgClr>
            </a:patt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94329" y="1681705"/>
              <a:ext cx="9883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既然采购商认可</a:t>
              </a:r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ISO9001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的标准，自然企业也要千方百计满足，才能让产品卖得出去，获得更好的收益。</a:t>
              </a:r>
              <a:endParaRPr lang="zh-CN" altLang="en-US" dirty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30957" y="1605175"/>
            <a:ext cx="2844438" cy="4061410"/>
            <a:chOff x="1259727" y="2075477"/>
            <a:chExt cx="2844438" cy="4061410"/>
          </a:xfrm>
        </p:grpSpPr>
        <p:sp>
          <p:nvSpPr>
            <p:cNvPr id="10" name="圆角矩形 9"/>
            <p:cNvSpPr/>
            <p:nvPr/>
          </p:nvSpPr>
          <p:spPr>
            <a:xfrm rot="2700000">
              <a:off x="1080021" y="3112744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259727" y="2075477"/>
              <a:ext cx="2235199" cy="2655582"/>
              <a:chOff x="1270001" y="2085751"/>
              <a:chExt cx="2235199" cy="2655582"/>
            </a:xfrm>
          </p:grpSpPr>
          <p:graphicFrame>
            <p:nvGraphicFramePr>
              <p:cNvPr id="19" name="图表 18"/>
              <p:cNvGraphicFramePr/>
              <p:nvPr>
                <p:extLst>
                  <p:ext uri="{D42A27DB-BD31-4B8C-83A1-F6EECF244321}">
                    <p14:modId xmlns:p14="http://schemas.microsoft.com/office/powerpoint/2010/main" xmlns="" val="2413830017"/>
                  </p:ext>
                </p:extLst>
              </p:nvPr>
            </p:nvGraphicFramePr>
            <p:xfrm>
              <a:off x="1270001" y="2085751"/>
              <a:ext cx="2235199" cy="265558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1" name="椭圆 20"/>
              <p:cNvSpPr/>
              <p:nvPr/>
            </p:nvSpPr>
            <p:spPr>
              <a:xfrm>
                <a:off x="1667600" y="2693542"/>
                <a:ext cx="1440000" cy="1440000"/>
              </a:xfrm>
              <a:prstGeom prst="ellipse">
                <a:avLst/>
              </a:prstGeom>
              <a:solidFill>
                <a:srgbClr val="DF8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5002150" y="1599776"/>
            <a:ext cx="2844438" cy="4061410"/>
            <a:chOff x="1259727" y="2075477"/>
            <a:chExt cx="2844438" cy="4061410"/>
          </a:xfrm>
        </p:grpSpPr>
        <p:sp>
          <p:nvSpPr>
            <p:cNvPr id="25" name="圆角矩形 24"/>
            <p:cNvSpPr/>
            <p:nvPr/>
          </p:nvSpPr>
          <p:spPr>
            <a:xfrm rot="2700000">
              <a:off x="1080021" y="3112744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259727" y="2075477"/>
              <a:ext cx="2235199" cy="2655582"/>
              <a:chOff x="1270001" y="2085751"/>
              <a:chExt cx="2235199" cy="2655582"/>
            </a:xfrm>
          </p:grpSpPr>
          <p:graphicFrame>
            <p:nvGraphicFramePr>
              <p:cNvPr id="27" name="图表 26"/>
              <p:cNvGraphicFramePr/>
              <p:nvPr>
                <p:extLst>
                  <p:ext uri="{D42A27DB-BD31-4B8C-83A1-F6EECF244321}">
                    <p14:modId xmlns:p14="http://schemas.microsoft.com/office/powerpoint/2010/main" xmlns="" val="1513271157"/>
                  </p:ext>
                </p:extLst>
              </p:nvPr>
            </p:nvGraphicFramePr>
            <p:xfrm>
              <a:off x="1270001" y="2085751"/>
              <a:ext cx="2235199" cy="265558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8" name="椭圆 27"/>
              <p:cNvSpPr/>
              <p:nvPr/>
            </p:nvSpPr>
            <p:spPr>
              <a:xfrm>
                <a:off x="1667600" y="2693542"/>
                <a:ext cx="1440000" cy="1440000"/>
              </a:xfrm>
              <a:prstGeom prst="ellipse">
                <a:avLst/>
              </a:prstGeom>
              <a:solidFill>
                <a:srgbClr val="DF8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9072201" y="1599776"/>
            <a:ext cx="2844438" cy="4061410"/>
            <a:chOff x="1259727" y="2075477"/>
            <a:chExt cx="2844438" cy="4061410"/>
          </a:xfrm>
        </p:grpSpPr>
        <p:sp>
          <p:nvSpPr>
            <p:cNvPr id="30" name="圆角矩形 29"/>
            <p:cNvSpPr/>
            <p:nvPr/>
          </p:nvSpPr>
          <p:spPr>
            <a:xfrm rot="2700000">
              <a:off x="1080021" y="3112744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259727" y="2075477"/>
              <a:ext cx="2235199" cy="2655582"/>
              <a:chOff x="1270001" y="2085751"/>
              <a:chExt cx="2235199" cy="2655582"/>
            </a:xfrm>
          </p:grpSpPr>
          <p:graphicFrame>
            <p:nvGraphicFramePr>
              <p:cNvPr id="32" name="图表 31"/>
              <p:cNvGraphicFramePr/>
              <p:nvPr>
                <p:extLst>
                  <p:ext uri="{D42A27DB-BD31-4B8C-83A1-F6EECF244321}">
                    <p14:modId xmlns:p14="http://schemas.microsoft.com/office/powerpoint/2010/main" xmlns="" val="3084622709"/>
                  </p:ext>
                </p:extLst>
              </p:nvPr>
            </p:nvGraphicFramePr>
            <p:xfrm>
              <a:off x="1270001" y="2085751"/>
              <a:ext cx="2235199" cy="265558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33" name="椭圆 32"/>
              <p:cNvSpPr/>
              <p:nvPr/>
            </p:nvSpPr>
            <p:spPr>
              <a:xfrm>
                <a:off x="1667600" y="2693542"/>
                <a:ext cx="1440000" cy="1440000"/>
              </a:xfrm>
              <a:prstGeom prst="ellipse">
                <a:avLst/>
              </a:prstGeom>
              <a:solidFill>
                <a:srgbClr val="DF857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5" name="圆角矩形 34"/>
          <p:cNvSpPr/>
          <p:nvPr/>
        </p:nvSpPr>
        <p:spPr>
          <a:xfrm>
            <a:off x="617574" y="4777487"/>
            <a:ext cx="2861964" cy="1263721"/>
          </a:xfrm>
          <a:prstGeom prst="round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4685769" y="4777487"/>
            <a:ext cx="2861964" cy="1263721"/>
          </a:xfrm>
          <a:prstGeom prst="round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8753964" y="4777486"/>
            <a:ext cx="2861964" cy="1263721"/>
          </a:xfrm>
          <a:prstGeom prst="round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17574" y="4835556"/>
            <a:ext cx="2861964" cy="1161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获证企业认为建立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管理体系并获得认证的投入“值得”或“非常值得”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79236" y="4828449"/>
            <a:ext cx="286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企业表示认证带来的年收益在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万元至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100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万元之间的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744026" y="4828449"/>
            <a:ext cx="286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企业表示认证带来的年收益超过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100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万元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3247418" y="6308332"/>
            <a:ext cx="5562125" cy="364735"/>
          </a:xfrm>
          <a:prstGeom prst="roundRect">
            <a:avLst>
              <a:gd name="adj" fmla="val 26667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绝大多数企业表示从实施</a:t>
            </a:r>
            <a:r>
              <a:rPr lang="en-US" altLang="zh-CN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中得到了显著的好处</a:t>
            </a:r>
            <a:endParaRPr lang="zh-CN" altLang="en-US" sz="1600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652698" y="2635179"/>
            <a:ext cx="80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93%</a:t>
            </a:r>
            <a:endParaRPr lang="zh-CN" altLang="en-US" sz="32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705269" y="2635178"/>
            <a:ext cx="80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39%</a:t>
            </a:r>
            <a:endParaRPr lang="zh-CN" altLang="en-US" sz="32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779997" y="2686846"/>
            <a:ext cx="809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37%</a:t>
            </a:r>
            <a:endParaRPr lang="zh-CN" altLang="en-US" sz="32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77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82"/>
          <p:cNvGrpSpPr>
            <a:grpSpLocks/>
          </p:cNvGrpSpPr>
          <p:nvPr/>
        </p:nvGrpSpPr>
        <p:grpSpPr bwMode="auto">
          <a:xfrm>
            <a:off x="613939" y="1787491"/>
            <a:ext cx="3982532" cy="3496857"/>
            <a:chOff x="0" y="0"/>
            <a:chExt cx="2507" cy="1860"/>
          </a:xfrm>
          <a:solidFill>
            <a:schemeClr val="bg1"/>
          </a:solidFill>
          <a:scene3d>
            <a:camera prst="obliqueBottomRight"/>
            <a:lightRig rig="flat" dir="t"/>
          </a:scene3d>
        </p:grpSpPr>
        <p:sp>
          <p:nvSpPr>
            <p:cNvPr id="143" name="Freeform 3"/>
            <p:cNvSpPr>
              <a:spLocks/>
            </p:cNvSpPr>
            <p:nvPr/>
          </p:nvSpPr>
          <p:spPr bwMode="auto">
            <a:xfrm>
              <a:off x="1834" y="811"/>
              <a:ext cx="322" cy="195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44" name="Freeform 4"/>
            <p:cNvSpPr>
              <a:spLocks/>
            </p:cNvSpPr>
            <p:nvPr/>
          </p:nvSpPr>
          <p:spPr bwMode="auto">
            <a:xfrm>
              <a:off x="1951" y="1302"/>
              <a:ext cx="216" cy="241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45" name="Freeform 5"/>
            <p:cNvSpPr>
              <a:spLocks/>
            </p:cNvSpPr>
            <p:nvPr/>
          </p:nvSpPr>
          <p:spPr bwMode="auto">
            <a:xfrm>
              <a:off x="1867" y="1615"/>
              <a:ext cx="42" cy="25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46" name="Freeform 6"/>
            <p:cNvSpPr>
              <a:spLocks/>
            </p:cNvSpPr>
            <p:nvPr/>
          </p:nvSpPr>
          <p:spPr bwMode="auto">
            <a:xfrm>
              <a:off x="2189" y="1424"/>
              <a:ext cx="76" cy="174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47" name="Freeform 7"/>
            <p:cNvSpPr>
              <a:spLocks/>
            </p:cNvSpPr>
            <p:nvPr/>
          </p:nvSpPr>
          <p:spPr bwMode="auto">
            <a:xfrm>
              <a:off x="1651" y="1469"/>
              <a:ext cx="379" cy="282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48" name="Freeform 8"/>
            <p:cNvSpPr>
              <a:spLocks/>
            </p:cNvSpPr>
            <p:nvPr/>
          </p:nvSpPr>
          <p:spPr bwMode="auto">
            <a:xfrm>
              <a:off x="1364" y="1442"/>
              <a:ext cx="395" cy="251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49" name="Freeform 9"/>
            <p:cNvSpPr>
              <a:spLocks/>
            </p:cNvSpPr>
            <p:nvPr/>
          </p:nvSpPr>
          <p:spPr bwMode="auto">
            <a:xfrm>
              <a:off x="1601" y="1758"/>
              <a:ext cx="126" cy="102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0" name="Freeform 10"/>
            <p:cNvSpPr>
              <a:spLocks/>
            </p:cNvSpPr>
            <p:nvPr/>
          </p:nvSpPr>
          <p:spPr bwMode="auto">
            <a:xfrm>
              <a:off x="1003" y="1308"/>
              <a:ext cx="452" cy="415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1" name="Freeform 11"/>
            <p:cNvSpPr>
              <a:spLocks/>
            </p:cNvSpPr>
            <p:nvPr/>
          </p:nvSpPr>
          <p:spPr bwMode="auto">
            <a:xfrm>
              <a:off x="1820" y="1225"/>
              <a:ext cx="238" cy="292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2" name="Freeform 12"/>
            <p:cNvSpPr>
              <a:spLocks/>
            </p:cNvSpPr>
            <p:nvPr/>
          </p:nvSpPr>
          <p:spPr bwMode="auto">
            <a:xfrm>
              <a:off x="1581" y="1253"/>
              <a:ext cx="273" cy="271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3" name="Freeform 13"/>
            <p:cNvSpPr>
              <a:spLocks/>
            </p:cNvSpPr>
            <p:nvPr/>
          </p:nvSpPr>
          <p:spPr bwMode="auto">
            <a:xfrm>
              <a:off x="1317" y="1306"/>
              <a:ext cx="303" cy="237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4" name="Freeform 14"/>
            <p:cNvSpPr>
              <a:spLocks/>
            </p:cNvSpPr>
            <p:nvPr/>
          </p:nvSpPr>
          <p:spPr bwMode="auto">
            <a:xfrm>
              <a:off x="2029" y="1144"/>
              <a:ext cx="190" cy="198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5" name="Freeform 15"/>
            <p:cNvSpPr>
              <a:spLocks/>
            </p:cNvSpPr>
            <p:nvPr/>
          </p:nvSpPr>
          <p:spPr bwMode="auto">
            <a:xfrm>
              <a:off x="1849" y="1000"/>
              <a:ext cx="238" cy="251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6" name="Freeform 16"/>
            <p:cNvSpPr>
              <a:spLocks/>
            </p:cNvSpPr>
            <p:nvPr/>
          </p:nvSpPr>
          <p:spPr bwMode="auto">
            <a:xfrm>
              <a:off x="2153" y="1119"/>
              <a:ext cx="42" cy="39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7" name="Freeform 17"/>
            <p:cNvSpPr>
              <a:spLocks/>
            </p:cNvSpPr>
            <p:nvPr/>
          </p:nvSpPr>
          <p:spPr bwMode="auto">
            <a:xfrm>
              <a:off x="1905" y="964"/>
              <a:ext cx="282" cy="196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8" name="Freeform 18"/>
            <p:cNvSpPr>
              <a:spLocks/>
            </p:cNvSpPr>
            <p:nvPr/>
          </p:nvSpPr>
          <p:spPr bwMode="auto">
            <a:xfrm>
              <a:off x="1550" y="1094"/>
              <a:ext cx="383" cy="211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59" name="Freeform 19"/>
            <p:cNvSpPr>
              <a:spLocks/>
            </p:cNvSpPr>
            <p:nvPr/>
          </p:nvSpPr>
          <p:spPr bwMode="auto">
            <a:xfrm>
              <a:off x="1015" y="1062"/>
              <a:ext cx="615" cy="412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0" name="Freeform 20"/>
            <p:cNvSpPr>
              <a:spLocks/>
            </p:cNvSpPr>
            <p:nvPr/>
          </p:nvSpPr>
          <p:spPr bwMode="auto">
            <a:xfrm>
              <a:off x="119" y="905"/>
              <a:ext cx="968" cy="465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1" name="Freeform 21"/>
            <p:cNvSpPr>
              <a:spLocks/>
            </p:cNvSpPr>
            <p:nvPr/>
          </p:nvSpPr>
          <p:spPr bwMode="auto">
            <a:xfrm>
              <a:off x="652" y="788"/>
              <a:ext cx="626" cy="39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2" name="Freeform 22"/>
            <p:cNvSpPr>
              <a:spLocks/>
            </p:cNvSpPr>
            <p:nvPr/>
          </p:nvSpPr>
          <p:spPr bwMode="auto">
            <a:xfrm>
              <a:off x="867" y="629"/>
              <a:ext cx="679" cy="513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3" name="Freeform 23"/>
            <p:cNvSpPr>
              <a:spLocks/>
            </p:cNvSpPr>
            <p:nvPr/>
          </p:nvSpPr>
          <p:spPr bwMode="auto">
            <a:xfrm>
              <a:off x="0" y="265"/>
              <a:ext cx="1001" cy="673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4" name="Freeform 24"/>
            <p:cNvSpPr>
              <a:spLocks/>
            </p:cNvSpPr>
            <p:nvPr/>
          </p:nvSpPr>
          <p:spPr bwMode="auto">
            <a:xfrm>
              <a:off x="1413" y="780"/>
              <a:ext cx="249" cy="391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5" name="Freeform 25"/>
            <p:cNvSpPr>
              <a:spLocks/>
            </p:cNvSpPr>
            <p:nvPr/>
          </p:nvSpPr>
          <p:spPr bwMode="auto">
            <a:xfrm>
              <a:off x="1624" y="928"/>
              <a:ext cx="299" cy="237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6" name="Freeform 26"/>
            <p:cNvSpPr>
              <a:spLocks/>
            </p:cNvSpPr>
            <p:nvPr/>
          </p:nvSpPr>
          <p:spPr bwMode="auto">
            <a:xfrm>
              <a:off x="1613" y="716"/>
              <a:ext cx="172" cy="312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7" name="Freeform 27"/>
            <p:cNvSpPr>
              <a:spLocks/>
            </p:cNvSpPr>
            <p:nvPr/>
          </p:nvSpPr>
          <p:spPr bwMode="auto">
            <a:xfrm>
              <a:off x="1745" y="596"/>
              <a:ext cx="266" cy="339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8" name="Freeform 28"/>
            <p:cNvSpPr>
              <a:spLocks/>
            </p:cNvSpPr>
            <p:nvPr/>
          </p:nvSpPr>
          <p:spPr bwMode="auto">
            <a:xfrm>
              <a:off x="1884" y="716"/>
              <a:ext cx="53" cy="82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69" name="Freeform 29"/>
            <p:cNvSpPr>
              <a:spLocks/>
            </p:cNvSpPr>
            <p:nvPr/>
          </p:nvSpPr>
          <p:spPr bwMode="auto">
            <a:xfrm>
              <a:off x="1820" y="682"/>
              <a:ext cx="83" cy="79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70" name="Freeform 30"/>
            <p:cNvSpPr>
              <a:spLocks/>
            </p:cNvSpPr>
            <p:nvPr/>
          </p:nvSpPr>
          <p:spPr bwMode="auto">
            <a:xfrm>
              <a:off x="1347" y="795"/>
              <a:ext cx="137" cy="206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71" name="Freeform 31"/>
            <p:cNvSpPr>
              <a:spLocks/>
            </p:cNvSpPr>
            <p:nvPr/>
          </p:nvSpPr>
          <p:spPr bwMode="auto">
            <a:xfrm>
              <a:off x="1040" y="23"/>
              <a:ext cx="1098" cy="876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72" name="Freeform 32"/>
            <p:cNvSpPr>
              <a:spLocks/>
            </p:cNvSpPr>
            <p:nvPr/>
          </p:nvSpPr>
          <p:spPr bwMode="auto">
            <a:xfrm>
              <a:off x="1962" y="513"/>
              <a:ext cx="288" cy="246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73" name="Freeform 33"/>
            <p:cNvSpPr>
              <a:spLocks/>
            </p:cNvSpPr>
            <p:nvPr/>
          </p:nvSpPr>
          <p:spPr bwMode="auto">
            <a:xfrm>
              <a:off x="2030" y="373"/>
              <a:ext cx="416" cy="253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74" name="Freeform 34"/>
            <p:cNvSpPr>
              <a:spLocks/>
            </p:cNvSpPr>
            <p:nvPr/>
          </p:nvSpPr>
          <p:spPr bwMode="auto">
            <a:xfrm>
              <a:off x="1938" y="0"/>
              <a:ext cx="569" cy="457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  <p:sp>
          <p:nvSpPr>
            <p:cNvPr id="175" name="Freeform 35"/>
            <p:cNvSpPr>
              <a:spLocks/>
            </p:cNvSpPr>
            <p:nvPr/>
          </p:nvSpPr>
          <p:spPr bwMode="auto">
            <a:xfrm>
              <a:off x="1878" y="723"/>
              <a:ext cx="25" cy="27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miter lim="800000"/>
              <a:headEnd/>
              <a:tailEnd/>
            </a:ln>
            <a:sp3d extrusionH="7620000" prstMaterial="matte">
              <a:extrusionClr>
                <a:schemeClr val="bg1">
                  <a:lumMod val="65000"/>
                </a:schemeClr>
              </a:extrusionClr>
            </a:sp3d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>
                <a:latin typeface="Calibri" panose="020F0502020204030204" pitchFamily="34" charset="0"/>
              </a:endParaRPr>
            </a:p>
          </p:txBody>
        </p:sp>
      </p:grpSp>
      <p:sp>
        <p:nvSpPr>
          <p:cNvPr id="176" name="文本框 175"/>
          <p:cNvSpPr txBox="1"/>
          <p:nvPr/>
        </p:nvSpPr>
        <p:spPr>
          <a:xfrm>
            <a:off x="407164" y="266276"/>
            <a:ext cx="8378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ISO</a:t>
            </a:r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认证在中国发展迅猛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568031" y="991535"/>
            <a:ext cx="10998200" cy="596267"/>
            <a:chOff x="804333" y="1566334"/>
            <a:chExt cx="9973734" cy="596267"/>
          </a:xfrm>
        </p:grpSpPr>
        <p:sp>
          <p:nvSpPr>
            <p:cNvPr id="178" name="圆角矩形 177"/>
            <p:cNvSpPr/>
            <p:nvPr/>
          </p:nvSpPr>
          <p:spPr>
            <a:xfrm rot="10800000" flipV="1">
              <a:off x="804333" y="1566334"/>
              <a:ext cx="9973734" cy="596267"/>
            </a:xfrm>
            <a:prstGeom prst="roundRect">
              <a:avLst/>
            </a:prstGeom>
            <a:pattFill prst="ltUpDiag">
              <a:fgClr>
                <a:schemeClr val="bg1"/>
              </a:fgClr>
              <a:bgClr>
                <a:srgbClr val="DF857A"/>
              </a:bgClr>
            </a:patt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894329" y="1681705"/>
              <a:ext cx="9883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我国从</a:t>
              </a:r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1991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年起正式开展认证工作，在</a:t>
              </a:r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1994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年开始采用</a:t>
              </a:r>
              <a:r>
                <a:rPr lang="en-US" altLang="zh-CN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ISO9000</a:t>
              </a:r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族标准版本后，认证工作突飞猛进。</a:t>
              </a:r>
              <a:endParaRPr lang="zh-CN" altLang="en-US" dirty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8290773" y="4171370"/>
            <a:ext cx="2844438" cy="4061410"/>
            <a:chOff x="1259727" y="2075477"/>
            <a:chExt cx="2844438" cy="4061410"/>
          </a:xfrm>
        </p:grpSpPr>
        <p:sp>
          <p:nvSpPr>
            <p:cNvPr id="182" name="圆角矩形 181"/>
            <p:cNvSpPr/>
            <p:nvPr/>
          </p:nvSpPr>
          <p:spPr>
            <a:xfrm rot="2700000">
              <a:off x="1080021" y="3112744"/>
              <a:ext cx="4028687" cy="20196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2">
                    <a:lumMod val="10000"/>
                  </a:schemeClr>
                </a:gs>
                <a:gs pos="71000">
                  <a:srgbClr val="8D5F59">
                    <a:alpha val="51000"/>
                  </a:srgbClr>
                </a:gs>
                <a:gs pos="52000">
                  <a:schemeClr val="bg2">
                    <a:lumMod val="25000"/>
                    <a:alpha val="50000"/>
                  </a:schemeClr>
                </a:gs>
                <a:gs pos="100000">
                  <a:srgbClr val="DF857A">
                    <a:alpha val="23000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1259727" y="2075477"/>
              <a:ext cx="2235199" cy="2655582"/>
              <a:chOff x="1270001" y="2085751"/>
              <a:chExt cx="2235199" cy="2655582"/>
            </a:xfrm>
          </p:grpSpPr>
          <p:graphicFrame>
            <p:nvGraphicFramePr>
              <p:cNvPr id="184" name="图表 183"/>
              <p:cNvGraphicFramePr/>
              <p:nvPr>
                <p:extLst>
                  <p:ext uri="{D42A27DB-BD31-4B8C-83A1-F6EECF244321}">
                    <p14:modId xmlns:p14="http://schemas.microsoft.com/office/powerpoint/2010/main" xmlns="" val="1937447602"/>
                  </p:ext>
                </p:extLst>
              </p:nvPr>
            </p:nvGraphicFramePr>
            <p:xfrm>
              <a:off x="1270001" y="2085751"/>
              <a:ext cx="2235199" cy="265558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85" name="椭圆 184"/>
              <p:cNvSpPr/>
              <p:nvPr/>
            </p:nvSpPr>
            <p:spPr>
              <a:xfrm>
                <a:off x="1685600" y="2711542"/>
                <a:ext cx="1404000" cy="140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2784500" y="3709747"/>
            <a:ext cx="504000" cy="504000"/>
            <a:chOff x="5876818" y="3720163"/>
            <a:chExt cx="504000" cy="504000"/>
          </a:xfrm>
        </p:grpSpPr>
        <p:sp>
          <p:nvSpPr>
            <p:cNvPr id="186" name="椭圆 185"/>
            <p:cNvSpPr/>
            <p:nvPr/>
          </p:nvSpPr>
          <p:spPr>
            <a:xfrm>
              <a:off x="5876818" y="3720163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4F3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5930818" y="3774163"/>
              <a:ext cx="396000" cy="396000"/>
            </a:xfrm>
            <a:prstGeom prst="ellipse">
              <a:avLst/>
            </a:prstGeom>
            <a:solidFill>
              <a:srgbClr val="4F3050"/>
            </a:solidFill>
            <a:ln>
              <a:solidFill>
                <a:srgbClr val="4F3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1" name="任意多边形 190"/>
          <p:cNvSpPr/>
          <p:nvPr/>
        </p:nvSpPr>
        <p:spPr>
          <a:xfrm>
            <a:off x="3154166" y="4181582"/>
            <a:ext cx="5363110" cy="1869897"/>
          </a:xfrm>
          <a:custGeom>
            <a:avLst/>
            <a:gdLst>
              <a:gd name="connsiteX0" fmla="*/ 0 w 5363110"/>
              <a:gd name="connsiteY0" fmla="*/ 0 h 1869897"/>
              <a:gd name="connsiteX1" fmla="*/ 2065106 w 5363110"/>
              <a:gd name="connsiteY1" fmla="*/ 1356189 h 1869897"/>
              <a:gd name="connsiteX2" fmla="*/ 5363110 w 5363110"/>
              <a:gd name="connsiteY2" fmla="*/ 1869897 h 1869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63110" h="1869897">
                <a:moveTo>
                  <a:pt x="0" y="0"/>
                </a:moveTo>
                <a:cubicBezTo>
                  <a:pt x="585627" y="522270"/>
                  <a:pt x="1171254" y="1044540"/>
                  <a:pt x="2065106" y="1356189"/>
                </a:cubicBezTo>
                <a:cubicBezTo>
                  <a:pt x="2958958" y="1667839"/>
                  <a:pt x="4161034" y="1768868"/>
                  <a:pt x="5363110" y="1869897"/>
                </a:cubicBezTo>
              </a:path>
            </a:pathLst>
          </a:custGeom>
          <a:noFill/>
          <a:ln>
            <a:solidFill>
              <a:srgbClr val="4F3050"/>
            </a:solidFill>
            <a:prstDash val="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2" name="文本框 191"/>
          <p:cNvSpPr txBox="1"/>
          <p:nvPr/>
        </p:nvSpPr>
        <p:spPr>
          <a:xfrm rot="908789">
            <a:off x="4446577" y="5246889"/>
            <a:ext cx="2609636" cy="338554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连续多年居世界第一位</a:t>
            </a:r>
            <a:endParaRPr lang="zh-CN" altLang="en-US" sz="1600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cxnSp>
        <p:nvCxnSpPr>
          <p:cNvPr id="195" name="直接连接符 194"/>
          <p:cNvCxnSpPr/>
          <p:nvPr/>
        </p:nvCxnSpPr>
        <p:spPr>
          <a:xfrm flipV="1">
            <a:off x="10125410" y="4397913"/>
            <a:ext cx="272037" cy="513923"/>
          </a:xfrm>
          <a:prstGeom prst="line">
            <a:avLst/>
          </a:prstGeom>
          <a:ln>
            <a:solidFill>
              <a:srgbClr val="4F3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连接符 196"/>
          <p:cNvCxnSpPr/>
          <p:nvPr/>
        </p:nvCxnSpPr>
        <p:spPr>
          <a:xfrm>
            <a:off x="10393759" y="4397913"/>
            <a:ext cx="301640" cy="0"/>
          </a:xfrm>
          <a:prstGeom prst="line">
            <a:avLst/>
          </a:prstGeom>
          <a:ln>
            <a:solidFill>
              <a:srgbClr val="4F3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文本框 198"/>
          <p:cNvSpPr txBox="1"/>
          <p:nvPr/>
        </p:nvSpPr>
        <p:spPr>
          <a:xfrm>
            <a:off x="10621643" y="4107891"/>
            <a:ext cx="966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4F3050"/>
                </a:solidFill>
                <a:latin typeface="RBNo2 Light Alternative " panose="02000000000000000000" pitchFamily="50" charset="0"/>
              </a:rPr>
              <a:t>30%</a:t>
            </a:r>
            <a:endParaRPr lang="zh-CN" altLang="en-US" sz="4000" dirty="0">
              <a:solidFill>
                <a:srgbClr val="4F3050"/>
              </a:solidFill>
              <a:latin typeface="RBNo2 Light Alternative " panose="02000000000000000000" pitchFamily="50" charset="0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7883662" y="3606834"/>
            <a:ext cx="3267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目前，中国</a:t>
            </a:r>
            <a:r>
              <a:rPr lang="en-US" altLang="zh-CN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ISO9001</a:t>
            </a:r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认证书数量已超过</a:t>
            </a:r>
            <a:r>
              <a:rPr lang="en-US" altLang="zh-CN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31</a:t>
            </a:r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万张</a:t>
            </a:r>
            <a:endParaRPr lang="zh-CN" altLang="en-US" sz="1600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209" name="组合 208"/>
          <p:cNvGrpSpPr/>
          <p:nvPr/>
        </p:nvGrpSpPr>
        <p:grpSpPr>
          <a:xfrm>
            <a:off x="4335301" y="2074563"/>
            <a:ext cx="1236947" cy="1222082"/>
            <a:chOff x="4366123" y="2310867"/>
            <a:chExt cx="1236947" cy="1222082"/>
          </a:xfrm>
        </p:grpSpPr>
        <p:sp>
          <p:nvSpPr>
            <p:cNvPr id="203" name="椭圆 202"/>
            <p:cNvSpPr/>
            <p:nvPr/>
          </p:nvSpPr>
          <p:spPr>
            <a:xfrm>
              <a:off x="4366123" y="3329606"/>
              <a:ext cx="203343" cy="2033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5" name="直接连接符 204"/>
            <p:cNvCxnSpPr/>
            <p:nvPr/>
          </p:nvCxnSpPr>
          <p:spPr>
            <a:xfrm flipV="1">
              <a:off x="4552572" y="2310867"/>
              <a:ext cx="742273" cy="10461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>
              <a:off x="5294845" y="2310867"/>
              <a:ext cx="3082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0" name="组合 209"/>
          <p:cNvGrpSpPr/>
          <p:nvPr/>
        </p:nvGrpSpPr>
        <p:grpSpPr>
          <a:xfrm>
            <a:off x="4349603" y="2594779"/>
            <a:ext cx="1236947" cy="1222082"/>
            <a:chOff x="4366123" y="2310867"/>
            <a:chExt cx="1236947" cy="1222082"/>
          </a:xfrm>
        </p:grpSpPr>
        <p:sp>
          <p:nvSpPr>
            <p:cNvPr id="211" name="椭圆 210"/>
            <p:cNvSpPr/>
            <p:nvPr/>
          </p:nvSpPr>
          <p:spPr>
            <a:xfrm>
              <a:off x="4366123" y="3329606"/>
              <a:ext cx="203343" cy="2033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2" name="直接连接符 211"/>
            <p:cNvCxnSpPr/>
            <p:nvPr/>
          </p:nvCxnSpPr>
          <p:spPr>
            <a:xfrm flipV="1">
              <a:off x="4552572" y="2310867"/>
              <a:ext cx="742273" cy="10461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>
              <a:off x="5294845" y="2310867"/>
              <a:ext cx="3082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组合 213"/>
          <p:cNvGrpSpPr/>
          <p:nvPr/>
        </p:nvGrpSpPr>
        <p:grpSpPr>
          <a:xfrm>
            <a:off x="4332161" y="3127252"/>
            <a:ext cx="1236947" cy="1222082"/>
            <a:chOff x="4366123" y="2310867"/>
            <a:chExt cx="1236947" cy="1222082"/>
          </a:xfrm>
        </p:grpSpPr>
        <p:sp>
          <p:nvSpPr>
            <p:cNvPr id="215" name="椭圆 214"/>
            <p:cNvSpPr/>
            <p:nvPr/>
          </p:nvSpPr>
          <p:spPr>
            <a:xfrm>
              <a:off x="4366123" y="3329606"/>
              <a:ext cx="203343" cy="2033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6" name="直接连接符 215"/>
            <p:cNvCxnSpPr/>
            <p:nvPr/>
          </p:nvCxnSpPr>
          <p:spPr>
            <a:xfrm flipV="1">
              <a:off x="4552572" y="2310867"/>
              <a:ext cx="742273" cy="10461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>
              <a:off x="5294845" y="2310867"/>
              <a:ext cx="3082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8" name="文本框 217"/>
          <p:cNvSpPr txBox="1"/>
          <p:nvPr/>
        </p:nvSpPr>
        <p:spPr>
          <a:xfrm>
            <a:off x="5541671" y="1921502"/>
            <a:ext cx="3656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1988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年等效采用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ISO9000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标准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19" name="文本框 218"/>
          <p:cNvSpPr txBox="1"/>
          <p:nvPr/>
        </p:nvSpPr>
        <p:spPr>
          <a:xfrm>
            <a:off x="5541670" y="2421974"/>
            <a:ext cx="3656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1992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年将等效采用改为等同采用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20" name="文本框 219"/>
          <p:cNvSpPr txBox="1"/>
          <p:nvPr/>
        </p:nvSpPr>
        <p:spPr>
          <a:xfrm>
            <a:off x="5576124" y="2977065"/>
            <a:ext cx="3656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1994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年等同采用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ISO9000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族标准版本</a:t>
            </a:r>
            <a:endParaRPr lang="zh-CN" altLang="en-US" sz="16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720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407164" y="266276"/>
            <a:ext cx="8378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国内认证机构市场混乱</a:t>
            </a:r>
            <a:endParaRPr lang="zh-CN" altLang="en-US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68031" y="991535"/>
            <a:ext cx="10998200" cy="596267"/>
            <a:chOff x="804333" y="1566334"/>
            <a:chExt cx="9973734" cy="596267"/>
          </a:xfrm>
        </p:grpSpPr>
        <p:sp>
          <p:nvSpPr>
            <p:cNvPr id="33" name="圆角矩形 32"/>
            <p:cNvSpPr/>
            <p:nvPr/>
          </p:nvSpPr>
          <p:spPr>
            <a:xfrm rot="10800000" flipV="1">
              <a:off x="804333" y="1566334"/>
              <a:ext cx="9973734" cy="596267"/>
            </a:xfrm>
            <a:prstGeom prst="roundRect">
              <a:avLst/>
            </a:prstGeom>
            <a:pattFill prst="ltUpDiag">
              <a:fgClr>
                <a:schemeClr val="bg1"/>
              </a:fgClr>
              <a:bgClr>
                <a:srgbClr val="DF857A"/>
              </a:bgClr>
            </a:patt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94329" y="1681705"/>
              <a:ext cx="9883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我国的认证机构过多，竞争相当激烈，在开发市场中不可避免地出现了一些问题，让认证含金量降低。</a:t>
              </a:r>
              <a:endParaRPr lang="zh-CN" altLang="en-US" dirty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156599" y="5101030"/>
            <a:ext cx="7668642" cy="815690"/>
            <a:chOff x="2346213" y="5188249"/>
            <a:chExt cx="7668642" cy="815690"/>
          </a:xfrm>
        </p:grpSpPr>
        <p:sp>
          <p:nvSpPr>
            <p:cNvPr id="39" name="任意多边形 38"/>
            <p:cNvSpPr/>
            <p:nvPr/>
          </p:nvSpPr>
          <p:spPr>
            <a:xfrm>
              <a:off x="2386388" y="5188249"/>
              <a:ext cx="7628467" cy="815690"/>
            </a:xfrm>
            <a:custGeom>
              <a:avLst/>
              <a:gdLst>
                <a:gd name="connsiteX0" fmla="*/ 0 w 7628467"/>
                <a:gd name="connsiteY0" fmla="*/ 0 h 1145242"/>
                <a:gd name="connsiteX1" fmla="*/ 7628467 w 7628467"/>
                <a:gd name="connsiteY1" fmla="*/ 0 h 1145242"/>
                <a:gd name="connsiteX2" fmla="*/ 7628467 w 7628467"/>
                <a:gd name="connsiteY2" fmla="*/ 857735 h 1145242"/>
                <a:gd name="connsiteX3" fmla="*/ 360274 w 7628467"/>
                <a:gd name="connsiteY3" fmla="*/ 857735 h 1145242"/>
                <a:gd name="connsiteX4" fmla="*/ 0 w 7628467"/>
                <a:gd name="connsiteY4" fmla="*/ 1145242 h 1145242"/>
                <a:gd name="connsiteX5" fmla="*/ 0 w 7628467"/>
                <a:gd name="connsiteY5" fmla="*/ 791636 h 1145242"/>
                <a:gd name="connsiteX6" fmla="*/ 0 w 7628467"/>
                <a:gd name="connsiteY6" fmla="*/ 791636 h 114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28467" h="1145242">
                  <a:moveTo>
                    <a:pt x="0" y="0"/>
                  </a:moveTo>
                  <a:lnTo>
                    <a:pt x="7628467" y="0"/>
                  </a:lnTo>
                  <a:lnTo>
                    <a:pt x="7628467" y="857735"/>
                  </a:lnTo>
                  <a:lnTo>
                    <a:pt x="360274" y="857735"/>
                  </a:lnTo>
                  <a:lnTo>
                    <a:pt x="0" y="1145242"/>
                  </a:lnTo>
                  <a:lnTo>
                    <a:pt x="0" y="791636"/>
                  </a:lnTo>
                  <a:lnTo>
                    <a:pt x="0" y="791636"/>
                  </a:lnTo>
                  <a:close/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glow rad="63500">
                <a:schemeClr val="bg1">
                  <a:lumMod val="6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346213" y="5245871"/>
              <a:ext cx="7628467" cy="59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“我们公司拿一个</a:t>
              </a:r>
              <a:r>
                <a:rPr lang="en-US" altLang="zh-CN" sz="1400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ISO9000</a:t>
              </a:r>
              <a:r>
                <a:rPr lang="zh-CN" altLang="en-US" sz="1400" dirty="0" smtClean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认证的证书出来，客户根本就不会理睬。因为大家都知道你这个只要花钱就能够取得。”</a:t>
              </a:r>
              <a:endParaRPr lang="zh-CN" altLang="en-US" sz="1400" dirty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987018" y="5929504"/>
            <a:ext cx="1962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某企业负责人：</a:t>
            </a:r>
            <a:endParaRPr lang="zh-CN" altLang="en-US" sz="1600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2625079" y="6280842"/>
            <a:ext cx="6884103" cy="453026"/>
          </a:xfrm>
          <a:prstGeom prst="roundRect">
            <a:avLst>
              <a:gd name="adj" fmla="val 45502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企业现在一般采用二方审核，由客户派人按照</a:t>
            </a:r>
            <a:r>
              <a:rPr lang="en-US" altLang="zh-CN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ISO</a:t>
            </a:r>
            <a:r>
              <a:rPr lang="zh-CN" altLang="en-US" sz="1600" dirty="0" smtClean="0">
                <a:solidFill>
                  <a:srgbClr val="4F30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标准对供应商重新审核</a:t>
            </a:r>
            <a:endParaRPr lang="zh-CN" altLang="en-US" sz="1600" dirty="0">
              <a:solidFill>
                <a:srgbClr val="4F30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339766" y="1736716"/>
            <a:ext cx="8945057" cy="3358162"/>
            <a:chOff x="956588" y="568459"/>
            <a:chExt cx="9919730" cy="3724075"/>
          </a:xfrm>
        </p:grpSpPr>
        <p:grpSp>
          <p:nvGrpSpPr>
            <p:cNvPr id="23" name="组合 22"/>
            <p:cNvGrpSpPr/>
            <p:nvPr/>
          </p:nvGrpSpPr>
          <p:grpSpPr>
            <a:xfrm>
              <a:off x="4421168" y="568459"/>
              <a:ext cx="2785474" cy="1456672"/>
              <a:chOff x="4118232" y="1329209"/>
              <a:chExt cx="2648504" cy="1452822"/>
            </a:xfrm>
          </p:grpSpPr>
          <p:sp>
            <p:nvSpPr>
              <p:cNvPr id="21" name="流程图: 数据 20"/>
              <p:cNvSpPr/>
              <p:nvPr/>
            </p:nvSpPr>
            <p:spPr>
              <a:xfrm flipV="1">
                <a:off x="4118232" y="2004712"/>
                <a:ext cx="2648504" cy="777319"/>
              </a:xfrm>
              <a:prstGeom prst="flowChartInputOutput">
                <a:avLst/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60000">
                    <a:schemeClr val="bg2">
                      <a:lumMod val="75000"/>
                      <a:alpha val="55000"/>
                    </a:schemeClr>
                  </a:gs>
                  <a:gs pos="100000">
                    <a:srgbClr val="DF857A">
                      <a:alpha val="57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流程图: 数据 3"/>
              <p:cNvSpPr/>
              <p:nvPr/>
            </p:nvSpPr>
            <p:spPr>
              <a:xfrm rot="3173442" flipV="1">
                <a:off x="5777397" y="1820859"/>
                <a:ext cx="1408127" cy="424827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200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  <a:gd name="connsiteX4" fmla="*/ 0 w 10000"/>
                  <a:gd name="connsiteY4" fmla="*/ 10000 h 10000"/>
                  <a:gd name="connsiteX0" fmla="*/ 0 w 13358"/>
                  <a:gd name="connsiteY0" fmla="*/ 4315 h 10000"/>
                  <a:gd name="connsiteX1" fmla="*/ 5358 w 13358"/>
                  <a:gd name="connsiteY1" fmla="*/ 0 h 10000"/>
                  <a:gd name="connsiteX2" fmla="*/ 13358 w 13358"/>
                  <a:gd name="connsiteY2" fmla="*/ 0 h 10000"/>
                  <a:gd name="connsiteX3" fmla="*/ 11358 w 13358"/>
                  <a:gd name="connsiteY3" fmla="*/ 10000 h 10000"/>
                  <a:gd name="connsiteX4" fmla="*/ 0 w 13358"/>
                  <a:gd name="connsiteY4" fmla="*/ 4315 h 10000"/>
                  <a:gd name="connsiteX0" fmla="*/ 0 w 13358"/>
                  <a:gd name="connsiteY0" fmla="*/ 4315 h 4738"/>
                  <a:gd name="connsiteX1" fmla="*/ 5358 w 13358"/>
                  <a:gd name="connsiteY1" fmla="*/ 0 h 4738"/>
                  <a:gd name="connsiteX2" fmla="*/ 13358 w 13358"/>
                  <a:gd name="connsiteY2" fmla="*/ 0 h 4738"/>
                  <a:gd name="connsiteX3" fmla="*/ 10996 w 13358"/>
                  <a:gd name="connsiteY3" fmla="*/ 4738 h 4738"/>
                  <a:gd name="connsiteX4" fmla="*/ 0 w 13358"/>
                  <a:gd name="connsiteY4" fmla="*/ 4315 h 4738"/>
                  <a:gd name="connsiteX0" fmla="*/ 0 w 10000"/>
                  <a:gd name="connsiteY0" fmla="*/ 9107 h 9833"/>
                  <a:gd name="connsiteX1" fmla="*/ 4011 w 10000"/>
                  <a:gd name="connsiteY1" fmla="*/ 0 h 9833"/>
                  <a:gd name="connsiteX2" fmla="*/ 10000 w 10000"/>
                  <a:gd name="connsiteY2" fmla="*/ 0 h 9833"/>
                  <a:gd name="connsiteX3" fmla="*/ 6715 w 10000"/>
                  <a:gd name="connsiteY3" fmla="*/ 9833 h 9833"/>
                  <a:gd name="connsiteX4" fmla="*/ 0 w 10000"/>
                  <a:gd name="connsiteY4" fmla="*/ 9107 h 9833"/>
                  <a:gd name="connsiteX0" fmla="*/ 0 w 9837"/>
                  <a:gd name="connsiteY0" fmla="*/ 9321 h 10000"/>
                  <a:gd name="connsiteX1" fmla="*/ 3848 w 9837"/>
                  <a:gd name="connsiteY1" fmla="*/ 0 h 10000"/>
                  <a:gd name="connsiteX2" fmla="*/ 9837 w 9837"/>
                  <a:gd name="connsiteY2" fmla="*/ 0 h 10000"/>
                  <a:gd name="connsiteX3" fmla="*/ 6552 w 9837"/>
                  <a:gd name="connsiteY3" fmla="*/ 10000 h 10000"/>
                  <a:gd name="connsiteX4" fmla="*/ 0 w 9837"/>
                  <a:gd name="connsiteY4" fmla="*/ 9321 h 10000"/>
                  <a:gd name="connsiteX0" fmla="*/ 0 w 9455"/>
                  <a:gd name="connsiteY0" fmla="*/ 9610 h 10289"/>
                  <a:gd name="connsiteX1" fmla="*/ 3912 w 9455"/>
                  <a:gd name="connsiteY1" fmla="*/ 289 h 10289"/>
                  <a:gd name="connsiteX2" fmla="*/ 9455 w 9455"/>
                  <a:gd name="connsiteY2" fmla="*/ 0 h 10289"/>
                  <a:gd name="connsiteX3" fmla="*/ 6661 w 9455"/>
                  <a:gd name="connsiteY3" fmla="*/ 10289 h 10289"/>
                  <a:gd name="connsiteX4" fmla="*/ 0 w 9455"/>
                  <a:gd name="connsiteY4" fmla="*/ 9610 h 10289"/>
                  <a:gd name="connsiteX0" fmla="*/ 0 w 10000"/>
                  <a:gd name="connsiteY0" fmla="*/ 9340 h 9989"/>
                  <a:gd name="connsiteX1" fmla="*/ 4137 w 10000"/>
                  <a:gd name="connsiteY1" fmla="*/ 281 h 9989"/>
                  <a:gd name="connsiteX2" fmla="*/ 10000 w 10000"/>
                  <a:gd name="connsiteY2" fmla="*/ 0 h 9989"/>
                  <a:gd name="connsiteX3" fmla="*/ 6448 w 10000"/>
                  <a:gd name="connsiteY3" fmla="*/ 9989 h 9989"/>
                  <a:gd name="connsiteX4" fmla="*/ 0 w 10000"/>
                  <a:gd name="connsiteY4" fmla="*/ 9340 h 9989"/>
                  <a:gd name="connsiteX0" fmla="*/ 0 w 10000"/>
                  <a:gd name="connsiteY0" fmla="*/ 9350 h 9350"/>
                  <a:gd name="connsiteX1" fmla="*/ 4137 w 10000"/>
                  <a:gd name="connsiteY1" fmla="*/ 281 h 9350"/>
                  <a:gd name="connsiteX2" fmla="*/ 10000 w 10000"/>
                  <a:gd name="connsiteY2" fmla="*/ 0 h 9350"/>
                  <a:gd name="connsiteX3" fmla="*/ 6573 w 10000"/>
                  <a:gd name="connsiteY3" fmla="*/ 8379 h 9350"/>
                  <a:gd name="connsiteX4" fmla="*/ 0 w 10000"/>
                  <a:gd name="connsiteY4" fmla="*/ 9350 h 9350"/>
                  <a:gd name="connsiteX0" fmla="*/ 0 w 10210"/>
                  <a:gd name="connsiteY0" fmla="*/ 8620 h 8961"/>
                  <a:gd name="connsiteX1" fmla="*/ 4347 w 10210"/>
                  <a:gd name="connsiteY1" fmla="*/ 301 h 8961"/>
                  <a:gd name="connsiteX2" fmla="*/ 10210 w 10210"/>
                  <a:gd name="connsiteY2" fmla="*/ 0 h 8961"/>
                  <a:gd name="connsiteX3" fmla="*/ 6783 w 10210"/>
                  <a:gd name="connsiteY3" fmla="*/ 8961 h 8961"/>
                  <a:gd name="connsiteX4" fmla="*/ 0 w 10210"/>
                  <a:gd name="connsiteY4" fmla="*/ 8620 h 8961"/>
                  <a:gd name="connsiteX0" fmla="*/ 0 w 10000"/>
                  <a:gd name="connsiteY0" fmla="*/ 9619 h 9619"/>
                  <a:gd name="connsiteX1" fmla="*/ 4258 w 10000"/>
                  <a:gd name="connsiteY1" fmla="*/ 336 h 9619"/>
                  <a:gd name="connsiteX2" fmla="*/ 10000 w 10000"/>
                  <a:gd name="connsiteY2" fmla="*/ 0 h 9619"/>
                  <a:gd name="connsiteX3" fmla="*/ 6573 w 10000"/>
                  <a:gd name="connsiteY3" fmla="*/ 8597 h 9619"/>
                  <a:gd name="connsiteX4" fmla="*/ 0 w 10000"/>
                  <a:gd name="connsiteY4" fmla="*/ 9619 h 9619"/>
                  <a:gd name="connsiteX0" fmla="*/ 0 w 9619"/>
                  <a:gd name="connsiteY0" fmla="*/ 9761 h 9761"/>
                  <a:gd name="connsiteX1" fmla="*/ 3877 w 9619"/>
                  <a:gd name="connsiteY1" fmla="*/ 349 h 9761"/>
                  <a:gd name="connsiteX2" fmla="*/ 9619 w 9619"/>
                  <a:gd name="connsiteY2" fmla="*/ 0 h 9761"/>
                  <a:gd name="connsiteX3" fmla="*/ 6192 w 9619"/>
                  <a:gd name="connsiteY3" fmla="*/ 8938 h 9761"/>
                  <a:gd name="connsiteX4" fmla="*/ 0 w 9619"/>
                  <a:gd name="connsiteY4" fmla="*/ 9761 h 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19" h="9761">
                    <a:moveTo>
                      <a:pt x="0" y="9761"/>
                    </a:moveTo>
                    <a:lnTo>
                      <a:pt x="3877" y="349"/>
                    </a:lnTo>
                    <a:lnTo>
                      <a:pt x="9619" y="0"/>
                    </a:lnTo>
                    <a:lnTo>
                      <a:pt x="6192" y="8938"/>
                    </a:lnTo>
                    <a:lnTo>
                      <a:pt x="0" y="976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</a:schemeClr>
                  </a:gs>
                  <a:gs pos="60000">
                    <a:schemeClr val="bg2">
                      <a:lumMod val="75000"/>
                      <a:alpha val="70000"/>
                    </a:schemeClr>
                  </a:gs>
                  <a:gs pos="100000">
                    <a:srgbClr val="DF857A">
                      <a:alpha val="0"/>
                    </a:srgbClr>
                  </a:gs>
                </a:gsLst>
                <a:lin ang="3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118232" y="1343758"/>
                <a:ext cx="2120334" cy="660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 smtClean="0">
                    <a:solidFill>
                      <a:srgbClr val="4F3050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三大问题</a:t>
                </a:r>
                <a:endParaRPr lang="zh-CN" altLang="en-US" dirty="0">
                  <a:solidFill>
                    <a:srgbClr val="4F305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cxnSp>
          <p:nvCxnSpPr>
            <p:cNvPr id="25" name="直接连接符 24"/>
            <p:cNvCxnSpPr>
              <a:stCxn id="20" idx="1"/>
              <a:endCxn id="2" idx="0"/>
            </p:cNvCxnSpPr>
            <p:nvPr/>
          </p:nvCxnSpPr>
          <p:spPr>
            <a:xfrm rot="10800000" flipV="1">
              <a:off x="1988640" y="914400"/>
              <a:ext cx="2432529" cy="1172602"/>
            </a:xfrm>
            <a:prstGeom prst="bentConnector2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stCxn id="20" idx="3"/>
              <a:endCxn id="16" idx="0"/>
            </p:cNvCxnSpPr>
            <p:nvPr/>
          </p:nvCxnSpPr>
          <p:spPr>
            <a:xfrm>
              <a:off x="6651157" y="914400"/>
              <a:ext cx="2692492" cy="1168355"/>
            </a:xfrm>
            <a:prstGeom prst="bentConnector2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0" idx="2"/>
              <a:endCxn id="12" idx="0"/>
            </p:cNvCxnSpPr>
            <p:nvPr/>
          </p:nvCxnSpPr>
          <p:spPr>
            <a:xfrm>
              <a:off x="5536163" y="1245753"/>
              <a:ext cx="48486" cy="837002"/>
            </a:xfrm>
            <a:prstGeom prst="line">
              <a:avLst/>
            </a:prstGeom>
            <a:ln w="127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组合 50"/>
            <p:cNvGrpSpPr/>
            <p:nvPr/>
          </p:nvGrpSpPr>
          <p:grpSpPr>
            <a:xfrm>
              <a:off x="956588" y="2040181"/>
              <a:ext cx="9919730" cy="2252353"/>
              <a:chOff x="956588" y="2641079"/>
              <a:chExt cx="9919730" cy="2252353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965628" y="2663351"/>
                <a:ext cx="2555680" cy="2226615"/>
                <a:chOff x="1837267" y="1951684"/>
                <a:chExt cx="2929466" cy="2677169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1837267" y="1981200"/>
                  <a:ext cx="2345266" cy="1202267"/>
                </a:xfrm>
                <a:prstGeom prst="rect">
                  <a:avLst/>
                </a:prstGeom>
                <a:solidFill>
                  <a:srgbClr val="4F3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dirty="0">
                    <a:latin typeface="方正兰亭黑简体" panose="02000000000000000000" pitchFamily="2" charset="-122"/>
                    <a:ea typeface="方正兰亭黑简体" panose="02000000000000000000" pitchFamily="2" charset="-122"/>
                  </a:endParaRPr>
                </a:p>
              </p:txBody>
            </p:sp>
            <p:sp>
              <p:nvSpPr>
                <p:cNvPr id="3" name="流程图: 数据 2"/>
                <p:cNvSpPr/>
                <p:nvPr/>
              </p:nvSpPr>
              <p:spPr>
                <a:xfrm flipV="1">
                  <a:off x="1837267" y="3183466"/>
                  <a:ext cx="2929466" cy="1413933"/>
                </a:xfrm>
                <a:prstGeom prst="flowChartInputOutput">
                  <a:avLst/>
                </a:prstGeom>
                <a:gradFill flip="none" rotWithShape="1">
                  <a:gsLst>
                    <a:gs pos="0">
                      <a:schemeClr val="bg2">
                        <a:lumMod val="50000"/>
                      </a:schemeClr>
                    </a:gs>
                    <a:gs pos="60000">
                      <a:schemeClr val="bg2">
                        <a:lumMod val="75000"/>
                        <a:alpha val="55000"/>
                      </a:schemeClr>
                    </a:gs>
                    <a:gs pos="100000">
                      <a:srgbClr val="DF857A">
                        <a:alpha val="57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流程图: 数据 3"/>
                <p:cNvSpPr/>
                <p:nvPr/>
              </p:nvSpPr>
              <p:spPr>
                <a:xfrm rot="3846063" flipV="1">
                  <a:off x="3131271" y="3007222"/>
                  <a:ext cx="2677169" cy="566094"/>
                </a:xfrm>
                <a:custGeom>
                  <a:avLst/>
                  <a:gdLst>
                    <a:gd name="connsiteX0" fmla="*/ 0 w 10000"/>
                    <a:gd name="connsiteY0" fmla="*/ 10000 h 10000"/>
                    <a:gd name="connsiteX1" fmla="*/ 2000 w 10000"/>
                    <a:gd name="connsiteY1" fmla="*/ 0 h 10000"/>
                    <a:gd name="connsiteX2" fmla="*/ 10000 w 10000"/>
                    <a:gd name="connsiteY2" fmla="*/ 0 h 10000"/>
                    <a:gd name="connsiteX3" fmla="*/ 8000 w 10000"/>
                    <a:gd name="connsiteY3" fmla="*/ 10000 h 10000"/>
                    <a:gd name="connsiteX4" fmla="*/ 0 w 10000"/>
                    <a:gd name="connsiteY4" fmla="*/ 10000 h 10000"/>
                    <a:gd name="connsiteX0" fmla="*/ 0 w 13358"/>
                    <a:gd name="connsiteY0" fmla="*/ 4315 h 10000"/>
                    <a:gd name="connsiteX1" fmla="*/ 5358 w 13358"/>
                    <a:gd name="connsiteY1" fmla="*/ 0 h 10000"/>
                    <a:gd name="connsiteX2" fmla="*/ 13358 w 13358"/>
                    <a:gd name="connsiteY2" fmla="*/ 0 h 10000"/>
                    <a:gd name="connsiteX3" fmla="*/ 11358 w 13358"/>
                    <a:gd name="connsiteY3" fmla="*/ 10000 h 10000"/>
                    <a:gd name="connsiteX4" fmla="*/ 0 w 13358"/>
                    <a:gd name="connsiteY4" fmla="*/ 4315 h 10000"/>
                    <a:gd name="connsiteX0" fmla="*/ 0 w 13358"/>
                    <a:gd name="connsiteY0" fmla="*/ 4315 h 4738"/>
                    <a:gd name="connsiteX1" fmla="*/ 5358 w 13358"/>
                    <a:gd name="connsiteY1" fmla="*/ 0 h 4738"/>
                    <a:gd name="connsiteX2" fmla="*/ 13358 w 13358"/>
                    <a:gd name="connsiteY2" fmla="*/ 0 h 4738"/>
                    <a:gd name="connsiteX3" fmla="*/ 10996 w 13358"/>
                    <a:gd name="connsiteY3" fmla="*/ 4738 h 4738"/>
                    <a:gd name="connsiteX4" fmla="*/ 0 w 13358"/>
                    <a:gd name="connsiteY4" fmla="*/ 4315 h 4738"/>
                    <a:gd name="connsiteX0" fmla="*/ 0 w 10000"/>
                    <a:gd name="connsiteY0" fmla="*/ 9107 h 9833"/>
                    <a:gd name="connsiteX1" fmla="*/ 4011 w 10000"/>
                    <a:gd name="connsiteY1" fmla="*/ 0 h 9833"/>
                    <a:gd name="connsiteX2" fmla="*/ 10000 w 10000"/>
                    <a:gd name="connsiteY2" fmla="*/ 0 h 9833"/>
                    <a:gd name="connsiteX3" fmla="*/ 6715 w 10000"/>
                    <a:gd name="connsiteY3" fmla="*/ 9833 h 9833"/>
                    <a:gd name="connsiteX4" fmla="*/ 0 w 10000"/>
                    <a:gd name="connsiteY4" fmla="*/ 9107 h 9833"/>
                    <a:gd name="connsiteX0" fmla="*/ 0 w 9837"/>
                    <a:gd name="connsiteY0" fmla="*/ 9321 h 10000"/>
                    <a:gd name="connsiteX1" fmla="*/ 3848 w 9837"/>
                    <a:gd name="connsiteY1" fmla="*/ 0 h 10000"/>
                    <a:gd name="connsiteX2" fmla="*/ 9837 w 9837"/>
                    <a:gd name="connsiteY2" fmla="*/ 0 h 10000"/>
                    <a:gd name="connsiteX3" fmla="*/ 6552 w 9837"/>
                    <a:gd name="connsiteY3" fmla="*/ 10000 h 10000"/>
                    <a:gd name="connsiteX4" fmla="*/ 0 w 9837"/>
                    <a:gd name="connsiteY4" fmla="*/ 9321 h 10000"/>
                    <a:gd name="connsiteX0" fmla="*/ 0 w 9455"/>
                    <a:gd name="connsiteY0" fmla="*/ 9610 h 10289"/>
                    <a:gd name="connsiteX1" fmla="*/ 3912 w 9455"/>
                    <a:gd name="connsiteY1" fmla="*/ 289 h 10289"/>
                    <a:gd name="connsiteX2" fmla="*/ 9455 w 9455"/>
                    <a:gd name="connsiteY2" fmla="*/ 0 h 10289"/>
                    <a:gd name="connsiteX3" fmla="*/ 6661 w 9455"/>
                    <a:gd name="connsiteY3" fmla="*/ 10289 h 10289"/>
                    <a:gd name="connsiteX4" fmla="*/ 0 w 9455"/>
                    <a:gd name="connsiteY4" fmla="*/ 9610 h 10289"/>
                    <a:gd name="connsiteX0" fmla="*/ 0 w 10000"/>
                    <a:gd name="connsiteY0" fmla="*/ 9340 h 9989"/>
                    <a:gd name="connsiteX1" fmla="*/ 4137 w 10000"/>
                    <a:gd name="connsiteY1" fmla="*/ 281 h 9989"/>
                    <a:gd name="connsiteX2" fmla="*/ 10000 w 10000"/>
                    <a:gd name="connsiteY2" fmla="*/ 0 h 9989"/>
                    <a:gd name="connsiteX3" fmla="*/ 6448 w 10000"/>
                    <a:gd name="connsiteY3" fmla="*/ 9989 h 9989"/>
                    <a:gd name="connsiteX4" fmla="*/ 0 w 10000"/>
                    <a:gd name="connsiteY4" fmla="*/ 9340 h 9989"/>
                    <a:gd name="connsiteX0" fmla="*/ 0 w 10000"/>
                    <a:gd name="connsiteY0" fmla="*/ 9350 h 9350"/>
                    <a:gd name="connsiteX1" fmla="*/ 4137 w 10000"/>
                    <a:gd name="connsiteY1" fmla="*/ 281 h 9350"/>
                    <a:gd name="connsiteX2" fmla="*/ 10000 w 10000"/>
                    <a:gd name="connsiteY2" fmla="*/ 0 h 9350"/>
                    <a:gd name="connsiteX3" fmla="*/ 6573 w 10000"/>
                    <a:gd name="connsiteY3" fmla="*/ 8379 h 9350"/>
                    <a:gd name="connsiteX4" fmla="*/ 0 w 10000"/>
                    <a:gd name="connsiteY4" fmla="*/ 9350 h 9350"/>
                    <a:gd name="connsiteX0" fmla="*/ 0 w 10210"/>
                    <a:gd name="connsiteY0" fmla="*/ 8620 h 8961"/>
                    <a:gd name="connsiteX1" fmla="*/ 4347 w 10210"/>
                    <a:gd name="connsiteY1" fmla="*/ 301 h 8961"/>
                    <a:gd name="connsiteX2" fmla="*/ 10210 w 10210"/>
                    <a:gd name="connsiteY2" fmla="*/ 0 h 8961"/>
                    <a:gd name="connsiteX3" fmla="*/ 6783 w 10210"/>
                    <a:gd name="connsiteY3" fmla="*/ 8961 h 8961"/>
                    <a:gd name="connsiteX4" fmla="*/ 0 w 10210"/>
                    <a:gd name="connsiteY4" fmla="*/ 8620 h 8961"/>
                    <a:gd name="connsiteX0" fmla="*/ 0 w 10000"/>
                    <a:gd name="connsiteY0" fmla="*/ 9619 h 9619"/>
                    <a:gd name="connsiteX1" fmla="*/ 4258 w 10000"/>
                    <a:gd name="connsiteY1" fmla="*/ 336 h 9619"/>
                    <a:gd name="connsiteX2" fmla="*/ 10000 w 10000"/>
                    <a:gd name="connsiteY2" fmla="*/ 0 h 9619"/>
                    <a:gd name="connsiteX3" fmla="*/ 6573 w 10000"/>
                    <a:gd name="connsiteY3" fmla="*/ 8597 h 9619"/>
                    <a:gd name="connsiteX4" fmla="*/ 0 w 10000"/>
                    <a:gd name="connsiteY4" fmla="*/ 9619 h 9619"/>
                    <a:gd name="connsiteX0" fmla="*/ 0 w 10000"/>
                    <a:gd name="connsiteY0" fmla="*/ 10000 h 10000"/>
                    <a:gd name="connsiteX1" fmla="*/ 4258 w 10000"/>
                    <a:gd name="connsiteY1" fmla="*/ 349 h 10000"/>
                    <a:gd name="connsiteX2" fmla="*/ 10000 w 10000"/>
                    <a:gd name="connsiteY2" fmla="*/ 0 h 10000"/>
                    <a:gd name="connsiteX3" fmla="*/ 6573 w 10000"/>
                    <a:gd name="connsiteY3" fmla="*/ 8938 h 10000"/>
                    <a:gd name="connsiteX4" fmla="*/ 0 w 10000"/>
                    <a:gd name="connsiteY4" fmla="*/ 10000 h 10000"/>
                    <a:gd name="connsiteX0" fmla="*/ 0 w 9964"/>
                    <a:gd name="connsiteY0" fmla="*/ 10373 h 10373"/>
                    <a:gd name="connsiteX1" fmla="*/ 4222 w 9964"/>
                    <a:gd name="connsiteY1" fmla="*/ 349 h 10373"/>
                    <a:gd name="connsiteX2" fmla="*/ 9964 w 9964"/>
                    <a:gd name="connsiteY2" fmla="*/ 0 h 10373"/>
                    <a:gd name="connsiteX3" fmla="*/ 6537 w 9964"/>
                    <a:gd name="connsiteY3" fmla="*/ 8938 h 10373"/>
                    <a:gd name="connsiteX4" fmla="*/ 0 w 9964"/>
                    <a:gd name="connsiteY4" fmla="*/ 10373 h 10373"/>
                    <a:gd name="connsiteX0" fmla="*/ 0 w 9947"/>
                    <a:gd name="connsiteY0" fmla="*/ 10093 h 10093"/>
                    <a:gd name="connsiteX1" fmla="*/ 4184 w 9947"/>
                    <a:gd name="connsiteY1" fmla="*/ 336 h 10093"/>
                    <a:gd name="connsiteX2" fmla="*/ 9947 w 9947"/>
                    <a:gd name="connsiteY2" fmla="*/ 0 h 10093"/>
                    <a:gd name="connsiteX3" fmla="*/ 6508 w 9947"/>
                    <a:gd name="connsiteY3" fmla="*/ 8617 h 10093"/>
                    <a:gd name="connsiteX4" fmla="*/ 0 w 9947"/>
                    <a:gd name="connsiteY4" fmla="*/ 10093 h 10093"/>
                    <a:gd name="connsiteX0" fmla="*/ 0 w 10018"/>
                    <a:gd name="connsiteY0" fmla="*/ 10265 h 10265"/>
                    <a:gd name="connsiteX1" fmla="*/ 4224 w 10018"/>
                    <a:gd name="connsiteY1" fmla="*/ 333 h 10265"/>
                    <a:gd name="connsiteX2" fmla="*/ 10018 w 10018"/>
                    <a:gd name="connsiteY2" fmla="*/ 0 h 10265"/>
                    <a:gd name="connsiteX3" fmla="*/ 6561 w 10018"/>
                    <a:gd name="connsiteY3" fmla="*/ 8538 h 10265"/>
                    <a:gd name="connsiteX4" fmla="*/ 0 w 10018"/>
                    <a:gd name="connsiteY4" fmla="*/ 10265 h 10265"/>
                    <a:gd name="connsiteX0" fmla="*/ 0 w 10036"/>
                    <a:gd name="connsiteY0" fmla="*/ 10530 h 10530"/>
                    <a:gd name="connsiteX1" fmla="*/ 4242 w 10036"/>
                    <a:gd name="connsiteY1" fmla="*/ 333 h 10530"/>
                    <a:gd name="connsiteX2" fmla="*/ 10036 w 10036"/>
                    <a:gd name="connsiteY2" fmla="*/ 0 h 10530"/>
                    <a:gd name="connsiteX3" fmla="*/ 6579 w 10036"/>
                    <a:gd name="connsiteY3" fmla="*/ 8538 h 10530"/>
                    <a:gd name="connsiteX4" fmla="*/ 0 w 10036"/>
                    <a:gd name="connsiteY4" fmla="*/ 10530 h 10530"/>
                    <a:gd name="connsiteX0" fmla="*/ 0 w 10107"/>
                    <a:gd name="connsiteY0" fmla="*/ 10703 h 10703"/>
                    <a:gd name="connsiteX1" fmla="*/ 4242 w 10107"/>
                    <a:gd name="connsiteY1" fmla="*/ 506 h 10703"/>
                    <a:gd name="connsiteX2" fmla="*/ 10107 w 10107"/>
                    <a:gd name="connsiteY2" fmla="*/ 0 h 10703"/>
                    <a:gd name="connsiteX3" fmla="*/ 6579 w 10107"/>
                    <a:gd name="connsiteY3" fmla="*/ 8711 h 10703"/>
                    <a:gd name="connsiteX4" fmla="*/ 0 w 10107"/>
                    <a:gd name="connsiteY4" fmla="*/ 10703 h 10703"/>
                    <a:gd name="connsiteX0" fmla="*/ 0 w 10144"/>
                    <a:gd name="connsiteY0" fmla="*/ 11232 h 11232"/>
                    <a:gd name="connsiteX1" fmla="*/ 4242 w 10144"/>
                    <a:gd name="connsiteY1" fmla="*/ 1035 h 11232"/>
                    <a:gd name="connsiteX2" fmla="*/ 10144 w 10144"/>
                    <a:gd name="connsiteY2" fmla="*/ 0 h 11232"/>
                    <a:gd name="connsiteX3" fmla="*/ 6579 w 10144"/>
                    <a:gd name="connsiteY3" fmla="*/ 9240 h 11232"/>
                    <a:gd name="connsiteX4" fmla="*/ 0 w 10144"/>
                    <a:gd name="connsiteY4" fmla="*/ 11232 h 11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44" h="11232">
                      <a:moveTo>
                        <a:pt x="0" y="11232"/>
                      </a:moveTo>
                      <a:lnTo>
                        <a:pt x="4242" y="1035"/>
                      </a:lnTo>
                      <a:lnTo>
                        <a:pt x="10144" y="0"/>
                      </a:lnTo>
                      <a:lnTo>
                        <a:pt x="6579" y="9240"/>
                      </a:lnTo>
                      <a:lnTo>
                        <a:pt x="0" y="1123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60000">
                      <a:schemeClr val="bg2">
                        <a:lumMod val="75000"/>
                        <a:alpha val="70000"/>
                      </a:schemeClr>
                    </a:gs>
                    <a:gs pos="100000">
                      <a:srgbClr val="DF857A">
                        <a:alpha val="0"/>
                      </a:srgbClr>
                    </a:gs>
                  </a:gsLst>
                  <a:lin ang="3000000" scaled="0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4561638" y="2683653"/>
                <a:ext cx="2555680" cy="2175905"/>
                <a:chOff x="1837267" y="1981200"/>
                <a:chExt cx="2929466" cy="2616199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1837267" y="1981200"/>
                  <a:ext cx="2345266" cy="1202267"/>
                </a:xfrm>
                <a:prstGeom prst="rect">
                  <a:avLst/>
                </a:prstGeom>
                <a:solidFill>
                  <a:srgbClr val="4F3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流程图: 数据 12"/>
                <p:cNvSpPr/>
                <p:nvPr/>
              </p:nvSpPr>
              <p:spPr>
                <a:xfrm flipV="1">
                  <a:off x="1837267" y="3183466"/>
                  <a:ext cx="2929466" cy="1413933"/>
                </a:xfrm>
                <a:prstGeom prst="flowChartInputOutput">
                  <a:avLst/>
                </a:prstGeom>
                <a:gradFill flip="none" rotWithShape="1">
                  <a:gsLst>
                    <a:gs pos="0">
                      <a:schemeClr val="bg2">
                        <a:lumMod val="50000"/>
                      </a:schemeClr>
                    </a:gs>
                    <a:gs pos="60000">
                      <a:schemeClr val="bg2">
                        <a:lumMod val="75000"/>
                        <a:alpha val="55000"/>
                      </a:schemeClr>
                    </a:gs>
                    <a:gs pos="100000">
                      <a:srgbClr val="DF857A">
                        <a:alpha val="57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8320638" y="2683653"/>
                <a:ext cx="2555680" cy="2175905"/>
                <a:chOff x="1837267" y="1981200"/>
                <a:chExt cx="2929466" cy="2616199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1837267" y="1981200"/>
                  <a:ext cx="2345266" cy="1202267"/>
                </a:xfrm>
                <a:prstGeom prst="rect">
                  <a:avLst/>
                </a:prstGeom>
                <a:solidFill>
                  <a:srgbClr val="4F3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流程图: 数据 16"/>
                <p:cNvSpPr/>
                <p:nvPr/>
              </p:nvSpPr>
              <p:spPr>
                <a:xfrm flipV="1">
                  <a:off x="1837267" y="3183466"/>
                  <a:ext cx="2929466" cy="1413933"/>
                </a:xfrm>
                <a:prstGeom prst="flowChartInputOutput">
                  <a:avLst/>
                </a:prstGeom>
                <a:gradFill flip="none" rotWithShape="1">
                  <a:gsLst>
                    <a:gs pos="0">
                      <a:schemeClr val="bg2">
                        <a:lumMod val="50000"/>
                      </a:schemeClr>
                    </a:gs>
                    <a:gs pos="60000">
                      <a:schemeClr val="bg2">
                        <a:lumMod val="75000"/>
                        <a:alpha val="55000"/>
                      </a:schemeClr>
                    </a:gs>
                    <a:gs pos="100000">
                      <a:srgbClr val="DF857A">
                        <a:alpha val="57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5" name="流程图: 数据 3"/>
              <p:cNvSpPr/>
              <p:nvPr/>
            </p:nvSpPr>
            <p:spPr>
              <a:xfrm rot="3846063" flipV="1">
                <a:off x="5737358" y="3531232"/>
                <a:ext cx="2242450" cy="481950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200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  <a:gd name="connsiteX4" fmla="*/ 0 w 10000"/>
                  <a:gd name="connsiteY4" fmla="*/ 10000 h 10000"/>
                  <a:gd name="connsiteX0" fmla="*/ 0 w 13358"/>
                  <a:gd name="connsiteY0" fmla="*/ 4315 h 10000"/>
                  <a:gd name="connsiteX1" fmla="*/ 5358 w 13358"/>
                  <a:gd name="connsiteY1" fmla="*/ 0 h 10000"/>
                  <a:gd name="connsiteX2" fmla="*/ 13358 w 13358"/>
                  <a:gd name="connsiteY2" fmla="*/ 0 h 10000"/>
                  <a:gd name="connsiteX3" fmla="*/ 11358 w 13358"/>
                  <a:gd name="connsiteY3" fmla="*/ 10000 h 10000"/>
                  <a:gd name="connsiteX4" fmla="*/ 0 w 13358"/>
                  <a:gd name="connsiteY4" fmla="*/ 4315 h 10000"/>
                  <a:gd name="connsiteX0" fmla="*/ 0 w 13358"/>
                  <a:gd name="connsiteY0" fmla="*/ 4315 h 4738"/>
                  <a:gd name="connsiteX1" fmla="*/ 5358 w 13358"/>
                  <a:gd name="connsiteY1" fmla="*/ 0 h 4738"/>
                  <a:gd name="connsiteX2" fmla="*/ 13358 w 13358"/>
                  <a:gd name="connsiteY2" fmla="*/ 0 h 4738"/>
                  <a:gd name="connsiteX3" fmla="*/ 10996 w 13358"/>
                  <a:gd name="connsiteY3" fmla="*/ 4738 h 4738"/>
                  <a:gd name="connsiteX4" fmla="*/ 0 w 13358"/>
                  <a:gd name="connsiteY4" fmla="*/ 4315 h 4738"/>
                  <a:gd name="connsiteX0" fmla="*/ 0 w 10000"/>
                  <a:gd name="connsiteY0" fmla="*/ 9107 h 9833"/>
                  <a:gd name="connsiteX1" fmla="*/ 4011 w 10000"/>
                  <a:gd name="connsiteY1" fmla="*/ 0 h 9833"/>
                  <a:gd name="connsiteX2" fmla="*/ 10000 w 10000"/>
                  <a:gd name="connsiteY2" fmla="*/ 0 h 9833"/>
                  <a:gd name="connsiteX3" fmla="*/ 6715 w 10000"/>
                  <a:gd name="connsiteY3" fmla="*/ 9833 h 9833"/>
                  <a:gd name="connsiteX4" fmla="*/ 0 w 10000"/>
                  <a:gd name="connsiteY4" fmla="*/ 9107 h 9833"/>
                  <a:gd name="connsiteX0" fmla="*/ 0 w 9837"/>
                  <a:gd name="connsiteY0" fmla="*/ 9321 h 10000"/>
                  <a:gd name="connsiteX1" fmla="*/ 3848 w 9837"/>
                  <a:gd name="connsiteY1" fmla="*/ 0 h 10000"/>
                  <a:gd name="connsiteX2" fmla="*/ 9837 w 9837"/>
                  <a:gd name="connsiteY2" fmla="*/ 0 h 10000"/>
                  <a:gd name="connsiteX3" fmla="*/ 6552 w 9837"/>
                  <a:gd name="connsiteY3" fmla="*/ 10000 h 10000"/>
                  <a:gd name="connsiteX4" fmla="*/ 0 w 9837"/>
                  <a:gd name="connsiteY4" fmla="*/ 9321 h 10000"/>
                  <a:gd name="connsiteX0" fmla="*/ 0 w 9455"/>
                  <a:gd name="connsiteY0" fmla="*/ 9610 h 10289"/>
                  <a:gd name="connsiteX1" fmla="*/ 3912 w 9455"/>
                  <a:gd name="connsiteY1" fmla="*/ 289 h 10289"/>
                  <a:gd name="connsiteX2" fmla="*/ 9455 w 9455"/>
                  <a:gd name="connsiteY2" fmla="*/ 0 h 10289"/>
                  <a:gd name="connsiteX3" fmla="*/ 6661 w 9455"/>
                  <a:gd name="connsiteY3" fmla="*/ 10289 h 10289"/>
                  <a:gd name="connsiteX4" fmla="*/ 0 w 9455"/>
                  <a:gd name="connsiteY4" fmla="*/ 9610 h 10289"/>
                  <a:gd name="connsiteX0" fmla="*/ 0 w 10000"/>
                  <a:gd name="connsiteY0" fmla="*/ 9340 h 9989"/>
                  <a:gd name="connsiteX1" fmla="*/ 4137 w 10000"/>
                  <a:gd name="connsiteY1" fmla="*/ 281 h 9989"/>
                  <a:gd name="connsiteX2" fmla="*/ 10000 w 10000"/>
                  <a:gd name="connsiteY2" fmla="*/ 0 h 9989"/>
                  <a:gd name="connsiteX3" fmla="*/ 6448 w 10000"/>
                  <a:gd name="connsiteY3" fmla="*/ 9989 h 9989"/>
                  <a:gd name="connsiteX4" fmla="*/ 0 w 10000"/>
                  <a:gd name="connsiteY4" fmla="*/ 9340 h 9989"/>
                  <a:gd name="connsiteX0" fmla="*/ 0 w 10000"/>
                  <a:gd name="connsiteY0" fmla="*/ 9350 h 9350"/>
                  <a:gd name="connsiteX1" fmla="*/ 4137 w 10000"/>
                  <a:gd name="connsiteY1" fmla="*/ 281 h 9350"/>
                  <a:gd name="connsiteX2" fmla="*/ 10000 w 10000"/>
                  <a:gd name="connsiteY2" fmla="*/ 0 h 9350"/>
                  <a:gd name="connsiteX3" fmla="*/ 6573 w 10000"/>
                  <a:gd name="connsiteY3" fmla="*/ 8379 h 9350"/>
                  <a:gd name="connsiteX4" fmla="*/ 0 w 10000"/>
                  <a:gd name="connsiteY4" fmla="*/ 9350 h 9350"/>
                  <a:gd name="connsiteX0" fmla="*/ 0 w 10210"/>
                  <a:gd name="connsiteY0" fmla="*/ 8620 h 8961"/>
                  <a:gd name="connsiteX1" fmla="*/ 4347 w 10210"/>
                  <a:gd name="connsiteY1" fmla="*/ 301 h 8961"/>
                  <a:gd name="connsiteX2" fmla="*/ 10210 w 10210"/>
                  <a:gd name="connsiteY2" fmla="*/ 0 h 8961"/>
                  <a:gd name="connsiteX3" fmla="*/ 6783 w 10210"/>
                  <a:gd name="connsiteY3" fmla="*/ 8961 h 8961"/>
                  <a:gd name="connsiteX4" fmla="*/ 0 w 10210"/>
                  <a:gd name="connsiteY4" fmla="*/ 8620 h 8961"/>
                  <a:gd name="connsiteX0" fmla="*/ 0 w 10000"/>
                  <a:gd name="connsiteY0" fmla="*/ 9619 h 9619"/>
                  <a:gd name="connsiteX1" fmla="*/ 4258 w 10000"/>
                  <a:gd name="connsiteY1" fmla="*/ 336 h 9619"/>
                  <a:gd name="connsiteX2" fmla="*/ 10000 w 10000"/>
                  <a:gd name="connsiteY2" fmla="*/ 0 h 9619"/>
                  <a:gd name="connsiteX3" fmla="*/ 6573 w 10000"/>
                  <a:gd name="connsiteY3" fmla="*/ 8597 h 9619"/>
                  <a:gd name="connsiteX4" fmla="*/ 0 w 10000"/>
                  <a:gd name="connsiteY4" fmla="*/ 9619 h 9619"/>
                  <a:gd name="connsiteX0" fmla="*/ 0 w 10000"/>
                  <a:gd name="connsiteY0" fmla="*/ 10000 h 10000"/>
                  <a:gd name="connsiteX1" fmla="*/ 4258 w 10000"/>
                  <a:gd name="connsiteY1" fmla="*/ 349 h 10000"/>
                  <a:gd name="connsiteX2" fmla="*/ 10000 w 10000"/>
                  <a:gd name="connsiteY2" fmla="*/ 0 h 10000"/>
                  <a:gd name="connsiteX3" fmla="*/ 6573 w 10000"/>
                  <a:gd name="connsiteY3" fmla="*/ 8938 h 10000"/>
                  <a:gd name="connsiteX4" fmla="*/ 0 w 10000"/>
                  <a:gd name="connsiteY4" fmla="*/ 10000 h 10000"/>
                  <a:gd name="connsiteX0" fmla="*/ 0 w 9964"/>
                  <a:gd name="connsiteY0" fmla="*/ 10373 h 10373"/>
                  <a:gd name="connsiteX1" fmla="*/ 4222 w 9964"/>
                  <a:gd name="connsiteY1" fmla="*/ 349 h 10373"/>
                  <a:gd name="connsiteX2" fmla="*/ 9964 w 9964"/>
                  <a:gd name="connsiteY2" fmla="*/ 0 h 10373"/>
                  <a:gd name="connsiteX3" fmla="*/ 6537 w 9964"/>
                  <a:gd name="connsiteY3" fmla="*/ 8938 h 10373"/>
                  <a:gd name="connsiteX4" fmla="*/ 0 w 9964"/>
                  <a:gd name="connsiteY4" fmla="*/ 10373 h 10373"/>
                  <a:gd name="connsiteX0" fmla="*/ 0 w 10054"/>
                  <a:gd name="connsiteY0" fmla="*/ 10354 h 10354"/>
                  <a:gd name="connsiteX1" fmla="*/ 4291 w 10054"/>
                  <a:gd name="connsiteY1" fmla="*/ 336 h 10354"/>
                  <a:gd name="connsiteX2" fmla="*/ 10054 w 10054"/>
                  <a:gd name="connsiteY2" fmla="*/ 0 h 10354"/>
                  <a:gd name="connsiteX3" fmla="*/ 6615 w 10054"/>
                  <a:gd name="connsiteY3" fmla="*/ 8617 h 10354"/>
                  <a:gd name="connsiteX4" fmla="*/ 0 w 10054"/>
                  <a:gd name="connsiteY4" fmla="*/ 10354 h 10354"/>
                  <a:gd name="connsiteX0" fmla="*/ 0 w 10162"/>
                  <a:gd name="connsiteY0" fmla="*/ 11063 h 11063"/>
                  <a:gd name="connsiteX1" fmla="*/ 4291 w 10162"/>
                  <a:gd name="connsiteY1" fmla="*/ 1045 h 11063"/>
                  <a:gd name="connsiteX2" fmla="*/ 10162 w 10162"/>
                  <a:gd name="connsiteY2" fmla="*/ 0 h 11063"/>
                  <a:gd name="connsiteX3" fmla="*/ 6615 w 10162"/>
                  <a:gd name="connsiteY3" fmla="*/ 9326 h 11063"/>
                  <a:gd name="connsiteX4" fmla="*/ 0 w 10162"/>
                  <a:gd name="connsiteY4" fmla="*/ 11063 h 1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62" h="11063">
                    <a:moveTo>
                      <a:pt x="0" y="11063"/>
                    </a:moveTo>
                    <a:lnTo>
                      <a:pt x="4291" y="1045"/>
                    </a:lnTo>
                    <a:lnTo>
                      <a:pt x="10162" y="0"/>
                    </a:lnTo>
                    <a:lnTo>
                      <a:pt x="6615" y="9326"/>
                    </a:lnTo>
                    <a:lnTo>
                      <a:pt x="0" y="1106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</a:schemeClr>
                  </a:gs>
                  <a:gs pos="60000">
                    <a:schemeClr val="bg2">
                      <a:lumMod val="75000"/>
                      <a:alpha val="70000"/>
                    </a:schemeClr>
                  </a:gs>
                  <a:gs pos="100000">
                    <a:srgbClr val="DF857A">
                      <a:alpha val="0"/>
                    </a:srgbClr>
                  </a:gs>
                </a:gsLst>
                <a:lin ang="3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6" name="流程图: 数据 3"/>
              <p:cNvSpPr/>
              <p:nvPr/>
            </p:nvSpPr>
            <p:spPr>
              <a:xfrm rot="3846063" flipV="1">
                <a:off x="9509972" y="3534972"/>
                <a:ext cx="2223033" cy="482167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200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  <a:gd name="connsiteX4" fmla="*/ 0 w 10000"/>
                  <a:gd name="connsiteY4" fmla="*/ 10000 h 10000"/>
                  <a:gd name="connsiteX0" fmla="*/ 0 w 13358"/>
                  <a:gd name="connsiteY0" fmla="*/ 4315 h 10000"/>
                  <a:gd name="connsiteX1" fmla="*/ 5358 w 13358"/>
                  <a:gd name="connsiteY1" fmla="*/ 0 h 10000"/>
                  <a:gd name="connsiteX2" fmla="*/ 13358 w 13358"/>
                  <a:gd name="connsiteY2" fmla="*/ 0 h 10000"/>
                  <a:gd name="connsiteX3" fmla="*/ 11358 w 13358"/>
                  <a:gd name="connsiteY3" fmla="*/ 10000 h 10000"/>
                  <a:gd name="connsiteX4" fmla="*/ 0 w 13358"/>
                  <a:gd name="connsiteY4" fmla="*/ 4315 h 10000"/>
                  <a:gd name="connsiteX0" fmla="*/ 0 w 13358"/>
                  <a:gd name="connsiteY0" fmla="*/ 4315 h 4738"/>
                  <a:gd name="connsiteX1" fmla="*/ 5358 w 13358"/>
                  <a:gd name="connsiteY1" fmla="*/ 0 h 4738"/>
                  <a:gd name="connsiteX2" fmla="*/ 13358 w 13358"/>
                  <a:gd name="connsiteY2" fmla="*/ 0 h 4738"/>
                  <a:gd name="connsiteX3" fmla="*/ 10996 w 13358"/>
                  <a:gd name="connsiteY3" fmla="*/ 4738 h 4738"/>
                  <a:gd name="connsiteX4" fmla="*/ 0 w 13358"/>
                  <a:gd name="connsiteY4" fmla="*/ 4315 h 4738"/>
                  <a:gd name="connsiteX0" fmla="*/ 0 w 10000"/>
                  <a:gd name="connsiteY0" fmla="*/ 9107 h 9833"/>
                  <a:gd name="connsiteX1" fmla="*/ 4011 w 10000"/>
                  <a:gd name="connsiteY1" fmla="*/ 0 h 9833"/>
                  <a:gd name="connsiteX2" fmla="*/ 10000 w 10000"/>
                  <a:gd name="connsiteY2" fmla="*/ 0 h 9833"/>
                  <a:gd name="connsiteX3" fmla="*/ 6715 w 10000"/>
                  <a:gd name="connsiteY3" fmla="*/ 9833 h 9833"/>
                  <a:gd name="connsiteX4" fmla="*/ 0 w 10000"/>
                  <a:gd name="connsiteY4" fmla="*/ 9107 h 9833"/>
                  <a:gd name="connsiteX0" fmla="*/ 0 w 9837"/>
                  <a:gd name="connsiteY0" fmla="*/ 9321 h 10000"/>
                  <a:gd name="connsiteX1" fmla="*/ 3848 w 9837"/>
                  <a:gd name="connsiteY1" fmla="*/ 0 h 10000"/>
                  <a:gd name="connsiteX2" fmla="*/ 9837 w 9837"/>
                  <a:gd name="connsiteY2" fmla="*/ 0 h 10000"/>
                  <a:gd name="connsiteX3" fmla="*/ 6552 w 9837"/>
                  <a:gd name="connsiteY3" fmla="*/ 10000 h 10000"/>
                  <a:gd name="connsiteX4" fmla="*/ 0 w 9837"/>
                  <a:gd name="connsiteY4" fmla="*/ 9321 h 10000"/>
                  <a:gd name="connsiteX0" fmla="*/ 0 w 9455"/>
                  <a:gd name="connsiteY0" fmla="*/ 9610 h 10289"/>
                  <a:gd name="connsiteX1" fmla="*/ 3912 w 9455"/>
                  <a:gd name="connsiteY1" fmla="*/ 289 h 10289"/>
                  <a:gd name="connsiteX2" fmla="*/ 9455 w 9455"/>
                  <a:gd name="connsiteY2" fmla="*/ 0 h 10289"/>
                  <a:gd name="connsiteX3" fmla="*/ 6661 w 9455"/>
                  <a:gd name="connsiteY3" fmla="*/ 10289 h 10289"/>
                  <a:gd name="connsiteX4" fmla="*/ 0 w 9455"/>
                  <a:gd name="connsiteY4" fmla="*/ 9610 h 10289"/>
                  <a:gd name="connsiteX0" fmla="*/ 0 w 10000"/>
                  <a:gd name="connsiteY0" fmla="*/ 9340 h 9989"/>
                  <a:gd name="connsiteX1" fmla="*/ 4137 w 10000"/>
                  <a:gd name="connsiteY1" fmla="*/ 281 h 9989"/>
                  <a:gd name="connsiteX2" fmla="*/ 10000 w 10000"/>
                  <a:gd name="connsiteY2" fmla="*/ 0 h 9989"/>
                  <a:gd name="connsiteX3" fmla="*/ 6448 w 10000"/>
                  <a:gd name="connsiteY3" fmla="*/ 9989 h 9989"/>
                  <a:gd name="connsiteX4" fmla="*/ 0 w 10000"/>
                  <a:gd name="connsiteY4" fmla="*/ 9340 h 9989"/>
                  <a:gd name="connsiteX0" fmla="*/ 0 w 10000"/>
                  <a:gd name="connsiteY0" fmla="*/ 9350 h 9350"/>
                  <a:gd name="connsiteX1" fmla="*/ 4137 w 10000"/>
                  <a:gd name="connsiteY1" fmla="*/ 281 h 9350"/>
                  <a:gd name="connsiteX2" fmla="*/ 10000 w 10000"/>
                  <a:gd name="connsiteY2" fmla="*/ 0 h 9350"/>
                  <a:gd name="connsiteX3" fmla="*/ 6573 w 10000"/>
                  <a:gd name="connsiteY3" fmla="*/ 8379 h 9350"/>
                  <a:gd name="connsiteX4" fmla="*/ 0 w 10000"/>
                  <a:gd name="connsiteY4" fmla="*/ 9350 h 9350"/>
                  <a:gd name="connsiteX0" fmla="*/ 0 w 10210"/>
                  <a:gd name="connsiteY0" fmla="*/ 8620 h 8961"/>
                  <a:gd name="connsiteX1" fmla="*/ 4347 w 10210"/>
                  <a:gd name="connsiteY1" fmla="*/ 301 h 8961"/>
                  <a:gd name="connsiteX2" fmla="*/ 10210 w 10210"/>
                  <a:gd name="connsiteY2" fmla="*/ 0 h 8961"/>
                  <a:gd name="connsiteX3" fmla="*/ 6783 w 10210"/>
                  <a:gd name="connsiteY3" fmla="*/ 8961 h 8961"/>
                  <a:gd name="connsiteX4" fmla="*/ 0 w 10210"/>
                  <a:gd name="connsiteY4" fmla="*/ 8620 h 8961"/>
                  <a:gd name="connsiteX0" fmla="*/ 0 w 10000"/>
                  <a:gd name="connsiteY0" fmla="*/ 9619 h 9619"/>
                  <a:gd name="connsiteX1" fmla="*/ 4258 w 10000"/>
                  <a:gd name="connsiteY1" fmla="*/ 336 h 9619"/>
                  <a:gd name="connsiteX2" fmla="*/ 10000 w 10000"/>
                  <a:gd name="connsiteY2" fmla="*/ 0 h 9619"/>
                  <a:gd name="connsiteX3" fmla="*/ 6573 w 10000"/>
                  <a:gd name="connsiteY3" fmla="*/ 8597 h 9619"/>
                  <a:gd name="connsiteX4" fmla="*/ 0 w 10000"/>
                  <a:gd name="connsiteY4" fmla="*/ 9619 h 9619"/>
                  <a:gd name="connsiteX0" fmla="*/ 0 w 10000"/>
                  <a:gd name="connsiteY0" fmla="*/ 10000 h 10000"/>
                  <a:gd name="connsiteX1" fmla="*/ 4258 w 10000"/>
                  <a:gd name="connsiteY1" fmla="*/ 349 h 10000"/>
                  <a:gd name="connsiteX2" fmla="*/ 10000 w 10000"/>
                  <a:gd name="connsiteY2" fmla="*/ 0 h 10000"/>
                  <a:gd name="connsiteX3" fmla="*/ 6573 w 10000"/>
                  <a:gd name="connsiteY3" fmla="*/ 8938 h 10000"/>
                  <a:gd name="connsiteX4" fmla="*/ 0 w 10000"/>
                  <a:gd name="connsiteY4" fmla="*/ 10000 h 10000"/>
                  <a:gd name="connsiteX0" fmla="*/ 0 w 9964"/>
                  <a:gd name="connsiteY0" fmla="*/ 10373 h 10373"/>
                  <a:gd name="connsiteX1" fmla="*/ 4222 w 9964"/>
                  <a:gd name="connsiteY1" fmla="*/ 349 h 10373"/>
                  <a:gd name="connsiteX2" fmla="*/ 9964 w 9964"/>
                  <a:gd name="connsiteY2" fmla="*/ 0 h 10373"/>
                  <a:gd name="connsiteX3" fmla="*/ 6537 w 9964"/>
                  <a:gd name="connsiteY3" fmla="*/ 8938 h 10373"/>
                  <a:gd name="connsiteX4" fmla="*/ 0 w 9964"/>
                  <a:gd name="connsiteY4" fmla="*/ 10373 h 10373"/>
                  <a:gd name="connsiteX0" fmla="*/ 0 w 10037"/>
                  <a:gd name="connsiteY0" fmla="*/ 10534 h 10534"/>
                  <a:gd name="connsiteX1" fmla="*/ 4274 w 10037"/>
                  <a:gd name="connsiteY1" fmla="*/ 336 h 10534"/>
                  <a:gd name="connsiteX2" fmla="*/ 10037 w 10037"/>
                  <a:gd name="connsiteY2" fmla="*/ 0 h 10534"/>
                  <a:gd name="connsiteX3" fmla="*/ 6598 w 10037"/>
                  <a:gd name="connsiteY3" fmla="*/ 8617 h 10534"/>
                  <a:gd name="connsiteX4" fmla="*/ 0 w 10037"/>
                  <a:gd name="connsiteY4" fmla="*/ 10534 h 10534"/>
                  <a:gd name="connsiteX0" fmla="*/ 0 w 10074"/>
                  <a:gd name="connsiteY0" fmla="*/ 11068 h 11068"/>
                  <a:gd name="connsiteX1" fmla="*/ 4274 w 10074"/>
                  <a:gd name="connsiteY1" fmla="*/ 870 h 11068"/>
                  <a:gd name="connsiteX2" fmla="*/ 10074 w 10074"/>
                  <a:gd name="connsiteY2" fmla="*/ 0 h 11068"/>
                  <a:gd name="connsiteX3" fmla="*/ 6598 w 10074"/>
                  <a:gd name="connsiteY3" fmla="*/ 9151 h 11068"/>
                  <a:gd name="connsiteX4" fmla="*/ 0 w 10074"/>
                  <a:gd name="connsiteY4" fmla="*/ 11068 h 1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" h="11068">
                    <a:moveTo>
                      <a:pt x="0" y="11068"/>
                    </a:moveTo>
                    <a:lnTo>
                      <a:pt x="4274" y="870"/>
                    </a:lnTo>
                    <a:lnTo>
                      <a:pt x="10074" y="0"/>
                    </a:lnTo>
                    <a:lnTo>
                      <a:pt x="6598" y="9151"/>
                    </a:lnTo>
                    <a:lnTo>
                      <a:pt x="0" y="1106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2">
                      <a:lumMod val="25000"/>
                    </a:schemeClr>
                  </a:gs>
                  <a:gs pos="60000">
                    <a:schemeClr val="bg2">
                      <a:lumMod val="75000"/>
                      <a:alpha val="70000"/>
                    </a:schemeClr>
                  </a:gs>
                  <a:gs pos="100000">
                    <a:srgbClr val="DF857A">
                      <a:alpha val="0"/>
                    </a:srgbClr>
                  </a:gs>
                </a:gsLst>
                <a:lin ang="30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956588" y="2674336"/>
                <a:ext cx="2046021" cy="766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dirty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认证机构本身的“官方”或半“官方”身份，有逼迫企业之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嫌</a:t>
                </a:r>
                <a:endParaRPr lang="zh-CN" altLang="en-US" sz="14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4535724" y="2641079"/>
                <a:ext cx="2046021" cy="990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dirty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认证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机构与咨询机构存在或明或暗的“母子”关系，使认证变成走过场</a:t>
                </a:r>
                <a:endParaRPr lang="zh-CN" altLang="en-US" sz="14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8230637" y="2664221"/>
                <a:ext cx="2136022" cy="990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1400" dirty="0" smtClean="0">
                    <a:solidFill>
                      <a:schemeClr val="bg1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认证和咨询之前已经收了企业的钱，于是总是千方百计让企业过关等等</a:t>
                </a:r>
                <a:endParaRPr lang="zh-CN" altLang="en-US" sz="14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185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884</Words>
  <Application>Microsoft Office PowerPoint</Application>
  <PresentationFormat>自定义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方正正大黑简体</vt:lpstr>
      <vt:lpstr>Calibri</vt:lpstr>
      <vt:lpstr>方正正黑简体</vt:lpstr>
      <vt:lpstr>微软雅黑</vt:lpstr>
      <vt:lpstr>方正兰亭黑简体</vt:lpstr>
      <vt:lpstr>Avenir LT Std 35 Light</vt:lpstr>
      <vt:lpstr>RBNo2 Light Alternative 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51</cp:revision>
  <dcterms:created xsi:type="dcterms:W3CDTF">2014-05-17T10:14:18Z</dcterms:created>
  <dcterms:modified xsi:type="dcterms:W3CDTF">2015-07-31T02:56:54Z</dcterms:modified>
</cp:coreProperties>
</file>