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59" r:id="rId4"/>
    <p:sldId id="260" r:id="rId5"/>
    <p:sldId id="264" r:id="rId6"/>
    <p:sldId id="270" r:id="rId7"/>
    <p:sldId id="271" r:id="rId8"/>
    <p:sldId id="272" r:id="rId9"/>
    <p:sldId id="261" r:id="rId10"/>
    <p:sldId id="267" r:id="rId11"/>
    <p:sldId id="274" r:id="rId12"/>
    <p:sldId id="275" r:id="rId13"/>
    <p:sldId id="276" r:id="rId14"/>
    <p:sldId id="262" r:id="rId15"/>
    <p:sldId id="266" r:id="rId16"/>
    <p:sldId id="273" r:id="rId17"/>
    <p:sldId id="277" r:id="rId18"/>
    <p:sldId id="278" r:id="rId19"/>
    <p:sldId id="279" r:id="rId20"/>
    <p:sldId id="263" r:id="rId21"/>
    <p:sldId id="268" r:id="rId22"/>
    <p:sldId id="280" r:id="rId23"/>
    <p:sldId id="281" r:id="rId24"/>
    <p:sldId id="282" r:id="rId25"/>
    <p:sldId id="269" r:id="rId26"/>
  </p:sldIdLst>
  <p:sldSz cx="9144000" cy="5143500" type="screen16x9"/>
  <p:notesSz cx="6858000" cy="9144000"/>
  <p:embeddedFontLst>
    <p:embeddedFont>
      <p:font typeface="方正粗宋繁体" charset="-122"/>
      <p:regular r:id="rId28"/>
    </p:embeddedFont>
    <p:embeddedFont>
      <p:font typeface="方正隶书简体" charset="-122"/>
      <p:regular r:id="rId29"/>
    </p:embeddedFont>
    <p:embeddedFont>
      <p:font typeface="Bodoni MT" charset="0"/>
      <p:regular r:id="rId30"/>
      <p:bold r:id="rId31"/>
      <p:italic r:id="rId32"/>
      <p:boldItalic r:id="rId33"/>
    </p:embeddedFont>
    <p:embeddedFont>
      <p:font typeface="微软雅黑" pitchFamily="34" charset="-122"/>
      <p:regular r:id="rId34"/>
      <p:bold r:id="rId35"/>
    </p:embeddedFont>
    <p:embeddedFont>
      <p:font typeface="Calibri" pitchFamily="34" charset="0"/>
      <p:regular r:id="rId36"/>
      <p:bold r:id="rId37"/>
      <p:italic r:id="rId38"/>
      <p:boldItalic r:id="rId3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0C0D"/>
    <a:srgbClr val="680000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34" autoAdjust="0"/>
    <p:restoredTop sz="94660"/>
  </p:normalViewPr>
  <p:slideViewPr>
    <p:cSldViewPr>
      <p:cViewPr varScale="1">
        <p:scale>
          <a:sx n="134" d="100"/>
          <a:sy n="134" d="100"/>
        </p:scale>
        <p:origin x="-438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DCAB53-E303-4198-B51B-A46AEB892D16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A79DE-E51F-4603-868A-CB6D43165E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61590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20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microsoft.com/office/2007/relationships/hdphoto" Target="../media/hdphoto2.wdp"/><Relationship Id="rId4" Type="http://schemas.openxmlformats.org/officeDocument/2006/relationships/image" Target="../media/image54.png"/><Relationship Id="rId9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" y="1"/>
            <a:ext cx="9143998" cy="51434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63688" y="699541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rgbClr val="C00000"/>
                </a:solidFill>
                <a:latin typeface="方正粗宋繁体" pitchFamily="65" charset="-122"/>
                <a:ea typeface="方正粗宋繁体" pitchFamily="65" charset="-122"/>
              </a:rPr>
              <a:t>当“将</a:t>
            </a:r>
            <a:r>
              <a:rPr lang="en-US" altLang="zh-CN" sz="4800" dirty="0" smtClean="0">
                <a:solidFill>
                  <a:srgbClr val="C00000"/>
                </a:solidFill>
                <a:latin typeface="方正粗宋繁体" pitchFamily="65" charset="-122"/>
                <a:ea typeface="方正粗宋繁体" pitchFamily="65" charset="-122"/>
              </a:rPr>
              <a:t>”</a:t>
            </a:r>
            <a:r>
              <a:rPr lang="zh-CN" altLang="en-US" sz="4800" dirty="0" smtClean="0">
                <a:solidFill>
                  <a:srgbClr val="C00000"/>
                </a:solidFill>
                <a:latin typeface="方正粗宋繁体" pitchFamily="65" charset="-122"/>
                <a:ea typeface="方正粗宋繁体" pitchFamily="65" charset="-122"/>
              </a:rPr>
              <a:t>遇到“帅</a:t>
            </a:r>
            <a:r>
              <a:rPr lang="en-US" altLang="zh-CN" sz="4800" dirty="0" smtClean="0">
                <a:solidFill>
                  <a:srgbClr val="C00000"/>
                </a:solidFill>
                <a:latin typeface="方正粗宋繁体" pitchFamily="65" charset="-122"/>
                <a:ea typeface="方正粗宋繁体" pitchFamily="65" charset="-122"/>
              </a:rPr>
              <a:t>”</a:t>
            </a:r>
            <a:endParaRPr lang="zh-CN" altLang="en-US" sz="4800" dirty="0">
              <a:solidFill>
                <a:srgbClr val="C00000"/>
              </a:solidFill>
              <a:latin typeface="方正粗宋繁体" pitchFamily="65" charset="-122"/>
              <a:ea typeface="方正粗宋繁体" pitchFamily="65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7704" y="1530538"/>
            <a:ext cx="547260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隶书简体" pitchFamily="65" charset="-122"/>
                <a:ea typeface="方正隶书简体" pitchFamily="65" charset="-122"/>
              </a:rPr>
              <a:t>盘点将才与帅才的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隶书简体" pitchFamily="65" charset="-122"/>
                <a:ea typeface="方正隶书简体" pitchFamily="65" charset="-122"/>
              </a:rPr>
              <a:t>16</a:t>
            </a: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隶书简体" pitchFamily="65" charset="-122"/>
                <a:ea typeface="方正隶书简体" pitchFamily="65" charset="-122"/>
              </a:rPr>
              <a:t>大不同</a:t>
            </a:r>
            <a:endParaRPr lang="en-US" altLang="zh-CN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方正隶书简体" pitchFamily="65" charset="-122"/>
              <a:ea typeface="方正隶书简体" pitchFamily="65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400" dirty="0" smtClean="0">
              <a:solidFill>
                <a:schemeClr val="tx1">
                  <a:lumMod val="75000"/>
                  <a:lumOff val="25000"/>
                </a:schemeClr>
              </a:solidFill>
              <a:latin typeface="方正隶书简体" pitchFamily="65" charset="-122"/>
              <a:ea typeface="方正隶书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283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344886" y="849112"/>
            <a:ext cx="2467474" cy="157307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351420" y="849112"/>
            <a:ext cx="2489113" cy="15730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2001" y="4443958"/>
            <a:ext cx="24298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C00000"/>
                </a:solidFill>
                <a:latin typeface="+mj-ea"/>
                <a:ea typeface="+mj-ea"/>
              </a:rPr>
              <a:t>5</a:t>
            </a:r>
            <a:r>
              <a:rPr lang="en-US" altLang="zh-CN" sz="3200" dirty="0" smtClean="0">
                <a:solidFill>
                  <a:srgbClr val="C00000"/>
                </a:solidFill>
                <a:latin typeface="+mj-ea"/>
                <a:ea typeface="+mj-ea"/>
              </a:rPr>
              <a:t> </a:t>
            </a:r>
            <a:r>
              <a:rPr lang="zh-CN" altLang="en-US" sz="3200" dirty="0" smtClean="0">
                <a:solidFill>
                  <a:srgbClr val="C00000"/>
                </a:solidFill>
                <a:latin typeface="+mj-ea"/>
                <a:ea typeface="+mj-ea"/>
              </a:rPr>
              <a:t>精神实质</a:t>
            </a:r>
            <a:endParaRPr lang="zh-CN" altLang="en-US" sz="32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61894" y="4475508"/>
            <a:ext cx="521674" cy="521674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395535" y="4997182"/>
            <a:ext cx="255600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6263" y="4549746"/>
            <a:ext cx="373197" cy="37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C:\Users\joyce\Desktop\GD_046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76629" y="771551"/>
            <a:ext cx="263030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joyce\Desktop\GD_046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54064" y="771551"/>
            <a:ext cx="263030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矩形 16"/>
          <p:cNvSpPr/>
          <p:nvPr/>
        </p:nvSpPr>
        <p:spPr>
          <a:xfrm>
            <a:off x="5436096" y="2645499"/>
            <a:ext cx="2376264" cy="93140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zh-CN" dirty="0" smtClean="0">
                <a:latin typeface="+mj-ea"/>
                <a:ea typeface="+mj-ea"/>
              </a:rPr>
              <a:t>将才</a:t>
            </a:r>
            <a:endParaRPr lang="en-US" altLang="zh-CN" dirty="0" smtClean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zh-CN" sz="1400" dirty="0"/>
              <a:t>重战术</a:t>
            </a:r>
            <a:r>
              <a:rPr lang="zh-CN" altLang="zh-CN" sz="1400" dirty="0" smtClean="0"/>
              <a:t>执行</a:t>
            </a:r>
            <a:r>
              <a:rPr lang="zh-CN" altLang="en-US" sz="1400" dirty="0" smtClean="0"/>
              <a:t>，行动要如箭</a:t>
            </a:r>
            <a:endParaRPr lang="zh-CN" altLang="en-US" sz="1400" dirty="0">
              <a:latin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379815" y="2645499"/>
            <a:ext cx="2423931" cy="93140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dirty="0" smtClean="0">
                <a:latin typeface="+mj-ea"/>
                <a:ea typeface="+mj-ea"/>
              </a:rPr>
              <a:t>帅才</a:t>
            </a:r>
            <a:endParaRPr lang="en-US" altLang="zh-CN" dirty="0" smtClean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zh-CN" sz="1400" dirty="0" smtClean="0"/>
              <a:t>重</a:t>
            </a:r>
            <a:r>
              <a:rPr lang="zh-CN" altLang="zh-CN" sz="1400" dirty="0"/>
              <a:t>战略</a:t>
            </a:r>
            <a:r>
              <a:rPr lang="zh-CN" altLang="zh-CN" sz="1400" dirty="0" smtClean="0"/>
              <a:t>决策</a:t>
            </a:r>
            <a:r>
              <a:rPr lang="zh-CN" altLang="en-US" sz="1400" dirty="0" smtClean="0"/>
              <a:t>，</a:t>
            </a:r>
            <a:r>
              <a:rPr lang="zh-CN" altLang="zh-CN" sz="1400" dirty="0"/>
              <a:t>决策要如刀</a:t>
            </a:r>
            <a:endParaRPr lang="zh-CN" altLang="en-US" sz="1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947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-1"/>
          <a:stretch/>
        </p:blipFill>
        <p:spPr>
          <a:xfrm>
            <a:off x="5320821" y="843557"/>
            <a:ext cx="2491539" cy="15948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358044" y="843557"/>
            <a:ext cx="2462376" cy="159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2001" y="4443958"/>
            <a:ext cx="24298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C00000"/>
                </a:solidFill>
                <a:latin typeface="+mj-ea"/>
                <a:ea typeface="+mj-ea"/>
              </a:rPr>
              <a:t>6 </a:t>
            </a:r>
            <a:r>
              <a:rPr lang="zh-CN" altLang="en-US" sz="3200" dirty="0">
                <a:solidFill>
                  <a:srgbClr val="C00000"/>
                </a:solidFill>
                <a:latin typeface="+mj-ea"/>
                <a:ea typeface="+mj-ea"/>
              </a:rPr>
              <a:t>任务</a:t>
            </a:r>
            <a:r>
              <a:rPr lang="zh-CN" altLang="en-US" sz="3200" dirty="0" smtClean="0">
                <a:solidFill>
                  <a:srgbClr val="C00000"/>
                </a:solidFill>
                <a:latin typeface="+mj-ea"/>
                <a:ea typeface="+mj-ea"/>
              </a:rPr>
              <a:t>高度</a:t>
            </a:r>
            <a:endParaRPr lang="zh-CN" altLang="en-US" sz="32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61894" y="4475508"/>
            <a:ext cx="521674" cy="521674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395535" y="4997182"/>
            <a:ext cx="255600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6263" y="4549746"/>
            <a:ext cx="373197" cy="37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C:\Users\joyce\Desktop\GD_046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76629" y="771551"/>
            <a:ext cx="263030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joyce\Desktop\GD_046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54064" y="771551"/>
            <a:ext cx="263030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>
            <a:off x="5436096" y="2645499"/>
            <a:ext cx="2376264" cy="96949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zh-CN" dirty="0" smtClean="0">
                <a:latin typeface="+mj-ea"/>
                <a:ea typeface="+mj-ea"/>
              </a:rPr>
              <a:t>将才</a:t>
            </a:r>
            <a:endParaRPr lang="en-US" altLang="zh-CN" dirty="0" smtClean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zh-CN" sz="1400" dirty="0"/>
              <a:t>把工作当事情来完成</a:t>
            </a:r>
            <a:endParaRPr lang="zh-CN" altLang="en-US" sz="1400" dirty="0"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79815" y="2645499"/>
            <a:ext cx="2423931" cy="96949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dirty="0" smtClean="0">
                <a:latin typeface="+mj-ea"/>
                <a:ea typeface="+mj-ea"/>
              </a:rPr>
              <a:t>帅才</a:t>
            </a:r>
            <a:endParaRPr lang="en-US" altLang="zh-CN" dirty="0" smtClean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zh-CN" sz="1400" dirty="0"/>
              <a:t>把工作当事业经营</a:t>
            </a:r>
            <a:endParaRPr lang="zh-CN" altLang="en-US" sz="1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969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339281" y="843557"/>
            <a:ext cx="2473079" cy="1602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331640" y="843558"/>
            <a:ext cx="2500198" cy="1602000"/>
          </a:xfrm>
          <a:prstGeom prst="rect">
            <a:avLst/>
          </a:prstGeom>
        </p:spPr>
      </p:pic>
      <p:pic>
        <p:nvPicPr>
          <p:cNvPr id="9" name="Picture 2" descr="C:\Users\joyce\Desktop\GD_046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76629" y="771551"/>
            <a:ext cx="263030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2001" y="4443958"/>
            <a:ext cx="24298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C00000"/>
                </a:solidFill>
                <a:latin typeface="+mj-ea"/>
                <a:ea typeface="+mj-ea"/>
              </a:rPr>
              <a:t>7 </a:t>
            </a:r>
            <a:r>
              <a:rPr lang="zh-CN" altLang="en-US" sz="3200" dirty="0" smtClean="0">
                <a:solidFill>
                  <a:srgbClr val="C00000"/>
                </a:solidFill>
                <a:latin typeface="+mj-ea"/>
                <a:ea typeface="+mj-ea"/>
              </a:rPr>
              <a:t>管理幅度</a:t>
            </a:r>
            <a:endParaRPr lang="zh-CN" altLang="en-US" sz="32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61894" y="4475508"/>
            <a:ext cx="521674" cy="521674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395535" y="4997182"/>
            <a:ext cx="255600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6263" y="4596396"/>
            <a:ext cx="373197" cy="279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 descr="C:\Users\joyce\Desktop\GD_046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54064" y="771551"/>
            <a:ext cx="263030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>
            <a:off x="5436096" y="2645499"/>
            <a:ext cx="2376264" cy="129266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zh-CN" dirty="0" smtClean="0">
                <a:latin typeface="+mj-ea"/>
                <a:ea typeface="+mj-ea"/>
              </a:rPr>
              <a:t>将才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/>
              <a:t>管理</a:t>
            </a:r>
            <a:r>
              <a:rPr lang="zh-CN" altLang="zh-CN" sz="1400" dirty="0" smtClean="0"/>
              <a:t>幅度宽，</a:t>
            </a:r>
            <a:r>
              <a:rPr lang="zh-CN" altLang="zh-CN" sz="1400" dirty="0"/>
              <a:t>少则</a:t>
            </a:r>
            <a:r>
              <a:rPr lang="en-US" altLang="zh-CN" sz="1400" dirty="0"/>
              <a:t>5-10</a:t>
            </a:r>
            <a:r>
              <a:rPr lang="zh-CN" altLang="zh-CN" sz="1400" dirty="0"/>
              <a:t>人，多则上百人，集权现象较多</a:t>
            </a:r>
            <a:endParaRPr lang="zh-CN" altLang="en-US" sz="1400" dirty="0"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79815" y="2645499"/>
            <a:ext cx="2423931" cy="129266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dirty="0" smtClean="0">
                <a:latin typeface="+mj-ea"/>
                <a:ea typeface="+mj-ea"/>
              </a:rPr>
              <a:t>帅才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>
                <a:solidFill>
                  <a:srgbClr val="000000"/>
                </a:solidFill>
                <a:cs typeface="Times New Roman"/>
              </a:rPr>
              <a:t>管理</a:t>
            </a:r>
            <a:r>
              <a:rPr lang="zh-CN" altLang="zh-CN" sz="1400" dirty="0" smtClean="0">
                <a:solidFill>
                  <a:srgbClr val="000000"/>
                </a:solidFill>
                <a:cs typeface="Times New Roman"/>
              </a:rPr>
              <a:t>幅度窄</a:t>
            </a:r>
            <a:r>
              <a:rPr lang="zh-CN" altLang="zh-CN" sz="1400" dirty="0">
                <a:solidFill>
                  <a:srgbClr val="000000"/>
                </a:solidFill>
                <a:cs typeface="Times New Roman"/>
              </a:rPr>
              <a:t>，一般管理</a:t>
            </a:r>
            <a:r>
              <a:rPr lang="en-US" altLang="zh-CN" sz="1400" dirty="0" smtClean="0">
                <a:solidFill>
                  <a:srgbClr val="000000"/>
                </a:solidFill>
                <a:cs typeface="Times New Roman"/>
              </a:rPr>
              <a:t>3-5</a:t>
            </a:r>
            <a:r>
              <a:rPr lang="zh-CN" altLang="zh-CN" sz="1400" dirty="0">
                <a:solidFill>
                  <a:srgbClr val="000000"/>
                </a:solidFill>
                <a:cs typeface="Times New Roman"/>
              </a:rPr>
              <a:t>个</a:t>
            </a:r>
            <a:r>
              <a:rPr lang="zh-CN" altLang="zh-CN" sz="1400" dirty="0" smtClean="0">
                <a:solidFill>
                  <a:srgbClr val="000000"/>
                </a:solidFill>
                <a:cs typeface="Times New Roman"/>
              </a:rPr>
              <a:t>核心</a:t>
            </a:r>
            <a:r>
              <a:rPr lang="zh-CN" altLang="en-US" sz="1400" dirty="0">
                <a:solidFill>
                  <a:srgbClr val="000000"/>
                </a:solidFill>
                <a:cs typeface="Times New Roman"/>
              </a:rPr>
              <a:t>人员</a:t>
            </a:r>
            <a:r>
              <a:rPr lang="zh-CN" altLang="zh-CN" sz="1400" dirty="0" smtClean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sz="1400" dirty="0">
                <a:solidFill>
                  <a:srgbClr val="000000"/>
                </a:solidFill>
                <a:cs typeface="Times New Roman"/>
              </a:rPr>
              <a:t>更重放权</a:t>
            </a:r>
            <a:endParaRPr lang="zh-CN" altLang="en-US" sz="1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450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331640" y="843558"/>
            <a:ext cx="2520280" cy="15938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2001" y="4443958"/>
            <a:ext cx="24298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C00000"/>
                </a:solidFill>
                <a:latin typeface="+mj-ea"/>
                <a:ea typeface="+mj-ea"/>
              </a:rPr>
              <a:t>8 </a:t>
            </a:r>
            <a:r>
              <a:rPr lang="zh-CN" altLang="en-US" sz="3200" dirty="0" smtClean="0">
                <a:solidFill>
                  <a:srgbClr val="C00000"/>
                </a:solidFill>
                <a:latin typeface="+mj-ea"/>
                <a:ea typeface="+mj-ea"/>
              </a:rPr>
              <a:t>管理水平</a:t>
            </a:r>
            <a:endParaRPr lang="zh-CN" altLang="en-US" sz="32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61894" y="4475508"/>
            <a:ext cx="521674" cy="521674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395535" y="4997182"/>
            <a:ext cx="255600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6263" y="4555577"/>
            <a:ext cx="373197" cy="36153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C:\Users\joyce\Desktop\GD_046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76629" y="771551"/>
            <a:ext cx="263030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5254064" y="699542"/>
            <a:ext cx="2630304" cy="1800201"/>
            <a:chOff x="5254064" y="699542"/>
            <a:chExt cx="2630304" cy="1800201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t="-5187"/>
            <a:stretch/>
          </p:blipFill>
          <p:spPr>
            <a:xfrm>
              <a:off x="5329741" y="699542"/>
              <a:ext cx="2482619" cy="1737833"/>
            </a:xfrm>
            <a:prstGeom prst="rect">
              <a:avLst/>
            </a:prstGeom>
          </p:spPr>
        </p:pic>
        <p:pic>
          <p:nvPicPr>
            <p:cNvPr id="10" name="Picture 2" descr="C:\Users\joyce\Desktop\GD_046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4064" y="771551"/>
              <a:ext cx="2630304" cy="1728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矩形 10"/>
          <p:cNvSpPr/>
          <p:nvPr/>
        </p:nvSpPr>
        <p:spPr>
          <a:xfrm>
            <a:off x="5364088" y="2645499"/>
            <a:ext cx="2520280" cy="161582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zh-CN" dirty="0" smtClean="0">
                <a:latin typeface="+mj-ea"/>
                <a:ea typeface="+mj-ea"/>
              </a:rPr>
              <a:t>将才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/>
              <a:t>对于下属的管理颇有师傅带徒弟的味道</a:t>
            </a:r>
            <a:r>
              <a:rPr lang="zh-CN" altLang="zh-CN" sz="1400" dirty="0" smtClean="0"/>
              <a:t>，言传身教</a:t>
            </a:r>
            <a:r>
              <a:rPr lang="zh-CN" altLang="zh-CN" sz="1400" dirty="0"/>
              <a:t>，希望下属严格按照自己的章法来操作</a:t>
            </a:r>
            <a:endParaRPr lang="zh-CN" altLang="en-US" sz="1400" dirty="0"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31640" y="2645499"/>
            <a:ext cx="2575293" cy="161582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dirty="0" smtClean="0">
                <a:latin typeface="+mj-ea"/>
                <a:ea typeface="+mj-ea"/>
              </a:rPr>
              <a:t>帅才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/>
              <a:t>崇尚现代管理理论的应用，倡导提升下属的学习能力，以提高企业整体的管理水平</a:t>
            </a:r>
            <a:endParaRPr lang="zh-CN" altLang="en-US" sz="1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464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" y="1"/>
            <a:ext cx="9143998" cy="5143499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2771800" y="608079"/>
            <a:ext cx="792089" cy="792088"/>
            <a:chOff x="2699792" y="1491630"/>
            <a:chExt cx="504056" cy="504056"/>
          </a:xfrm>
        </p:grpSpPr>
        <p:sp>
          <p:nvSpPr>
            <p:cNvPr id="5" name="矩形 4"/>
            <p:cNvSpPr/>
            <p:nvPr/>
          </p:nvSpPr>
          <p:spPr>
            <a:xfrm>
              <a:off x="2699792" y="1491630"/>
              <a:ext cx="504056" cy="504056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dirty="0" smtClean="0">
                  <a:solidFill>
                    <a:srgbClr val="C00000"/>
                  </a:solidFill>
                  <a:latin typeface="方正粗宋繁体" pitchFamily="65" charset="-122"/>
                  <a:ea typeface="方正粗宋繁体" pitchFamily="65" charset="-122"/>
                </a:rPr>
                <a:t>叁</a:t>
              </a:r>
              <a:endParaRPr lang="zh-CN" altLang="en-US" sz="4800" dirty="0">
                <a:solidFill>
                  <a:srgbClr val="C00000"/>
                </a:solidFill>
                <a:latin typeface="方正粗宋繁体" pitchFamily="65" charset="-122"/>
                <a:ea typeface="方正粗宋繁体" pitchFamily="65" charset="-122"/>
              </a:endParaRPr>
            </a:p>
          </p:txBody>
        </p:sp>
        <p:cxnSp>
          <p:nvCxnSpPr>
            <p:cNvPr id="10" name="直接连接符 9"/>
            <p:cNvCxnSpPr>
              <a:endCxn id="5" idx="3"/>
            </p:cNvCxnSpPr>
            <p:nvPr/>
          </p:nvCxnSpPr>
          <p:spPr>
            <a:xfrm>
              <a:off x="2699792" y="1743658"/>
              <a:ext cx="50405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stCxn id="5" idx="0"/>
              <a:endCxn id="5" idx="2"/>
            </p:cNvCxnSpPr>
            <p:nvPr/>
          </p:nvCxnSpPr>
          <p:spPr>
            <a:xfrm>
              <a:off x="2951820" y="1491630"/>
              <a:ext cx="0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2699792" y="1491630"/>
              <a:ext cx="504056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 flipV="1">
              <a:off x="2699792" y="1491630"/>
              <a:ext cx="504056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3768284" y="588625"/>
            <a:ext cx="32519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C00000"/>
                </a:solidFill>
                <a:latin typeface="方正粗宋繁体" pitchFamily="65" charset="-122"/>
                <a:ea typeface="方正粗宋繁体" pitchFamily="65" charset="-122"/>
              </a:rPr>
              <a:t>能力素养</a:t>
            </a:r>
            <a:endParaRPr lang="zh-CN" altLang="en-US" sz="4800" dirty="0">
              <a:solidFill>
                <a:srgbClr val="C00000"/>
              </a:solidFill>
              <a:latin typeface="方正粗宋繁体" pitchFamily="65" charset="-122"/>
              <a:ea typeface="方正粗宋繁体" pitchFamily="65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167844" y="1419622"/>
            <a:ext cx="0" cy="2988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167844" y="1959682"/>
            <a:ext cx="6004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3167844" y="2547747"/>
            <a:ext cx="6004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3167844" y="3171816"/>
            <a:ext cx="6004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3167844" y="3795886"/>
            <a:ext cx="6004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995936" y="1707654"/>
            <a:ext cx="2304256" cy="504056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09 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分析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力</a:t>
            </a:r>
          </a:p>
        </p:txBody>
      </p:sp>
      <p:sp>
        <p:nvSpPr>
          <p:cNvPr id="62" name="矩形 61"/>
          <p:cNvSpPr/>
          <p:nvPr/>
        </p:nvSpPr>
        <p:spPr>
          <a:xfrm>
            <a:off x="3995936" y="2295719"/>
            <a:ext cx="2304256" cy="504056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10 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执行力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3995936" y="2919788"/>
            <a:ext cx="2304256" cy="504056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11 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沟通力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995936" y="3543594"/>
            <a:ext cx="2304256" cy="504056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12 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亲和力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3167844" y="4408218"/>
            <a:ext cx="6004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3995936" y="4155926"/>
            <a:ext cx="2304256" cy="504056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13 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学习力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610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-1"/>
          <a:stretch/>
        </p:blipFill>
        <p:spPr>
          <a:xfrm>
            <a:off x="5347388" y="843558"/>
            <a:ext cx="2457669" cy="1584176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348530" y="825734"/>
            <a:ext cx="2486009" cy="1602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02001" y="4443958"/>
            <a:ext cx="1853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C00000"/>
                </a:solidFill>
                <a:latin typeface="+mj-ea"/>
                <a:ea typeface="+mj-ea"/>
              </a:rPr>
              <a:t>9 </a:t>
            </a:r>
            <a:r>
              <a:rPr lang="zh-CN" altLang="en-US" sz="3200" dirty="0">
                <a:solidFill>
                  <a:srgbClr val="C00000"/>
                </a:solidFill>
                <a:latin typeface="+mj-ea"/>
                <a:ea typeface="+mj-ea"/>
              </a:rPr>
              <a:t>分析</a:t>
            </a:r>
            <a:r>
              <a:rPr lang="zh-CN" altLang="en-US" sz="3200" dirty="0" smtClean="0">
                <a:solidFill>
                  <a:srgbClr val="C00000"/>
                </a:solidFill>
                <a:latin typeface="+mj-ea"/>
                <a:ea typeface="+mj-ea"/>
              </a:rPr>
              <a:t>力</a:t>
            </a:r>
            <a:endParaRPr lang="zh-CN" altLang="en-US" sz="32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61894" y="4475508"/>
            <a:ext cx="521674" cy="521674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395535" y="4997182"/>
            <a:ext cx="219600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6263" y="4549746"/>
            <a:ext cx="373197" cy="37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2" descr="C:\Users\joyce\Desktop\GD_046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76629" y="771551"/>
            <a:ext cx="263030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矩形 16"/>
          <p:cNvSpPr/>
          <p:nvPr/>
        </p:nvSpPr>
        <p:spPr>
          <a:xfrm>
            <a:off x="5381084" y="2594687"/>
            <a:ext cx="2503284" cy="129266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zh-CN" dirty="0" smtClean="0">
                <a:latin typeface="+mj-ea"/>
                <a:ea typeface="+mj-ea"/>
              </a:rPr>
              <a:t>将才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/>
              <a:t>重定量分析，运用技术技能</a:t>
            </a:r>
            <a:r>
              <a:rPr lang="zh-CN" altLang="en-US" sz="1400" dirty="0" smtClean="0"/>
              <a:t>，数字</a:t>
            </a:r>
            <a:r>
              <a:rPr lang="zh-CN" altLang="en-US" sz="1400" dirty="0"/>
              <a:t>分析反映问题</a:t>
            </a:r>
            <a:endParaRPr lang="zh-CN" altLang="en-US" sz="1400" dirty="0">
              <a:latin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379815" y="2594687"/>
            <a:ext cx="2423931" cy="129266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dirty="0" smtClean="0">
                <a:latin typeface="+mj-ea"/>
                <a:ea typeface="+mj-ea"/>
              </a:rPr>
              <a:t>帅才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/>
              <a:t>更重定性分析（悟性和抽象思维等</a:t>
            </a:r>
            <a:r>
              <a:rPr lang="zh-CN" altLang="en-US" sz="1400" dirty="0" smtClean="0"/>
              <a:t>）</a:t>
            </a:r>
            <a:endParaRPr lang="zh-CN" altLang="en-US" sz="1400" dirty="0">
              <a:latin typeface="+mn-ea"/>
            </a:endParaRPr>
          </a:p>
        </p:txBody>
      </p:sp>
      <p:pic>
        <p:nvPicPr>
          <p:cNvPr id="19" name="Picture 2" descr="C:\Users\joyce\Desktop\GD_046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54064" y="771551"/>
            <a:ext cx="263030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3531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flipH="1">
            <a:off x="5434967" y="690630"/>
            <a:ext cx="2539534" cy="16020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232030" y="699542"/>
            <a:ext cx="2525570" cy="1602000"/>
          </a:xfrm>
          <a:prstGeom prst="rect">
            <a:avLst/>
          </a:prstGeom>
        </p:spPr>
      </p:pic>
      <p:pic>
        <p:nvPicPr>
          <p:cNvPr id="2" name="Picture 2" descr="C:\Users\joyce\Desktop\GD_046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79663" y="627534"/>
            <a:ext cx="263030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5220072" y="2487214"/>
            <a:ext cx="3231862" cy="193899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zh-CN" dirty="0" smtClean="0">
                <a:latin typeface="+mj-ea"/>
                <a:ea typeface="+mj-ea"/>
              </a:rPr>
              <a:t>将才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 smtClean="0"/>
              <a:t>肯</a:t>
            </a:r>
            <a:r>
              <a:rPr lang="zh-CN" altLang="zh-CN" sz="1400" dirty="0"/>
              <a:t>吃苦耐劳，关键时候一个顶</a:t>
            </a:r>
            <a:r>
              <a:rPr lang="zh-CN" altLang="zh-CN" sz="1400" dirty="0" smtClean="0"/>
              <a:t>俩；感兴趣</a:t>
            </a:r>
            <a:r>
              <a:rPr lang="zh-CN" altLang="zh-CN" sz="1400" dirty="0"/>
              <a:t>的事情不遗余力的去做，甚至不计成本和个人得失</a:t>
            </a:r>
            <a:r>
              <a:rPr lang="zh-CN" altLang="zh-CN" sz="1400" dirty="0" smtClean="0"/>
              <a:t>；不</a:t>
            </a:r>
            <a:r>
              <a:rPr lang="zh-CN" altLang="zh-CN" sz="1400" dirty="0"/>
              <a:t>感兴趣的事情则毫无成就感，工作起来不快乐</a:t>
            </a:r>
            <a:endParaRPr lang="zh-CN" altLang="en-US" sz="1400" dirty="0"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9592" y="2450670"/>
            <a:ext cx="3240360" cy="161582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dirty="0" smtClean="0">
                <a:latin typeface="+mj-ea"/>
                <a:ea typeface="+mj-ea"/>
              </a:rPr>
              <a:t>帅才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 smtClean="0"/>
              <a:t>善于</a:t>
            </a:r>
            <a:r>
              <a:rPr lang="zh-CN" altLang="zh-CN" sz="1400" dirty="0"/>
              <a:t>分解任务，并留置余地以防止突发事件</a:t>
            </a:r>
            <a:r>
              <a:rPr lang="zh-CN" altLang="zh-CN" sz="1400" dirty="0" smtClean="0"/>
              <a:t>；对于</a:t>
            </a:r>
            <a:r>
              <a:rPr lang="zh-CN" altLang="zh-CN" sz="1400" dirty="0"/>
              <a:t>执行力的理解重点在于控制能力</a:t>
            </a:r>
            <a:endParaRPr lang="zh-CN" altLang="en-US" sz="1400" dirty="0">
              <a:latin typeface="+mn-ea"/>
            </a:endParaRPr>
          </a:p>
        </p:txBody>
      </p:sp>
      <p:pic>
        <p:nvPicPr>
          <p:cNvPr id="5" name="Picture 2" descr="C:\Users\joyce\Desktop\GD_046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89582" y="627534"/>
            <a:ext cx="263030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02001" y="4443958"/>
            <a:ext cx="2285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C00000"/>
                </a:solidFill>
                <a:latin typeface="+mj-ea"/>
                <a:ea typeface="+mj-ea"/>
              </a:rPr>
              <a:t>10 </a:t>
            </a:r>
            <a:r>
              <a:rPr lang="zh-CN" altLang="en-US" sz="3200" dirty="0" smtClean="0">
                <a:solidFill>
                  <a:srgbClr val="C00000"/>
                </a:solidFill>
                <a:latin typeface="+mj-ea"/>
                <a:ea typeface="+mj-ea"/>
              </a:rPr>
              <a:t>执行力</a:t>
            </a:r>
            <a:endParaRPr lang="zh-CN" altLang="en-US" sz="32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61894" y="4475508"/>
            <a:ext cx="521674" cy="521674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395535" y="4997182"/>
            <a:ext cx="237600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6263" y="4584733"/>
            <a:ext cx="373197" cy="3032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25169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259632" y="699542"/>
            <a:ext cx="2448272" cy="158786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4870" b="5367"/>
          <a:stretch/>
        </p:blipFill>
        <p:spPr>
          <a:xfrm>
            <a:off x="5446579" y="699542"/>
            <a:ext cx="2532818" cy="1587864"/>
          </a:xfrm>
          <a:prstGeom prst="rect">
            <a:avLst/>
          </a:prstGeom>
        </p:spPr>
      </p:pic>
      <p:pic>
        <p:nvPicPr>
          <p:cNvPr id="5" name="Picture 2" descr="C:\Users\joyce\Desktop\GD_046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89582" y="627534"/>
            <a:ext cx="263030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joyce\Desktop\GD_046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79663" y="627534"/>
            <a:ext cx="263030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5220072" y="2487214"/>
            <a:ext cx="3231862" cy="96949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zh-CN" dirty="0" smtClean="0">
                <a:latin typeface="+mj-ea"/>
                <a:ea typeface="+mj-ea"/>
              </a:rPr>
              <a:t>将才</a:t>
            </a:r>
            <a:endParaRPr lang="en-US" altLang="zh-CN" dirty="0" smtClean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zh-CN" sz="1400" dirty="0"/>
              <a:t>酒逢知己千杯少，话不投机半句多</a:t>
            </a:r>
            <a:endParaRPr lang="zh-CN" altLang="en-US" sz="1400" dirty="0"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9592" y="2450670"/>
            <a:ext cx="3240360" cy="161582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dirty="0" smtClean="0">
                <a:latin typeface="+mj-ea"/>
                <a:ea typeface="+mj-ea"/>
              </a:rPr>
              <a:t>帅才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/>
              <a:t>沟通能力强是帅才的基本功，见人说人话，见鬼说鬼话，总能找到“共同语音”，适应能力强</a:t>
            </a:r>
            <a:endParaRPr lang="zh-CN" altLang="en-US" sz="1400" dirty="0">
              <a:latin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2001" y="4443958"/>
            <a:ext cx="2285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C00000"/>
                </a:solidFill>
                <a:latin typeface="+mj-ea"/>
                <a:ea typeface="+mj-ea"/>
              </a:rPr>
              <a:t>11 </a:t>
            </a:r>
            <a:r>
              <a:rPr lang="zh-CN" altLang="en-US" sz="3200" dirty="0" smtClean="0">
                <a:solidFill>
                  <a:srgbClr val="C00000"/>
                </a:solidFill>
                <a:latin typeface="+mj-ea"/>
                <a:ea typeface="+mj-ea"/>
              </a:rPr>
              <a:t>沟通力</a:t>
            </a:r>
            <a:endParaRPr lang="zh-CN" altLang="en-US" sz="32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61894" y="4475508"/>
            <a:ext cx="521674" cy="521674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395535" y="4997182"/>
            <a:ext cx="237600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71250" y="4584733"/>
            <a:ext cx="303222" cy="3032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4796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75113" y="699542"/>
            <a:ext cx="2481263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251811" y="699542"/>
            <a:ext cx="2486009" cy="1602000"/>
          </a:xfrm>
          <a:prstGeom prst="rect">
            <a:avLst/>
          </a:prstGeom>
        </p:spPr>
      </p:pic>
      <p:pic>
        <p:nvPicPr>
          <p:cNvPr id="2" name="Picture 2" descr="C:\Users\joyce\Desktop\GD_046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79663" y="627534"/>
            <a:ext cx="263030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5220072" y="2487214"/>
            <a:ext cx="3231862" cy="129266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zh-CN" dirty="0" smtClean="0">
                <a:latin typeface="+mj-ea"/>
                <a:ea typeface="+mj-ea"/>
              </a:rPr>
              <a:t>将才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/>
              <a:t>亲和力无处不在，是形象的标志，时间长了却发现伴君如伴虎</a:t>
            </a:r>
            <a:endParaRPr lang="zh-CN" altLang="en-US" sz="1400" dirty="0"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9592" y="2450670"/>
            <a:ext cx="3240360" cy="129266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dirty="0" smtClean="0">
                <a:latin typeface="+mj-ea"/>
                <a:ea typeface="+mj-ea"/>
              </a:rPr>
              <a:t>帅才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/>
              <a:t>在接触初期感觉不到亲和力，时间长了才发现很好相处</a:t>
            </a:r>
            <a:endParaRPr lang="zh-CN" altLang="en-US" sz="1400" dirty="0">
              <a:latin typeface="+mn-ea"/>
            </a:endParaRPr>
          </a:p>
        </p:txBody>
      </p:sp>
      <p:pic>
        <p:nvPicPr>
          <p:cNvPr id="5" name="Picture 2" descr="C:\Users\joyce\Desktop\GD_046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89582" y="627534"/>
            <a:ext cx="263030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02001" y="4443958"/>
            <a:ext cx="2285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C00000"/>
                </a:solidFill>
                <a:latin typeface="+mj-ea"/>
                <a:ea typeface="+mj-ea"/>
              </a:rPr>
              <a:t>12 </a:t>
            </a:r>
            <a:r>
              <a:rPr lang="zh-CN" altLang="en-US" sz="3200" dirty="0">
                <a:solidFill>
                  <a:srgbClr val="C00000"/>
                </a:solidFill>
                <a:latin typeface="+mj-ea"/>
                <a:ea typeface="+mj-ea"/>
              </a:rPr>
              <a:t>亲和</a:t>
            </a:r>
            <a:r>
              <a:rPr lang="zh-CN" altLang="en-US" sz="3200" dirty="0" smtClean="0">
                <a:solidFill>
                  <a:srgbClr val="C00000"/>
                </a:solidFill>
                <a:latin typeface="+mj-ea"/>
                <a:ea typeface="+mj-ea"/>
              </a:rPr>
              <a:t>力</a:t>
            </a:r>
            <a:endParaRPr lang="zh-CN" altLang="en-US" sz="32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61894" y="4475508"/>
            <a:ext cx="521674" cy="521674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395535" y="4997182"/>
            <a:ext cx="237600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65755" y="4552014"/>
            <a:ext cx="273797" cy="39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22080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3271"/>
          <a:stretch/>
        </p:blipFill>
        <p:spPr>
          <a:xfrm>
            <a:off x="1250571" y="690630"/>
            <a:ext cx="2484277" cy="1602000"/>
          </a:xfrm>
          <a:prstGeom prst="rect">
            <a:avLst/>
          </a:prstGeom>
        </p:spPr>
      </p:pic>
      <p:pic>
        <p:nvPicPr>
          <p:cNvPr id="2" name="Picture 2" descr="C:\Users\joyce\Desktop\GD_046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79663" y="627534"/>
            <a:ext cx="263030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448854" y="690630"/>
            <a:ext cx="2511759" cy="1602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220072" y="2487214"/>
            <a:ext cx="3231862" cy="129266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zh-CN" dirty="0" smtClean="0">
                <a:latin typeface="+mj-ea"/>
                <a:ea typeface="+mj-ea"/>
              </a:rPr>
              <a:t>将才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/>
              <a:t>对领域范围内的事情兴趣浓厚，研究颇深，不断学习，工作起来事半功倍</a:t>
            </a:r>
            <a:endParaRPr lang="zh-CN" altLang="en-US" sz="1400" dirty="0"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9592" y="2450670"/>
            <a:ext cx="3240360" cy="161582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dirty="0" smtClean="0">
                <a:latin typeface="+mj-ea"/>
                <a:ea typeface="+mj-ea"/>
              </a:rPr>
              <a:t>帅才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/>
              <a:t>涉猎范围广泛，讲究学习方法，注重管理和营销方面的综合学习，特别善于从网络中学习</a:t>
            </a:r>
            <a:endParaRPr lang="zh-CN" altLang="en-US" sz="1400" dirty="0">
              <a:latin typeface="+mn-ea"/>
            </a:endParaRPr>
          </a:p>
        </p:txBody>
      </p:sp>
      <p:pic>
        <p:nvPicPr>
          <p:cNvPr id="5" name="Picture 2" descr="C:\Users\joyce\Desktop\GD_046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89582" y="627534"/>
            <a:ext cx="263030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02001" y="4443958"/>
            <a:ext cx="2285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C00000"/>
                </a:solidFill>
                <a:latin typeface="+mj-ea"/>
                <a:ea typeface="+mj-ea"/>
              </a:rPr>
              <a:t>13 </a:t>
            </a:r>
            <a:r>
              <a:rPr lang="zh-CN" altLang="en-US" sz="3200" dirty="0" smtClean="0">
                <a:solidFill>
                  <a:srgbClr val="C00000"/>
                </a:solidFill>
                <a:latin typeface="+mj-ea"/>
                <a:ea typeface="+mj-ea"/>
              </a:rPr>
              <a:t>学习力</a:t>
            </a:r>
            <a:endParaRPr lang="zh-CN" altLang="en-US" sz="32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61894" y="4475508"/>
            <a:ext cx="521674" cy="521674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395535" y="4997182"/>
            <a:ext cx="237600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71250" y="4584733"/>
            <a:ext cx="303222" cy="3032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12505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33192" y="3049672"/>
            <a:ext cx="568322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 帅者</a:t>
            </a: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，宠而不骄，骄而能降，降而不憾，憾而能。穷则独善其身，富达则兼济天下</a:t>
            </a:r>
            <a:r>
              <a:rPr lang="zh-CN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优秀</a:t>
            </a: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的帅才德才兼备，</a:t>
            </a:r>
            <a:r>
              <a:rPr lang="zh-CN" altLang="zh-CN" dirty="0">
                <a:solidFill>
                  <a:srgbClr val="C00000"/>
                </a:solidFill>
              </a:rPr>
              <a:t>以德为先</a:t>
            </a: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，具有“上晓天文、下通地理、中察人事、懂人情、明时政。”的综合素养。</a:t>
            </a:r>
          </a:p>
        </p:txBody>
      </p:sp>
      <p:sp>
        <p:nvSpPr>
          <p:cNvPr id="3" name="矩形 2"/>
          <p:cNvSpPr/>
          <p:nvPr/>
        </p:nvSpPr>
        <p:spPr>
          <a:xfrm>
            <a:off x="899592" y="288022"/>
            <a:ext cx="73088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隶书简体" pitchFamily="65" charset="-122"/>
                <a:ea typeface="方正隶书简体" pitchFamily="65" charset="-122"/>
              </a:rPr>
              <a:t>领兵者，谓之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隶书简体" pitchFamily="65" charset="-122"/>
                <a:ea typeface="方正隶书简体" pitchFamily="65" charset="-122"/>
              </a:rPr>
              <a:t>“</a:t>
            </a:r>
            <a:r>
              <a:rPr lang="zh-CN" altLang="zh-CN" sz="4000" dirty="0">
                <a:solidFill>
                  <a:srgbClr val="C00000"/>
                </a:solidFill>
                <a:latin typeface="方正粗宋繁体" pitchFamily="65" charset="-122"/>
                <a:ea typeface="方正粗宋繁体" pitchFamily="65" charset="-122"/>
              </a:rPr>
              <a:t>将</a:t>
            </a:r>
            <a:r>
              <a:rPr lang="zh-CN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隶书简体" pitchFamily="65" charset="-122"/>
                <a:ea typeface="方正隶书简体" pitchFamily="65" charset="-122"/>
              </a:rPr>
              <a:t>”，能将将者，谓之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隶书简体" pitchFamily="65" charset="-122"/>
                <a:ea typeface="方正隶书简体" pitchFamily="65" charset="-122"/>
              </a:rPr>
              <a:t>“</a:t>
            </a:r>
            <a:r>
              <a:rPr lang="zh-CN" altLang="zh-CN" sz="4000" dirty="0">
                <a:solidFill>
                  <a:srgbClr val="C00000"/>
                </a:solidFill>
                <a:latin typeface="方正粗宋繁体" pitchFamily="65" charset="-122"/>
                <a:ea typeface="方正粗宋繁体" pitchFamily="65" charset="-122"/>
              </a:rPr>
              <a:t>帅</a:t>
            </a:r>
            <a:r>
              <a:rPr lang="zh-CN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隶书简体" pitchFamily="65" charset="-122"/>
                <a:ea typeface="方正隶书简体" pitchFamily="65" charset="-122"/>
              </a:rPr>
              <a:t>”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方正隶书简体" pitchFamily="65" charset="-122"/>
              <a:ea typeface="方正隶书简体" pitchFamily="65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115616" y="1537504"/>
            <a:ext cx="1152128" cy="1152128"/>
          </a:xfrm>
          <a:prstGeom prst="ellipse">
            <a:avLst/>
          </a:pr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>
                <a:solidFill>
                  <a:schemeClr val="bg1"/>
                </a:solidFill>
                <a:latin typeface="方正粗宋繁体" pitchFamily="65" charset="-122"/>
                <a:ea typeface="方正粗宋繁体" pitchFamily="65" charset="-122"/>
              </a:rPr>
              <a:t>将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1115616" y="3350771"/>
            <a:ext cx="1152128" cy="1152128"/>
          </a:xfrm>
          <a:prstGeom prst="ellipse">
            <a:avLst/>
          </a:prstGeom>
          <a:solidFill>
            <a:srgbClr val="C000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>
                <a:solidFill>
                  <a:schemeClr val="bg1"/>
                </a:solidFill>
                <a:latin typeface="方正粗宋繁体" pitchFamily="65" charset="-122"/>
                <a:ea typeface="方正粗宋繁体" pitchFamily="65" charset="-122"/>
              </a:rPr>
              <a:t>帅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55776" y="1415184"/>
            <a:ext cx="5976664" cy="1269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“将者，</a:t>
            </a:r>
            <a:r>
              <a:rPr lang="zh-CN" altLang="zh-CN" dirty="0">
                <a:solidFill>
                  <a:srgbClr val="C00000"/>
                </a:solidFill>
              </a:rPr>
              <a:t>智、信、仁、勇、严</a:t>
            </a: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也</a:t>
            </a:r>
            <a:r>
              <a:rPr lang="zh-CN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altLang="zh-CN" sz="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r>
              <a:rPr lang="zh-CN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智</a:t>
            </a: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，知识渊博，能通达内外环境变化规律</a:t>
            </a:r>
            <a:r>
              <a:rPr lang="zh-CN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；信</a:t>
            </a: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和仁是指情商，能赢得人心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；</a:t>
            </a:r>
            <a:r>
              <a:rPr lang="zh-CN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勇</a:t>
            </a: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和严是指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胆商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；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827584" y="2931790"/>
            <a:ext cx="7704856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1688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" y="1"/>
            <a:ext cx="9143998" cy="5143499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2771800" y="608079"/>
            <a:ext cx="792089" cy="792088"/>
            <a:chOff x="2699792" y="1491630"/>
            <a:chExt cx="504056" cy="504056"/>
          </a:xfrm>
        </p:grpSpPr>
        <p:sp>
          <p:nvSpPr>
            <p:cNvPr id="5" name="矩形 4"/>
            <p:cNvSpPr/>
            <p:nvPr/>
          </p:nvSpPr>
          <p:spPr>
            <a:xfrm>
              <a:off x="2699792" y="1491630"/>
              <a:ext cx="504056" cy="504056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dirty="0" smtClean="0">
                  <a:solidFill>
                    <a:srgbClr val="C00000"/>
                  </a:solidFill>
                  <a:latin typeface="方正粗宋繁体" pitchFamily="65" charset="-122"/>
                  <a:ea typeface="方正粗宋繁体" pitchFamily="65" charset="-122"/>
                </a:rPr>
                <a:t>肆</a:t>
              </a:r>
              <a:endParaRPr lang="zh-CN" altLang="en-US" sz="4800" dirty="0">
                <a:solidFill>
                  <a:srgbClr val="C00000"/>
                </a:solidFill>
                <a:latin typeface="方正粗宋繁体" pitchFamily="65" charset="-122"/>
                <a:ea typeface="方正粗宋繁体" pitchFamily="65" charset="-122"/>
              </a:endParaRPr>
            </a:p>
          </p:txBody>
        </p:sp>
        <p:cxnSp>
          <p:nvCxnSpPr>
            <p:cNvPr id="10" name="直接连接符 9"/>
            <p:cNvCxnSpPr>
              <a:endCxn id="5" idx="3"/>
            </p:cNvCxnSpPr>
            <p:nvPr/>
          </p:nvCxnSpPr>
          <p:spPr>
            <a:xfrm>
              <a:off x="2699792" y="1743658"/>
              <a:ext cx="50405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stCxn id="5" idx="0"/>
              <a:endCxn id="5" idx="2"/>
            </p:cNvCxnSpPr>
            <p:nvPr/>
          </p:nvCxnSpPr>
          <p:spPr>
            <a:xfrm>
              <a:off x="2951820" y="1491630"/>
              <a:ext cx="0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2699792" y="1491630"/>
              <a:ext cx="504056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 flipV="1">
              <a:off x="2699792" y="1491630"/>
              <a:ext cx="504056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3768284" y="588625"/>
            <a:ext cx="32519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C00000"/>
                </a:solidFill>
                <a:latin typeface="方正粗宋繁体" pitchFamily="65" charset="-122"/>
                <a:ea typeface="方正粗宋繁体" pitchFamily="65" charset="-122"/>
              </a:rPr>
              <a:t>其他方面</a:t>
            </a:r>
            <a:endParaRPr lang="zh-CN" altLang="en-US" sz="4800" dirty="0">
              <a:solidFill>
                <a:srgbClr val="C00000"/>
              </a:solidFill>
              <a:latin typeface="方正粗宋繁体" pitchFamily="65" charset="-122"/>
              <a:ea typeface="方正粗宋繁体" pitchFamily="65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167844" y="1419622"/>
            <a:ext cx="0" cy="2124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167844" y="1959682"/>
            <a:ext cx="6004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3167844" y="2751770"/>
            <a:ext cx="6004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995936" y="1707654"/>
            <a:ext cx="2304256" cy="504056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14 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家庭观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3995936" y="2499742"/>
            <a:ext cx="2304256" cy="504056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15 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休闲观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3167844" y="3543858"/>
            <a:ext cx="6004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3995936" y="3291830"/>
            <a:ext cx="2304256" cy="504056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16 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建议点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55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02001" y="4443958"/>
            <a:ext cx="2285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C00000"/>
                </a:solidFill>
                <a:latin typeface="+mj-ea"/>
                <a:ea typeface="+mj-ea"/>
              </a:rPr>
              <a:t>14 </a:t>
            </a:r>
            <a:r>
              <a:rPr lang="zh-CN" altLang="en-US" sz="3200" dirty="0" smtClean="0">
                <a:solidFill>
                  <a:srgbClr val="C00000"/>
                </a:solidFill>
                <a:latin typeface="+mj-ea"/>
                <a:ea typeface="+mj-ea"/>
              </a:rPr>
              <a:t>家庭观</a:t>
            </a:r>
            <a:endParaRPr lang="zh-CN" altLang="en-US" sz="32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61894" y="4475508"/>
            <a:ext cx="521674" cy="521674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95535" y="4997182"/>
            <a:ext cx="237600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71840" y="4584733"/>
            <a:ext cx="302042" cy="303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Users\joyce\Desktop\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2192" y="894762"/>
            <a:ext cx="3923784" cy="261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oyce\Desktop\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83981" y="894762"/>
            <a:ext cx="3923784" cy="261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57641" y="1131590"/>
            <a:ext cx="2088232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1319382"/>
            <a:ext cx="1733778" cy="1763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矩形 11"/>
          <p:cNvSpPr/>
          <p:nvPr/>
        </p:nvSpPr>
        <p:spPr>
          <a:xfrm>
            <a:off x="6789441" y="1131590"/>
            <a:ext cx="1708160" cy="208823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dirty="0" smtClean="0">
                <a:latin typeface="+mj-ea"/>
                <a:ea typeface="+mj-ea"/>
              </a:rPr>
              <a:t>将才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/>
              <a:t>怕老婆的居多，不论在外面多么风光，到点了还是得老老实实回家</a:t>
            </a:r>
            <a:endParaRPr lang="zh-CN" altLang="en-US" sz="1400" dirty="0">
              <a:latin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96459" y="1205036"/>
            <a:ext cx="2031325" cy="208679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 smtClean="0">
                <a:latin typeface="+mj-ea"/>
                <a:ea typeface="+mj-ea"/>
              </a:rPr>
              <a:t>帅才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/>
              <a:t>家庭时间非常有限，基本上不会是一个称职的家庭角色；不过一年也会给家庭一两次惊喜</a:t>
            </a:r>
            <a:endParaRPr lang="zh-CN" altLang="en-US" sz="1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082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02001" y="4443958"/>
            <a:ext cx="2285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C00000"/>
                </a:solidFill>
                <a:latin typeface="+mj-ea"/>
                <a:ea typeface="+mj-ea"/>
              </a:rPr>
              <a:t>14 </a:t>
            </a:r>
            <a:r>
              <a:rPr lang="zh-CN" altLang="en-US" sz="3200" dirty="0" smtClean="0">
                <a:solidFill>
                  <a:srgbClr val="C00000"/>
                </a:solidFill>
                <a:latin typeface="+mj-ea"/>
                <a:ea typeface="+mj-ea"/>
              </a:rPr>
              <a:t>休闲观</a:t>
            </a:r>
            <a:endParaRPr lang="zh-CN" altLang="en-US" sz="32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61894" y="4475508"/>
            <a:ext cx="521674" cy="521674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95535" y="4997182"/>
            <a:ext cx="237600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14966" y="4587974"/>
            <a:ext cx="415530" cy="3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Users\joyce\Desktop\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6200000">
            <a:off x="4402030" y="894763"/>
            <a:ext cx="3923784" cy="261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oyce\Desktop\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6200000">
            <a:off x="1036334" y="894762"/>
            <a:ext cx="3923784" cy="261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657005"/>
            <a:ext cx="2184655" cy="1549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57810" y="2355726"/>
            <a:ext cx="2110134" cy="15227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矩形 11"/>
          <p:cNvSpPr/>
          <p:nvPr/>
        </p:nvSpPr>
        <p:spPr>
          <a:xfrm>
            <a:off x="5220072" y="2575232"/>
            <a:ext cx="2376264" cy="129266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zh-CN" dirty="0" smtClean="0">
                <a:latin typeface="+mj-ea"/>
                <a:ea typeface="+mj-ea"/>
              </a:rPr>
              <a:t>将才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 smtClean="0"/>
              <a:t>卡</a:t>
            </a:r>
            <a:r>
              <a:rPr lang="zh-CN" altLang="zh-CN" sz="1400" dirty="0"/>
              <a:t>拉</a:t>
            </a:r>
            <a:r>
              <a:rPr lang="en-US" altLang="zh-CN" sz="1400" dirty="0"/>
              <a:t>OK</a:t>
            </a:r>
            <a:r>
              <a:rPr lang="zh-CN" altLang="zh-CN" sz="1400" dirty="0"/>
              <a:t>、网络游戏、小发明创造、全家逛超市</a:t>
            </a:r>
            <a:endParaRPr lang="zh-CN" altLang="en-US" sz="1400" dirty="0">
              <a:latin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35696" y="631016"/>
            <a:ext cx="2423931" cy="129266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dirty="0" smtClean="0">
                <a:latin typeface="+mj-ea"/>
                <a:ea typeface="+mj-ea"/>
              </a:rPr>
              <a:t>帅才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/>
              <a:t>咖啡厅、网球场、各类小型聚会、全家去度假</a:t>
            </a:r>
            <a:endParaRPr lang="zh-CN" altLang="en-US" sz="1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460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02001" y="4443958"/>
            <a:ext cx="2285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C00000"/>
                </a:solidFill>
                <a:latin typeface="+mj-ea"/>
                <a:ea typeface="+mj-ea"/>
              </a:rPr>
              <a:t>15 </a:t>
            </a:r>
            <a:r>
              <a:rPr lang="zh-CN" altLang="en-US" sz="3200" dirty="0" smtClean="0">
                <a:solidFill>
                  <a:srgbClr val="C00000"/>
                </a:solidFill>
                <a:latin typeface="+mj-ea"/>
                <a:ea typeface="+mj-ea"/>
              </a:rPr>
              <a:t>建议点</a:t>
            </a:r>
            <a:endParaRPr lang="zh-CN" altLang="en-US" sz="32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61894" y="4475508"/>
            <a:ext cx="521674" cy="521674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95535" y="4997182"/>
            <a:ext cx="237600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7082" y="4570306"/>
            <a:ext cx="379181" cy="377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Users\joyce\Desktop\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6200000">
            <a:off x="4402030" y="894763"/>
            <a:ext cx="3923784" cy="261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oyce\Desktop\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6200000">
            <a:off x="1036334" y="894762"/>
            <a:ext cx="3923784" cy="261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63559" y="682989"/>
            <a:ext cx="1600729" cy="16007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2273556"/>
            <a:ext cx="1728192" cy="160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矩形 11"/>
          <p:cNvSpPr/>
          <p:nvPr/>
        </p:nvSpPr>
        <p:spPr>
          <a:xfrm>
            <a:off x="5220072" y="2283718"/>
            <a:ext cx="2376264" cy="129266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dirty="0" smtClean="0">
                <a:latin typeface="+mj-ea"/>
                <a:ea typeface="+mj-ea"/>
              </a:rPr>
              <a:t>对</a:t>
            </a:r>
            <a:r>
              <a:rPr lang="zh-CN" altLang="zh-CN" dirty="0" smtClean="0">
                <a:latin typeface="+mj-ea"/>
                <a:ea typeface="+mj-ea"/>
              </a:rPr>
              <a:t>将才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/>
              <a:t>不要对自己的生活太满足了，这往往是事业危险的信号</a:t>
            </a:r>
            <a:endParaRPr lang="zh-CN" altLang="en-US" sz="1400" dirty="0">
              <a:latin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35696" y="483518"/>
            <a:ext cx="2423931" cy="161582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dirty="0" smtClean="0">
                <a:latin typeface="+mj-ea"/>
                <a:ea typeface="+mj-ea"/>
              </a:rPr>
              <a:t>对帅才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/>
              <a:t>不要太过于思考明天、后天和大后天的变数，这往往是健康危险的信号</a:t>
            </a:r>
            <a:endParaRPr lang="zh-CN" altLang="en-US" sz="1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511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907704" y="1203598"/>
            <a:ext cx="1152128" cy="1152128"/>
          </a:xfrm>
          <a:prstGeom prst="ellipse">
            <a:avLst/>
          </a:pr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>
                <a:solidFill>
                  <a:schemeClr val="bg1"/>
                </a:solidFill>
                <a:latin typeface="方正粗宋繁体" pitchFamily="65" charset="-122"/>
                <a:ea typeface="方正粗宋繁体" pitchFamily="65" charset="-122"/>
              </a:rPr>
              <a:t>将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1907704" y="3016865"/>
            <a:ext cx="1152128" cy="1152128"/>
          </a:xfrm>
          <a:prstGeom prst="ellipse">
            <a:avLst/>
          </a:prstGeom>
          <a:solidFill>
            <a:srgbClr val="C000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>
                <a:solidFill>
                  <a:schemeClr val="bg1"/>
                </a:solidFill>
                <a:latin typeface="方正粗宋繁体" pitchFamily="65" charset="-122"/>
                <a:ea typeface="方正粗宋繁体" pitchFamily="65" charset="-122"/>
              </a:rPr>
              <a:t>帅</a:t>
            </a:r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827584" y="2597884"/>
            <a:ext cx="7704856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779912" y="1347614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创造世界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9832" y="199568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才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59832" y="379966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才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9912" y="3113211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引领</a:t>
            </a:r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未来</a:t>
            </a:r>
          </a:p>
        </p:txBody>
      </p:sp>
    </p:spTree>
    <p:extLst>
      <p:ext uri="{BB962C8B-B14F-4D97-AF65-F5344CB8AC3E}">
        <p14:creationId xmlns:p14="http://schemas.microsoft.com/office/powerpoint/2010/main" xmlns="" val="318749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" y="1"/>
            <a:ext cx="9143998" cy="51434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35696" y="699541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C00000"/>
                </a:solidFill>
                <a:latin typeface="方正粗宋繁体" pitchFamily="65" charset="-122"/>
                <a:ea typeface="方正粗宋繁体" pitchFamily="65" charset="-122"/>
              </a:rPr>
              <a:t>将</a:t>
            </a:r>
            <a:r>
              <a:rPr lang="en-US" altLang="zh-CN" sz="4800" dirty="0" smtClean="0">
                <a:solidFill>
                  <a:srgbClr val="C00000"/>
                </a:solidFill>
                <a:latin typeface="方正粗宋繁体" pitchFamily="65" charset="-122"/>
                <a:ea typeface="方正粗宋繁体" pitchFamily="65" charset="-122"/>
              </a:rPr>
              <a:t>&amp;</a:t>
            </a:r>
            <a:r>
              <a:rPr lang="zh-CN" altLang="en-US" sz="4800" dirty="0" smtClean="0">
                <a:solidFill>
                  <a:srgbClr val="C00000"/>
                </a:solidFill>
                <a:latin typeface="方正粗宋繁体" pitchFamily="65" charset="-122"/>
                <a:ea typeface="方正粗宋繁体" pitchFamily="65" charset="-122"/>
              </a:rPr>
              <a:t>帅，都无可取代</a:t>
            </a:r>
            <a:endParaRPr lang="zh-CN" altLang="en-US" sz="4800" dirty="0">
              <a:solidFill>
                <a:srgbClr val="C00000"/>
              </a:solidFill>
              <a:latin typeface="方正粗宋繁体" pitchFamily="65" charset="-122"/>
              <a:ea typeface="方正粗宋繁体" pitchFamily="65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35696" y="1530538"/>
            <a:ext cx="6480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隶书简体" pitchFamily="65" charset="-122"/>
                <a:ea typeface="方正隶书简体" pitchFamily="65" charset="-122"/>
              </a:rPr>
              <a:t>因为我是将才，所以我为自己鼓掌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隶书简体" pitchFamily="65" charset="-122"/>
                <a:ea typeface="方正隶书简体" pitchFamily="65" charset="-122"/>
              </a:rPr>
              <a:t>……</a:t>
            </a:r>
          </a:p>
          <a:p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隶书简体" pitchFamily="65" charset="-122"/>
                <a:ea typeface="方正隶书简体" pitchFamily="65" charset="-122"/>
              </a:rPr>
              <a:t>因为您是帅才，也请您为自己鼓掌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隶书简体" pitchFamily="65" charset="-122"/>
                <a:ea typeface="方正隶书简体" pitchFamily="65" charset="-122"/>
              </a:rPr>
              <a:t>……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方正隶书简体" pitchFamily="65" charset="-122"/>
              <a:ea typeface="方正隶书简体" pitchFamily="65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131840" y="2826294"/>
            <a:ext cx="648072" cy="53288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08360" y="3614402"/>
            <a:ext cx="495032" cy="4010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131841" y="4270649"/>
            <a:ext cx="648634" cy="53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2021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" y="1"/>
            <a:ext cx="9143998" cy="514349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63688" y="516617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rgbClr val="C00000"/>
                </a:solidFill>
                <a:latin typeface="方正粗宋繁体" pitchFamily="65" charset="-122"/>
                <a:ea typeface="方正粗宋繁体" pitchFamily="65" charset="-122"/>
              </a:rPr>
              <a:t>内容目录</a:t>
            </a:r>
            <a:endParaRPr lang="zh-CN" altLang="en-US" sz="4800" dirty="0">
              <a:solidFill>
                <a:srgbClr val="C00000"/>
              </a:solidFill>
              <a:latin typeface="方正粗宋繁体" pitchFamily="65" charset="-122"/>
              <a:ea typeface="方正粗宋繁体" pitchFamily="65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699792" y="1630710"/>
            <a:ext cx="504056" cy="504056"/>
            <a:chOff x="2699792" y="1491630"/>
            <a:chExt cx="504056" cy="504056"/>
          </a:xfrm>
        </p:grpSpPr>
        <p:sp>
          <p:nvSpPr>
            <p:cNvPr id="5" name="矩形 4"/>
            <p:cNvSpPr/>
            <p:nvPr/>
          </p:nvSpPr>
          <p:spPr>
            <a:xfrm>
              <a:off x="2699792" y="1491630"/>
              <a:ext cx="504056" cy="504056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>
                  <a:solidFill>
                    <a:srgbClr val="C00000"/>
                  </a:solidFill>
                  <a:latin typeface="方正粗宋繁体" pitchFamily="65" charset="-122"/>
                  <a:ea typeface="方正粗宋繁体" pitchFamily="65" charset="-122"/>
                </a:rPr>
                <a:t>壹</a:t>
              </a:r>
              <a:endParaRPr lang="zh-CN" altLang="en-US" sz="2800" b="1" dirty="0">
                <a:solidFill>
                  <a:srgbClr val="C00000"/>
                </a:solidFill>
                <a:latin typeface="方正粗宋繁体" pitchFamily="65" charset="-122"/>
                <a:ea typeface="方正粗宋繁体" pitchFamily="65" charset="-122"/>
              </a:endParaRPr>
            </a:p>
          </p:txBody>
        </p:sp>
        <p:cxnSp>
          <p:nvCxnSpPr>
            <p:cNvPr id="10" name="直接连接符 9"/>
            <p:cNvCxnSpPr>
              <a:endCxn id="5" idx="3"/>
            </p:cNvCxnSpPr>
            <p:nvPr/>
          </p:nvCxnSpPr>
          <p:spPr>
            <a:xfrm>
              <a:off x="2699792" y="1743658"/>
              <a:ext cx="50405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stCxn id="5" idx="0"/>
              <a:endCxn id="5" idx="2"/>
            </p:cNvCxnSpPr>
            <p:nvPr/>
          </p:nvCxnSpPr>
          <p:spPr>
            <a:xfrm>
              <a:off x="2951820" y="1491630"/>
              <a:ext cx="0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2699792" y="1491630"/>
              <a:ext cx="504056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 flipV="1">
              <a:off x="2699792" y="1491630"/>
              <a:ext cx="504056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2699792" y="2298139"/>
            <a:ext cx="504056" cy="504056"/>
            <a:chOff x="2699792" y="1491630"/>
            <a:chExt cx="504056" cy="504056"/>
          </a:xfrm>
        </p:grpSpPr>
        <p:sp>
          <p:nvSpPr>
            <p:cNvPr id="37" name="矩形 36"/>
            <p:cNvSpPr/>
            <p:nvPr/>
          </p:nvSpPr>
          <p:spPr>
            <a:xfrm>
              <a:off x="2699792" y="1491630"/>
              <a:ext cx="504056" cy="504056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>
                  <a:solidFill>
                    <a:srgbClr val="C00000"/>
                  </a:solidFill>
                  <a:latin typeface="方正粗宋繁体" pitchFamily="65" charset="-122"/>
                  <a:ea typeface="方正粗宋繁体" pitchFamily="65" charset="-122"/>
                </a:rPr>
                <a:t>贰</a:t>
              </a:r>
              <a:endParaRPr lang="zh-CN" altLang="en-US" sz="2800" b="1" dirty="0">
                <a:solidFill>
                  <a:srgbClr val="C00000"/>
                </a:solidFill>
                <a:latin typeface="方正粗宋繁体" pitchFamily="65" charset="-122"/>
                <a:ea typeface="方正粗宋繁体" pitchFamily="65" charset="-122"/>
              </a:endParaRPr>
            </a:p>
          </p:txBody>
        </p:sp>
        <p:cxnSp>
          <p:nvCxnSpPr>
            <p:cNvPr id="38" name="直接连接符 37"/>
            <p:cNvCxnSpPr>
              <a:endCxn id="37" idx="3"/>
            </p:cNvCxnSpPr>
            <p:nvPr/>
          </p:nvCxnSpPr>
          <p:spPr>
            <a:xfrm>
              <a:off x="2699792" y="1743658"/>
              <a:ext cx="50405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>
              <a:stCxn id="37" idx="0"/>
              <a:endCxn id="37" idx="2"/>
            </p:cNvCxnSpPr>
            <p:nvPr/>
          </p:nvCxnSpPr>
          <p:spPr>
            <a:xfrm>
              <a:off x="2951820" y="1491630"/>
              <a:ext cx="0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>
              <a:off x="2699792" y="1491630"/>
              <a:ext cx="504056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 flipV="1">
              <a:off x="2699792" y="1491630"/>
              <a:ext cx="504056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2699792" y="2970214"/>
            <a:ext cx="504056" cy="504056"/>
            <a:chOff x="2699792" y="1491630"/>
            <a:chExt cx="504056" cy="504056"/>
          </a:xfrm>
        </p:grpSpPr>
        <p:sp>
          <p:nvSpPr>
            <p:cNvPr id="43" name="矩形 42"/>
            <p:cNvSpPr/>
            <p:nvPr/>
          </p:nvSpPr>
          <p:spPr>
            <a:xfrm>
              <a:off x="2699792" y="1491630"/>
              <a:ext cx="504056" cy="504056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>
                  <a:solidFill>
                    <a:srgbClr val="C00000"/>
                  </a:solidFill>
                  <a:latin typeface="方正粗宋繁体" pitchFamily="65" charset="-122"/>
                  <a:ea typeface="方正粗宋繁体" pitchFamily="65" charset="-122"/>
                </a:rPr>
                <a:t>叁</a:t>
              </a:r>
              <a:endParaRPr lang="zh-CN" altLang="en-US" sz="2800" b="1" dirty="0">
                <a:solidFill>
                  <a:srgbClr val="C00000"/>
                </a:solidFill>
                <a:latin typeface="方正粗宋繁体" pitchFamily="65" charset="-122"/>
                <a:ea typeface="方正粗宋繁体" pitchFamily="65" charset="-122"/>
              </a:endParaRPr>
            </a:p>
          </p:txBody>
        </p:sp>
        <p:cxnSp>
          <p:nvCxnSpPr>
            <p:cNvPr id="44" name="直接连接符 43"/>
            <p:cNvCxnSpPr>
              <a:endCxn id="43" idx="3"/>
            </p:cNvCxnSpPr>
            <p:nvPr/>
          </p:nvCxnSpPr>
          <p:spPr>
            <a:xfrm>
              <a:off x="2699792" y="1743658"/>
              <a:ext cx="50405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>
              <a:stCxn id="43" idx="0"/>
              <a:endCxn id="43" idx="2"/>
            </p:cNvCxnSpPr>
            <p:nvPr/>
          </p:nvCxnSpPr>
          <p:spPr>
            <a:xfrm>
              <a:off x="2951820" y="1491630"/>
              <a:ext cx="0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>
              <a:off x="2699792" y="1491630"/>
              <a:ext cx="504056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 flipV="1">
              <a:off x="2699792" y="1491630"/>
              <a:ext cx="504056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7"/>
          <p:cNvGrpSpPr/>
          <p:nvPr/>
        </p:nvGrpSpPr>
        <p:grpSpPr>
          <a:xfrm>
            <a:off x="2699792" y="3642288"/>
            <a:ext cx="504056" cy="504056"/>
            <a:chOff x="2699792" y="1491630"/>
            <a:chExt cx="504056" cy="504056"/>
          </a:xfrm>
        </p:grpSpPr>
        <p:sp>
          <p:nvSpPr>
            <p:cNvPr id="49" name="矩形 48"/>
            <p:cNvSpPr/>
            <p:nvPr/>
          </p:nvSpPr>
          <p:spPr>
            <a:xfrm>
              <a:off x="2699792" y="1491630"/>
              <a:ext cx="504056" cy="504056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>
                  <a:solidFill>
                    <a:srgbClr val="C00000"/>
                  </a:solidFill>
                  <a:latin typeface="方正粗宋繁体" pitchFamily="65" charset="-122"/>
                  <a:ea typeface="方正粗宋繁体" pitchFamily="65" charset="-122"/>
                </a:rPr>
                <a:t>肆</a:t>
              </a:r>
              <a:endParaRPr lang="zh-CN" altLang="en-US" sz="2800" b="1" dirty="0">
                <a:solidFill>
                  <a:srgbClr val="C00000"/>
                </a:solidFill>
                <a:latin typeface="方正粗宋繁体" pitchFamily="65" charset="-122"/>
                <a:ea typeface="方正粗宋繁体" pitchFamily="65" charset="-122"/>
              </a:endParaRPr>
            </a:p>
          </p:txBody>
        </p:sp>
        <p:cxnSp>
          <p:nvCxnSpPr>
            <p:cNvPr id="50" name="直接连接符 49"/>
            <p:cNvCxnSpPr>
              <a:endCxn id="49" idx="3"/>
            </p:cNvCxnSpPr>
            <p:nvPr/>
          </p:nvCxnSpPr>
          <p:spPr>
            <a:xfrm>
              <a:off x="2699792" y="1743658"/>
              <a:ext cx="50405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>
              <a:stCxn id="49" idx="0"/>
              <a:endCxn id="49" idx="2"/>
            </p:cNvCxnSpPr>
            <p:nvPr/>
          </p:nvCxnSpPr>
          <p:spPr>
            <a:xfrm>
              <a:off x="2951820" y="1491630"/>
              <a:ext cx="0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H="1">
              <a:off x="2699792" y="1491630"/>
              <a:ext cx="504056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H="1" flipV="1">
              <a:off x="2699792" y="1491630"/>
              <a:ext cx="504056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3419872" y="1621128"/>
            <a:ext cx="2952328" cy="52322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从 </a:t>
            </a: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内在认知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来看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419872" y="2288557"/>
            <a:ext cx="2952328" cy="52322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从 </a:t>
            </a: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组织高度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来看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419872" y="2960632"/>
            <a:ext cx="2952328" cy="52322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从 </a:t>
            </a: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能力素养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来看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419872" y="3632706"/>
            <a:ext cx="2952328" cy="52322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其他方面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补充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071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" y="1"/>
            <a:ext cx="9143998" cy="5143499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2771800" y="608079"/>
            <a:ext cx="792089" cy="792088"/>
            <a:chOff x="2699792" y="1491630"/>
            <a:chExt cx="504056" cy="504056"/>
          </a:xfrm>
        </p:grpSpPr>
        <p:sp>
          <p:nvSpPr>
            <p:cNvPr id="5" name="矩形 4"/>
            <p:cNvSpPr/>
            <p:nvPr/>
          </p:nvSpPr>
          <p:spPr>
            <a:xfrm>
              <a:off x="2699792" y="1491630"/>
              <a:ext cx="504056" cy="504056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dirty="0" smtClean="0">
                  <a:solidFill>
                    <a:srgbClr val="C00000"/>
                  </a:solidFill>
                  <a:latin typeface="方正粗宋繁体" pitchFamily="65" charset="-122"/>
                  <a:ea typeface="方正粗宋繁体" pitchFamily="65" charset="-122"/>
                </a:rPr>
                <a:t>壹</a:t>
              </a:r>
              <a:endParaRPr lang="zh-CN" altLang="en-US" sz="4800" dirty="0">
                <a:solidFill>
                  <a:srgbClr val="C00000"/>
                </a:solidFill>
                <a:latin typeface="方正粗宋繁体" pitchFamily="65" charset="-122"/>
                <a:ea typeface="方正粗宋繁体" pitchFamily="65" charset="-122"/>
              </a:endParaRPr>
            </a:p>
          </p:txBody>
        </p:sp>
        <p:cxnSp>
          <p:nvCxnSpPr>
            <p:cNvPr id="10" name="直接连接符 9"/>
            <p:cNvCxnSpPr>
              <a:endCxn id="5" idx="3"/>
            </p:cNvCxnSpPr>
            <p:nvPr/>
          </p:nvCxnSpPr>
          <p:spPr>
            <a:xfrm>
              <a:off x="2699792" y="1743658"/>
              <a:ext cx="50405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stCxn id="5" idx="0"/>
              <a:endCxn id="5" idx="2"/>
            </p:cNvCxnSpPr>
            <p:nvPr/>
          </p:nvCxnSpPr>
          <p:spPr>
            <a:xfrm>
              <a:off x="2951820" y="1491630"/>
              <a:ext cx="0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2699792" y="1491630"/>
              <a:ext cx="504056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 flipV="1">
              <a:off x="2699792" y="1491630"/>
              <a:ext cx="504056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3768284" y="588625"/>
            <a:ext cx="32519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C00000"/>
                </a:solidFill>
                <a:latin typeface="方正粗宋繁体" pitchFamily="65" charset="-122"/>
                <a:ea typeface="方正粗宋繁体" pitchFamily="65" charset="-122"/>
              </a:rPr>
              <a:t>内在认知</a:t>
            </a:r>
            <a:endParaRPr lang="zh-CN" altLang="en-US" sz="4800" dirty="0">
              <a:solidFill>
                <a:srgbClr val="C00000"/>
              </a:solidFill>
              <a:latin typeface="方正粗宋繁体" pitchFamily="65" charset="-122"/>
              <a:ea typeface="方正粗宋繁体" pitchFamily="65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167844" y="1419622"/>
            <a:ext cx="0" cy="2376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167844" y="1959682"/>
            <a:ext cx="6004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3167844" y="2547747"/>
            <a:ext cx="6004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3167844" y="3171816"/>
            <a:ext cx="6004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3167844" y="3795886"/>
            <a:ext cx="6004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995936" y="1707654"/>
            <a:ext cx="2304256" cy="504056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关于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理想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995936" y="2295719"/>
            <a:ext cx="2304256" cy="504056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华康俪金黑W8"/>
                <a:ea typeface="华康俪金黑W8"/>
              </a:rPr>
              <a:t>2</a:t>
            </a:r>
            <a:r>
              <a:rPr lang="en-US" altLang="zh-CN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华康俪金黑W8"/>
                <a:ea typeface="华康俪金黑W8"/>
              </a:rPr>
              <a:t>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关于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价值观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3995936" y="2919788"/>
            <a:ext cx="2304256" cy="504056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华康俪金黑W8"/>
                <a:ea typeface="华康俪金黑W8"/>
              </a:rPr>
              <a:t>3</a:t>
            </a:r>
            <a:r>
              <a:rPr lang="en-US" altLang="zh-CN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华康俪金黑W8"/>
                <a:ea typeface="华康俪金黑W8"/>
              </a:rPr>
              <a:t>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关于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性格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995936" y="3543594"/>
            <a:ext cx="2304256" cy="504056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华康俪金黑W8"/>
                <a:ea typeface="华康俪金黑W8"/>
              </a:rPr>
              <a:t>4</a:t>
            </a:r>
            <a:r>
              <a:rPr lang="en-US" altLang="zh-CN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华康俪金黑W8"/>
                <a:ea typeface="华康俪金黑W8"/>
              </a:rPr>
              <a:t>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关于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左右脑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379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C:\Users\joyce\Desktop\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2192" y="894762"/>
            <a:ext cx="3923784" cy="261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joyce\Desktop\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83981" y="894762"/>
            <a:ext cx="3923784" cy="261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02001" y="4443958"/>
            <a:ext cx="14217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C00000"/>
                </a:solidFill>
                <a:latin typeface="+mj-ea"/>
                <a:ea typeface="+mj-ea"/>
              </a:rPr>
              <a:t>1 </a:t>
            </a:r>
            <a:r>
              <a:rPr lang="zh-CN" altLang="en-US" sz="3200" dirty="0" smtClean="0">
                <a:solidFill>
                  <a:srgbClr val="C00000"/>
                </a:solidFill>
                <a:latin typeface="+mj-ea"/>
                <a:ea typeface="+mj-ea"/>
              </a:rPr>
              <a:t>理想</a:t>
            </a:r>
            <a:endParaRPr lang="zh-CN" altLang="en-US" sz="32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61894" y="4475508"/>
            <a:ext cx="521674" cy="521674"/>
            <a:chOff x="161894" y="4498348"/>
            <a:chExt cx="521674" cy="521674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42809" y="4574810"/>
              <a:ext cx="368751" cy="368751"/>
            </a:xfrm>
            <a:prstGeom prst="rect">
              <a:avLst/>
            </a:prstGeom>
          </p:spPr>
        </p:pic>
        <p:sp>
          <p:nvSpPr>
            <p:cNvPr id="17" name="圆角矩形 16"/>
            <p:cNvSpPr/>
            <p:nvPr/>
          </p:nvSpPr>
          <p:spPr>
            <a:xfrm>
              <a:off x="161894" y="4498348"/>
              <a:ext cx="521674" cy="521674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0" name="直接连接符 19"/>
          <p:cNvCxnSpPr/>
          <p:nvPr/>
        </p:nvCxnSpPr>
        <p:spPr>
          <a:xfrm>
            <a:off x="395536" y="4997182"/>
            <a:ext cx="1700997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1134465"/>
            <a:ext cx="2157365" cy="2157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96533" y="1077381"/>
            <a:ext cx="2204662" cy="2204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矩形 25"/>
          <p:cNvSpPr/>
          <p:nvPr/>
        </p:nvSpPr>
        <p:spPr>
          <a:xfrm>
            <a:off x="7219453" y="1131590"/>
            <a:ext cx="1384995" cy="230281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dirty="0">
                <a:latin typeface="+mj-ea"/>
                <a:ea typeface="+mj-ea"/>
              </a:rPr>
              <a:t>将才的理想</a:t>
            </a:r>
            <a:r>
              <a:rPr lang="zh-CN" altLang="zh-CN" dirty="0" smtClean="0">
                <a:latin typeface="+mj-ea"/>
                <a:ea typeface="+mj-ea"/>
              </a:rPr>
              <a:t>在于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 smtClean="0">
                <a:latin typeface="+mn-ea"/>
              </a:rPr>
              <a:t>把己擅长</a:t>
            </a:r>
            <a:r>
              <a:rPr lang="zh-CN" altLang="zh-CN" sz="1400" dirty="0">
                <a:latin typeface="+mn-ea"/>
              </a:rPr>
              <a:t>的事情做到</a:t>
            </a:r>
            <a:r>
              <a:rPr lang="zh-CN" altLang="zh-CN" sz="1400" dirty="0" smtClean="0">
                <a:latin typeface="+mn-ea"/>
              </a:rPr>
              <a:t>极致，追求</a:t>
            </a:r>
            <a:r>
              <a:rPr lang="en-US" altLang="zh-CN" sz="1400" dirty="0" smtClean="0">
                <a:latin typeface="+mn-ea"/>
              </a:rPr>
              <a:t>NO.1</a:t>
            </a:r>
            <a:endParaRPr lang="zh-CN" altLang="en-US" sz="1400" dirty="0"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31592" y="1205036"/>
            <a:ext cx="1708160" cy="230281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latin typeface="+mj-ea"/>
                <a:ea typeface="+mj-ea"/>
              </a:rPr>
              <a:t>帅才的理想</a:t>
            </a:r>
            <a:r>
              <a:rPr lang="zh-CN" altLang="en-US" dirty="0" smtClean="0">
                <a:latin typeface="+mj-ea"/>
                <a:ea typeface="+mj-ea"/>
              </a:rPr>
              <a:t>在于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+mn-ea"/>
              </a:rPr>
              <a:t>把</a:t>
            </a:r>
            <a:r>
              <a:rPr lang="zh-CN" altLang="en-US" sz="1400" dirty="0">
                <a:latin typeface="+mn-ea"/>
              </a:rPr>
              <a:t>擅长、不擅长的事情都做到圆满，追求更高、更快、更强</a:t>
            </a:r>
          </a:p>
        </p:txBody>
      </p:sp>
    </p:spTree>
    <p:extLst>
      <p:ext uri="{BB962C8B-B14F-4D97-AF65-F5344CB8AC3E}">
        <p14:creationId xmlns:p14="http://schemas.microsoft.com/office/powerpoint/2010/main" xmlns="" val="414014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C:\Users\joyce\Desktop\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6200000">
            <a:off x="4402030" y="894763"/>
            <a:ext cx="3923784" cy="261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joyce\Desktop\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6200000">
            <a:off x="1036334" y="894762"/>
            <a:ext cx="3923784" cy="261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02001" y="4443958"/>
            <a:ext cx="1853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C00000"/>
                </a:solidFill>
                <a:latin typeface="+mj-ea"/>
                <a:ea typeface="+mj-ea"/>
              </a:rPr>
              <a:t>2 </a:t>
            </a:r>
            <a:r>
              <a:rPr lang="zh-CN" altLang="en-US" sz="3200" dirty="0" smtClean="0">
                <a:solidFill>
                  <a:srgbClr val="C00000"/>
                </a:solidFill>
                <a:latin typeface="+mj-ea"/>
                <a:ea typeface="+mj-ea"/>
              </a:rPr>
              <a:t>价值观</a:t>
            </a:r>
            <a:endParaRPr lang="zh-CN" altLang="en-US" sz="32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61894" y="4475508"/>
            <a:ext cx="521674" cy="521674"/>
            <a:chOff x="161894" y="4498348"/>
            <a:chExt cx="521674" cy="521674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42809" y="4610814"/>
              <a:ext cx="368751" cy="322657"/>
            </a:xfrm>
            <a:prstGeom prst="rect">
              <a:avLst/>
            </a:prstGeom>
          </p:spPr>
        </p:pic>
        <p:sp>
          <p:nvSpPr>
            <p:cNvPr id="17" name="圆角矩形 16"/>
            <p:cNvSpPr/>
            <p:nvPr/>
          </p:nvSpPr>
          <p:spPr>
            <a:xfrm>
              <a:off x="161894" y="4498348"/>
              <a:ext cx="521674" cy="521674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0" name="直接连接符 19"/>
          <p:cNvCxnSpPr/>
          <p:nvPr/>
        </p:nvCxnSpPr>
        <p:spPr>
          <a:xfrm>
            <a:off x="427184" y="4997182"/>
            <a:ext cx="219600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76618" y="353177"/>
            <a:ext cx="2174607" cy="21746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矩形 25"/>
          <p:cNvSpPr/>
          <p:nvPr/>
        </p:nvSpPr>
        <p:spPr>
          <a:xfrm>
            <a:off x="5220072" y="2283718"/>
            <a:ext cx="2376264" cy="161582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zh-CN" dirty="0" smtClean="0">
                <a:latin typeface="+mj-ea"/>
                <a:ea typeface="+mj-ea"/>
              </a:rPr>
              <a:t>将才</a:t>
            </a:r>
            <a:r>
              <a:rPr lang="zh-CN" altLang="en-US" dirty="0" smtClean="0">
                <a:latin typeface="+mj-ea"/>
                <a:ea typeface="+mj-ea"/>
              </a:rPr>
              <a:t>希望自己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 smtClean="0"/>
              <a:t>做</a:t>
            </a:r>
            <a:r>
              <a:rPr lang="zh-CN" altLang="zh-CN" sz="1400" dirty="0"/>
              <a:t>的事情少而精，追求单项工作的完美，并善于享受其中的乐趣</a:t>
            </a:r>
            <a:endParaRPr lang="zh-CN" altLang="en-US" sz="1400" dirty="0"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835696" y="483518"/>
            <a:ext cx="2423931" cy="161582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dirty="0">
                <a:latin typeface="+mj-ea"/>
                <a:ea typeface="+mj-ea"/>
              </a:rPr>
              <a:t>帅才</a:t>
            </a:r>
            <a:r>
              <a:rPr lang="zh-CN" altLang="en-US" dirty="0" smtClean="0">
                <a:latin typeface="+mj-ea"/>
                <a:ea typeface="+mj-ea"/>
              </a:rPr>
              <a:t>的</a:t>
            </a:r>
            <a:r>
              <a:rPr lang="zh-CN" altLang="en-US" dirty="0">
                <a:latin typeface="+mj-ea"/>
                <a:ea typeface="+mj-ea"/>
              </a:rPr>
              <a:t>价值观</a:t>
            </a:r>
            <a:r>
              <a:rPr lang="zh-CN" altLang="en-US" dirty="0" smtClean="0">
                <a:latin typeface="+mj-ea"/>
                <a:ea typeface="+mj-ea"/>
              </a:rPr>
              <a:t>在于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 smtClean="0"/>
              <a:t>带领</a:t>
            </a:r>
            <a:r>
              <a:rPr lang="zh-CN" altLang="zh-CN" sz="1400" dirty="0"/>
              <a:t>一个团队从一个成功走向另一个成功，并善于享受决胜千里之外的快感</a:t>
            </a:r>
            <a:endParaRPr lang="zh-CN" altLang="en-US" sz="1400" dirty="0">
              <a:latin typeface="+mn-ea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2666" y="1691901"/>
            <a:ext cx="2612106" cy="2612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30653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 descr="C:\Users\joyce\Desktop\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6200000">
            <a:off x="-152985" y="1103512"/>
            <a:ext cx="3923784" cy="261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joyce\Desktop\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6200000">
            <a:off x="2708981" y="1103513"/>
            <a:ext cx="3923784" cy="261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joyce\Desktop\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6200000">
            <a:off x="5570947" y="1103513"/>
            <a:ext cx="3923784" cy="261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02001" y="4443958"/>
            <a:ext cx="1853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C00000"/>
                </a:solidFill>
                <a:latin typeface="+mj-ea"/>
                <a:ea typeface="+mj-ea"/>
              </a:rPr>
              <a:t>3 </a:t>
            </a:r>
            <a:r>
              <a:rPr lang="zh-CN" altLang="en-US" sz="3200" dirty="0">
                <a:solidFill>
                  <a:srgbClr val="C00000"/>
                </a:solidFill>
                <a:latin typeface="+mj-ea"/>
                <a:ea typeface="+mj-ea"/>
              </a:rPr>
              <a:t>性格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61894" y="4475508"/>
            <a:ext cx="521674" cy="521674"/>
            <a:chOff x="161894" y="4498348"/>
            <a:chExt cx="521674" cy="521674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74231" y="4574854"/>
              <a:ext cx="296999" cy="396000"/>
            </a:xfrm>
            <a:prstGeom prst="rect">
              <a:avLst/>
            </a:prstGeom>
          </p:spPr>
        </p:pic>
        <p:sp>
          <p:nvSpPr>
            <p:cNvPr id="17" name="圆角矩形 16"/>
            <p:cNvSpPr/>
            <p:nvPr/>
          </p:nvSpPr>
          <p:spPr>
            <a:xfrm>
              <a:off x="161894" y="4498348"/>
              <a:ext cx="521674" cy="521674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0" name="直接连接符 19"/>
          <p:cNvCxnSpPr/>
          <p:nvPr/>
        </p:nvCxnSpPr>
        <p:spPr>
          <a:xfrm>
            <a:off x="422730" y="4997182"/>
            <a:ext cx="172800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65691" y="631016"/>
            <a:ext cx="2423931" cy="3520359"/>
            <a:chOff x="665691" y="631016"/>
            <a:chExt cx="2423931" cy="3520359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55576" y="2063144"/>
              <a:ext cx="2088231" cy="208823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7" name="矩形 26"/>
            <p:cNvSpPr/>
            <p:nvPr/>
          </p:nvSpPr>
          <p:spPr>
            <a:xfrm>
              <a:off x="665691" y="631016"/>
              <a:ext cx="2423931" cy="1292662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lvl="0" algn="ctr">
                <a:lnSpc>
                  <a:spcPct val="200000"/>
                </a:lnSpc>
              </a:pPr>
              <a:r>
                <a:rPr lang="zh-CN" altLang="en-US" dirty="0">
                  <a:solidFill>
                    <a:prstClr val="black"/>
                  </a:solidFill>
                  <a:latin typeface="华康俪金黑W8"/>
                  <a:ea typeface="华康俪金黑W8"/>
                </a:rPr>
                <a:t>将才</a:t>
              </a:r>
              <a:endParaRPr lang="en-US" altLang="zh-CN" dirty="0">
                <a:solidFill>
                  <a:prstClr val="black"/>
                </a:solidFill>
                <a:latin typeface="华康俪金黑W8"/>
                <a:ea typeface="华康俪金黑W8"/>
              </a:endParaRPr>
            </a:p>
            <a:p>
              <a:pPr lvl="0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prstClr val="black"/>
                  </a:solidFill>
                </a:rPr>
                <a:t>要么</a:t>
              </a:r>
              <a:r>
                <a:rPr lang="zh-CN" altLang="en-US" sz="1400" dirty="0">
                  <a:solidFill>
                    <a:prstClr val="black"/>
                  </a:solidFill>
                </a:rPr>
                <a:t>外向</a:t>
              </a:r>
              <a:r>
                <a:rPr lang="zh-CN" altLang="en-US" sz="1400" dirty="0" smtClean="0">
                  <a:solidFill>
                    <a:prstClr val="black"/>
                  </a:solidFill>
                </a:rPr>
                <a:t>，为人</a:t>
              </a:r>
              <a:r>
                <a:rPr lang="zh-CN" altLang="en-US" sz="1400" dirty="0">
                  <a:solidFill>
                    <a:prstClr val="black"/>
                  </a:solidFill>
                </a:rPr>
                <a:t>处世直接洒脱，不拖泥带水</a:t>
              </a:r>
              <a:endParaRPr lang="zh-CN" altLang="en-US" sz="1400" dirty="0">
                <a:solidFill>
                  <a:prstClr val="black"/>
                </a:solidFill>
                <a:latin typeface="微软雅黑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347864" y="339502"/>
            <a:ext cx="2565313" cy="3817390"/>
            <a:chOff x="3340177" y="339502"/>
            <a:chExt cx="2565313" cy="3817390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340177" y="339502"/>
              <a:ext cx="2431809" cy="243180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0" name="矩形 29"/>
            <p:cNvSpPr/>
            <p:nvPr/>
          </p:nvSpPr>
          <p:spPr>
            <a:xfrm>
              <a:off x="3529226" y="2541065"/>
              <a:ext cx="2376264" cy="1615827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dirty="0" smtClean="0">
                  <a:latin typeface="+mj-ea"/>
                  <a:ea typeface="+mj-ea"/>
                </a:rPr>
                <a:t>帅</a:t>
              </a:r>
              <a:r>
                <a:rPr lang="zh-CN" altLang="zh-CN" dirty="0" smtClean="0">
                  <a:latin typeface="+mj-ea"/>
                  <a:ea typeface="+mj-ea"/>
                </a:rPr>
                <a:t>才</a:t>
              </a:r>
              <a:endParaRPr lang="en-US" altLang="zh-CN" dirty="0" smtClean="0">
                <a:latin typeface="+mj-ea"/>
                <a:ea typeface="+mj-ea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/>
                <a:t>比内向人外向，比外向人内向，为人处世中庸之道，不温不火</a:t>
              </a:r>
              <a:endParaRPr lang="zh-CN" altLang="en-US" sz="1400" dirty="0">
                <a:latin typeface="+mn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415454" y="631016"/>
            <a:ext cx="2423931" cy="3494225"/>
            <a:chOff x="665691" y="631016"/>
            <a:chExt cx="2423931" cy="3494225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82167" y="2080263"/>
              <a:ext cx="1644074" cy="20449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3" name="矩形 32"/>
            <p:cNvSpPr/>
            <p:nvPr/>
          </p:nvSpPr>
          <p:spPr>
            <a:xfrm>
              <a:off x="665691" y="631016"/>
              <a:ext cx="2423931" cy="1292662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dirty="0" smtClean="0">
                  <a:latin typeface="+mj-ea"/>
                  <a:ea typeface="+mj-ea"/>
                </a:rPr>
                <a:t>将才</a:t>
              </a:r>
              <a:endParaRPr lang="en-US" altLang="zh-CN" dirty="0" smtClean="0">
                <a:latin typeface="+mj-ea"/>
                <a:ea typeface="+mj-ea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/>
                <a:t>要么内向</a:t>
              </a:r>
              <a:r>
                <a:rPr lang="zh-CN" altLang="en-US" sz="1400" dirty="0" smtClean="0"/>
                <a:t>，为人</a:t>
              </a:r>
              <a:r>
                <a:rPr lang="zh-CN" altLang="en-US" sz="1400" dirty="0"/>
                <a:t>处世直接洒脱，不拖泥带水</a:t>
              </a:r>
              <a:endParaRPr lang="zh-CN" altLang="en-US" sz="1400" dirty="0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78784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C:\Users\joyce\Desktop\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6200000">
            <a:off x="4471914" y="922841"/>
            <a:ext cx="3923784" cy="261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joyce\Desktop\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6200000">
            <a:off x="964326" y="922841"/>
            <a:ext cx="3923784" cy="261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02001" y="4443958"/>
            <a:ext cx="1853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C00000"/>
                </a:solidFill>
                <a:latin typeface="+mj-ea"/>
                <a:ea typeface="+mj-ea"/>
              </a:rPr>
              <a:t>4 </a:t>
            </a:r>
            <a:r>
              <a:rPr lang="zh-CN" altLang="en-US" sz="3200" dirty="0" smtClean="0">
                <a:solidFill>
                  <a:srgbClr val="C00000"/>
                </a:solidFill>
                <a:latin typeface="+mj-ea"/>
                <a:ea typeface="+mj-ea"/>
              </a:rPr>
              <a:t>左右脑</a:t>
            </a:r>
            <a:endParaRPr lang="zh-CN" altLang="en-US" sz="32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61894" y="4475508"/>
            <a:ext cx="521674" cy="521674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395535" y="4997182"/>
            <a:ext cx="219600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9601" y="393531"/>
            <a:ext cx="2196735" cy="21967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93535" y="1660737"/>
            <a:ext cx="2502401" cy="2502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矩形 25"/>
          <p:cNvSpPr/>
          <p:nvPr/>
        </p:nvSpPr>
        <p:spPr>
          <a:xfrm>
            <a:off x="5220072" y="2575232"/>
            <a:ext cx="2376264" cy="129266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zh-CN" dirty="0" smtClean="0">
                <a:latin typeface="+mj-ea"/>
                <a:ea typeface="+mj-ea"/>
              </a:rPr>
              <a:t>将才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 smtClean="0"/>
              <a:t>左脑居多，体系在语词思维，逻辑、理性、分析、数字</a:t>
            </a:r>
            <a:endParaRPr lang="zh-CN" altLang="en-US" sz="1400" dirty="0"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763688" y="450345"/>
            <a:ext cx="2423931" cy="129266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dirty="0" smtClean="0">
                <a:latin typeface="+mj-ea"/>
                <a:ea typeface="+mj-ea"/>
              </a:rPr>
              <a:t>帅才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/>
              <a:t>右脑居多，体现在表象思维，形象、感性、描述、模拟</a:t>
            </a:r>
            <a:endParaRPr lang="zh-CN" altLang="en-US" sz="1400" dirty="0">
              <a:latin typeface="+mn-ea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61894" y="4549746"/>
            <a:ext cx="521935" cy="3731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7724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" y="1"/>
            <a:ext cx="9143998" cy="5143499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2771800" y="608079"/>
            <a:ext cx="792089" cy="792088"/>
            <a:chOff x="2699792" y="1491630"/>
            <a:chExt cx="504056" cy="504056"/>
          </a:xfrm>
        </p:grpSpPr>
        <p:sp>
          <p:nvSpPr>
            <p:cNvPr id="5" name="矩形 4"/>
            <p:cNvSpPr/>
            <p:nvPr/>
          </p:nvSpPr>
          <p:spPr>
            <a:xfrm>
              <a:off x="2699792" y="1491630"/>
              <a:ext cx="504056" cy="504056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dirty="0" smtClean="0">
                  <a:solidFill>
                    <a:srgbClr val="C00000"/>
                  </a:solidFill>
                  <a:latin typeface="方正粗宋繁体" pitchFamily="65" charset="-122"/>
                  <a:ea typeface="方正粗宋繁体" pitchFamily="65" charset="-122"/>
                </a:rPr>
                <a:t>贰</a:t>
              </a:r>
              <a:endParaRPr lang="zh-CN" altLang="en-US" sz="4800" dirty="0">
                <a:solidFill>
                  <a:srgbClr val="C00000"/>
                </a:solidFill>
                <a:latin typeface="方正粗宋繁体" pitchFamily="65" charset="-122"/>
                <a:ea typeface="方正粗宋繁体" pitchFamily="65" charset="-122"/>
              </a:endParaRPr>
            </a:p>
          </p:txBody>
        </p:sp>
        <p:cxnSp>
          <p:nvCxnSpPr>
            <p:cNvPr id="10" name="直接连接符 9"/>
            <p:cNvCxnSpPr>
              <a:endCxn id="5" idx="3"/>
            </p:cNvCxnSpPr>
            <p:nvPr/>
          </p:nvCxnSpPr>
          <p:spPr>
            <a:xfrm>
              <a:off x="2699792" y="1743658"/>
              <a:ext cx="50405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stCxn id="5" idx="0"/>
              <a:endCxn id="5" idx="2"/>
            </p:cNvCxnSpPr>
            <p:nvPr/>
          </p:nvCxnSpPr>
          <p:spPr>
            <a:xfrm>
              <a:off x="2951820" y="1491630"/>
              <a:ext cx="0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2699792" y="1491630"/>
              <a:ext cx="504056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 flipV="1">
              <a:off x="2699792" y="1491630"/>
              <a:ext cx="504056" cy="5040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3768284" y="588625"/>
            <a:ext cx="32519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C00000"/>
                </a:solidFill>
                <a:latin typeface="方正粗宋繁体" pitchFamily="65" charset="-122"/>
                <a:ea typeface="方正粗宋繁体" pitchFamily="65" charset="-122"/>
              </a:rPr>
              <a:t>组织高度</a:t>
            </a:r>
            <a:endParaRPr lang="zh-CN" altLang="en-US" sz="4800" dirty="0">
              <a:solidFill>
                <a:srgbClr val="C00000"/>
              </a:solidFill>
              <a:latin typeface="方正粗宋繁体" pitchFamily="65" charset="-122"/>
              <a:ea typeface="方正粗宋繁体" pitchFamily="65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167844" y="1419622"/>
            <a:ext cx="0" cy="2376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167844" y="1959682"/>
            <a:ext cx="6004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3167844" y="2547747"/>
            <a:ext cx="6004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3167844" y="3171816"/>
            <a:ext cx="6004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3167844" y="3795886"/>
            <a:ext cx="6004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995936" y="1707654"/>
            <a:ext cx="2304256" cy="504056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5 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精神实质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995936" y="2295719"/>
            <a:ext cx="2304256" cy="504056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6 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任务高度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3995936" y="2919788"/>
            <a:ext cx="2304256" cy="504056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7 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管理幅度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995936" y="3543594"/>
            <a:ext cx="2304256" cy="504056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8 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管理水平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434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应常用3">
      <a:majorFont>
        <a:latin typeface="Bodoni MT"/>
        <a:ea typeface="华康俪金黑W8"/>
        <a:cs typeface=""/>
      </a:majorFont>
      <a:minorFont>
        <a:latin typeface="Bodoni M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1366</Words>
  <Application>Microsoft Office PowerPoint</Application>
  <PresentationFormat>全屏显示(16:9)</PresentationFormat>
  <Paragraphs>134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Arial</vt:lpstr>
      <vt:lpstr>宋体</vt:lpstr>
      <vt:lpstr>方正粗宋繁体</vt:lpstr>
      <vt:lpstr>方正隶书简体</vt:lpstr>
      <vt:lpstr>Bodoni MT</vt:lpstr>
      <vt:lpstr>微软雅黑</vt:lpstr>
      <vt:lpstr>华康俪金黑W8</vt:lpstr>
      <vt:lpstr>Times New Roman</vt:lpstr>
      <vt:lpstr>Calibri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joyce</dc:creator>
  <cp:lastModifiedBy>Administrator</cp:lastModifiedBy>
  <cp:revision>67</cp:revision>
  <dcterms:modified xsi:type="dcterms:W3CDTF">2015-07-24T00:38:07Z</dcterms:modified>
</cp:coreProperties>
</file>