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76" r:id="rId11"/>
    <p:sldId id="275" r:id="rId12"/>
    <p:sldId id="274" r:id="rId13"/>
    <p:sldId id="279" r:id="rId14"/>
    <p:sldId id="273" r:id="rId15"/>
    <p:sldId id="278" r:id="rId16"/>
    <p:sldId id="277" r:id="rId17"/>
    <p:sldId id="266" r:id="rId18"/>
    <p:sldId id="268" r:id="rId19"/>
    <p:sldId id="267" r:id="rId20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18" autoAdjust="0"/>
    <p:restoredTop sz="94620" autoAdjust="0"/>
  </p:normalViewPr>
  <p:slideViewPr>
    <p:cSldViewPr>
      <p:cViewPr>
        <p:scale>
          <a:sx n="66" d="100"/>
          <a:sy n="66" d="100"/>
        </p:scale>
        <p:origin x="-1488" y="-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B7C041DB-B29A-4966-82E3-BA4D265467B8}" type="datetimeFigureOut">
              <a:rPr lang="zh-CN" altLang="en-US"/>
              <a:pPr>
                <a:defRPr/>
              </a:pPr>
              <a:t>2012-5-8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AD15C7CC-44FF-4D78-BBC9-A638CBD97CD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9459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9E36DAC-B33F-4D64-B9CA-9DA113129B1A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2531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73D5B6C-110A-4091-A131-3AECD4893896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2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2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3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4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5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6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7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8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9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0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6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5" name="任意多边形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6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3C743D-B137-4836-9D33-FFB8ACA0CD32}" type="datetimeFigureOut">
              <a:rPr lang="zh-CN" altLang="en-US"/>
              <a:pPr>
                <a:defRPr/>
              </a:pPr>
              <a:t>2012-5-8</a:t>
            </a:fld>
            <a:endParaRPr lang="zh-CN" altLang="en-US"/>
          </a:p>
        </p:txBody>
      </p:sp>
      <p:sp>
        <p:nvSpPr>
          <p:cNvPr id="7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DF3549-6EF7-417F-ACE6-75FE8B85FCF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EF8B1-1CFF-45AE-AC03-3B854D9612B6}" type="datetimeFigureOut">
              <a:rPr lang="zh-CN" altLang="en-US"/>
              <a:pPr>
                <a:defRPr/>
              </a:pPr>
              <a:t>2012-5-8</a:t>
            </a:fld>
            <a:endParaRPr lang="zh-CN" altLang="en-US"/>
          </a:p>
        </p:txBody>
      </p:sp>
      <p:sp>
        <p:nvSpPr>
          <p:cNvPr id="5" name="页脚占位符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5DB61F-CC23-4215-B6AA-55ECF3D7321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>
    <p:dissolve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B4D8DD-E15D-40EB-8ADF-49EC48818C85}" type="datetimeFigureOut">
              <a:rPr lang="zh-CN" altLang="en-US"/>
              <a:pPr>
                <a:defRPr/>
              </a:pPr>
              <a:t>2012-5-8</a:t>
            </a:fld>
            <a:endParaRPr lang="zh-CN" altLang="en-US"/>
          </a:p>
        </p:txBody>
      </p:sp>
      <p:sp>
        <p:nvSpPr>
          <p:cNvPr id="5" name="页脚占位符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03FD1-E03C-4574-9F24-87372F251A9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>
    <p:dissolve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1D02EA-8343-437E-A470-3E7651B977F2}" type="datetimeFigureOut">
              <a:rPr lang="zh-CN" altLang="en-US"/>
              <a:pPr>
                <a:defRPr/>
              </a:pPr>
              <a:t>2012-5-8</a:t>
            </a:fld>
            <a:endParaRPr lang="zh-CN" altLang="en-US"/>
          </a:p>
        </p:txBody>
      </p:sp>
      <p:sp>
        <p:nvSpPr>
          <p:cNvPr id="5" name="页脚占位符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58EFD-549A-4B30-8D58-F9E046AB54A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>
    <p:dissolve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6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5" name="任意多边形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6C2D2-F3F9-4FD1-8CCD-3439F6633443}" type="datetimeFigureOut">
              <a:rPr lang="zh-CN" altLang="en-US"/>
              <a:pPr>
                <a:defRPr/>
              </a:pPr>
              <a:t>2012-5-8</a:t>
            </a:fld>
            <a:endParaRPr lang="zh-CN" altLang="en-US"/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FF7D5C-9B52-4778-8288-D407CB4338D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B0F31-5AB2-4D57-A62B-D64F7A5A855B}" type="datetimeFigureOut">
              <a:rPr lang="zh-CN" altLang="en-US"/>
              <a:pPr>
                <a:defRPr/>
              </a:pPr>
              <a:t>2012-5-8</a:t>
            </a:fld>
            <a:endParaRPr lang="zh-CN" altLang="en-US"/>
          </a:p>
        </p:txBody>
      </p:sp>
      <p:sp>
        <p:nvSpPr>
          <p:cNvPr id="6" name="页脚占位符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186149-B928-42C1-A8BD-254C870437F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>
    <p:dissolve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90314-189F-4A5F-9A26-546A3262B6FA}" type="datetimeFigureOut">
              <a:rPr lang="zh-CN" altLang="en-US"/>
              <a:pPr>
                <a:defRPr/>
              </a:pPr>
              <a:t>2012-5-8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D4EB5E-C45E-445F-B99B-12397405551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7B9A5-237F-4520-B9D4-759B97E4F686}" type="datetimeFigureOut">
              <a:rPr lang="zh-CN" altLang="en-US"/>
              <a:pPr>
                <a:defRPr/>
              </a:pPr>
              <a:t>2012-5-8</a:t>
            </a:fld>
            <a:endParaRPr lang="zh-CN" altLang="en-US"/>
          </a:p>
        </p:txBody>
      </p:sp>
      <p:sp>
        <p:nvSpPr>
          <p:cNvPr id="4" name="页脚占位符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D0BB6-94CA-4CDE-9EB4-22CC3E78C80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>
    <p:dissolve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DBCACC-7858-46C5-BFF6-561AB6413088}" type="datetimeFigureOut">
              <a:rPr lang="zh-CN" altLang="en-US"/>
              <a:pPr>
                <a:defRPr/>
              </a:pPr>
              <a:t>2012-5-8</a:t>
            </a:fld>
            <a:endParaRPr lang="zh-CN" altLang="en-US"/>
          </a:p>
        </p:txBody>
      </p:sp>
      <p:sp>
        <p:nvSpPr>
          <p:cNvPr id="3" name="页脚占位符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150B59-B194-4FFC-871E-E0A6629DD58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>
    <p:dissolve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DEE655-4B92-4858-9422-C258B0C16358}" type="datetimeFigureOut">
              <a:rPr lang="zh-CN" altLang="en-US"/>
              <a:pPr>
                <a:defRPr/>
              </a:pPr>
              <a:t>2012-5-8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E1C1E-83BD-4CA2-9BA5-D1BA899E423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922269-7589-4241-AA89-B625D2A6312B}" type="datetimeFigureOut">
              <a:rPr lang="zh-CN" altLang="en-US"/>
              <a:pPr>
                <a:defRPr/>
              </a:pPr>
              <a:t>2012-5-8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28F32B-63F7-49FC-AD62-FABD4934035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11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16" name="任意多边形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1028" name="标题占位符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smtClean="0"/>
          </a:p>
        </p:txBody>
      </p:sp>
      <p:sp>
        <p:nvSpPr>
          <p:cNvPr id="1029" name="文本占位符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smtClean="0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2">
                    <a:shade val="50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D989601-F9A7-48E4-8ECF-44E3EBD71B90}" type="datetimeFigureOut">
              <a:rPr lang="zh-CN" altLang="en-US"/>
              <a:pPr>
                <a:defRPr/>
              </a:pPr>
              <a:t>2012-5-8</a:t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2">
                    <a:shade val="50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EB00554-2062-45AA-807B-BBA220BC8A6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3" r:id="rId2"/>
    <p:sldLayoutId id="2147483745" r:id="rId3"/>
    <p:sldLayoutId id="2147483742" r:id="rId4"/>
    <p:sldLayoutId id="2147483746" r:id="rId5"/>
    <p:sldLayoutId id="2147483741" r:id="rId6"/>
    <p:sldLayoutId id="2147483740" r:id="rId7"/>
    <p:sldLayoutId id="2147483747" r:id="rId8"/>
    <p:sldLayoutId id="2147483748" r:id="rId9"/>
    <p:sldLayoutId id="2147483739" r:id="rId10"/>
    <p:sldLayoutId id="2147483738" r:id="rId11"/>
  </p:sldLayoutIdLst>
  <p:transition>
    <p:dissolve/>
    <p:sndAc>
      <p:stSnd>
        <p:snd r:embed="rId13" name="chimes.wav"/>
      </p:stSnd>
    </p:sndAc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  <a:ea typeface="宋体" charset="-122"/>
        </a:defRPr>
      </a:lvl2pPr>
      <a:lvl3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  <a:ea typeface="宋体" charset="-122"/>
        </a:defRPr>
      </a:lvl3pPr>
      <a:lvl4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  <a:ea typeface="宋体" charset="-122"/>
        </a:defRPr>
      </a:lvl4pPr>
      <a:lvl5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  <a:ea typeface="宋体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  <a:ea typeface="宋体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  <a:ea typeface="宋体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  <a:ea typeface="宋体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/>
          <a:ea typeface="宋体" charset="-122"/>
        </a:defRPr>
      </a:lvl9pPr>
    </p:titleStyle>
    <p:bodyStyle>
      <a:lvl1pPr marL="419100" indent="-382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fontAlgn="base">
        <a:spcBef>
          <a:spcPct val="20000"/>
        </a:spcBef>
        <a:spcAft>
          <a:spcPct val="0"/>
        </a:spcAft>
        <a:buClr>
          <a:srgbClr val="8D89A4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fontAlgn="base">
        <a:spcBef>
          <a:spcPct val="20000"/>
        </a:spcBef>
        <a:spcAft>
          <a:spcPct val="0"/>
        </a:spcAft>
        <a:buClr>
          <a:srgbClr val="748560"/>
        </a:buClr>
        <a:buSzPct val="100000"/>
        <a:buFont typeface="Arial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baike.baidu.com/view/1247049.htm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baike.baidu.com/view/16398.htm" TargetMode="External"/><Relationship Id="rId4" Type="http://schemas.openxmlformats.org/officeDocument/2006/relationships/hyperlink" Target="http://baike.baidu.com/view/16373.htm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baike.baidu.com/view/16398.htm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baike.baidu.com/view/168.htm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3648" y="836712"/>
            <a:ext cx="2088232" cy="255454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21299999" rev="0"/>
              </a:camera>
              <a:lightRig rig="threePt" dir="t"/>
            </a:scene3d>
            <a:sp3d>
              <a:bevelT w="12700" h="88900"/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0" dirty="0">
                <a:solidFill>
                  <a:schemeClr val="accent2"/>
                </a:solidFill>
                <a:latin typeface="+mn-lt"/>
                <a:ea typeface="+mn-ea"/>
              </a:rPr>
              <a:t>淘宝</a:t>
            </a:r>
            <a:endParaRPr lang="zh-CN" altLang="en-US" sz="8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4338" name="TextBox 5"/>
          <p:cNvSpPr txBox="1">
            <a:spLocks noChangeArrowheads="1"/>
          </p:cNvSpPr>
          <p:nvPr/>
        </p:nvSpPr>
        <p:spPr bwMode="auto">
          <a:xfrm>
            <a:off x="3492500" y="2276475"/>
            <a:ext cx="23034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7200">
                <a:ea typeface="黑体" pitchFamily="2" charset="-122"/>
              </a:rPr>
              <a:t>VS</a:t>
            </a:r>
            <a:endParaRPr lang="zh-CN" altLang="en-US" sz="7200">
              <a:ea typeface="黑体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75648" y="3573016"/>
            <a:ext cx="3168352" cy="132343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900000" lon="300000" rev="0"/>
              </a:camera>
              <a:lightRig rig="threePt" dir="t"/>
            </a:scene3d>
            <a:sp3d>
              <a:bevelT w="31750"/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0" dirty="0">
                <a:solidFill>
                  <a:srgbClr val="92D050"/>
                </a:solidFill>
                <a:latin typeface="+mn-lt"/>
                <a:ea typeface="+mn-ea"/>
              </a:rPr>
              <a:t>京东</a:t>
            </a:r>
            <a:endParaRPr lang="zh-CN" altLang="en-US" sz="8000" dirty="0">
              <a:solidFill>
                <a:srgbClr val="92D050"/>
              </a:solidFill>
              <a:latin typeface="+mn-lt"/>
              <a:ea typeface="+mn-ea"/>
            </a:endParaRPr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84888" y="1989138"/>
            <a:ext cx="2016125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4" descr="淘宝网标识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0113" y="3789363"/>
            <a:ext cx="2159000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4213" y="476250"/>
            <a:ext cx="7467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zh-CN" dirty="0" smtClean="0">
                <a:solidFill>
                  <a:schemeClr val="accent2"/>
                </a:solidFill>
              </a:rPr>
              <a:t>淘宝</a:t>
            </a:r>
            <a:r>
              <a:rPr lang="zh-CN" altLang="en-US" dirty="0" smtClean="0">
                <a:solidFill>
                  <a:srgbClr val="0070C0"/>
                </a:solidFill>
              </a:rPr>
              <a:t>ＶＳ</a:t>
            </a:r>
            <a:r>
              <a:rPr lang="zh-CN" altLang="zh-CN" dirty="0" smtClean="0">
                <a:solidFill>
                  <a:schemeClr val="accent2"/>
                </a:solidFill>
              </a:rPr>
              <a:t>京东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zh-CN" dirty="0" smtClean="0"/>
              <a:t>差异比较</a:t>
            </a:r>
            <a:r>
              <a:rPr lang="zh-CN" altLang="en-US" dirty="0" smtClean="0"/>
              <a:t>之：</a:t>
            </a:r>
            <a:r>
              <a:rPr lang="zh-CN" altLang="zh-CN" dirty="0" smtClean="0">
                <a:solidFill>
                  <a:schemeClr val="accent3"/>
                </a:solidFill>
              </a:rPr>
              <a:t>配送与用户体验</a:t>
            </a:r>
            <a:br>
              <a:rPr lang="zh-CN" altLang="zh-CN" dirty="0" smtClean="0">
                <a:solidFill>
                  <a:schemeClr val="accent3"/>
                </a:solidFill>
              </a:rPr>
            </a:br>
            <a:endParaRPr lang="zh-CN" altLang="en-US" dirty="0">
              <a:solidFill>
                <a:schemeClr val="accent3"/>
              </a:solidFill>
            </a:endParaRPr>
          </a:p>
        </p:txBody>
      </p:sp>
      <p:sp>
        <p:nvSpPr>
          <p:cNvPr id="25602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smtClean="0"/>
              <a:t>淘宝商城的卖家主要由正品品牌厂商与具有实力的</a:t>
            </a:r>
            <a:r>
              <a:rPr lang="en-US" altLang="zh-CN" smtClean="0"/>
              <a:t>B2C</a:t>
            </a:r>
            <a:r>
              <a:rPr lang="zh-CN" altLang="zh-CN" smtClean="0"/>
              <a:t>和</a:t>
            </a:r>
            <a:r>
              <a:rPr lang="en-US" altLang="zh-CN" smtClean="0"/>
              <a:t>C2C</a:t>
            </a:r>
            <a:r>
              <a:rPr lang="zh-CN" altLang="zh-CN" smtClean="0"/>
              <a:t>卖家构成，这使得淘宝在配送环节会不如京东商城。 </a:t>
            </a:r>
            <a:endParaRPr lang="en-US" altLang="zh-CN" smtClean="0"/>
          </a:p>
          <a:p>
            <a:endParaRPr lang="en-US" altLang="zh-CN" smtClean="0"/>
          </a:p>
          <a:p>
            <a:r>
              <a:rPr lang="zh-CN" altLang="zh-CN" smtClean="0"/>
              <a:t>京东商城依托多年打造的庞大物流体系，目前，京东商城在 </a:t>
            </a:r>
            <a:r>
              <a:rPr lang="en-US" altLang="zh-CN" smtClean="0"/>
              <a:t>25</a:t>
            </a:r>
            <a:r>
              <a:rPr lang="zh-CN" altLang="zh-CN" smtClean="0"/>
              <a:t>座重点城市建立了城市配送站，从而使买家获得货品的时间大为缩短。</a:t>
            </a:r>
          </a:p>
          <a:p>
            <a:endParaRPr lang="zh-CN" altLang="en-US" smtClean="0"/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4213" y="476250"/>
            <a:ext cx="7467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zh-CN" dirty="0" smtClean="0">
                <a:solidFill>
                  <a:schemeClr val="accent2"/>
                </a:solidFill>
              </a:rPr>
              <a:t>淘宝</a:t>
            </a:r>
            <a:r>
              <a:rPr lang="zh-CN" altLang="en-US" dirty="0" smtClean="0">
                <a:solidFill>
                  <a:srgbClr val="0070C0"/>
                </a:solidFill>
              </a:rPr>
              <a:t>ＶＳ</a:t>
            </a:r>
            <a:r>
              <a:rPr lang="zh-CN" altLang="zh-CN" dirty="0" smtClean="0">
                <a:solidFill>
                  <a:schemeClr val="accent2"/>
                </a:solidFill>
              </a:rPr>
              <a:t>京东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zh-CN" dirty="0" smtClean="0"/>
              <a:t>差异比较</a:t>
            </a:r>
            <a:r>
              <a:rPr lang="zh-CN" altLang="en-US" dirty="0" smtClean="0"/>
              <a:t>之：</a:t>
            </a:r>
            <a:r>
              <a:rPr lang="zh-CN" altLang="zh-CN" dirty="0" smtClean="0">
                <a:solidFill>
                  <a:schemeClr val="accent3"/>
                </a:solidFill>
              </a:rPr>
              <a:t>价格</a:t>
            </a:r>
            <a:r>
              <a:rPr lang="zh-CN" altLang="zh-CN" dirty="0" smtClean="0"/>
              <a:t/>
            </a:r>
            <a:br>
              <a:rPr lang="zh-CN" altLang="zh-CN" dirty="0" smtClean="0"/>
            </a:br>
            <a:endParaRPr lang="zh-CN" altLang="en-US" dirty="0"/>
          </a:p>
        </p:txBody>
      </p:sp>
      <p:sp>
        <p:nvSpPr>
          <p:cNvPr id="26626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smtClean="0"/>
              <a:t>从价格看，淘宝商城并没有明显优势，商品均价甚至超过京东商城。</a:t>
            </a:r>
            <a:endParaRPr lang="en-US" altLang="zh-CN" smtClean="0"/>
          </a:p>
          <a:p>
            <a:endParaRPr lang="en-US" altLang="zh-CN" smtClean="0"/>
          </a:p>
          <a:p>
            <a:r>
              <a:rPr lang="zh-CN" altLang="zh-CN" smtClean="0"/>
              <a:t>不过，由于加盟淘宝的商户众多，同类商品也不乏比京东商城更便宜的商品。</a:t>
            </a:r>
            <a:r>
              <a:rPr lang="en-US" altLang="zh-CN" smtClean="0"/>
              <a:t> </a:t>
            </a:r>
            <a:endParaRPr lang="zh-CN" altLang="en-US" smtClean="0"/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4213" y="476250"/>
            <a:ext cx="7467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zh-CN" dirty="0" smtClean="0">
                <a:solidFill>
                  <a:schemeClr val="accent2"/>
                </a:solidFill>
              </a:rPr>
              <a:t>淘宝</a:t>
            </a:r>
            <a:r>
              <a:rPr lang="zh-CN" altLang="en-US" dirty="0" smtClean="0">
                <a:solidFill>
                  <a:srgbClr val="0070C0"/>
                </a:solidFill>
              </a:rPr>
              <a:t>ＶＳ</a:t>
            </a:r>
            <a:r>
              <a:rPr lang="zh-CN" altLang="zh-CN" dirty="0" smtClean="0">
                <a:solidFill>
                  <a:schemeClr val="accent2"/>
                </a:solidFill>
              </a:rPr>
              <a:t>京东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en-US" dirty="0" smtClean="0"/>
              <a:t>淘宝特色：</a:t>
            </a:r>
            <a:r>
              <a:rPr lang="zh-CN" altLang="zh-CN" dirty="0" smtClean="0"/>
              <a:t/>
            </a:r>
            <a:br>
              <a:rPr lang="zh-CN" altLang="zh-CN" dirty="0" smtClean="0"/>
            </a:br>
            <a:endParaRPr lang="zh-CN" altLang="en-US" dirty="0"/>
          </a:p>
        </p:txBody>
      </p:sp>
      <p:sp>
        <p:nvSpPr>
          <p:cNvPr id="27650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作为拍卖网站，淘宝突出的优点是，如果商品的剩余时间在</a:t>
            </a:r>
            <a:r>
              <a:rPr lang="en-US" altLang="zh-CN" smtClean="0"/>
              <a:t>1</a:t>
            </a:r>
            <a:r>
              <a:rPr lang="zh-CN" altLang="en-US" smtClean="0"/>
              <a:t>小时以内，时间的显示是动态的，并且准确显示到了秒。</a:t>
            </a:r>
            <a:endParaRPr lang="en-US" altLang="zh-CN" smtClean="0"/>
          </a:p>
          <a:p>
            <a:r>
              <a:rPr lang="zh-CN" altLang="en-US" smtClean="0"/>
              <a:t>淘宝商城卖家接受买家七天内无理由退换货，无需担心买到的不合适，或者买到的东西和实际相差太大。 </a:t>
            </a:r>
          </a:p>
          <a:p>
            <a:r>
              <a:rPr lang="zh-CN" altLang="en-US" smtClean="0"/>
              <a:t>淘宝商城卖家所卖物品都是正品行货</a:t>
            </a: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4213" y="476250"/>
            <a:ext cx="7467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zh-CN" dirty="0" smtClean="0">
                <a:solidFill>
                  <a:schemeClr val="accent2"/>
                </a:solidFill>
              </a:rPr>
              <a:t>淘宝</a:t>
            </a:r>
            <a:r>
              <a:rPr lang="zh-CN" altLang="en-US" dirty="0" smtClean="0">
                <a:solidFill>
                  <a:srgbClr val="0070C0"/>
                </a:solidFill>
              </a:rPr>
              <a:t>ＶＳ</a:t>
            </a:r>
            <a:r>
              <a:rPr lang="zh-CN" altLang="zh-CN" dirty="0" smtClean="0">
                <a:solidFill>
                  <a:schemeClr val="accent2"/>
                </a:solidFill>
              </a:rPr>
              <a:t>京东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en-US" dirty="0" smtClean="0"/>
              <a:t>淘宝特色：</a:t>
            </a:r>
            <a:r>
              <a:rPr lang="zh-CN" altLang="zh-CN" dirty="0" smtClean="0"/>
              <a:t/>
            </a:r>
            <a:br>
              <a:rPr lang="zh-CN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zh-CN" altLang="zh-CN" dirty="0" smtClean="0"/>
              <a:t>“免费战略”</a:t>
            </a:r>
            <a:r>
              <a:rPr lang="zh-CN" altLang="en-US" dirty="0" smtClean="0"/>
              <a:t>：</a:t>
            </a:r>
            <a:r>
              <a:rPr lang="zh-CN" altLang="zh-CN" dirty="0" smtClean="0"/>
              <a:t>创立之初就实施</a:t>
            </a:r>
            <a:r>
              <a:rPr lang="zh-CN" altLang="zh-CN" dirty="0" smtClean="0">
                <a:solidFill>
                  <a:schemeClr val="accent2"/>
                </a:solidFill>
              </a:rPr>
              <a:t>三年的免费政策</a:t>
            </a:r>
            <a:r>
              <a:rPr lang="zh-CN" altLang="zh-CN" dirty="0" smtClean="0"/>
              <a:t>，</a:t>
            </a:r>
            <a:r>
              <a:rPr lang="en-US" altLang="zh-CN" dirty="0" smtClean="0"/>
              <a:t>2005</a:t>
            </a:r>
            <a:r>
              <a:rPr lang="zh-CN" altLang="zh-CN" dirty="0" smtClean="0"/>
              <a:t>年又宣布免费期延长三年。</a:t>
            </a:r>
            <a:endParaRPr lang="en-US" altLang="zh-CN" dirty="0" smtClean="0"/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zh-CN" altLang="en-US" dirty="0" smtClean="0"/>
              <a:t>会员注册之后淘宝网和淘宝旺旺的会员名将通用，如果用户进入某一店铺，正好店主也在线的话，会出现“和我联系”（掌柜在线）或“给我留言”（掌柜不在线）的图标，可与店主及时地发送，接收信息。“淘宝旺旺”具备了查看交易历史、了解对方信用情况等个人信息、头像、多方聊天等一般及时聊天工具所具备的功能。</a:t>
            </a:r>
            <a:endParaRPr lang="zh-CN" altLang="en-US" dirty="0"/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4213" y="476250"/>
            <a:ext cx="7467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zh-CN" dirty="0" smtClean="0">
                <a:solidFill>
                  <a:schemeClr val="accent2"/>
                </a:solidFill>
              </a:rPr>
              <a:t>淘宝</a:t>
            </a:r>
            <a:r>
              <a:rPr lang="zh-CN" altLang="en-US" dirty="0" smtClean="0">
                <a:solidFill>
                  <a:srgbClr val="0070C0"/>
                </a:solidFill>
              </a:rPr>
              <a:t>ＶＳ</a:t>
            </a:r>
            <a:r>
              <a:rPr lang="zh-CN" altLang="zh-CN" dirty="0" smtClean="0">
                <a:solidFill>
                  <a:schemeClr val="accent2"/>
                </a:solidFill>
              </a:rPr>
              <a:t>京东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en-US" dirty="0" smtClean="0"/>
              <a:t>京东特色：</a:t>
            </a:r>
            <a:r>
              <a:rPr lang="zh-CN" altLang="zh-CN" dirty="0" smtClean="0"/>
              <a:t/>
            </a:r>
            <a:br>
              <a:rPr lang="zh-CN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zh-CN" altLang="zh-CN" dirty="0" smtClean="0"/>
              <a:t>价格：没有门店房租可以省去销售额的</a:t>
            </a:r>
            <a:r>
              <a:rPr lang="en-US" altLang="zh-CN" dirty="0" smtClean="0"/>
              <a:t>10%</a:t>
            </a:r>
            <a:r>
              <a:rPr lang="zh-CN" altLang="zh-CN" dirty="0" smtClean="0"/>
              <a:t>，没有批发环节可以省去销售额的</a:t>
            </a:r>
            <a:r>
              <a:rPr lang="en-US" altLang="zh-CN" dirty="0" smtClean="0"/>
              <a:t>20%</a:t>
            </a:r>
            <a:r>
              <a:rPr lang="zh-CN" altLang="zh-CN" dirty="0" smtClean="0"/>
              <a:t>，没有中间 商可以省去销售额的</a:t>
            </a:r>
            <a:r>
              <a:rPr lang="en-US" altLang="zh-CN" dirty="0" smtClean="0"/>
              <a:t>20%</a:t>
            </a:r>
            <a:r>
              <a:rPr lang="zh-CN" altLang="zh-CN" dirty="0" smtClean="0"/>
              <a:t>，而节省下来的</a:t>
            </a:r>
            <a:r>
              <a:rPr lang="en-US" altLang="zh-CN" dirty="0" smtClean="0"/>
              <a:t>50%</a:t>
            </a:r>
            <a:r>
              <a:rPr lang="zh-CN" altLang="zh-CN" dirty="0" smtClean="0"/>
              <a:t>费用体现在商品价格上，毫无疑问比传统零售企 业的商品更具竞争力。另外库存周转率为</a:t>
            </a:r>
            <a:r>
              <a:rPr lang="en-US" altLang="zh-CN" dirty="0" smtClean="0"/>
              <a:t>12</a:t>
            </a:r>
            <a:r>
              <a:rPr lang="zh-CN" altLang="zh-CN" dirty="0" smtClean="0"/>
              <a:t>天，与供货商现货现结，国美、苏宁的库存周转率为</a:t>
            </a:r>
            <a:r>
              <a:rPr lang="en-US" altLang="zh-CN" dirty="0" smtClean="0"/>
              <a:t>47</a:t>
            </a:r>
            <a:r>
              <a:rPr lang="zh-CN" altLang="zh-CN" dirty="0" smtClean="0"/>
              <a:t>天</a:t>
            </a:r>
            <a:r>
              <a:rPr lang="en-US" altLang="zh-CN" dirty="0" smtClean="0"/>
              <a:t>-60</a:t>
            </a:r>
            <a:r>
              <a:rPr lang="zh-CN" altLang="zh-CN" dirty="0" smtClean="0"/>
              <a:t>天，账期为</a:t>
            </a:r>
            <a:r>
              <a:rPr lang="en-US" altLang="zh-CN" dirty="0" smtClean="0"/>
              <a:t>112</a:t>
            </a:r>
            <a:r>
              <a:rPr lang="zh-CN" altLang="zh-CN" dirty="0" smtClean="0"/>
              <a:t>天；费用率比国美、苏宁低</a:t>
            </a:r>
            <a:r>
              <a:rPr lang="en-US" altLang="zh-CN" dirty="0" smtClean="0"/>
              <a:t>7%</a:t>
            </a:r>
            <a:r>
              <a:rPr lang="zh-CN" altLang="zh-CN" dirty="0" smtClean="0"/>
              <a:t>，毛利率维持在</a:t>
            </a:r>
            <a:r>
              <a:rPr lang="en-US" altLang="zh-CN" dirty="0" smtClean="0"/>
              <a:t>5%</a:t>
            </a:r>
            <a:r>
              <a:rPr lang="zh-CN" altLang="zh-CN" dirty="0" smtClean="0"/>
              <a:t>左右</a:t>
            </a:r>
            <a:r>
              <a:rPr lang="en-US" altLang="zh-CN" dirty="0" smtClean="0"/>
              <a:t>;</a:t>
            </a:r>
            <a:r>
              <a:rPr lang="zh-CN" altLang="zh-CN" dirty="0" smtClean="0"/>
              <a:t>因此京东商城中的产品价格要比线下同类产品便宜许多，而</a:t>
            </a:r>
            <a:r>
              <a:rPr lang="en-US" altLang="zh-CN" dirty="0" smtClean="0"/>
              <a:t>“</a:t>
            </a:r>
            <a:r>
              <a:rPr lang="zh-CN" altLang="zh-CN" dirty="0" smtClean="0"/>
              <a:t>京东价</a:t>
            </a:r>
            <a:r>
              <a:rPr lang="en-US" altLang="zh-CN" dirty="0" smtClean="0"/>
              <a:t>”</a:t>
            </a:r>
            <a:r>
              <a:rPr lang="zh-CN" altLang="zh-CN" dirty="0" smtClean="0"/>
              <a:t>已经成为国内</a:t>
            </a:r>
            <a:r>
              <a:rPr lang="en-US" altLang="zh-CN" dirty="0" smtClean="0"/>
              <a:t>3C</a:t>
            </a:r>
            <a:r>
              <a:rPr lang="zh-CN" altLang="zh-CN" dirty="0" smtClean="0"/>
              <a:t>销售领域的价格风向标。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zh-CN" altLang="en-US" dirty="0"/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4213" y="476250"/>
            <a:ext cx="7467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zh-CN" dirty="0" smtClean="0">
                <a:solidFill>
                  <a:schemeClr val="accent2"/>
                </a:solidFill>
              </a:rPr>
              <a:t>淘宝</a:t>
            </a:r>
            <a:r>
              <a:rPr lang="zh-CN" altLang="en-US" dirty="0" smtClean="0">
                <a:solidFill>
                  <a:srgbClr val="0070C0"/>
                </a:solidFill>
              </a:rPr>
              <a:t>ＶＳ</a:t>
            </a:r>
            <a:r>
              <a:rPr lang="zh-CN" altLang="zh-CN" dirty="0" smtClean="0">
                <a:solidFill>
                  <a:schemeClr val="accent2"/>
                </a:solidFill>
              </a:rPr>
              <a:t>京东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en-US" dirty="0" smtClean="0"/>
              <a:t>京东特色：</a:t>
            </a:r>
            <a:r>
              <a:rPr lang="zh-CN" altLang="zh-CN" dirty="0" smtClean="0"/>
              <a:t/>
            </a:r>
            <a:br>
              <a:rPr lang="zh-CN" altLang="zh-CN" dirty="0" smtClean="0"/>
            </a:br>
            <a:endParaRPr lang="zh-CN" altLang="en-US" dirty="0"/>
          </a:p>
        </p:txBody>
      </p:sp>
      <p:sp>
        <p:nvSpPr>
          <p:cNvPr id="30722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smtClean="0"/>
              <a:t>渠道：直接与生产厂商订货，省去了直接有生产厂商订货，省去了中间商渠道，其次该类网站一次性进货量比较大，容易获得生产厂商的优惠</a:t>
            </a:r>
            <a:r>
              <a:rPr lang="zh-CN" altLang="en-US" smtClean="0"/>
              <a:t>。</a:t>
            </a:r>
            <a:endParaRPr lang="zh-CN" altLang="zh-CN" smtClean="0"/>
          </a:p>
          <a:p>
            <a:endParaRPr lang="zh-CN" altLang="en-US" smtClean="0"/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4213" y="476250"/>
            <a:ext cx="7467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zh-CN" dirty="0" smtClean="0">
                <a:solidFill>
                  <a:schemeClr val="accent2"/>
                </a:solidFill>
              </a:rPr>
              <a:t>淘宝</a:t>
            </a:r>
            <a:r>
              <a:rPr lang="zh-CN" altLang="en-US" dirty="0" smtClean="0">
                <a:solidFill>
                  <a:srgbClr val="0070C0"/>
                </a:solidFill>
              </a:rPr>
              <a:t>ＶＳ</a:t>
            </a:r>
            <a:r>
              <a:rPr lang="zh-CN" altLang="zh-CN" dirty="0" smtClean="0">
                <a:solidFill>
                  <a:schemeClr val="accent2"/>
                </a:solidFill>
              </a:rPr>
              <a:t>京东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en-US" dirty="0" smtClean="0"/>
              <a:t>京东特色：</a:t>
            </a:r>
            <a:r>
              <a:rPr lang="zh-CN" altLang="zh-CN" dirty="0" smtClean="0"/>
              <a:t/>
            </a:r>
            <a:br>
              <a:rPr lang="zh-CN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zh-CN" altLang="zh-CN" dirty="0" smtClean="0"/>
              <a:t>促销：京东的促销对于企业的发展至关重要，京东做了很多的促销专场和夜黑风高的抢购，以及送代金卷，对于商城暂时的销量提升确实起到了巨大作用，但在促销方面存在随意性、实效性，没有形成独特的主题促销行为，只是简单的做出国庆节专场等促销，促销方式单一不利于形成客户忠诚与习惯性消费</a:t>
            </a:r>
            <a:r>
              <a:rPr lang="en-US" altLang="zh-CN" dirty="0" smtClean="0"/>
              <a:t>;</a:t>
            </a:r>
            <a:r>
              <a:rPr lang="zh-CN" altLang="zh-CN" dirty="0" smtClean="0"/>
              <a:t>如配合节日做出相应的主题促销则能将促销行为发挥至极致，吸引客户形成习惯性消费，如在父亲节做父亲节专场促销、母亲节专场促销、学生专场促销，使客户形成习惯性消费达到促销与稳定客户忠诚的目的。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zh-CN" altLang="en-US" dirty="0"/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smtClean="0"/>
              <a:t>总结而言，淘宝号称是以平台取胜，依靠旗下庞大生态链运作与垂直</a:t>
            </a:r>
            <a:r>
              <a:rPr lang="en-US" altLang="zh-CN" smtClean="0"/>
              <a:t>B2C</a:t>
            </a:r>
            <a:r>
              <a:rPr lang="zh-CN" altLang="zh-CN" smtClean="0"/>
              <a:t>争夺市场。</a:t>
            </a:r>
            <a:endParaRPr lang="en-US" altLang="zh-CN" smtClean="0"/>
          </a:p>
          <a:p>
            <a:endParaRPr lang="en-US" altLang="zh-CN" smtClean="0"/>
          </a:p>
          <a:p>
            <a:r>
              <a:rPr lang="zh-CN" altLang="zh-CN" smtClean="0"/>
              <a:t>相比之下，京东商城则更多是孤军作战。它在商品选购、库存以及配送、售后方面都要承担责任。</a:t>
            </a:r>
          </a:p>
          <a:p>
            <a:endParaRPr lang="zh-CN" altLang="en-US" smtClean="0"/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像有些人说的就是淘宝是杂货店，而京东算是大商场，京东的东西相对淘宝要值得信赖一点，京东的发货方式是在全国各个地方都有，直接发货，而不是像淘宝一样你和商家谈价，淘宝只是提供一个平台让您和商家联系，在其中监督作用等作用。</a:t>
            </a: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内容占位符 2"/>
          <p:cNvSpPr>
            <a:spLocks noGrp="1"/>
          </p:cNvSpPr>
          <p:nvPr>
            <p:ph idx="1"/>
          </p:nvPr>
        </p:nvSpPr>
        <p:spPr>
          <a:xfrm>
            <a:off x="468313" y="1196975"/>
            <a:ext cx="7467600" cy="4525963"/>
          </a:xfrm>
        </p:spPr>
        <p:txBody>
          <a:bodyPr/>
          <a:lstStyle/>
          <a:p>
            <a:r>
              <a:rPr lang="en-US" altLang="zh-CN" smtClean="0"/>
              <a:t>2010</a:t>
            </a:r>
            <a:r>
              <a:rPr lang="zh-CN" altLang="zh-CN" smtClean="0"/>
              <a:t>年京东用户人均消费</a:t>
            </a:r>
            <a:r>
              <a:rPr lang="en-US" altLang="zh-CN" smtClean="0"/>
              <a:t>1020</a:t>
            </a:r>
            <a:r>
              <a:rPr lang="zh-CN" altLang="zh-CN" smtClean="0"/>
              <a:t>元，而淘宝人均消费</a:t>
            </a:r>
            <a:r>
              <a:rPr lang="en-US" altLang="zh-CN" smtClean="0"/>
              <a:t>2500</a:t>
            </a:r>
            <a:r>
              <a:rPr lang="zh-CN" altLang="zh-CN" smtClean="0"/>
              <a:t>元；淘宝商城依赖它海量的商品，以及强化淘宝商城品牌企业资源的优势，加上引入</a:t>
            </a:r>
            <a:r>
              <a:rPr lang="en-US" altLang="zh-CN" smtClean="0"/>
              <a:t>B2C</a:t>
            </a:r>
            <a:r>
              <a:rPr lang="zh-CN" altLang="zh-CN" smtClean="0"/>
              <a:t>进入淘宝。</a:t>
            </a:r>
            <a:endParaRPr lang="en-US" altLang="zh-CN" smtClean="0"/>
          </a:p>
          <a:p>
            <a:r>
              <a:rPr lang="zh-CN" altLang="zh-CN" b="1" smtClean="0"/>
              <a:t>消费者对淘宝形成强大的依赖度，因此在这项指标上遥遥领先于京东商城。</a:t>
            </a:r>
            <a:endParaRPr lang="en-US" altLang="zh-CN" b="1" smtClean="0"/>
          </a:p>
          <a:p>
            <a:r>
              <a:rPr lang="zh-CN" altLang="zh-CN" smtClean="0"/>
              <a:t>但是京东商城近一年了加快了品类的扩张，以及在</a:t>
            </a:r>
            <a:r>
              <a:rPr lang="en-US" altLang="zh-CN" smtClean="0"/>
              <a:t>SKU</a:t>
            </a:r>
            <a:r>
              <a:rPr lang="zh-CN" altLang="zh-CN" smtClean="0"/>
              <a:t>上</a:t>
            </a:r>
            <a:r>
              <a:rPr lang="zh-CN" altLang="en-US" smtClean="0"/>
              <a:t>的</a:t>
            </a:r>
            <a:r>
              <a:rPr lang="zh-CN" altLang="zh-CN" smtClean="0"/>
              <a:t>丰富度，也加大了招商力度，相信</a:t>
            </a:r>
            <a:r>
              <a:rPr lang="en-US" altLang="zh-CN" smtClean="0"/>
              <a:t>2012</a:t>
            </a:r>
            <a:r>
              <a:rPr lang="zh-CN" altLang="zh-CN" smtClean="0"/>
              <a:t>年才是真正较量的一年。</a:t>
            </a:r>
            <a:endParaRPr lang="zh-CN" altLang="en-US" smtClean="0"/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淘宝简介</a:t>
            </a:r>
          </a:p>
        </p:txBody>
      </p:sp>
      <p:sp>
        <p:nvSpPr>
          <p:cNvPr id="15362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由</a:t>
            </a:r>
            <a:r>
              <a:rPr lang="zh-CN" altLang="en-US" smtClean="0">
                <a:hlinkClick r:id="rId3" action="ppaction://hlinkfile"/>
              </a:rPr>
              <a:t>阿里巴巴集团</a:t>
            </a:r>
            <a:r>
              <a:rPr lang="zh-CN" altLang="en-US" smtClean="0"/>
              <a:t>在</a:t>
            </a:r>
            <a:r>
              <a:rPr lang="en-US" altLang="zh-CN" smtClean="0"/>
              <a:t>2003</a:t>
            </a:r>
            <a:r>
              <a:rPr lang="zh-CN" altLang="en-US" smtClean="0"/>
              <a:t>年</a:t>
            </a:r>
            <a:r>
              <a:rPr lang="en-US" altLang="zh-CN" smtClean="0"/>
              <a:t>5</a:t>
            </a:r>
            <a:r>
              <a:rPr lang="zh-CN" altLang="en-US" smtClean="0"/>
              <a:t>月</a:t>
            </a:r>
            <a:r>
              <a:rPr lang="en-US" altLang="zh-CN" smtClean="0"/>
              <a:t>10</a:t>
            </a:r>
            <a:r>
              <a:rPr lang="zh-CN" altLang="en-US" smtClean="0"/>
              <a:t>日投资创立，现在业务跨越</a:t>
            </a:r>
            <a:r>
              <a:rPr lang="en-US" altLang="zh-CN" smtClean="0">
                <a:hlinkClick r:id="rId4" action="ppaction://hlinkfile"/>
              </a:rPr>
              <a:t>C2C</a:t>
            </a:r>
            <a:r>
              <a:rPr lang="zh-CN" altLang="en-US" smtClean="0"/>
              <a:t>（个人对个人）、</a:t>
            </a:r>
            <a:r>
              <a:rPr lang="en-US" altLang="zh-CN" smtClean="0">
                <a:hlinkClick r:id="rId5" action="ppaction://hlinkfile"/>
              </a:rPr>
              <a:t>B2C</a:t>
            </a:r>
            <a:r>
              <a:rPr lang="zh-CN" altLang="en-US" smtClean="0"/>
              <a:t>（商家对个人）两大部分。是亚洲第一大</a:t>
            </a:r>
            <a:r>
              <a:rPr lang="zh-CN" altLang="en-US" smtClean="0">
                <a:solidFill>
                  <a:srgbClr val="00B050"/>
                </a:solidFill>
              </a:rPr>
              <a:t>网络零售商</a:t>
            </a:r>
            <a:r>
              <a:rPr lang="zh-CN" altLang="en-US" smtClean="0"/>
              <a:t>圈。</a:t>
            </a:r>
            <a:endParaRPr lang="en-US" altLang="zh-CN" smtClean="0"/>
          </a:p>
          <a:p>
            <a:r>
              <a:rPr lang="zh-CN" altLang="zh-CN" smtClean="0"/>
              <a:t>创立之初就实施</a:t>
            </a:r>
            <a:r>
              <a:rPr lang="zh-CN" altLang="zh-CN" smtClean="0">
                <a:solidFill>
                  <a:schemeClr val="accent2"/>
                </a:solidFill>
              </a:rPr>
              <a:t>三年的免费政策</a:t>
            </a:r>
            <a:r>
              <a:rPr lang="zh-CN" altLang="zh-CN" smtClean="0"/>
              <a:t>，</a:t>
            </a:r>
            <a:r>
              <a:rPr lang="en-US" altLang="zh-CN" smtClean="0"/>
              <a:t>2005</a:t>
            </a:r>
            <a:r>
              <a:rPr lang="zh-CN" altLang="zh-CN" smtClean="0"/>
              <a:t>年又宣布免费期延长三年。</a:t>
            </a:r>
            <a:endParaRPr lang="en-US" altLang="zh-CN" smtClean="0"/>
          </a:p>
          <a:p>
            <a:r>
              <a:rPr lang="zh-CN" altLang="en-US" smtClean="0"/>
              <a:t>淘宝网注册会员超</a:t>
            </a:r>
            <a:r>
              <a:rPr lang="en-US" altLang="zh-CN" smtClean="0"/>
              <a:t>9800</a:t>
            </a:r>
            <a:r>
              <a:rPr lang="zh-CN" altLang="en-US" smtClean="0"/>
              <a:t>万人，覆盖了中国绝大部分网购人群，交易额占中国网购市场</a:t>
            </a:r>
            <a:r>
              <a:rPr lang="en-US" altLang="zh-CN" smtClean="0"/>
              <a:t>80%</a:t>
            </a:r>
            <a:r>
              <a:rPr lang="zh-CN" altLang="en-US" smtClean="0"/>
              <a:t>的份额。</a:t>
            </a:r>
            <a:endParaRPr lang="en-US" altLang="zh-CN" smtClean="0"/>
          </a:p>
          <a:p>
            <a:endParaRPr lang="en-US" altLang="zh-CN" smtClean="0"/>
          </a:p>
          <a:p>
            <a:endParaRPr lang="zh-CN" altLang="en-US" smtClean="0"/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京东简介</a:t>
            </a:r>
          </a:p>
        </p:txBody>
      </p:sp>
      <p:sp>
        <p:nvSpPr>
          <p:cNvPr id="16386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mtClean="0"/>
              <a:t>1998</a:t>
            </a:r>
            <a:r>
              <a:rPr lang="zh-CN" altLang="en-US" smtClean="0"/>
              <a:t>年</a:t>
            </a:r>
            <a:r>
              <a:rPr lang="en-US" altLang="zh-CN" smtClean="0"/>
              <a:t>6</a:t>
            </a:r>
            <a:r>
              <a:rPr lang="zh-CN" altLang="en-US" smtClean="0"/>
              <a:t>月</a:t>
            </a:r>
            <a:r>
              <a:rPr lang="en-US" altLang="zh-CN" smtClean="0"/>
              <a:t>18</a:t>
            </a:r>
            <a:r>
              <a:rPr lang="zh-CN" altLang="en-US" smtClean="0"/>
              <a:t>日 </a:t>
            </a:r>
            <a:r>
              <a:rPr lang="zh-CN" altLang="en-US" smtClean="0">
                <a:solidFill>
                  <a:schemeClr val="accent2"/>
                </a:solidFill>
              </a:rPr>
              <a:t>刘强东</a:t>
            </a:r>
            <a:r>
              <a:rPr lang="zh-CN" altLang="en-US" smtClean="0"/>
              <a:t>先生在中关村成立京东公司，是</a:t>
            </a:r>
            <a:r>
              <a:rPr lang="zh-CN" altLang="zh-CN" smtClean="0"/>
              <a:t>中国</a:t>
            </a:r>
            <a:r>
              <a:rPr lang="en-US" altLang="zh-CN" smtClean="0">
                <a:hlinkClick r:id="rId3"/>
              </a:rPr>
              <a:t>B2C</a:t>
            </a:r>
            <a:r>
              <a:rPr lang="zh-CN" altLang="zh-CN" smtClean="0"/>
              <a:t>市场最大的</a:t>
            </a:r>
            <a:r>
              <a:rPr lang="en-US" altLang="zh-CN" smtClean="0">
                <a:hlinkClick r:id="rId4"/>
              </a:rPr>
              <a:t>3C</a:t>
            </a:r>
            <a:r>
              <a:rPr lang="zh-CN" altLang="zh-CN" smtClean="0"/>
              <a:t>网购专业平台</a:t>
            </a:r>
            <a:r>
              <a:rPr lang="zh-CN" altLang="en-US" smtClean="0"/>
              <a:t>。</a:t>
            </a:r>
            <a:endParaRPr lang="en-US" altLang="zh-CN" smtClean="0"/>
          </a:p>
          <a:p>
            <a:r>
              <a:rPr lang="zh-CN" altLang="en-US" smtClean="0"/>
              <a:t>京东商城目前拥有遍及全国各地</a:t>
            </a:r>
            <a:r>
              <a:rPr lang="en-US" altLang="zh-CN" smtClean="0"/>
              <a:t>1500</a:t>
            </a:r>
            <a:r>
              <a:rPr lang="zh-CN" altLang="en-US" smtClean="0"/>
              <a:t>万注册用户，</a:t>
            </a:r>
            <a:r>
              <a:rPr lang="en-US" altLang="zh-CN" smtClean="0"/>
              <a:t>1200</a:t>
            </a:r>
            <a:r>
              <a:rPr lang="zh-CN" altLang="en-US" smtClean="0"/>
              <a:t>家供应商，在线销售家电、数码通讯、电脑、家居百货、服装服饰、母婴、图书、食品等</a:t>
            </a:r>
            <a:r>
              <a:rPr lang="en-US" altLang="zh-CN" smtClean="0"/>
              <a:t>11</a:t>
            </a:r>
            <a:r>
              <a:rPr lang="zh-CN" altLang="en-US" smtClean="0"/>
              <a:t>大类数万个品牌</a:t>
            </a:r>
            <a:r>
              <a:rPr lang="en-US" altLang="zh-CN" smtClean="0">
                <a:solidFill>
                  <a:srgbClr val="00B050"/>
                </a:solidFill>
              </a:rPr>
              <a:t>30</a:t>
            </a:r>
            <a:r>
              <a:rPr lang="zh-CN" altLang="en-US" smtClean="0">
                <a:solidFill>
                  <a:srgbClr val="00B050"/>
                </a:solidFill>
              </a:rPr>
              <a:t>余万种优质商品。</a:t>
            </a:r>
            <a:endParaRPr lang="en-US" altLang="zh-CN" smtClean="0">
              <a:solidFill>
                <a:srgbClr val="00B050"/>
              </a:solidFill>
            </a:endParaRPr>
          </a:p>
          <a:p>
            <a:endParaRPr lang="zh-CN" altLang="en-US" smtClean="0"/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smtClean="0"/>
              <a:t>淘宝模式（</a:t>
            </a:r>
            <a:r>
              <a:rPr lang="en-US" altLang="zh-CN" smtClean="0"/>
              <a:t>C2C</a:t>
            </a:r>
            <a:r>
              <a:rPr lang="zh-CN" altLang="zh-CN" smtClean="0"/>
              <a:t>、</a:t>
            </a:r>
            <a:r>
              <a:rPr lang="en-US" altLang="zh-CN" smtClean="0"/>
              <a:t>B2C</a:t>
            </a:r>
            <a:r>
              <a:rPr lang="zh-CN" altLang="zh-CN" smtClean="0"/>
              <a:t>）：</a:t>
            </a:r>
            <a:endParaRPr lang="zh-CN" altLang="en-US" smtClean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zh-CN" altLang="zh-CN" dirty="0" smtClean="0"/>
              <a:t>介绍：提供了第三方平台、第三方物流，所谓的第三方就是中间商，为商家提供商品展示、推广、销售、物流等的网上电商的解决方案，利润来源于向商家收取推广费用、物流配送费用、商品展示费用。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zh-CN" altLang="zh-CN" dirty="0" smtClean="0"/>
              <a:t>缺点：看上去很完美，并且目前是</a:t>
            </a:r>
            <a:r>
              <a:rPr lang="en-US" altLang="zh-CN" dirty="0" smtClean="0"/>
              <a:t>C2C</a:t>
            </a:r>
            <a:r>
              <a:rPr lang="zh-CN" altLang="zh-CN" dirty="0" smtClean="0"/>
              <a:t>市场取不了的东西，淘宝也在逐步解决电子商务产品假货泛滥、物流配送不即时等问题，为中国互联网培育了很多电商和消费者，贡献是不可磨灭的，但是最终的渠道、产品不是平台自己能够掌控的，如果政策改变并且电商有自己搭建体系的能力，平台渠道估计会丢失。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zh-CN" altLang="en-US" dirty="0"/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smtClean="0"/>
              <a:t>京东模式（</a:t>
            </a:r>
            <a:r>
              <a:rPr lang="en-US" altLang="zh-CN" smtClean="0"/>
              <a:t>B2C</a:t>
            </a:r>
            <a:r>
              <a:rPr lang="zh-CN" altLang="zh-CN" smtClean="0"/>
              <a:t>）：</a:t>
            </a:r>
            <a:endParaRPr lang="zh-CN" altLang="en-US" smtClean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zh-CN" altLang="zh-CN" dirty="0" smtClean="0"/>
              <a:t>介绍：提供</a:t>
            </a:r>
            <a:r>
              <a:rPr lang="en-US" altLang="zh-CN" dirty="0" smtClean="0"/>
              <a:t>3G</a:t>
            </a:r>
            <a:r>
              <a:rPr lang="zh-CN" altLang="zh-CN" dirty="0" smtClean="0"/>
              <a:t>的卖场，如果理解就是跟线下的国美、苏宁类似的模式，但是没有其线下的优势，利润来源跟传统模式一样</a:t>
            </a:r>
            <a:r>
              <a:rPr lang="en-US" altLang="zh-CN" dirty="0" smtClean="0"/>
              <a:t>“</a:t>
            </a:r>
            <a:r>
              <a:rPr lang="zh-CN" altLang="zh-CN" dirty="0" smtClean="0"/>
              <a:t>倒货</a:t>
            </a:r>
            <a:r>
              <a:rPr lang="en-US" altLang="zh-CN" dirty="0" smtClean="0"/>
              <a:t>”</a:t>
            </a:r>
            <a:r>
              <a:rPr lang="zh-CN" altLang="zh-CN" dirty="0" smtClean="0"/>
              <a:t>以差价获取利润。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zh-CN" altLang="zh-CN" dirty="0" smtClean="0"/>
              <a:t>缺点：</a:t>
            </a:r>
            <a:r>
              <a:rPr lang="en-US" altLang="zh-CN" dirty="0" smtClean="0"/>
              <a:t>3G</a:t>
            </a:r>
            <a:r>
              <a:rPr lang="zh-CN" altLang="zh-CN" dirty="0" smtClean="0"/>
              <a:t>谋求高额利润很难，尤其又是在互联网目前的低价夺取市场的情况下，如果能像国美、苏宁卖场靠店面的品牌可能获取一些商家和用户，但是落地成本过高，很难达成目标。网站运营成本、并且自建物流的成本过高。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zh-CN" altLang="en-US" dirty="0"/>
          </a:p>
        </p:txBody>
      </p:sp>
    </p:spTree>
  </p:cSld>
  <p:clrMapOvr>
    <a:masterClrMapping/>
  </p:clrMapOvr>
  <p:transition>
    <p:dissolve/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smtClean="0"/>
              <a:t>淘宝网的盈利模式</a:t>
            </a:r>
            <a:endParaRPr lang="zh-CN" altLang="en-US" smtClean="0"/>
          </a:p>
        </p:txBody>
      </p:sp>
      <p:sp>
        <p:nvSpPr>
          <p:cNvPr id="20482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smtClean="0"/>
              <a:t>加入淘宝商城和使用淘宝商城的商家服务都是需要付出一定成本的。淘宝网将店铺保证金按照</a:t>
            </a:r>
            <a:r>
              <a:rPr lang="en-US" altLang="zh-CN" smtClean="0"/>
              <a:t>A</a:t>
            </a:r>
            <a:r>
              <a:rPr lang="zh-CN" altLang="zh-CN" smtClean="0"/>
              <a:t>、</a:t>
            </a:r>
            <a:r>
              <a:rPr lang="en-US" altLang="zh-CN" smtClean="0"/>
              <a:t>B</a:t>
            </a:r>
            <a:r>
              <a:rPr lang="zh-CN" altLang="zh-CN" smtClean="0"/>
              <a:t>、</a:t>
            </a:r>
            <a:r>
              <a:rPr lang="en-US" altLang="zh-CN" smtClean="0"/>
              <a:t>C</a:t>
            </a:r>
            <a:r>
              <a:rPr lang="zh-CN" altLang="zh-CN" smtClean="0"/>
              <a:t>三类店铺，各自收取不同金额的</a:t>
            </a:r>
            <a:r>
              <a:rPr lang="zh-CN" altLang="zh-CN" smtClean="0">
                <a:solidFill>
                  <a:schemeClr val="accent2"/>
                </a:solidFill>
              </a:rPr>
              <a:t>保证金</a:t>
            </a:r>
            <a:r>
              <a:rPr lang="zh-CN" altLang="zh-CN" smtClean="0"/>
              <a:t>。</a:t>
            </a:r>
          </a:p>
          <a:p>
            <a:r>
              <a:rPr lang="zh-CN" altLang="zh-CN" smtClean="0"/>
              <a:t>淘宝网自</a:t>
            </a:r>
            <a:r>
              <a:rPr lang="en-US" altLang="zh-CN" smtClean="0"/>
              <a:t>2007</a:t>
            </a:r>
            <a:r>
              <a:rPr lang="zh-CN" altLang="zh-CN" smtClean="0"/>
              <a:t>年</a:t>
            </a:r>
            <a:r>
              <a:rPr lang="en-US" altLang="zh-CN" smtClean="0"/>
              <a:t>7</a:t>
            </a:r>
            <a:r>
              <a:rPr lang="zh-CN" altLang="zh-CN" smtClean="0"/>
              <a:t>月正式启动网络广告业务</a:t>
            </a:r>
            <a:r>
              <a:rPr lang="zh-CN" altLang="en-US" smtClean="0"/>
              <a:t>，</a:t>
            </a:r>
            <a:r>
              <a:rPr lang="zh-CN" altLang="zh-CN" smtClean="0">
                <a:solidFill>
                  <a:schemeClr val="accent2"/>
                </a:solidFill>
              </a:rPr>
              <a:t>网络广告服务</a:t>
            </a:r>
            <a:r>
              <a:rPr lang="zh-CN" altLang="zh-CN" smtClean="0"/>
              <a:t>是淘宝官方正式宣布的首个赢利模式，主要指开拓网络营销渠道，包括品牌旗舰店建设，</a:t>
            </a:r>
            <a:endParaRPr lang="zh-CN" altLang="en-US" smtClean="0"/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smtClean="0"/>
              <a:t>京东的盈利模式</a:t>
            </a:r>
            <a:endParaRPr lang="zh-CN" altLang="en-US" smtClean="0"/>
          </a:p>
        </p:txBody>
      </p:sp>
      <p:sp>
        <p:nvSpPr>
          <p:cNvPr id="21506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smtClean="0"/>
              <a:t>供应链效率。不断提高存货和现金的周转率，这是零售行业的王道。</a:t>
            </a:r>
          </a:p>
          <a:p>
            <a:r>
              <a:rPr lang="zh-CN" altLang="zh-CN" smtClean="0"/>
              <a:t>成本控制。毛利率维持在</a:t>
            </a:r>
            <a:r>
              <a:rPr lang="en-US" altLang="zh-CN" smtClean="0"/>
              <a:t>5%</a:t>
            </a:r>
            <a:r>
              <a:rPr lang="zh-CN" altLang="zh-CN" smtClean="0"/>
              <a:t>左右，向产业链上的供货商、终端客户提供更多价值</a:t>
            </a:r>
            <a:endParaRPr lang="en-US" altLang="zh-CN" smtClean="0"/>
          </a:p>
          <a:p>
            <a:r>
              <a:rPr lang="zh-CN" altLang="zh-CN" smtClean="0"/>
              <a:t>京东商城以低价甚至牺牲毛利率的方式来获得</a:t>
            </a:r>
            <a:r>
              <a:rPr lang="zh-CN" altLang="zh-CN" smtClean="0">
                <a:solidFill>
                  <a:schemeClr val="accent2"/>
                </a:solidFill>
              </a:rPr>
              <a:t>大规模销量</a:t>
            </a:r>
            <a:r>
              <a:rPr lang="zh-CN" altLang="zh-CN" smtClean="0"/>
              <a:t>，从而</a:t>
            </a:r>
            <a:r>
              <a:rPr lang="zh-CN" altLang="zh-CN" smtClean="0">
                <a:solidFill>
                  <a:schemeClr val="accent2"/>
                </a:solidFill>
              </a:rPr>
              <a:t>获得利润</a:t>
            </a:r>
            <a:r>
              <a:rPr lang="zh-CN" altLang="zh-CN" smtClean="0"/>
              <a:t>。此外靠</a:t>
            </a:r>
            <a:r>
              <a:rPr lang="zh-CN" altLang="zh-CN" smtClean="0">
                <a:solidFill>
                  <a:schemeClr val="accent2"/>
                </a:solidFill>
              </a:rPr>
              <a:t>厂商返点和其他补贴获利</a:t>
            </a:r>
            <a:r>
              <a:rPr lang="zh-CN" altLang="zh-CN" smtClean="0"/>
              <a:t>盈利。</a:t>
            </a:r>
          </a:p>
          <a:p>
            <a:endParaRPr lang="zh-CN" altLang="zh-CN" smtClean="0"/>
          </a:p>
          <a:p>
            <a:endParaRPr lang="zh-CN" altLang="en-US" smtClean="0"/>
          </a:p>
        </p:txBody>
      </p:sp>
    </p:spTree>
  </p:cSld>
  <p:clrMapOvr>
    <a:masterClrMapping/>
  </p:clrMapOvr>
  <p:transition>
    <p:dissolve/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支付方式：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zh-CN" altLang="en-US" dirty="0" smtClean="0"/>
              <a:t>淘宝：第三方支付（支付宝）</a:t>
            </a:r>
            <a:endParaRPr lang="en-US" altLang="zh-CN" dirty="0" smtClean="0"/>
          </a:p>
          <a:p>
            <a:pPr marL="420624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zh-CN" altLang="en-US" dirty="0" smtClean="0"/>
              <a:t>          （ 可以把钱划到对方帐号，不过这      样很不安全。）</a:t>
            </a:r>
            <a:endParaRPr lang="en-US" altLang="zh-CN" dirty="0" smtClean="0"/>
          </a:p>
          <a:p>
            <a:pPr marL="420624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zh-CN" altLang="en-US" dirty="0" smtClean="0"/>
              <a:t>　　　　货到付款 </a:t>
            </a:r>
            <a:endParaRPr lang="en-US" altLang="zh-CN" dirty="0" smtClean="0"/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zh-CN" altLang="en-US" dirty="0" smtClean="0"/>
              <a:t>京东：在线支付</a:t>
            </a:r>
            <a:endParaRPr lang="en-US" altLang="zh-CN" dirty="0" smtClean="0"/>
          </a:p>
          <a:p>
            <a:pPr marL="420624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altLang="zh-CN" dirty="0" smtClean="0"/>
              <a:t>             </a:t>
            </a:r>
            <a:r>
              <a:rPr lang="zh-CN" altLang="en-US" dirty="0" smtClean="0"/>
              <a:t>第三方支付（京东商城已明确停止　　　　与支付宝的合作）</a:t>
            </a:r>
            <a:endParaRPr lang="en-US" altLang="zh-CN" dirty="0" smtClean="0"/>
          </a:p>
          <a:p>
            <a:pPr marL="420624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altLang="zh-CN" dirty="0" smtClean="0"/>
              <a:t>              </a:t>
            </a:r>
            <a:r>
              <a:rPr lang="zh-CN" altLang="en-US" dirty="0" smtClean="0"/>
              <a:t>货到付款   </a:t>
            </a:r>
            <a:endParaRPr lang="en-US" altLang="zh-CN" dirty="0" smtClean="0"/>
          </a:p>
          <a:p>
            <a:pPr marL="420624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altLang="zh-CN" dirty="0" smtClean="0"/>
              <a:t>            </a:t>
            </a:r>
            <a:r>
              <a:rPr lang="zh-CN" altLang="en-US" dirty="0" smtClean="0"/>
              <a:t>  邮局汇款</a:t>
            </a:r>
            <a:endParaRPr lang="en-US" altLang="zh-CN" dirty="0" smtClean="0"/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4213" y="476250"/>
            <a:ext cx="7467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zh-CN" dirty="0" smtClean="0">
                <a:solidFill>
                  <a:schemeClr val="accent2"/>
                </a:solidFill>
              </a:rPr>
              <a:t>淘宝</a:t>
            </a:r>
            <a:r>
              <a:rPr lang="zh-CN" altLang="en-US" dirty="0" smtClean="0">
                <a:solidFill>
                  <a:srgbClr val="0070C0"/>
                </a:solidFill>
              </a:rPr>
              <a:t>ＶＳ</a:t>
            </a:r>
            <a:r>
              <a:rPr lang="zh-CN" altLang="zh-CN" dirty="0" smtClean="0">
                <a:solidFill>
                  <a:schemeClr val="accent2"/>
                </a:solidFill>
              </a:rPr>
              <a:t>京东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zh-CN" dirty="0" smtClean="0"/>
              <a:t>差异比较</a:t>
            </a:r>
            <a:r>
              <a:rPr lang="zh-CN" altLang="en-US" dirty="0" smtClean="0"/>
              <a:t>之：</a:t>
            </a:r>
            <a:r>
              <a:rPr lang="zh-CN" altLang="zh-CN" dirty="0" smtClean="0">
                <a:solidFill>
                  <a:schemeClr val="accent3"/>
                </a:solidFill>
              </a:rPr>
              <a:t>货源及库存</a:t>
            </a:r>
            <a:br>
              <a:rPr lang="zh-CN" altLang="zh-CN" dirty="0" smtClean="0">
                <a:solidFill>
                  <a:schemeClr val="accent3"/>
                </a:solidFill>
              </a:rPr>
            </a:br>
            <a:endParaRPr lang="zh-CN" altLang="en-US" dirty="0">
              <a:solidFill>
                <a:schemeClr val="accent3"/>
              </a:solidFill>
            </a:endParaRPr>
          </a:p>
        </p:txBody>
      </p:sp>
      <p:sp>
        <p:nvSpPr>
          <p:cNvPr id="24578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smtClean="0"/>
              <a:t>在淘宝销售产品，淘宝家电商城主要是起着平台的作用</a:t>
            </a:r>
            <a:r>
              <a:rPr lang="zh-CN" altLang="en-US" smtClean="0"/>
              <a:t>，</a:t>
            </a:r>
            <a:r>
              <a:rPr lang="zh-CN" altLang="zh-CN" smtClean="0"/>
              <a:t>依靠旗下庞大生态链运作</a:t>
            </a:r>
            <a:r>
              <a:rPr lang="zh-CN" altLang="en-US" smtClean="0"/>
              <a:t>。</a:t>
            </a:r>
            <a:endParaRPr lang="en-US" altLang="zh-CN" smtClean="0"/>
          </a:p>
          <a:p>
            <a:endParaRPr lang="en-US" altLang="zh-CN" smtClean="0"/>
          </a:p>
          <a:p>
            <a:r>
              <a:rPr lang="zh-CN" altLang="zh-CN" smtClean="0"/>
              <a:t>京东商城是自己从厂商处进货，拥有自己的物流、仓储等系统，相当于起着网络上的国美苏宁等大卖场的作用。</a:t>
            </a:r>
          </a:p>
          <a:p>
            <a:endParaRPr lang="zh-CN" altLang="en-US" smtClean="0"/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技巧">
  <a:themeElements>
    <a:clrScheme name="技巧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技巧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技巧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431</TotalTime>
  <Words>2263</Words>
  <Application>Microsoft Office PowerPoint</Application>
  <PresentationFormat>如螢幕大小 (4:3)</PresentationFormat>
  <Paragraphs>63</Paragraphs>
  <Slides>19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演示文稿设计模板</vt:lpstr>
      </vt:variant>
      <vt:variant>
        <vt:i4>6</vt:i4>
      </vt:variant>
      <vt:variant>
        <vt:lpstr>幻灯片标题</vt:lpstr>
      </vt:variant>
      <vt:variant>
        <vt:i4>19</vt:i4>
      </vt:variant>
    </vt:vector>
  </HeadingPairs>
  <TitlesOfParts>
    <vt:vector size="31" baseType="lpstr">
      <vt:lpstr>Arial</vt:lpstr>
      <vt:lpstr>黑体</vt:lpstr>
      <vt:lpstr>Franklin Gothic Book</vt:lpstr>
      <vt:lpstr>宋体</vt:lpstr>
      <vt:lpstr>Wingdings 2</vt:lpstr>
      <vt:lpstr>Calibri</vt:lpstr>
      <vt:lpstr>技巧</vt:lpstr>
      <vt:lpstr>技巧</vt:lpstr>
      <vt:lpstr>技巧</vt:lpstr>
      <vt:lpstr>技巧</vt:lpstr>
      <vt:lpstr>技巧</vt:lpstr>
      <vt:lpstr>技巧</vt:lpstr>
      <vt:lpstr>幻灯片 1</vt:lpstr>
      <vt:lpstr>淘宝简介</vt:lpstr>
      <vt:lpstr>京东简介</vt:lpstr>
      <vt:lpstr>淘宝模式（C2C、B2C）：</vt:lpstr>
      <vt:lpstr>京东模式（B2C）：</vt:lpstr>
      <vt:lpstr>淘宝网的盈利模式</vt:lpstr>
      <vt:lpstr>京东的盈利模式</vt:lpstr>
      <vt:lpstr>支付方式：</vt:lpstr>
      <vt:lpstr>淘宝ＶＳ京东 差异比较之：货源及库存 </vt:lpstr>
      <vt:lpstr>淘宝ＶＳ京东 差异比较之：配送与用户体验 </vt:lpstr>
      <vt:lpstr>淘宝ＶＳ京东 差异比较之：价格 </vt:lpstr>
      <vt:lpstr>淘宝ＶＳ京东 淘宝特色： </vt:lpstr>
      <vt:lpstr>淘宝ＶＳ京东 淘宝特色： </vt:lpstr>
      <vt:lpstr>淘宝ＶＳ京东 京东特色： </vt:lpstr>
      <vt:lpstr>淘宝ＶＳ京东 京东特色： </vt:lpstr>
      <vt:lpstr>淘宝ＶＳ京东 京东特色： </vt:lpstr>
      <vt:lpstr>幻灯片 17</vt:lpstr>
      <vt:lpstr>幻灯片 18</vt:lpstr>
      <vt:lpstr>幻灯片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华子</dc:creator>
  <cp:lastModifiedBy>User</cp:lastModifiedBy>
  <cp:revision>44</cp:revision>
  <dcterms:created xsi:type="dcterms:W3CDTF">2011-10-06T11:49:45Z</dcterms:created>
  <dcterms:modified xsi:type="dcterms:W3CDTF">2012-05-08T02:24:43Z</dcterms:modified>
</cp:coreProperties>
</file>