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000" y="2552700"/>
            <a:ext cx="7429500" cy="9906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841500" y="2641600"/>
            <a:ext cx="5524500" cy="787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6200"/>
              </a:lnSpc>
              <a:tabLst/>
            </a:pPr>
            <a:r>
              <a:rPr lang="en-US" altLang="zh-CN" sz="4802" b="1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精准营销vs效果营销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46100" y="546100"/>
            <a:ext cx="2286000" cy="59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700"/>
              </a:lnSpc>
              <a:tabLst/>
            </a:pPr>
            <a:r>
              <a:rPr lang="en-US" altLang="zh-CN" sz="36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测量与优化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828800" y="4152900"/>
            <a:ext cx="12065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596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广告监测系统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4800600" y="1422400"/>
            <a:ext cx="1028700" cy="44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152400" algn="l"/>
              </a:tabLst>
            </a:pPr>
            <a:r>
              <a:rPr lang="en-US" altLang="zh-CN" dirty="0" smtClean="0"/>
              <a:t>	</a:t>
            </a:r>
            <a:r>
              <a:rPr lang="en-US" altLang="zh-CN" sz="1403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搜索引擎</a:t>
            </a:r>
          </a:p>
          <a:p>
            <a:pPr>
              <a:lnSpc>
                <a:spcPts val="1600"/>
              </a:lnSpc>
              <a:tabLst>
                <a:tab pos="152400" algn="l"/>
              </a:tabLst>
            </a:pPr>
            <a:r>
              <a:rPr lang="en-US" altLang="zh-CN" sz="1403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(百度\谷歌..)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203200" y="1485900"/>
            <a:ext cx="1041400" cy="219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25400" algn="l"/>
                <a:tab pos="88900" algn="l"/>
                <a:tab pos="101600" algn="l"/>
              </a:tabLst>
            </a:pPr>
            <a:r>
              <a:rPr lang="en-US" altLang="zh-CN" dirty="0" smtClean="0"/>
              <a:t>			</a:t>
            </a:r>
            <a:r>
              <a:rPr lang="en-US" altLang="zh-CN" sz="1403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门户类媒体</a:t>
            </a:r>
          </a:p>
          <a:p>
            <a:pPr>
              <a:lnSpc>
                <a:spcPts val="1600"/>
              </a:lnSpc>
              <a:tabLst>
                <a:tab pos="25400" algn="l"/>
                <a:tab pos="88900" algn="l"/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1403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(新浪\搜狐..)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900"/>
              </a:lnSpc>
              <a:tabLst>
                <a:tab pos="25400" algn="l"/>
                <a:tab pos="88900" algn="l"/>
                <a:tab pos="1016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b="1" dirty="0" smtClean="0">
                <a:solidFill>
                  <a:srgbClr val="003366"/>
                </a:solidFill>
                <a:latin typeface="微软雅黑" pitchFamily="18" charset="0"/>
                <a:cs typeface="微软雅黑" pitchFamily="18" charset="0"/>
              </a:rPr>
              <a:t>标准广告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800"/>
              </a:lnSpc>
              <a:tabLst>
                <a:tab pos="25400" algn="l"/>
                <a:tab pos="88900" algn="l"/>
                <a:tab pos="101600" algn="l"/>
              </a:tabLst>
            </a:pPr>
            <a:r>
              <a:rPr lang="en-US" altLang="zh-CN" sz="1403" b="1" dirty="0" smtClean="0">
                <a:solidFill>
                  <a:srgbClr val="003366"/>
                </a:solidFill>
                <a:latin typeface="微软雅黑" pitchFamily="18" charset="0"/>
                <a:cs typeface="微软雅黑" pitchFamily="18" charset="0"/>
              </a:rPr>
              <a:t>富媒体广告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292100" y="3759200"/>
            <a:ext cx="7112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403" b="1" dirty="0" smtClean="0">
                <a:solidFill>
                  <a:srgbClr val="003366"/>
                </a:solidFill>
                <a:latin typeface="微软雅黑" pitchFamily="18" charset="0"/>
                <a:cs typeface="微软雅黑" pitchFamily="18" charset="0"/>
              </a:rPr>
              <a:t>视频广告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292100" y="4127500"/>
            <a:ext cx="7112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406" b="1" dirty="0" smtClean="0">
                <a:solidFill>
                  <a:srgbClr val="003366"/>
                </a:solidFill>
                <a:latin typeface="微软雅黑" pitchFamily="18" charset="0"/>
                <a:cs typeface="微软雅黑" pitchFamily="18" charset="0"/>
              </a:rPr>
              <a:t>口碑广告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92100" y="4508500"/>
            <a:ext cx="711200" cy="59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25400" algn="l"/>
              </a:tabLst>
            </a:pPr>
            <a:r>
              <a:rPr lang="en-US" altLang="zh-CN" sz="1403" b="1" dirty="0" smtClean="0">
                <a:solidFill>
                  <a:srgbClr val="003366"/>
                </a:solidFill>
                <a:latin typeface="微软雅黑" pitchFamily="18" charset="0"/>
                <a:cs typeface="微软雅黑" pitchFamily="18" charset="0"/>
              </a:rPr>
              <a:t>搜索广告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900"/>
              </a:lnSpc>
              <a:tabLst>
                <a:tab pos="25400" algn="l"/>
              </a:tabLst>
            </a:pPr>
            <a:r>
              <a:rPr lang="en-US" altLang="zh-CN" dirty="0" smtClean="0"/>
              <a:t>	</a:t>
            </a:r>
            <a:r>
              <a:rPr lang="en-US" altLang="zh-CN" sz="1403" b="1" dirty="0" smtClean="0">
                <a:solidFill>
                  <a:srgbClr val="003366"/>
                </a:solidFill>
                <a:latin typeface="微软雅黑" pitchFamily="18" charset="0"/>
                <a:cs typeface="微软雅黑" pitchFamily="18" charset="0"/>
              </a:rPr>
              <a:t>DM广告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292100" y="5219700"/>
            <a:ext cx="711200" cy="228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/>
            </a:pPr>
            <a:r>
              <a:rPr lang="en-US" altLang="zh-CN" sz="1406" b="1" dirty="0" smtClean="0">
                <a:solidFill>
                  <a:srgbClr val="003366"/>
                </a:solidFill>
                <a:latin typeface="微软雅黑" pitchFamily="18" charset="0"/>
                <a:cs typeface="微软雅黑" pitchFamily="18" charset="0"/>
              </a:rPr>
              <a:t>线下广告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784600" y="4140200"/>
            <a:ext cx="12065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596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网站流量系统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5740400" y="4152900"/>
            <a:ext cx="12954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596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CRM管理系统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1790700" y="1473200"/>
            <a:ext cx="1295400" cy="2006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25400" algn="l"/>
                <a:tab pos="50800" algn="l"/>
                <a:tab pos="63500" algn="l"/>
              </a:tabLst>
            </a:pPr>
            <a:r>
              <a:rPr lang="en-US" altLang="zh-CN" dirty="0" smtClean="0"/>
              <a:t>	</a:t>
            </a:r>
            <a:r>
              <a:rPr lang="en-US" altLang="zh-CN" sz="1403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垂直类媒体</a:t>
            </a:r>
          </a:p>
          <a:p>
            <a:pPr>
              <a:lnSpc>
                <a:spcPts val="1600"/>
              </a:lnSpc>
              <a:tabLst>
                <a:tab pos="25400" algn="l"/>
                <a:tab pos="50800" algn="l"/>
                <a:tab pos="635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(视频\IT..)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25400" algn="l"/>
                <a:tab pos="50800" algn="l"/>
                <a:tab pos="63500" algn="l"/>
              </a:tabLst>
            </a:pPr>
            <a:r>
              <a:rPr lang="en-US" altLang="zh-CN" dirty="0" smtClean="0"/>
              <a:t>			</a:t>
            </a:r>
            <a:r>
              <a:rPr lang="en-US" altLang="zh-CN" sz="1596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活动Minsite</a:t>
            </a:r>
          </a:p>
          <a:p>
            <a:pPr>
              <a:lnSpc>
                <a:spcPts val="2800"/>
              </a:lnSpc>
              <a:tabLst>
                <a:tab pos="25400" algn="l"/>
                <a:tab pos="50800" algn="l"/>
                <a:tab pos="63500" algn="l"/>
              </a:tabLst>
            </a:pPr>
            <a:r>
              <a:rPr lang="en-US" altLang="zh-CN" sz="1596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(活动A\B\C..)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3276600" y="1473200"/>
            <a:ext cx="1511300" cy="181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63500" algn="l"/>
                <a:tab pos="698500" algn="l"/>
              </a:tabLst>
            </a:pPr>
            <a:r>
              <a:rPr lang="en-US" altLang="zh-CN" dirty="0" smtClean="0"/>
              <a:t>	</a:t>
            </a:r>
            <a:r>
              <a:rPr lang="en-US" altLang="zh-CN" sz="1403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电商类平台</a:t>
            </a:r>
          </a:p>
          <a:p>
            <a:pPr>
              <a:lnSpc>
                <a:spcPts val="1600"/>
              </a:lnSpc>
              <a:tabLst>
                <a:tab pos="63500" algn="l"/>
                <a:tab pos="698500" algn="l"/>
              </a:tabLst>
            </a:pPr>
            <a:r>
              <a:rPr lang="en-US" altLang="zh-CN" sz="1403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(淘宝\卓越..)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800"/>
              </a:lnSpc>
              <a:tabLst>
                <a:tab pos="63500" algn="l"/>
                <a:tab pos="698500" algn="l"/>
              </a:tabLst>
            </a:pPr>
            <a:r>
              <a:rPr lang="en-US" altLang="zh-CN" dirty="0" smtClean="0"/>
              <a:t>		</a:t>
            </a:r>
            <a:r>
              <a:rPr lang="en-US" altLang="zh-CN" sz="1596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官方网站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5854700" y="1473200"/>
            <a:ext cx="1498600" cy="2006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127000" algn="l"/>
                <a:tab pos="469900" algn="l"/>
                <a:tab pos="533400" algn="l"/>
              </a:tabLst>
            </a:pPr>
            <a:r>
              <a:rPr lang="en-US" altLang="zh-CN" dirty="0" smtClean="0"/>
              <a:t>			</a:t>
            </a:r>
            <a:r>
              <a:rPr lang="en-US" altLang="zh-CN" sz="1403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舆论类媒体</a:t>
            </a:r>
          </a:p>
          <a:p>
            <a:pPr>
              <a:lnSpc>
                <a:spcPts val="1600"/>
              </a:lnSpc>
              <a:tabLst>
                <a:tab pos="127000" algn="l"/>
                <a:tab pos="469900" algn="l"/>
                <a:tab pos="5334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(猫扑\天涯..)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400"/>
              </a:lnSpc>
              <a:tabLst>
                <a:tab pos="127000" algn="l"/>
                <a:tab pos="469900" algn="l"/>
                <a:tab pos="533400" algn="l"/>
              </a:tabLst>
            </a:pPr>
            <a:r>
              <a:rPr lang="en-US" altLang="zh-CN" dirty="0" smtClean="0"/>
              <a:t>	</a:t>
            </a:r>
            <a:r>
              <a:rPr lang="en-US" altLang="zh-CN" sz="1596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会员丏区</a:t>
            </a:r>
          </a:p>
          <a:p>
            <a:pPr>
              <a:lnSpc>
                <a:spcPts val="2800"/>
              </a:lnSpc>
              <a:tabLst>
                <a:tab pos="127000" algn="l"/>
                <a:tab pos="469900" algn="l"/>
                <a:tab pos="533400" algn="l"/>
              </a:tabLst>
            </a:pPr>
            <a:r>
              <a:rPr lang="en-US" altLang="zh-CN" sz="1598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(增值\丏家)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1803400" y="5130800"/>
            <a:ext cx="12573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228600" algn="l"/>
              </a:tabLst>
            </a:pPr>
            <a:r>
              <a:rPr lang="en-US" altLang="zh-CN" dirty="0" smtClean="0"/>
              <a:t>	</a:t>
            </a:r>
            <a:r>
              <a:rPr lang="en-US" altLang="zh-CN" sz="1598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合作媒体</a:t>
            </a:r>
          </a:p>
          <a:p>
            <a:pPr>
              <a:lnSpc>
                <a:spcPts val="2800"/>
              </a:lnSpc>
              <a:tabLst>
                <a:tab pos="228600" algn="l"/>
              </a:tabLst>
            </a:pPr>
            <a:r>
              <a:rPr lang="en-US" altLang="zh-CN" sz="1596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(新闻稿/丏题)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3784600" y="5130800"/>
            <a:ext cx="12065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63500" algn="l"/>
              </a:tabLst>
            </a:pPr>
            <a:r>
              <a:rPr lang="en-US" altLang="zh-CN" sz="1598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官方舆论网站</a:t>
            </a:r>
          </a:p>
          <a:p>
            <a:pPr>
              <a:lnSpc>
                <a:spcPts val="2800"/>
              </a:lnSpc>
              <a:tabLst>
                <a:tab pos="63500" algn="l"/>
              </a:tabLst>
            </a:pPr>
            <a:r>
              <a:rPr lang="en-US" altLang="zh-CN" dirty="0" smtClean="0"/>
              <a:t>	</a:t>
            </a:r>
            <a:r>
              <a:rPr lang="en-US" altLang="zh-CN" sz="1596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(微博\SNS)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5651500" y="5130800"/>
            <a:ext cx="1460500" cy="622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                <a:tab pos="330200" algn="l"/>
              </a:tabLst>
            </a:pPr>
            <a:r>
              <a:rPr lang="en-US" altLang="zh-CN" dirty="0" smtClean="0"/>
              <a:t>	</a:t>
            </a:r>
            <a:r>
              <a:rPr lang="en-US" altLang="zh-CN" sz="1598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电子商城</a:t>
            </a:r>
          </a:p>
          <a:p>
            <a:pPr>
              <a:lnSpc>
                <a:spcPts val="2800"/>
              </a:lnSpc>
              <a:tabLst>
                <a:tab pos="330200" algn="l"/>
              </a:tabLst>
            </a:pPr>
            <a:r>
              <a:rPr lang="en-US" altLang="zh-CN" sz="1596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(渠道/促销活动)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7747000" y="1485900"/>
            <a:ext cx="1244600" cy="2133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139700" algn="l"/>
                <a:tab pos="241300" algn="l"/>
              </a:tabLst>
            </a:pPr>
            <a:r>
              <a:rPr lang="en-US" altLang="zh-CN" sz="1403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分类黄页类媒体</a:t>
            </a:r>
          </a:p>
          <a:p>
            <a:pPr>
              <a:lnSpc>
                <a:spcPts val="1600"/>
              </a:lnSpc>
              <a:tabLst>
                <a:tab pos="139700" algn="l"/>
                <a:tab pos="241300" algn="l"/>
              </a:tabLst>
            </a:pPr>
            <a:r>
              <a:rPr lang="en-US" altLang="zh-CN" dirty="0" smtClean="0"/>
              <a:t>	</a:t>
            </a:r>
            <a:r>
              <a:rPr lang="en-US" altLang="zh-CN" sz="1403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(网址之家..)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                <a:tab pos="139700" algn="l"/>
                <a:tab pos="241300" algn="l"/>
              </a:tabLst>
            </a:pPr>
            <a:r>
              <a:rPr lang="en-US" altLang="zh-CN" dirty="0" smtClean="0"/>
              <a:t>		</a:t>
            </a:r>
            <a:r>
              <a:rPr lang="en-US" altLang="zh-CN" sz="1598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电话回访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7988300" y="3733800"/>
            <a:ext cx="8001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596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促销礼卷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8001000" y="4203700"/>
            <a:ext cx="7620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596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DM邮件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7988300" y="4660900"/>
            <a:ext cx="8001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596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短信渠道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7988300" y="5118100"/>
            <a:ext cx="8001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/>
            </a:pPr>
            <a:r>
              <a:rPr lang="en-US" altLang="zh-CN" sz="1596" b="1" dirty="0" smtClean="0">
                <a:solidFill>
                  <a:srgbClr val="F8F8F8"/>
                </a:solidFill>
                <a:latin typeface="微软雅黑" pitchFamily="18" charset="0"/>
                <a:cs typeface="微软雅黑" pitchFamily="18" charset="0"/>
              </a:rPr>
              <a:t>病毒传播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965200" y="5816600"/>
            <a:ext cx="5588000" cy="876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200"/>
              </a:lnSpc>
              <a:tabLst>
                <a:tab pos="50800" algn="l"/>
              </a:tabLst>
            </a:pPr>
            <a:r>
              <a:rPr lang="en-US" altLang="zh-CN" dirty="0" smtClean="0"/>
              <a:t>	</a:t>
            </a:r>
            <a:r>
              <a:rPr lang="en-US" altLang="zh-CN" sz="3206" dirty="0" smtClean="0">
                <a:solidFill>
                  <a:srgbClr val="FFFFFF"/>
                </a:solidFill>
                <a:latin typeface="微软雅黑" pitchFamily="18" charset="0"/>
                <a:cs typeface="微软雅黑" pitchFamily="18" charset="0"/>
              </a:rPr>
              <a:t>网站的深度访客是精准营销选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700"/>
              </a:lnSpc>
              <a:tabLst>
                <a:tab pos="50800" algn="l"/>
              </a:tabLst>
            </a:pPr>
            <a:r>
              <a:rPr lang="en-US" altLang="zh-CN" sz="1200" dirty="0" smtClean="0">
                <a:solidFill>
                  <a:srgbClr val="898989"/>
                </a:solidFill>
                <a:latin typeface="Calibri" pitchFamily="18" charset="0"/>
                <a:cs typeface="Calibri" pitchFamily="18" charset="0"/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987800"/>
            <a:ext cx="4838700" cy="20066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46100" y="546100"/>
            <a:ext cx="1828800" cy="59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700"/>
              </a:lnSpc>
              <a:tabLst/>
            </a:pPr>
            <a:r>
              <a:rPr lang="en-US" altLang="zh-CN" sz="36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写在最后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546100" y="1625600"/>
            <a:ext cx="6096000" cy="533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200"/>
              </a:lnSpc>
              <a:tabLst/>
            </a:pPr>
            <a:r>
              <a:rPr lang="en-US" altLang="zh-CN" sz="320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精准营销是一项无止境的数字推演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889000" y="2171700"/>
            <a:ext cx="39497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举例——频次控制Frequency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Cap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460500" y="2552700"/>
            <a:ext cx="6540500" cy="698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人工频次控制</a:t>
            </a:r>
            <a:r>
              <a:rPr lang="en-US" altLang="zh-CN" sz="20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：在____小时/天对同一受众显示丌超过___次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006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智能频次控制</a:t>
            </a:r>
            <a:r>
              <a:rPr lang="en-US" altLang="zh-CN" sz="200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：个性化加权频次控制模型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2374900" y="3314700"/>
            <a:ext cx="55753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对每个受众触及广告的位置、尺寸、动画/静态等多个要</a:t>
            </a:r>
          </a:p>
          <a:p>
            <a:pPr>
              <a:lnSpc>
                <a:spcPts val="22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素进行加权统计和控制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2717800" y="6019800"/>
            <a:ext cx="30480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频次权重简化模型（示例）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22300" y="419100"/>
            <a:ext cx="1828800" cy="59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700"/>
              </a:lnSpc>
              <a:tabLst/>
            </a:pPr>
            <a:r>
              <a:rPr lang="en-US" altLang="zh-CN" sz="36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效果营销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3937000" y="3454400"/>
            <a:ext cx="800100" cy="1346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600"/>
              </a:lnSpc>
              <a:tabLst/>
            </a:pPr>
            <a:r>
              <a:rPr lang="en-US" altLang="zh-CN" sz="11498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558800" y="2146300"/>
            <a:ext cx="8153400" cy="533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200"/>
              </a:lnSpc>
              <a:tabLst/>
            </a:pPr>
            <a:r>
              <a:rPr lang="en-US" altLang="zh-CN" sz="3204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精准营销</a:t>
            </a:r>
            <a:r>
              <a:rPr lang="en-US" altLang="zh-CN" sz="32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=</a:t>
            </a:r>
            <a:r>
              <a:rPr lang="en-US" altLang="zh-CN" sz="3204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效果营销</a:t>
            </a:r>
            <a:r>
              <a:rPr lang="en-US" altLang="zh-CN" sz="32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=</a:t>
            </a:r>
            <a:r>
              <a:rPr lang="en-US" altLang="zh-CN" sz="3204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按效果付费</a:t>
            </a:r>
            <a:r>
              <a:rPr lang="en-US" altLang="zh-CN" sz="3204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=</a:t>
            </a:r>
            <a:r>
              <a:rPr lang="en-US" altLang="zh-CN" sz="3204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CPA/CPS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22300" y="419100"/>
            <a:ext cx="3086100" cy="59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700"/>
              </a:lnSpc>
              <a:tabLst/>
            </a:pPr>
            <a:r>
              <a:rPr lang="en-US" altLang="zh-CN" sz="36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效果营销≈精明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558800" y="2514600"/>
            <a:ext cx="12192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成本可控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558800" y="2882900"/>
            <a:ext cx="34290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按订单结算，投入产出比事先确定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558800" y="1435100"/>
            <a:ext cx="9144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无风险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558800" y="1803400"/>
            <a:ext cx="36576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按订单结算，没有订单就没有广告费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622300" y="3594100"/>
            <a:ext cx="12192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2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不怕作弊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622300" y="3962400"/>
            <a:ext cx="4616648" cy="34111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点击、注册都可以作弊，订单总</a:t>
            </a:r>
            <a:r>
              <a:rPr lang="zh-CN" altLang="en-US" sz="18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不</a:t>
            </a:r>
            <a:r>
              <a:rPr lang="en-US" altLang="zh-CN" sz="1800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能作弊了吧</a:t>
            </a:r>
            <a:endParaRPr lang="en-US" altLang="zh-CN" sz="1800" dirty="0" smtClean="0">
              <a:solidFill>
                <a:srgbClr val="000000"/>
              </a:solidFill>
              <a:latin typeface="微软雅黑" pitchFamily="18" charset="0"/>
              <a:cs typeface="微软雅黑" pitchFamily="18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622300" y="4610100"/>
            <a:ext cx="12192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优化迅速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622300" y="4978400"/>
            <a:ext cx="73152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广告公司、媒体有强大的动力通过各种手段提升广告效果，并扩大获单量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2300" y="2844800"/>
            <a:ext cx="3124200" cy="5969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2300" y="3632200"/>
            <a:ext cx="4635500" cy="62230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4419600"/>
            <a:ext cx="6540500" cy="6858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22300" y="419100"/>
            <a:ext cx="2743200" cy="59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700"/>
              </a:lnSpc>
              <a:tabLst/>
            </a:pPr>
            <a:r>
              <a:rPr lang="en-US" altLang="zh-CN" sz="36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效果营销混沌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558800" y="2451100"/>
            <a:ext cx="22860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广告价值及效果评估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558800" y="2921000"/>
            <a:ext cx="6858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返利：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558800" y="3746500"/>
            <a:ext cx="9144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网址站：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558800" y="4572000"/>
            <a:ext cx="9144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显示广告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558800" y="1371600"/>
            <a:ext cx="15240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订单判定标准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558800" y="1676400"/>
            <a:ext cx="19685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Session/Cookie/IP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558800" y="1943100"/>
            <a:ext cx="42799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2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点击到下单之间的时间间隔：1小时到30天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558800" y="5283200"/>
            <a:ext cx="15240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广告订单归属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558800" y="5600700"/>
            <a:ext cx="33147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第一个referrer/最后一个referrer</a:t>
            </a:r>
          </a:p>
          <a:p>
            <a:pPr>
              <a:lnSpc>
                <a:spcPts val="2100"/>
              </a:lnSpc>
              <a:tabLst/>
            </a:pPr>
            <a:r>
              <a:rPr lang="en-US" altLang="zh-CN" sz="18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多次广告行为如何判定和计算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22300" y="419100"/>
            <a:ext cx="2743200" cy="59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700"/>
              </a:lnSpc>
              <a:tabLst/>
            </a:pPr>
            <a:r>
              <a:rPr lang="en-US" altLang="zh-CN" sz="36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效果营销乱象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558800" y="2730500"/>
            <a:ext cx="7874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案例2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558800" y="3098800"/>
            <a:ext cx="28194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某公司不电商A以1:1结算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558800" y="3416300"/>
            <a:ext cx="7886700" cy="635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通知全体员工，作为福利，员工通过广告下单，公司补贴50%，公司获</a:t>
            </a:r>
          </a:p>
          <a:p>
            <a:pPr>
              <a:lnSpc>
                <a:spcPts val="2300"/>
              </a:lnSpc>
              <a:tabLst/>
            </a:pPr>
            <a:r>
              <a:rPr lang="en-US" altLang="zh-CN" sz="20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取50%利润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558800" y="4318000"/>
            <a:ext cx="7874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案例3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558800" y="4686300"/>
            <a:ext cx="53086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某客户端通过js插入或修改cookie进行订单劫持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558800" y="5295900"/>
            <a:ext cx="7874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案例4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558800" y="5664200"/>
            <a:ext cx="40640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某广告主对订单量按照一定比例扣量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558800" y="1612900"/>
            <a:ext cx="7874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案例1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558800" y="1981200"/>
            <a:ext cx="30734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某公司不电商A按照1:1结算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558800" y="2286000"/>
            <a:ext cx="80391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其通过优惠8折代购帮助线下客户通过广告链接下单，获取80%超额利润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46100" y="1625600"/>
            <a:ext cx="3187700" cy="45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2798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对营销灵活性的影响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889000" y="2044700"/>
            <a:ext cx="24384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不同毛利率的产品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60500" y="2514600"/>
            <a:ext cx="4103688" cy="37959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手机和服装毛利率、转化率各</a:t>
            </a:r>
            <a:r>
              <a:rPr lang="zh-CN" altLang="en-US" sz="20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不</a:t>
            </a:r>
            <a:r>
              <a:rPr lang="en-US" altLang="zh-CN" sz="2004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相同</a:t>
            </a:r>
            <a:endParaRPr lang="en-US" altLang="zh-CN" sz="2004" dirty="0" smtClean="0">
              <a:solidFill>
                <a:srgbClr val="000000"/>
              </a:solidFill>
              <a:latin typeface="微软雅黑" pitchFamily="18" charset="0"/>
              <a:cs typeface="微软雅黑" pitchFamily="18" charset="0"/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889000" y="2921000"/>
            <a:ext cx="27432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2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不同市场环境和时机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460500" y="3340100"/>
            <a:ext cx="4193456" cy="37959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大促/常规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旺季/</a:t>
            </a:r>
            <a:r>
              <a:rPr lang="en-US" altLang="zh-CN" sz="2004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淡季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转化率各</a:t>
            </a:r>
            <a:r>
              <a:rPr lang="zh-CN" altLang="en-US" sz="20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不</a:t>
            </a:r>
            <a:r>
              <a:rPr lang="en-US" altLang="zh-CN" sz="2004" dirty="0" err="1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相同</a:t>
            </a:r>
            <a:endParaRPr lang="en-US" altLang="zh-CN" sz="2004" dirty="0" smtClean="0">
              <a:solidFill>
                <a:srgbClr val="000000"/>
              </a:solidFill>
              <a:latin typeface="微软雅黑" pitchFamily="18" charset="0"/>
              <a:cs typeface="微软雅黑" pitchFamily="18" charset="0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889000" y="3721100"/>
            <a:ext cx="18288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不同营销目的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889000" y="4152900"/>
            <a:ext cx="49276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上新货/甩尾货，如何利用价格杠杆达到目的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546100" y="4533900"/>
            <a:ext cx="3187700" cy="45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2795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对营销灵敏性的影响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460500" y="5156200"/>
            <a:ext cx="51816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对获单量/获单成本之间的相互平衡关系的关注</a:t>
            </a:r>
          </a:p>
          <a:p>
            <a:pPr>
              <a:lnSpc>
                <a:spcPts val="2500"/>
              </a:lnSpc>
              <a:tabLst/>
            </a:pPr>
            <a:r>
              <a:rPr lang="en-US" altLang="zh-CN" sz="200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对转化率的关注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622300" y="419100"/>
            <a:ext cx="3162300" cy="59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700"/>
              </a:lnSpc>
              <a:tabLst/>
            </a:pPr>
            <a:r>
              <a:rPr lang="en-US" altLang="zh-CN" sz="36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另一只眼看CPS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46100" y="546100"/>
            <a:ext cx="2286000" cy="59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700"/>
              </a:lnSpc>
              <a:tabLst/>
            </a:pPr>
            <a:r>
              <a:rPr lang="en-US" altLang="zh-CN" sz="36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打开黑盒子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546100" y="1625600"/>
            <a:ext cx="1409700" cy="45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2798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效果营销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889000" y="2044700"/>
            <a:ext cx="5969000" cy="45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2795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CPS=CPC/CR=(CPM/CTR/1000)/CR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460500" y="2552700"/>
            <a:ext cx="4127500" cy="698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CPM：以合适的价格购买到广告曝光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00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CTR:</a:t>
            </a:r>
            <a:r>
              <a:rPr lang="en-US" altLang="zh-CN" sz="2006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衡量广告的受关注程度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460500" y="3276600"/>
            <a:ext cx="3771900" cy="330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0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CR:</a:t>
            </a:r>
            <a:r>
              <a:rPr lang="en-US" altLang="zh-CN" sz="2004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4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带来的人有多大机会产生订单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647700" y="3657600"/>
            <a:ext cx="1409700" cy="45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2795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精准营销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889000" y="4165600"/>
            <a:ext cx="7162800" cy="457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/>
            </a:pPr>
            <a:r>
              <a:rPr lang="en-US" altLang="zh-CN" sz="2798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CPS=∑（CPC/CR)=∑(CPM/(CTR*1000))/CR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546100" y="4699000"/>
            <a:ext cx="2882900" cy="965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  <a:tabLst>
                <a:tab pos="342900" algn="l"/>
              </a:tabLst>
            </a:pPr>
            <a:r>
              <a:rPr lang="en-US" altLang="zh-CN" sz="2795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回归广告的本质</a:t>
            </a:r>
          </a:p>
          <a:p>
            <a:pPr>
              <a:lnSpc>
                <a:spcPts val="4000"/>
              </a:lnSpc>
              <a:tabLst>
                <a:tab pos="342900" algn="l"/>
              </a:tabLst>
            </a:pPr>
            <a:r>
              <a:rPr lang="en-US" altLang="zh-CN" dirty="0" smtClean="0"/>
              <a:t>	</a:t>
            </a:r>
            <a:r>
              <a:rPr lang="en-US" altLang="zh-CN" sz="2795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语境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795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受众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795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广告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6437884" y="4214748"/>
            <a:ext cx="2388997" cy="732790"/>
          </a:xfrm>
          <a:custGeom>
            <a:avLst/>
            <a:gdLst>
              <a:gd name="connsiteX0" fmla="*/ 6350 w 2388997"/>
              <a:gd name="connsiteY0" fmla="*/ 126365 h 732790"/>
              <a:gd name="connsiteX1" fmla="*/ 126364 w 2388997"/>
              <a:gd name="connsiteY1" fmla="*/ 6350 h 732790"/>
              <a:gd name="connsiteX2" fmla="*/ 2262632 w 2388997"/>
              <a:gd name="connsiteY2" fmla="*/ 6350 h 732790"/>
              <a:gd name="connsiteX3" fmla="*/ 2382647 w 2388997"/>
              <a:gd name="connsiteY3" fmla="*/ 126365 h 732790"/>
              <a:gd name="connsiteX4" fmla="*/ 2382647 w 2388997"/>
              <a:gd name="connsiteY4" fmla="*/ 606425 h 732790"/>
              <a:gd name="connsiteX5" fmla="*/ 2262632 w 2388997"/>
              <a:gd name="connsiteY5" fmla="*/ 726440 h 732790"/>
              <a:gd name="connsiteX6" fmla="*/ 126364 w 2388997"/>
              <a:gd name="connsiteY6" fmla="*/ 726440 h 732790"/>
              <a:gd name="connsiteX7" fmla="*/ 6350 w 2388997"/>
              <a:gd name="connsiteY7" fmla="*/ 606425 h 732790"/>
              <a:gd name="connsiteX8" fmla="*/ 6350 w 2388997"/>
              <a:gd name="connsiteY8" fmla="*/ 126365 h 73279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2388997" h="732790">
                <a:moveTo>
                  <a:pt x="6350" y="126365"/>
                </a:moveTo>
                <a:cubicBezTo>
                  <a:pt x="6350" y="60071"/>
                  <a:pt x="60070" y="6350"/>
                  <a:pt x="126364" y="6350"/>
                </a:cubicBezTo>
                <a:lnTo>
                  <a:pt x="2262632" y="6350"/>
                </a:lnTo>
                <a:cubicBezTo>
                  <a:pt x="2328798" y="6350"/>
                  <a:pt x="2382647" y="60071"/>
                  <a:pt x="2382647" y="126365"/>
                </a:cubicBezTo>
                <a:lnTo>
                  <a:pt x="2382647" y="606425"/>
                </a:lnTo>
                <a:cubicBezTo>
                  <a:pt x="2382647" y="672719"/>
                  <a:pt x="2328798" y="726440"/>
                  <a:pt x="2262632" y="726440"/>
                </a:cubicBezTo>
                <a:lnTo>
                  <a:pt x="126364" y="726440"/>
                </a:lnTo>
                <a:cubicBezTo>
                  <a:pt x="60070" y="726440"/>
                  <a:pt x="6350" y="672719"/>
                  <a:pt x="6350" y="606425"/>
                </a:cubicBezTo>
                <a:lnTo>
                  <a:pt x="6350" y="126365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5357748" y="686308"/>
            <a:ext cx="2749042" cy="804799"/>
          </a:xfrm>
          <a:custGeom>
            <a:avLst/>
            <a:gdLst>
              <a:gd name="connsiteX0" fmla="*/ 6350 w 2749042"/>
              <a:gd name="connsiteY0" fmla="*/ 138430 h 804799"/>
              <a:gd name="connsiteX1" fmla="*/ 138303 w 2749042"/>
              <a:gd name="connsiteY1" fmla="*/ 6350 h 804799"/>
              <a:gd name="connsiteX2" fmla="*/ 2610611 w 2749042"/>
              <a:gd name="connsiteY2" fmla="*/ 6350 h 804799"/>
              <a:gd name="connsiteX3" fmla="*/ 2742692 w 2749042"/>
              <a:gd name="connsiteY3" fmla="*/ 138430 h 804799"/>
              <a:gd name="connsiteX4" fmla="*/ 2742692 w 2749042"/>
              <a:gd name="connsiteY4" fmla="*/ 666495 h 804799"/>
              <a:gd name="connsiteX5" fmla="*/ 2610611 w 2749042"/>
              <a:gd name="connsiteY5" fmla="*/ 798449 h 804799"/>
              <a:gd name="connsiteX6" fmla="*/ 138303 w 2749042"/>
              <a:gd name="connsiteY6" fmla="*/ 798449 h 804799"/>
              <a:gd name="connsiteX7" fmla="*/ 6350 w 2749042"/>
              <a:gd name="connsiteY7" fmla="*/ 666495 h 804799"/>
              <a:gd name="connsiteX8" fmla="*/ 6350 w 2749042"/>
              <a:gd name="connsiteY8" fmla="*/ 138430 h 8047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2749042" h="804799">
                <a:moveTo>
                  <a:pt x="6350" y="138430"/>
                </a:moveTo>
                <a:cubicBezTo>
                  <a:pt x="6350" y="65531"/>
                  <a:pt x="65404" y="6350"/>
                  <a:pt x="138303" y="6350"/>
                </a:cubicBezTo>
                <a:lnTo>
                  <a:pt x="2610611" y="6350"/>
                </a:lnTo>
                <a:cubicBezTo>
                  <a:pt x="2683509" y="6350"/>
                  <a:pt x="2742692" y="65531"/>
                  <a:pt x="2742692" y="138430"/>
                </a:cubicBezTo>
                <a:lnTo>
                  <a:pt x="2742692" y="666495"/>
                </a:lnTo>
                <a:cubicBezTo>
                  <a:pt x="2742692" y="739394"/>
                  <a:pt x="2683509" y="798449"/>
                  <a:pt x="2610611" y="798449"/>
                </a:cubicBezTo>
                <a:lnTo>
                  <a:pt x="138303" y="798449"/>
                </a:lnTo>
                <a:cubicBezTo>
                  <a:pt x="65404" y="798449"/>
                  <a:pt x="6350" y="739394"/>
                  <a:pt x="6350" y="666495"/>
                </a:cubicBezTo>
                <a:lnTo>
                  <a:pt x="6350" y="138430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01154" y="4142740"/>
            <a:ext cx="3072575" cy="876807"/>
          </a:xfrm>
          <a:custGeom>
            <a:avLst/>
            <a:gdLst>
              <a:gd name="connsiteX0" fmla="*/ 6350 w 3072575"/>
              <a:gd name="connsiteY0" fmla="*/ 150367 h 876807"/>
              <a:gd name="connsiteX1" fmla="*/ 150369 w 3072575"/>
              <a:gd name="connsiteY1" fmla="*/ 6350 h 876807"/>
              <a:gd name="connsiteX2" fmla="*/ 2922207 w 3072575"/>
              <a:gd name="connsiteY2" fmla="*/ 6350 h 876807"/>
              <a:gd name="connsiteX3" fmla="*/ 3066225 w 3072575"/>
              <a:gd name="connsiteY3" fmla="*/ 150367 h 876807"/>
              <a:gd name="connsiteX4" fmla="*/ 3066225 w 3072575"/>
              <a:gd name="connsiteY4" fmla="*/ 726439 h 876807"/>
              <a:gd name="connsiteX5" fmla="*/ 2922207 w 3072575"/>
              <a:gd name="connsiteY5" fmla="*/ 870457 h 876807"/>
              <a:gd name="connsiteX6" fmla="*/ 150369 w 3072575"/>
              <a:gd name="connsiteY6" fmla="*/ 870457 h 876807"/>
              <a:gd name="connsiteX7" fmla="*/ 6350 w 3072575"/>
              <a:gd name="connsiteY7" fmla="*/ 726439 h 876807"/>
              <a:gd name="connsiteX8" fmla="*/ 6350 w 3072575"/>
              <a:gd name="connsiteY8" fmla="*/ 150367 h 87680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072575" h="876807">
                <a:moveTo>
                  <a:pt x="6350" y="150367"/>
                </a:moveTo>
                <a:cubicBezTo>
                  <a:pt x="6350" y="70865"/>
                  <a:pt x="70829" y="6350"/>
                  <a:pt x="150369" y="6350"/>
                </a:cubicBezTo>
                <a:lnTo>
                  <a:pt x="2922207" y="6350"/>
                </a:lnTo>
                <a:cubicBezTo>
                  <a:pt x="3001709" y="6350"/>
                  <a:pt x="3066225" y="70865"/>
                  <a:pt x="3066225" y="150367"/>
                </a:cubicBezTo>
                <a:lnTo>
                  <a:pt x="3066225" y="726439"/>
                </a:lnTo>
                <a:cubicBezTo>
                  <a:pt x="3066225" y="805941"/>
                  <a:pt x="3001709" y="870457"/>
                  <a:pt x="2922207" y="870457"/>
                </a:cubicBezTo>
                <a:lnTo>
                  <a:pt x="150369" y="870457"/>
                </a:lnTo>
                <a:cubicBezTo>
                  <a:pt x="70829" y="870457"/>
                  <a:pt x="6350" y="805941"/>
                  <a:pt x="6350" y="726439"/>
                </a:cubicBezTo>
                <a:lnTo>
                  <a:pt x="6350" y="150367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" y="647700"/>
            <a:ext cx="8826500" cy="4432300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79900" y="1663700"/>
            <a:ext cx="990600" cy="193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260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语境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600"/>
              </a:lnSpc>
              <a:tabLst>
                <a:tab pos="165100" algn="l"/>
              </a:tabLst>
            </a:pPr>
            <a:r>
              <a:rPr lang="en-US" altLang="zh-CN" dirty="0" smtClean="0"/>
              <a:t>	</a:t>
            </a:r>
            <a:r>
              <a:rPr lang="en-US" altLang="zh-CN" sz="26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匹配</a:t>
            </a:r>
          </a:p>
          <a:p>
            <a:pPr>
              <a:lnSpc>
                <a:spcPts val="3000"/>
              </a:lnSpc>
              <a:tabLst>
                <a:tab pos="165100" algn="l"/>
              </a:tabLst>
            </a:pPr>
            <a:r>
              <a:rPr lang="en-US" altLang="zh-CN" sz="2604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与购买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5486400" y="990600"/>
            <a:ext cx="3111500" cy="393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800"/>
              </a:lnSpc>
              <a:tabLst>
                <a:tab pos="177800" algn="l"/>
                <a:tab pos="10795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媒体选择：媒体、位置、尺寸</a:t>
            </a:r>
          </a:p>
          <a:p>
            <a:pPr>
              <a:lnSpc>
                <a:spcPts val="1600"/>
              </a:lnSpc>
              <a:tabLst>
                <a:tab pos="177800" algn="l"/>
                <a:tab pos="10795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出价及评价：CPM/CPC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177800" algn="l"/>
                <a:tab pos="1079500" algn="l"/>
              </a:tabLst>
            </a:pPr>
            <a:r>
              <a:rPr lang="en-US" altLang="zh-CN" dirty="0" smtClean="0"/>
              <a:t>	</a:t>
            </a:r>
            <a:r>
              <a:rPr lang="en-US" altLang="zh-CN" sz="260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广告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177800" algn="l"/>
                <a:tab pos="1079500" algn="l"/>
              </a:tabLst>
            </a:pPr>
            <a:r>
              <a:rPr lang="en-US" altLang="zh-CN" dirty="0" smtClean="0"/>
              <a:t>		</a:t>
            </a:r>
            <a:r>
              <a:rPr lang="en-US" altLang="zh-CN" sz="140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创意匹配：关联度/冲击力</a:t>
            </a:r>
          </a:p>
          <a:p>
            <a:pPr>
              <a:lnSpc>
                <a:spcPts val="1600"/>
              </a:lnSpc>
              <a:tabLst>
                <a:tab pos="177800" algn="l"/>
                <a:tab pos="1079500" algn="l"/>
              </a:tabLst>
            </a:pPr>
            <a:r>
              <a:rPr lang="en-US" altLang="zh-CN" dirty="0" smtClean="0"/>
              <a:t>		</a:t>
            </a:r>
            <a:r>
              <a:rPr lang="en-US" altLang="zh-CN" sz="1403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评价：CTR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228600" y="673100"/>
            <a:ext cx="3632200" cy="425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700"/>
              </a:lnSpc>
              <a:tabLst>
                <a:tab pos="317500" algn="l"/>
                <a:tab pos="29845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语境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受众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广告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  <a:tabLst>
                <a:tab pos="317500" algn="l"/>
                <a:tab pos="2984500" algn="l"/>
              </a:tabLst>
            </a:pPr>
            <a:r>
              <a:rPr lang="en-US" altLang="zh-CN" dirty="0" smtClean="0"/>
              <a:t>		</a:t>
            </a:r>
            <a:r>
              <a:rPr lang="en-US" altLang="zh-CN" sz="2606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受众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100"/>
              </a:lnSpc>
              <a:tabLst>
                <a:tab pos="317500" algn="l"/>
                <a:tab pos="2984500" algn="l"/>
              </a:tabLst>
            </a:pPr>
            <a:r>
              <a:rPr lang="en-US" altLang="zh-CN" sz="1406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受众选择：受众属性特征/多维定向</a:t>
            </a:r>
          </a:p>
          <a:p>
            <a:pPr>
              <a:lnSpc>
                <a:spcPts val="1600"/>
              </a:lnSpc>
              <a:tabLst>
                <a:tab pos="317500" algn="l"/>
                <a:tab pos="2984500" algn="l"/>
              </a:tabLst>
            </a:pPr>
            <a:r>
              <a:rPr lang="en-US" altLang="zh-CN" sz="1403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出价及评价：CPC/CTR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558800" y="5270500"/>
            <a:ext cx="7226300" cy="749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>
                <a:tab pos="215900" algn="l"/>
              </a:tabLst>
            </a:pPr>
            <a:r>
              <a:rPr lang="en-US" altLang="zh-CN" sz="1802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CPS=∑（CPC/CR)=∑(CPM/(CTR*1000))/CR</a:t>
            </a:r>
          </a:p>
          <a:p>
            <a:pPr>
              <a:lnSpc>
                <a:spcPts val="3500"/>
              </a:lnSpc>
              <a:tabLst>
                <a:tab pos="2159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关注媒体选择，关注受众选择，关注广告的关联匹配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" y="469900"/>
            <a:ext cx="8953500" cy="59690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46100" y="546100"/>
            <a:ext cx="914400" cy="596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4700"/>
              </a:lnSpc>
              <a:tabLst/>
            </a:pPr>
            <a:r>
              <a:rPr lang="en-US" altLang="zh-CN" sz="3600" b="1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举例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90500" y="2921000"/>
            <a:ext cx="30480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流量预估、出价及投放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215900" y="3784600"/>
            <a:ext cx="12192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b="1" dirty="0" smtClean="0">
                <a:solidFill>
                  <a:srgbClr val="E46C0A"/>
                </a:solidFill>
                <a:latin typeface="微软雅黑" pitchFamily="18" charset="0"/>
                <a:cs typeface="微软雅黑" pitchFamily="18" charset="0"/>
              </a:rPr>
              <a:t>广告匹配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90500" y="1384300"/>
            <a:ext cx="914400" cy="1079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选媒体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400"/>
              </a:lnSpc>
              <a:tabLst/>
            </a:pPr>
            <a:r>
              <a:rPr lang="en-US" altLang="zh-CN" sz="2400" dirty="0" smtClean="0">
                <a:solidFill>
                  <a:srgbClr val="000000"/>
                </a:solidFill>
                <a:latin typeface="微软雅黑" pitchFamily="18" charset="0"/>
                <a:cs typeface="微软雅黑" pitchFamily="18" charset="0"/>
              </a:rPr>
              <a:t>选受众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244</Words>
  <Application>Microsoft Office PowerPoint</Application>
  <PresentationFormat>全屏显示(4:3)</PresentationFormat>
  <Paragraphs>222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Theme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Administrator</cp:lastModifiedBy>
  <cp:revision>7</cp:revision>
  <dcterms:created xsi:type="dcterms:W3CDTF">2006-08-16T00:00:00Z</dcterms:created>
  <dcterms:modified xsi:type="dcterms:W3CDTF">2015-07-31T06:08:36Z</dcterms:modified>
</cp:coreProperties>
</file>