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xls" ContentType="application/kset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ks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0"/>
  </p:notesMasterIdLst>
  <p:sldIdLst>
    <p:sldId id="257" r:id="rId3"/>
    <p:sldId id="28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1" r:id="rId12"/>
    <p:sldId id="290" r:id="rId13"/>
    <p:sldId id="314" r:id="rId14"/>
    <p:sldId id="313" r:id="rId15"/>
    <p:sldId id="274" r:id="rId16"/>
    <p:sldId id="275" r:id="rId17"/>
    <p:sldId id="276" r:id="rId18"/>
    <p:sldId id="282" r:id="rId19"/>
    <p:sldId id="283" r:id="rId20"/>
    <p:sldId id="284" r:id="rId21"/>
    <p:sldId id="318" r:id="rId22"/>
    <p:sldId id="322" r:id="rId23"/>
    <p:sldId id="323" r:id="rId24"/>
    <p:sldId id="319" r:id="rId25"/>
    <p:sldId id="320" r:id="rId26"/>
    <p:sldId id="321" r:id="rId27"/>
    <p:sldId id="317" r:id="rId28"/>
    <p:sldId id="28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r>
              <a:rPr lang="zh-CN" altLang="en-US" sz="1395" b="0" i="0" u="none" strike="noStrike" baseline="0">
                <a:solidFill>
                  <a:srgbClr val="000000"/>
                </a:solidFill>
                <a:latin typeface="Adobe 黑体 Std R"/>
                <a:ea typeface="Adobe 黑体 Std R"/>
              </a:rPr>
              <a:t>香港GDP及增长率（数据来源：BVD-CHELEM）</a:t>
            </a:r>
            <a:endParaRPr lang="zh-CN" altLang="en-US"/>
          </a:p>
        </c:rich>
      </c:tx>
      <c:layout/>
      <c:spPr>
        <a:noFill/>
        <a:ln w="25336">
          <a:noFill/>
        </a:ln>
      </c:spPr>
    </c:title>
    <c:plotArea>
      <c:layout/>
      <c:lineChart>
        <c:grouping val="standard"/>
        <c:ser>
          <c:idx val="2"/>
          <c:order val="1"/>
          <c:tx>
            <c:strRef>
              <c:f>'Sheet 2'!$C$4</c:f>
              <c:strCache>
                <c:ptCount val="1"/>
                <c:pt idx="0">
                  <c:v>实际GDP(亿HKD)</c:v>
                </c:pt>
              </c:strCache>
            </c:strRef>
          </c:tx>
          <c:spPr>
            <a:ln w="28502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3"/>
              </a:solidFill>
              <a:ln w="9501">
                <a:solidFill>
                  <a:schemeClr val="accent3"/>
                </a:solidFill>
              </a:ln>
              <a:effectLst/>
            </c:spPr>
          </c:marker>
          <c:cat>
            <c:numRef>
              <c:f>'Sheet 2'!$A$5:$A$35</c:f>
              <c:numCache>
                <c:formatCode>g/"通""用""格""式"</c:formatCode>
                <c:ptCount val="31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</c:numCache>
            </c:numRef>
          </c:cat>
          <c:val>
            <c:numRef>
              <c:f>'Sheet 2'!$C$5:$C$35</c:f>
              <c:numCache>
                <c:formatCode>g/"通""用""格""式"</c:formatCode>
                <c:ptCount val="31"/>
                <c:pt idx="0">
                  <c:v>461.3359999999999</c:v>
                </c:pt>
                <c:pt idx="1">
                  <c:v>474.65300000000002</c:v>
                </c:pt>
                <c:pt idx="2">
                  <c:v>503.202</c:v>
                </c:pt>
                <c:pt idx="3">
                  <c:v>553.53399999999999</c:v>
                </c:pt>
                <c:pt idx="4">
                  <c:v>557.49099999999999</c:v>
                </c:pt>
                <c:pt idx="5">
                  <c:v>619.39400000000001</c:v>
                </c:pt>
                <c:pt idx="6">
                  <c:v>702.36399999999981</c:v>
                </c:pt>
                <c:pt idx="7">
                  <c:v>762.14699999999982</c:v>
                </c:pt>
                <c:pt idx="8">
                  <c:v>779.50099999999998</c:v>
                </c:pt>
                <c:pt idx="9">
                  <c:v>809.36099999999976</c:v>
                </c:pt>
                <c:pt idx="10">
                  <c:v>855.51099999999997</c:v>
                </c:pt>
                <c:pt idx="11">
                  <c:v>908.85199999999975</c:v>
                </c:pt>
                <c:pt idx="12">
                  <c:v>965.21199999999999</c:v>
                </c:pt>
                <c:pt idx="13" formatCode="#,##0.00">
                  <c:v>1023.4730000000002</c:v>
                </c:pt>
                <c:pt idx="14" formatCode="#,##0.00">
                  <c:v>1047.7670000000001</c:v>
                </c:pt>
                <c:pt idx="15" formatCode="#,##0.00">
                  <c:v>1092.386</c:v>
                </c:pt>
                <c:pt idx="16" formatCode="#,##0.00">
                  <c:v>1148.095</c:v>
                </c:pt>
                <c:pt idx="17" formatCode="#,##0.00">
                  <c:v>1080.557</c:v>
                </c:pt>
                <c:pt idx="18" formatCode="#,##0.00">
                  <c:v>1107.6429999999998</c:v>
                </c:pt>
                <c:pt idx="19" formatCode="#,##0.00">
                  <c:v>1192.5260000000001</c:v>
                </c:pt>
                <c:pt idx="20" formatCode="#,##0.00">
                  <c:v>1199.2139999999999</c:v>
                </c:pt>
                <c:pt idx="21" formatCode="#,##0.00">
                  <c:v>1219.0809999999999</c:v>
                </c:pt>
                <c:pt idx="22" formatCode="#,##0.00">
                  <c:v>1256.3399999999999</c:v>
                </c:pt>
                <c:pt idx="23" formatCode="#,##0.00">
                  <c:v>1365.6419999999998</c:v>
                </c:pt>
                <c:pt idx="24" formatCode="#,##0.00">
                  <c:v>1466.538</c:v>
                </c:pt>
                <c:pt idx="25" formatCode="#,##0.00">
                  <c:v>1569.675</c:v>
                </c:pt>
                <c:pt idx="26" formatCode="#,##0.00">
                  <c:v>1671.1519999999998</c:v>
                </c:pt>
                <c:pt idx="27" formatCode="#,##0.00">
                  <c:v>1706.712</c:v>
                </c:pt>
                <c:pt idx="28" formatCode="#,##0.00">
                  <c:v>1664.741</c:v>
                </c:pt>
                <c:pt idx="29" formatCode="#,##0.00">
                  <c:v>1777.72</c:v>
                </c:pt>
                <c:pt idx="30" formatCode="#,##0.00">
                  <c:v>1864.6689999999999</c:v>
                </c:pt>
              </c:numCache>
            </c:numRef>
          </c:val>
        </c:ser>
        <c:dLbls/>
        <c:marker val="1"/>
        <c:axId val="134568960"/>
        <c:axId val="134587136"/>
      </c:lineChart>
      <c:lineChart>
        <c:grouping val="standard"/>
        <c:ser>
          <c:idx val="1"/>
          <c:order val="0"/>
          <c:tx>
            <c:strRef>
              <c:f>'Sheet 2'!$B$4</c:f>
              <c:strCache>
                <c:ptCount val="1"/>
                <c:pt idx="0">
                  <c:v>GDP增长率</c:v>
                </c:pt>
              </c:strCache>
            </c:strRef>
          </c:tx>
          <c:spPr>
            <a:ln w="28502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2"/>
              </a:solidFill>
              <a:ln w="9501">
                <a:solidFill>
                  <a:schemeClr val="accent2"/>
                </a:solidFill>
              </a:ln>
              <a:effectLst/>
            </c:spPr>
          </c:marker>
          <c:cat>
            <c:numRef>
              <c:f>'Sheet 2'!$A$5:$A$35</c:f>
              <c:numCache>
                <c:formatCode>g/"通""用""格""式"</c:formatCode>
                <c:ptCount val="31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</c:numCache>
            </c:numRef>
          </c:cat>
          <c:val>
            <c:numRef>
              <c:f>'Sheet 2'!$B$5:$B$35</c:f>
              <c:numCache>
                <c:formatCode>0.00%</c:formatCode>
                <c:ptCount val="31"/>
                <c:pt idx="0">
                  <c:v>9.1930000000000026E-2</c:v>
                </c:pt>
                <c:pt idx="1">
                  <c:v>2.8870000000000014E-2</c:v>
                </c:pt>
                <c:pt idx="2">
                  <c:v>6.0150000000000009E-2</c:v>
                </c:pt>
                <c:pt idx="3">
                  <c:v>0.10002000000000004</c:v>
                </c:pt>
                <c:pt idx="4">
                  <c:v>7.1500000000000018E-3</c:v>
                </c:pt>
                <c:pt idx="5">
                  <c:v>0.11103999999999999</c:v>
                </c:pt>
                <c:pt idx="6">
                  <c:v>0.13394999999999907</c:v>
                </c:pt>
                <c:pt idx="7">
                  <c:v>8.5120000000000043E-2</c:v>
                </c:pt>
                <c:pt idx="8">
                  <c:v>2.2770000000000009E-2</c:v>
                </c:pt>
                <c:pt idx="9">
                  <c:v>3.8310000000000004E-2</c:v>
                </c:pt>
                <c:pt idx="10">
                  <c:v>5.7020000000000022E-2</c:v>
                </c:pt>
                <c:pt idx="11">
                  <c:v>6.235000000000003E-2</c:v>
                </c:pt>
                <c:pt idx="12">
                  <c:v>6.2010000000000023E-2</c:v>
                </c:pt>
                <c:pt idx="13">
                  <c:v>6.0360000000000025E-2</c:v>
                </c:pt>
                <c:pt idx="14">
                  <c:v>2.3740000000000001E-2</c:v>
                </c:pt>
                <c:pt idx="15">
                  <c:v>4.2580000000000021E-2</c:v>
                </c:pt>
                <c:pt idx="16">
                  <c:v>5.1000000000000004E-2</c:v>
                </c:pt>
                <c:pt idx="17">
                  <c:v>-5.8830000000000021E-2</c:v>
                </c:pt>
                <c:pt idx="18">
                  <c:v>2.5070000000000009E-2</c:v>
                </c:pt>
                <c:pt idx="19">
                  <c:v>7.6630000000000004E-2</c:v>
                </c:pt>
                <c:pt idx="20">
                  <c:v>5.6100000000000004E-3</c:v>
                </c:pt>
                <c:pt idx="21">
                  <c:v>1.6570000000000008E-2</c:v>
                </c:pt>
                <c:pt idx="22">
                  <c:v>3.056E-2</c:v>
                </c:pt>
                <c:pt idx="23">
                  <c:v>8.6999999999999994E-2</c:v>
                </c:pt>
                <c:pt idx="24">
                  <c:v>7.3880000000000029E-2</c:v>
                </c:pt>
                <c:pt idx="25">
                  <c:v>7.0330000000000031E-2</c:v>
                </c:pt>
                <c:pt idx="26">
                  <c:v>6.4649999999999999E-2</c:v>
                </c:pt>
                <c:pt idx="27">
                  <c:v>2.1280000000000011E-2</c:v>
                </c:pt>
                <c:pt idx="28">
                  <c:v>-2.4590000000000001E-2</c:v>
                </c:pt>
                <c:pt idx="29">
                  <c:v>6.7870000000000028E-2</c:v>
                </c:pt>
                <c:pt idx="30">
                  <c:v>4.8910000000000016E-2</c:v>
                </c:pt>
              </c:numCache>
            </c:numRef>
          </c:val>
        </c:ser>
        <c:dLbls/>
        <c:marker val="1"/>
        <c:axId val="134589056"/>
        <c:axId val="134590848"/>
      </c:lineChart>
      <c:dateAx>
        <c:axId val="134568960"/>
        <c:scaling>
          <c:orientation val="minMax"/>
        </c:scaling>
        <c:axPos val="b"/>
        <c:numFmt formatCode="g/&quot;通&quot;&quot;用&quot;&quot;格&quot;&quot;式&quot;" sourceLinked="1"/>
        <c:maj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4587136"/>
        <c:crosses val="autoZero"/>
        <c:auto val="1"/>
        <c:lblOffset val="100"/>
        <c:baseTimeUnit val="days"/>
      </c:dateAx>
      <c:valAx>
        <c:axId val="134587136"/>
        <c:scaling>
          <c:orientation val="minMax"/>
        </c:scaling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zh-CN" altLang="en-US" sz="990" b="0" i="0" u="none" strike="noStrike" baseline="0">
                    <a:solidFill>
                      <a:srgbClr val="000000"/>
                    </a:solidFill>
                    <a:latin typeface="宋体"/>
                    <a:ea typeface="宋体"/>
                  </a:rPr>
                  <a:t>亿</a:t>
                </a:r>
                <a:r>
                  <a:rPr lang="zh-CN" altLang="en-US" sz="990" b="0" i="0" u="none" strike="noStrike" baseline="0">
                    <a:solidFill>
                      <a:srgbClr val="000000"/>
                    </a:solidFill>
                    <a:latin typeface="Calibri"/>
                    <a:ea typeface="宋体"/>
                    <a:cs typeface="Calibri"/>
                  </a:rPr>
                  <a:t>HKD</a:t>
                </a:r>
                <a:endParaRPr lang="zh-CN" altLang="en-US"/>
              </a:p>
            </c:rich>
          </c:tx>
          <c:layout>
            <c:manualLayout>
              <c:xMode val="edge"/>
              <c:yMode val="edge"/>
              <c:x val="3.0555380577427845E-2"/>
              <c:y val="0.13529262484573534"/>
            </c:manualLayout>
          </c:layout>
          <c:spPr>
            <a:noFill/>
            <a:ln w="25336">
              <a:noFill/>
            </a:ln>
          </c:spPr>
        </c:title>
        <c:numFmt formatCode="g/&quot;通&quot;&quot;用&quot;&quot;格&quot;&quot;式&quot;" sourceLinked="1"/>
        <c:majorTickMark val="none"/>
        <c:tickLblPos val="nextTo"/>
        <c:spPr>
          <a:ln w="950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4568960"/>
        <c:crosses val="autoZero"/>
        <c:crossBetween val="between"/>
      </c:valAx>
      <c:dateAx>
        <c:axId val="134589056"/>
        <c:scaling>
          <c:orientation val="minMax"/>
        </c:scaling>
        <c:delete val="1"/>
        <c:axPos val="b"/>
        <c:numFmt formatCode="g/&quot;通&quot;&quot;用&quot;&quot;格&quot;&quot;式&quot;" sourceLinked="1"/>
        <c:tickLblPos val="none"/>
        <c:crossAx val="134590848"/>
        <c:crosses val="autoZero"/>
        <c:auto val="1"/>
        <c:lblOffset val="100"/>
        <c:baseTimeUnit val="days"/>
      </c:dateAx>
      <c:valAx>
        <c:axId val="134590848"/>
        <c:scaling>
          <c:orientation val="minMax"/>
        </c:scaling>
        <c:axPos val="r"/>
        <c:numFmt formatCode="0.00%" sourceLinked="1"/>
        <c:tickLblPos val="nextTo"/>
        <c:spPr>
          <a:ln w="950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4589056"/>
        <c:crosses val="max"/>
        <c:crossBetween val="between"/>
      </c:valAx>
      <c:spPr>
        <a:noFill/>
        <a:ln w="25404">
          <a:noFill/>
        </a:ln>
      </c:spPr>
    </c:plotArea>
    <c:legend>
      <c:legendPos val="b"/>
      <c:layout/>
      <c:spPr>
        <a:noFill/>
        <a:ln w="25336">
          <a:noFill/>
        </a:ln>
      </c:spPr>
      <c:txPr>
        <a:bodyPr rot="0" spcFirstLastPara="1" vertOverflow="ellipsis" vert="horz" wrap="square" anchor="ctr" anchorCtr="1"/>
        <a:lstStyle/>
        <a:p>
          <a:pPr>
            <a:defRPr sz="9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9790838222141602E-2"/>
          <c:y val="3.7696834708841116E-2"/>
          <c:w val="0.96890011136520604"/>
          <c:h val="0.80928444098395358"/>
        </c:manualLayout>
      </c:layout>
      <c:lineChart>
        <c:grouping val="standard"/>
        <c:ser>
          <c:idx val="0"/>
          <c:order val="0"/>
          <c:tx>
            <c:strRef>
              <c:f>IDX_Gidxtrd!$N$2</c:f>
              <c:strCache>
                <c:ptCount val="1"/>
                <c:pt idx="0">
                  <c:v>收盘指数</c:v>
                </c:pt>
              </c:strCache>
            </c:strRef>
          </c:tx>
          <c:spPr>
            <a:ln w="2218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IDX_Gidxtrd!$M$3:$M$493</c:f>
              <c:strCache>
                <c:ptCount val="491"/>
                <c:pt idx="0">
                  <c:v>1997-01-02</c:v>
                </c:pt>
                <c:pt idx="1">
                  <c:v>1997-01-03</c:v>
                </c:pt>
                <c:pt idx="2">
                  <c:v>1997-01-06</c:v>
                </c:pt>
                <c:pt idx="3">
                  <c:v>1997-01-07</c:v>
                </c:pt>
                <c:pt idx="4">
                  <c:v>1997-01-08</c:v>
                </c:pt>
                <c:pt idx="5">
                  <c:v>1997-01-09</c:v>
                </c:pt>
                <c:pt idx="6">
                  <c:v>1997-01-10</c:v>
                </c:pt>
                <c:pt idx="7">
                  <c:v>1997-01-13</c:v>
                </c:pt>
                <c:pt idx="8">
                  <c:v>1997-01-14</c:v>
                </c:pt>
                <c:pt idx="9">
                  <c:v>1997-01-15</c:v>
                </c:pt>
                <c:pt idx="10">
                  <c:v>1997-01-16</c:v>
                </c:pt>
                <c:pt idx="11">
                  <c:v>1997-01-17</c:v>
                </c:pt>
                <c:pt idx="12">
                  <c:v>1997-01-20</c:v>
                </c:pt>
                <c:pt idx="13">
                  <c:v>1997-01-21</c:v>
                </c:pt>
                <c:pt idx="14">
                  <c:v>1997-01-22</c:v>
                </c:pt>
                <c:pt idx="15">
                  <c:v>1997-01-23</c:v>
                </c:pt>
                <c:pt idx="16">
                  <c:v>1997-01-24</c:v>
                </c:pt>
                <c:pt idx="17">
                  <c:v>1997-01-27</c:v>
                </c:pt>
                <c:pt idx="18">
                  <c:v>1997-01-28</c:v>
                </c:pt>
                <c:pt idx="19">
                  <c:v>1997-01-29</c:v>
                </c:pt>
                <c:pt idx="20">
                  <c:v>1997-01-30</c:v>
                </c:pt>
                <c:pt idx="21">
                  <c:v>1997-01-31</c:v>
                </c:pt>
                <c:pt idx="22">
                  <c:v>1997-02-03</c:v>
                </c:pt>
                <c:pt idx="23">
                  <c:v>1997-02-04</c:v>
                </c:pt>
                <c:pt idx="24">
                  <c:v>1997-02-05</c:v>
                </c:pt>
                <c:pt idx="25">
                  <c:v>1997-02-10</c:v>
                </c:pt>
                <c:pt idx="26">
                  <c:v>1997-02-11</c:v>
                </c:pt>
                <c:pt idx="27">
                  <c:v>1997-02-12</c:v>
                </c:pt>
                <c:pt idx="28">
                  <c:v>1997-02-13</c:v>
                </c:pt>
                <c:pt idx="29">
                  <c:v>1997-02-14</c:v>
                </c:pt>
                <c:pt idx="30">
                  <c:v>1997-02-17</c:v>
                </c:pt>
                <c:pt idx="31">
                  <c:v>1997-02-18</c:v>
                </c:pt>
                <c:pt idx="32">
                  <c:v>1997-02-19</c:v>
                </c:pt>
                <c:pt idx="33">
                  <c:v>1997-02-20</c:v>
                </c:pt>
                <c:pt idx="34">
                  <c:v>1997-02-21</c:v>
                </c:pt>
                <c:pt idx="35">
                  <c:v>1997-02-24</c:v>
                </c:pt>
                <c:pt idx="36">
                  <c:v>1997-02-25</c:v>
                </c:pt>
                <c:pt idx="37">
                  <c:v>1997-02-26</c:v>
                </c:pt>
                <c:pt idx="38">
                  <c:v>1997-02-27</c:v>
                </c:pt>
                <c:pt idx="39">
                  <c:v>1997-02-28</c:v>
                </c:pt>
                <c:pt idx="40">
                  <c:v>1997-03-03</c:v>
                </c:pt>
                <c:pt idx="41">
                  <c:v>1997-03-04</c:v>
                </c:pt>
                <c:pt idx="42">
                  <c:v>1997-03-05</c:v>
                </c:pt>
                <c:pt idx="43">
                  <c:v>1997-03-06</c:v>
                </c:pt>
                <c:pt idx="44">
                  <c:v>1997-03-07</c:v>
                </c:pt>
                <c:pt idx="45">
                  <c:v>1997-03-10</c:v>
                </c:pt>
                <c:pt idx="46">
                  <c:v>1997-03-11</c:v>
                </c:pt>
                <c:pt idx="47">
                  <c:v>1997-03-12</c:v>
                </c:pt>
                <c:pt idx="48">
                  <c:v>1997-03-13</c:v>
                </c:pt>
                <c:pt idx="49">
                  <c:v>1997-03-14</c:v>
                </c:pt>
                <c:pt idx="50">
                  <c:v>1997-03-17</c:v>
                </c:pt>
                <c:pt idx="51">
                  <c:v>1997-03-18</c:v>
                </c:pt>
                <c:pt idx="52">
                  <c:v>1997-03-19</c:v>
                </c:pt>
                <c:pt idx="53">
                  <c:v>1997-03-20</c:v>
                </c:pt>
                <c:pt idx="54">
                  <c:v>1997-03-21</c:v>
                </c:pt>
                <c:pt idx="55">
                  <c:v>1997-03-24</c:v>
                </c:pt>
                <c:pt idx="56">
                  <c:v>1997-03-25</c:v>
                </c:pt>
                <c:pt idx="57">
                  <c:v>1997-03-26</c:v>
                </c:pt>
                <c:pt idx="58">
                  <c:v>1997-03-27</c:v>
                </c:pt>
                <c:pt idx="59">
                  <c:v>1997-04-01</c:v>
                </c:pt>
                <c:pt idx="60">
                  <c:v>1997-04-02</c:v>
                </c:pt>
                <c:pt idx="61">
                  <c:v>1997-04-03</c:v>
                </c:pt>
                <c:pt idx="62">
                  <c:v>1997-04-04</c:v>
                </c:pt>
                <c:pt idx="63">
                  <c:v>1997-04-07</c:v>
                </c:pt>
                <c:pt idx="64">
                  <c:v>1997-04-08</c:v>
                </c:pt>
                <c:pt idx="65">
                  <c:v>1997-04-09</c:v>
                </c:pt>
                <c:pt idx="66">
                  <c:v>1997-04-10</c:v>
                </c:pt>
                <c:pt idx="67">
                  <c:v>1997-04-11</c:v>
                </c:pt>
                <c:pt idx="68">
                  <c:v>1997-04-14</c:v>
                </c:pt>
                <c:pt idx="69">
                  <c:v>1997-04-15</c:v>
                </c:pt>
                <c:pt idx="70">
                  <c:v>1997-04-16</c:v>
                </c:pt>
                <c:pt idx="71">
                  <c:v>1997-04-17</c:v>
                </c:pt>
                <c:pt idx="72">
                  <c:v>1997-04-18</c:v>
                </c:pt>
                <c:pt idx="73">
                  <c:v>1997-04-21</c:v>
                </c:pt>
                <c:pt idx="74">
                  <c:v>1997-04-22</c:v>
                </c:pt>
                <c:pt idx="75">
                  <c:v>1997-04-23</c:v>
                </c:pt>
                <c:pt idx="76">
                  <c:v>1997-04-24</c:v>
                </c:pt>
                <c:pt idx="77">
                  <c:v>1997-04-25</c:v>
                </c:pt>
                <c:pt idx="78">
                  <c:v>1997-04-28</c:v>
                </c:pt>
                <c:pt idx="79">
                  <c:v>1997-04-29</c:v>
                </c:pt>
                <c:pt idx="80">
                  <c:v>1997-04-30</c:v>
                </c:pt>
                <c:pt idx="81">
                  <c:v>1997-05-01</c:v>
                </c:pt>
                <c:pt idx="82">
                  <c:v>1997-05-02</c:v>
                </c:pt>
                <c:pt idx="83">
                  <c:v>1997-05-05</c:v>
                </c:pt>
                <c:pt idx="84">
                  <c:v>1997-05-06</c:v>
                </c:pt>
                <c:pt idx="85">
                  <c:v>1997-05-07</c:v>
                </c:pt>
                <c:pt idx="86">
                  <c:v>1997-05-08</c:v>
                </c:pt>
                <c:pt idx="87">
                  <c:v>1997-05-09</c:v>
                </c:pt>
                <c:pt idx="88">
                  <c:v>1997-05-12</c:v>
                </c:pt>
                <c:pt idx="89">
                  <c:v>1997-05-13</c:v>
                </c:pt>
                <c:pt idx="90">
                  <c:v>1997-05-14</c:v>
                </c:pt>
                <c:pt idx="91">
                  <c:v>1997-05-15</c:v>
                </c:pt>
                <c:pt idx="92">
                  <c:v>1997-05-16</c:v>
                </c:pt>
                <c:pt idx="93">
                  <c:v>1997-05-19</c:v>
                </c:pt>
                <c:pt idx="94">
                  <c:v>1997-05-20</c:v>
                </c:pt>
                <c:pt idx="95">
                  <c:v>1997-05-21</c:v>
                </c:pt>
                <c:pt idx="96">
                  <c:v>1997-05-22</c:v>
                </c:pt>
                <c:pt idx="97">
                  <c:v>1997-05-23</c:v>
                </c:pt>
                <c:pt idx="98">
                  <c:v>1997-05-26</c:v>
                </c:pt>
                <c:pt idx="99">
                  <c:v>1997-05-27</c:v>
                </c:pt>
                <c:pt idx="100">
                  <c:v>1997-05-28</c:v>
                </c:pt>
                <c:pt idx="101">
                  <c:v>1997-05-29</c:v>
                </c:pt>
                <c:pt idx="102">
                  <c:v>1997-05-30</c:v>
                </c:pt>
                <c:pt idx="103">
                  <c:v>1997-06-02</c:v>
                </c:pt>
                <c:pt idx="104">
                  <c:v>1997-06-03</c:v>
                </c:pt>
                <c:pt idx="105">
                  <c:v>1997-06-04</c:v>
                </c:pt>
                <c:pt idx="106">
                  <c:v>1997-06-05</c:v>
                </c:pt>
                <c:pt idx="107">
                  <c:v>1997-06-06</c:v>
                </c:pt>
                <c:pt idx="108">
                  <c:v>1997-06-10</c:v>
                </c:pt>
                <c:pt idx="109">
                  <c:v>1997-06-11</c:v>
                </c:pt>
                <c:pt idx="110">
                  <c:v>1997-06-12</c:v>
                </c:pt>
                <c:pt idx="111">
                  <c:v>1997-06-13</c:v>
                </c:pt>
                <c:pt idx="112">
                  <c:v>1997-06-16</c:v>
                </c:pt>
                <c:pt idx="113">
                  <c:v>1997-06-17</c:v>
                </c:pt>
                <c:pt idx="114">
                  <c:v>1997-06-18</c:v>
                </c:pt>
                <c:pt idx="115">
                  <c:v>1997-06-19</c:v>
                </c:pt>
                <c:pt idx="116">
                  <c:v>1997-06-20</c:v>
                </c:pt>
                <c:pt idx="117">
                  <c:v>1997-06-23</c:v>
                </c:pt>
                <c:pt idx="118">
                  <c:v>1997-06-24</c:v>
                </c:pt>
                <c:pt idx="119">
                  <c:v>1997-06-25</c:v>
                </c:pt>
                <c:pt idx="120">
                  <c:v>1997-06-26</c:v>
                </c:pt>
                <c:pt idx="121">
                  <c:v>1997-06-27</c:v>
                </c:pt>
                <c:pt idx="122">
                  <c:v>1997-07-03</c:v>
                </c:pt>
                <c:pt idx="123">
                  <c:v>1997-07-04</c:v>
                </c:pt>
                <c:pt idx="124">
                  <c:v>1997-07-07</c:v>
                </c:pt>
                <c:pt idx="125">
                  <c:v>1997-07-08</c:v>
                </c:pt>
                <c:pt idx="126">
                  <c:v>1997-07-09</c:v>
                </c:pt>
                <c:pt idx="127">
                  <c:v>1997-07-10</c:v>
                </c:pt>
                <c:pt idx="128">
                  <c:v>1997-07-11</c:v>
                </c:pt>
                <c:pt idx="129">
                  <c:v>1997-07-14</c:v>
                </c:pt>
                <c:pt idx="130">
                  <c:v>1997-07-15</c:v>
                </c:pt>
                <c:pt idx="131">
                  <c:v>1997-07-16</c:v>
                </c:pt>
                <c:pt idx="132">
                  <c:v>1997-07-17</c:v>
                </c:pt>
                <c:pt idx="133">
                  <c:v>1997-07-18</c:v>
                </c:pt>
                <c:pt idx="134">
                  <c:v>1997-07-21</c:v>
                </c:pt>
                <c:pt idx="135">
                  <c:v>1997-07-22</c:v>
                </c:pt>
                <c:pt idx="136">
                  <c:v>1997-07-23</c:v>
                </c:pt>
                <c:pt idx="137">
                  <c:v>1997-07-24</c:v>
                </c:pt>
                <c:pt idx="138">
                  <c:v>1997-07-25</c:v>
                </c:pt>
                <c:pt idx="139">
                  <c:v>1997-07-28</c:v>
                </c:pt>
                <c:pt idx="140">
                  <c:v>1997-07-29</c:v>
                </c:pt>
                <c:pt idx="141">
                  <c:v>1997-07-30</c:v>
                </c:pt>
                <c:pt idx="142">
                  <c:v>1997-07-31</c:v>
                </c:pt>
                <c:pt idx="143">
                  <c:v>1997-08-01</c:v>
                </c:pt>
                <c:pt idx="144">
                  <c:v>1997-08-04</c:v>
                </c:pt>
                <c:pt idx="145">
                  <c:v>1997-08-05</c:v>
                </c:pt>
                <c:pt idx="146">
                  <c:v>1997-08-06</c:v>
                </c:pt>
                <c:pt idx="147">
                  <c:v>1997-08-07</c:v>
                </c:pt>
                <c:pt idx="148">
                  <c:v>1997-08-08</c:v>
                </c:pt>
                <c:pt idx="149">
                  <c:v>1997-08-11</c:v>
                </c:pt>
                <c:pt idx="150">
                  <c:v>1997-08-12</c:v>
                </c:pt>
                <c:pt idx="151">
                  <c:v>1997-08-13</c:v>
                </c:pt>
                <c:pt idx="152">
                  <c:v>1997-08-14</c:v>
                </c:pt>
                <c:pt idx="153">
                  <c:v>1997-08-15</c:v>
                </c:pt>
                <c:pt idx="154">
                  <c:v>1997-08-19</c:v>
                </c:pt>
                <c:pt idx="155">
                  <c:v>1997-08-20</c:v>
                </c:pt>
                <c:pt idx="156">
                  <c:v>1997-08-21</c:v>
                </c:pt>
                <c:pt idx="157">
                  <c:v>1997-08-22</c:v>
                </c:pt>
                <c:pt idx="158">
                  <c:v>1997-08-25</c:v>
                </c:pt>
                <c:pt idx="159">
                  <c:v>1997-08-26</c:v>
                </c:pt>
                <c:pt idx="160">
                  <c:v>1997-08-27</c:v>
                </c:pt>
                <c:pt idx="161">
                  <c:v>1997-08-28</c:v>
                </c:pt>
                <c:pt idx="162">
                  <c:v>1997-08-29</c:v>
                </c:pt>
                <c:pt idx="163">
                  <c:v>1997-09-01</c:v>
                </c:pt>
                <c:pt idx="164">
                  <c:v>1997-09-02</c:v>
                </c:pt>
                <c:pt idx="165">
                  <c:v>1997-09-03</c:v>
                </c:pt>
                <c:pt idx="166">
                  <c:v>1997-09-04</c:v>
                </c:pt>
                <c:pt idx="167">
                  <c:v>1997-09-05</c:v>
                </c:pt>
                <c:pt idx="168">
                  <c:v>1997-09-08</c:v>
                </c:pt>
                <c:pt idx="169">
                  <c:v>1997-09-09</c:v>
                </c:pt>
                <c:pt idx="170">
                  <c:v>1997-09-10</c:v>
                </c:pt>
                <c:pt idx="171">
                  <c:v>1997-09-11</c:v>
                </c:pt>
                <c:pt idx="172">
                  <c:v>1997-09-12</c:v>
                </c:pt>
                <c:pt idx="173">
                  <c:v>1997-09-15</c:v>
                </c:pt>
                <c:pt idx="174">
                  <c:v>1997-09-16</c:v>
                </c:pt>
                <c:pt idx="175">
                  <c:v>1997-09-18</c:v>
                </c:pt>
                <c:pt idx="176">
                  <c:v>1997-09-19</c:v>
                </c:pt>
                <c:pt idx="177">
                  <c:v>1997-09-22</c:v>
                </c:pt>
                <c:pt idx="178">
                  <c:v>1997-09-23</c:v>
                </c:pt>
                <c:pt idx="179">
                  <c:v>1997-09-24</c:v>
                </c:pt>
                <c:pt idx="180">
                  <c:v>1997-09-25</c:v>
                </c:pt>
                <c:pt idx="181">
                  <c:v>1997-09-26</c:v>
                </c:pt>
                <c:pt idx="182">
                  <c:v>1997-09-29</c:v>
                </c:pt>
                <c:pt idx="183">
                  <c:v>1997-09-30</c:v>
                </c:pt>
                <c:pt idx="184">
                  <c:v>1997-10-03</c:v>
                </c:pt>
                <c:pt idx="185">
                  <c:v>1997-10-06</c:v>
                </c:pt>
                <c:pt idx="186">
                  <c:v>1997-10-07</c:v>
                </c:pt>
                <c:pt idx="187">
                  <c:v>1997-10-08</c:v>
                </c:pt>
                <c:pt idx="188">
                  <c:v>1997-10-09</c:v>
                </c:pt>
                <c:pt idx="189">
                  <c:v>1997-10-13</c:v>
                </c:pt>
                <c:pt idx="190">
                  <c:v>1997-10-14</c:v>
                </c:pt>
                <c:pt idx="191">
                  <c:v>1997-10-15</c:v>
                </c:pt>
                <c:pt idx="192">
                  <c:v>1997-10-16</c:v>
                </c:pt>
                <c:pt idx="193">
                  <c:v>1997-10-17</c:v>
                </c:pt>
                <c:pt idx="194">
                  <c:v>1997-10-20</c:v>
                </c:pt>
                <c:pt idx="195">
                  <c:v>1997-10-21</c:v>
                </c:pt>
                <c:pt idx="196">
                  <c:v>1997-10-22</c:v>
                </c:pt>
                <c:pt idx="197">
                  <c:v>1997-10-23</c:v>
                </c:pt>
                <c:pt idx="198">
                  <c:v>1997-10-24</c:v>
                </c:pt>
                <c:pt idx="199">
                  <c:v>1997-10-27</c:v>
                </c:pt>
                <c:pt idx="200">
                  <c:v>1997-10-28</c:v>
                </c:pt>
                <c:pt idx="201">
                  <c:v>1997-10-29</c:v>
                </c:pt>
                <c:pt idx="202">
                  <c:v>1997-10-30</c:v>
                </c:pt>
                <c:pt idx="203">
                  <c:v>1997-10-31</c:v>
                </c:pt>
                <c:pt idx="204">
                  <c:v>1997-11-03</c:v>
                </c:pt>
                <c:pt idx="205">
                  <c:v>1997-11-04</c:v>
                </c:pt>
                <c:pt idx="206">
                  <c:v>1997-11-05</c:v>
                </c:pt>
                <c:pt idx="207">
                  <c:v>1997-11-06</c:v>
                </c:pt>
                <c:pt idx="208">
                  <c:v>1997-11-07</c:v>
                </c:pt>
                <c:pt idx="209">
                  <c:v>1997-11-10</c:v>
                </c:pt>
                <c:pt idx="210">
                  <c:v>1997-11-11</c:v>
                </c:pt>
                <c:pt idx="211">
                  <c:v>1997-11-12</c:v>
                </c:pt>
                <c:pt idx="212">
                  <c:v>1997-11-13</c:v>
                </c:pt>
                <c:pt idx="213">
                  <c:v>1997-11-14</c:v>
                </c:pt>
                <c:pt idx="214">
                  <c:v>1997-11-17</c:v>
                </c:pt>
                <c:pt idx="215">
                  <c:v>1997-11-18</c:v>
                </c:pt>
                <c:pt idx="216">
                  <c:v>1997-11-19</c:v>
                </c:pt>
                <c:pt idx="217">
                  <c:v>1997-11-20</c:v>
                </c:pt>
                <c:pt idx="218">
                  <c:v>1997-11-21</c:v>
                </c:pt>
                <c:pt idx="219">
                  <c:v>1997-11-24</c:v>
                </c:pt>
                <c:pt idx="220">
                  <c:v>1997-11-25</c:v>
                </c:pt>
                <c:pt idx="221">
                  <c:v>1997-11-26</c:v>
                </c:pt>
                <c:pt idx="222">
                  <c:v>1997-11-27</c:v>
                </c:pt>
                <c:pt idx="223">
                  <c:v>1997-11-28</c:v>
                </c:pt>
                <c:pt idx="224">
                  <c:v>1997-12-01</c:v>
                </c:pt>
                <c:pt idx="225">
                  <c:v>1997-12-02</c:v>
                </c:pt>
                <c:pt idx="226">
                  <c:v>1997-12-03</c:v>
                </c:pt>
                <c:pt idx="227">
                  <c:v>1997-12-04</c:v>
                </c:pt>
                <c:pt idx="228">
                  <c:v>1997-12-05</c:v>
                </c:pt>
                <c:pt idx="229">
                  <c:v>1997-12-08</c:v>
                </c:pt>
                <c:pt idx="230">
                  <c:v>1997-12-09</c:v>
                </c:pt>
                <c:pt idx="231">
                  <c:v>1997-12-10</c:v>
                </c:pt>
                <c:pt idx="232">
                  <c:v>1997-12-11</c:v>
                </c:pt>
                <c:pt idx="233">
                  <c:v>1997-12-12</c:v>
                </c:pt>
                <c:pt idx="234">
                  <c:v>1997-12-15</c:v>
                </c:pt>
                <c:pt idx="235">
                  <c:v>1997-12-16</c:v>
                </c:pt>
                <c:pt idx="236">
                  <c:v>1997-12-17</c:v>
                </c:pt>
                <c:pt idx="237">
                  <c:v>1997-12-18</c:v>
                </c:pt>
                <c:pt idx="238">
                  <c:v>1997-12-19</c:v>
                </c:pt>
                <c:pt idx="239">
                  <c:v>1997-12-22</c:v>
                </c:pt>
                <c:pt idx="240">
                  <c:v>1997-12-23</c:v>
                </c:pt>
                <c:pt idx="241">
                  <c:v>1997-12-24</c:v>
                </c:pt>
                <c:pt idx="242">
                  <c:v>1997-12-29</c:v>
                </c:pt>
                <c:pt idx="243">
                  <c:v>1997-12-30</c:v>
                </c:pt>
                <c:pt idx="244">
                  <c:v>1997-12-31</c:v>
                </c:pt>
                <c:pt idx="245">
                  <c:v>1998-01-02</c:v>
                </c:pt>
                <c:pt idx="246">
                  <c:v>1998-01-05</c:v>
                </c:pt>
                <c:pt idx="247">
                  <c:v>1998-01-06</c:v>
                </c:pt>
                <c:pt idx="248">
                  <c:v>1998-01-07</c:v>
                </c:pt>
                <c:pt idx="249">
                  <c:v>1998-01-08</c:v>
                </c:pt>
                <c:pt idx="250">
                  <c:v>1998-01-09</c:v>
                </c:pt>
                <c:pt idx="251">
                  <c:v>1998-01-12</c:v>
                </c:pt>
                <c:pt idx="252">
                  <c:v>1998-01-13</c:v>
                </c:pt>
                <c:pt idx="253">
                  <c:v>1998-01-14</c:v>
                </c:pt>
                <c:pt idx="254">
                  <c:v>1998-01-15</c:v>
                </c:pt>
                <c:pt idx="255">
                  <c:v>1998-01-16</c:v>
                </c:pt>
                <c:pt idx="256">
                  <c:v>1998-01-19</c:v>
                </c:pt>
                <c:pt idx="257">
                  <c:v>1998-01-20</c:v>
                </c:pt>
                <c:pt idx="258">
                  <c:v>1998-01-21</c:v>
                </c:pt>
                <c:pt idx="259">
                  <c:v>1998-01-22</c:v>
                </c:pt>
                <c:pt idx="260">
                  <c:v>1998-01-23</c:v>
                </c:pt>
                <c:pt idx="261">
                  <c:v>1998-01-26</c:v>
                </c:pt>
                <c:pt idx="262">
                  <c:v>1998-01-27</c:v>
                </c:pt>
                <c:pt idx="263">
                  <c:v>1998-02-02</c:v>
                </c:pt>
                <c:pt idx="264">
                  <c:v>1998-02-03</c:v>
                </c:pt>
                <c:pt idx="265">
                  <c:v>1998-02-04</c:v>
                </c:pt>
                <c:pt idx="266">
                  <c:v>1998-02-05</c:v>
                </c:pt>
                <c:pt idx="267">
                  <c:v>1998-02-06</c:v>
                </c:pt>
                <c:pt idx="268">
                  <c:v>1998-02-09</c:v>
                </c:pt>
                <c:pt idx="269">
                  <c:v>1998-02-10</c:v>
                </c:pt>
                <c:pt idx="270">
                  <c:v>1998-02-11</c:v>
                </c:pt>
                <c:pt idx="271">
                  <c:v>1998-02-12</c:v>
                </c:pt>
                <c:pt idx="272">
                  <c:v>1998-02-13</c:v>
                </c:pt>
                <c:pt idx="273">
                  <c:v>1998-02-16</c:v>
                </c:pt>
                <c:pt idx="274">
                  <c:v>1998-02-17</c:v>
                </c:pt>
                <c:pt idx="275">
                  <c:v>1998-02-18</c:v>
                </c:pt>
                <c:pt idx="276">
                  <c:v>1998-02-19</c:v>
                </c:pt>
                <c:pt idx="277">
                  <c:v>1998-02-20</c:v>
                </c:pt>
                <c:pt idx="278">
                  <c:v>1998-02-23</c:v>
                </c:pt>
                <c:pt idx="279">
                  <c:v>1998-02-24</c:v>
                </c:pt>
                <c:pt idx="280">
                  <c:v>1998-02-25</c:v>
                </c:pt>
                <c:pt idx="281">
                  <c:v>1998-02-26</c:v>
                </c:pt>
                <c:pt idx="282">
                  <c:v>1998-02-27</c:v>
                </c:pt>
                <c:pt idx="283">
                  <c:v>1998-03-02</c:v>
                </c:pt>
                <c:pt idx="284">
                  <c:v>1998-03-03</c:v>
                </c:pt>
                <c:pt idx="285">
                  <c:v>1998-03-04</c:v>
                </c:pt>
                <c:pt idx="286">
                  <c:v>1998-03-05</c:v>
                </c:pt>
                <c:pt idx="287">
                  <c:v>1998-03-06</c:v>
                </c:pt>
                <c:pt idx="288">
                  <c:v>1998-03-09</c:v>
                </c:pt>
                <c:pt idx="289">
                  <c:v>1998-03-10</c:v>
                </c:pt>
                <c:pt idx="290">
                  <c:v>1998-03-11</c:v>
                </c:pt>
                <c:pt idx="291">
                  <c:v>1998-03-12</c:v>
                </c:pt>
                <c:pt idx="292">
                  <c:v>1998-03-13</c:v>
                </c:pt>
                <c:pt idx="293">
                  <c:v>1998-03-16</c:v>
                </c:pt>
                <c:pt idx="294">
                  <c:v>1998-03-17</c:v>
                </c:pt>
                <c:pt idx="295">
                  <c:v>1998-03-18</c:v>
                </c:pt>
                <c:pt idx="296">
                  <c:v>1998-03-19</c:v>
                </c:pt>
                <c:pt idx="297">
                  <c:v>1998-03-20</c:v>
                </c:pt>
                <c:pt idx="298">
                  <c:v>1998-03-23</c:v>
                </c:pt>
                <c:pt idx="299">
                  <c:v>1998-03-24</c:v>
                </c:pt>
                <c:pt idx="300">
                  <c:v>1998-03-25</c:v>
                </c:pt>
                <c:pt idx="301">
                  <c:v>1998-03-26</c:v>
                </c:pt>
                <c:pt idx="302">
                  <c:v>1998-03-27</c:v>
                </c:pt>
                <c:pt idx="303">
                  <c:v>1998-03-30</c:v>
                </c:pt>
                <c:pt idx="304">
                  <c:v>1998-03-31</c:v>
                </c:pt>
                <c:pt idx="305">
                  <c:v>1998-04-01</c:v>
                </c:pt>
                <c:pt idx="306">
                  <c:v>1998-04-02</c:v>
                </c:pt>
                <c:pt idx="307">
                  <c:v>1998-04-03</c:v>
                </c:pt>
                <c:pt idx="308">
                  <c:v>1998-04-07</c:v>
                </c:pt>
                <c:pt idx="309">
                  <c:v>1998-04-08</c:v>
                </c:pt>
                <c:pt idx="310">
                  <c:v>1998-04-09</c:v>
                </c:pt>
                <c:pt idx="311">
                  <c:v>1998-04-14</c:v>
                </c:pt>
                <c:pt idx="312">
                  <c:v>1998-04-15</c:v>
                </c:pt>
                <c:pt idx="313">
                  <c:v>1998-04-16</c:v>
                </c:pt>
                <c:pt idx="314">
                  <c:v>1998-04-17</c:v>
                </c:pt>
                <c:pt idx="315">
                  <c:v>1998-04-20</c:v>
                </c:pt>
                <c:pt idx="316">
                  <c:v>1998-04-21</c:v>
                </c:pt>
                <c:pt idx="317">
                  <c:v>1998-04-22</c:v>
                </c:pt>
                <c:pt idx="318">
                  <c:v>1998-04-23</c:v>
                </c:pt>
                <c:pt idx="319">
                  <c:v>1998-04-24</c:v>
                </c:pt>
                <c:pt idx="320">
                  <c:v>1998-04-27</c:v>
                </c:pt>
                <c:pt idx="321">
                  <c:v>1998-04-28</c:v>
                </c:pt>
                <c:pt idx="322">
                  <c:v>1998-04-29</c:v>
                </c:pt>
                <c:pt idx="323">
                  <c:v>1998-04-30</c:v>
                </c:pt>
                <c:pt idx="324">
                  <c:v>1998-05-01</c:v>
                </c:pt>
                <c:pt idx="325">
                  <c:v>1998-05-04</c:v>
                </c:pt>
                <c:pt idx="326">
                  <c:v>1998-05-05</c:v>
                </c:pt>
                <c:pt idx="327">
                  <c:v>1998-05-06</c:v>
                </c:pt>
                <c:pt idx="328">
                  <c:v>1998-05-07</c:v>
                </c:pt>
                <c:pt idx="329">
                  <c:v>1998-05-12</c:v>
                </c:pt>
                <c:pt idx="330">
                  <c:v>1998-05-13</c:v>
                </c:pt>
                <c:pt idx="331">
                  <c:v>1998-05-14</c:v>
                </c:pt>
                <c:pt idx="332">
                  <c:v>1998-05-15</c:v>
                </c:pt>
                <c:pt idx="333">
                  <c:v>1998-05-18</c:v>
                </c:pt>
                <c:pt idx="334">
                  <c:v>1998-05-19</c:v>
                </c:pt>
                <c:pt idx="335">
                  <c:v>1998-05-20</c:v>
                </c:pt>
                <c:pt idx="336">
                  <c:v>1998-05-21</c:v>
                </c:pt>
                <c:pt idx="337">
                  <c:v>1998-05-22</c:v>
                </c:pt>
                <c:pt idx="338">
                  <c:v>1998-05-25</c:v>
                </c:pt>
                <c:pt idx="339">
                  <c:v>1998-05-26</c:v>
                </c:pt>
                <c:pt idx="340">
                  <c:v>1998-05-27</c:v>
                </c:pt>
                <c:pt idx="341">
                  <c:v>1998-05-28</c:v>
                </c:pt>
                <c:pt idx="342">
                  <c:v>1998-05-29</c:v>
                </c:pt>
                <c:pt idx="343">
                  <c:v>1998-06-01</c:v>
                </c:pt>
                <c:pt idx="344">
                  <c:v>1998-06-02</c:v>
                </c:pt>
                <c:pt idx="345">
                  <c:v>1998-06-03</c:v>
                </c:pt>
                <c:pt idx="346">
                  <c:v>1998-06-04</c:v>
                </c:pt>
                <c:pt idx="347">
                  <c:v>1998-06-05</c:v>
                </c:pt>
                <c:pt idx="348">
                  <c:v>1998-06-08</c:v>
                </c:pt>
                <c:pt idx="349">
                  <c:v>1998-06-09</c:v>
                </c:pt>
                <c:pt idx="350">
                  <c:v>1998-06-10</c:v>
                </c:pt>
                <c:pt idx="351">
                  <c:v>1998-06-11</c:v>
                </c:pt>
                <c:pt idx="352">
                  <c:v>1998-06-12</c:v>
                </c:pt>
                <c:pt idx="353">
                  <c:v>1998-06-15</c:v>
                </c:pt>
                <c:pt idx="354">
                  <c:v>1998-06-16</c:v>
                </c:pt>
                <c:pt idx="355">
                  <c:v>1998-06-17</c:v>
                </c:pt>
                <c:pt idx="356">
                  <c:v>1998-06-18</c:v>
                </c:pt>
                <c:pt idx="357">
                  <c:v>1998-06-19</c:v>
                </c:pt>
                <c:pt idx="358">
                  <c:v>1998-06-22</c:v>
                </c:pt>
                <c:pt idx="359">
                  <c:v>1998-06-23</c:v>
                </c:pt>
                <c:pt idx="360">
                  <c:v>1998-06-24</c:v>
                </c:pt>
                <c:pt idx="361">
                  <c:v>1998-06-25</c:v>
                </c:pt>
                <c:pt idx="362">
                  <c:v>1998-06-26</c:v>
                </c:pt>
                <c:pt idx="363">
                  <c:v>1998-06-29</c:v>
                </c:pt>
                <c:pt idx="364">
                  <c:v>1998-06-30</c:v>
                </c:pt>
                <c:pt idx="365">
                  <c:v>1998-07-02</c:v>
                </c:pt>
                <c:pt idx="366">
                  <c:v>1998-07-03</c:v>
                </c:pt>
                <c:pt idx="367">
                  <c:v>1998-07-06</c:v>
                </c:pt>
                <c:pt idx="368">
                  <c:v>1998-07-07</c:v>
                </c:pt>
                <c:pt idx="369">
                  <c:v>1998-07-08</c:v>
                </c:pt>
                <c:pt idx="370">
                  <c:v>1998-07-09</c:v>
                </c:pt>
                <c:pt idx="371">
                  <c:v>1998-07-10</c:v>
                </c:pt>
                <c:pt idx="372">
                  <c:v>1998-07-13</c:v>
                </c:pt>
                <c:pt idx="373">
                  <c:v>1998-07-14</c:v>
                </c:pt>
                <c:pt idx="374">
                  <c:v>1998-07-15</c:v>
                </c:pt>
                <c:pt idx="375">
                  <c:v>1998-07-16</c:v>
                </c:pt>
                <c:pt idx="376">
                  <c:v>1998-07-17</c:v>
                </c:pt>
                <c:pt idx="377">
                  <c:v>1998-07-20</c:v>
                </c:pt>
                <c:pt idx="378">
                  <c:v>1998-07-21</c:v>
                </c:pt>
                <c:pt idx="379">
                  <c:v>1998-07-22</c:v>
                </c:pt>
                <c:pt idx="380">
                  <c:v>1998-07-23</c:v>
                </c:pt>
                <c:pt idx="381">
                  <c:v>1998-07-24</c:v>
                </c:pt>
                <c:pt idx="382">
                  <c:v>1998-07-27</c:v>
                </c:pt>
                <c:pt idx="383">
                  <c:v>1998-07-28</c:v>
                </c:pt>
                <c:pt idx="384">
                  <c:v>1998-07-29</c:v>
                </c:pt>
                <c:pt idx="385">
                  <c:v>1998-07-30</c:v>
                </c:pt>
                <c:pt idx="386">
                  <c:v>1998-07-31</c:v>
                </c:pt>
                <c:pt idx="387">
                  <c:v>1998-08-03</c:v>
                </c:pt>
                <c:pt idx="388">
                  <c:v>1998-08-04</c:v>
                </c:pt>
                <c:pt idx="389">
                  <c:v>1998-08-05</c:v>
                </c:pt>
                <c:pt idx="390">
                  <c:v>1998-08-06</c:v>
                </c:pt>
                <c:pt idx="391">
                  <c:v>1998-08-07</c:v>
                </c:pt>
                <c:pt idx="392">
                  <c:v>1998-08-10</c:v>
                </c:pt>
                <c:pt idx="393">
                  <c:v>1998-08-11</c:v>
                </c:pt>
                <c:pt idx="394">
                  <c:v>1998-08-12</c:v>
                </c:pt>
                <c:pt idx="395">
                  <c:v>1998-08-13</c:v>
                </c:pt>
                <c:pt idx="396">
                  <c:v>1998-08-14</c:v>
                </c:pt>
                <c:pt idx="397">
                  <c:v>1998-08-17</c:v>
                </c:pt>
                <c:pt idx="398">
                  <c:v>1998-08-18</c:v>
                </c:pt>
                <c:pt idx="399">
                  <c:v>1998-08-19</c:v>
                </c:pt>
                <c:pt idx="400">
                  <c:v>1998-08-20</c:v>
                </c:pt>
                <c:pt idx="401">
                  <c:v>1998-08-21</c:v>
                </c:pt>
                <c:pt idx="402">
                  <c:v>1998-08-24</c:v>
                </c:pt>
                <c:pt idx="403">
                  <c:v>1998-08-25</c:v>
                </c:pt>
                <c:pt idx="404">
                  <c:v>1998-08-26</c:v>
                </c:pt>
                <c:pt idx="405">
                  <c:v>1998-08-27</c:v>
                </c:pt>
                <c:pt idx="406">
                  <c:v>1998-08-28</c:v>
                </c:pt>
                <c:pt idx="407">
                  <c:v>1998-08-31</c:v>
                </c:pt>
                <c:pt idx="408">
                  <c:v>1998-09-01</c:v>
                </c:pt>
                <c:pt idx="409">
                  <c:v>1998-09-02</c:v>
                </c:pt>
                <c:pt idx="410">
                  <c:v>1998-09-03</c:v>
                </c:pt>
                <c:pt idx="411">
                  <c:v>1998-09-04</c:v>
                </c:pt>
                <c:pt idx="412">
                  <c:v>1998-09-07</c:v>
                </c:pt>
                <c:pt idx="413">
                  <c:v>1998-09-08</c:v>
                </c:pt>
                <c:pt idx="414">
                  <c:v>1998-09-09</c:v>
                </c:pt>
                <c:pt idx="415">
                  <c:v>1998-09-10</c:v>
                </c:pt>
                <c:pt idx="416">
                  <c:v>1998-09-11</c:v>
                </c:pt>
                <c:pt idx="417">
                  <c:v>1998-09-14</c:v>
                </c:pt>
                <c:pt idx="418">
                  <c:v>1998-09-15</c:v>
                </c:pt>
                <c:pt idx="419">
                  <c:v>1998-09-16</c:v>
                </c:pt>
                <c:pt idx="420">
                  <c:v>1998-09-17</c:v>
                </c:pt>
                <c:pt idx="421">
                  <c:v>1998-09-18</c:v>
                </c:pt>
                <c:pt idx="422">
                  <c:v>1998-09-21</c:v>
                </c:pt>
                <c:pt idx="423">
                  <c:v>1998-09-22</c:v>
                </c:pt>
                <c:pt idx="424">
                  <c:v>1998-09-23</c:v>
                </c:pt>
                <c:pt idx="425">
                  <c:v>1998-09-24</c:v>
                </c:pt>
                <c:pt idx="426">
                  <c:v>1998-09-25</c:v>
                </c:pt>
                <c:pt idx="427">
                  <c:v>1998-09-28</c:v>
                </c:pt>
                <c:pt idx="428">
                  <c:v>1998-09-29</c:v>
                </c:pt>
                <c:pt idx="429">
                  <c:v>1998-09-30</c:v>
                </c:pt>
                <c:pt idx="430">
                  <c:v>1998-10-05</c:v>
                </c:pt>
                <c:pt idx="431">
                  <c:v>1998-10-07</c:v>
                </c:pt>
                <c:pt idx="432">
                  <c:v>1998-10-08</c:v>
                </c:pt>
                <c:pt idx="433">
                  <c:v>1998-10-09</c:v>
                </c:pt>
                <c:pt idx="434">
                  <c:v>1998-10-12</c:v>
                </c:pt>
                <c:pt idx="435">
                  <c:v>1998-10-13</c:v>
                </c:pt>
                <c:pt idx="436">
                  <c:v>1998-10-14</c:v>
                </c:pt>
                <c:pt idx="437">
                  <c:v>1998-10-15</c:v>
                </c:pt>
                <c:pt idx="438">
                  <c:v>1998-10-16</c:v>
                </c:pt>
                <c:pt idx="439">
                  <c:v>1998-10-19</c:v>
                </c:pt>
                <c:pt idx="440">
                  <c:v>1998-10-20</c:v>
                </c:pt>
                <c:pt idx="441">
                  <c:v>1998-10-21</c:v>
                </c:pt>
                <c:pt idx="442">
                  <c:v>1998-10-22</c:v>
                </c:pt>
                <c:pt idx="443">
                  <c:v>1998-10-23</c:v>
                </c:pt>
                <c:pt idx="444">
                  <c:v>1998-10-26</c:v>
                </c:pt>
                <c:pt idx="445">
                  <c:v>1998-10-27</c:v>
                </c:pt>
                <c:pt idx="446">
                  <c:v>1998-10-29</c:v>
                </c:pt>
                <c:pt idx="447">
                  <c:v>1998-10-30</c:v>
                </c:pt>
                <c:pt idx="448">
                  <c:v>1998-11-02</c:v>
                </c:pt>
                <c:pt idx="449">
                  <c:v>1998-11-03</c:v>
                </c:pt>
                <c:pt idx="450">
                  <c:v>1998-11-04</c:v>
                </c:pt>
                <c:pt idx="451">
                  <c:v>1998-11-05</c:v>
                </c:pt>
                <c:pt idx="452">
                  <c:v>1998-11-06</c:v>
                </c:pt>
                <c:pt idx="453">
                  <c:v>1998-11-09</c:v>
                </c:pt>
                <c:pt idx="454">
                  <c:v>1998-11-10</c:v>
                </c:pt>
                <c:pt idx="455">
                  <c:v>1998-11-11</c:v>
                </c:pt>
                <c:pt idx="456">
                  <c:v>1998-11-12</c:v>
                </c:pt>
                <c:pt idx="457">
                  <c:v>1998-11-13</c:v>
                </c:pt>
                <c:pt idx="458">
                  <c:v>1998-11-16</c:v>
                </c:pt>
                <c:pt idx="459">
                  <c:v>1998-11-17</c:v>
                </c:pt>
                <c:pt idx="460">
                  <c:v>1998-11-18</c:v>
                </c:pt>
                <c:pt idx="461">
                  <c:v>1998-11-19</c:v>
                </c:pt>
                <c:pt idx="462">
                  <c:v>1998-11-20</c:v>
                </c:pt>
                <c:pt idx="463">
                  <c:v>1998-11-23</c:v>
                </c:pt>
                <c:pt idx="464">
                  <c:v>1998-11-24</c:v>
                </c:pt>
                <c:pt idx="465">
                  <c:v>1998-11-25</c:v>
                </c:pt>
                <c:pt idx="466">
                  <c:v>1998-11-26</c:v>
                </c:pt>
                <c:pt idx="467">
                  <c:v>1998-11-27</c:v>
                </c:pt>
                <c:pt idx="468">
                  <c:v>1998-11-30</c:v>
                </c:pt>
                <c:pt idx="469">
                  <c:v>1998-12-01</c:v>
                </c:pt>
                <c:pt idx="470">
                  <c:v>1998-12-02</c:v>
                </c:pt>
                <c:pt idx="471">
                  <c:v>1998-12-03</c:v>
                </c:pt>
                <c:pt idx="472">
                  <c:v>1998-12-04</c:v>
                </c:pt>
                <c:pt idx="473">
                  <c:v>1998-12-07</c:v>
                </c:pt>
                <c:pt idx="474">
                  <c:v>1998-12-08</c:v>
                </c:pt>
                <c:pt idx="475">
                  <c:v>1998-12-09</c:v>
                </c:pt>
                <c:pt idx="476">
                  <c:v>1998-12-10</c:v>
                </c:pt>
                <c:pt idx="477">
                  <c:v>1998-12-11</c:v>
                </c:pt>
                <c:pt idx="478">
                  <c:v>1998-12-14</c:v>
                </c:pt>
                <c:pt idx="479">
                  <c:v>1998-12-15</c:v>
                </c:pt>
                <c:pt idx="480">
                  <c:v>1998-12-16</c:v>
                </c:pt>
                <c:pt idx="481">
                  <c:v>1998-12-17</c:v>
                </c:pt>
                <c:pt idx="482">
                  <c:v>1998-12-18</c:v>
                </c:pt>
                <c:pt idx="483">
                  <c:v>1998-12-21</c:v>
                </c:pt>
                <c:pt idx="484">
                  <c:v>1998-12-22</c:v>
                </c:pt>
                <c:pt idx="485">
                  <c:v>1998-12-23</c:v>
                </c:pt>
                <c:pt idx="486">
                  <c:v>1998-12-24</c:v>
                </c:pt>
                <c:pt idx="487">
                  <c:v>1998-12-28</c:v>
                </c:pt>
                <c:pt idx="488">
                  <c:v>1998-12-29</c:v>
                </c:pt>
                <c:pt idx="489">
                  <c:v>1998-12-30</c:v>
                </c:pt>
                <c:pt idx="490">
                  <c:v>1998-12-31</c:v>
                </c:pt>
              </c:strCache>
            </c:strRef>
          </c:cat>
          <c:val>
            <c:numRef>
              <c:f>IDX_Gidxtrd!$N$3:$N$493</c:f>
              <c:numCache>
                <c:formatCode>g/"通""用""格""式"</c:formatCode>
                <c:ptCount val="491"/>
                <c:pt idx="0">
                  <c:v>13203.4</c:v>
                </c:pt>
                <c:pt idx="1">
                  <c:v>13222.8</c:v>
                </c:pt>
                <c:pt idx="2">
                  <c:v>13443.9</c:v>
                </c:pt>
                <c:pt idx="3">
                  <c:v>13420.2</c:v>
                </c:pt>
                <c:pt idx="4">
                  <c:v>13454.9</c:v>
                </c:pt>
                <c:pt idx="5">
                  <c:v>13198.1</c:v>
                </c:pt>
                <c:pt idx="6">
                  <c:v>13191.5</c:v>
                </c:pt>
                <c:pt idx="7">
                  <c:v>13289.2</c:v>
                </c:pt>
                <c:pt idx="8">
                  <c:v>13293.9</c:v>
                </c:pt>
                <c:pt idx="9">
                  <c:v>13766.7</c:v>
                </c:pt>
                <c:pt idx="10">
                  <c:v>13830.7</c:v>
                </c:pt>
                <c:pt idx="11">
                  <c:v>13856.4</c:v>
                </c:pt>
                <c:pt idx="12">
                  <c:v>13868.2</c:v>
                </c:pt>
                <c:pt idx="13">
                  <c:v>13732.8</c:v>
                </c:pt>
                <c:pt idx="14">
                  <c:v>13692.8</c:v>
                </c:pt>
                <c:pt idx="15">
                  <c:v>13610.3</c:v>
                </c:pt>
                <c:pt idx="16">
                  <c:v>13379.6</c:v>
                </c:pt>
                <c:pt idx="17">
                  <c:v>13294.9</c:v>
                </c:pt>
                <c:pt idx="18">
                  <c:v>13403.3</c:v>
                </c:pt>
                <c:pt idx="19">
                  <c:v>13285.4</c:v>
                </c:pt>
                <c:pt idx="20">
                  <c:v>13288.4</c:v>
                </c:pt>
                <c:pt idx="21">
                  <c:v>13321.8</c:v>
                </c:pt>
                <c:pt idx="22">
                  <c:v>13451.1</c:v>
                </c:pt>
                <c:pt idx="23">
                  <c:v>13548.4</c:v>
                </c:pt>
                <c:pt idx="24">
                  <c:v>13660.5</c:v>
                </c:pt>
                <c:pt idx="25">
                  <c:v>13643.5</c:v>
                </c:pt>
                <c:pt idx="26">
                  <c:v>13454.2</c:v>
                </c:pt>
                <c:pt idx="27">
                  <c:v>13462.6</c:v>
                </c:pt>
                <c:pt idx="28">
                  <c:v>13240</c:v>
                </c:pt>
                <c:pt idx="29">
                  <c:v>13113.3</c:v>
                </c:pt>
                <c:pt idx="30">
                  <c:v>13144.6</c:v>
                </c:pt>
                <c:pt idx="31">
                  <c:v>13102.9</c:v>
                </c:pt>
                <c:pt idx="32">
                  <c:v>13106.3</c:v>
                </c:pt>
                <c:pt idx="33">
                  <c:v>13411.3</c:v>
                </c:pt>
                <c:pt idx="34">
                  <c:v>13444.9</c:v>
                </c:pt>
                <c:pt idx="35">
                  <c:v>13375.7</c:v>
                </c:pt>
                <c:pt idx="36">
                  <c:v>13520.3</c:v>
                </c:pt>
                <c:pt idx="37">
                  <c:v>13541.8</c:v>
                </c:pt>
                <c:pt idx="38">
                  <c:v>13546.6</c:v>
                </c:pt>
                <c:pt idx="39">
                  <c:v>13398.7</c:v>
                </c:pt>
                <c:pt idx="40">
                  <c:v>13507.3</c:v>
                </c:pt>
                <c:pt idx="41">
                  <c:v>13450.1</c:v>
                </c:pt>
                <c:pt idx="42">
                  <c:v>13410.8</c:v>
                </c:pt>
                <c:pt idx="43">
                  <c:v>13416.4</c:v>
                </c:pt>
                <c:pt idx="44">
                  <c:v>13337.4</c:v>
                </c:pt>
                <c:pt idx="45">
                  <c:v>13268.8</c:v>
                </c:pt>
                <c:pt idx="46">
                  <c:v>13252.2</c:v>
                </c:pt>
                <c:pt idx="47">
                  <c:v>13119.1</c:v>
                </c:pt>
                <c:pt idx="48">
                  <c:v>12917.1</c:v>
                </c:pt>
                <c:pt idx="49">
                  <c:v>12736.5</c:v>
                </c:pt>
                <c:pt idx="50">
                  <c:v>12838.5</c:v>
                </c:pt>
                <c:pt idx="51">
                  <c:v>12748.9</c:v>
                </c:pt>
                <c:pt idx="52">
                  <c:v>12651.4</c:v>
                </c:pt>
                <c:pt idx="53">
                  <c:v>12472.3</c:v>
                </c:pt>
                <c:pt idx="54">
                  <c:v>12489.3</c:v>
                </c:pt>
                <c:pt idx="55">
                  <c:v>12749.1</c:v>
                </c:pt>
                <c:pt idx="56">
                  <c:v>12832.5</c:v>
                </c:pt>
                <c:pt idx="57">
                  <c:v>12776.4</c:v>
                </c:pt>
                <c:pt idx="58">
                  <c:v>12534.3</c:v>
                </c:pt>
                <c:pt idx="59">
                  <c:v>12074.2</c:v>
                </c:pt>
                <c:pt idx="60">
                  <c:v>12136.3</c:v>
                </c:pt>
                <c:pt idx="61">
                  <c:v>12055.2</c:v>
                </c:pt>
                <c:pt idx="62">
                  <c:v>12204.6</c:v>
                </c:pt>
                <c:pt idx="63">
                  <c:v>12287.8</c:v>
                </c:pt>
                <c:pt idx="64">
                  <c:v>12398.6</c:v>
                </c:pt>
                <c:pt idx="65">
                  <c:v>12426.7</c:v>
                </c:pt>
                <c:pt idx="66">
                  <c:v>12358.7</c:v>
                </c:pt>
                <c:pt idx="67">
                  <c:v>12516.6</c:v>
                </c:pt>
                <c:pt idx="68">
                  <c:v>12296</c:v>
                </c:pt>
                <c:pt idx="69">
                  <c:v>12342</c:v>
                </c:pt>
                <c:pt idx="70">
                  <c:v>12581.3</c:v>
                </c:pt>
                <c:pt idx="71">
                  <c:v>12516.2</c:v>
                </c:pt>
                <c:pt idx="72">
                  <c:v>12541.1</c:v>
                </c:pt>
                <c:pt idx="73">
                  <c:v>12626</c:v>
                </c:pt>
                <c:pt idx="74">
                  <c:v>12580.9</c:v>
                </c:pt>
                <c:pt idx="75">
                  <c:v>12707</c:v>
                </c:pt>
                <c:pt idx="76">
                  <c:v>12726.8</c:v>
                </c:pt>
                <c:pt idx="77">
                  <c:v>12645.8</c:v>
                </c:pt>
                <c:pt idx="78">
                  <c:v>12610.2</c:v>
                </c:pt>
                <c:pt idx="79">
                  <c:v>12600.4</c:v>
                </c:pt>
                <c:pt idx="80">
                  <c:v>12903.3</c:v>
                </c:pt>
                <c:pt idx="81">
                  <c:v>13020.8</c:v>
                </c:pt>
                <c:pt idx="82">
                  <c:v>13081.7</c:v>
                </c:pt>
                <c:pt idx="83">
                  <c:v>13399.3</c:v>
                </c:pt>
                <c:pt idx="84">
                  <c:v>13579.3</c:v>
                </c:pt>
                <c:pt idx="85">
                  <c:v>13605.9</c:v>
                </c:pt>
                <c:pt idx="86">
                  <c:v>13740.3</c:v>
                </c:pt>
                <c:pt idx="87">
                  <c:v>13930.8</c:v>
                </c:pt>
                <c:pt idx="88">
                  <c:v>13987.8</c:v>
                </c:pt>
                <c:pt idx="89">
                  <c:v>13906.5</c:v>
                </c:pt>
                <c:pt idx="90">
                  <c:v>14153.6</c:v>
                </c:pt>
                <c:pt idx="91">
                  <c:v>14041.9</c:v>
                </c:pt>
                <c:pt idx="92">
                  <c:v>14062.4</c:v>
                </c:pt>
                <c:pt idx="93">
                  <c:v>14108.8</c:v>
                </c:pt>
                <c:pt idx="94">
                  <c:v>14236.2</c:v>
                </c:pt>
                <c:pt idx="95">
                  <c:v>14235.5</c:v>
                </c:pt>
                <c:pt idx="96">
                  <c:v>14212</c:v>
                </c:pt>
                <c:pt idx="97">
                  <c:v>14331.7</c:v>
                </c:pt>
                <c:pt idx="98">
                  <c:v>14574.6</c:v>
                </c:pt>
                <c:pt idx="99">
                  <c:v>14540.2</c:v>
                </c:pt>
                <c:pt idx="100">
                  <c:v>14556.5</c:v>
                </c:pt>
                <c:pt idx="101">
                  <c:v>14416.6</c:v>
                </c:pt>
                <c:pt idx="102">
                  <c:v>14757.8</c:v>
                </c:pt>
                <c:pt idx="103">
                  <c:v>14991</c:v>
                </c:pt>
                <c:pt idx="104">
                  <c:v>14760.2</c:v>
                </c:pt>
                <c:pt idx="105">
                  <c:v>14831.6</c:v>
                </c:pt>
                <c:pt idx="106">
                  <c:v>14795.5</c:v>
                </c:pt>
                <c:pt idx="107">
                  <c:v>14655.1</c:v>
                </c:pt>
                <c:pt idx="108">
                  <c:v>14439.7</c:v>
                </c:pt>
                <c:pt idx="109">
                  <c:v>14421.5</c:v>
                </c:pt>
                <c:pt idx="110">
                  <c:v>13924.3</c:v>
                </c:pt>
                <c:pt idx="111">
                  <c:v>14112.6</c:v>
                </c:pt>
                <c:pt idx="112">
                  <c:v>14394.6</c:v>
                </c:pt>
                <c:pt idx="113">
                  <c:v>14307.2</c:v>
                </c:pt>
                <c:pt idx="114">
                  <c:v>14203.9</c:v>
                </c:pt>
                <c:pt idx="115">
                  <c:v>14506.5</c:v>
                </c:pt>
                <c:pt idx="116">
                  <c:v>15154.4</c:v>
                </c:pt>
                <c:pt idx="117">
                  <c:v>15021.2</c:v>
                </c:pt>
                <c:pt idx="118">
                  <c:v>14891</c:v>
                </c:pt>
                <c:pt idx="119">
                  <c:v>15065</c:v>
                </c:pt>
                <c:pt idx="120">
                  <c:v>15127</c:v>
                </c:pt>
                <c:pt idx="121">
                  <c:v>15196.8</c:v>
                </c:pt>
                <c:pt idx="122">
                  <c:v>15055.7</c:v>
                </c:pt>
                <c:pt idx="123">
                  <c:v>14823</c:v>
                </c:pt>
                <c:pt idx="124">
                  <c:v>14858.6</c:v>
                </c:pt>
                <c:pt idx="125">
                  <c:v>14792.2</c:v>
                </c:pt>
                <c:pt idx="126">
                  <c:v>14703.7</c:v>
                </c:pt>
                <c:pt idx="127">
                  <c:v>14839.2</c:v>
                </c:pt>
                <c:pt idx="128">
                  <c:v>15225.3</c:v>
                </c:pt>
                <c:pt idx="129">
                  <c:v>15370.9</c:v>
                </c:pt>
                <c:pt idx="130">
                  <c:v>15487.2</c:v>
                </c:pt>
                <c:pt idx="131">
                  <c:v>15446</c:v>
                </c:pt>
                <c:pt idx="132">
                  <c:v>15706.3</c:v>
                </c:pt>
                <c:pt idx="133">
                  <c:v>15570.4</c:v>
                </c:pt>
                <c:pt idx="134">
                  <c:v>15536.3</c:v>
                </c:pt>
                <c:pt idx="135">
                  <c:v>15446.8</c:v>
                </c:pt>
                <c:pt idx="136">
                  <c:v>15738.8</c:v>
                </c:pt>
                <c:pt idx="137">
                  <c:v>15709.2</c:v>
                </c:pt>
                <c:pt idx="138">
                  <c:v>15658.1</c:v>
                </c:pt>
                <c:pt idx="139">
                  <c:v>15666.6</c:v>
                </c:pt>
                <c:pt idx="140">
                  <c:v>15772.1</c:v>
                </c:pt>
                <c:pt idx="141">
                  <c:v>15983.2</c:v>
                </c:pt>
                <c:pt idx="142">
                  <c:v>16365.7</c:v>
                </c:pt>
                <c:pt idx="143">
                  <c:v>16379.2</c:v>
                </c:pt>
                <c:pt idx="144">
                  <c:v>16259.6</c:v>
                </c:pt>
                <c:pt idx="145">
                  <c:v>16371.5</c:v>
                </c:pt>
                <c:pt idx="146">
                  <c:v>16541.599999999991</c:v>
                </c:pt>
                <c:pt idx="147">
                  <c:v>16673.3</c:v>
                </c:pt>
                <c:pt idx="148">
                  <c:v>16647.5</c:v>
                </c:pt>
                <c:pt idx="149">
                  <c:v>16460.5</c:v>
                </c:pt>
                <c:pt idx="150">
                  <c:v>16383.4</c:v>
                </c:pt>
                <c:pt idx="151">
                  <c:v>16482.900000000001</c:v>
                </c:pt>
                <c:pt idx="152">
                  <c:v>16497.7</c:v>
                </c:pt>
                <c:pt idx="153">
                  <c:v>16096.9</c:v>
                </c:pt>
                <c:pt idx="154">
                  <c:v>15477.3</c:v>
                </c:pt>
                <c:pt idx="155">
                  <c:v>15855.7</c:v>
                </c:pt>
                <c:pt idx="156">
                  <c:v>15654</c:v>
                </c:pt>
                <c:pt idx="157">
                  <c:v>15429.8</c:v>
                </c:pt>
                <c:pt idx="158">
                  <c:v>15598.9</c:v>
                </c:pt>
                <c:pt idx="159">
                  <c:v>15547.2</c:v>
                </c:pt>
                <c:pt idx="160">
                  <c:v>15534</c:v>
                </c:pt>
                <c:pt idx="161">
                  <c:v>14876.1</c:v>
                </c:pt>
                <c:pt idx="162">
                  <c:v>14135.2</c:v>
                </c:pt>
                <c:pt idx="163">
                  <c:v>13425.7</c:v>
                </c:pt>
                <c:pt idx="164">
                  <c:v>13735.3</c:v>
                </c:pt>
                <c:pt idx="165">
                  <c:v>14714</c:v>
                </c:pt>
                <c:pt idx="166">
                  <c:v>14199.2</c:v>
                </c:pt>
                <c:pt idx="167">
                  <c:v>14563.6</c:v>
                </c:pt>
                <c:pt idx="168">
                  <c:v>14806.5</c:v>
                </c:pt>
                <c:pt idx="169">
                  <c:v>14996.7</c:v>
                </c:pt>
                <c:pt idx="170">
                  <c:v>14805.4</c:v>
                </c:pt>
                <c:pt idx="171">
                  <c:v>14308.3</c:v>
                </c:pt>
                <c:pt idx="172">
                  <c:v>14470.5</c:v>
                </c:pt>
                <c:pt idx="173">
                  <c:v>14630.7</c:v>
                </c:pt>
                <c:pt idx="174">
                  <c:v>14411.2</c:v>
                </c:pt>
                <c:pt idx="175">
                  <c:v>14419.5</c:v>
                </c:pt>
                <c:pt idx="176">
                  <c:v>14384.1</c:v>
                </c:pt>
                <c:pt idx="177">
                  <c:v>14108.1</c:v>
                </c:pt>
                <c:pt idx="178">
                  <c:v>14094.4</c:v>
                </c:pt>
                <c:pt idx="179">
                  <c:v>14205.4</c:v>
                </c:pt>
                <c:pt idx="180">
                  <c:v>14636.6</c:v>
                </c:pt>
                <c:pt idx="181">
                  <c:v>14710.9</c:v>
                </c:pt>
                <c:pt idx="182">
                  <c:v>14864.4</c:v>
                </c:pt>
                <c:pt idx="183">
                  <c:v>15049.3</c:v>
                </c:pt>
                <c:pt idx="184">
                  <c:v>15128</c:v>
                </c:pt>
                <c:pt idx="185">
                  <c:v>14776.8</c:v>
                </c:pt>
                <c:pt idx="186">
                  <c:v>14810.8</c:v>
                </c:pt>
                <c:pt idx="187">
                  <c:v>14838.5</c:v>
                </c:pt>
                <c:pt idx="188">
                  <c:v>14273.1</c:v>
                </c:pt>
                <c:pt idx="189">
                  <c:v>14072.9</c:v>
                </c:pt>
                <c:pt idx="190">
                  <c:v>13836.6</c:v>
                </c:pt>
                <c:pt idx="191">
                  <c:v>13384.2</c:v>
                </c:pt>
                <c:pt idx="192">
                  <c:v>13567.3</c:v>
                </c:pt>
                <c:pt idx="193">
                  <c:v>13601</c:v>
                </c:pt>
                <c:pt idx="194">
                  <c:v>12970.9</c:v>
                </c:pt>
                <c:pt idx="195">
                  <c:v>12403.1</c:v>
                </c:pt>
                <c:pt idx="196">
                  <c:v>11637.8</c:v>
                </c:pt>
                <c:pt idx="197">
                  <c:v>10426.299999999996</c:v>
                </c:pt>
                <c:pt idx="198">
                  <c:v>11144.3</c:v>
                </c:pt>
                <c:pt idx="199">
                  <c:v>10498.2</c:v>
                </c:pt>
                <c:pt idx="200">
                  <c:v>9059.9</c:v>
                </c:pt>
                <c:pt idx="201">
                  <c:v>10765.3</c:v>
                </c:pt>
                <c:pt idx="202">
                  <c:v>10362.9</c:v>
                </c:pt>
                <c:pt idx="203">
                  <c:v>10623.8</c:v>
                </c:pt>
                <c:pt idx="204">
                  <c:v>11255.1</c:v>
                </c:pt>
                <c:pt idx="205">
                  <c:v>10780.8</c:v>
                </c:pt>
                <c:pt idx="206">
                  <c:v>10681.8</c:v>
                </c:pt>
                <c:pt idx="207">
                  <c:v>10412.6</c:v>
                </c:pt>
                <c:pt idx="208">
                  <c:v>10104.5</c:v>
                </c:pt>
                <c:pt idx="209">
                  <c:v>9992.7999999999956</c:v>
                </c:pt>
                <c:pt idx="210">
                  <c:v>10004.1</c:v>
                </c:pt>
                <c:pt idx="211">
                  <c:v>9607.9</c:v>
                </c:pt>
                <c:pt idx="212">
                  <c:v>9720.7999999999956</c:v>
                </c:pt>
                <c:pt idx="213">
                  <c:v>9957.2999999999956</c:v>
                </c:pt>
                <c:pt idx="214">
                  <c:v>10419.799999999996</c:v>
                </c:pt>
                <c:pt idx="215">
                  <c:v>10245.200000000004</c:v>
                </c:pt>
                <c:pt idx="216">
                  <c:v>10154.4</c:v>
                </c:pt>
                <c:pt idx="217">
                  <c:v>10050.700000000004</c:v>
                </c:pt>
                <c:pt idx="218">
                  <c:v>10548.2</c:v>
                </c:pt>
                <c:pt idx="219">
                  <c:v>10586.4</c:v>
                </c:pt>
                <c:pt idx="220">
                  <c:v>10325.6</c:v>
                </c:pt>
                <c:pt idx="221">
                  <c:v>10590.1</c:v>
                </c:pt>
                <c:pt idx="222">
                  <c:v>10583.1</c:v>
                </c:pt>
                <c:pt idx="223">
                  <c:v>10526.9</c:v>
                </c:pt>
                <c:pt idx="224">
                  <c:v>10750.9</c:v>
                </c:pt>
                <c:pt idx="225">
                  <c:v>11216.4</c:v>
                </c:pt>
                <c:pt idx="226">
                  <c:v>11207.6</c:v>
                </c:pt>
                <c:pt idx="227">
                  <c:v>11474.9</c:v>
                </c:pt>
                <c:pt idx="228">
                  <c:v>11527.6</c:v>
                </c:pt>
                <c:pt idx="229">
                  <c:v>11722.9</c:v>
                </c:pt>
                <c:pt idx="230">
                  <c:v>11490.7</c:v>
                </c:pt>
                <c:pt idx="231">
                  <c:v>11022.4</c:v>
                </c:pt>
                <c:pt idx="232">
                  <c:v>10420.200000000004</c:v>
                </c:pt>
                <c:pt idx="233">
                  <c:v>10614.7</c:v>
                </c:pt>
                <c:pt idx="234">
                  <c:v>10435.200000000004</c:v>
                </c:pt>
                <c:pt idx="235">
                  <c:v>10346.4</c:v>
                </c:pt>
                <c:pt idx="236">
                  <c:v>10692.7</c:v>
                </c:pt>
                <c:pt idx="237">
                  <c:v>10754.1</c:v>
                </c:pt>
                <c:pt idx="238">
                  <c:v>10405.799999999996</c:v>
                </c:pt>
                <c:pt idx="239">
                  <c:v>10172.5</c:v>
                </c:pt>
                <c:pt idx="240">
                  <c:v>10368.1</c:v>
                </c:pt>
                <c:pt idx="241">
                  <c:v>10342.4</c:v>
                </c:pt>
                <c:pt idx="242">
                  <c:v>10503</c:v>
                </c:pt>
                <c:pt idx="243">
                  <c:v>10755.2</c:v>
                </c:pt>
                <c:pt idx="244">
                  <c:v>10722.8</c:v>
                </c:pt>
                <c:pt idx="245">
                  <c:v>10680.6</c:v>
                </c:pt>
                <c:pt idx="246">
                  <c:v>10303.5</c:v>
                </c:pt>
                <c:pt idx="247">
                  <c:v>10135.5</c:v>
                </c:pt>
                <c:pt idx="248">
                  <c:v>9538.6</c:v>
                </c:pt>
                <c:pt idx="249">
                  <c:v>9254.5</c:v>
                </c:pt>
                <c:pt idx="250">
                  <c:v>8894.6</c:v>
                </c:pt>
                <c:pt idx="251">
                  <c:v>8121.1</c:v>
                </c:pt>
                <c:pt idx="252">
                  <c:v>8720</c:v>
                </c:pt>
                <c:pt idx="253">
                  <c:v>9226.6</c:v>
                </c:pt>
                <c:pt idx="254">
                  <c:v>8579</c:v>
                </c:pt>
                <c:pt idx="255">
                  <c:v>8900</c:v>
                </c:pt>
                <c:pt idx="256">
                  <c:v>9400.4</c:v>
                </c:pt>
                <c:pt idx="257">
                  <c:v>9433.7000000000007</c:v>
                </c:pt>
                <c:pt idx="258">
                  <c:v>9246.7999999999956</c:v>
                </c:pt>
                <c:pt idx="259">
                  <c:v>8883.7000000000007</c:v>
                </c:pt>
                <c:pt idx="260">
                  <c:v>8920.2000000000007</c:v>
                </c:pt>
                <c:pt idx="261">
                  <c:v>8973.9</c:v>
                </c:pt>
                <c:pt idx="262">
                  <c:v>9252.4</c:v>
                </c:pt>
                <c:pt idx="263">
                  <c:v>10578.6</c:v>
                </c:pt>
                <c:pt idx="264">
                  <c:v>10525.5</c:v>
                </c:pt>
                <c:pt idx="265">
                  <c:v>10302.6</c:v>
                </c:pt>
                <c:pt idx="266">
                  <c:v>10442.1</c:v>
                </c:pt>
                <c:pt idx="267">
                  <c:v>10485.9</c:v>
                </c:pt>
                <c:pt idx="268">
                  <c:v>10873.2</c:v>
                </c:pt>
                <c:pt idx="269">
                  <c:v>10859.7</c:v>
                </c:pt>
                <c:pt idx="270">
                  <c:v>10793.4</c:v>
                </c:pt>
                <c:pt idx="271">
                  <c:v>10620</c:v>
                </c:pt>
                <c:pt idx="272">
                  <c:v>10274.6</c:v>
                </c:pt>
                <c:pt idx="273">
                  <c:v>10124</c:v>
                </c:pt>
                <c:pt idx="274">
                  <c:v>10232</c:v>
                </c:pt>
                <c:pt idx="275">
                  <c:v>10671</c:v>
                </c:pt>
                <c:pt idx="276">
                  <c:v>10581.3</c:v>
                </c:pt>
                <c:pt idx="277">
                  <c:v>10600</c:v>
                </c:pt>
                <c:pt idx="278">
                  <c:v>10685.2</c:v>
                </c:pt>
                <c:pt idx="279">
                  <c:v>10683.3</c:v>
                </c:pt>
                <c:pt idx="280">
                  <c:v>10886.7</c:v>
                </c:pt>
                <c:pt idx="281">
                  <c:v>11224.8</c:v>
                </c:pt>
                <c:pt idx="282">
                  <c:v>11480.7</c:v>
                </c:pt>
                <c:pt idx="283">
                  <c:v>11318.8</c:v>
                </c:pt>
                <c:pt idx="284">
                  <c:v>11425.5</c:v>
                </c:pt>
                <c:pt idx="285">
                  <c:v>11350.8</c:v>
                </c:pt>
                <c:pt idx="286">
                  <c:v>10803.7</c:v>
                </c:pt>
                <c:pt idx="287">
                  <c:v>10919.5</c:v>
                </c:pt>
                <c:pt idx="288">
                  <c:v>10994.1</c:v>
                </c:pt>
                <c:pt idx="289">
                  <c:v>10898.6</c:v>
                </c:pt>
                <c:pt idx="290">
                  <c:v>11118.9</c:v>
                </c:pt>
                <c:pt idx="291">
                  <c:v>10902.5</c:v>
                </c:pt>
                <c:pt idx="292">
                  <c:v>11057</c:v>
                </c:pt>
                <c:pt idx="293">
                  <c:v>11181.5</c:v>
                </c:pt>
                <c:pt idx="294">
                  <c:v>11255.5</c:v>
                </c:pt>
                <c:pt idx="295">
                  <c:v>11121.7</c:v>
                </c:pt>
                <c:pt idx="296">
                  <c:v>11445</c:v>
                </c:pt>
                <c:pt idx="297">
                  <c:v>11564.2</c:v>
                </c:pt>
                <c:pt idx="298">
                  <c:v>11594.3</c:v>
                </c:pt>
                <c:pt idx="299">
                  <c:v>11645.4</c:v>
                </c:pt>
                <c:pt idx="300">
                  <c:v>11810.6</c:v>
                </c:pt>
                <c:pt idx="301">
                  <c:v>11757.9</c:v>
                </c:pt>
                <c:pt idx="302">
                  <c:v>11735.5</c:v>
                </c:pt>
                <c:pt idx="303">
                  <c:v>11503.8</c:v>
                </c:pt>
                <c:pt idx="304">
                  <c:v>11518.7</c:v>
                </c:pt>
                <c:pt idx="305">
                  <c:v>11331.4</c:v>
                </c:pt>
                <c:pt idx="306">
                  <c:v>11189.7</c:v>
                </c:pt>
                <c:pt idx="307">
                  <c:v>11052.7</c:v>
                </c:pt>
                <c:pt idx="308">
                  <c:v>11049.4</c:v>
                </c:pt>
                <c:pt idx="309">
                  <c:v>11314.5</c:v>
                </c:pt>
                <c:pt idx="310">
                  <c:v>11342</c:v>
                </c:pt>
                <c:pt idx="311">
                  <c:v>11420.3</c:v>
                </c:pt>
                <c:pt idx="312">
                  <c:v>11371.1</c:v>
                </c:pt>
                <c:pt idx="313">
                  <c:v>11187.8</c:v>
                </c:pt>
                <c:pt idx="314">
                  <c:v>11001.3</c:v>
                </c:pt>
                <c:pt idx="315">
                  <c:v>11151.6</c:v>
                </c:pt>
                <c:pt idx="316">
                  <c:v>10968.3</c:v>
                </c:pt>
                <c:pt idx="317">
                  <c:v>10977.5</c:v>
                </c:pt>
                <c:pt idx="318">
                  <c:v>10918.9</c:v>
                </c:pt>
                <c:pt idx="319">
                  <c:v>10879.9</c:v>
                </c:pt>
                <c:pt idx="320">
                  <c:v>10593.7</c:v>
                </c:pt>
                <c:pt idx="321">
                  <c:v>10678.61</c:v>
                </c:pt>
                <c:pt idx="322">
                  <c:v>10471.15</c:v>
                </c:pt>
                <c:pt idx="323">
                  <c:v>10383.68</c:v>
                </c:pt>
                <c:pt idx="324">
                  <c:v>10563.68</c:v>
                </c:pt>
                <c:pt idx="325">
                  <c:v>10439.42</c:v>
                </c:pt>
                <c:pt idx="326">
                  <c:v>10153.66</c:v>
                </c:pt>
                <c:pt idx="327">
                  <c:v>10109.140000000003</c:v>
                </c:pt>
                <c:pt idx="328">
                  <c:v>9971.93</c:v>
                </c:pt>
                <c:pt idx="329">
                  <c:v>9841.51</c:v>
                </c:pt>
                <c:pt idx="330">
                  <c:v>9469.2900000000009</c:v>
                </c:pt>
                <c:pt idx="331">
                  <c:v>9591.9499999999953</c:v>
                </c:pt>
                <c:pt idx="332">
                  <c:v>9538.39</c:v>
                </c:pt>
                <c:pt idx="333">
                  <c:v>9411.9699999999921</c:v>
                </c:pt>
                <c:pt idx="334">
                  <c:v>9449.11</c:v>
                </c:pt>
                <c:pt idx="335">
                  <c:v>9549.18</c:v>
                </c:pt>
                <c:pt idx="336">
                  <c:v>9670.4499999999953</c:v>
                </c:pt>
                <c:pt idx="337">
                  <c:v>9555.98</c:v>
                </c:pt>
                <c:pt idx="338">
                  <c:v>9544.5300000000007</c:v>
                </c:pt>
                <c:pt idx="339">
                  <c:v>9482.2099999999955</c:v>
                </c:pt>
                <c:pt idx="340">
                  <c:v>8983.43</c:v>
                </c:pt>
                <c:pt idx="341">
                  <c:v>8877.94</c:v>
                </c:pt>
                <c:pt idx="342">
                  <c:v>8934.56</c:v>
                </c:pt>
                <c:pt idx="343">
                  <c:v>8612.01</c:v>
                </c:pt>
                <c:pt idx="344">
                  <c:v>8598.17</c:v>
                </c:pt>
                <c:pt idx="345">
                  <c:v>8819.2199999999957</c:v>
                </c:pt>
                <c:pt idx="346">
                  <c:v>8558.43</c:v>
                </c:pt>
                <c:pt idx="347">
                  <c:v>8569.4699999999921</c:v>
                </c:pt>
                <c:pt idx="348">
                  <c:v>8586.6299999999956</c:v>
                </c:pt>
                <c:pt idx="349">
                  <c:v>8391.4599999999919</c:v>
                </c:pt>
                <c:pt idx="350">
                  <c:v>7979.37</c:v>
                </c:pt>
                <c:pt idx="351">
                  <c:v>7886.07</c:v>
                </c:pt>
                <c:pt idx="352">
                  <c:v>7915.44</c:v>
                </c:pt>
                <c:pt idx="353">
                  <c:v>7462.5</c:v>
                </c:pt>
                <c:pt idx="354">
                  <c:v>7526.45</c:v>
                </c:pt>
                <c:pt idx="355">
                  <c:v>8004.35</c:v>
                </c:pt>
                <c:pt idx="356">
                  <c:v>8515.9699999999921</c:v>
                </c:pt>
                <c:pt idx="357">
                  <c:v>8591.91</c:v>
                </c:pt>
                <c:pt idx="358">
                  <c:v>8204.2099999999955</c:v>
                </c:pt>
                <c:pt idx="359">
                  <c:v>8219.67</c:v>
                </c:pt>
                <c:pt idx="360">
                  <c:v>8296.77</c:v>
                </c:pt>
                <c:pt idx="361">
                  <c:v>8665.83</c:v>
                </c:pt>
                <c:pt idx="362">
                  <c:v>8607.8599999999933</c:v>
                </c:pt>
                <c:pt idx="363">
                  <c:v>8460.7099999999955</c:v>
                </c:pt>
                <c:pt idx="364">
                  <c:v>8543.1</c:v>
                </c:pt>
                <c:pt idx="365">
                  <c:v>8866.16</c:v>
                </c:pt>
                <c:pt idx="366">
                  <c:v>8639.31</c:v>
                </c:pt>
                <c:pt idx="367">
                  <c:v>8484.1200000000008</c:v>
                </c:pt>
                <c:pt idx="368">
                  <c:v>8444.18</c:v>
                </c:pt>
                <c:pt idx="369">
                  <c:v>8629.18</c:v>
                </c:pt>
                <c:pt idx="370">
                  <c:v>8433.7800000000007</c:v>
                </c:pt>
                <c:pt idx="371">
                  <c:v>8205.77</c:v>
                </c:pt>
                <c:pt idx="372">
                  <c:v>8099.2</c:v>
                </c:pt>
                <c:pt idx="373">
                  <c:v>8178.93</c:v>
                </c:pt>
                <c:pt idx="374">
                  <c:v>8456.2199999999957</c:v>
                </c:pt>
                <c:pt idx="375">
                  <c:v>8586.57</c:v>
                </c:pt>
                <c:pt idx="376">
                  <c:v>8628.93</c:v>
                </c:pt>
                <c:pt idx="377">
                  <c:v>8493.25</c:v>
                </c:pt>
                <c:pt idx="378">
                  <c:v>8564.5499999999956</c:v>
                </c:pt>
                <c:pt idx="379">
                  <c:v>8420.7199999999957</c:v>
                </c:pt>
                <c:pt idx="380">
                  <c:v>8176.25</c:v>
                </c:pt>
                <c:pt idx="381">
                  <c:v>8257.4599999999919</c:v>
                </c:pt>
                <c:pt idx="382">
                  <c:v>7984.43</c:v>
                </c:pt>
                <c:pt idx="383">
                  <c:v>7926.1</c:v>
                </c:pt>
                <c:pt idx="384">
                  <c:v>7808.83</c:v>
                </c:pt>
                <c:pt idx="385">
                  <c:v>7906.1600000000017</c:v>
                </c:pt>
                <c:pt idx="386">
                  <c:v>7936.2</c:v>
                </c:pt>
                <c:pt idx="387">
                  <c:v>7552.7700000000013</c:v>
                </c:pt>
                <c:pt idx="388">
                  <c:v>7580.8</c:v>
                </c:pt>
                <c:pt idx="389">
                  <c:v>7466.43</c:v>
                </c:pt>
                <c:pt idx="390">
                  <c:v>7254.3600000000015</c:v>
                </c:pt>
                <c:pt idx="391">
                  <c:v>7018.41</c:v>
                </c:pt>
                <c:pt idx="392">
                  <c:v>7034.6200000000017</c:v>
                </c:pt>
                <c:pt idx="393">
                  <c:v>6779.95</c:v>
                </c:pt>
                <c:pt idx="394">
                  <c:v>6859.48</c:v>
                </c:pt>
                <c:pt idx="395">
                  <c:v>6660.42</c:v>
                </c:pt>
                <c:pt idx="396">
                  <c:v>7224.6900000000014</c:v>
                </c:pt>
                <c:pt idx="397">
                  <c:v>7224.6900000000014</c:v>
                </c:pt>
                <c:pt idx="398">
                  <c:v>7210.92</c:v>
                </c:pt>
                <c:pt idx="399">
                  <c:v>7622.58</c:v>
                </c:pt>
                <c:pt idx="400">
                  <c:v>7742.53</c:v>
                </c:pt>
                <c:pt idx="401">
                  <c:v>7527.6100000000015</c:v>
                </c:pt>
                <c:pt idx="402">
                  <c:v>7845.48</c:v>
                </c:pt>
                <c:pt idx="403">
                  <c:v>7890.09</c:v>
                </c:pt>
                <c:pt idx="404">
                  <c:v>7834.4</c:v>
                </c:pt>
                <c:pt idx="405">
                  <c:v>7922.9699999999993</c:v>
                </c:pt>
                <c:pt idx="406">
                  <c:v>7829.74</c:v>
                </c:pt>
                <c:pt idx="407">
                  <c:v>7275.04</c:v>
                </c:pt>
                <c:pt idx="408">
                  <c:v>7062.4699999999993</c:v>
                </c:pt>
                <c:pt idx="409">
                  <c:v>7355.67</c:v>
                </c:pt>
                <c:pt idx="410">
                  <c:v>7318.59</c:v>
                </c:pt>
                <c:pt idx="411">
                  <c:v>7488.4699999999993</c:v>
                </c:pt>
                <c:pt idx="412">
                  <c:v>8076.76</c:v>
                </c:pt>
                <c:pt idx="413">
                  <c:v>8189.25</c:v>
                </c:pt>
                <c:pt idx="414">
                  <c:v>7905.45</c:v>
                </c:pt>
                <c:pt idx="415">
                  <c:v>7849.96</c:v>
                </c:pt>
                <c:pt idx="416">
                  <c:v>7578.48</c:v>
                </c:pt>
                <c:pt idx="417">
                  <c:v>7661.8600000000015</c:v>
                </c:pt>
                <c:pt idx="418">
                  <c:v>7733.4699999999993</c:v>
                </c:pt>
                <c:pt idx="419">
                  <c:v>7860.68</c:v>
                </c:pt>
                <c:pt idx="420">
                  <c:v>7576.57</c:v>
                </c:pt>
                <c:pt idx="421">
                  <c:v>7445.96</c:v>
                </c:pt>
                <c:pt idx="422">
                  <c:v>7170.23</c:v>
                </c:pt>
                <c:pt idx="423">
                  <c:v>7373.51</c:v>
                </c:pt>
                <c:pt idx="424">
                  <c:v>7504.39</c:v>
                </c:pt>
                <c:pt idx="425">
                  <c:v>7834.6100000000015</c:v>
                </c:pt>
                <c:pt idx="426">
                  <c:v>7701.6100000000015</c:v>
                </c:pt>
                <c:pt idx="427">
                  <c:v>7946.04</c:v>
                </c:pt>
                <c:pt idx="428">
                  <c:v>7837.6100000000015</c:v>
                </c:pt>
                <c:pt idx="429">
                  <c:v>7883.46</c:v>
                </c:pt>
                <c:pt idx="430">
                  <c:v>7564.54</c:v>
                </c:pt>
                <c:pt idx="431">
                  <c:v>7744.72</c:v>
                </c:pt>
                <c:pt idx="432">
                  <c:v>7939.51</c:v>
                </c:pt>
                <c:pt idx="433">
                  <c:v>8506.7900000000009</c:v>
                </c:pt>
                <c:pt idx="434">
                  <c:v>8990.27</c:v>
                </c:pt>
                <c:pt idx="435">
                  <c:v>9008.83</c:v>
                </c:pt>
                <c:pt idx="436">
                  <c:v>8840.01</c:v>
                </c:pt>
                <c:pt idx="437">
                  <c:v>8970.42</c:v>
                </c:pt>
                <c:pt idx="438">
                  <c:v>9777.01</c:v>
                </c:pt>
                <c:pt idx="439">
                  <c:v>9599.0499999999956</c:v>
                </c:pt>
                <c:pt idx="440">
                  <c:v>9642.75</c:v>
                </c:pt>
                <c:pt idx="441">
                  <c:v>9662.1200000000008</c:v>
                </c:pt>
                <c:pt idx="442">
                  <c:v>9658.58</c:v>
                </c:pt>
                <c:pt idx="443">
                  <c:v>9817.75</c:v>
                </c:pt>
                <c:pt idx="444">
                  <c:v>9778.91</c:v>
                </c:pt>
                <c:pt idx="445">
                  <c:v>9927.0499999999956</c:v>
                </c:pt>
                <c:pt idx="446">
                  <c:v>9931.4599999999919</c:v>
                </c:pt>
                <c:pt idx="447">
                  <c:v>10154.94</c:v>
                </c:pt>
                <c:pt idx="448">
                  <c:v>10170.08</c:v>
                </c:pt>
                <c:pt idx="449">
                  <c:v>10358.52</c:v>
                </c:pt>
                <c:pt idx="450">
                  <c:v>10508.25</c:v>
                </c:pt>
                <c:pt idx="451">
                  <c:v>10221.98</c:v>
                </c:pt>
                <c:pt idx="452">
                  <c:v>10139.75</c:v>
                </c:pt>
                <c:pt idx="453">
                  <c:v>9851.93</c:v>
                </c:pt>
                <c:pt idx="454">
                  <c:v>9721.33</c:v>
                </c:pt>
                <c:pt idx="455">
                  <c:v>10137.32</c:v>
                </c:pt>
                <c:pt idx="456">
                  <c:v>9948.18</c:v>
                </c:pt>
                <c:pt idx="457">
                  <c:v>9997.99</c:v>
                </c:pt>
                <c:pt idx="458">
                  <c:v>10298.09</c:v>
                </c:pt>
                <c:pt idx="459">
                  <c:v>10148.69</c:v>
                </c:pt>
                <c:pt idx="460">
                  <c:v>10213.42</c:v>
                </c:pt>
                <c:pt idx="461">
                  <c:v>10313.299999999996</c:v>
                </c:pt>
                <c:pt idx="462">
                  <c:v>10233.359999999995</c:v>
                </c:pt>
                <c:pt idx="463">
                  <c:v>10514.53</c:v>
                </c:pt>
                <c:pt idx="464">
                  <c:v>10851.710000000003</c:v>
                </c:pt>
                <c:pt idx="465">
                  <c:v>10720.99</c:v>
                </c:pt>
                <c:pt idx="466">
                  <c:v>10778.92</c:v>
                </c:pt>
                <c:pt idx="467">
                  <c:v>10742.11</c:v>
                </c:pt>
                <c:pt idx="468">
                  <c:v>10402.32</c:v>
                </c:pt>
                <c:pt idx="469">
                  <c:v>9975.8499999999949</c:v>
                </c:pt>
                <c:pt idx="470">
                  <c:v>10055.780000000002</c:v>
                </c:pt>
                <c:pt idx="471">
                  <c:v>10046.15</c:v>
                </c:pt>
                <c:pt idx="472">
                  <c:v>9963.1400000000031</c:v>
                </c:pt>
                <c:pt idx="473">
                  <c:v>10428.82</c:v>
                </c:pt>
                <c:pt idx="474">
                  <c:v>10351.08</c:v>
                </c:pt>
                <c:pt idx="475">
                  <c:v>10361.290000000005</c:v>
                </c:pt>
                <c:pt idx="476">
                  <c:v>10315.44</c:v>
                </c:pt>
                <c:pt idx="477">
                  <c:v>9952</c:v>
                </c:pt>
                <c:pt idx="478">
                  <c:v>9825.2099999999955</c:v>
                </c:pt>
                <c:pt idx="479">
                  <c:v>9952.84</c:v>
                </c:pt>
                <c:pt idx="480">
                  <c:v>9939.39</c:v>
                </c:pt>
                <c:pt idx="481">
                  <c:v>10083.31</c:v>
                </c:pt>
                <c:pt idx="482">
                  <c:v>10226.230000000003</c:v>
                </c:pt>
                <c:pt idx="483">
                  <c:v>10396.01</c:v>
                </c:pt>
                <c:pt idx="484">
                  <c:v>10322.56</c:v>
                </c:pt>
                <c:pt idx="485">
                  <c:v>10158.75</c:v>
                </c:pt>
                <c:pt idx="486">
                  <c:v>10292.200000000004</c:v>
                </c:pt>
                <c:pt idx="487">
                  <c:v>10170.140000000003</c:v>
                </c:pt>
                <c:pt idx="488">
                  <c:v>10225.969999999992</c:v>
                </c:pt>
                <c:pt idx="489">
                  <c:v>10121.44</c:v>
                </c:pt>
                <c:pt idx="490">
                  <c:v>10048.58</c:v>
                </c:pt>
              </c:numCache>
            </c:numRef>
          </c:val>
        </c:ser>
        <c:dLbls/>
        <c:marker val="1"/>
        <c:axId val="135390336"/>
        <c:axId val="135391872"/>
      </c:lineChart>
      <c:catAx>
        <c:axId val="135390336"/>
        <c:scaling>
          <c:orientation val="minMax"/>
        </c:scaling>
        <c:axPos val="b"/>
        <c:majorGridlines>
          <c:spPr>
            <a:ln w="9509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09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/&quot;通&quot;&quot;用&quot;&quot;格&quot;&quot;式&quot;" sourceLinked="1"/>
        <c:majorTickMark val="none"/>
        <c:tickLblPos val="nextTo"/>
        <c:spPr>
          <a:noFill/>
          <a:ln w="9509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8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391872"/>
        <c:crosses val="autoZero"/>
        <c:auto val="1"/>
        <c:lblAlgn val="ctr"/>
        <c:lblOffset val="100"/>
      </c:catAx>
      <c:valAx>
        <c:axId val="135391872"/>
        <c:scaling>
          <c:orientation val="minMax"/>
        </c:scaling>
        <c:delete val="1"/>
        <c:axPos val="l"/>
        <c:majorGridlines>
          <c:spPr>
            <a:ln w="9509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tickLblPos val="none"/>
        <c:crossAx val="135390336"/>
        <c:crosses val="autoZero"/>
        <c:crossBetween val="between"/>
      </c:valAx>
      <c:spPr>
        <a:pattFill prst="ltDnDiag">
          <a:fgClr>
            <a:srgbClr val="D9D9D9"/>
          </a:fgClr>
          <a:bgClr>
            <a:srgbClr val="FFFFFF"/>
          </a:bgClr>
        </a:pattFill>
        <a:ln w="25376">
          <a:noFill/>
        </a:ln>
      </c:spPr>
    </c:plotArea>
    <c:plotVisOnly val="1"/>
    <c:dispBlanksAs val="gap"/>
  </c:chart>
  <c:spPr>
    <a:solidFill>
      <a:schemeClr val="lt1"/>
    </a:solidFill>
    <a:ln w="9509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4A98C0-42F9-47C6-8386-8D42DB89CDA7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A07A501-19F6-453F-BD1C-82E162C54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2068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6267802A-A87C-4681-8EAC-9D584EAF3ECC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11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zh-CN" alt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B626F65-7390-4795-839E-C24A81FE7F21}" type="slidenum">
              <a:rPr lang="en-US" altLang="zh-CN" smtClean="0">
                <a:solidFill>
                  <a:srgbClr val="000000"/>
                </a:solidFill>
              </a:rPr>
              <a:pPr eaLnBrk="1" hangingPunct="1"/>
              <a:t>12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zh-CN" alt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BE24-1304-4FF4-9328-5BB204D9D994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0601B-4C4F-47C8-BAD8-F6D6B6DF1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651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5C58C-2BE8-405B-8A3C-C390D853F36D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164C-C574-4EC7-840F-11E9C9D6A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933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464A3-4C85-476B-B2F7-79A0441CE920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3442-8DF0-4E3A-AE5C-85D16BCF3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923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81520-E7A4-4ED9-92D8-4C1C16CEC34D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C7B6-1FFA-41C0-AE1E-3A4392DD62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3339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A6F43-56D7-49DD-90AF-0C7A7C1FDC1B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5640E-887E-4641-BD2A-473C82299E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105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4" r="85330" b="4155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147890" y="-11719"/>
            <a:ext cx="7996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9246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5456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D3B40-B403-4753-AF82-DDFA283F416E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EBBCD-C635-43C5-8BFF-EDC5AB1E7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2838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AFB22-66D3-4822-BA07-C3B906CBF58E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5089C-B571-462B-949E-33862AE1D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06463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A0F7D-3082-49DC-AE37-EE117114AD81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664C-AAB0-46D3-B109-7C1020052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0112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59110-D14F-4574-B7B3-C692A50E72CA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4F58C-2513-41C9-AB3B-FD3C520B8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846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FEE06-362E-4A72-AF77-78A54C014F44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F1F3B-74EB-41A8-BF2B-A80EF76D1D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08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4" r="85330" b="4155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147890" y="-11719"/>
            <a:ext cx="7996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3033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259DE-DE7E-456C-AC70-6AC9B4C5BAEC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AC15A-F4E5-41D6-B26C-20487841A6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5774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A9F96-9D0A-48BA-BCF9-299500D8C4CB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FD630-77D8-489B-B6A5-610E8AAE07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973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6977-124D-4071-9DFE-97C07D987750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8AFB2-FC05-45FE-B1C0-D5D3C1489B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9666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962E5-B814-4C68-8E5B-12479550E16B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C0F6C-33C6-40E8-87F5-DC44212864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5149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E02F-467A-4282-AF92-1B5354E9CC59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5DCB4-D756-49E5-A1CF-F77E29D018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061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5456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5B25-CB82-492A-834F-9B304AA0A4A6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883C8-AFDD-4BCB-AF15-CB7BDDB88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714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C2E5-0474-464E-A407-0C87981B1DF7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5B45-D898-492B-813C-F293DADC71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67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9EC1E-B282-4E9F-9C33-E7FE16515298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F16B-9338-401F-BE24-A30C659BC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67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17681-5223-4A9A-ADDA-A37CC741BDAF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95EA-028A-40B6-8AC7-962AAC030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2904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EDA4-EBF7-4B8C-A452-EB3DA20BFFE6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735BD-68A8-4235-8EAD-B07D9CC9A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5450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0C45-3964-4D03-AABC-BC4F364D028E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FE61-22FD-40B2-AA97-E0EEF0E94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7862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F3136-523D-4C04-AB42-D058CDBEF8D2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09060-3488-4C8B-BC4E-56B56B2D70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24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EBDEB6-C969-462D-8598-0627BFE8167F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49EE2F-7314-4E98-BED9-F1AF17DB0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88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75EFF2-ACE2-4C04-BC27-193D7E0843B8}" type="datetimeFigureOut">
              <a:rPr lang="zh-CN" altLang="en-US"/>
              <a:pPr>
                <a:defRPr/>
              </a:pPr>
              <a:t>2015/6/27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D47848-69FB-45E2-BBC9-B00315F6D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89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Workbook1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Workbook22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Workbook3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" y="-635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2420938"/>
            <a:ext cx="9144000" cy="2447925"/>
          </a:xfrm>
          <a:prstGeom prst="rect">
            <a:avLst/>
          </a:prstGeom>
          <a:solidFill>
            <a:schemeClr val="bg1">
              <a:lumMod val="50000"/>
              <a:alpha val="9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6350" y="2114550"/>
            <a:ext cx="2787650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8888" y="2847975"/>
            <a:ext cx="65357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香港联系汇率制？？？</a:t>
            </a: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1692275" y="4005263"/>
            <a:ext cx="4664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汪海潮   范瑛琦   王广洁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1403350" y="561975"/>
            <a:ext cx="482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联系汇率制的弊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457325" y="547688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457325" y="1108075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47813" y="2206625"/>
            <a:ext cx="7200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根据经济学家克鲁格曼的“三元悖论”，香港选择了汇率的稳定性和资本的流动性，就必然放弃货币政策的独立性。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1660525" y="1757363"/>
            <a:ext cx="6948488" cy="403225"/>
            <a:chOff x="1516592" y="1520299"/>
            <a:chExt cx="6947734" cy="403464"/>
          </a:xfrm>
        </p:grpSpPr>
        <p:grpSp>
          <p:nvGrpSpPr>
            <p:cNvPr id="17428" name="组合 13"/>
            <p:cNvGrpSpPr>
              <a:grpSpLocks/>
            </p:cNvGrpSpPr>
            <p:nvPr/>
          </p:nvGrpSpPr>
          <p:grpSpPr bwMode="auto">
            <a:xfrm>
              <a:off x="1516592" y="1520299"/>
              <a:ext cx="6947734" cy="403464"/>
              <a:chOff x="1849115" y="1304275"/>
              <a:chExt cx="6947734" cy="403464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29" name="矩形 16"/>
            <p:cNvSpPr>
              <a:spLocks noChangeArrowheads="1"/>
            </p:cNvSpPr>
            <p:nvPr/>
          </p:nvSpPr>
          <p:spPr bwMode="auto">
            <a:xfrm>
              <a:off x="2128951" y="1537365"/>
              <a:ext cx="50321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丧失了货币政策的独立性，易受美国经济的影响</a:t>
              </a: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47813" y="3662363"/>
            <a:ext cx="7200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>
                <a:latin typeface="微软雅黑" pitchFamily="34" charset="-122"/>
                <a:ea typeface="微软雅黑" pitchFamily="34" charset="-122"/>
              </a:rPr>
              <a:t>联系汇率制使得香港进出口在很大程度上被动接受美元汇价的变化，不能通过本币汇率的调整来调节国际收支。</a:t>
            </a:r>
          </a:p>
          <a:p>
            <a:pPr algn="just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1660525" y="3213100"/>
            <a:ext cx="6948488" cy="403225"/>
            <a:chOff x="1516592" y="3356992"/>
            <a:chExt cx="6947734" cy="403464"/>
          </a:xfrm>
        </p:grpSpPr>
        <p:grpSp>
          <p:nvGrpSpPr>
            <p:cNvPr id="17424" name="组合 18"/>
            <p:cNvGrpSpPr>
              <a:grpSpLocks/>
            </p:cNvGrpSpPr>
            <p:nvPr/>
          </p:nvGrpSpPr>
          <p:grpSpPr bwMode="auto">
            <a:xfrm>
              <a:off x="1516592" y="3356992"/>
              <a:ext cx="6947734" cy="403464"/>
              <a:chOff x="1849115" y="1304275"/>
              <a:chExt cx="6947734" cy="403464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25" name="矩形 21"/>
            <p:cNvSpPr>
              <a:spLocks noChangeArrowheads="1"/>
            </p:cNvSpPr>
            <p:nvPr/>
          </p:nvSpPr>
          <p:spPr bwMode="auto">
            <a:xfrm>
              <a:off x="2128951" y="3374058"/>
              <a:ext cx="36471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无法通过汇率的调整调节国际收支</a:t>
              </a: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547813" y="5086350"/>
            <a:ext cx="7200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>
                <a:latin typeface="微软雅黑" pitchFamily="34" charset="-122"/>
                <a:ea typeface="微软雅黑" pitchFamily="34" charset="-122"/>
              </a:rPr>
              <a:t>为维持联系汇率制必须保持大量外汇储备，以便使香港的金管局在必要时有能力进行市场干预，加强公众对维持联系汇率制的信心。</a:t>
            </a:r>
          </a:p>
        </p:txBody>
      </p:sp>
      <p:grpSp>
        <p:nvGrpSpPr>
          <p:cNvPr id="7" name="组合 29"/>
          <p:cNvGrpSpPr>
            <a:grpSpLocks/>
          </p:cNvGrpSpPr>
          <p:nvPr/>
        </p:nvGrpSpPr>
        <p:grpSpPr bwMode="auto">
          <a:xfrm>
            <a:off x="1660525" y="4637088"/>
            <a:ext cx="6948488" cy="403225"/>
            <a:chOff x="1516592" y="4637548"/>
            <a:chExt cx="6947734" cy="403464"/>
          </a:xfrm>
        </p:grpSpPr>
        <p:grpSp>
          <p:nvGrpSpPr>
            <p:cNvPr id="17420" name="组合 23"/>
            <p:cNvGrpSpPr>
              <a:grpSpLocks/>
            </p:cNvGrpSpPr>
            <p:nvPr/>
          </p:nvGrpSpPr>
          <p:grpSpPr bwMode="auto">
            <a:xfrm>
              <a:off x="1516592" y="4637548"/>
              <a:ext cx="6947734" cy="403464"/>
              <a:chOff x="1849115" y="1304275"/>
              <a:chExt cx="6947734" cy="403464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421" name="矩形 26"/>
            <p:cNvSpPr>
              <a:spLocks noChangeArrowheads="1"/>
            </p:cNvSpPr>
            <p:nvPr/>
          </p:nvSpPr>
          <p:spPr bwMode="auto">
            <a:xfrm>
              <a:off x="2161133" y="4654614"/>
              <a:ext cx="31854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占用了大量的发展与建设资金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163" y="115888"/>
            <a:ext cx="615950" cy="4321175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香港金融危机回顾</a:t>
            </a: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1403350" y="561975"/>
            <a:ext cx="3168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金融炒家如何获利</a:t>
            </a:r>
            <a:endParaRPr lang="en-US" altLang="zh-CN" sz="28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57325" y="547688"/>
            <a:ext cx="3030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57325" y="1149350"/>
            <a:ext cx="3030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6294438" y="5092700"/>
            <a:ext cx="2849562" cy="1773238"/>
            <a:chOff x="3239990" y="4797153"/>
            <a:chExt cx="3240360" cy="2016224"/>
          </a:xfrm>
        </p:grpSpPr>
        <p:sp>
          <p:nvSpPr>
            <p:cNvPr id="5" name="爆炸形 2 4"/>
            <p:cNvSpPr/>
            <p:nvPr/>
          </p:nvSpPr>
          <p:spPr>
            <a:xfrm rot="1231671">
              <a:off x="3239990" y="4797153"/>
              <a:ext cx="3240360" cy="2016224"/>
            </a:xfrm>
            <a:prstGeom prst="irregularSeal2">
              <a:avLst/>
            </a:prstGeom>
            <a:solidFill>
              <a:srgbClr val="C00000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8455" name="矩形 12"/>
            <p:cNvSpPr>
              <a:spLocks noChangeArrowheads="1"/>
            </p:cNvSpPr>
            <p:nvPr/>
          </p:nvSpPr>
          <p:spPr bwMode="auto">
            <a:xfrm>
              <a:off x="3788795" y="5440799"/>
              <a:ext cx="2076870" cy="665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战前准备</a:t>
              </a:r>
            </a:p>
          </p:txBody>
        </p:sp>
      </p:grp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2051050" y="1454150"/>
            <a:ext cx="6096000" cy="1339850"/>
            <a:chOff x="3811332" y="1269258"/>
            <a:chExt cx="6096000" cy="1339453"/>
          </a:xfrm>
        </p:grpSpPr>
        <p:sp>
          <p:nvSpPr>
            <p:cNvPr id="18" name="直接连接符 17"/>
            <p:cNvSpPr/>
            <p:nvPr/>
          </p:nvSpPr>
          <p:spPr>
            <a:xfrm>
              <a:off x="3811332" y="1715214"/>
              <a:ext cx="6096000" cy="0"/>
            </a:xfrm>
            <a:prstGeom prst="line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任意多边形 18"/>
            <p:cNvSpPr/>
            <p:nvPr/>
          </p:nvSpPr>
          <p:spPr>
            <a:xfrm>
              <a:off x="5395657" y="1269258"/>
              <a:ext cx="4511675" cy="445956"/>
            </a:xfrm>
            <a:custGeom>
              <a:avLst/>
              <a:gdLst>
                <a:gd name="connsiteX0" fmla="*/ 0 w 4511040"/>
                <a:gd name="connsiteY0" fmla="*/ 0 h 446439"/>
                <a:gd name="connsiteX1" fmla="*/ 4511040 w 4511040"/>
                <a:gd name="connsiteY1" fmla="*/ 0 h 446439"/>
                <a:gd name="connsiteX2" fmla="*/ 4511040 w 4511040"/>
                <a:gd name="connsiteY2" fmla="*/ 446439 h 446439"/>
                <a:gd name="connsiteX3" fmla="*/ 0 w 4511040"/>
                <a:gd name="connsiteY3" fmla="*/ 446439 h 446439"/>
                <a:gd name="connsiteX4" fmla="*/ 0 w 4511040"/>
                <a:gd name="connsiteY4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040" h="446439">
                  <a:moveTo>
                    <a:pt x="0" y="0"/>
                  </a:moveTo>
                  <a:lnTo>
                    <a:pt x="4511040" y="0"/>
                  </a:lnTo>
                  <a:lnTo>
                    <a:pt x="4511040" y="446439"/>
                  </a:lnTo>
                  <a:lnTo>
                    <a:pt x="0" y="4464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43815" tIns="43815" rIns="43815" bIns="43815" spcCol="1270" anchor="b"/>
            <a:lstStyle/>
            <a:p>
              <a:pPr defTabSz="10223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 dirty="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811332" y="1269258"/>
              <a:ext cx="1584325" cy="445956"/>
            </a:xfrm>
            <a:custGeom>
              <a:avLst/>
              <a:gdLst>
                <a:gd name="connsiteX0" fmla="*/ 74421 w 1584960"/>
                <a:gd name="connsiteY0" fmla="*/ 0 h 446439"/>
                <a:gd name="connsiteX1" fmla="*/ 1510539 w 1584960"/>
                <a:gd name="connsiteY1" fmla="*/ 0 h 446439"/>
                <a:gd name="connsiteX2" fmla="*/ 1584960 w 1584960"/>
                <a:gd name="connsiteY2" fmla="*/ 74421 h 446439"/>
                <a:gd name="connsiteX3" fmla="*/ 1584960 w 1584960"/>
                <a:gd name="connsiteY3" fmla="*/ 446439 h 446439"/>
                <a:gd name="connsiteX4" fmla="*/ 1584960 w 1584960"/>
                <a:gd name="connsiteY4" fmla="*/ 446439 h 446439"/>
                <a:gd name="connsiteX5" fmla="*/ 0 w 1584960"/>
                <a:gd name="connsiteY5" fmla="*/ 446439 h 446439"/>
                <a:gd name="connsiteX6" fmla="*/ 0 w 1584960"/>
                <a:gd name="connsiteY6" fmla="*/ 446439 h 446439"/>
                <a:gd name="connsiteX7" fmla="*/ 0 w 1584960"/>
                <a:gd name="connsiteY7" fmla="*/ 74421 h 446439"/>
                <a:gd name="connsiteX8" fmla="*/ 74421 w 1584960"/>
                <a:gd name="connsiteY8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960" h="446439">
                  <a:moveTo>
                    <a:pt x="74421" y="0"/>
                  </a:moveTo>
                  <a:lnTo>
                    <a:pt x="1510539" y="0"/>
                  </a:lnTo>
                  <a:cubicBezTo>
                    <a:pt x="1551641" y="0"/>
                    <a:pt x="1584960" y="33319"/>
                    <a:pt x="1584960" y="74421"/>
                  </a:cubicBezTo>
                  <a:lnTo>
                    <a:pt x="1584960" y="446439"/>
                  </a:lnTo>
                  <a:lnTo>
                    <a:pt x="1584960" y="446439"/>
                  </a:lnTo>
                  <a:lnTo>
                    <a:pt x="0" y="446439"/>
                  </a:lnTo>
                  <a:lnTo>
                    <a:pt x="0" y="446439"/>
                  </a:lnTo>
                  <a:lnTo>
                    <a:pt x="0" y="74421"/>
                  </a:lnTo>
                  <a:cubicBezTo>
                    <a:pt x="0" y="33319"/>
                    <a:pt x="33319" y="0"/>
                    <a:pt x="74421" y="0"/>
                  </a:cubicBez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5137" tIns="75137" rIns="75137" bIns="5334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货币市场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811332" y="1715214"/>
              <a:ext cx="6096000" cy="893497"/>
            </a:xfrm>
            <a:custGeom>
              <a:avLst/>
              <a:gdLst>
                <a:gd name="connsiteX0" fmla="*/ 0 w 6096000"/>
                <a:gd name="connsiteY0" fmla="*/ 0 h 893013"/>
                <a:gd name="connsiteX1" fmla="*/ 6096000 w 6096000"/>
                <a:gd name="connsiteY1" fmla="*/ 0 h 893013"/>
                <a:gd name="connsiteX2" fmla="*/ 6096000 w 6096000"/>
                <a:gd name="connsiteY2" fmla="*/ 893013 h 893013"/>
                <a:gd name="connsiteX3" fmla="*/ 0 w 6096000"/>
                <a:gd name="connsiteY3" fmla="*/ 893013 h 893013"/>
                <a:gd name="connsiteX4" fmla="*/ 0 w 6096000"/>
                <a:gd name="connsiteY4" fmla="*/ 0 h 89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893013">
                  <a:moveTo>
                    <a:pt x="0" y="0"/>
                  </a:moveTo>
                  <a:lnTo>
                    <a:pt x="6096000" y="0"/>
                  </a:lnTo>
                  <a:lnTo>
                    <a:pt x="6096000" y="893013"/>
                  </a:lnTo>
                  <a:lnTo>
                    <a:pt x="0" y="893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85725" tIns="85725" rIns="85725" bIns="85725" spcCol="1270"/>
            <a:lstStyle/>
            <a:p>
              <a:pPr marL="0" lvl="1" defTabSz="155575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3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拆借大量港币</a:t>
              </a:r>
              <a:endParaRPr lang="zh-CN" altLang="en-US" sz="3500" dirty="0"/>
            </a:p>
          </p:txBody>
        </p:sp>
      </p:grpSp>
      <p:grpSp>
        <p:nvGrpSpPr>
          <p:cNvPr id="6" name="组合 28"/>
          <p:cNvGrpSpPr>
            <a:grpSpLocks/>
          </p:cNvGrpSpPr>
          <p:nvPr/>
        </p:nvGrpSpPr>
        <p:grpSpPr bwMode="auto">
          <a:xfrm>
            <a:off x="2051050" y="2816225"/>
            <a:ext cx="6096000" cy="1339850"/>
            <a:chOff x="3811332" y="2631033"/>
            <a:chExt cx="6096000" cy="1339453"/>
          </a:xfrm>
        </p:grpSpPr>
        <p:sp>
          <p:nvSpPr>
            <p:cNvPr id="17" name="直接连接符 16"/>
            <p:cNvSpPr/>
            <p:nvPr/>
          </p:nvSpPr>
          <p:spPr>
            <a:xfrm>
              <a:off x="3811332" y="3076989"/>
              <a:ext cx="6096000" cy="0"/>
            </a:xfrm>
            <a:prstGeom prst="line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 21"/>
            <p:cNvSpPr/>
            <p:nvPr/>
          </p:nvSpPr>
          <p:spPr>
            <a:xfrm>
              <a:off x="5395657" y="2631033"/>
              <a:ext cx="4511675" cy="445956"/>
            </a:xfrm>
            <a:custGeom>
              <a:avLst/>
              <a:gdLst>
                <a:gd name="connsiteX0" fmla="*/ 0 w 4511040"/>
                <a:gd name="connsiteY0" fmla="*/ 0 h 446439"/>
                <a:gd name="connsiteX1" fmla="*/ 4511040 w 4511040"/>
                <a:gd name="connsiteY1" fmla="*/ 0 h 446439"/>
                <a:gd name="connsiteX2" fmla="*/ 4511040 w 4511040"/>
                <a:gd name="connsiteY2" fmla="*/ 446439 h 446439"/>
                <a:gd name="connsiteX3" fmla="*/ 0 w 4511040"/>
                <a:gd name="connsiteY3" fmla="*/ 446439 h 446439"/>
                <a:gd name="connsiteX4" fmla="*/ 0 w 4511040"/>
                <a:gd name="connsiteY4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040" h="446439">
                  <a:moveTo>
                    <a:pt x="0" y="0"/>
                  </a:moveTo>
                  <a:lnTo>
                    <a:pt x="4511040" y="0"/>
                  </a:lnTo>
                  <a:lnTo>
                    <a:pt x="4511040" y="446439"/>
                  </a:lnTo>
                  <a:lnTo>
                    <a:pt x="0" y="4464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43815" tIns="43815" rIns="43815" bIns="43815" spcCol="1270" anchor="b"/>
            <a:lstStyle/>
            <a:p>
              <a:pPr defTabSz="10223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 dirty="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811332" y="2631033"/>
              <a:ext cx="1584325" cy="445956"/>
            </a:xfrm>
            <a:custGeom>
              <a:avLst/>
              <a:gdLst>
                <a:gd name="connsiteX0" fmla="*/ 74421 w 1584960"/>
                <a:gd name="connsiteY0" fmla="*/ 0 h 446439"/>
                <a:gd name="connsiteX1" fmla="*/ 1510539 w 1584960"/>
                <a:gd name="connsiteY1" fmla="*/ 0 h 446439"/>
                <a:gd name="connsiteX2" fmla="*/ 1584960 w 1584960"/>
                <a:gd name="connsiteY2" fmla="*/ 74421 h 446439"/>
                <a:gd name="connsiteX3" fmla="*/ 1584960 w 1584960"/>
                <a:gd name="connsiteY3" fmla="*/ 446439 h 446439"/>
                <a:gd name="connsiteX4" fmla="*/ 1584960 w 1584960"/>
                <a:gd name="connsiteY4" fmla="*/ 446439 h 446439"/>
                <a:gd name="connsiteX5" fmla="*/ 0 w 1584960"/>
                <a:gd name="connsiteY5" fmla="*/ 446439 h 446439"/>
                <a:gd name="connsiteX6" fmla="*/ 0 w 1584960"/>
                <a:gd name="connsiteY6" fmla="*/ 446439 h 446439"/>
                <a:gd name="connsiteX7" fmla="*/ 0 w 1584960"/>
                <a:gd name="connsiteY7" fmla="*/ 74421 h 446439"/>
                <a:gd name="connsiteX8" fmla="*/ 74421 w 1584960"/>
                <a:gd name="connsiteY8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960" h="446439">
                  <a:moveTo>
                    <a:pt x="74421" y="0"/>
                  </a:moveTo>
                  <a:lnTo>
                    <a:pt x="1510539" y="0"/>
                  </a:lnTo>
                  <a:cubicBezTo>
                    <a:pt x="1551641" y="0"/>
                    <a:pt x="1584960" y="33319"/>
                    <a:pt x="1584960" y="74421"/>
                  </a:cubicBezTo>
                  <a:lnTo>
                    <a:pt x="1584960" y="446439"/>
                  </a:lnTo>
                  <a:lnTo>
                    <a:pt x="1584960" y="446439"/>
                  </a:lnTo>
                  <a:lnTo>
                    <a:pt x="0" y="446439"/>
                  </a:lnTo>
                  <a:lnTo>
                    <a:pt x="0" y="446439"/>
                  </a:lnTo>
                  <a:lnTo>
                    <a:pt x="0" y="74421"/>
                  </a:lnTo>
                  <a:cubicBezTo>
                    <a:pt x="0" y="33319"/>
                    <a:pt x="33319" y="0"/>
                    <a:pt x="74421" y="0"/>
                  </a:cubicBezTo>
                  <a:close/>
                </a:path>
              </a:pathLst>
            </a:custGeom>
          </p:spPr>
          <p:style>
            <a:lnRef idx="2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lIns="75137" tIns="75137" rIns="75137" bIns="5334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股票市场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811332" y="3076989"/>
              <a:ext cx="6096000" cy="893497"/>
            </a:xfrm>
            <a:custGeom>
              <a:avLst/>
              <a:gdLst>
                <a:gd name="connsiteX0" fmla="*/ 0 w 6096000"/>
                <a:gd name="connsiteY0" fmla="*/ 0 h 893013"/>
                <a:gd name="connsiteX1" fmla="*/ 6096000 w 6096000"/>
                <a:gd name="connsiteY1" fmla="*/ 0 h 893013"/>
                <a:gd name="connsiteX2" fmla="*/ 6096000 w 6096000"/>
                <a:gd name="connsiteY2" fmla="*/ 893013 h 893013"/>
                <a:gd name="connsiteX3" fmla="*/ 0 w 6096000"/>
                <a:gd name="connsiteY3" fmla="*/ 893013 h 893013"/>
                <a:gd name="connsiteX4" fmla="*/ 0 w 6096000"/>
                <a:gd name="connsiteY4" fmla="*/ 0 h 89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893013">
                  <a:moveTo>
                    <a:pt x="0" y="0"/>
                  </a:moveTo>
                  <a:lnTo>
                    <a:pt x="6096000" y="0"/>
                  </a:lnTo>
                  <a:lnTo>
                    <a:pt x="6096000" y="893013"/>
                  </a:lnTo>
                  <a:lnTo>
                    <a:pt x="0" y="893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85725" tIns="85725" rIns="85725" bIns="85725" spcCol="1270"/>
            <a:lstStyle/>
            <a:p>
              <a:pPr marL="0" lvl="1" defTabSz="155575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3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借入成份股</a:t>
              </a:r>
              <a:endParaRPr lang="zh-CN" altLang="en-US" sz="3500" dirty="0"/>
            </a:p>
          </p:txBody>
        </p:sp>
      </p:grpSp>
      <p:grpSp>
        <p:nvGrpSpPr>
          <p:cNvPr id="9" name="组合 29"/>
          <p:cNvGrpSpPr>
            <a:grpSpLocks/>
          </p:cNvGrpSpPr>
          <p:nvPr/>
        </p:nvGrpSpPr>
        <p:grpSpPr bwMode="auto">
          <a:xfrm>
            <a:off x="2051050" y="4178300"/>
            <a:ext cx="6096000" cy="1338263"/>
            <a:chOff x="3811332" y="3992808"/>
            <a:chExt cx="6096000" cy="1339453"/>
          </a:xfrm>
        </p:grpSpPr>
        <p:sp>
          <p:nvSpPr>
            <p:cNvPr id="16" name="直接连接符 15"/>
            <p:cNvSpPr/>
            <p:nvPr/>
          </p:nvSpPr>
          <p:spPr>
            <a:xfrm>
              <a:off x="3811332" y="4439293"/>
              <a:ext cx="6096000" cy="0"/>
            </a:xfrm>
            <a:prstGeom prst="line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>
              <a:off x="5395657" y="3992808"/>
              <a:ext cx="4511675" cy="446485"/>
            </a:xfrm>
            <a:custGeom>
              <a:avLst/>
              <a:gdLst>
                <a:gd name="connsiteX0" fmla="*/ 0 w 4511040"/>
                <a:gd name="connsiteY0" fmla="*/ 0 h 446439"/>
                <a:gd name="connsiteX1" fmla="*/ 4511040 w 4511040"/>
                <a:gd name="connsiteY1" fmla="*/ 0 h 446439"/>
                <a:gd name="connsiteX2" fmla="*/ 4511040 w 4511040"/>
                <a:gd name="connsiteY2" fmla="*/ 446439 h 446439"/>
                <a:gd name="connsiteX3" fmla="*/ 0 w 4511040"/>
                <a:gd name="connsiteY3" fmla="*/ 446439 h 446439"/>
                <a:gd name="connsiteX4" fmla="*/ 0 w 4511040"/>
                <a:gd name="connsiteY4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1040" h="446439">
                  <a:moveTo>
                    <a:pt x="0" y="0"/>
                  </a:moveTo>
                  <a:lnTo>
                    <a:pt x="4511040" y="0"/>
                  </a:lnTo>
                  <a:lnTo>
                    <a:pt x="4511040" y="446439"/>
                  </a:lnTo>
                  <a:lnTo>
                    <a:pt x="0" y="4464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43815" tIns="43815" rIns="43815" bIns="43815" spcCol="1270" anchor="b"/>
            <a:lstStyle/>
            <a:p>
              <a:pPr defTabSz="10223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811332" y="3992808"/>
              <a:ext cx="1584325" cy="446485"/>
            </a:xfrm>
            <a:custGeom>
              <a:avLst/>
              <a:gdLst>
                <a:gd name="connsiteX0" fmla="*/ 74421 w 1584960"/>
                <a:gd name="connsiteY0" fmla="*/ 0 h 446439"/>
                <a:gd name="connsiteX1" fmla="*/ 1510539 w 1584960"/>
                <a:gd name="connsiteY1" fmla="*/ 0 h 446439"/>
                <a:gd name="connsiteX2" fmla="*/ 1584960 w 1584960"/>
                <a:gd name="connsiteY2" fmla="*/ 74421 h 446439"/>
                <a:gd name="connsiteX3" fmla="*/ 1584960 w 1584960"/>
                <a:gd name="connsiteY3" fmla="*/ 446439 h 446439"/>
                <a:gd name="connsiteX4" fmla="*/ 1584960 w 1584960"/>
                <a:gd name="connsiteY4" fmla="*/ 446439 h 446439"/>
                <a:gd name="connsiteX5" fmla="*/ 0 w 1584960"/>
                <a:gd name="connsiteY5" fmla="*/ 446439 h 446439"/>
                <a:gd name="connsiteX6" fmla="*/ 0 w 1584960"/>
                <a:gd name="connsiteY6" fmla="*/ 446439 h 446439"/>
                <a:gd name="connsiteX7" fmla="*/ 0 w 1584960"/>
                <a:gd name="connsiteY7" fmla="*/ 74421 h 446439"/>
                <a:gd name="connsiteX8" fmla="*/ 74421 w 1584960"/>
                <a:gd name="connsiteY8" fmla="*/ 0 h 4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960" h="446439">
                  <a:moveTo>
                    <a:pt x="74421" y="0"/>
                  </a:moveTo>
                  <a:lnTo>
                    <a:pt x="1510539" y="0"/>
                  </a:lnTo>
                  <a:cubicBezTo>
                    <a:pt x="1551641" y="0"/>
                    <a:pt x="1584960" y="33319"/>
                    <a:pt x="1584960" y="74421"/>
                  </a:cubicBezTo>
                  <a:lnTo>
                    <a:pt x="1584960" y="446439"/>
                  </a:lnTo>
                  <a:lnTo>
                    <a:pt x="1584960" y="446439"/>
                  </a:lnTo>
                  <a:lnTo>
                    <a:pt x="0" y="446439"/>
                  </a:lnTo>
                  <a:lnTo>
                    <a:pt x="0" y="446439"/>
                  </a:lnTo>
                  <a:lnTo>
                    <a:pt x="0" y="74421"/>
                  </a:lnTo>
                  <a:cubicBezTo>
                    <a:pt x="0" y="33319"/>
                    <a:pt x="33319" y="0"/>
                    <a:pt x="74421" y="0"/>
                  </a:cubicBezTo>
                  <a:close/>
                </a:path>
              </a:pathLst>
            </a:custGeom>
          </p:spPr>
          <p:style>
            <a:lnRef idx="2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lIns="75137" tIns="75137" rIns="75137" bIns="5334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期货市场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811332" y="4439293"/>
              <a:ext cx="6096000" cy="892968"/>
            </a:xfrm>
            <a:custGeom>
              <a:avLst/>
              <a:gdLst>
                <a:gd name="connsiteX0" fmla="*/ 0 w 6096000"/>
                <a:gd name="connsiteY0" fmla="*/ 0 h 893013"/>
                <a:gd name="connsiteX1" fmla="*/ 6096000 w 6096000"/>
                <a:gd name="connsiteY1" fmla="*/ 0 h 893013"/>
                <a:gd name="connsiteX2" fmla="*/ 6096000 w 6096000"/>
                <a:gd name="connsiteY2" fmla="*/ 893013 h 893013"/>
                <a:gd name="connsiteX3" fmla="*/ 0 w 6096000"/>
                <a:gd name="connsiteY3" fmla="*/ 893013 h 893013"/>
                <a:gd name="connsiteX4" fmla="*/ 0 w 6096000"/>
                <a:gd name="connsiteY4" fmla="*/ 0 h 89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893013">
                  <a:moveTo>
                    <a:pt x="0" y="0"/>
                  </a:moveTo>
                  <a:lnTo>
                    <a:pt x="6096000" y="0"/>
                  </a:lnTo>
                  <a:lnTo>
                    <a:pt x="6096000" y="893013"/>
                  </a:lnTo>
                  <a:lnTo>
                    <a:pt x="0" y="8930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85725" tIns="85725" rIns="85725" bIns="85725" spcCol="1270"/>
            <a:lstStyle/>
            <a:p>
              <a:pPr marL="0" lvl="1" defTabSz="1555750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zh-CN" altLang="en-US" sz="35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累计期指空头</a:t>
              </a:r>
              <a:endParaRPr lang="zh-CN" altLang="en-US" sz="3500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163" y="115888"/>
            <a:ext cx="615950" cy="4321175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香港金融危机回顾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1403350" y="561975"/>
            <a:ext cx="583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金融炒家如何获利</a:t>
            </a:r>
            <a:endParaRPr lang="en-US" altLang="zh-CN" sz="28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57325" y="547688"/>
            <a:ext cx="3030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57325" y="1149350"/>
            <a:ext cx="3030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47813" y="2476500"/>
            <a:ext cx="1530350" cy="120015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抛空港币，卖出港币远期合约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30"/>
          <p:cNvGrpSpPr>
            <a:grpSpLocks/>
          </p:cNvGrpSpPr>
          <p:nvPr/>
        </p:nvGrpSpPr>
        <p:grpSpPr bwMode="auto">
          <a:xfrm>
            <a:off x="1547813" y="1412875"/>
            <a:ext cx="1530350" cy="622300"/>
            <a:chOff x="1457908" y="5805264"/>
            <a:chExt cx="1529916" cy="622388"/>
          </a:xfrm>
        </p:grpSpPr>
        <p:sp>
          <p:nvSpPr>
            <p:cNvPr id="32" name="矩形标注 31"/>
            <p:cNvSpPr/>
            <p:nvPr/>
          </p:nvSpPr>
          <p:spPr>
            <a:xfrm>
              <a:off x="1457908" y="5805264"/>
              <a:ext cx="1529916" cy="622388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80" name="矩形 32"/>
            <p:cNvSpPr>
              <a:spLocks noChangeArrowheads="1"/>
            </p:cNvSpPr>
            <p:nvPr/>
          </p:nvSpPr>
          <p:spPr bwMode="auto">
            <a:xfrm>
              <a:off x="1547664" y="5877272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货币市场</a:t>
              </a: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941763" y="2752725"/>
            <a:ext cx="1439862" cy="6477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利率飙升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143625" y="2752725"/>
            <a:ext cx="1450975" cy="6477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股市下跌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850188" y="3579813"/>
            <a:ext cx="1152525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股指期货大幅下跌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36"/>
          <p:cNvGrpSpPr>
            <a:grpSpLocks/>
          </p:cNvGrpSpPr>
          <p:nvPr/>
        </p:nvGrpSpPr>
        <p:grpSpPr bwMode="auto">
          <a:xfrm>
            <a:off x="1636713" y="5973763"/>
            <a:ext cx="1530350" cy="622300"/>
            <a:chOff x="1457908" y="5805264"/>
            <a:chExt cx="1529916" cy="622388"/>
          </a:xfrm>
        </p:grpSpPr>
        <p:sp>
          <p:nvSpPr>
            <p:cNvPr id="38" name="矩形标注 37"/>
            <p:cNvSpPr/>
            <p:nvPr/>
          </p:nvSpPr>
          <p:spPr>
            <a:xfrm>
              <a:off x="1457908" y="5805264"/>
              <a:ext cx="1529916" cy="622388"/>
            </a:xfrm>
            <a:prstGeom prst="wedgeRectCallou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8" name="矩形 38"/>
            <p:cNvSpPr>
              <a:spLocks noChangeArrowheads="1"/>
            </p:cNvSpPr>
            <p:nvPr/>
          </p:nvSpPr>
          <p:spPr bwMode="auto">
            <a:xfrm>
              <a:off x="1547664" y="5877272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股票市场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547813" y="4949825"/>
            <a:ext cx="1724025" cy="64611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none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抛空成份股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6788" y="4949825"/>
            <a:ext cx="1514475" cy="64611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股市下跌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箭头连接符 4"/>
          <p:cNvCxnSpPr>
            <a:stCxn id="3" idx="3"/>
          </p:cNvCxnSpPr>
          <p:nvPr/>
        </p:nvCxnSpPr>
        <p:spPr>
          <a:xfrm flipV="1">
            <a:off x="3078163" y="3076575"/>
            <a:ext cx="863600" cy="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endCxn id="35" idx="1"/>
          </p:cNvCxnSpPr>
          <p:nvPr/>
        </p:nvCxnSpPr>
        <p:spPr>
          <a:xfrm flipV="1">
            <a:off x="5381625" y="3076575"/>
            <a:ext cx="762000" cy="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肘形连接符 11"/>
          <p:cNvCxnSpPr>
            <a:stCxn id="35" idx="3"/>
            <a:endCxn id="36" idx="0"/>
          </p:cNvCxnSpPr>
          <p:nvPr/>
        </p:nvCxnSpPr>
        <p:spPr>
          <a:xfrm>
            <a:off x="7594600" y="3076575"/>
            <a:ext cx="831850" cy="503238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40" idx="1"/>
          </p:cNvCxnSpPr>
          <p:nvPr/>
        </p:nvCxnSpPr>
        <p:spPr>
          <a:xfrm flipV="1">
            <a:off x="3271838" y="5273675"/>
            <a:ext cx="1504950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肘形连接符 14"/>
          <p:cNvCxnSpPr>
            <a:stCxn id="40" idx="3"/>
            <a:endCxn id="36" idx="2"/>
          </p:cNvCxnSpPr>
          <p:nvPr/>
        </p:nvCxnSpPr>
        <p:spPr>
          <a:xfrm flipV="1">
            <a:off x="6291263" y="4779963"/>
            <a:ext cx="2135187" cy="493712"/>
          </a:xfrm>
          <a:prstGeom prst="bentConnector2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403350" y="1412875"/>
            <a:ext cx="7599363" cy="4872038"/>
          </a:xfrm>
          <a:prstGeom prst="rect">
            <a:avLst/>
          </a:prstGeom>
          <a:solidFill>
            <a:schemeClr val="bg1">
              <a:lumMod val="6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92413" y="2682875"/>
            <a:ext cx="45720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投资者对香港经济和港币信心下降，抛出港币换美元，港币继续贬值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animBg="1"/>
      <p:bldP spid="35" grpId="0" animBg="1"/>
      <p:bldP spid="36" grpId="0" animBg="1"/>
      <p:bldP spid="10" grpId="0" animBg="1"/>
      <p:bldP spid="40" grpId="0" animBg="1"/>
      <p:bldP spid="17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1631950" y="536575"/>
          <a:ext cx="9551988" cy="5951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483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4" r="85330" b="4155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3571875" y="254000"/>
            <a:ext cx="3376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恒生指数收盘指数</a:t>
            </a:r>
          </a:p>
        </p:txBody>
      </p:sp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5508625" y="6443663"/>
            <a:ext cx="3527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数据来源：国泰安数据服务中心</a:t>
            </a:r>
          </a:p>
        </p:txBody>
      </p:sp>
      <p:sp>
        <p:nvSpPr>
          <p:cNvPr id="3" name="椭圆 2"/>
          <p:cNvSpPr/>
          <p:nvPr/>
        </p:nvSpPr>
        <p:spPr>
          <a:xfrm>
            <a:off x="8964613" y="3517900"/>
            <a:ext cx="358775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7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1998"/>
          <a:stretch>
            <a:fillRect/>
          </a:stretch>
        </p:blipFill>
        <p:spPr bwMode="auto">
          <a:xfrm>
            <a:off x="1116013" y="692150"/>
            <a:ext cx="719137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4163" y="115888"/>
            <a:ext cx="615950" cy="4321175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香港金融危机回顾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763713" y="908050"/>
            <a:ext cx="7380287" cy="884238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香港联系汇率制面临新的考验？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4294967295"/>
          </p:nvPr>
        </p:nvSpPr>
        <p:spPr>
          <a:xfrm>
            <a:off x="1476375" y="2359025"/>
            <a:ext cx="7272338" cy="2870200"/>
          </a:xfrm>
        </p:spPr>
        <p:txBody>
          <a:bodyPr/>
          <a:lstStyle/>
          <a:p>
            <a:pPr marL="0" indent="719138" algn="just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新一轮热钱涌来 金管局十度入市</a:t>
            </a:r>
            <a:endParaRPr lang="en-US" altLang="zh-CN" sz="2800" smtClean="0">
              <a:latin typeface="微软雅黑" pitchFamily="34" charset="-122"/>
              <a:ea typeface="微软雅黑" pitchFamily="34" charset="-122"/>
            </a:endParaRPr>
          </a:p>
          <a:p>
            <a:pPr marL="0" indent="719138" algn="just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热钱涌港原因多 美推量宽乃祸首</a:t>
            </a:r>
          </a:p>
          <a:p>
            <a:pPr marL="0" indent="719138" algn="just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热钱或将持续     规模远逊上一轮</a:t>
            </a:r>
          </a:p>
          <a:p>
            <a:pPr marL="0" indent="719138" algn="just" eaLnBrk="1" hangingPunct="1">
              <a:lnSpc>
                <a:spcPct val="150000"/>
              </a:lnSpc>
              <a:buFont typeface="Arial" pitchFamily="34" charset="0"/>
              <a:buNone/>
            </a:pPr>
            <a:endParaRPr lang="zh-CN" altLang="en-US" sz="2800" smtClean="0">
              <a:latin typeface="微软雅黑" pitchFamily="34" charset="-122"/>
              <a:ea typeface="微软雅黑" pitchFamily="34" charset="-122"/>
            </a:endParaRPr>
          </a:p>
          <a:p>
            <a:pPr marL="0" indent="719138" algn="just" eaLnBrk="1" hangingPunct="1">
              <a:lnSpc>
                <a:spcPct val="150000"/>
              </a:lnSpc>
              <a:buFont typeface="Arial" pitchFamily="34" charset="0"/>
              <a:buNone/>
            </a:pPr>
            <a:endParaRPr lang="zh-CN" altLang="en-US" sz="28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idx="4294967295"/>
          </p:nvPr>
        </p:nvSpPr>
        <p:spPr>
          <a:xfrm>
            <a:off x="1476375" y="2060575"/>
            <a:ext cx="7653338" cy="45259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000" dirty="0" smtClean="0">
                <a:latin typeface="微软雅黑" pitchFamily="34" charset="-122"/>
                <a:ea typeface="微软雅黑" pitchFamily="34" charset="-122"/>
              </a:rPr>
              <a:t>实行自由浮动的汇率制度</a:t>
            </a:r>
            <a:endParaRPr lang="en-US" altLang="zh-CN" sz="3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000" dirty="0" smtClean="0">
                <a:latin typeface="微软雅黑" pitchFamily="34" charset="-122"/>
                <a:ea typeface="微软雅黑" pitchFamily="34" charset="-122"/>
              </a:rPr>
              <a:t>港币与人民币挂钩</a:t>
            </a:r>
            <a:endParaRPr lang="en-US" altLang="zh-CN" sz="3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000" dirty="0" smtClean="0">
                <a:latin typeface="微软雅黑" pitchFamily="34" charset="-122"/>
                <a:ea typeface="微软雅黑" pitchFamily="34" charset="-122"/>
              </a:rPr>
              <a:t>港币盯住一篮子货币制度</a:t>
            </a:r>
            <a:endParaRPr lang="en-US" altLang="zh-CN" sz="3000" dirty="0" smtClean="0">
              <a:latin typeface="微软雅黑" pitchFamily="34" charset="-122"/>
              <a:ea typeface="微软雅黑" pitchFamily="34" charset="-122"/>
            </a:endParaRP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000" dirty="0" smtClean="0">
                <a:latin typeface="微软雅黑" pitchFamily="34" charset="-122"/>
                <a:ea typeface="微软雅黑" pitchFamily="34" charset="-122"/>
              </a:rPr>
              <a:t>港币同时以人民币和美元作为盯住货币的复本位制度</a:t>
            </a:r>
            <a:endParaRPr lang="en-US" altLang="zh-CN" sz="3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zh-CN" altLang="en-US" sz="3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268538" y="765175"/>
            <a:ext cx="5975350" cy="8826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香港联系汇率制改革方向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339975" y="1547813"/>
            <a:ext cx="51847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68538" y="1619250"/>
            <a:ext cx="540861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03350" y="620713"/>
            <a:ext cx="7129463" cy="720725"/>
          </a:xfrm>
        </p:spPr>
        <p:txBody>
          <a:bodyPr rtlCol="0">
            <a:normAutofit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实行</a:t>
            </a:r>
            <a:r>
              <a:rPr lang="zh-CN" altLang="en-US" sz="3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自由浮动的</a:t>
            </a:r>
            <a:r>
              <a:rPr lang="zh-CN" altLang="en-US" sz="3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汇率制度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xfrm>
            <a:off x="1908175" y="1916113"/>
            <a:ext cx="5976938" cy="273685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需要大量的外汇储备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波动性大，对市场缺乏信息易导致金融风暴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03350" y="620713"/>
            <a:ext cx="7129463" cy="720725"/>
          </a:xfrm>
        </p:spPr>
        <p:txBody>
          <a:bodyPr rtlCol="0">
            <a:normAutofit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zh-CN" altLang="en-US" sz="3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港币与人民币挂钩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722438"/>
            <a:ext cx="6391275" cy="1901825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利：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反映香港与中国内地经济的紧密性和同步性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人民币实施盯住一篮子货币中包含美元</a:t>
            </a:r>
          </a:p>
        </p:txBody>
      </p:sp>
      <p:sp>
        <p:nvSpPr>
          <p:cNvPr id="6" name="矩形 5"/>
          <p:cNvSpPr/>
          <p:nvPr/>
        </p:nvSpPr>
        <p:spPr>
          <a:xfrm>
            <a:off x="2051050" y="3933825"/>
            <a:ext cx="6391275" cy="1901825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弊：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要求人民币是可自由兑换货币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市场信心不足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03350" y="620713"/>
            <a:ext cx="7129463" cy="720725"/>
          </a:xfrm>
        </p:spPr>
        <p:txBody>
          <a:bodyPr rtlCol="0">
            <a:normAutofit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zh-CN" altLang="en-US" sz="3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港币盯住一篮子货币制度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2082800"/>
            <a:ext cx="6391275" cy="1274763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利：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通过盯住一篮子货币汇价可以降低通胀</a:t>
            </a:r>
          </a:p>
        </p:txBody>
      </p:sp>
      <p:sp>
        <p:nvSpPr>
          <p:cNvPr id="6" name="矩形 5"/>
          <p:cNvSpPr/>
          <p:nvPr/>
        </p:nvSpPr>
        <p:spPr>
          <a:xfrm>
            <a:off x="2051050" y="3716338"/>
            <a:ext cx="6391275" cy="2457450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弊：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失去联系汇率制高透明度、运作简单和高效率的特点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增加香港进出口商的汇率风险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2275" y="1722438"/>
            <a:ext cx="7200900" cy="2827337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利：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粤港整合后香港更依附于内地经济，因此人民币将无可避免地参与香港的经济体系；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与美元挂勾的联汇制仍然需要维持，以减低出口商风险和吸引外资；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我们还须正视港府可能“永远无法平衡财赤”而使得财赤连年恶化的现实情况； 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港人对港官外汇操作水平有疑虑，因此应该缩小港官的外汇操作空间。</a:t>
            </a:r>
          </a:p>
        </p:txBody>
      </p:sp>
      <p:sp>
        <p:nvSpPr>
          <p:cNvPr id="6" name="矩形 5"/>
          <p:cNvSpPr/>
          <p:nvPr/>
        </p:nvSpPr>
        <p:spPr>
          <a:xfrm>
            <a:off x="1692275" y="4560888"/>
            <a:ext cx="7200900" cy="1531937"/>
          </a:xfrm>
          <a:prstGeom prst="rect">
            <a:avLst/>
          </a:prstGeom>
          <a:ln>
            <a:noFill/>
            <a:prstDash val="dash"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弊：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复本位制度如同金本位制度一样有致命的缺点，那就是两个准备货币间的比价波幅太大，就会导致该系统的崩溃</a:t>
            </a:r>
          </a:p>
        </p:txBody>
      </p:sp>
      <p:sp>
        <p:nvSpPr>
          <p:cNvPr id="3" name="矩形 2"/>
          <p:cNvSpPr/>
          <p:nvPr/>
        </p:nvSpPr>
        <p:spPr>
          <a:xfrm>
            <a:off x="1692275" y="476250"/>
            <a:ext cx="62642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港币同时以人民币和美元作为盯住货币的复本位制度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163" y="115888"/>
            <a:ext cx="615950" cy="5257800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香港汇率制度改革方向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913" y="260350"/>
            <a:ext cx="800100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9769475" y="6453188"/>
            <a:ext cx="129698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9220" name="组合 3"/>
          <p:cNvGrpSpPr>
            <a:grpSpLocks/>
          </p:cNvGrpSpPr>
          <p:nvPr/>
        </p:nvGrpSpPr>
        <p:grpSpPr bwMode="auto">
          <a:xfrm>
            <a:off x="2051050" y="765175"/>
            <a:ext cx="6624638" cy="1639888"/>
            <a:chOff x="2051720" y="764704"/>
            <a:chExt cx="6624736" cy="1640069"/>
          </a:xfrm>
        </p:grpSpPr>
        <p:grpSp>
          <p:nvGrpSpPr>
            <p:cNvPr id="9260" name="组合 50"/>
            <p:cNvGrpSpPr>
              <a:grpSpLocks/>
            </p:cNvGrpSpPr>
            <p:nvPr/>
          </p:nvGrpSpPr>
          <p:grpSpPr bwMode="auto">
            <a:xfrm>
              <a:off x="2051720" y="764704"/>
              <a:ext cx="683945" cy="1640069"/>
              <a:chOff x="2423079" y="742107"/>
              <a:chExt cx="683945" cy="1640069"/>
            </a:xfrm>
          </p:grpSpPr>
          <p:grpSp>
            <p:nvGrpSpPr>
              <p:cNvPr id="9262" name="组合 45"/>
              <p:cNvGrpSpPr>
                <a:grpSpLocks/>
              </p:cNvGrpSpPr>
              <p:nvPr/>
            </p:nvGrpSpPr>
            <p:grpSpPr bwMode="auto">
              <a:xfrm>
                <a:off x="2423079" y="742107"/>
                <a:ext cx="664369" cy="1640069"/>
                <a:chOff x="2423079" y="742107"/>
                <a:chExt cx="664369" cy="1640069"/>
              </a:xfrm>
            </p:grpSpPr>
            <p:sp>
              <p:nvSpPr>
                <p:cNvPr id="8" name="矩形 7"/>
                <p:cNvSpPr/>
                <p:nvPr/>
              </p:nvSpPr>
              <p:spPr>
                <a:xfrm rot="3152971">
                  <a:off x="1664958" y="1558966"/>
                  <a:ext cx="1640069" cy="6350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椭圆 3"/>
                <p:cNvSpPr/>
                <p:nvPr/>
              </p:nvSpPr>
              <p:spPr>
                <a:xfrm rot="3152971">
                  <a:off x="1756373" y="1480122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6"/>
                <p:cNvSpPr/>
                <p:nvPr/>
              </p:nvSpPr>
              <p:spPr>
                <a:xfrm rot="3152971">
                  <a:off x="2335725" y="985053"/>
                  <a:ext cx="844643" cy="6699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椭圆 6"/>
                <p:cNvSpPr/>
                <p:nvPr/>
              </p:nvSpPr>
              <p:spPr>
                <a:xfrm rot="3152971">
                  <a:off x="2343202" y="1030203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5801F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63" name="TextBox 23"/>
              <p:cNvSpPr txBox="1">
                <a:spLocks noChangeArrowheads="1"/>
              </p:cNvSpPr>
              <p:nvPr/>
            </p:nvSpPr>
            <p:spPr bwMode="auto">
              <a:xfrm>
                <a:off x="2460317" y="1066582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61" name="矩形 53"/>
            <p:cNvSpPr>
              <a:spLocks noChangeArrowheads="1"/>
            </p:cNvSpPr>
            <p:nvPr/>
          </p:nvSpPr>
          <p:spPr bwMode="auto">
            <a:xfrm>
              <a:off x="3131840" y="1019292"/>
              <a:ext cx="554461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香港联系汇率制度概况</a:t>
              </a:r>
            </a:p>
          </p:txBody>
        </p:sp>
      </p:grpSp>
      <p:grpSp>
        <p:nvGrpSpPr>
          <p:cNvPr id="9221" name="组合 6"/>
          <p:cNvGrpSpPr>
            <a:grpSpLocks/>
          </p:cNvGrpSpPr>
          <p:nvPr/>
        </p:nvGrpSpPr>
        <p:grpSpPr bwMode="auto">
          <a:xfrm>
            <a:off x="2051050" y="2185988"/>
            <a:ext cx="6337300" cy="1639887"/>
            <a:chOff x="2051720" y="2060848"/>
            <a:chExt cx="6336704" cy="1640069"/>
          </a:xfrm>
        </p:grpSpPr>
        <p:grpSp>
          <p:nvGrpSpPr>
            <p:cNvPr id="9248" name="组合 51"/>
            <p:cNvGrpSpPr>
              <a:grpSpLocks/>
            </p:cNvGrpSpPr>
            <p:nvPr/>
          </p:nvGrpSpPr>
          <p:grpSpPr bwMode="auto">
            <a:xfrm>
              <a:off x="2051720" y="2060848"/>
              <a:ext cx="713158" cy="1640069"/>
              <a:chOff x="2418682" y="2532132"/>
              <a:chExt cx="713158" cy="1640069"/>
            </a:xfrm>
          </p:grpSpPr>
          <p:grpSp>
            <p:nvGrpSpPr>
              <p:cNvPr id="9250" name="组合 46"/>
              <p:cNvGrpSpPr>
                <a:grpSpLocks/>
              </p:cNvGrpSpPr>
              <p:nvPr/>
            </p:nvGrpSpPr>
            <p:grpSpPr bwMode="auto">
              <a:xfrm>
                <a:off x="2418682" y="2532132"/>
                <a:ext cx="664369" cy="1640069"/>
                <a:chOff x="2418682" y="2532132"/>
                <a:chExt cx="664369" cy="1640069"/>
              </a:xfrm>
            </p:grpSpPr>
            <p:sp>
              <p:nvSpPr>
                <p:cNvPr id="38" name="矩形 37"/>
                <p:cNvSpPr/>
                <p:nvPr/>
              </p:nvSpPr>
              <p:spPr>
                <a:xfrm rot="3152971">
                  <a:off x="1660554" y="33489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 3"/>
                <p:cNvSpPr/>
                <p:nvPr/>
              </p:nvSpPr>
              <p:spPr>
                <a:xfrm rot="3152971">
                  <a:off x="1751976" y="32701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0" name="椭圆 6"/>
                <p:cNvSpPr/>
                <p:nvPr/>
              </p:nvSpPr>
              <p:spPr>
                <a:xfrm rot="3152971">
                  <a:off x="2325736" y="2780670"/>
                  <a:ext cx="844644" cy="6587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" name="椭圆 6"/>
                <p:cNvSpPr/>
                <p:nvPr/>
              </p:nvSpPr>
              <p:spPr>
                <a:xfrm rot="3152971">
                  <a:off x="2338805" y="28202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51" name="TextBox 48"/>
              <p:cNvSpPr txBox="1">
                <a:spLocks noChangeArrowheads="1"/>
              </p:cNvSpPr>
              <p:nvPr/>
            </p:nvSpPr>
            <p:spPr bwMode="auto">
              <a:xfrm>
                <a:off x="2485133" y="28546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49" name="矩形 54"/>
            <p:cNvSpPr>
              <a:spLocks noChangeArrowheads="1"/>
            </p:cNvSpPr>
            <p:nvPr/>
          </p:nvSpPr>
          <p:spPr bwMode="auto">
            <a:xfrm>
              <a:off x="3131840" y="2315436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98</a:t>
              </a:r>
              <a:r>
                <a:rPr lang="zh-CN" altLang="en-US" sz="3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香港金融危机回顾</a:t>
              </a:r>
            </a:p>
          </p:txBody>
        </p:sp>
      </p:grpSp>
      <p:grpSp>
        <p:nvGrpSpPr>
          <p:cNvPr id="9222" name="组合 4"/>
          <p:cNvGrpSpPr>
            <a:grpSpLocks/>
          </p:cNvGrpSpPr>
          <p:nvPr/>
        </p:nvGrpSpPr>
        <p:grpSpPr bwMode="auto">
          <a:xfrm>
            <a:off x="2051050" y="3608388"/>
            <a:ext cx="6624638" cy="1639887"/>
            <a:chOff x="2051720" y="4293096"/>
            <a:chExt cx="6624015" cy="1640069"/>
          </a:xfrm>
        </p:grpSpPr>
        <p:grpSp>
          <p:nvGrpSpPr>
            <p:cNvPr id="9236" name="组合 52"/>
            <p:cNvGrpSpPr>
              <a:grpSpLocks/>
            </p:cNvGrpSpPr>
            <p:nvPr/>
          </p:nvGrpSpPr>
          <p:grpSpPr bwMode="auto">
            <a:xfrm>
              <a:off x="2051720" y="4293096"/>
              <a:ext cx="708761" cy="1640069"/>
              <a:chOff x="2495087" y="4332332"/>
              <a:chExt cx="708761" cy="1640069"/>
            </a:xfrm>
          </p:grpSpPr>
          <p:grpSp>
            <p:nvGrpSpPr>
              <p:cNvPr id="9238" name="组合 47"/>
              <p:cNvGrpSpPr>
                <a:grpSpLocks/>
              </p:cNvGrpSpPr>
              <p:nvPr/>
            </p:nvGrpSpPr>
            <p:grpSpPr bwMode="auto">
              <a:xfrm>
                <a:off x="2495087" y="4332332"/>
                <a:ext cx="664369" cy="1640069"/>
                <a:chOff x="2495087" y="4332332"/>
                <a:chExt cx="664369" cy="1640069"/>
              </a:xfrm>
            </p:grpSpPr>
            <p:sp>
              <p:nvSpPr>
                <p:cNvPr id="42" name="矩形 41"/>
                <p:cNvSpPr/>
                <p:nvPr/>
              </p:nvSpPr>
              <p:spPr>
                <a:xfrm rot="3152971">
                  <a:off x="1736959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4" name="椭圆 6"/>
                <p:cNvSpPr/>
                <p:nvPr/>
              </p:nvSpPr>
              <p:spPr>
                <a:xfrm rot="3152971">
                  <a:off x="2405316" y="4577696"/>
                  <a:ext cx="844644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39" name="TextBox 49"/>
              <p:cNvSpPr txBox="1">
                <a:spLocks noChangeArrowheads="1"/>
              </p:cNvSpPr>
              <p:nvPr/>
            </p:nvSpPr>
            <p:spPr bwMode="auto">
              <a:xfrm>
                <a:off x="2557141" y="46548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37" name="矩形 55"/>
            <p:cNvSpPr>
              <a:spLocks noChangeArrowheads="1"/>
            </p:cNvSpPr>
            <p:nvPr/>
          </p:nvSpPr>
          <p:spPr bwMode="auto">
            <a:xfrm>
              <a:off x="3131840" y="4598505"/>
              <a:ext cx="5543895" cy="646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香港汇率制度改革方向</a:t>
              </a:r>
            </a:p>
          </p:txBody>
        </p:sp>
      </p:grpSp>
      <p:grpSp>
        <p:nvGrpSpPr>
          <p:cNvPr id="9223" name="组合 5"/>
          <p:cNvGrpSpPr>
            <a:grpSpLocks/>
          </p:cNvGrpSpPr>
          <p:nvPr/>
        </p:nvGrpSpPr>
        <p:grpSpPr bwMode="auto">
          <a:xfrm>
            <a:off x="2051050" y="5029200"/>
            <a:ext cx="6337300" cy="1639888"/>
            <a:chOff x="2051720" y="6075608"/>
            <a:chExt cx="6336704" cy="1640069"/>
          </a:xfrm>
        </p:grpSpPr>
        <p:grpSp>
          <p:nvGrpSpPr>
            <p:cNvPr id="9224" name="组合 1"/>
            <p:cNvGrpSpPr>
              <a:grpSpLocks/>
            </p:cNvGrpSpPr>
            <p:nvPr/>
          </p:nvGrpSpPr>
          <p:grpSpPr bwMode="auto">
            <a:xfrm>
              <a:off x="2051720" y="6075608"/>
              <a:ext cx="708761" cy="1640069"/>
              <a:chOff x="2235324" y="6075608"/>
              <a:chExt cx="708761" cy="1640069"/>
            </a:xfrm>
          </p:grpSpPr>
          <p:grpSp>
            <p:nvGrpSpPr>
              <p:cNvPr id="9226" name="组合 28"/>
              <p:cNvGrpSpPr>
                <a:grpSpLocks/>
              </p:cNvGrpSpPr>
              <p:nvPr/>
            </p:nvGrpSpPr>
            <p:grpSpPr bwMode="auto">
              <a:xfrm>
                <a:off x="2235324" y="6075608"/>
                <a:ext cx="664369" cy="1640069"/>
                <a:chOff x="2495087" y="4332332"/>
                <a:chExt cx="664369" cy="1640069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3152971">
                  <a:off x="1736960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2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6"/>
                <p:cNvSpPr/>
                <p:nvPr/>
              </p:nvSpPr>
              <p:spPr>
                <a:xfrm rot="3152971">
                  <a:off x="2405316" y="4577695"/>
                  <a:ext cx="844643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27" name="TextBox 29"/>
              <p:cNvSpPr txBox="1">
                <a:spLocks noChangeArrowheads="1"/>
              </p:cNvSpPr>
              <p:nvPr/>
            </p:nvSpPr>
            <p:spPr bwMode="auto">
              <a:xfrm>
                <a:off x="2297378" y="6398153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25" name="矩形 35"/>
            <p:cNvSpPr>
              <a:spLocks noChangeArrowheads="1"/>
            </p:cNvSpPr>
            <p:nvPr/>
          </p:nvSpPr>
          <p:spPr bwMode="auto">
            <a:xfrm>
              <a:off x="3131840" y="6381017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香港联系汇率制的未来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8663" y="4583113"/>
            <a:ext cx="6677025" cy="571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美国大肆量化宽松及人民币持续升值</a:t>
            </a:r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1403350" y="561975"/>
            <a:ext cx="4392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目前香港的情况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57325" y="547688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57325" y="1108075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998663" y="1916113"/>
            <a:ext cx="6677025" cy="1130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财政结余几乎年年盈余</a:t>
            </a:r>
            <a:endParaRPr lang="en-US" altLang="zh-CN" sz="2400" kern="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marL="342900" indent="-342900" algn="just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拥有庞大的外汇储备</a:t>
            </a:r>
          </a:p>
        </p:txBody>
      </p:sp>
      <p:sp>
        <p:nvSpPr>
          <p:cNvPr id="11" name="矩形 10"/>
          <p:cNvSpPr/>
          <p:nvPr/>
        </p:nvSpPr>
        <p:spPr>
          <a:xfrm>
            <a:off x="1998663" y="2974975"/>
            <a:ext cx="6677025" cy="16430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香港金融体制稳定</a:t>
            </a:r>
            <a:r>
              <a:rPr lang="zh-CN" altLang="en-US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，</a:t>
            </a: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监管审慎</a:t>
            </a:r>
            <a:endParaRPr lang="en-US" altLang="zh-CN" sz="2400" kern="1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marL="342900" indent="-342900" algn="just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与大陆贸易往来越来越多</a:t>
            </a:r>
            <a:r>
              <a:rPr lang="zh-CN" altLang="en-US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，</a:t>
            </a:r>
            <a:r>
              <a:rPr lang="zh-CN" altLang="zh-CN" sz="2400" kern="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与美国经济发展步伐差距变大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build="p"/>
      <p:bldP spid="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902075" y="476250"/>
            <a:ext cx="1927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香港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CPI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指数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4716463" y="6021388"/>
            <a:ext cx="3671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数据来源：</a:t>
            </a:r>
            <a:r>
              <a:rPr lang="en-US" altLang="zh-CN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BVD-EIU </a:t>
            </a:r>
            <a:r>
              <a:rPr lang="en-US" altLang="zh-CN">
                <a:solidFill>
                  <a:srgbClr val="000000"/>
                </a:solidFill>
              </a:rPr>
              <a:t>CountryData</a:t>
            </a: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3074" name="图表 6"/>
          <p:cNvGraphicFramePr>
            <a:graphicFrameLocks/>
          </p:cNvGraphicFramePr>
          <p:nvPr/>
        </p:nvGraphicFramePr>
        <p:xfrm>
          <a:off x="2000250" y="1433513"/>
          <a:ext cx="5969000" cy="4133850"/>
        </p:xfrm>
        <a:graphic>
          <a:graphicData uri="http://schemas.openxmlformats.org/presentationml/2006/ole">
            <p:oleObj spid="_x0000_s59397" name="图表" r:id="rId3" imgW="5974598" imgH="4139543" progId="">
              <p:embed/>
            </p:oleObj>
          </a:graphicData>
        </a:graphic>
      </p:graphicFrame>
      <p:sp>
        <p:nvSpPr>
          <p:cNvPr id="7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</p:spTree>
    <p:extLst>
      <p:ext uri="{BB962C8B-B14F-4D97-AF65-F5344CB8AC3E}">
        <p14:creationId xmlns:p14="http://schemas.microsoft.com/office/powerpoint/2010/main" xmlns="" val="263877000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850025" y="47625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香港恒生指数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940673" y="6021388"/>
            <a:ext cx="3671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</a:t>
            </a:r>
            <a:r>
              <a:rPr lang="zh-CN" altLang="en-US" dirty="0" smtClean="0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：</a:t>
            </a:r>
            <a:r>
              <a:rPr lang="zh-CN" altLang="en-US" dirty="0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新浪财经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5591" y="1484784"/>
            <a:ext cx="7762875" cy="388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775321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图表 6"/>
          <p:cNvGraphicFramePr>
            <a:graphicFrameLocks/>
          </p:cNvGraphicFramePr>
          <p:nvPr/>
        </p:nvGraphicFramePr>
        <p:xfrm>
          <a:off x="1712913" y="1146175"/>
          <a:ext cx="6969125" cy="4565650"/>
        </p:xfrm>
        <a:graphic>
          <a:graphicData uri="http://schemas.openxmlformats.org/presentationml/2006/ole">
            <p:oleObj spid="_x0000_s1033" name="图表" r:id="rId3" imgW="6980525" imgH="4578493" progId="">
              <p:embed/>
            </p:oleObj>
          </a:graphicData>
        </a:graphic>
      </p:graphicFrame>
      <p:sp>
        <p:nvSpPr>
          <p:cNvPr id="1027" name="矩形 8"/>
          <p:cNvSpPr>
            <a:spLocks noChangeArrowheads="1"/>
          </p:cNvSpPr>
          <p:nvPr/>
        </p:nvSpPr>
        <p:spPr bwMode="auto">
          <a:xfrm>
            <a:off x="2362200" y="476250"/>
            <a:ext cx="5006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香港国际收支负债表特征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（单位：亿美元）</a:t>
            </a:r>
          </a:p>
        </p:txBody>
      </p:sp>
      <p:sp>
        <p:nvSpPr>
          <p:cNvPr id="1028" name="TextBox 1"/>
          <p:cNvSpPr txBox="1">
            <a:spLocks noChangeArrowheads="1"/>
          </p:cNvSpPr>
          <p:nvPr/>
        </p:nvSpPr>
        <p:spPr bwMode="auto">
          <a:xfrm>
            <a:off x="5292725" y="6021388"/>
            <a:ext cx="287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数据来源：</a:t>
            </a:r>
            <a:r>
              <a:rPr lang="en-US" altLang="zh-CN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BVD-CHELEM</a:t>
            </a:r>
            <a:endParaRPr lang="zh-CN" altLang="en-US">
              <a:solidFill>
                <a:srgbClr val="000000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矩形 8"/>
          <p:cNvSpPr>
            <a:spLocks noChangeArrowheads="1"/>
          </p:cNvSpPr>
          <p:nvPr/>
        </p:nvSpPr>
        <p:spPr bwMode="auto">
          <a:xfrm>
            <a:off x="2925763" y="476250"/>
            <a:ext cx="3878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香港与大陆、美国贸易对比</a:t>
            </a: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3995738" y="6205538"/>
            <a:ext cx="4897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数据来源：香港金管局年报经济及银行业概况</a:t>
            </a:r>
          </a:p>
        </p:txBody>
      </p:sp>
      <p:graphicFrame>
        <p:nvGraphicFramePr>
          <p:cNvPr id="2050" name="图表 5"/>
          <p:cNvGraphicFramePr>
            <a:graphicFrameLocks/>
          </p:cNvGraphicFramePr>
          <p:nvPr/>
        </p:nvGraphicFramePr>
        <p:xfrm>
          <a:off x="1425575" y="1290638"/>
          <a:ext cx="7377113" cy="4683125"/>
        </p:xfrm>
        <a:graphic>
          <a:graphicData uri="http://schemas.openxmlformats.org/presentationml/2006/ole">
            <p:oleObj spid="_x0000_s2057" name="图表" r:id="rId3" imgW="7382896" imgH="4688230" progId="">
              <p:embed/>
            </p:oleObj>
          </a:graphicData>
        </a:graphic>
      </p:graphicFrame>
      <p:sp>
        <p:nvSpPr>
          <p:cNvPr id="6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>
            <a:spLocks noChangeArrowheads="1"/>
          </p:cNvSpPr>
          <p:nvPr/>
        </p:nvSpPr>
        <p:spPr bwMode="auto">
          <a:xfrm>
            <a:off x="1727200" y="476250"/>
            <a:ext cx="62753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TW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TW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年香 港 的 主 要 貿 易 伙 伴</a:t>
            </a:r>
          </a:p>
        </p:txBody>
      </p:sp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4856163" y="6202363"/>
            <a:ext cx="3600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Adobe 楷体 Std R" pitchFamily="18" charset="-122"/>
                <a:ea typeface="Adobe 楷体 Std R" pitchFamily="18" charset="-122"/>
              </a:rPr>
              <a:t>数据来源：香港金管局年报经济</a:t>
            </a:r>
          </a:p>
        </p:txBody>
      </p:sp>
      <p:pic>
        <p:nvPicPr>
          <p:cNvPr id="28676" name="图表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8738" y="1408113"/>
            <a:ext cx="7321550" cy="439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/>
          <p:nvPr/>
        </p:nvSpPr>
        <p:spPr>
          <a:xfrm>
            <a:off x="284163" y="115888"/>
            <a:ext cx="615950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香港汇率制度的未来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163" y="115888"/>
            <a:ext cx="615950" cy="129698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结论</a:t>
            </a:r>
          </a:p>
        </p:txBody>
      </p:sp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1476375" y="461963"/>
            <a:ext cx="72009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我们小组认为：</a:t>
            </a:r>
            <a:endParaRPr lang="en-US" altLang="zh-CN" sz="32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zh-CN" altLang="en-US" sz="32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06588" y="2227263"/>
            <a:ext cx="63388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目前阶段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，联系汇率制更适合香港</a:t>
            </a:r>
            <a:endParaRPr lang="en-US" altLang="zh-CN" sz="3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06588" y="3443288"/>
            <a:ext cx="6338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长远来看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，与人民币挂钩，可能是更好的选择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0" y="-11113"/>
            <a:ext cx="9144000" cy="6869113"/>
            <a:chOff x="0" y="-11719"/>
            <a:chExt cx="9144000" cy="6869719"/>
          </a:xfrm>
        </p:grpSpPr>
        <p:pic>
          <p:nvPicPr>
            <p:cNvPr id="30728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84" r="85330" b="4155"/>
            <a:stretch>
              <a:fillRect/>
            </a:stretch>
          </p:blipFill>
          <p:spPr bwMode="auto">
            <a:xfrm>
              <a:off x="0" y="0"/>
              <a:ext cx="1143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/>
            </a:blip>
            <a:stretch>
              <a:fillRect/>
            </a:stretch>
          </p:blipFill>
          <p:spPr>
            <a:xfrm>
              <a:off x="1147890" y="-11719"/>
              <a:ext cx="7996110" cy="68580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15913" y="260350"/>
            <a:ext cx="800100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结语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r="5776"/>
          <a:stretch/>
        </p:blipFill>
        <p:spPr>
          <a:xfrm>
            <a:off x="2735796" y="574147"/>
            <a:ext cx="3456384" cy="2597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68538" y="3716338"/>
            <a:ext cx="61198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香港汇率制度将走向何方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32138" y="4508500"/>
            <a:ext cx="4679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我们拭目以待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07075" y="5589588"/>
            <a:ext cx="30956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C00000"/>
                </a:solidFill>
                <a:latin typeface="Kozuka Gothic Pr6N B" pitchFamily="34" charset="-128"/>
                <a:ea typeface="Kozuka Gothic Pr6N B" pitchFamily="34" charset="-128"/>
              </a:rPr>
              <a:t>THANKS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1403350" y="561975"/>
            <a:ext cx="6192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香港联系汇率制形成的原由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457325" y="547688"/>
            <a:ext cx="44100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57325" y="1108075"/>
            <a:ext cx="44100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6" name="组合 27"/>
          <p:cNvGrpSpPr>
            <a:grpSpLocks/>
          </p:cNvGrpSpPr>
          <p:nvPr/>
        </p:nvGrpSpPr>
        <p:grpSpPr bwMode="auto">
          <a:xfrm>
            <a:off x="2484438" y="1881188"/>
            <a:ext cx="1016000" cy="1016000"/>
            <a:chOff x="3503712" y="1916832"/>
            <a:chExt cx="1016000" cy="1016000"/>
          </a:xfrm>
        </p:grpSpPr>
        <p:sp>
          <p:nvSpPr>
            <p:cNvPr id="18" name="弦形 17"/>
            <p:cNvSpPr/>
            <p:nvPr/>
          </p:nvSpPr>
          <p:spPr>
            <a:xfrm>
              <a:off x="3503712" y="1916832"/>
              <a:ext cx="1016000" cy="1016000"/>
            </a:xfrm>
            <a:prstGeom prst="chord">
              <a:avLst>
                <a:gd name="adj1" fmla="val 4800000"/>
                <a:gd name="adj2" fmla="val 1680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饼形 19"/>
            <p:cNvSpPr/>
            <p:nvPr/>
          </p:nvSpPr>
          <p:spPr>
            <a:xfrm>
              <a:off x="3605312" y="2018431"/>
              <a:ext cx="812800" cy="812800"/>
            </a:xfrm>
            <a:prstGeom prst="pie">
              <a:avLst>
                <a:gd name="adj1" fmla="val 12600000"/>
                <a:gd name="adj2" fmla="val 16200000"/>
              </a:avLst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1" name="任意多边形 20"/>
          <p:cNvSpPr/>
          <p:nvPr/>
        </p:nvSpPr>
        <p:spPr>
          <a:xfrm>
            <a:off x="3827463" y="2084388"/>
            <a:ext cx="3624262" cy="609600"/>
          </a:xfrm>
          <a:custGeom>
            <a:avLst/>
            <a:gdLst>
              <a:gd name="connsiteX0" fmla="*/ 0 w 2946400"/>
              <a:gd name="connsiteY0" fmla="*/ 0 h 609600"/>
              <a:gd name="connsiteX1" fmla="*/ 2946400 w 2946400"/>
              <a:gd name="connsiteY1" fmla="*/ 0 h 609600"/>
              <a:gd name="connsiteX2" fmla="*/ 2946400 w 2946400"/>
              <a:gd name="connsiteY2" fmla="*/ 609600 h 609600"/>
              <a:gd name="connsiteX3" fmla="*/ 0 w 2946400"/>
              <a:gd name="connsiteY3" fmla="*/ 609600 h 609600"/>
              <a:gd name="connsiteX4" fmla="*/ 0 w 2946400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400" h="609600">
                <a:moveTo>
                  <a:pt x="0" y="0"/>
                </a:moveTo>
                <a:lnTo>
                  <a:pt x="2946400" y="0"/>
                </a:lnTo>
                <a:lnTo>
                  <a:pt x="29464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-1" spcCol="1270" anchor="ctr"/>
          <a:lstStyle/>
          <a:p>
            <a:pPr defTabSz="13335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000" dirty="0">
                <a:latin typeface="微软雅黑" pitchFamily="34" charset="-122"/>
                <a:ea typeface="微软雅黑" pitchFamily="34" charset="-122"/>
              </a:rPr>
              <a:t>政治前景不明朗</a:t>
            </a:r>
            <a:endParaRPr lang="zh-CN" altLang="en-US" sz="3000" dirty="0"/>
          </a:p>
        </p:txBody>
      </p:sp>
      <p:grpSp>
        <p:nvGrpSpPr>
          <p:cNvPr id="10248" name="组合 28"/>
          <p:cNvGrpSpPr>
            <a:grpSpLocks/>
          </p:cNvGrpSpPr>
          <p:nvPr/>
        </p:nvGrpSpPr>
        <p:grpSpPr bwMode="auto">
          <a:xfrm>
            <a:off x="2484438" y="3227388"/>
            <a:ext cx="1016000" cy="1016000"/>
            <a:chOff x="4519712" y="1916832"/>
            <a:chExt cx="1016000" cy="1016000"/>
          </a:xfrm>
        </p:grpSpPr>
        <p:sp>
          <p:nvSpPr>
            <p:cNvPr id="22" name="弦形 21"/>
            <p:cNvSpPr/>
            <p:nvPr/>
          </p:nvSpPr>
          <p:spPr>
            <a:xfrm>
              <a:off x="4519712" y="1916832"/>
              <a:ext cx="1016000" cy="1016000"/>
            </a:xfrm>
            <a:prstGeom prst="chord">
              <a:avLst>
                <a:gd name="adj1" fmla="val 4800000"/>
                <a:gd name="adj2" fmla="val 1680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饼形 22"/>
            <p:cNvSpPr/>
            <p:nvPr/>
          </p:nvSpPr>
          <p:spPr>
            <a:xfrm>
              <a:off x="4621312" y="2018431"/>
              <a:ext cx="812800" cy="812800"/>
            </a:xfrm>
            <a:prstGeom prst="pie">
              <a:avLst>
                <a:gd name="adj1" fmla="val 9000000"/>
                <a:gd name="adj2" fmla="val 16200000"/>
              </a:avLst>
            </a:prstGeom>
          </p:spPr>
          <p:style>
            <a:lnRef idx="1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3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4" name="任意多边形 23"/>
          <p:cNvSpPr/>
          <p:nvPr/>
        </p:nvSpPr>
        <p:spPr>
          <a:xfrm>
            <a:off x="3827463" y="3430588"/>
            <a:ext cx="3408362" cy="609600"/>
          </a:xfrm>
          <a:custGeom>
            <a:avLst/>
            <a:gdLst>
              <a:gd name="connsiteX0" fmla="*/ 0 w 2946400"/>
              <a:gd name="connsiteY0" fmla="*/ 0 h 609600"/>
              <a:gd name="connsiteX1" fmla="*/ 2946400 w 2946400"/>
              <a:gd name="connsiteY1" fmla="*/ 0 h 609600"/>
              <a:gd name="connsiteX2" fmla="*/ 2946400 w 2946400"/>
              <a:gd name="connsiteY2" fmla="*/ 609600 h 609600"/>
              <a:gd name="connsiteX3" fmla="*/ 0 w 2946400"/>
              <a:gd name="connsiteY3" fmla="*/ 609600 h 609600"/>
              <a:gd name="connsiteX4" fmla="*/ 0 w 2946400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400" h="609600">
                <a:moveTo>
                  <a:pt x="0" y="0"/>
                </a:moveTo>
                <a:lnTo>
                  <a:pt x="2946400" y="0"/>
                </a:lnTo>
                <a:lnTo>
                  <a:pt x="29464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-1" rIns="0" bIns="0" spcCol="1270" anchor="ctr"/>
          <a:lstStyle/>
          <a:p>
            <a:pPr defTabSz="13335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000" dirty="0">
                <a:latin typeface="微软雅黑" pitchFamily="34" charset="-122"/>
                <a:ea typeface="微软雅黑" pitchFamily="34" charset="-122"/>
              </a:rPr>
              <a:t>资金大量外流</a:t>
            </a:r>
            <a:endParaRPr lang="zh-CN" altLang="en-US" sz="3000" dirty="0"/>
          </a:p>
        </p:txBody>
      </p:sp>
      <p:grpSp>
        <p:nvGrpSpPr>
          <p:cNvPr id="10250" name="组合 29"/>
          <p:cNvGrpSpPr>
            <a:grpSpLocks/>
          </p:cNvGrpSpPr>
          <p:nvPr/>
        </p:nvGrpSpPr>
        <p:grpSpPr bwMode="auto">
          <a:xfrm>
            <a:off x="2484438" y="4573588"/>
            <a:ext cx="1016000" cy="1016000"/>
            <a:chOff x="5535712" y="1916832"/>
            <a:chExt cx="1016000" cy="1016000"/>
          </a:xfrm>
        </p:grpSpPr>
        <p:sp>
          <p:nvSpPr>
            <p:cNvPr id="25" name="弦形 24"/>
            <p:cNvSpPr/>
            <p:nvPr/>
          </p:nvSpPr>
          <p:spPr>
            <a:xfrm>
              <a:off x="5535712" y="1916832"/>
              <a:ext cx="1016000" cy="1016000"/>
            </a:xfrm>
            <a:prstGeom prst="chord">
              <a:avLst>
                <a:gd name="adj1" fmla="val 4800000"/>
                <a:gd name="adj2" fmla="val 1680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饼形 25"/>
            <p:cNvSpPr/>
            <p:nvPr/>
          </p:nvSpPr>
          <p:spPr>
            <a:xfrm>
              <a:off x="5637312" y="2018431"/>
              <a:ext cx="812800" cy="812800"/>
            </a:xfrm>
            <a:prstGeom prst="pie">
              <a:avLst>
                <a:gd name="adj1" fmla="val 5400000"/>
                <a:gd name="adj2" fmla="val 16200000"/>
              </a:avLst>
            </a:prstGeom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3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7" name="任意多边形 26"/>
          <p:cNvSpPr/>
          <p:nvPr/>
        </p:nvSpPr>
        <p:spPr>
          <a:xfrm>
            <a:off x="3827463" y="4776788"/>
            <a:ext cx="3408362" cy="609600"/>
          </a:xfrm>
          <a:custGeom>
            <a:avLst/>
            <a:gdLst>
              <a:gd name="connsiteX0" fmla="*/ 0 w 2946400"/>
              <a:gd name="connsiteY0" fmla="*/ 0 h 609600"/>
              <a:gd name="connsiteX1" fmla="*/ 2946400 w 2946400"/>
              <a:gd name="connsiteY1" fmla="*/ 0 h 609600"/>
              <a:gd name="connsiteX2" fmla="*/ 2946400 w 2946400"/>
              <a:gd name="connsiteY2" fmla="*/ 609600 h 609600"/>
              <a:gd name="connsiteX3" fmla="*/ 0 w 2946400"/>
              <a:gd name="connsiteY3" fmla="*/ 609600 h 609600"/>
              <a:gd name="connsiteX4" fmla="*/ 0 w 2946400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400" h="609600">
                <a:moveTo>
                  <a:pt x="0" y="0"/>
                </a:moveTo>
                <a:lnTo>
                  <a:pt x="2946400" y="0"/>
                </a:lnTo>
                <a:lnTo>
                  <a:pt x="29464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-1" bIns="-1" spcCol="1270" anchor="ctr"/>
          <a:lstStyle/>
          <a:p>
            <a:pPr defTabSz="13335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000" dirty="0">
                <a:latin typeface="微软雅黑" pitchFamily="34" charset="-122"/>
                <a:ea typeface="微软雅黑" pitchFamily="34" charset="-122"/>
              </a:rPr>
              <a:t>巨大的贬值压力</a:t>
            </a:r>
            <a:endParaRPr lang="zh-CN" altLang="en-US" sz="3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84300" y="1863725"/>
            <a:ext cx="7673975" cy="5159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52613" y="1447800"/>
            <a:ext cx="6858000" cy="950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488" tIns="44450" rIns="90488" bIns="44450">
            <a:spAutoFit/>
          </a:bodyPr>
          <a:lstStyle/>
          <a:p>
            <a:pPr eaLnBrk="0" fontAlgn="auto" hangingPunct="0">
              <a:spcAft>
                <a:spcPts val="0"/>
              </a:spcAft>
              <a:buSzPct val="50000"/>
              <a:buFont typeface="Monotype Sorts" pitchFamily="2" charset="2"/>
              <a:buNone/>
              <a:defRPr/>
            </a:pPr>
            <a:r>
              <a:rPr lang="zh-CN" altLang="en-US" sz="2800" kern="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港元钞票由三家发钞银行负责发行，并以美元按固定汇率提供十足支持。</a:t>
            </a:r>
            <a:endParaRPr lang="zh-TW" altLang="en-US" sz="2800" kern="0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68" name="组合 24"/>
          <p:cNvGrpSpPr>
            <a:grpSpLocks/>
          </p:cNvGrpSpPr>
          <p:nvPr/>
        </p:nvGrpSpPr>
        <p:grpSpPr bwMode="auto">
          <a:xfrm>
            <a:off x="1466850" y="2852738"/>
            <a:ext cx="7353300" cy="2994025"/>
            <a:chOff x="1424331" y="2514600"/>
            <a:chExt cx="7353496" cy="2994025"/>
          </a:xfrm>
        </p:grpSpPr>
        <p:grpSp>
          <p:nvGrpSpPr>
            <p:cNvPr id="11273" name="组合 23"/>
            <p:cNvGrpSpPr>
              <a:grpSpLocks/>
            </p:cNvGrpSpPr>
            <p:nvPr/>
          </p:nvGrpSpPr>
          <p:grpSpPr bwMode="auto">
            <a:xfrm>
              <a:off x="1424331" y="2633662"/>
              <a:ext cx="2668764" cy="2401888"/>
              <a:chOff x="1090736" y="2590800"/>
              <a:chExt cx="3048000" cy="2743200"/>
            </a:xfrm>
          </p:grpSpPr>
          <p:pic>
            <p:nvPicPr>
              <p:cNvPr id="11285" name="Picture 129" descr="CLP00187-[Converted]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52736" y="3429000"/>
                <a:ext cx="2286000" cy="139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6" name="Picture 131" descr="dollar10 gray b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E5E5E5"/>
                  </a:clrFrom>
                  <a:clrTo>
                    <a:srgbClr val="E5E5E5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0736" y="2590800"/>
                <a:ext cx="2089150" cy="274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356522" y="3429000"/>
              <a:ext cx="2367025" cy="5159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488" tIns="44450" rIns="90488" bIns="4445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800" kern="0" dirty="0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固定汇率</a:t>
              </a:r>
            </a:p>
          </p:txBody>
        </p:sp>
        <p:sp>
          <p:nvSpPr>
            <p:cNvPr id="8" name="Rectangle 99"/>
            <p:cNvSpPr>
              <a:spLocks noChangeArrowheads="1"/>
            </p:cNvSpPr>
            <p:nvPr/>
          </p:nvSpPr>
          <p:spPr bwMode="auto">
            <a:xfrm>
              <a:off x="7331576" y="4713287"/>
              <a:ext cx="1446251" cy="5159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488" tIns="44450" rIns="90488" bIns="4445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800" kern="0" dirty="0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美元</a:t>
              </a:r>
            </a:p>
          </p:txBody>
        </p:sp>
        <p:sp>
          <p:nvSpPr>
            <p:cNvPr id="9" name="Rectangle 118"/>
            <p:cNvSpPr>
              <a:spLocks noChangeArrowheads="1"/>
            </p:cNvSpPr>
            <p:nvPr/>
          </p:nvSpPr>
          <p:spPr bwMode="auto">
            <a:xfrm>
              <a:off x="1852967" y="4733925"/>
              <a:ext cx="1992366" cy="5159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0488" tIns="44450" rIns="90488" bIns="4445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800" kern="0" dirty="0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港元纸币</a:t>
              </a:r>
            </a:p>
          </p:txBody>
        </p:sp>
        <p:sp>
          <p:nvSpPr>
            <p:cNvPr id="11277" name="Rectangle 119"/>
            <p:cNvSpPr>
              <a:spLocks noChangeArrowheads="1"/>
            </p:cNvSpPr>
            <p:nvPr/>
          </p:nvSpPr>
          <p:spPr bwMode="auto">
            <a:xfrm>
              <a:off x="4067944" y="4992688"/>
              <a:ext cx="3042160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800" b="1">
                  <a:solidFill>
                    <a:srgbClr val="003366"/>
                  </a:solidFill>
                  <a:latin typeface="Arial" pitchFamily="34" charset="0"/>
                  <a:ea typeface="PMingLiU" pitchFamily="18" charset="-120"/>
                </a:rPr>
                <a:t>HK$7.8=US$1</a:t>
              </a:r>
            </a:p>
          </p:txBody>
        </p:sp>
        <p:pic>
          <p:nvPicPr>
            <p:cNvPr id="11278" name="Picture 121" descr="arro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986" y="2514600"/>
              <a:ext cx="194310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79" name="Group 127"/>
            <p:cNvGrpSpPr>
              <a:grpSpLocks/>
            </p:cNvGrpSpPr>
            <p:nvPr/>
          </p:nvGrpSpPr>
          <p:grpSpPr bwMode="auto">
            <a:xfrm flipH="1" flipV="1">
              <a:off x="4233986" y="4268788"/>
              <a:ext cx="1941513" cy="684212"/>
              <a:chOff x="2268" y="2689"/>
              <a:chExt cx="1223" cy="431"/>
            </a:xfrm>
          </p:grpSpPr>
          <p:sp>
            <p:nvSpPr>
              <p:cNvPr id="14" name="Freeform 123"/>
              <p:cNvSpPr>
                <a:spLocks/>
              </p:cNvSpPr>
              <p:nvPr/>
            </p:nvSpPr>
            <p:spPr bwMode="auto">
              <a:xfrm>
                <a:off x="2268" y="2773"/>
                <a:ext cx="876" cy="337"/>
              </a:xfrm>
              <a:custGeom>
                <a:avLst/>
                <a:gdLst>
                  <a:gd name="T0" fmla="*/ 9 w 876"/>
                  <a:gd name="T1" fmla="*/ 49 h 337"/>
                  <a:gd name="T2" fmla="*/ 35 w 876"/>
                  <a:gd name="T3" fmla="*/ 41 h 337"/>
                  <a:gd name="T4" fmla="*/ 77 w 876"/>
                  <a:gd name="T5" fmla="*/ 29 h 337"/>
                  <a:gd name="T6" fmla="*/ 103 w 876"/>
                  <a:gd name="T7" fmla="*/ 23 h 337"/>
                  <a:gd name="T8" fmla="*/ 164 w 876"/>
                  <a:gd name="T9" fmla="*/ 12 h 337"/>
                  <a:gd name="T10" fmla="*/ 200 w 876"/>
                  <a:gd name="T11" fmla="*/ 6 h 337"/>
                  <a:gd name="T12" fmla="*/ 257 w 876"/>
                  <a:gd name="T13" fmla="*/ 2 h 337"/>
                  <a:gd name="T14" fmla="*/ 299 w 876"/>
                  <a:gd name="T15" fmla="*/ 0 h 337"/>
                  <a:gd name="T16" fmla="*/ 342 w 876"/>
                  <a:gd name="T17" fmla="*/ 1 h 337"/>
                  <a:gd name="T18" fmla="*/ 388 w 876"/>
                  <a:gd name="T19" fmla="*/ 3 h 337"/>
                  <a:gd name="T20" fmla="*/ 436 w 876"/>
                  <a:gd name="T21" fmla="*/ 8 h 337"/>
                  <a:gd name="T22" fmla="*/ 490 w 876"/>
                  <a:gd name="T23" fmla="*/ 17 h 337"/>
                  <a:gd name="T24" fmla="*/ 523 w 876"/>
                  <a:gd name="T25" fmla="*/ 24 h 337"/>
                  <a:gd name="T26" fmla="*/ 592 w 876"/>
                  <a:gd name="T27" fmla="*/ 40 h 337"/>
                  <a:gd name="T28" fmla="*/ 662 w 876"/>
                  <a:gd name="T29" fmla="*/ 59 h 337"/>
                  <a:gd name="T30" fmla="*/ 728 w 876"/>
                  <a:gd name="T31" fmla="*/ 79 h 337"/>
                  <a:gd name="T32" fmla="*/ 834 w 876"/>
                  <a:gd name="T33" fmla="*/ 113 h 337"/>
                  <a:gd name="T34" fmla="*/ 860 w 876"/>
                  <a:gd name="T35" fmla="*/ 265 h 337"/>
                  <a:gd name="T36" fmla="*/ 805 w 876"/>
                  <a:gd name="T37" fmla="*/ 253 h 337"/>
                  <a:gd name="T38" fmla="*/ 756 w 876"/>
                  <a:gd name="T39" fmla="*/ 243 h 337"/>
                  <a:gd name="T40" fmla="*/ 697 w 876"/>
                  <a:gd name="T41" fmla="*/ 234 h 337"/>
                  <a:gd name="T42" fmla="*/ 628 w 876"/>
                  <a:gd name="T43" fmla="*/ 227 h 337"/>
                  <a:gd name="T44" fmla="*/ 553 w 876"/>
                  <a:gd name="T45" fmla="*/ 221 h 337"/>
                  <a:gd name="T46" fmla="*/ 475 w 876"/>
                  <a:gd name="T47" fmla="*/ 221 h 337"/>
                  <a:gd name="T48" fmla="*/ 435 w 876"/>
                  <a:gd name="T49" fmla="*/ 223 h 337"/>
                  <a:gd name="T50" fmla="*/ 395 w 876"/>
                  <a:gd name="T51" fmla="*/ 227 h 337"/>
                  <a:gd name="T52" fmla="*/ 317 w 876"/>
                  <a:gd name="T53" fmla="*/ 239 h 337"/>
                  <a:gd name="T54" fmla="*/ 244 w 876"/>
                  <a:gd name="T55" fmla="*/ 256 h 337"/>
                  <a:gd name="T56" fmla="*/ 177 w 876"/>
                  <a:gd name="T57" fmla="*/ 275 h 337"/>
                  <a:gd name="T58" fmla="*/ 120 w 876"/>
                  <a:gd name="T59" fmla="*/ 295 h 337"/>
                  <a:gd name="T60" fmla="*/ 73 w 876"/>
                  <a:gd name="T61" fmla="*/ 314 h 337"/>
                  <a:gd name="T62" fmla="*/ 28 w 876"/>
                  <a:gd name="T63" fmla="*/ 332 h 337"/>
                  <a:gd name="T64" fmla="*/ 0 w 876"/>
                  <a:gd name="T65" fmla="*/ 52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6" h="337">
                    <a:moveTo>
                      <a:pt x="0" y="52"/>
                    </a:moveTo>
                    <a:lnTo>
                      <a:pt x="9" y="49"/>
                    </a:lnTo>
                    <a:lnTo>
                      <a:pt x="20" y="45"/>
                    </a:lnTo>
                    <a:lnTo>
                      <a:pt x="35" y="41"/>
                    </a:lnTo>
                    <a:lnTo>
                      <a:pt x="55" y="34"/>
                    </a:lnTo>
                    <a:lnTo>
                      <a:pt x="77" y="29"/>
                    </a:lnTo>
                    <a:lnTo>
                      <a:pt x="89" y="26"/>
                    </a:lnTo>
                    <a:lnTo>
                      <a:pt x="103" y="23"/>
                    </a:lnTo>
                    <a:lnTo>
                      <a:pt x="132" y="17"/>
                    </a:lnTo>
                    <a:lnTo>
                      <a:pt x="164" y="12"/>
                    </a:lnTo>
                    <a:lnTo>
                      <a:pt x="181" y="10"/>
                    </a:lnTo>
                    <a:lnTo>
                      <a:pt x="200" y="6"/>
                    </a:lnTo>
                    <a:lnTo>
                      <a:pt x="237" y="3"/>
                    </a:lnTo>
                    <a:lnTo>
                      <a:pt x="257" y="2"/>
                    </a:lnTo>
                    <a:lnTo>
                      <a:pt x="278" y="1"/>
                    </a:lnTo>
                    <a:lnTo>
                      <a:pt x="299" y="0"/>
                    </a:lnTo>
                    <a:lnTo>
                      <a:pt x="320" y="0"/>
                    </a:lnTo>
                    <a:lnTo>
                      <a:pt x="342" y="1"/>
                    </a:lnTo>
                    <a:lnTo>
                      <a:pt x="365" y="2"/>
                    </a:lnTo>
                    <a:lnTo>
                      <a:pt x="388" y="3"/>
                    </a:lnTo>
                    <a:lnTo>
                      <a:pt x="411" y="5"/>
                    </a:lnTo>
                    <a:lnTo>
                      <a:pt x="436" y="8"/>
                    </a:lnTo>
                    <a:lnTo>
                      <a:pt x="459" y="12"/>
                    </a:lnTo>
                    <a:lnTo>
                      <a:pt x="490" y="17"/>
                    </a:lnTo>
                    <a:lnTo>
                      <a:pt x="507" y="20"/>
                    </a:lnTo>
                    <a:lnTo>
                      <a:pt x="523" y="24"/>
                    </a:lnTo>
                    <a:lnTo>
                      <a:pt x="557" y="31"/>
                    </a:lnTo>
                    <a:lnTo>
                      <a:pt x="592" y="40"/>
                    </a:lnTo>
                    <a:lnTo>
                      <a:pt x="627" y="49"/>
                    </a:lnTo>
                    <a:lnTo>
                      <a:pt x="662" y="59"/>
                    </a:lnTo>
                    <a:lnTo>
                      <a:pt x="695" y="69"/>
                    </a:lnTo>
                    <a:lnTo>
                      <a:pt x="728" y="79"/>
                    </a:lnTo>
                    <a:lnTo>
                      <a:pt x="786" y="98"/>
                    </a:lnTo>
                    <a:lnTo>
                      <a:pt x="834" y="113"/>
                    </a:lnTo>
                    <a:lnTo>
                      <a:pt x="876" y="128"/>
                    </a:lnTo>
                    <a:lnTo>
                      <a:pt x="860" y="265"/>
                    </a:lnTo>
                    <a:lnTo>
                      <a:pt x="824" y="257"/>
                    </a:lnTo>
                    <a:lnTo>
                      <a:pt x="805" y="253"/>
                    </a:lnTo>
                    <a:lnTo>
                      <a:pt x="782" y="247"/>
                    </a:lnTo>
                    <a:lnTo>
                      <a:pt x="756" y="243"/>
                    </a:lnTo>
                    <a:lnTo>
                      <a:pt x="728" y="239"/>
                    </a:lnTo>
                    <a:lnTo>
                      <a:pt x="697" y="234"/>
                    </a:lnTo>
                    <a:lnTo>
                      <a:pt x="664" y="230"/>
                    </a:lnTo>
                    <a:lnTo>
                      <a:pt x="628" y="227"/>
                    </a:lnTo>
                    <a:lnTo>
                      <a:pt x="592" y="223"/>
                    </a:lnTo>
                    <a:lnTo>
                      <a:pt x="553" y="221"/>
                    </a:lnTo>
                    <a:lnTo>
                      <a:pt x="515" y="220"/>
                    </a:lnTo>
                    <a:lnTo>
                      <a:pt x="475" y="221"/>
                    </a:lnTo>
                    <a:lnTo>
                      <a:pt x="455" y="222"/>
                    </a:lnTo>
                    <a:lnTo>
                      <a:pt x="435" y="223"/>
                    </a:lnTo>
                    <a:lnTo>
                      <a:pt x="415" y="224"/>
                    </a:lnTo>
                    <a:lnTo>
                      <a:pt x="395" y="227"/>
                    </a:lnTo>
                    <a:lnTo>
                      <a:pt x="356" y="232"/>
                    </a:lnTo>
                    <a:lnTo>
                      <a:pt x="317" y="239"/>
                    </a:lnTo>
                    <a:lnTo>
                      <a:pt x="280" y="246"/>
                    </a:lnTo>
                    <a:lnTo>
                      <a:pt x="244" y="256"/>
                    </a:lnTo>
                    <a:lnTo>
                      <a:pt x="210" y="265"/>
                    </a:lnTo>
                    <a:lnTo>
                      <a:pt x="177" y="275"/>
                    </a:lnTo>
                    <a:lnTo>
                      <a:pt x="147" y="285"/>
                    </a:lnTo>
                    <a:lnTo>
                      <a:pt x="120" y="295"/>
                    </a:lnTo>
                    <a:lnTo>
                      <a:pt x="94" y="304"/>
                    </a:lnTo>
                    <a:lnTo>
                      <a:pt x="73" y="314"/>
                    </a:lnTo>
                    <a:lnTo>
                      <a:pt x="54" y="321"/>
                    </a:lnTo>
                    <a:lnTo>
                      <a:pt x="28" y="332"/>
                    </a:lnTo>
                    <a:lnTo>
                      <a:pt x="19" y="337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66FF19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24"/>
              <p:cNvSpPr>
                <a:spLocks/>
              </p:cNvSpPr>
              <p:nvPr/>
            </p:nvSpPr>
            <p:spPr bwMode="auto">
              <a:xfrm>
                <a:off x="2910" y="2734"/>
                <a:ext cx="525" cy="386"/>
              </a:xfrm>
              <a:custGeom>
                <a:avLst/>
                <a:gdLst>
                  <a:gd name="T0" fmla="*/ 525 w 525"/>
                  <a:gd name="T1" fmla="*/ 290 h 386"/>
                  <a:gd name="T2" fmla="*/ 0 w 525"/>
                  <a:gd name="T3" fmla="*/ 386 h 386"/>
                  <a:gd name="T4" fmla="*/ 88 w 525"/>
                  <a:gd name="T5" fmla="*/ 0 h 386"/>
                  <a:gd name="T6" fmla="*/ 525 w 525"/>
                  <a:gd name="T7" fmla="*/ 29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5" h="386">
                    <a:moveTo>
                      <a:pt x="525" y="290"/>
                    </a:moveTo>
                    <a:lnTo>
                      <a:pt x="0" y="386"/>
                    </a:lnTo>
                    <a:lnTo>
                      <a:pt x="88" y="0"/>
                    </a:lnTo>
                    <a:lnTo>
                      <a:pt x="525" y="290"/>
                    </a:lnTo>
                    <a:close/>
                  </a:path>
                </a:pathLst>
              </a:custGeom>
              <a:solidFill>
                <a:srgbClr val="66FF19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25"/>
              <p:cNvSpPr>
                <a:spLocks/>
              </p:cNvSpPr>
              <p:nvPr/>
            </p:nvSpPr>
            <p:spPr bwMode="auto">
              <a:xfrm>
                <a:off x="2325" y="2729"/>
                <a:ext cx="875" cy="336"/>
              </a:xfrm>
              <a:custGeom>
                <a:avLst/>
                <a:gdLst>
                  <a:gd name="T0" fmla="*/ 9 w 875"/>
                  <a:gd name="T1" fmla="*/ 47 h 336"/>
                  <a:gd name="T2" fmla="*/ 35 w 875"/>
                  <a:gd name="T3" fmla="*/ 39 h 336"/>
                  <a:gd name="T4" fmla="*/ 77 w 875"/>
                  <a:gd name="T5" fmla="*/ 28 h 336"/>
                  <a:gd name="T6" fmla="*/ 102 w 875"/>
                  <a:gd name="T7" fmla="*/ 21 h 336"/>
                  <a:gd name="T8" fmla="*/ 164 w 875"/>
                  <a:gd name="T9" fmla="*/ 10 h 336"/>
                  <a:gd name="T10" fmla="*/ 199 w 875"/>
                  <a:gd name="T11" fmla="*/ 6 h 336"/>
                  <a:gd name="T12" fmla="*/ 257 w 875"/>
                  <a:gd name="T13" fmla="*/ 1 h 336"/>
                  <a:gd name="T14" fmla="*/ 299 w 875"/>
                  <a:gd name="T15" fmla="*/ 0 h 336"/>
                  <a:gd name="T16" fmla="*/ 342 w 875"/>
                  <a:gd name="T17" fmla="*/ 0 h 336"/>
                  <a:gd name="T18" fmla="*/ 388 w 875"/>
                  <a:gd name="T19" fmla="*/ 2 h 336"/>
                  <a:gd name="T20" fmla="*/ 434 w 875"/>
                  <a:gd name="T21" fmla="*/ 7 h 336"/>
                  <a:gd name="T22" fmla="*/ 490 w 875"/>
                  <a:gd name="T23" fmla="*/ 15 h 336"/>
                  <a:gd name="T24" fmla="*/ 523 w 875"/>
                  <a:gd name="T25" fmla="*/ 22 h 336"/>
                  <a:gd name="T26" fmla="*/ 591 w 875"/>
                  <a:gd name="T27" fmla="*/ 39 h 336"/>
                  <a:gd name="T28" fmla="*/ 661 w 875"/>
                  <a:gd name="T29" fmla="*/ 58 h 336"/>
                  <a:gd name="T30" fmla="*/ 727 w 875"/>
                  <a:gd name="T31" fmla="*/ 77 h 336"/>
                  <a:gd name="T32" fmla="*/ 833 w 875"/>
                  <a:gd name="T33" fmla="*/ 112 h 336"/>
                  <a:gd name="T34" fmla="*/ 860 w 875"/>
                  <a:gd name="T35" fmla="*/ 263 h 336"/>
                  <a:gd name="T36" fmla="*/ 804 w 875"/>
                  <a:gd name="T37" fmla="*/ 251 h 336"/>
                  <a:gd name="T38" fmla="*/ 756 w 875"/>
                  <a:gd name="T39" fmla="*/ 241 h 336"/>
                  <a:gd name="T40" fmla="*/ 696 w 875"/>
                  <a:gd name="T41" fmla="*/ 233 h 336"/>
                  <a:gd name="T42" fmla="*/ 628 w 875"/>
                  <a:gd name="T43" fmla="*/ 225 h 336"/>
                  <a:gd name="T44" fmla="*/ 553 w 875"/>
                  <a:gd name="T45" fmla="*/ 221 h 336"/>
                  <a:gd name="T46" fmla="*/ 475 w 875"/>
                  <a:gd name="T47" fmla="*/ 220 h 336"/>
                  <a:gd name="T48" fmla="*/ 434 w 875"/>
                  <a:gd name="T49" fmla="*/ 222 h 336"/>
                  <a:gd name="T50" fmla="*/ 395 w 875"/>
                  <a:gd name="T51" fmla="*/ 225 h 336"/>
                  <a:gd name="T52" fmla="*/ 317 w 875"/>
                  <a:gd name="T53" fmla="*/ 237 h 336"/>
                  <a:gd name="T54" fmla="*/ 243 w 875"/>
                  <a:gd name="T55" fmla="*/ 254 h 336"/>
                  <a:gd name="T56" fmla="*/ 177 w 875"/>
                  <a:gd name="T57" fmla="*/ 274 h 336"/>
                  <a:gd name="T58" fmla="*/ 118 w 875"/>
                  <a:gd name="T59" fmla="*/ 293 h 336"/>
                  <a:gd name="T60" fmla="*/ 72 w 875"/>
                  <a:gd name="T61" fmla="*/ 312 h 336"/>
                  <a:gd name="T62" fmla="*/ 27 w 875"/>
                  <a:gd name="T63" fmla="*/ 331 h 336"/>
                  <a:gd name="T64" fmla="*/ 0 w 875"/>
                  <a:gd name="T65" fmla="*/ 5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5" h="336">
                    <a:moveTo>
                      <a:pt x="0" y="51"/>
                    </a:moveTo>
                    <a:lnTo>
                      <a:pt x="9" y="47"/>
                    </a:lnTo>
                    <a:lnTo>
                      <a:pt x="20" y="44"/>
                    </a:lnTo>
                    <a:lnTo>
                      <a:pt x="35" y="39"/>
                    </a:lnTo>
                    <a:lnTo>
                      <a:pt x="53" y="34"/>
                    </a:lnTo>
                    <a:lnTo>
                      <a:pt x="77" y="28"/>
                    </a:lnTo>
                    <a:lnTo>
                      <a:pt x="89" y="24"/>
                    </a:lnTo>
                    <a:lnTo>
                      <a:pt x="102" y="21"/>
                    </a:lnTo>
                    <a:lnTo>
                      <a:pt x="131" y="15"/>
                    </a:lnTo>
                    <a:lnTo>
                      <a:pt x="164" y="10"/>
                    </a:lnTo>
                    <a:lnTo>
                      <a:pt x="181" y="8"/>
                    </a:lnTo>
                    <a:lnTo>
                      <a:pt x="199" y="6"/>
                    </a:lnTo>
                    <a:lnTo>
                      <a:pt x="237" y="2"/>
                    </a:lnTo>
                    <a:lnTo>
                      <a:pt x="257" y="1"/>
                    </a:lnTo>
                    <a:lnTo>
                      <a:pt x="277" y="0"/>
                    </a:lnTo>
                    <a:lnTo>
                      <a:pt x="299" y="0"/>
                    </a:lnTo>
                    <a:lnTo>
                      <a:pt x="320" y="0"/>
                    </a:lnTo>
                    <a:lnTo>
                      <a:pt x="342" y="0"/>
                    </a:lnTo>
                    <a:lnTo>
                      <a:pt x="365" y="1"/>
                    </a:lnTo>
                    <a:lnTo>
                      <a:pt x="388" y="2"/>
                    </a:lnTo>
                    <a:lnTo>
                      <a:pt x="411" y="4"/>
                    </a:lnTo>
                    <a:lnTo>
                      <a:pt x="434" y="7"/>
                    </a:lnTo>
                    <a:lnTo>
                      <a:pt x="459" y="10"/>
                    </a:lnTo>
                    <a:lnTo>
                      <a:pt x="490" y="15"/>
                    </a:lnTo>
                    <a:lnTo>
                      <a:pt x="506" y="18"/>
                    </a:lnTo>
                    <a:lnTo>
                      <a:pt x="523" y="22"/>
                    </a:lnTo>
                    <a:lnTo>
                      <a:pt x="557" y="30"/>
                    </a:lnTo>
                    <a:lnTo>
                      <a:pt x="591" y="39"/>
                    </a:lnTo>
                    <a:lnTo>
                      <a:pt x="626" y="48"/>
                    </a:lnTo>
                    <a:lnTo>
                      <a:pt x="661" y="58"/>
                    </a:lnTo>
                    <a:lnTo>
                      <a:pt x="695" y="67"/>
                    </a:lnTo>
                    <a:lnTo>
                      <a:pt x="727" y="77"/>
                    </a:lnTo>
                    <a:lnTo>
                      <a:pt x="786" y="96"/>
                    </a:lnTo>
                    <a:lnTo>
                      <a:pt x="833" y="112"/>
                    </a:lnTo>
                    <a:lnTo>
                      <a:pt x="875" y="126"/>
                    </a:lnTo>
                    <a:lnTo>
                      <a:pt x="860" y="263"/>
                    </a:lnTo>
                    <a:lnTo>
                      <a:pt x="824" y="255"/>
                    </a:lnTo>
                    <a:lnTo>
                      <a:pt x="804" y="251"/>
                    </a:lnTo>
                    <a:lnTo>
                      <a:pt x="781" y="247"/>
                    </a:lnTo>
                    <a:lnTo>
                      <a:pt x="756" y="241"/>
                    </a:lnTo>
                    <a:lnTo>
                      <a:pt x="727" y="237"/>
                    </a:lnTo>
                    <a:lnTo>
                      <a:pt x="696" y="233"/>
                    </a:lnTo>
                    <a:lnTo>
                      <a:pt x="663" y="229"/>
                    </a:lnTo>
                    <a:lnTo>
                      <a:pt x="628" y="225"/>
                    </a:lnTo>
                    <a:lnTo>
                      <a:pt x="591" y="223"/>
                    </a:lnTo>
                    <a:lnTo>
                      <a:pt x="553" y="221"/>
                    </a:lnTo>
                    <a:lnTo>
                      <a:pt x="514" y="220"/>
                    </a:lnTo>
                    <a:lnTo>
                      <a:pt x="475" y="220"/>
                    </a:lnTo>
                    <a:lnTo>
                      <a:pt x="455" y="221"/>
                    </a:lnTo>
                    <a:lnTo>
                      <a:pt x="434" y="222"/>
                    </a:lnTo>
                    <a:lnTo>
                      <a:pt x="414" y="223"/>
                    </a:lnTo>
                    <a:lnTo>
                      <a:pt x="395" y="225"/>
                    </a:lnTo>
                    <a:lnTo>
                      <a:pt x="355" y="230"/>
                    </a:lnTo>
                    <a:lnTo>
                      <a:pt x="317" y="237"/>
                    </a:lnTo>
                    <a:lnTo>
                      <a:pt x="279" y="246"/>
                    </a:lnTo>
                    <a:lnTo>
                      <a:pt x="243" y="254"/>
                    </a:lnTo>
                    <a:lnTo>
                      <a:pt x="209" y="263"/>
                    </a:lnTo>
                    <a:lnTo>
                      <a:pt x="177" y="274"/>
                    </a:lnTo>
                    <a:lnTo>
                      <a:pt x="147" y="284"/>
                    </a:lnTo>
                    <a:lnTo>
                      <a:pt x="118" y="293"/>
                    </a:lnTo>
                    <a:lnTo>
                      <a:pt x="94" y="303"/>
                    </a:lnTo>
                    <a:lnTo>
                      <a:pt x="72" y="312"/>
                    </a:lnTo>
                    <a:lnTo>
                      <a:pt x="53" y="319"/>
                    </a:lnTo>
                    <a:lnTo>
                      <a:pt x="27" y="331"/>
                    </a:lnTo>
                    <a:lnTo>
                      <a:pt x="18" y="336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BFFF66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6"/>
              <p:cNvSpPr>
                <a:spLocks/>
              </p:cNvSpPr>
              <p:nvPr/>
            </p:nvSpPr>
            <p:spPr bwMode="auto">
              <a:xfrm>
                <a:off x="2967" y="2689"/>
                <a:ext cx="524" cy="385"/>
              </a:xfrm>
              <a:custGeom>
                <a:avLst/>
                <a:gdLst>
                  <a:gd name="T0" fmla="*/ 524 w 524"/>
                  <a:gd name="T1" fmla="*/ 290 h 385"/>
                  <a:gd name="T2" fmla="*/ 0 w 524"/>
                  <a:gd name="T3" fmla="*/ 385 h 385"/>
                  <a:gd name="T4" fmla="*/ 86 w 524"/>
                  <a:gd name="T5" fmla="*/ 0 h 385"/>
                  <a:gd name="T6" fmla="*/ 524 w 524"/>
                  <a:gd name="T7" fmla="*/ 29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4" h="385">
                    <a:moveTo>
                      <a:pt x="524" y="290"/>
                    </a:moveTo>
                    <a:lnTo>
                      <a:pt x="0" y="385"/>
                    </a:lnTo>
                    <a:lnTo>
                      <a:pt x="86" y="0"/>
                    </a:lnTo>
                    <a:lnTo>
                      <a:pt x="524" y="290"/>
                    </a:lnTo>
                    <a:close/>
                  </a:path>
                </a:pathLst>
              </a:custGeom>
              <a:solidFill>
                <a:srgbClr val="BFFF66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pic>
          <p:nvPicPr>
            <p:cNvPr id="11280" name="Picture 128" descr="BS04740-[Converted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3337" y="2895601"/>
              <a:ext cx="2124490" cy="146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1270" name="TextBox 19"/>
          <p:cNvSpPr txBox="1">
            <a:spLocks noChangeArrowheads="1"/>
          </p:cNvSpPr>
          <p:nvPr/>
        </p:nvSpPr>
        <p:spPr bwMode="auto">
          <a:xfrm>
            <a:off x="1403350" y="561975"/>
            <a:ext cx="5292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香港联系汇率制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457325" y="547688"/>
            <a:ext cx="268128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457325" y="1108075"/>
            <a:ext cx="268128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1403350" y="561975"/>
            <a:ext cx="6264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香港联系汇率制如何运作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457325" y="547688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457325" y="1108075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空心弧 12"/>
          <p:cNvSpPr/>
          <p:nvPr/>
        </p:nvSpPr>
        <p:spPr>
          <a:xfrm>
            <a:off x="-2759075" y="981075"/>
            <a:ext cx="5473700" cy="5472113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0">
            <a:schemeClr val="accent6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295" name="组合 24"/>
          <p:cNvGrpSpPr>
            <a:grpSpLocks/>
          </p:cNvGrpSpPr>
          <p:nvPr/>
        </p:nvGrpSpPr>
        <p:grpSpPr bwMode="auto">
          <a:xfrm>
            <a:off x="2079625" y="2403475"/>
            <a:ext cx="6669088" cy="1117600"/>
            <a:chOff x="1863083" y="2061735"/>
            <a:chExt cx="6669357" cy="1117600"/>
          </a:xfrm>
        </p:grpSpPr>
        <p:sp>
          <p:nvSpPr>
            <p:cNvPr id="14" name="任意多边形 13"/>
            <p:cNvSpPr/>
            <p:nvPr/>
          </p:nvSpPr>
          <p:spPr>
            <a:xfrm>
              <a:off x="2472683" y="2120527"/>
              <a:ext cx="6059757" cy="1016000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45160" tIns="43180" rIns="43180" bIns="43180" spcCol="1270" anchor="ctr"/>
            <a:lstStyle/>
            <a:p>
              <a:pPr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政府通过对</a:t>
              </a:r>
              <a:r>
                <a:rPr lang="zh-CN" altLang="en-US" sz="24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发钞银行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的汇率控制，维持着整个港币体系对美元汇率的稳定联系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1863083" y="2061735"/>
              <a:ext cx="1117645" cy="1117600"/>
            </a:xfrm>
            <a:prstGeom prst="ellipse">
              <a:avLst/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306" name="文本框 19"/>
            <p:cNvSpPr txBox="1">
              <a:spLocks noChangeArrowheads="1"/>
            </p:cNvSpPr>
            <p:nvPr/>
          </p:nvSpPr>
          <p:spPr bwMode="auto">
            <a:xfrm>
              <a:off x="2229175" y="2266592"/>
              <a:ext cx="44435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/>
                <a:t>1</a:t>
              </a:r>
              <a:endParaRPr lang="zh-CN" altLang="en-US" sz="4000"/>
            </a:p>
          </p:txBody>
        </p:sp>
      </p:grpSp>
      <p:grpSp>
        <p:nvGrpSpPr>
          <p:cNvPr id="12296" name="组合 22"/>
          <p:cNvGrpSpPr>
            <a:grpSpLocks/>
          </p:cNvGrpSpPr>
          <p:nvPr/>
        </p:nvGrpSpPr>
        <p:grpSpPr bwMode="auto">
          <a:xfrm>
            <a:off x="1938338" y="4005263"/>
            <a:ext cx="6737350" cy="1160462"/>
            <a:chOff x="1819571" y="4500135"/>
            <a:chExt cx="6737463" cy="1161112"/>
          </a:xfrm>
        </p:grpSpPr>
        <p:sp>
          <p:nvSpPr>
            <p:cNvPr id="18" name="任意多边形 17"/>
            <p:cNvSpPr/>
            <p:nvPr/>
          </p:nvSpPr>
          <p:spPr>
            <a:xfrm>
              <a:off x="2497277" y="4550934"/>
              <a:ext cx="6059757" cy="1059513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3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lIns="645160" tIns="43180" rIns="43180" bIns="43180" spcCol="1270" anchor="ctr"/>
            <a:lstStyle/>
            <a:p>
              <a:pPr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市场汇率在</a:t>
              </a:r>
              <a:r>
                <a:rPr lang="en-US" altLang="zh-CN" sz="24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1:7.8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的水平上做窄幅波动，并自动</a:t>
              </a:r>
              <a:r>
                <a:rPr lang="zh-CN" altLang="en-US"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趋近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19571" y="4500135"/>
              <a:ext cx="1160481" cy="1161112"/>
            </a:xfrm>
            <a:prstGeom prst="ellipse">
              <a:avLst/>
            </a:prstGeom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301" name="文本框 21"/>
            <p:cNvSpPr txBox="1">
              <a:spLocks noChangeArrowheads="1"/>
            </p:cNvSpPr>
            <p:nvPr/>
          </p:nvSpPr>
          <p:spPr bwMode="auto">
            <a:xfrm>
              <a:off x="2216906" y="4755908"/>
              <a:ext cx="44435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/>
                <a:t>2</a:t>
              </a:r>
              <a:endParaRPr lang="zh-CN" altLang="en-US" sz="4000"/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4" descr="MA PPT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0513" y="1535113"/>
            <a:ext cx="7259637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1403350" y="561975"/>
            <a:ext cx="5616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香港联系汇率制如何运作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457325" y="547688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57325" y="1108075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1" descr="MA PPT-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557338"/>
            <a:ext cx="7313613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1403350" y="561975"/>
            <a:ext cx="5761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香港联系汇率制如何运作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457325" y="547688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457325" y="1108075"/>
            <a:ext cx="4051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1403350" y="561975"/>
            <a:ext cx="5329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联系汇率制的利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457325" y="547688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601788" y="1108075"/>
            <a:ext cx="26098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47813" y="1970088"/>
            <a:ext cx="7200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>
                <a:latin typeface="微软雅黑" pitchFamily="34" charset="-122"/>
                <a:ea typeface="微软雅黑" pitchFamily="34" charset="-122"/>
              </a:rPr>
              <a:t>联系汇率制下的港币与美元汇率稳定，保证资金的流入流出，因此保证香港经济发展所需的基本资金。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1660525" y="1520825"/>
            <a:ext cx="6948488" cy="403225"/>
            <a:chOff x="1516592" y="1520299"/>
            <a:chExt cx="6947734" cy="403464"/>
          </a:xfrm>
        </p:grpSpPr>
        <p:grpSp>
          <p:nvGrpSpPr>
            <p:cNvPr id="15381" name="组合 13"/>
            <p:cNvGrpSpPr>
              <a:grpSpLocks/>
            </p:cNvGrpSpPr>
            <p:nvPr/>
          </p:nvGrpSpPr>
          <p:grpSpPr bwMode="auto">
            <a:xfrm>
              <a:off x="1516592" y="1520299"/>
              <a:ext cx="6947734" cy="403464"/>
              <a:chOff x="1849115" y="1304275"/>
              <a:chExt cx="6947734" cy="403464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382" name="矩形 16"/>
            <p:cNvSpPr>
              <a:spLocks noChangeArrowheads="1"/>
            </p:cNvSpPr>
            <p:nvPr/>
          </p:nvSpPr>
          <p:spPr bwMode="auto">
            <a:xfrm>
              <a:off x="2128951" y="1537365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促进香港经济增长</a:t>
              </a: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47813" y="3517900"/>
            <a:ext cx="7200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>
                <a:latin typeface="微软雅黑" pitchFamily="34" charset="-122"/>
                <a:ea typeface="微软雅黑" pitchFamily="34" charset="-122"/>
              </a:rPr>
              <a:t>联系汇率制下的港币的发行机制，能够有效的约束港币的发行，防止政府用发行货币的方式弥补财政赤字，抑制通货膨胀。</a:t>
            </a:r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1660525" y="3068638"/>
            <a:ext cx="6948488" cy="403225"/>
            <a:chOff x="1516592" y="3356992"/>
            <a:chExt cx="6947734" cy="403464"/>
          </a:xfrm>
        </p:grpSpPr>
        <p:grpSp>
          <p:nvGrpSpPr>
            <p:cNvPr id="15377" name="组合 18"/>
            <p:cNvGrpSpPr>
              <a:grpSpLocks/>
            </p:cNvGrpSpPr>
            <p:nvPr/>
          </p:nvGrpSpPr>
          <p:grpSpPr bwMode="auto">
            <a:xfrm>
              <a:off x="1516592" y="3356992"/>
              <a:ext cx="6947734" cy="403464"/>
              <a:chOff x="1849115" y="1304275"/>
              <a:chExt cx="6947734" cy="403464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378" name="矩形 21"/>
            <p:cNvSpPr>
              <a:spLocks noChangeArrowheads="1"/>
            </p:cNvSpPr>
            <p:nvPr/>
          </p:nvSpPr>
          <p:spPr bwMode="auto">
            <a:xfrm>
              <a:off x="2128951" y="337405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抑制通货膨胀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4954588"/>
            <a:ext cx="7200900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联系汇率制的实施有助于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增加人们对港币价值的信心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。即使外部局势动荡，也不会像浮动汇率制下的汇率变动那么大。有助于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稳定香港经济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7" name="组合 29"/>
          <p:cNvGrpSpPr>
            <a:grpSpLocks/>
          </p:cNvGrpSpPr>
          <p:nvPr/>
        </p:nvGrpSpPr>
        <p:grpSpPr bwMode="auto">
          <a:xfrm>
            <a:off x="1660525" y="4505325"/>
            <a:ext cx="6948488" cy="403225"/>
            <a:chOff x="1516592" y="4637548"/>
            <a:chExt cx="6947734" cy="403464"/>
          </a:xfrm>
        </p:grpSpPr>
        <p:grpSp>
          <p:nvGrpSpPr>
            <p:cNvPr id="15373" name="组合 23"/>
            <p:cNvGrpSpPr>
              <a:grpSpLocks/>
            </p:cNvGrpSpPr>
            <p:nvPr/>
          </p:nvGrpSpPr>
          <p:grpSpPr bwMode="auto">
            <a:xfrm>
              <a:off x="1516592" y="4637548"/>
              <a:ext cx="6947734" cy="403464"/>
              <a:chOff x="1849115" y="1304275"/>
              <a:chExt cx="6947734" cy="403464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849115" y="1304275"/>
                <a:ext cx="6947734" cy="403464"/>
              </a:xfrm>
              <a:prstGeom prst="roundRect">
                <a:avLst/>
              </a:prstGeom>
              <a:solidFill>
                <a:srgbClr val="DE2A00">
                  <a:alpha val="61176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 bwMode="auto">
              <a:xfrm>
                <a:off x="1977689" y="1326513"/>
                <a:ext cx="376196" cy="37487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374" name="矩形 26"/>
            <p:cNvSpPr>
              <a:spLocks noChangeArrowheads="1"/>
            </p:cNvSpPr>
            <p:nvPr/>
          </p:nvSpPr>
          <p:spPr bwMode="auto">
            <a:xfrm>
              <a:off x="2128951" y="4654614"/>
              <a:ext cx="410881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提高香港承受外界政治经济冲击的能力</a:t>
              </a:r>
            </a:p>
          </p:txBody>
        </p:sp>
      </p:grpSp>
      <p:graphicFrame>
        <p:nvGraphicFramePr>
          <p:cNvPr id="31" name="图表 30"/>
          <p:cNvGraphicFramePr>
            <a:graphicFrameLocks/>
          </p:cNvGraphicFramePr>
          <p:nvPr/>
        </p:nvGraphicFramePr>
        <p:xfrm>
          <a:off x="1541463" y="2597150"/>
          <a:ext cx="7243762" cy="440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3" grpId="0"/>
      <p:bldGraphic spid="31" grpId="0">
        <p:bldAsOne/>
      </p:bldGraphic>
      <p:bldGraphic spid="31" grpId="1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079500" y="620713"/>
            <a:ext cx="543718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eaLnBrk="0" hangingPunct="0"/>
            <a:endParaRPr lang="en-US" altLang="zh-CN" sz="3800" b="1">
              <a:solidFill>
                <a:srgbClr val="CC0066"/>
              </a:solidFill>
              <a:latin typeface="MingLiU" pitchFamily="49" charset="-120"/>
              <a:ea typeface="MingLiU" pitchFamily="49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163" y="115888"/>
            <a:ext cx="615950" cy="51133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香港联系汇率制度概况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0" t="8592" r="4884"/>
          <a:stretch>
            <a:fillRect/>
          </a:stretch>
        </p:blipFill>
        <p:spPr bwMode="auto">
          <a:xfrm>
            <a:off x="1249363" y="1484313"/>
            <a:ext cx="7599362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403350" y="561975"/>
            <a:ext cx="6624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联系汇率对外来冲击的承受能力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457325" y="547688"/>
            <a:ext cx="50593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57325" y="1108075"/>
            <a:ext cx="50593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2" name="TextBox 8"/>
          <p:cNvSpPr txBox="1">
            <a:spLocks noChangeArrowheads="1"/>
          </p:cNvSpPr>
          <p:nvPr/>
        </p:nvSpPr>
        <p:spPr bwMode="auto">
          <a:xfrm>
            <a:off x="5851525" y="6338888"/>
            <a:ext cx="287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Adobe 楷体 Std R" pitchFamily="18" charset="-122"/>
                <a:ea typeface="Adobe 楷体 Std R" pitchFamily="18" charset="-122"/>
              </a:rPr>
              <a:t>数据来源：香港金管局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1823</Words>
  <Application>Microsoft Office PowerPoint</Application>
  <PresentationFormat>全屏显示(4:3)</PresentationFormat>
  <Paragraphs>160</Paragraphs>
  <Slides>27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1_Office 主题</vt:lpstr>
      <vt:lpstr>2_Office 主题</vt:lpstr>
      <vt:lpstr>图表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香港联系汇率制面临新的考验？</vt:lpstr>
      <vt:lpstr>幻灯片 15</vt:lpstr>
      <vt:lpstr>实行自由浮动的汇率制度</vt:lpstr>
      <vt:lpstr>港币与人民币挂钩</vt:lpstr>
      <vt:lpstr>港币盯住一篮子货币制度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hoolaqy</dc:creator>
  <cp:lastModifiedBy>Administrator</cp:lastModifiedBy>
  <cp:revision>51</cp:revision>
  <dcterms:created xsi:type="dcterms:W3CDTF">2012-10-31T18:20:32Z</dcterms:created>
  <dcterms:modified xsi:type="dcterms:W3CDTF">2015-06-27T03:18:53Z</dcterms:modified>
</cp:coreProperties>
</file>