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57" r:id="rId5"/>
    <p:sldId id="263" r:id="rId6"/>
    <p:sldId id="260" r:id="rId7"/>
    <p:sldId id="264" r:id="rId8"/>
    <p:sldId id="261" r:id="rId9"/>
    <p:sldId id="265" r:id="rId10"/>
    <p:sldId id="262" r:id="rId11"/>
    <p:sldId id="268"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8A57"/>
    <a:srgbClr val="DCBC7C"/>
    <a:srgbClr val="EEDE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380" autoAdjust="0"/>
    <p:restoredTop sz="94660"/>
  </p:normalViewPr>
  <p:slideViewPr>
    <p:cSldViewPr snapToGrid="0">
      <p:cViewPr>
        <p:scale>
          <a:sx n="66" d="100"/>
          <a:sy n="66" d="100"/>
        </p:scale>
        <p:origin x="1548" y="1158"/>
      </p:cViewPr>
      <p:guideLst>
        <p:guide orient="horz" pos="2160"/>
        <p:guide pos="3840"/>
      </p:guideLst>
    </p:cSldViewPr>
  </p:slid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553486-190E-402C-9243-F330EE19A9DB}" type="datetimeFigureOut">
              <a:rPr lang="zh-CN" altLang="en-US" smtClean="0"/>
              <a:pPr/>
              <a:t>2015/9/27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B0E049-A7F6-41FE-BED9-44151235C7BB}" type="slidenum">
              <a:rPr lang="zh-CN" altLang="en-US" smtClean="0"/>
              <a:pPr/>
              <a:t>‹#›</a:t>
            </a:fld>
            <a:endParaRPr lang="zh-CN" altLang="en-US"/>
          </a:p>
        </p:txBody>
      </p:sp>
    </p:spTree>
    <p:extLst>
      <p:ext uri="{BB962C8B-B14F-4D97-AF65-F5344CB8AC3E}">
        <p14:creationId xmlns:p14="http://schemas.microsoft.com/office/powerpoint/2010/main" val="1978496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CB0E049-A7F6-41FE-BED9-44151235C7BB}" type="slidenum">
              <a:rPr lang="zh-CN" altLang="en-US" smtClean="0"/>
              <a:pPr/>
              <a:t>1</a:t>
            </a:fld>
            <a:endParaRPr lang="zh-CN" altLang="en-US"/>
          </a:p>
        </p:txBody>
      </p:sp>
    </p:spTree>
    <p:extLst>
      <p:ext uri="{BB962C8B-B14F-4D97-AF65-F5344CB8AC3E}">
        <p14:creationId xmlns:p14="http://schemas.microsoft.com/office/powerpoint/2010/main" val="3390909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cxnSp>
        <p:nvCxnSpPr>
          <p:cNvPr id="2" name="直接连接符 1"/>
          <p:cNvCxnSpPr/>
          <p:nvPr userDrawn="1"/>
        </p:nvCxnSpPr>
        <p:spPr>
          <a:xfrm>
            <a:off x="286603" y="854302"/>
            <a:ext cx="0" cy="5746186"/>
          </a:xfrm>
          <a:prstGeom prst="line">
            <a:avLst/>
          </a:prstGeom>
          <a:ln>
            <a:solidFill>
              <a:srgbClr val="AE8A57"/>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userDrawn="1"/>
        </p:nvCxnSpPr>
        <p:spPr>
          <a:xfrm flipH="1">
            <a:off x="288758" y="6600488"/>
            <a:ext cx="11614484" cy="0"/>
          </a:xfrm>
          <a:prstGeom prst="line">
            <a:avLst/>
          </a:prstGeom>
          <a:ln>
            <a:solidFill>
              <a:srgbClr val="AE8A57"/>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userDrawn="1"/>
        </p:nvCxnSpPr>
        <p:spPr>
          <a:xfrm>
            <a:off x="11901088" y="854302"/>
            <a:ext cx="0" cy="5746186"/>
          </a:xfrm>
          <a:prstGeom prst="line">
            <a:avLst/>
          </a:prstGeom>
          <a:ln>
            <a:solidFill>
              <a:srgbClr val="AE8A57"/>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userDrawn="1"/>
        </p:nvCxnSpPr>
        <p:spPr>
          <a:xfrm flipH="1">
            <a:off x="8085221" y="854302"/>
            <a:ext cx="3815872" cy="0"/>
          </a:xfrm>
          <a:prstGeom prst="line">
            <a:avLst/>
          </a:prstGeom>
          <a:ln>
            <a:solidFill>
              <a:srgbClr val="AE8A57"/>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userDrawn="1"/>
        </p:nvCxnSpPr>
        <p:spPr>
          <a:xfrm flipH="1">
            <a:off x="286603" y="854302"/>
            <a:ext cx="3815872" cy="0"/>
          </a:xfrm>
          <a:prstGeom prst="line">
            <a:avLst/>
          </a:prstGeom>
          <a:ln>
            <a:solidFill>
              <a:srgbClr val="AE8A57"/>
            </a:solidFill>
            <a:prstDash val="dash"/>
          </a:ln>
        </p:spPr>
        <p:style>
          <a:lnRef idx="1">
            <a:schemeClr val="accent1"/>
          </a:lnRef>
          <a:fillRef idx="0">
            <a:schemeClr val="accent1"/>
          </a:fillRef>
          <a:effectRef idx="0">
            <a:schemeClr val="accent1"/>
          </a:effectRef>
          <a:fontRef idx="minor">
            <a:schemeClr val="tx1"/>
          </a:fontRef>
        </p:style>
      </p:cxnSp>
      <p:sp>
        <p:nvSpPr>
          <p:cNvPr id="10" name="任意多边形 9"/>
          <p:cNvSpPr/>
          <p:nvPr/>
        </p:nvSpPr>
        <p:spPr>
          <a:xfrm>
            <a:off x="4313170" y="477313"/>
            <a:ext cx="3565660" cy="753978"/>
          </a:xfrm>
          <a:custGeom>
            <a:avLst/>
            <a:gdLst>
              <a:gd name="connsiteX0" fmla="*/ 1782832 w 3565660"/>
              <a:gd name="connsiteY0" fmla="*/ 0 h 545432"/>
              <a:gd name="connsiteX1" fmla="*/ 3292944 w 3565660"/>
              <a:gd name="connsiteY1" fmla="*/ 0 h 545432"/>
              <a:gd name="connsiteX2" fmla="*/ 3565660 w 3565660"/>
              <a:gd name="connsiteY2" fmla="*/ 272716 h 545432"/>
              <a:gd name="connsiteX3" fmla="*/ 3292944 w 3565660"/>
              <a:gd name="connsiteY3" fmla="*/ 545432 h 545432"/>
              <a:gd name="connsiteX4" fmla="*/ 1782832 w 3565660"/>
              <a:gd name="connsiteY4" fmla="*/ 545432 h 545432"/>
              <a:gd name="connsiteX5" fmla="*/ 272716 w 3565660"/>
              <a:gd name="connsiteY5" fmla="*/ 0 h 545432"/>
              <a:gd name="connsiteX6" fmla="*/ 1782828 w 3565660"/>
              <a:gd name="connsiteY6" fmla="*/ 0 h 545432"/>
              <a:gd name="connsiteX7" fmla="*/ 1782828 w 3565660"/>
              <a:gd name="connsiteY7" fmla="*/ 545432 h 545432"/>
              <a:gd name="connsiteX8" fmla="*/ 272716 w 3565660"/>
              <a:gd name="connsiteY8" fmla="*/ 545432 h 545432"/>
              <a:gd name="connsiteX9" fmla="*/ 0 w 3565660"/>
              <a:gd name="connsiteY9" fmla="*/ 272716 h 545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5660" h="545432">
                <a:moveTo>
                  <a:pt x="1782832" y="0"/>
                </a:moveTo>
                <a:lnTo>
                  <a:pt x="3292944" y="0"/>
                </a:lnTo>
                <a:lnTo>
                  <a:pt x="3565660" y="272716"/>
                </a:lnTo>
                <a:lnTo>
                  <a:pt x="3292944" y="545432"/>
                </a:lnTo>
                <a:lnTo>
                  <a:pt x="1782832" y="545432"/>
                </a:lnTo>
                <a:close/>
                <a:moveTo>
                  <a:pt x="272716" y="0"/>
                </a:moveTo>
                <a:lnTo>
                  <a:pt x="1782828" y="0"/>
                </a:lnTo>
                <a:lnTo>
                  <a:pt x="1782828" y="545432"/>
                </a:lnTo>
                <a:lnTo>
                  <a:pt x="272716" y="545432"/>
                </a:lnTo>
                <a:lnTo>
                  <a:pt x="0" y="272716"/>
                </a:lnTo>
                <a:close/>
              </a:path>
            </a:pathLst>
          </a:custGeom>
          <a:solidFill>
            <a:srgbClr val="AE8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dirty="0">
              <a:latin typeface="方正正准黑简体" panose="02000000000000000000" pitchFamily="2" charset="-122"/>
              <a:ea typeface="方正正准黑简体" panose="02000000000000000000" pitchFamily="2" charset="-122"/>
            </a:endParaRPr>
          </a:p>
        </p:txBody>
      </p:sp>
    </p:spTree>
    <p:extLst>
      <p:ext uri="{BB962C8B-B14F-4D97-AF65-F5344CB8AC3E}">
        <p14:creationId xmlns:p14="http://schemas.microsoft.com/office/powerpoint/2010/main" val="2972582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96430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
              <a:schemeClr val="accent1">
                <a:lumMod val="5000"/>
                <a:lumOff val="95000"/>
              </a:schemeClr>
            </a:gs>
            <a:gs pos="96000">
              <a:schemeClr val="bg1">
                <a:lumMod val="85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6687003"/>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t="62708" b="24792"/>
          <a:stretch/>
        </p:blipFill>
        <p:spPr>
          <a:xfrm>
            <a:off x="1190066" y="5159625"/>
            <a:ext cx="5673014" cy="1079012"/>
          </a:xfrm>
          <a:prstGeom prst="rect">
            <a:avLst/>
          </a:prstGeom>
        </p:spPr>
      </p:pic>
      <p:pic>
        <p:nvPicPr>
          <p:cNvPr id="2" name="图片 1"/>
          <p:cNvPicPr>
            <a:picLocks noChangeAspect="1"/>
          </p:cNvPicPr>
          <p:nvPr/>
        </p:nvPicPr>
        <p:blipFill rotWithShape="1">
          <a:blip r:embed="rId4" cstate="print">
            <a:extLst>
              <a:ext uri="{28A0092B-C50C-407E-A947-70E740481C1C}">
                <a14:useLocalDpi xmlns:a14="http://schemas.microsoft.com/office/drawing/2010/main"/>
              </a:ext>
            </a:extLst>
          </a:blip>
          <a:srcRect t="25417" b="29375"/>
          <a:stretch/>
        </p:blipFill>
        <p:spPr>
          <a:xfrm>
            <a:off x="123043" y="498879"/>
            <a:ext cx="7807060" cy="5370426"/>
          </a:xfrm>
          <a:prstGeom prst="rect">
            <a:avLst/>
          </a:prstGeom>
        </p:spPr>
      </p:pic>
      <p:sp>
        <p:nvSpPr>
          <p:cNvPr id="7" name="文本框 6"/>
          <p:cNvSpPr txBox="1"/>
          <p:nvPr/>
        </p:nvSpPr>
        <p:spPr>
          <a:xfrm>
            <a:off x="2143666" y="2891704"/>
            <a:ext cx="1153457" cy="584775"/>
          </a:xfrm>
          <a:prstGeom prst="rect">
            <a:avLst/>
          </a:prstGeom>
          <a:noFill/>
        </p:spPr>
        <p:txBody>
          <a:bodyPr wrap="none" rtlCol="0">
            <a:spAutoFit/>
          </a:bodyPr>
          <a:lstStyle/>
          <a:p>
            <a:r>
              <a:rPr lang="en-US" altLang="zh-CN" sz="3200" dirty="0" smtClean="0">
                <a:solidFill>
                  <a:srgbClr val="AE8A57"/>
                </a:solidFill>
              </a:rPr>
              <a:t>LOGO</a:t>
            </a:r>
            <a:endParaRPr lang="zh-CN" altLang="en-US" sz="3200" dirty="0">
              <a:solidFill>
                <a:srgbClr val="AE8A57"/>
              </a:solidFill>
            </a:endParaRPr>
          </a:p>
        </p:txBody>
      </p:sp>
      <p:grpSp>
        <p:nvGrpSpPr>
          <p:cNvPr id="45" name="组合 44"/>
          <p:cNvGrpSpPr/>
          <p:nvPr/>
        </p:nvGrpSpPr>
        <p:grpSpPr>
          <a:xfrm>
            <a:off x="4523594" y="790427"/>
            <a:ext cx="2026894" cy="381148"/>
            <a:chOff x="4100513" y="790427"/>
            <a:chExt cx="2026894" cy="381148"/>
          </a:xfrm>
        </p:grpSpPr>
        <p:sp>
          <p:nvSpPr>
            <p:cNvPr id="8" name="矩形 7"/>
            <p:cNvSpPr/>
            <p:nvPr/>
          </p:nvSpPr>
          <p:spPr>
            <a:xfrm>
              <a:off x="5327188" y="790427"/>
              <a:ext cx="800219" cy="276999"/>
            </a:xfrm>
            <a:prstGeom prst="rect">
              <a:avLst/>
            </a:prstGeom>
          </p:spPr>
          <p:txBody>
            <a:bodyPr wrap="none">
              <a:spAutoFit/>
            </a:bodyPr>
            <a:lstStyle/>
            <a:p>
              <a:r>
                <a:rPr lang="zh-CN" altLang="zh-CN" sz="1200" kern="100" dirty="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诚信</a:t>
              </a:r>
              <a:r>
                <a:rPr lang="zh-CN" altLang="zh-CN" sz="1200" kern="100" dirty="0" smtClean="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立足</a:t>
              </a:r>
              <a:endParaRPr lang="zh-CN" altLang="en-US" sz="12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00513" y="887105"/>
              <a:ext cx="1258599" cy="284470"/>
              <a:chOff x="4100513" y="887105"/>
              <a:chExt cx="1258599" cy="284470"/>
            </a:xfrm>
            <a:solidFill>
              <a:schemeClr val="bg1">
                <a:lumMod val="75000"/>
              </a:schemeClr>
            </a:solidFill>
          </p:grpSpPr>
          <p:cxnSp>
            <p:nvCxnSpPr>
              <p:cNvPr id="12" name="直接连接符 11"/>
              <p:cNvCxnSpPr/>
              <p:nvPr/>
            </p:nvCxnSpPr>
            <p:spPr>
              <a:xfrm flipV="1">
                <a:off x="4100513" y="928688"/>
                <a:ext cx="242887" cy="242887"/>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343400" y="928688"/>
                <a:ext cx="902368" cy="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267078" y="887105"/>
                <a:ext cx="92034" cy="92034"/>
              </a:xfrm>
              <a:prstGeom prst="ellipse">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4" name="组合 43"/>
          <p:cNvGrpSpPr/>
          <p:nvPr/>
        </p:nvGrpSpPr>
        <p:grpSpPr>
          <a:xfrm>
            <a:off x="6550488" y="1680252"/>
            <a:ext cx="1773472" cy="1149002"/>
            <a:chOff x="6127407" y="1680252"/>
            <a:chExt cx="1773472" cy="1149002"/>
          </a:xfrm>
        </p:grpSpPr>
        <p:sp>
          <p:nvSpPr>
            <p:cNvPr id="9" name="矩形 8"/>
            <p:cNvSpPr/>
            <p:nvPr/>
          </p:nvSpPr>
          <p:spPr>
            <a:xfrm>
              <a:off x="7100660" y="1680252"/>
              <a:ext cx="800219" cy="276999"/>
            </a:xfrm>
            <a:prstGeom prst="rect">
              <a:avLst/>
            </a:prstGeom>
          </p:spPr>
          <p:txBody>
            <a:bodyPr wrap="none">
              <a:spAutoFit/>
            </a:bodyPr>
            <a:lstStyle/>
            <a:p>
              <a:r>
                <a:rPr lang="zh-CN" altLang="zh-CN" sz="1200" kern="100" dirty="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创新致</a:t>
              </a:r>
              <a:r>
                <a:rPr lang="zh-CN" altLang="zh-CN" sz="1200" kern="100" dirty="0" smtClean="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远</a:t>
              </a:r>
              <a:endParaRPr lang="zh-CN" altLang="en-US" sz="12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6127407" y="1772735"/>
              <a:ext cx="1012860" cy="1056519"/>
              <a:chOff x="4100513" y="115059"/>
              <a:chExt cx="1012860" cy="1056519"/>
            </a:xfrm>
            <a:solidFill>
              <a:schemeClr val="bg1">
                <a:lumMod val="75000"/>
              </a:schemeClr>
            </a:solidFill>
          </p:grpSpPr>
          <p:cxnSp>
            <p:nvCxnSpPr>
              <p:cNvPr id="20" name="直接连接符 19"/>
              <p:cNvCxnSpPr/>
              <p:nvPr/>
            </p:nvCxnSpPr>
            <p:spPr>
              <a:xfrm flipV="1">
                <a:off x="4100513" y="161076"/>
                <a:ext cx="469155" cy="1010502"/>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69668" y="161076"/>
                <a:ext cx="452537" cy="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5021339" y="115059"/>
                <a:ext cx="92034" cy="92034"/>
              </a:xfrm>
              <a:prstGeom prst="ellipse">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6" name="组合 45"/>
          <p:cNvGrpSpPr/>
          <p:nvPr/>
        </p:nvGrpSpPr>
        <p:grpSpPr>
          <a:xfrm>
            <a:off x="4176021" y="5074703"/>
            <a:ext cx="2094844" cy="358765"/>
            <a:chOff x="3752940" y="5074703"/>
            <a:chExt cx="2094844" cy="358765"/>
          </a:xfrm>
        </p:grpSpPr>
        <p:sp>
          <p:nvSpPr>
            <p:cNvPr id="10" name="矩形 9"/>
            <p:cNvSpPr/>
            <p:nvPr/>
          </p:nvSpPr>
          <p:spPr>
            <a:xfrm>
              <a:off x="5047565" y="5156469"/>
              <a:ext cx="800219" cy="276999"/>
            </a:xfrm>
            <a:prstGeom prst="rect">
              <a:avLst/>
            </a:prstGeom>
          </p:spPr>
          <p:txBody>
            <a:bodyPr wrap="none">
              <a:spAutoFit/>
            </a:bodyPr>
            <a:lstStyle/>
            <a:p>
              <a:r>
                <a:rPr lang="zh-CN" altLang="zh-CN" sz="1200" kern="100" dirty="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追求卓越</a:t>
              </a:r>
              <a:endParaRPr lang="zh-CN" altLang="en-US" sz="12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3752940" y="5074703"/>
              <a:ext cx="1340642" cy="280189"/>
              <a:chOff x="3752940" y="5074703"/>
              <a:chExt cx="1340642" cy="280189"/>
            </a:xfrm>
            <a:solidFill>
              <a:schemeClr val="bg1">
                <a:lumMod val="75000"/>
              </a:schemeClr>
            </a:solidFill>
          </p:grpSpPr>
          <p:cxnSp>
            <p:nvCxnSpPr>
              <p:cNvPr id="31" name="直接连接符 30"/>
              <p:cNvCxnSpPr/>
              <p:nvPr/>
            </p:nvCxnSpPr>
            <p:spPr>
              <a:xfrm>
                <a:off x="3752940" y="5074703"/>
                <a:ext cx="347573" cy="229738"/>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103874" y="5304441"/>
                <a:ext cx="902368" cy="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5001548" y="5262858"/>
                <a:ext cx="92034" cy="92034"/>
              </a:xfrm>
              <a:prstGeom prst="ellipse">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p:cNvSpPr txBox="1"/>
          <p:nvPr/>
        </p:nvSpPr>
        <p:spPr>
          <a:xfrm>
            <a:off x="7471314" y="2438051"/>
            <a:ext cx="4339650" cy="923330"/>
          </a:xfrm>
          <a:prstGeom prst="rect">
            <a:avLst/>
          </a:prstGeom>
          <a:noFill/>
        </p:spPr>
        <p:txBody>
          <a:bodyPr wrap="none" rtlCol="0">
            <a:spAutoFit/>
          </a:bodyPr>
          <a:lstStyle/>
          <a:p>
            <a:r>
              <a:rPr lang="zh-CN" altLang="en-US" sz="5400" dirty="0" smtClean="0">
                <a:solidFill>
                  <a:srgbClr val="AE8A57"/>
                </a:solidFill>
                <a:latin typeface="方正正中黑简体" panose="02000000000000000000" pitchFamily="2" charset="-122"/>
                <a:ea typeface="方正正中黑简体" panose="02000000000000000000" pitchFamily="2" charset="-122"/>
              </a:rPr>
              <a:t>点击输入标题</a:t>
            </a:r>
            <a:endParaRPr lang="zh-CN" altLang="en-US" sz="5400" dirty="0">
              <a:solidFill>
                <a:srgbClr val="AE8A57"/>
              </a:solidFill>
              <a:latin typeface="方正正中黑简体" panose="02000000000000000000" pitchFamily="2" charset="-122"/>
              <a:ea typeface="方正正中黑简体" panose="02000000000000000000" pitchFamily="2" charset="-122"/>
            </a:endParaRPr>
          </a:p>
        </p:txBody>
      </p:sp>
      <p:sp>
        <p:nvSpPr>
          <p:cNvPr id="42" name="文本框 41"/>
          <p:cNvSpPr txBox="1"/>
          <p:nvPr/>
        </p:nvSpPr>
        <p:spPr>
          <a:xfrm>
            <a:off x="7923850" y="3367446"/>
            <a:ext cx="3877985" cy="584775"/>
          </a:xfrm>
          <a:prstGeom prst="rect">
            <a:avLst/>
          </a:prstGeom>
          <a:noFill/>
        </p:spPr>
        <p:txBody>
          <a:bodyPr wrap="none" rtlCol="0">
            <a:spAutoFit/>
          </a:bodyPr>
          <a:lstStyle/>
          <a:p>
            <a:r>
              <a:rPr lang="zh-CN" altLang="en-US" sz="3200" dirty="0" smtClean="0">
                <a:solidFill>
                  <a:srgbClr val="AE8A57"/>
                </a:solidFill>
                <a:latin typeface="方正正中黑简体" panose="02000000000000000000" pitchFamily="2" charset="-122"/>
                <a:ea typeface="方正正中黑简体" panose="02000000000000000000" pitchFamily="2" charset="-122"/>
              </a:rPr>
              <a:t>点击输入副标题文本</a:t>
            </a:r>
            <a:endParaRPr lang="zh-CN" altLang="en-US" sz="3200" dirty="0">
              <a:solidFill>
                <a:srgbClr val="AE8A57"/>
              </a:solidFill>
              <a:latin typeface="方正正中黑简体" panose="02000000000000000000" pitchFamily="2" charset="-122"/>
              <a:ea typeface="方正正中黑简体" panose="02000000000000000000" pitchFamily="2" charset="-122"/>
            </a:endParaRPr>
          </a:p>
        </p:txBody>
      </p:sp>
    </p:spTree>
    <p:extLst>
      <p:ext uri="{BB962C8B-B14F-4D97-AF65-F5344CB8AC3E}">
        <p14:creationId xmlns:p14="http://schemas.microsoft.com/office/powerpoint/2010/main" val="26832980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5080348" y="549261"/>
            <a:ext cx="2031325" cy="646331"/>
          </a:xfrm>
          <a:prstGeom prst="rect">
            <a:avLst/>
          </a:prstGeom>
        </p:spPr>
        <p:txBody>
          <a:bodyPr wrap="none">
            <a:spAutoFit/>
          </a:bodyPr>
          <a:lstStyle/>
          <a:p>
            <a:pPr algn="ctr"/>
            <a:r>
              <a:rPr lang="zh-CN" altLang="en-US" sz="3600" dirty="0" smtClean="0">
                <a:solidFill>
                  <a:schemeClr val="bg1"/>
                </a:solidFill>
                <a:latin typeface="方正正准黑简体" panose="02000000000000000000" pitchFamily="2" charset="-122"/>
                <a:ea typeface="方正正准黑简体" panose="02000000000000000000" pitchFamily="2" charset="-122"/>
              </a:rPr>
              <a:t>优秀团队</a:t>
            </a:r>
            <a:endParaRPr lang="zh-CN" altLang="en-US" sz="3600" dirty="0">
              <a:solidFill>
                <a:schemeClr val="bg1"/>
              </a:solidFill>
              <a:latin typeface="方正正准黑简体" panose="02000000000000000000" pitchFamily="2" charset="-122"/>
              <a:ea typeface="方正正准黑简体" panose="02000000000000000000" pitchFamily="2" charset="-122"/>
            </a:endParaRPr>
          </a:p>
        </p:txBody>
      </p:sp>
      <p:sp>
        <p:nvSpPr>
          <p:cNvPr id="21" name="矩形 20"/>
          <p:cNvSpPr/>
          <p:nvPr/>
        </p:nvSpPr>
        <p:spPr>
          <a:xfrm>
            <a:off x="721895" y="2668415"/>
            <a:ext cx="10940716" cy="1289905"/>
          </a:xfrm>
          <a:prstGeom prst="rect">
            <a:avLst/>
          </a:prstGeom>
        </p:spPr>
        <p:txBody>
          <a:bodyPr wrap="square">
            <a:spAutoFit/>
          </a:bodyPr>
          <a:lstStyle/>
          <a:p>
            <a:pPr algn="ctr">
              <a:lnSpc>
                <a:spcPct val="150000"/>
              </a:lnSpc>
            </a:pPr>
            <a:r>
              <a:rPr lang="zh-CN"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公司内人才都是从事多年机械加工以及轮毂行业内设计和生产现场工程师，有实战性经验</a:t>
            </a:r>
            <a:r>
              <a:rPr lang="zh-CN" altLang="zh-CN"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zh-CN" altLang="zh-CN"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为</a:t>
            </a:r>
            <a:r>
              <a:rPr lang="zh-CN"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您设计时便考虑生产过程工艺产生的问题，缩短开发周期，提高良品率</a:t>
            </a:r>
            <a:r>
              <a:rPr lang="zh-CN" altLang="zh-CN"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gn="ctr">
              <a:lnSpc>
                <a:spcPct val="150000"/>
              </a:lnSpc>
            </a:pPr>
            <a:r>
              <a:rPr lang="zh-CN" altLang="zh-CN" kern="100" dirty="0" smtClean="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并</a:t>
            </a:r>
            <a:r>
              <a:rPr lang="zh-CN" altLang="zh-CN"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可提供一系列生产工艺解决方案。</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61278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print">
            <a:extLst>
              <a:ext uri="{28A0092B-C50C-407E-A947-70E740481C1C}">
                <a14:useLocalDpi xmlns:a14="http://schemas.microsoft.com/office/drawing/2010/main" val="0"/>
              </a:ext>
            </a:extLst>
          </a:blip>
          <a:srcRect t="62708" b="24792"/>
          <a:stretch/>
        </p:blipFill>
        <p:spPr>
          <a:xfrm>
            <a:off x="1190066" y="5159625"/>
            <a:ext cx="5673014" cy="1079012"/>
          </a:xfrm>
          <a:prstGeom prst="rect">
            <a:avLst/>
          </a:prstGeom>
        </p:spPr>
      </p:pic>
      <p:pic>
        <p:nvPicPr>
          <p:cNvPr id="2" name="图片 1"/>
          <p:cNvPicPr>
            <a:picLocks noChangeAspect="1"/>
          </p:cNvPicPr>
          <p:nvPr/>
        </p:nvPicPr>
        <p:blipFill rotWithShape="1">
          <a:blip r:embed="rId3" cstate="print">
            <a:extLst>
              <a:ext uri="{28A0092B-C50C-407E-A947-70E740481C1C}">
                <a14:useLocalDpi xmlns:a14="http://schemas.microsoft.com/office/drawing/2010/main"/>
              </a:ext>
            </a:extLst>
          </a:blip>
          <a:srcRect t="25417" b="29375"/>
          <a:stretch/>
        </p:blipFill>
        <p:spPr>
          <a:xfrm>
            <a:off x="123043" y="498879"/>
            <a:ext cx="7807060" cy="5370426"/>
          </a:xfrm>
          <a:prstGeom prst="rect">
            <a:avLst/>
          </a:prstGeom>
        </p:spPr>
      </p:pic>
      <p:sp>
        <p:nvSpPr>
          <p:cNvPr id="7" name="文本框 6"/>
          <p:cNvSpPr txBox="1"/>
          <p:nvPr/>
        </p:nvSpPr>
        <p:spPr>
          <a:xfrm>
            <a:off x="2143666" y="2891704"/>
            <a:ext cx="1153457" cy="584775"/>
          </a:xfrm>
          <a:prstGeom prst="rect">
            <a:avLst/>
          </a:prstGeom>
          <a:noFill/>
        </p:spPr>
        <p:txBody>
          <a:bodyPr wrap="none" rtlCol="0">
            <a:spAutoFit/>
          </a:bodyPr>
          <a:lstStyle/>
          <a:p>
            <a:r>
              <a:rPr lang="en-US" altLang="zh-CN" sz="3200" dirty="0" smtClean="0">
                <a:solidFill>
                  <a:srgbClr val="AE8A57"/>
                </a:solidFill>
              </a:rPr>
              <a:t>LOGO</a:t>
            </a:r>
            <a:endParaRPr lang="zh-CN" altLang="en-US" sz="3200" dirty="0">
              <a:solidFill>
                <a:srgbClr val="AE8A57"/>
              </a:solidFill>
            </a:endParaRPr>
          </a:p>
        </p:txBody>
      </p:sp>
      <p:grpSp>
        <p:nvGrpSpPr>
          <p:cNvPr id="45" name="组合 44"/>
          <p:cNvGrpSpPr/>
          <p:nvPr/>
        </p:nvGrpSpPr>
        <p:grpSpPr>
          <a:xfrm>
            <a:off x="4523594" y="790427"/>
            <a:ext cx="2026894" cy="381148"/>
            <a:chOff x="4100513" y="790427"/>
            <a:chExt cx="2026894" cy="381148"/>
          </a:xfrm>
        </p:grpSpPr>
        <p:sp>
          <p:nvSpPr>
            <p:cNvPr id="8" name="矩形 7"/>
            <p:cNvSpPr/>
            <p:nvPr/>
          </p:nvSpPr>
          <p:spPr>
            <a:xfrm>
              <a:off x="5327188" y="790427"/>
              <a:ext cx="800219" cy="276999"/>
            </a:xfrm>
            <a:prstGeom prst="rect">
              <a:avLst/>
            </a:prstGeom>
          </p:spPr>
          <p:txBody>
            <a:bodyPr wrap="none">
              <a:spAutoFit/>
            </a:bodyPr>
            <a:lstStyle/>
            <a:p>
              <a:r>
                <a:rPr lang="zh-CN" altLang="zh-CN" sz="1200" kern="100" dirty="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诚信</a:t>
              </a:r>
              <a:r>
                <a:rPr lang="zh-CN" altLang="zh-CN" sz="1200" kern="100" dirty="0" smtClean="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立足</a:t>
              </a:r>
              <a:endParaRPr lang="zh-CN" altLang="en-US" sz="12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100513" y="887105"/>
              <a:ext cx="1258599" cy="284470"/>
              <a:chOff x="4100513" y="887105"/>
              <a:chExt cx="1258599" cy="284470"/>
            </a:xfrm>
            <a:solidFill>
              <a:schemeClr val="bg1">
                <a:lumMod val="75000"/>
              </a:schemeClr>
            </a:solidFill>
          </p:grpSpPr>
          <p:cxnSp>
            <p:nvCxnSpPr>
              <p:cNvPr id="12" name="直接连接符 11"/>
              <p:cNvCxnSpPr/>
              <p:nvPr/>
            </p:nvCxnSpPr>
            <p:spPr>
              <a:xfrm flipV="1">
                <a:off x="4100513" y="928688"/>
                <a:ext cx="242887" cy="242887"/>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343400" y="928688"/>
                <a:ext cx="902368" cy="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267078" y="887105"/>
                <a:ext cx="92034" cy="92034"/>
              </a:xfrm>
              <a:prstGeom prst="ellipse">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4" name="组合 43"/>
          <p:cNvGrpSpPr/>
          <p:nvPr/>
        </p:nvGrpSpPr>
        <p:grpSpPr>
          <a:xfrm>
            <a:off x="6550488" y="1680252"/>
            <a:ext cx="1773472" cy="1149002"/>
            <a:chOff x="6127407" y="1680252"/>
            <a:chExt cx="1773472" cy="1149002"/>
          </a:xfrm>
        </p:grpSpPr>
        <p:sp>
          <p:nvSpPr>
            <p:cNvPr id="9" name="矩形 8"/>
            <p:cNvSpPr/>
            <p:nvPr/>
          </p:nvSpPr>
          <p:spPr>
            <a:xfrm>
              <a:off x="7100660" y="1680252"/>
              <a:ext cx="800219" cy="276999"/>
            </a:xfrm>
            <a:prstGeom prst="rect">
              <a:avLst/>
            </a:prstGeom>
          </p:spPr>
          <p:txBody>
            <a:bodyPr wrap="none">
              <a:spAutoFit/>
            </a:bodyPr>
            <a:lstStyle/>
            <a:p>
              <a:r>
                <a:rPr lang="zh-CN" altLang="zh-CN" sz="1200" kern="100" dirty="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创新致</a:t>
              </a:r>
              <a:r>
                <a:rPr lang="zh-CN" altLang="zh-CN" sz="1200" kern="100" dirty="0" smtClean="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远</a:t>
              </a:r>
              <a:endParaRPr lang="zh-CN" altLang="en-US" sz="12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6127407" y="1772735"/>
              <a:ext cx="1012860" cy="1056519"/>
              <a:chOff x="4100513" y="115059"/>
              <a:chExt cx="1012860" cy="1056519"/>
            </a:xfrm>
            <a:solidFill>
              <a:schemeClr val="bg1">
                <a:lumMod val="75000"/>
              </a:schemeClr>
            </a:solidFill>
          </p:grpSpPr>
          <p:cxnSp>
            <p:nvCxnSpPr>
              <p:cNvPr id="20" name="直接连接符 19"/>
              <p:cNvCxnSpPr/>
              <p:nvPr/>
            </p:nvCxnSpPr>
            <p:spPr>
              <a:xfrm flipV="1">
                <a:off x="4100513" y="161076"/>
                <a:ext cx="469155" cy="1010502"/>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69668" y="161076"/>
                <a:ext cx="452537" cy="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5021339" y="115059"/>
                <a:ext cx="92034" cy="92034"/>
              </a:xfrm>
              <a:prstGeom prst="ellipse">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46" name="组合 45"/>
          <p:cNvGrpSpPr/>
          <p:nvPr/>
        </p:nvGrpSpPr>
        <p:grpSpPr>
          <a:xfrm>
            <a:off x="4176021" y="5074703"/>
            <a:ext cx="2094844" cy="358765"/>
            <a:chOff x="3752940" y="5074703"/>
            <a:chExt cx="2094844" cy="358765"/>
          </a:xfrm>
        </p:grpSpPr>
        <p:sp>
          <p:nvSpPr>
            <p:cNvPr id="10" name="矩形 9"/>
            <p:cNvSpPr/>
            <p:nvPr/>
          </p:nvSpPr>
          <p:spPr>
            <a:xfrm>
              <a:off x="5047565" y="5156469"/>
              <a:ext cx="800219" cy="276999"/>
            </a:xfrm>
            <a:prstGeom prst="rect">
              <a:avLst/>
            </a:prstGeom>
          </p:spPr>
          <p:txBody>
            <a:bodyPr wrap="none">
              <a:spAutoFit/>
            </a:bodyPr>
            <a:lstStyle/>
            <a:p>
              <a:r>
                <a:rPr lang="zh-CN" altLang="zh-CN" sz="1200" kern="100" dirty="0">
                  <a:solidFill>
                    <a:schemeClr val="bg1">
                      <a:lumMod val="75000"/>
                    </a:schemeClr>
                  </a:solidFill>
                  <a:latin typeface="微软雅黑" panose="020B0503020204020204" pitchFamily="34" charset="-122"/>
                  <a:ea typeface="微软雅黑" panose="020B0503020204020204" pitchFamily="34" charset="-122"/>
                  <a:cs typeface="Times New Roman" panose="02020603050405020304" pitchFamily="18" charset="0"/>
                </a:rPr>
                <a:t>追求卓越</a:t>
              </a:r>
              <a:endParaRPr lang="zh-CN" altLang="en-US" sz="12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3752940" y="5074703"/>
              <a:ext cx="1340642" cy="280189"/>
              <a:chOff x="3752940" y="5074703"/>
              <a:chExt cx="1340642" cy="280189"/>
            </a:xfrm>
            <a:solidFill>
              <a:schemeClr val="bg1">
                <a:lumMod val="75000"/>
              </a:schemeClr>
            </a:solidFill>
          </p:grpSpPr>
          <p:cxnSp>
            <p:nvCxnSpPr>
              <p:cNvPr id="31" name="直接连接符 30"/>
              <p:cNvCxnSpPr/>
              <p:nvPr/>
            </p:nvCxnSpPr>
            <p:spPr>
              <a:xfrm>
                <a:off x="3752940" y="5074703"/>
                <a:ext cx="347573" cy="229738"/>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4103874" y="5304441"/>
                <a:ext cx="902368" cy="0"/>
              </a:xfrm>
              <a:prstGeom prst="line">
                <a:avLst/>
              </a:prstGeom>
              <a:grpFill/>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5001548" y="5262858"/>
                <a:ext cx="92034" cy="92034"/>
              </a:xfrm>
              <a:prstGeom prst="ellipse">
                <a:avLst/>
              </a:prstGeom>
              <a:grp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p:cNvSpPr txBox="1"/>
          <p:nvPr/>
        </p:nvSpPr>
        <p:spPr>
          <a:xfrm>
            <a:off x="8856309" y="2438051"/>
            <a:ext cx="2954655" cy="923330"/>
          </a:xfrm>
          <a:prstGeom prst="rect">
            <a:avLst/>
          </a:prstGeom>
          <a:noFill/>
        </p:spPr>
        <p:txBody>
          <a:bodyPr wrap="none" rtlCol="0">
            <a:spAutoFit/>
          </a:bodyPr>
          <a:lstStyle/>
          <a:p>
            <a:pPr algn="r"/>
            <a:r>
              <a:rPr lang="zh-CN" altLang="en-US" sz="5400" dirty="0" smtClean="0">
                <a:solidFill>
                  <a:srgbClr val="AE8A57"/>
                </a:solidFill>
                <a:latin typeface="方正正中黑简体" panose="02000000000000000000" pitchFamily="2" charset="-122"/>
                <a:ea typeface="方正正中黑简体" panose="02000000000000000000" pitchFamily="2" charset="-122"/>
              </a:rPr>
              <a:t>感谢观看</a:t>
            </a:r>
            <a:endParaRPr lang="zh-CN" altLang="en-US" sz="5400" dirty="0">
              <a:solidFill>
                <a:srgbClr val="AE8A57"/>
              </a:solidFill>
              <a:latin typeface="方正正中黑简体" panose="02000000000000000000" pitchFamily="2" charset="-122"/>
              <a:ea typeface="方正正中黑简体" panose="02000000000000000000" pitchFamily="2" charset="-122"/>
            </a:endParaRPr>
          </a:p>
        </p:txBody>
      </p:sp>
      <p:sp>
        <p:nvSpPr>
          <p:cNvPr id="42" name="文本框 41"/>
          <p:cNvSpPr txBox="1"/>
          <p:nvPr/>
        </p:nvSpPr>
        <p:spPr>
          <a:xfrm>
            <a:off x="9578149" y="3367446"/>
            <a:ext cx="2223686" cy="584775"/>
          </a:xfrm>
          <a:prstGeom prst="rect">
            <a:avLst/>
          </a:prstGeom>
          <a:noFill/>
        </p:spPr>
        <p:txBody>
          <a:bodyPr wrap="none" rtlCol="0">
            <a:spAutoFit/>
          </a:bodyPr>
          <a:lstStyle/>
          <a:p>
            <a:pPr algn="r"/>
            <a:r>
              <a:rPr lang="en-US" altLang="zh-CN" sz="3200" dirty="0" smtClean="0">
                <a:solidFill>
                  <a:srgbClr val="AE8A57"/>
                </a:solidFill>
                <a:latin typeface="方正正中黑简体" panose="02000000000000000000" pitchFamily="2" charset="-122"/>
                <a:ea typeface="方正正中黑简体" panose="02000000000000000000" pitchFamily="2" charset="-122"/>
              </a:rPr>
              <a:t>THANKS</a:t>
            </a:r>
            <a:endParaRPr lang="zh-CN" altLang="en-US" sz="3200" dirty="0">
              <a:solidFill>
                <a:srgbClr val="AE8A57"/>
              </a:solidFill>
              <a:latin typeface="方正正中黑简体" panose="02000000000000000000" pitchFamily="2" charset="-122"/>
              <a:ea typeface="方正正中黑简体" panose="02000000000000000000" pitchFamily="2" charset="-122"/>
            </a:endParaRPr>
          </a:p>
        </p:txBody>
      </p:sp>
    </p:spTree>
    <p:extLst>
      <p:ext uri="{BB962C8B-B14F-4D97-AF65-F5344CB8AC3E}">
        <p14:creationId xmlns:p14="http://schemas.microsoft.com/office/powerpoint/2010/main" val="9722093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311170" y="400703"/>
            <a:ext cx="1569660" cy="923330"/>
          </a:xfrm>
          <a:prstGeom prst="rect">
            <a:avLst/>
          </a:prstGeom>
          <a:noFill/>
        </p:spPr>
        <p:txBody>
          <a:bodyPr wrap="none" rtlCol="0">
            <a:spAutoFit/>
          </a:bodyPr>
          <a:lstStyle/>
          <a:p>
            <a:r>
              <a:rPr lang="zh-CN" altLang="en-US" sz="5400" dirty="0" smtClean="0">
                <a:solidFill>
                  <a:schemeClr val="tx1">
                    <a:lumMod val="65000"/>
                    <a:lumOff val="35000"/>
                  </a:schemeClr>
                </a:solidFill>
                <a:latin typeface="方正正中黑简体" panose="02000000000000000000" pitchFamily="2" charset="-122"/>
                <a:ea typeface="方正正中黑简体" panose="02000000000000000000" pitchFamily="2" charset="-122"/>
              </a:rPr>
              <a:t>目录</a:t>
            </a:r>
            <a:endParaRPr lang="zh-CN" altLang="en-US" sz="5400" dirty="0">
              <a:solidFill>
                <a:schemeClr val="tx1">
                  <a:lumMod val="65000"/>
                  <a:lumOff val="35000"/>
                </a:schemeClr>
              </a:solidFill>
              <a:latin typeface="方正正中黑简体" panose="02000000000000000000" pitchFamily="2" charset="-122"/>
              <a:ea typeface="方正正中黑简体" panose="02000000000000000000" pitchFamily="2" charset="-122"/>
            </a:endParaRPr>
          </a:p>
        </p:txBody>
      </p:sp>
      <p:sp>
        <p:nvSpPr>
          <p:cNvPr id="4" name="KSO_Shape"/>
          <p:cNvSpPr>
            <a:spLocks/>
          </p:cNvSpPr>
          <p:nvPr/>
        </p:nvSpPr>
        <p:spPr bwMode="auto">
          <a:xfrm>
            <a:off x="3232204" y="2522829"/>
            <a:ext cx="1452092" cy="1430311"/>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flip="none" rotWithShape="1">
            <a:gsLst>
              <a:gs pos="100000">
                <a:srgbClr val="AE8A57"/>
              </a:gs>
              <a:gs pos="46000">
                <a:srgbClr val="DCBC7C"/>
              </a:gs>
              <a:gs pos="0">
                <a:schemeClr val="bg1"/>
              </a:gs>
            </a:gsLst>
            <a:path path="circle">
              <a:fillToRect l="50000" t="50000" r="50000" b="50000"/>
            </a:path>
            <a:tileRect/>
          </a:gradFill>
          <a:ln>
            <a:noFill/>
          </a:ln>
        </p:spPr>
        <p:txBody>
          <a:bodyPr lIns="501445" tIns="575655" rIns="501445" bIns="614746" anchor="ctr"/>
          <a:lstStyle/>
          <a:p>
            <a:r>
              <a:rPr lang="en-US" altLang="zh-CN" sz="3200" dirty="0" smtClean="0">
                <a:solidFill>
                  <a:srgbClr val="AE8A57"/>
                </a:solidFill>
              </a:rPr>
              <a:t>01</a:t>
            </a:r>
            <a:endParaRPr lang="zh-CN" altLang="en-US" sz="3200" dirty="0">
              <a:solidFill>
                <a:srgbClr val="AE8A57"/>
              </a:solidFill>
            </a:endParaRPr>
          </a:p>
        </p:txBody>
      </p:sp>
      <p:sp>
        <p:nvSpPr>
          <p:cNvPr id="5" name="KSO_Shape"/>
          <p:cNvSpPr>
            <a:spLocks/>
          </p:cNvSpPr>
          <p:nvPr/>
        </p:nvSpPr>
        <p:spPr bwMode="auto">
          <a:xfrm>
            <a:off x="4659216" y="2275457"/>
            <a:ext cx="1452092" cy="1430311"/>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flip="none" rotWithShape="1">
            <a:gsLst>
              <a:gs pos="0">
                <a:srgbClr val="AE8A57"/>
              </a:gs>
              <a:gs pos="46000">
                <a:srgbClr val="DCBC7C"/>
              </a:gs>
              <a:gs pos="100000">
                <a:schemeClr val="accent1">
                  <a:lumMod val="20000"/>
                  <a:lumOff val="80000"/>
                </a:schemeClr>
              </a:gs>
            </a:gsLst>
            <a:path path="circle">
              <a:fillToRect l="50000" t="50000" r="50000" b="50000"/>
            </a:path>
            <a:tileRect/>
          </a:gradFill>
          <a:ln>
            <a:noFill/>
          </a:ln>
        </p:spPr>
        <p:txBody>
          <a:bodyPr lIns="501445" tIns="575655" rIns="501445" bIns="614746" anchor="ctr"/>
          <a:lstStyle/>
          <a:p>
            <a:r>
              <a:rPr lang="en-US" altLang="zh-CN" sz="3200" dirty="0" smtClean="0">
                <a:solidFill>
                  <a:srgbClr val="AE8A57"/>
                </a:solidFill>
              </a:rPr>
              <a:t>02</a:t>
            </a:r>
            <a:endParaRPr lang="zh-CN" altLang="en-US" sz="3200" dirty="0">
              <a:solidFill>
                <a:srgbClr val="AE8A57"/>
              </a:solidFill>
            </a:endParaRPr>
          </a:p>
        </p:txBody>
      </p:sp>
      <p:sp>
        <p:nvSpPr>
          <p:cNvPr id="6" name="KSO_Shape"/>
          <p:cNvSpPr>
            <a:spLocks/>
          </p:cNvSpPr>
          <p:nvPr/>
        </p:nvSpPr>
        <p:spPr bwMode="auto">
          <a:xfrm>
            <a:off x="6086228" y="2522829"/>
            <a:ext cx="1452092" cy="1430311"/>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flip="none" rotWithShape="1">
            <a:gsLst>
              <a:gs pos="100000">
                <a:srgbClr val="AE8A57"/>
              </a:gs>
              <a:gs pos="46000">
                <a:srgbClr val="DCBC7C"/>
              </a:gs>
              <a:gs pos="0">
                <a:schemeClr val="bg1"/>
              </a:gs>
            </a:gsLst>
            <a:path path="circle">
              <a:fillToRect l="50000" t="50000" r="50000" b="50000"/>
            </a:path>
            <a:tileRect/>
          </a:gradFill>
          <a:ln>
            <a:noFill/>
          </a:ln>
        </p:spPr>
        <p:txBody>
          <a:bodyPr lIns="501445" tIns="575655" rIns="501445" bIns="614746" anchor="ctr"/>
          <a:lstStyle/>
          <a:p>
            <a:r>
              <a:rPr lang="en-US" altLang="zh-CN" sz="3200" dirty="0" smtClean="0">
                <a:solidFill>
                  <a:srgbClr val="AE8A57"/>
                </a:solidFill>
              </a:rPr>
              <a:t>03</a:t>
            </a:r>
            <a:endParaRPr lang="zh-CN" altLang="en-US" sz="3200" dirty="0">
              <a:solidFill>
                <a:srgbClr val="AE8A57"/>
              </a:solidFill>
            </a:endParaRPr>
          </a:p>
        </p:txBody>
      </p:sp>
      <p:sp>
        <p:nvSpPr>
          <p:cNvPr id="7" name="KSO_Shape"/>
          <p:cNvSpPr>
            <a:spLocks/>
          </p:cNvSpPr>
          <p:nvPr/>
        </p:nvSpPr>
        <p:spPr bwMode="auto">
          <a:xfrm>
            <a:off x="7513240" y="2275458"/>
            <a:ext cx="1452092" cy="1430311"/>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flip="none" rotWithShape="1">
            <a:gsLst>
              <a:gs pos="0">
                <a:srgbClr val="AE8A57"/>
              </a:gs>
              <a:gs pos="46000">
                <a:srgbClr val="DCBC7C"/>
              </a:gs>
              <a:gs pos="100000">
                <a:schemeClr val="accent1">
                  <a:lumMod val="20000"/>
                  <a:lumOff val="80000"/>
                </a:schemeClr>
              </a:gs>
            </a:gsLst>
            <a:path path="circle">
              <a:fillToRect l="50000" t="50000" r="50000" b="50000"/>
            </a:path>
            <a:tileRect/>
          </a:gradFill>
          <a:ln>
            <a:noFill/>
          </a:ln>
        </p:spPr>
        <p:txBody>
          <a:bodyPr lIns="501445" tIns="575655" rIns="501445" bIns="614746" anchor="ctr"/>
          <a:lstStyle/>
          <a:p>
            <a:r>
              <a:rPr lang="en-US" altLang="zh-CN" sz="3200" dirty="0" smtClean="0">
                <a:solidFill>
                  <a:srgbClr val="AE8A57"/>
                </a:solidFill>
              </a:rPr>
              <a:t>04</a:t>
            </a:r>
            <a:endParaRPr lang="zh-CN" altLang="en-US" sz="3200" dirty="0">
              <a:solidFill>
                <a:srgbClr val="AE8A57"/>
              </a:solidFill>
            </a:endParaRPr>
          </a:p>
        </p:txBody>
      </p:sp>
      <p:sp>
        <p:nvSpPr>
          <p:cNvPr id="15" name="文本框 14"/>
          <p:cNvSpPr txBox="1"/>
          <p:nvPr/>
        </p:nvSpPr>
        <p:spPr>
          <a:xfrm>
            <a:off x="3352956" y="4175360"/>
            <a:ext cx="1210588" cy="400110"/>
          </a:xfrm>
          <a:prstGeom prst="rect">
            <a:avLst/>
          </a:prstGeom>
          <a:noFill/>
        </p:spPr>
        <p:txBody>
          <a:bodyPr wrap="none" rtlCol="0">
            <a:spAutoFit/>
          </a:bodyPr>
          <a:lstStyle/>
          <a:p>
            <a:r>
              <a:rPr lang="zh-CN" altLang="en-US" sz="2000" dirty="0" smtClean="0">
                <a:solidFill>
                  <a:schemeClr val="tx1">
                    <a:lumMod val="65000"/>
                    <a:lumOff val="35000"/>
                  </a:schemeClr>
                </a:solidFill>
                <a:latin typeface="方正正纤黑简体" panose="02000000000000000000" pitchFamily="2" charset="-122"/>
                <a:ea typeface="方正正纤黑简体" panose="02000000000000000000" pitchFamily="2" charset="-122"/>
              </a:rPr>
              <a:t>公司简介</a:t>
            </a:r>
            <a:endParaRPr lang="zh-CN" altLang="en-US" sz="20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
        <p:nvSpPr>
          <p:cNvPr id="16" name="文本框 15"/>
          <p:cNvSpPr txBox="1"/>
          <p:nvPr/>
        </p:nvSpPr>
        <p:spPr>
          <a:xfrm>
            <a:off x="6206980" y="4175360"/>
            <a:ext cx="1210588" cy="400110"/>
          </a:xfrm>
          <a:prstGeom prst="rect">
            <a:avLst/>
          </a:prstGeom>
          <a:noFill/>
        </p:spPr>
        <p:txBody>
          <a:bodyPr wrap="none" rtlCol="0">
            <a:spAutoFit/>
          </a:bodyPr>
          <a:lstStyle/>
          <a:p>
            <a:r>
              <a:rPr lang="zh-CN" altLang="en-US" sz="2000" dirty="0" smtClean="0">
                <a:solidFill>
                  <a:schemeClr val="tx1">
                    <a:lumMod val="65000"/>
                    <a:lumOff val="35000"/>
                  </a:schemeClr>
                </a:solidFill>
                <a:latin typeface="方正正纤黑简体" panose="02000000000000000000" pitchFamily="2" charset="-122"/>
                <a:ea typeface="方正正纤黑简体" panose="02000000000000000000" pitchFamily="2" charset="-122"/>
              </a:rPr>
              <a:t>企业文化</a:t>
            </a:r>
            <a:endParaRPr lang="zh-CN" altLang="en-US" sz="20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
        <p:nvSpPr>
          <p:cNvPr id="17" name="文本框 16"/>
          <p:cNvSpPr txBox="1"/>
          <p:nvPr/>
        </p:nvSpPr>
        <p:spPr>
          <a:xfrm>
            <a:off x="4779968" y="4182434"/>
            <a:ext cx="1210588" cy="400110"/>
          </a:xfrm>
          <a:prstGeom prst="rect">
            <a:avLst/>
          </a:prstGeom>
          <a:noFill/>
        </p:spPr>
        <p:txBody>
          <a:bodyPr wrap="none" rtlCol="0">
            <a:spAutoFit/>
          </a:bodyPr>
          <a:lstStyle/>
          <a:p>
            <a:r>
              <a:rPr lang="zh-CN" altLang="en-US" sz="2000" dirty="0" smtClean="0">
                <a:solidFill>
                  <a:schemeClr val="tx1">
                    <a:lumMod val="65000"/>
                    <a:lumOff val="35000"/>
                  </a:schemeClr>
                </a:solidFill>
                <a:latin typeface="方正正纤黑简体" panose="02000000000000000000" pitchFamily="2" charset="-122"/>
                <a:ea typeface="方正正纤黑简体" panose="02000000000000000000" pitchFamily="2" charset="-122"/>
              </a:rPr>
              <a:t>主营业务</a:t>
            </a:r>
            <a:endParaRPr lang="zh-CN" altLang="en-US" sz="20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7633992" y="4175360"/>
            <a:ext cx="1210588" cy="400110"/>
          </a:xfrm>
          <a:prstGeom prst="rect">
            <a:avLst/>
          </a:prstGeom>
          <a:noFill/>
        </p:spPr>
        <p:txBody>
          <a:bodyPr wrap="none" rtlCol="0">
            <a:spAutoFit/>
          </a:bodyPr>
          <a:lstStyle/>
          <a:p>
            <a:r>
              <a:rPr lang="zh-CN" altLang="en-US" sz="2000" dirty="0" smtClean="0">
                <a:solidFill>
                  <a:schemeClr val="tx1">
                    <a:lumMod val="65000"/>
                    <a:lumOff val="35000"/>
                  </a:schemeClr>
                </a:solidFill>
                <a:latin typeface="方正正纤黑简体" panose="02000000000000000000" pitchFamily="2" charset="-122"/>
                <a:ea typeface="方正正纤黑简体" panose="02000000000000000000" pitchFamily="2" charset="-122"/>
              </a:rPr>
              <a:t>优秀团队</a:t>
            </a:r>
            <a:endParaRPr lang="zh-CN" altLang="en-US" sz="2000" dirty="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3768373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SO_Shape"/>
          <p:cNvSpPr>
            <a:spLocks/>
          </p:cNvSpPr>
          <p:nvPr/>
        </p:nvSpPr>
        <p:spPr bwMode="auto">
          <a:xfrm>
            <a:off x="4978998" y="1834648"/>
            <a:ext cx="2234004" cy="2200495"/>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flip="none" rotWithShape="1">
            <a:gsLst>
              <a:gs pos="100000">
                <a:srgbClr val="AE8A57"/>
              </a:gs>
              <a:gs pos="46000">
                <a:srgbClr val="DCBC7C"/>
              </a:gs>
              <a:gs pos="0">
                <a:schemeClr val="accent1">
                  <a:lumMod val="20000"/>
                  <a:lumOff val="80000"/>
                </a:schemeClr>
              </a:gs>
            </a:gsLst>
            <a:path path="circle">
              <a:fillToRect l="50000" t="50000" r="50000" b="50000"/>
            </a:path>
            <a:tileRect/>
          </a:gradFill>
          <a:ln>
            <a:noFill/>
          </a:ln>
        </p:spPr>
        <p:txBody>
          <a:bodyPr lIns="501445" tIns="575655" rIns="501445" bIns="614746" anchor="ctr"/>
          <a:lstStyle/>
          <a:p>
            <a:pPr algn="ctr"/>
            <a:r>
              <a:rPr lang="en-US" altLang="zh-CN" sz="4800" dirty="0" smtClean="0">
                <a:solidFill>
                  <a:srgbClr val="AE8A57"/>
                </a:solidFill>
              </a:rPr>
              <a:t>01</a:t>
            </a:r>
            <a:endParaRPr lang="zh-CN" altLang="en-US" sz="4800" dirty="0">
              <a:solidFill>
                <a:srgbClr val="AE8A57"/>
              </a:solidFill>
            </a:endParaRPr>
          </a:p>
        </p:txBody>
      </p:sp>
      <p:sp>
        <p:nvSpPr>
          <p:cNvPr id="3" name="文本框 2"/>
          <p:cNvSpPr txBox="1"/>
          <p:nvPr/>
        </p:nvSpPr>
        <p:spPr>
          <a:xfrm>
            <a:off x="5080337" y="4377022"/>
            <a:ext cx="2031326" cy="646331"/>
          </a:xfrm>
          <a:prstGeom prst="rect">
            <a:avLst/>
          </a:prstGeom>
          <a:noFill/>
        </p:spPr>
        <p:txBody>
          <a:bodyPr wrap="none" rtlCol="0">
            <a:spAutoFit/>
          </a:bodyPr>
          <a:lstStyle/>
          <a:p>
            <a:pPr algn="ctr"/>
            <a:r>
              <a:rPr lang="zh-CN" altLang="en-US" sz="3600" b="1" dirty="0" smtClean="0">
                <a:solidFill>
                  <a:schemeClr val="tx1">
                    <a:lumMod val="65000"/>
                    <a:lumOff val="35000"/>
                  </a:schemeClr>
                </a:solidFill>
                <a:latin typeface="方正正准黑简体" panose="02000000000000000000" pitchFamily="2" charset="-122"/>
                <a:ea typeface="方正正准黑简体" panose="02000000000000000000" pitchFamily="2" charset="-122"/>
              </a:rPr>
              <a:t>公司简介</a:t>
            </a:r>
            <a:endParaRPr lang="zh-CN" altLang="en-US" sz="3600" b="1" dirty="0">
              <a:solidFill>
                <a:schemeClr val="tx1">
                  <a:lumMod val="65000"/>
                  <a:lumOff val="35000"/>
                </a:schemeClr>
              </a:solidFill>
              <a:latin typeface="方正正准黑简体" panose="02000000000000000000" pitchFamily="2" charset="-122"/>
              <a:ea typeface="方正正准黑简体" panose="02000000000000000000" pitchFamily="2" charset="-122"/>
            </a:endParaRPr>
          </a:p>
        </p:txBody>
      </p:sp>
    </p:spTree>
    <p:extLst>
      <p:ext uri="{BB962C8B-B14F-4D97-AF65-F5344CB8AC3E}">
        <p14:creationId xmlns:p14="http://schemas.microsoft.com/office/powerpoint/2010/main" val="1754944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矩形 65"/>
          <p:cNvSpPr/>
          <p:nvPr/>
        </p:nvSpPr>
        <p:spPr>
          <a:xfrm>
            <a:off x="5080340" y="549261"/>
            <a:ext cx="2031325" cy="646331"/>
          </a:xfrm>
          <a:prstGeom prst="rect">
            <a:avLst/>
          </a:prstGeom>
        </p:spPr>
        <p:txBody>
          <a:bodyPr wrap="none">
            <a:spAutoFit/>
          </a:bodyPr>
          <a:lstStyle/>
          <a:p>
            <a:pPr algn="ctr"/>
            <a:r>
              <a:rPr lang="zh-CN" altLang="en-US" sz="3600" dirty="0">
                <a:solidFill>
                  <a:schemeClr val="bg1"/>
                </a:solidFill>
                <a:latin typeface="方正正准黑简体" panose="02000000000000000000" pitchFamily="2" charset="-122"/>
                <a:ea typeface="方正正准黑简体" panose="02000000000000000000" pitchFamily="2" charset="-122"/>
              </a:rPr>
              <a:t>公司简介</a:t>
            </a:r>
          </a:p>
        </p:txBody>
      </p:sp>
      <p:pic>
        <p:nvPicPr>
          <p:cNvPr id="8" name="Picture 2" descr="http://img.taopic.com/uploads/allimg/120530/188024-120530061F366.jpg"/>
          <p:cNvPicPr>
            <a:picLocks noChangeAspect="1" noChangeArrowheads="1"/>
          </p:cNvPicPr>
          <p:nvPr/>
        </p:nvPicPr>
        <p:blipFill rotWithShape="1">
          <a:blip r:embed="rId2">
            <a:extLst>
              <a:ext uri="{28A0092B-C50C-407E-A947-70E740481C1C}">
                <a14:useLocalDpi xmlns:a14="http://schemas.microsoft.com/office/drawing/2010/main" val="0"/>
              </a:ext>
            </a:extLst>
          </a:blip>
          <a:srcRect l="2892" r="5412"/>
          <a:stretch/>
        </p:blipFill>
        <p:spPr bwMode="auto">
          <a:xfrm>
            <a:off x="1323036" y="1551343"/>
            <a:ext cx="3223163" cy="4438178"/>
          </a:xfrm>
          <a:prstGeom prst="rect">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9" name="矩形 8"/>
          <p:cNvSpPr/>
          <p:nvPr/>
        </p:nvSpPr>
        <p:spPr>
          <a:xfrm>
            <a:off x="4769621" y="1562395"/>
            <a:ext cx="6034641" cy="4426454"/>
          </a:xfrm>
          <a:prstGeom prst="rect">
            <a:avLst/>
          </a:prstGeom>
          <a:solidFill>
            <a:srgbClr val="AE8A57"/>
          </a:solidFill>
          <a:ln w="69850">
            <a:noFill/>
            <a:miter lim="800000"/>
          </a:ln>
          <a:effectLst>
            <a:outerShdw dist="114300" dir="2280000" algn="tl" rotWithShape="0">
              <a:schemeClr val="tx1">
                <a:lumMod val="75000"/>
                <a:lumOff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直角三角形 9"/>
          <p:cNvSpPr/>
          <p:nvPr/>
        </p:nvSpPr>
        <p:spPr>
          <a:xfrm rot="2700000">
            <a:off x="4688477" y="1757432"/>
            <a:ext cx="180000" cy="180000"/>
          </a:xfrm>
          <a:prstGeom prst="rtTriangle">
            <a:avLst/>
          </a:prstGeom>
          <a:solidFill>
            <a:srgbClr val="AE8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203570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SO_Shape"/>
          <p:cNvSpPr>
            <a:spLocks/>
          </p:cNvSpPr>
          <p:nvPr/>
        </p:nvSpPr>
        <p:spPr bwMode="auto">
          <a:xfrm>
            <a:off x="4978998" y="1834648"/>
            <a:ext cx="2234004" cy="2200495"/>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flip="none" rotWithShape="1">
            <a:gsLst>
              <a:gs pos="100000">
                <a:srgbClr val="AE8A57"/>
              </a:gs>
              <a:gs pos="46000">
                <a:srgbClr val="DCBC7C"/>
              </a:gs>
              <a:gs pos="0">
                <a:schemeClr val="accent1">
                  <a:lumMod val="20000"/>
                  <a:lumOff val="80000"/>
                </a:schemeClr>
              </a:gs>
            </a:gsLst>
            <a:path path="circle">
              <a:fillToRect l="50000" t="50000" r="50000" b="50000"/>
            </a:path>
            <a:tileRect/>
          </a:gradFill>
          <a:ln>
            <a:noFill/>
          </a:ln>
        </p:spPr>
        <p:txBody>
          <a:bodyPr lIns="501445" tIns="575655" rIns="501445" bIns="614746" anchor="ctr"/>
          <a:lstStyle/>
          <a:p>
            <a:pPr algn="ctr"/>
            <a:r>
              <a:rPr lang="en-US" altLang="zh-CN" sz="4800" dirty="0">
                <a:solidFill>
                  <a:srgbClr val="AE8A57"/>
                </a:solidFill>
              </a:rPr>
              <a:t>02</a:t>
            </a:r>
            <a:endParaRPr lang="zh-CN" altLang="en-US" sz="4800" dirty="0">
              <a:solidFill>
                <a:srgbClr val="AE8A57"/>
              </a:solidFill>
            </a:endParaRPr>
          </a:p>
        </p:txBody>
      </p:sp>
      <p:sp>
        <p:nvSpPr>
          <p:cNvPr id="3" name="文本框 2"/>
          <p:cNvSpPr txBox="1"/>
          <p:nvPr/>
        </p:nvSpPr>
        <p:spPr>
          <a:xfrm>
            <a:off x="5077134" y="4377022"/>
            <a:ext cx="2037737" cy="646331"/>
          </a:xfrm>
          <a:prstGeom prst="rect">
            <a:avLst/>
          </a:prstGeom>
          <a:noFill/>
        </p:spPr>
        <p:txBody>
          <a:bodyPr wrap="none" rtlCol="0">
            <a:spAutoFit/>
          </a:bodyPr>
          <a:lstStyle/>
          <a:p>
            <a:pPr algn="ctr"/>
            <a:r>
              <a:rPr lang="zh-CN" altLang="en-US" sz="3600" b="1" dirty="0" smtClean="0">
                <a:solidFill>
                  <a:schemeClr val="tx1">
                    <a:lumMod val="65000"/>
                    <a:lumOff val="35000"/>
                  </a:schemeClr>
                </a:solidFill>
                <a:latin typeface="方正正准黑简体" panose="02000000000000000000" pitchFamily="2" charset="-122"/>
                <a:ea typeface="方正正准黑简体" panose="02000000000000000000" pitchFamily="2" charset="-122"/>
              </a:rPr>
              <a:t>主营业务</a:t>
            </a:r>
            <a:endParaRPr lang="zh-CN" altLang="en-US" sz="3600" b="1" dirty="0">
              <a:solidFill>
                <a:schemeClr val="tx1">
                  <a:lumMod val="65000"/>
                  <a:lumOff val="35000"/>
                </a:schemeClr>
              </a:solidFill>
              <a:latin typeface="方正正准黑简体" panose="02000000000000000000" pitchFamily="2" charset="-122"/>
              <a:ea typeface="方正正准黑简体" panose="02000000000000000000" pitchFamily="2" charset="-122"/>
            </a:endParaRPr>
          </a:p>
        </p:txBody>
      </p:sp>
    </p:spTree>
    <p:extLst>
      <p:ext uri="{BB962C8B-B14F-4D97-AF65-F5344CB8AC3E}">
        <p14:creationId xmlns:p14="http://schemas.microsoft.com/office/powerpoint/2010/main" val="2584707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直接连接符 30"/>
          <p:cNvCxnSpPr>
            <a:stCxn id="2" idx="2"/>
          </p:cNvCxnSpPr>
          <p:nvPr/>
        </p:nvCxnSpPr>
        <p:spPr>
          <a:xfrm flipH="1">
            <a:off x="6062596" y="1195592"/>
            <a:ext cx="33408" cy="5404896"/>
          </a:xfrm>
          <a:prstGeom prst="line">
            <a:avLst/>
          </a:prstGeom>
          <a:ln>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5080341" y="549261"/>
            <a:ext cx="2031325" cy="646331"/>
          </a:xfrm>
          <a:prstGeom prst="rect">
            <a:avLst/>
          </a:prstGeom>
        </p:spPr>
        <p:txBody>
          <a:bodyPr wrap="none">
            <a:spAutoFit/>
          </a:bodyPr>
          <a:lstStyle/>
          <a:p>
            <a:pPr algn="ctr"/>
            <a:r>
              <a:rPr lang="zh-CN" altLang="en-US" sz="3600" dirty="0" smtClean="0">
                <a:solidFill>
                  <a:schemeClr val="bg1"/>
                </a:solidFill>
                <a:latin typeface="方正正准黑简体" panose="02000000000000000000" pitchFamily="2" charset="-122"/>
                <a:ea typeface="方正正准黑简体" panose="02000000000000000000" pitchFamily="2" charset="-122"/>
              </a:rPr>
              <a:t>主营业务</a:t>
            </a:r>
            <a:endParaRPr lang="zh-CN" altLang="en-US" sz="3600" dirty="0">
              <a:solidFill>
                <a:schemeClr val="bg1"/>
              </a:solidFill>
              <a:latin typeface="方正正准黑简体" panose="02000000000000000000" pitchFamily="2" charset="-122"/>
              <a:ea typeface="方正正准黑简体" panose="02000000000000000000" pitchFamily="2" charset="-122"/>
            </a:endParaRPr>
          </a:p>
        </p:txBody>
      </p:sp>
      <p:sp>
        <p:nvSpPr>
          <p:cNvPr id="5" name="六边形 4"/>
          <p:cNvSpPr/>
          <p:nvPr/>
        </p:nvSpPr>
        <p:spPr>
          <a:xfrm>
            <a:off x="688975" y="2934369"/>
            <a:ext cx="1974850" cy="1701800"/>
          </a:xfrm>
          <a:prstGeom prst="hexagon">
            <a:avLst/>
          </a:prstGeom>
          <a:solidFill>
            <a:srgbClr val="AE8A57"/>
          </a:solidFill>
          <a:ln w="25400" cap="flat" cmpd="sng" algn="ctr">
            <a:solidFill>
              <a:sysClr val="window" lastClr="FFFFFF"/>
            </a:solidFill>
            <a:prstDash val="solid"/>
          </a:ln>
          <a:effectLst/>
        </p:spPr>
        <p:txBody>
          <a:bodyPr lIns="0" tIns="720000" rIns="0" bIns="0" anchor="ctr"/>
          <a:lstStyle/>
          <a:p>
            <a:pPr algn="ctr">
              <a:lnSpc>
                <a:spcPct val="120000"/>
              </a:lnSpc>
              <a:defRPr/>
            </a:pPr>
            <a:r>
              <a:rPr lang="en-US" altLang="zh-CN" sz="1600" kern="0" dirty="0" smtClean="0">
                <a:solidFill>
                  <a:schemeClr val="bg1"/>
                </a:solidFill>
                <a:latin typeface="幼圆" panose="02010509060101010101" pitchFamily="49" charset="-122"/>
                <a:ea typeface="幼圆" panose="02010509060101010101" pitchFamily="49" charset="-122"/>
              </a:rPr>
              <a:t>3</a:t>
            </a:r>
            <a:r>
              <a:rPr lang="zh-CN" altLang="en-US" sz="1600" kern="0" dirty="0" smtClean="0">
                <a:solidFill>
                  <a:schemeClr val="bg1"/>
                </a:solidFill>
                <a:latin typeface="幼圆" panose="02010509060101010101" pitchFamily="49" charset="-122"/>
                <a:ea typeface="幼圆" panose="02010509060101010101" pitchFamily="49" charset="-122"/>
              </a:rPr>
              <a:t>台</a:t>
            </a:r>
            <a:endParaRPr lang="en-US" altLang="zh-CN" sz="1600" kern="0" dirty="0" smtClean="0">
              <a:solidFill>
                <a:schemeClr val="bg1"/>
              </a:solidFill>
              <a:latin typeface="幼圆" panose="02010509060101010101" pitchFamily="49" charset="-122"/>
              <a:ea typeface="幼圆" panose="02010509060101010101" pitchFamily="49" charset="-122"/>
            </a:endParaRPr>
          </a:p>
          <a:p>
            <a:pPr algn="ctr">
              <a:lnSpc>
                <a:spcPct val="120000"/>
              </a:lnSpc>
              <a:defRPr/>
            </a:pPr>
            <a:r>
              <a:rPr lang="zh-CN" altLang="en-US" sz="1600" kern="0" dirty="0" smtClean="0">
                <a:solidFill>
                  <a:schemeClr val="bg1"/>
                </a:solidFill>
                <a:latin typeface="幼圆" panose="02010509060101010101" pitchFamily="49" charset="-122"/>
                <a:ea typeface="幼圆" panose="02010509060101010101" pitchFamily="49" charset="-122"/>
              </a:rPr>
              <a:t>加工中心</a:t>
            </a:r>
            <a:endParaRPr lang="en-US" altLang="zh-CN" sz="1600" kern="0" dirty="0">
              <a:solidFill>
                <a:schemeClr val="bg1"/>
              </a:solidFill>
              <a:latin typeface="幼圆" panose="02010509060101010101" pitchFamily="49" charset="-122"/>
              <a:ea typeface="幼圆" panose="02010509060101010101" pitchFamily="49" charset="-122"/>
            </a:endParaRPr>
          </a:p>
        </p:txBody>
      </p:sp>
      <p:sp>
        <p:nvSpPr>
          <p:cNvPr id="6" name="六边形 3"/>
          <p:cNvSpPr/>
          <p:nvPr/>
        </p:nvSpPr>
        <p:spPr>
          <a:xfrm>
            <a:off x="866775" y="30359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ysClr val="window" lastClr="FFFFFF"/>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rgbClr val="AE8A57"/>
                </a:solidFill>
                <a:latin typeface="Arial Rounded MT Bold" pitchFamily="34" charset="0"/>
                <a:ea typeface="微软雅黑" pitchFamily="34" charset="-122"/>
                <a:cs typeface="Times New Roman" pitchFamily="18" charset="0"/>
              </a:rPr>
              <a:t>公司设备</a:t>
            </a:r>
            <a:endParaRPr lang="en-US" sz="2000" kern="0" dirty="0">
              <a:ln w="18415" cmpd="sng">
                <a:noFill/>
                <a:prstDash val="solid"/>
              </a:ln>
              <a:solidFill>
                <a:srgbClr val="AE8A57"/>
              </a:solidFill>
              <a:latin typeface="Arial Rounded MT Bold" pitchFamily="34" charset="0"/>
              <a:ea typeface="微软雅黑" pitchFamily="34" charset="-122"/>
              <a:cs typeface="Times New Roman" pitchFamily="18" charset="0"/>
            </a:endParaRPr>
          </a:p>
        </p:txBody>
      </p:sp>
      <p:sp>
        <p:nvSpPr>
          <p:cNvPr id="8" name="六边形 7"/>
          <p:cNvSpPr/>
          <p:nvPr/>
        </p:nvSpPr>
        <p:spPr>
          <a:xfrm>
            <a:off x="2365375" y="3836069"/>
            <a:ext cx="1974850" cy="1701800"/>
          </a:xfrm>
          <a:prstGeom prst="hexagon">
            <a:avLst/>
          </a:prstGeom>
          <a:solidFill>
            <a:srgbClr val="AE8A57"/>
          </a:solidFill>
          <a:ln w="25400" cap="flat" cmpd="sng" algn="ctr">
            <a:solidFill>
              <a:sysClr val="window" lastClr="FFFFFF"/>
            </a:solidFill>
            <a:prstDash val="solid"/>
          </a:ln>
          <a:effectLst/>
        </p:spPr>
        <p:txBody>
          <a:bodyPr lIns="0" tIns="720000" rIns="0" bIns="0" anchor="ctr"/>
          <a:lstStyle/>
          <a:p>
            <a:pPr algn="ctr">
              <a:lnSpc>
                <a:spcPct val="120000"/>
              </a:lnSpc>
              <a:defRPr/>
            </a:pPr>
            <a:r>
              <a:rPr lang="zh-CN" altLang="en-US" sz="1600" kern="0" dirty="0" smtClean="0">
                <a:solidFill>
                  <a:schemeClr val="bg1"/>
                </a:solidFill>
                <a:latin typeface="幼圆" panose="02010509060101010101" pitchFamily="49" charset="-122"/>
                <a:ea typeface="幼圆" panose="02010509060101010101" pitchFamily="49" charset="-122"/>
              </a:rPr>
              <a:t>铣床，钻床</a:t>
            </a:r>
            <a:endParaRPr lang="en-US" altLang="zh-CN" sz="1600" kern="0" dirty="0">
              <a:solidFill>
                <a:schemeClr val="bg1"/>
              </a:solidFill>
              <a:latin typeface="幼圆" panose="02010509060101010101" pitchFamily="49" charset="-122"/>
              <a:ea typeface="幼圆" panose="02010509060101010101" pitchFamily="49" charset="-122"/>
            </a:endParaRPr>
          </a:p>
        </p:txBody>
      </p:sp>
      <p:sp>
        <p:nvSpPr>
          <p:cNvPr id="9" name="六边形 3"/>
          <p:cNvSpPr/>
          <p:nvPr/>
        </p:nvSpPr>
        <p:spPr>
          <a:xfrm>
            <a:off x="2543175" y="39376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ysClr val="window" lastClr="FFFFFF"/>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rgbClr val="AE8A57"/>
                </a:solidFill>
                <a:latin typeface="Arial Rounded MT Bold" pitchFamily="34" charset="0"/>
                <a:ea typeface="微软雅黑" pitchFamily="34" charset="-122"/>
                <a:cs typeface="Times New Roman" pitchFamily="18" charset="0"/>
              </a:rPr>
              <a:t>公司设备</a:t>
            </a:r>
            <a:endParaRPr lang="en-US" sz="2000" kern="0" dirty="0">
              <a:ln w="18415" cmpd="sng">
                <a:noFill/>
                <a:prstDash val="solid"/>
              </a:ln>
              <a:solidFill>
                <a:srgbClr val="AE8A57"/>
              </a:solidFill>
              <a:latin typeface="Arial Rounded MT Bold" pitchFamily="34" charset="0"/>
              <a:ea typeface="微软雅黑" pitchFamily="34" charset="-122"/>
              <a:cs typeface="Times New Roman" pitchFamily="18" charset="0"/>
            </a:endParaRPr>
          </a:p>
        </p:txBody>
      </p:sp>
      <p:sp>
        <p:nvSpPr>
          <p:cNvPr id="11" name="六边形 10"/>
          <p:cNvSpPr/>
          <p:nvPr/>
        </p:nvSpPr>
        <p:spPr>
          <a:xfrm>
            <a:off x="2365375" y="2058069"/>
            <a:ext cx="1974850" cy="1701800"/>
          </a:xfrm>
          <a:prstGeom prst="hexagon">
            <a:avLst/>
          </a:prstGeom>
          <a:solidFill>
            <a:srgbClr val="AE8A57"/>
          </a:solidFill>
          <a:ln w="25400" cap="flat" cmpd="sng" algn="ctr">
            <a:solidFill>
              <a:sysClr val="window" lastClr="FFFFFF"/>
            </a:solidFill>
            <a:prstDash val="solid"/>
          </a:ln>
          <a:effectLst/>
        </p:spPr>
        <p:txBody>
          <a:bodyPr lIns="0" tIns="720000" rIns="0" bIns="0" anchor="ctr"/>
          <a:lstStyle/>
          <a:p>
            <a:pPr algn="ctr">
              <a:lnSpc>
                <a:spcPct val="120000"/>
              </a:lnSpc>
              <a:defRPr/>
            </a:pPr>
            <a:r>
              <a:rPr lang="zh-CN" altLang="en-US" sz="1600" kern="0" dirty="0" smtClean="0">
                <a:solidFill>
                  <a:schemeClr val="bg1"/>
                </a:solidFill>
                <a:latin typeface="幼圆" panose="02010509060101010101" pitchFamily="49" charset="-122"/>
                <a:ea typeface="幼圆" panose="02010509060101010101" pitchFamily="49" charset="-122"/>
              </a:rPr>
              <a:t>大型数控车床</a:t>
            </a:r>
            <a:endParaRPr lang="en-US" altLang="zh-CN" sz="1600" kern="0" dirty="0">
              <a:solidFill>
                <a:schemeClr val="bg1"/>
              </a:solidFill>
              <a:latin typeface="幼圆" panose="02010509060101010101" pitchFamily="49" charset="-122"/>
              <a:ea typeface="幼圆" panose="02010509060101010101" pitchFamily="49" charset="-122"/>
            </a:endParaRPr>
          </a:p>
        </p:txBody>
      </p:sp>
      <p:sp>
        <p:nvSpPr>
          <p:cNvPr id="12" name="六边形 3"/>
          <p:cNvSpPr/>
          <p:nvPr/>
        </p:nvSpPr>
        <p:spPr>
          <a:xfrm>
            <a:off x="2543175" y="21596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ysClr val="window" lastClr="FFFFFF"/>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rgbClr val="AE8A57"/>
                </a:solidFill>
                <a:latin typeface="Arial Rounded MT Bold" pitchFamily="34" charset="0"/>
                <a:ea typeface="微软雅黑" pitchFamily="34" charset="-122"/>
                <a:cs typeface="Times New Roman" pitchFamily="18" charset="0"/>
              </a:rPr>
              <a:t>公司设备</a:t>
            </a:r>
            <a:endParaRPr lang="en-US" sz="2000" kern="0" dirty="0">
              <a:ln w="18415" cmpd="sng">
                <a:noFill/>
                <a:prstDash val="solid"/>
              </a:ln>
              <a:solidFill>
                <a:srgbClr val="AE8A57"/>
              </a:solidFill>
              <a:latin typeface="Arial Rounded MT Bold" pitchFamily="34" charset="0"/>
              <a:ea typeface="微软雅黑" pitchFamily="34" charset="-122"/>
              <a:cs typeface="Times New Roman" pitchFamily="18" charset="0"/>
            </a:endParaRPr>
          </a:p>
        </p:txBody>
      </p:sp>
      <p:sp>
        <p:nvSpPr>
          <p:cNvPr id="14" name="六边形 13"/>
          <p:cNvSpPr/>
          <p:nvPr/>
        </p:nvSpPr>
        <p:spPr>
          <a:xfrm>
            <a:off x="4041775" y="2934369"/>
            <a:ext cx="1974850" cy="1701800"/>
          </a:xfrm>
          <a:prstGeom prst="hexagon">
            <a:avLst/>
          </a:prstGeom>
          <a:solidFill>
            <a:srgbClr val="AE8A57"/>
          </a:solidFill>
          <a:ln w="25400" cap="flat" cmpd="sng" algn="ctr">
            <a:solidFill>
              <a:sysClr val="window" lastClr="FFFFFF"/>
            </a:solidFill>
            <a:prstDash val="solid"/>
          </a:ln>
          <a:effectLst/>
        </p:spPr>
        <p:txBody>
          <a:bodyPr lIns="0" tIns="720000" rIns="0" bIns="0" anchor="ctr"/>
          <a:lstStyle/>
          <a:p>
            <a:pPr algn="ctr">
              <a:lnSpc>
                <a:spcPct val="120000"/>
              </a:lnSpc>
              <a:defRPr/>
            </a:pPr>
            <a:r>
              <a:rPr lang="zh-CN" altLang="en-US" sz="1600" kern="0" dirty="0" smtClean="0">
                <a:solidFill>
                  <a:schemeClr val="bg1"/>
                </a:solidFill>
                <a:latin typeface="幼圆" panose="02010509060101010101" pitchFamily="49" charset="-122"/>
                <a:ea typeface="幼圆" panose="02010509060101010101" pitchFamily="49" charset="-122"/>
              </a:rPr>
              <a:t>线切割等</a:t>
            </a:r>
            <a:endParaRPr lang="en-US" altLang="zh-CN" sz="1600" kern="0" dirty="0" smtClean="0">
              <a:solidFill>
                <a:schemeClr val="bg1"/>
              </a:solidFill>
              <a:latin typeface="幼圆" panose="02010509060101010101" pitchFamily="49" charset="-122"/>
              <a:ea typeface="幼圆" panose="02010509060101010101" pitchFamily="49" charset="-122"/>
            </a:endParaRPr>
          </a:p>
          <a:p>
            <a:pPr algn="ctr">
              <a:lnSpc>
                <a:spcPct val="120000"/>
              </a:lnSpc>
              <a:defRPr/>
            </a:pPr>
            <a:r>
              <a:rPr lang="en-US" altLang="zh-CN" sz="1600" kern="0" dirty="0" smtClean="0">
                <a:solidFill>
                  <a:schemeClr val="bg1"/>
                </a:solidFill>
                <a:latin typeface="幼圆" panose="02010509060101010101" pitchFamily="49" charset="-122"/>
                <a:ea typeface="幼圆" panose="02010509060101010101" pitchFamily="49" charset="-122"/>
              </a:rPr>
              <a:t>10</a:t>
            </a:r>
            <a:r>
              <a:rPr lang="zh-CN" altLang="en-US" sz="1600" kern="0" dirty="0" smtClean="0">
                <a:solidFill>
                  <a:schemeClr val="bg1"/>
                </a:solidFill>
                <a:latin typeface="幼圆" panose="02010509060101010101" pitchFamily="49" charset="-122"/>
                <a:ea typeface="幼圆" panose="02010509060101010101" pitchFamily="49" charset="-122"/>
              </a:rPr>
              <a:t>余台</a:t>
            </a:r>
            <a:endParaRPr lang="en-US" altLang="zh-CN" sz="1600" kern="0" dirty="0">
              <a:solidFill>
                <a:schemeClr val="bg1"/>
              </a:solidFill>
              <a:latin typeface="幼圆" panose="02010509060101010101" pitchFamily="49" charset="-122"/>
              <a:ea typeface="幼圆" panose="02010509060101010101" pitchFamily="49" charset="-122"/>
            </a:endParaRPr>
          </a:p>
        </p:txBody>
      </p:sp>
      <p:sp>
        <p:nvSpPr>
          <p:cNvPr id="15" name="六边形 3"/>
          <p:cNvSpPr/>
          <p:nvPr/>
        </p:nvSpPr>
        <p:spPr>
          <a:xfrm>
            <a:off x="4219575" y="30359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ysClr val="window" lastClr="FFFFFF"/>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rgbClr val="AE8A57"/>
                </a:solidFill>
                <a:latin typeface="Arial Rounded MT Bold" pitchFamily="34" charset="0"/>
                <a:ea typeface="微软雅黑" pitchFamily="34" charset="-122"/>
                <a:cs typeface="Times New Roman" pitchFamily="18" charset="0"/>
              </a:rPr>
              <a:t>公司设备</a:t>
            </a:r>
            <a:endParaRPr lang="en-US" sz="2000" kern="0" dirty="0">
              <a:ln w="18415" cmpd="sng">
                <a:noFill/>
                <a:prstDash val="solid"/>
              </a:ln>
              <a:solidFill>
                <a:srgbClr val="AE8A57"/>
              </a:solidFill>
              <a:latin typeface="Arial Rounded MT Bold" pitchFamily="34" charset="0"/>
              <a:ea typeface="微软雅黑" pitchFamily="34" charset="-122"/>
              <a:cs typeface="Times New Roman" pitchFamily="18" charset="0"/>
            </a:endParaRPr>
          </a:p>
        </p:txBody>
      </p:sp>
      <p:sp>
        <p:nvSpPr>
          <p:cNvPr id="17" name="六边形 16"/>
          <p:cNvSpPr/>
          <p:nvPr/>
        </p:nvSpPr>
        <p:spPr>
          <a:xfrm>
            <a:off x="6175375" y="2934369"/>
            <a:ext cx="1974850" cy="1701800"/>
          </a:xfrm>
          <a:prstGeom prst="hexagon">
            <a:avLst/>
          </a:prstGeom>
          <a:solidFill>
            <a:schemeClr val="bg1"/>
          </a:solidFill>
          <a:ln w="25400" cap="flat" cmpd="sng" algn="ctr">
            <a:solidFill>
              <a:srgbClr val="AE8A57"/>
            </a:solidFill>
            <a:prstDash val="solid"/>
          </a:ln>
          <a:effectLst/>
        </p:spPr>
        <p:txBody>
          <a:bodyPr lIns="0" tIns="720000" rIns="0" bIns="0" anchor="ctr"/>
          <a:lstStyle/>
          <a:p>
            <a:pPr algn="ctr">
              <a:lnSpc>
                <a:spcPct val="120000"/>
              </a:lnSpc>
              <a:defRPr/>
            </a:pPr>
            <a:r>
              <a:rPr lang="zh-CN" altLang="en-US" sz="1600" kern="0" dirty="0" smtClean="0">
                <a:solidFill>
                  <a:srgbClr val="AE8A57"/>
                </a:solidFill>
                <a:latin typeface="幼圆" panose="02010509060101010101" pitchFamily="49" charset="-122"/>
                <a:ea typeface="幼圆" panose="02010509060101010101" pitchFamily="49" charset="-122"/>
              </a:rPr>
              <a:t>机械加工</a:t>
            </a:r>
            <a:endParaRPr lang="en-US" altLang="zh-CN" sz="1600" kern="0" dirty="0">
              <a:solidFill>
                <a:srgbClr val="AE8A57"/>
              </a:solidFill>
              <a:latin typeface="幼圆" panose="02010509060101010101" pitchFamily="49" charset="-122"/>
              <a:ea typeface="幼圆" panose="02010509060101010101" pitchFamily="49" charset="-122"/>
            </a:endParaRPr>
          </a:p>
        </p:txBody>
      </p:sp>
      <p:sp>
        <p:nvSpPr>
          <p:cNvPr id="18" name="六边形 3"/>
          <p:cNvSpPr/>
          <p:nvPr/>
        </p:nvSpPr>
        <p:spPr>
          <a:xfrm>
            <a:off x="6353175" y="30359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rgbClr val="AE8A57"/>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chemeClr val="bg1"/>
                </a:solidFill>
                <a:latin typeface="Arial Rounded MT Bold" pitchFamily="34" charset="0"/>
                <a:ea typeface="微软雅黑" pitchFamily="34" charset="-122"/>
                <a:cs typeface="Times New Roman" pitchFamily="18" charset="0"/>
              </a:rPr>
              <a:t>主营业务</a:t>
            </a:r>
            <a:endParaRPr lang="en-US" sz="2000"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
        <p:nvSpPr>
          <p:cNvPr id="20" name="六边形 19"/>
          <p:cNvSpPr/>
          <p:nvPr/>
        </p:nvSpPr>
        <p:spPr>
          <a:xfrm>
            <a:off x="7851775" y="3836069"/>
            <a:ext cx="1974850" cy="1701800"/>
          </a:xfrm>
          <a:prstGeom prst="hexagon">
            <a:avLst/>
          </a:prstGeom>
          <a:solidFill>
            <a:schemeClr val="bg1"/>
          </a:solidFill>
          <a:ln w="25400" cap="flat" cmpd="sng" algn="ctr">
            <a:solidFill>
              <a:srgbClr val="AE8A57"/>
            </a:solidFill>
            <a:prstDash val="solid"/>
          </a:ln>
          <a:effectLst/>
        </p:spPr>
        <p:txBody>
          <a:bodyPr lIns="0" tIns="720000" rIns="0" bIns="0" anchor="ctr"/>
          <a:lstStyle/>
          <a:p>
            <a:pPr algn="ctr">
              <a:lnSpc>
                <a:spcPct val="120000"/>
              </a:lnSpc>
              <a:defRPr/>
            </a:pPr>
            <a:r>
              <a:rPr lang="zh-CN" altLang="en-US" sz="1600" kern="0" dirty="0" smtClean="0">
                <a:solidFill>
                  <a:srgbClr val="AE8A57"/>
                </a:solidFill>
                <a:latin typeface="幼圆" panose="02010509060101010101" pitchFamily="49" charset="-122"/>
                <a:ea typeface="幼圆" panose="02010509060101010101" pitchFamily="49" charset="-122"/>
              </a:rPr>
              <a:t>生产轮毂模具</a:t>
            </a:r>
            <a:endParaRPr lang="en-US" altLang="zh-CN" sz="1600" kern="0" dirty="0" smtClean="0">
              <a:solidFill>
                <a:srgbClr val="AE8A57"/>
              </a:solidFill>
              <a:latin typeface="幼圆" panose="02010509060101010101" pitchFamily="49" charset="-122"/>
              <a:ea typeface="幼圆" panose="02010509060101010101" pitchFamily="49" charset="-122"/>
            </a:endParaRPr>
          </a:p>
          <a:p>
            <a:pPr algn="ctr">
              <a:lnSpc>
                <a:spcPct val="120000"/>
              </a:lnSpc>
              <a:defRPr/>
            </a:pPr>
            <a:r>
              <a:rPr lang="zh-CN" altLang="en-US" sz="1600" kern="0" dirty="0" smtClean="0">
                <a:solidFill>
                  <a:srgbClr val="AE8A57"/>
                </a:solidFill>
                <a:latin typeface="幼圆" panose="02010509060101010101" pitchFamily="49" charset="-122"/>
                <a:ea typeface="幼圆" panose="02010509060101010101" pitchFamily="49" charset="-122"/>
              </a:rPr>
              <a:t>塑胶模具</a:t>
            </a:r>
            <a:endParaRPr lang="en-US" altLang="zh-CN" sz="1600" kern="0" dirty="0">
              <a:solidFill>
                <a:srgbClr val="AE8A57"/>
              </a:solidFill>
              <a:latin typeface="幼圆" panose="02010509060101010101" pitchFamily="49" charset="-122"/>
              <a:ea typeface="幼圆" panose="02010509060101010101" pitchFamily="49" charset="-122"/>
            </a:endParaRPr>
          </a:p>
        </p:txBody>
      </p:sp>
      <p:sp>
        <p:nvSpPr>
          <p:cNvPr id="21" name="六边形 3"/>
          <p:cNvSpPr/>
          <p:nvPr/>
        </p:nvSpPr>
        <p:spPr>
          <a:xfrm>
            <a:off x="8029575" y="39376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rgbClr val="AE8A57"/>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chemeClr val="bg1"/>
                </a:solidFill>
                <a:latin typeface="Arial Rounded MT Bold" pitchFamily="34" charset="0"/>
                <a:ea typeface="微软雅黑" pitchFamily="34" charset="-122"/>
                <a:cs typeface="Times New Roman" pitchFamily="18" charset="0"/>
              </a:rPr>
              <a:t>主营业务</a:t>
            </a:r>
            <a:endParaRPr lang="en-US" sz="2000"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
        <p:nvSpPr>
          <p:cNvPr id="23" name="六边形 22"/>
          <p:cNvSpPr/>
          <p:nvPr/>
        </p:nvSpPr>
        <p:spPr>
          <a:xfrm>
            <a:off x="7851775" y="2058069"/>
            <a:ext cx="1974850" cy="1701800"/>
          </a:xfrm>
          <a:prstGeom prst="hexagon">
            <a:avLst/>
          </a:prstGeom>
          <a:solidFill>
            <a:schemeClr val="bg1"/>
          </a:solidFill>
          <a:ln w="25400" cap="flat" cmpd="sng" algn="ctr">
            <a:solidFill>
              <a:srgbClr val="AE8A57"/>
            </a:solidFill>
            <a:prstDash val="solid"/>
          </a:ln>
          <a:effectLst/>
        </p:spPr>
        <p:txBody>
          <a:bodyPr lIns="0" tIns="720000" rIns="0" bIns="0" anchor="ctr"/>
          <a:lstStyle/>
          <a:p>
            <a:pPr algn="ctr">
              <a:lnSpc>
                <a:spcPct val="120000"/>
              </a:lnSpc>
              <a:defRPr/>
            </a:pPr>
            <a:r>
              <a:rPr lang="zh-CN" altLang="en-US" sz="1600" kern="0" dirty="0" smtClean="0">
                <a:solidFill>
                  <a:srgbClr val="AE8A57"/>
                </a:solidFill>
                <a:latin typeface="幼圆" panose="02010509060101010101" pitchFamily="49" charset="-122"/>
                <a:ea typeface="幼圆" panose="02010509060101010101" pitchFamily="49" charset="-122"/>
              </a:rPr>
              <a:t>夹治具加工</a:t>
            </a:r>
            <a:endParaRPr lang="en-US" altLang="zh-CN" sz="1600" kern="0" dirty="0">
              <a:solidFill>
                <a:srgbClr val="AE8A57"/>
              </a:solidFill>
              <a:latin typeface="幼圆" panose="02010509060101010101" pitchFamily="49" charset="-122"/>
              <a:ea typeface="幼圆" panose="02010509060101010101" pitchFamily="49" charset="-122"/>
            </a:endParaRPr>
          </a:p>
        </p:txBody>
      </p:sp>
      <p:sp>
        <p:nvSpPr>
          <p:cNvPr id="24" name="六边形 3"/>
          <p:cNvSpPr/>
          <p:nvPr/>
        </p:nvSpPr>
        <p:spPr>
          <a:xfrm>
            <a:off x="8029575" y="21596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rgbClr val="AE8A57"/>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chemeClr val="bg1"/>
                </a:solidFill>
                <a:latin typeface="Arial Rounded MT Bold" pitchFamily="34" charset="0"/>
                <a:ea typeface="微软雅黑" pitchFamily="34" charset="-122"/>
                <a:cs typeface="Times New Roman" pitchFamily="18" charset="0"/>
              </a:rPr>
              <a:t>主营业务</a:t>
            </a:r>
            <a:endParaRPr lang="en-US" sz="2000"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
        <p:nvSpPr>
          <p:cNvPr id="26" name="六边形 25"/>
          <p:cNvSpPr/>
          <p:nvPr/>
        </p:nvSpPr>
        <p:spPr>
          <a:xfrm>
            <a:off x="9528175" y="2934369"/>
            <a:ext cx="1974850" cy="1701800"/>
          </a:xfrm>
          <a:prstGeom prst="hexagon">
            <a:avLst/>
          </a:prstGeom>
          <a:solidFill>
            <a:schemeClr val="bg1"/>
          </a:solidFill>
          <a:ln w="25400" cap="flat" cmpd="sng" algn="ctr">
            <a:solidFill>
              <a:srgbClr val="AE8A57"/>
            </a:solidFill>
            <a:prstDash val="solid"/>
          </a:ln>
          <a:effectLst/>
        </p:spPr>
        <p:txBody>
          <a:bodyPr lIns="0" tIns="720000" rIns="0" bIns="0" anchor="ctr"/>
          <a:lstStyle/>
          <a:p>
            <a:pPr algn="ctr">
              <a:lnSpc>
                <a:spcPct val="120000"/>
              </a:lnSpc>
              <a:defRPr/>
            </a:pPr>
            <a:r>
              <a:rPr lang="zh-CN" altLang="en-US" sz="1600" kern="0" dirty="0" smtClean="0">
                <a:solidFill>
                  <a:srgbClr val="AE8A57"/>
                </a:solidFill>
                <a:latin typeface="幼圆" panose="02010509060101010101" pitchFamily="49" charset="-122"/>
                <a:ea typeface="幼圆" panose="02010509060101010101" pitchFamily="49" charset="-122"/>
              </a:rPr>
              <a:t>专业设计</a:t>
            </a:r>
            <a:endParaRPr lang="en-US" altLang="zh-CN" sz="1600" kern="0" dirty="0">
              <a:solidFill>
                <a:srgbClr val="AE8A57"/>
              </a:solidFill>
              <a:latin typeface="幼圆" panose="02010509060101010101" pitchFamily="49" charset="-122"/>
              <a:ea typeface="幼圆" panose="02010509060101010101" pitchFamily="49" charset="-122"/>
            </a:endParaRPr>
          </a:p>
        </p:txBody>
      </p:sp>
      <p:sp>
        <p:nvSpPr>
          <p:cNvPr id="27" name="六边形 3"/>
          <p:cNvSpPr/>
          <p:nvPr/>
        </p:nvSpPr>
        <p:spPr>
          <a:xfrm>
            <a:off x="9705975" y="3035969"/>
            <a:ext cx="1612900" cy="685800"/>
          </a:xfrm>
          <a:custGeom>
            <a:avLst/>
            <a:gdLst/>
            <a:ahLst/>
            <a:cxnLst/>
            <a:rect l="l" t="t" r="r" b="b"/>
            <a:pathLst>
              <a:path w="2464867" h="1047262">
                <a:moveTo>
                  <a:pt x="523631" y="0"/>
                </a:moveTo>
                <a:lnTo>
                  <a:pt x="1941236" y="0"/>
                </a:lnTo>
                <a:lnTo>
                  <a:pt x="2464867" y="1047262"/>
                </a:lnTo>
                <a:lnTo>
                  <a:pt x="0" y="1047262"/>
                </a:lnTo>
                <a:close/>
              </a:path>
            </a:pathLst>
          </a:custGeom>
          <a:solidFill>
            <a:srgbClr val="AE8A57"/>
          </a:solidFill>
          <a:ln w="25400" cap="flat" cmpd="sng" algn="ctr">
            <a:noFill/>
            <a:prstDash val="solid"/>
          </a:ln>
          <a:effectLst/>
        </p:spPr>
        <p:txBody>
          <a:bodyPr lIns="0" tIns="0" rIns="0" bIns="0" anchor="ctr"/>
          <a:lstStyle/>
          <a:p>
            <a:pPr algn="ctr">
              <a:defRPr/>
            </a:pPr>
            <a:r>
              <a:rPr lang="zh-CN" altLang="en-US" sz="2000" kern="0" dirty="0" smtClean="0">
                <a:ln w="18415" cmpd="sng">
                  <a:noFill/>
                  <a:prstDash val="solid"/>
                </a:ln>
                <a:solidFill>
                  <a:schemeClr val="bg1"/>
                </a:solidFill>
                <a:latin typeface="Arial Rounded MT Bold" pitchFamily="34" charset="0"/>
                <a:ea typeface="微软雅黑" pitchFamily="34" charset="-122"/>
                <a:cs typeface="Times New Roman" pitchFamily="18" charset="0"/>
              </a:rPr>
              <a:t>主营业务</a:t>
            </a:r>
            <a:endParaRPr lang="en-US" sz="2000" kern="0" dirty="0">
              <a:ln w="18415" cmpd="sng">
                <a:noFill/>
                <a:prstDash val="solid"/>
              </a:ln>
              <a:solidFill>
                <a:schemeClr val="bg1"/>
              </a:solidFill>
              <a:latin typeface="Arial Rounded MT Bold" pitchFamily="34" charset="0"/>
              <a:ea typeface="微软雅黑" pitchFamily="34" charset="-122"/>
              <a:cs typeface="Times New Roman" pitchFamily="18" charset="0"/>
            </a:endParaRPr>
          </a:p>
        </p:txBody>
      </p:sp>
    </p:spTree>
    <p:extLst>
      <p:ext uri="{BB962C8B-B14F-4D97-AF65-F5344CB8AC3E}">
        <p14:creationId xmlns:p14="http://schemas.microsoft.com/office/powerpoint/2010/main" val="27736707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SO_Shape"/>
          <p:cNvSpPr>
            <a:spLocks/>
          </p:cNvSpPr>
          <p:nvPr/>
        </p:nvSpPr>
        <p:spPr bwMode="auto">
          <a:xfrm>
            <a:off x="4978998" y="1834648"/>
            <a:ext cx="2234004" cy="2200495"/>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a:gsLst>
              <a:gs pos="100000">
                <a:srgbClr val="AE8A57"/>
              </a:gs>
              <a:gs pos="46000">
                <a:srgbClr val="DCBC7C"/>
              </a:gs>
              <a:gs pos="0">
                <a:schemeClr val="accent1">
                  <a:lumMod val="20000"/>
                  <a:lumOff val="80000"/>
                </a:schemeClr>
              </a:gs>
            </a:gsLst>
            <a:path path="circle">
              <a:fillToRect l="50000" t="50000" r="50000" b="50000"/>
            </a:path>
          </a:gradFill>
          <a:ln>
            <a:noFill/>
          </a:ln>
        </p:spPr>
        <p:txBody>
          <a:bodyPr lIns="501445" tIns="575655" rIns="501445" bIns="614746" anchor="ctr"/>
          <a:lstStyle/>
          <a:p>
            <a:pPr algn="ctr"/>
            <a:r>
              <a:rPr lang="en-US" altLang="zh-CN" sz="4800" dirty="0" smtClean="0">
                <a:solidFill>
                  <a:srgbClr val="AE8A57"/>
                </a:solidFill>
              </a:rPr>
              <a:t>03</a:t>
            </a:r>
            <a:endParaRPr lang="zh-CN" altLang="en-US" sz="4800" dirty="0">
              <a:solidFill>
                <a:srgbClr val="AE8A57"/>
              </a:solidFill>
            </a:endParaRPr>
          </a:p>
        </p:txBody>
      </p:sp>
      <p:sp>
        <p:nvSpPr>
          <p:cNvPr id="3" name="文本框 2"/>
          <p:cNvSpPr txBox="1"/>
          <p:nvPr/>
        </p:nvSpPr>
        <p:spPr>
          <a:xfrm>
            <a:off x="5077136" y="4377022"/>
            <a:ext cx="2037737" cy="646331"/>
          </a:xfrm>
          <a:prstGeom prst="rect">
            <a:avLst/>
          </a:prstGeom>
          <a:noFill/>
        </p:spPr>
        <p:txBody>
          <a:bodyPr wrap="none" rtlCol="0">
            <a:spAutoFit/>
          </a:bodyPr>
          <a:lstStyle/>
          <a:p>
            <a:pPr algn="ctr"/>
            <a:r>
              <a:rPr lang="zh-CN" altLang="en-US" sz="3600" b="1" dirty="0" smtClean="0">
                <a:solidFill>
                  <a:schemeClr val="tx1">
                    <a:lumMod val="65000"/>
                    <a:lumOff val="35000"/>
                  </a:schemeClr>
                </a:solidFill>
                <a:latin typeface="方正正准黑简体" panose="02000000000000000000" pitchFamily="2" charset="-122"/>
                <a:ea typeface="方正正准黑简体" panose="02000000000000000000" pitchFamily="2" charset="-122"/>
              </a:rPr>
              <a:t>企业文化</a:t>
            </a:r>
            <a:endParaRPr lang="zh-CN" altLang="en-US" sz="3600" b="1" dirty="0">
              <a:solidFill>
                <a:schemeClr val="tx1">
                  <a:lumMod val="65000"/>
                  <a:lumOff val="35000"/>
                </a:schemeClr>
              </a:solidFill>
              <a:latin typeface="方正正准黑简体" panose="02000000000000000000" pitchFamily="2" charset="-122"/>
              <a:ea typeface="方正正准黑简体" panose="02000000000000000000" pitchFamily="2" charset="-122"/>
            </a:endParaRPr>
          </a:p>
        </p:txBody>
      </p:sp>
    </p:spTree>
    <p:extLst>
      <p:ext uri="{BB962C8B-B14F-4D97-AF65-F5344CB8AC3E}">
        <p14:creationId xmlns:p14="http://schemas.microsoft.com/office/powerpoint/2010/main" val="3977232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80346" y="549261"/>
            <a:ext cx="2031325" cy="646331"/>
          </a:xfrm>
          <a:prstGeom prst="rect">
            <a:avLst/>
          </a:prstGeom>
        </p:spPr>
        <p:txBody>
          <a:bodyPr wrap="none">
            <a:spAutoFit/>
          </a:bodyPr>
          <a:lstStyle/>
          <a:p>
            <a:pPr algn="ctr"/>
            <a:r>
              <a:rPr lang="zh-CN" altLang="en-US" sz="3600" dirty="0" smtClean="0">
                <a:solidFill>
                  <a:schemeClr val="bg1"/>
                </a:solidFill>
                <a:latin typeface="方正正准黑简体" panose="02000000000000000000" pitchFamily="2" charset="-122"/>
                <a:ea typeface="方正正准黑简体" panose="02000000000000000000" pitchFamily="2" charset="-122"/>
              </a:rPr>
              <a:t>企业文化</a:t>
            </a:r>
            <a:endParaRPr lang="zh-CN" altLang="en-US" sz="3600" dirty="0">
              <a:solidFill>
                <a:schemeClr val="bg1"/>
              </a:solidFill>
              <a:latin typeface="方正正准黑简体" panose="02000000000000000000" pitchFamily="2" charset="-122"/>
              <a:ea typeface="方正正准黑简体" panose="02000000000000000000" pitchFamily="2" charset="-122"/>
            </a:endParaRPr>
          </a:p>
        </p:txBody>
      </p:sp>
      <p:sp>
        <p:nvSpPr>
          <p:cNvPr id="5" name="矩形 4"/>
          <p:cNvSpPr/>
          <p:nvPr/>
        </p:nvSpPr>
        <p:spPr>
          <a:xfrm>
            <a:off x="7632428" y="2321863"/>
            <a:ext cx="1107996" cy="369332"/>
          </a:xfrm>
          <a:prstGeom prst="rect">
            <a:avLst/>
          </a:prstGeom>
          <a:noFill/>
          <a:ln>
            <a:noFill/>
          </a:ln>
        </p:spPr>
        <p:txBody>
          <a:bodyPr wrap="none">
            <a:spAutoFit/>
          </a:bodyPr>
          <a:lstStyle/>
          <a:p>
            <a:r>
              <a:rPr lang="zh-CN" altLang="zh-CN" kern="100" dirty="0">
                <a:solidFill>
                  <a:srgbClr val="AE8A57"/>
                </a:solidFill>
                <a:latin typeface="微软雅黑" panose="020B0503020204020204" pitchFamily="34" charset="-122"/>
                <a:ea typeface="微软雅黑" panose="020B0503020204020204" pitchFamily="34" charset="-122"/>
                <a:cs typeface="Times New Roman" panose="02020603050405020304" pitchFamily="18" charset="0"/>
              </a:rPr>
              <a:t>诚信</a:t>
            </a:r>
            <a:r>
              <a:rPr lang="zh-CN" altLang="zh-CN" kern="100" dirty="0" smtClean="0">
                <a:solidFill>
                  <a:srgbClr val="AE8A57"/>
                </a:solidFill>
                <a:latin typeface="微软雅黑" panose="020B0503020204020204" pitchFamily="34" charset="-122"/>
                <a:ea typeface="微软雅黑" panose="020B0503020204020204" pitchFamily="34" charset="-122"/>
                <a:cs typeface="Times New Roman" panose="02020603050405020304" pitchFamily="18" charset="0"/>
              </a:rPr>
              <a:t>立足</a:t>
            </a:r>
            <a:endParaRPr lang="zh-CN" altLang="en-US" dirty="0">
              <a:solidFill>
                <a:srgbClr val="AE8A57"/>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6285453" y="2464946"/>
            <a:ext cx="1258599" cy="284470"/>
            <a:chOff x="4100513" y="887105"/>
            <a:chExt cx="1258599" cy="284470"/>
          </a:xfrm>
          <a:solidFill>
            <a:srgbClr val="AE8A57"/>
          </a:solidFill>
        </p:grpSpPr>
        <p:cxnSp>
          <p:nvCxnSpPr>
            <p:cNvPr id="7" name="直接连接符 6"/>
            <p:cNvCxnSpPr/>
            <p:nvPr/>
          </p:nvCxnSpPr>
          <p:spPr>
            <a:xfrm flipV="1">
              <a:off x="4100513" y="928688"/>
              <a:ext cx="242887" cy="242887"/>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343400" y="928688"/>
              <a:ext cx="902368" cy="0"/>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5267078" y="887105"/>
              <a:ext cx="92034" cy="92034"/>
            </a:xfrm>
            <a:prstGeom prst="ellipse">
              <a:avLst/>
            </a:prstGeom>
            <a:grpFill/>
            <a:ln>
              <a:solidFill>
                <a:srgbClr val="AE8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p:cNvSpPr/>
          <p:nvPr/>
        </p:nvSpPr>
        <p:spPr>
          <a:xfrm>
            <a:off x="9178604" y="3528289"/>
            <a:ext cx="1107996" cy="369332"/>
          </a:xfrm>
          <a:prstGeom prst="rect">
            <a:avLst/>
          </a:prstGeom>
          <a:noFill/>
          <a:ln>
            <a:noFill/>
          </a:ln>
        </p:spPr>
        <p:txBody>
          <a:bodyPr wrap="none">
            <a:spAutoFit/>
          </a:bodyPr>
          <a:lstStyle/>
          <a:p>
            <a:r>
              <a:rPr lang="zh-CN" altLang="zh-CN" kern="100" dirty="0">
                <a:solidFill>
                  <a:srgbClr val="AE8A57"/>
                </a:solidFill>
                <a:latin typeface="微软雅黑" panose="020B0503020204020204" pitchFamily="34" charset="-122"/>
                <a:ea typeface="微软雅黑" panose="020B0503020204020204" pitchFamily="34" charset="-122"/>
                <a:cs typeface="Times New Roman" panose="02020603050405020304" pitchFamily="18" charset="0"/>
              </a:rPr>
              <a:t>创新致</a:t>
            </a:r>
            <a:r>
              <a:rPr lang="zh-CN" altLang="zh-CN" kern="100" dirty="0" smtClean="0">
                <a:solidFill>
                  <a:srgbClr val="AE8A57"/>
                </a:solidFill>
                <a:latin typeface="微软雅黑" panose="020B0503020204020204" pitchFamily="34" charset="-122"/>
                <a:ea typeface="微软雅黑" panose="020B0503020204020204" pitchFamily="34" charset="-122"/>
                <a:cs typeface="Times New Roman" panose="02020603050405020304" pitchFamily="18" charset="0"/>
              </a:rPr>
              <a:t>远</a:t>
            </a:r>
            <a:endParaRPr lang="zh-CN" altLang="en-US" dirty="0">
              <a:solidFill>
                <a:srgbClr val="AE8A57"/>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7298307" y="3666938"/>
            <a:ext cx="1747777" cy="92034"/>
            <a:chOff x="3365596" y="115059"/>
            <a:chExt cx="1747777" cy="92034"/>
          </a:xfrm>
          <a:solidFill>
            <a:srgbClr val="AE8A57"/>
          </a:solidFill>
        </p:grpSpPr>
        <p:cxnSp>
          <p:nvCxnSpPr>
            <p:cNvPr id="14" name="直接连接符 13"/>
            <p:cNvCxnSpPr/>
            <p:nvPr/>
          </p:nvCxnSpPr>
          <p:spPr>
            <a:xfrm>
              <a:off x="3365596" y="161076"/>
              <a:ext cx="1656609" cy="0"/>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5021339" y="115059"/>
              <a:ext cx="92034" cy="92034"/>
            </a:xfrm>
            <a:prstGeom prst="ellipse">
              <a:avLst/>
            </a:prstGeom>
            <a:grpFill/>
            <a:ln>
              <a:solidFill>
                <a:srgbClr val="AE8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p:cNvSpPr/>
          <p:nvPr/>
        </p:nvSpPr>
        <p:spPr>
          <a:xfrm>
            <a:off x="8065528" y="4927213"/>
            <a:ext cx="1107996" cy="369332"/>
          </a:xfrm>
          <a:prstGeom prst="rect">
            <a:avLst/>
          </a:prstGeom>
          <a:noFill/>
          <a:ln>
            <a:noFill/>
          </a:ln>
        </p:spPr>
        <p:txBody>
          <a:bodyPr wrap="none">
            <a:spAutoFit/>
          </a:bodyPr>
          <a:lstStyle/>
          <a:p>
            <a:r>
              <a:rPr lang="zh-CN" altLang="zh-CN" kern="100" dirty="0">
                <a:solidFill>
                  <a:srgbClr val="AE8A57"/>
                </a:solidFill>
                <a:latin typeface="微软雅黑" panose="020B0503020204020204" pitchFamily="34" charset="-122"/>
                <a:ea typeface="微软雅黑" panose="020B0503020204020204" pitchFamily="34" charset="-122"/>
                <a:cs typeface="Times New Roman" panose="02020603050405020304" pitchFamily="18" charset="0"/>
              </a:rPr>
              <a:t>追求卓越</a:t>
            </a:r>
            <a:endParaRPr lang="zh-CN" altLang="en-US" dirty="0">
              <a:solidFill>
                <a:srgbClr val="AE8A57"/>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6634750" y="4882141"/>
            <a:ext cx="1340642" cy="280189"/>
            <a:chOff x="3752940" y="5074703"/>
            <a:chExt cx="1340642" cy="280189"/>
          </a:xfrm>
          <a:solidFill>
            <a:srgbClr val="AE8A57"/>
          </a:solidFill>
        </p:grpSpPr>
        <p:cxnSp>
          <p:nvCxnSpPr>
            <p:cNvPr id="19" name="直接连接符 18"/>
            <p:cNvCxnSpPr/>
            <p:nvPr/>
          </p:nvCxnSpPr>
          <p:spPr>
            <a:xfrm>
              <a:off x="3752940" y="5074703"/>
              <a:ext cx="347573" cy="229738"/>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103874" y="5304441"/>
              <a:ext cx="902368" cy="0"/>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001548" y="5262858"/>
              <a:ext cx="92034" cy="92034"/>
            </a:xfrm>
            <a:prstGeom prst="ellipse">
              <a:avLst/>
            </a:prstGeom>
            <a:grpFill/>
            <a:ln>
              <a:solidFill>
                <a:srgbClr val="AE8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KSO_Shape"/>
          <p:cNvSpPr>
            <a:spLocks/>
          </p:cNvSpPr>
          <p:nvPr/>
        </p:nvSpPr>
        <p:spPr bwMode="auto">
          <a:xfrm>
            <a:off x="5080345" y="2743314"/>
            <a:ext cx="2234004" cy="2200495"/>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AE8A57"/>
          </a:solidFill>
          <a:ln>
            <a:noFill/>
          </a:ln>
        </p:spPr>
        <p:txBody>
          <a:bodyPr lIns="501445" tIns="575655" rIns="501445" bIns="614746" anchor="ctr"/>
          <a:lstStyle/>
          <a:p>
            <a:pPr algn="ctr"/>
            <a:endParaRPr lang="zh-CN" altLang="en-US" sz="4800" dirty="0">
              <a:solidFill>
                <a:srgbClr val="AE8A57"/>
              </a:solidFill>
            </a:endParaRPr>
          </a:p>
        </p:txBody>
      </p:sp>
      <p:sp>
        <p:nvSpPr>
          <p:cNvPr id="26" name="矩形 25"/>
          <p:cNvSpPr/>
          <p:nvPr/>
        </p:nvSpPr>
        <p:spPr>
          <a:xfrm flipH="1">
            <a:off x="3638176" y="2305821"/>
            <a:ext cx="1107996" cy="369332"/>
          </a:xfrm>
          <a:prstGeom prst="rect">
            <a:avLst/>
          </a:prstGeom>
          <a:noFill/>
          <a:ln>
            <a:noFill/>
          </a:ln>
        </p:spPr>
        <p:txBody>
          <a:bodyPr wrap="none">
            <a:spAutoFit/>
          </a:bodyPr>
          <a:lstStyle/>
          <a:p>
            <a:r>
              <a:rPr lang="zh-CN" altLang="en-US" kern="100" dirty="0" smtClean="0">
                <a:solidFill>
                  <a:srgbClr val="AE8A57"/>
                </a:solidFill>
                <a:latin typeface="微软雅黑" panose="020B0503020204020204" pitchFamily="34" charset="-122"/>
                <a:ea typeface="微软雅黑" panose="020B0503020204020204" pitchFamily="34" charset="-122"/>
                <a:cs typeface="Times New Roman" panose="02020603050405020304" pitchFamily="18" charset="0"/>
              </a:rPr>
              <a:t>顾客至上</a:t>
            </a:r>
            <a:endParaRPr lang="zh-CN" altLang="en-US" dirty="0">
              <a:solidFill>
                <a:srgbClr val="AE8A57"/>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flipH="1">
            <a:off x="4834548" y="2448904"/>
            <a:ext cx="1258599" cy="284470"/>
            <a:chOff x="4100513" y="887105"/>
            <a:chExt cx="1258599" cy="284470"/>
          </a:xfrm>
          <a:solidFill>
            <a:srgbClr val="AE8A57"/>
          </a:solidFill>
        </p:grpSpPr>
        <p:cxnSp>
          <p:nvCxnSpPr>
            <p:cNvPr id="37" name="直接连接符 36"/>
            <p:cNvCxnSpPr/>
            <p:nvPr/>
          </p:nvCxnSpPr>
          <p:spPr>
            <a:xfrm flipV="1">
              <a:off x="4100513" y="928688"/>
              <a:ext cx="242887" cy="242887"/>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4343400" y="928688"/>
              <a:ext cx="902368" cy="0"/>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5267078" y="887105"/>
              <a:ext cx="92034" cy="92034"/>
            </a:xfrm>
            <a:prstGeom prst="ellipse">
              <a:avLst/>
            </a:prstGeom>
            <a:grpFill/>
            <a:ln>
              <a:solidFill>
                <a:srgbClr val="AE8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27"/>
          <p:cNvSpPr/>
          <p:nvPr/>
        </p:nvSpPr>
        <p:spPr>
          <a:xfrm flipH="1">
            <a:off x="2092000" y="3512247"/>
            <a:ext cx="1107996" cy="369332"/>
          </a:xfrm>
          <a:prstGeom prst="rect">
            <a:avLst/>
          </a:prstGeom>
          <a:noFill/>
          <a:ln>
            <a:noFill/>
          </a:ln>
        </p:spPr>
        <p:txBody>
          <a:bodyPr wrap="none">
            <a:spAutoFit/>
          </a:bodyPr>
          <a:lstStyle/>
          <a:p>
            <a:r>
              <a:rPr lang="zh-CN" altLang="en-US" kern="100" dirty="0" smtClean="0">
                <a:solidFill>
                  <a:srgbClr val="AE8A57"/>
                </a:solidFill>
                <a:latin typeface="微软雅黑" panose="020B0503020204020204" pitchFamily="34" charset="-122"/>
                <a:ea typeface="微软雅黑" panose="020B0503020204020204" pitchFamily="34" charset="-122"/>
                <a:cs typeface="Times New Roman" panose="02020603050405020304" pitchFamily="18" charset="0"/>
              </a:rPr>
              <a:t>品质第一</a:t>
            </a:r>
            <a:endParaRPr lang="zh-CN" altLang="en-US" dirty="0">
              <a:solidFill>
                <a:srgbClr val="AE8A57"/>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flipH="1">
            <a:off x="3332516" y="3650896"/>
            <a:ext cx="1747777" cy="92034"/>
            <a:chOff x="3365596" y="115059"/>
            <a:chExt cx="1747777" cy="92034"/>
          </a:xfrm>
          <a:solidFill>
            <a:srgbClr val="AE8A57"/>
          </a:solidFill>
        </p:grpSpPr>
        <p:cxnSp>
          <p:nvCxnSpPr>
            <p:cNvPr id="35" name="直接连接符 34"/>
            <p:cNvCxnSpPr/>
            <p:nvPr/>
          </p:nvCxnSpPr>
          <p:spPr>
            <a:xfrm>
              <a:off x="3365596" y="161076"/>
              <a:ext cx="1656609" cy="0"/>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5021339" y="115059"/>
              <a:ext cx="92034" cy="92034"/>
            </a:xfrm>
            <a:prstGeom prst="ellipse">
              <a:avLst/>
            </a:prstGeom>
            <a:grpFill/>
            <a:ln>
              <a:solidFill>
                <a:srgbClr val="AE8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flipH="1">
            <a:off x="3205076" y="4911171"/>
            <a:ext cx="1107996" cy="369332"/>
          </a:xfrm>
          <a:prstGeom prst="rect">
            <a:avLst/>
          </a:prstGeom>
          <a:noFill/>
          <a:ln>
            <a:noFill/>
          </a:ln>
        </p:spPr>
        <p:txBody>
          <a:bodyPr wrap="none">
            <a:spAutoFit/>
          </a:bodyPr>
          <a:lstStyle/>
          <a:p>
            <a:r>
              <a:rPr lang="zh-CN" altLang="en-US" dirty="0" smtClean="0">
                <a:solidFill>
                  <a:srgbClr val="AE8A57"/>
                </a:solidFill>
                <a:latin typeface="微软雅黑" panose="020B0503020204020204" pitchFamily="34" charset="-122"/>
                <a:ea typeface="微软雅黑" panose="020B0503020204020204" pitchFamily="34" charset="-122"/>
              </a:rPr>
              <a:t>持续改善</a:t>
            </a:r>
            <a:endParaRPr lang="zh-CN" altLang="en-US" dirty="0">
              <a:solidFill>
                <a:srgbClr val="AE8A57"/>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flipH="1">
            <a:off x="4403208" y="4866099"/>
            <a:ext cx="1340642" cy="280189"/>
            <a:chOff x="3752940" y="5074703"/>
            <a:chExt cx="1340642" cy="280189"/>
          </a:xfrm>
          <a:solidFill>
            <a:srgbClr val="AE8A57"/>
          </a:solidFill>
        </p:grpSpPr>
        <p:cxnSp>
          <p:nvCxnSpPr>
            <p:cNvPr id="32" name="直接连接符 31"/>
            <p:cNvCxnSpPr/>
            <p:nvPr/>
          </p:nvCxnSpPr>
          <p:spPr>
            <a:xfrm>
              <a:off x="3752940" y="5074703"/>
              <a:ext cx="347573" cy="229738"/>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4103874" y="5304441"/>
              <a:ext cx="902368" cy="0"/>
            </a:xfrm>
            <a:prstGeom prst="line">
              <a:avLst/>
            </a:prstGeom>
            <a:grpFill/>
            <a:ln>
              <a:solidFill>
                <a:srgbClr val="AE8A57"/>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5001548" y="5262858"/>
              <a:ext cx="92034" cy="92034"/>
            </a:xfrm>
            <a:prstGeom prst="ellipse">
              <a:avLst/>
            </a:prstGeom>
            <a:grpFill/>
            <a:ln>
              <a:solidFill>
                <a:srgbClr val="AE8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椭圆 3"/>
          <p:cNvSpPr/>
          <p:nvPr/>
        </p:nvSpPr>
        <p:spPr>
          <a:xfrm rot="5400000">
            <a:off x="5001866" y="3440458"/>
            <a:ext cx="1610814" cy="806128"/>
          </a:xfrm>
          <a:custGeom>
            <a:avLst/>
            <a:gdLst/>
            <a:ahLst/>
            <a:cxnLst/>
            <a:rect l="l" t="t" r="r" b="b"/>
            <a:pathLst>
              <a:path w="3600400" h="1800200">
                <a:moveTo>
                  <a:pt x="0" y="0"/>
                </a:moveTo>
                <a:lnTo>
                  <a:pt x="3600400" y="0"/>
                </a:lnTo>
                <a:cubicBezTo>
                  <a:pt x="3600400" y="994223"/>
                  <a:pt x="2794423" y="1800200"/>
                  <a:pt x="1800200" y="1800200"/>
                </a:cubicBezTo>
                <a:cubicBezTo>
                  <a:pt x="805977" y="1800200"/>
                  <a:pt x="0" y="994223"/>
                  <a:pt x="0" y="0"/>
                </a:cubicBezTo>
                <a:close/>
              </a:path>
            </a:pathLst>
          </a:custGeom>
          <a:solidFill>
            <a:schemeClr val="bg1"/>
          </a:solidFill>
          <a:ln w="25400" cap="flat" cmpd="sng" algn="ctr">
            <a:noFill/>
            <a:prstDash val="solid"/>
          </a:ln>
          <a:effectLst/>
        </p:spPr>
        <p:txBody>
          <a:bodyPr lIns="144000" bIns="252000" anchor="ctr"/>
          <a:lstStyle/>
          <a:p>
            <a:pPr algn="ctr">
              <a:defRPr/>
            </a:pPr>
            <a:endParaRPr lang="en-US" sz="2000" kern="0" dirty="0">
              <a:solidFill>
                <a:srgbClr val="AE8A57"/>
              </a:solidFill>
              <a:latin typeface="微软雅黑" panose="020B0503020204020204" pitchFamily="34" charset="-122"/>
              <a:ea typeface="微软雅黑" panose="020B0503020204020204" pitchFamily="34" charset="-122"/>
            </a:endParaRPr>
          </a:p>
        </p:txBody>
      </p:sp>
      <p:sp>
        <p:nvSpPr>
          <p:cNvPr id="42" name="椭圆 3"/>
          <p:cNvSpPr/>
          <p:nvPr/>
        </p:nvSpPr>
        <p:spPr>
          <a:xfrm rot="16200000" flipH="1">
            <a:off x="5807994" y="3436886"/>
            <a:ext cx="1610814" cy="806128"/>
          </a:xfrm>
          <a:custGeom>
            <a:avLst/>
            <a:gdLst/>
            <a:ahLst/>
            <a:cxnLst/>
            <a:rect l="l" t="t" r="r" b="b"/>
            <a:pathLst>
              <a:path w="3600400" h="1800200">
                <a:moveTo>
                  <a:pt x="0" y="0"/>
                </a:moveTo>
                <a:lnTo>
                  <a:pt x="3600400" y="0"/>
                </a:lnTo>
                <a:cubicBezTo>
                  <a:pt x="3600400" y="994223"/>
                  <a:pt x="2794423" y="1800200"/>
                  <a:pt x="1800200" y="1800200"/>
                </a:cubicBezTo>
                <a:cubicBezTo>
                  <a:pt x="805977" y="1800200"/>
                  <a:pt x="0" y="994223"/>
                  <a:pt x="0" y="0"/>
                </a:cubicBezTo>
                <a:close/>
              </a:path>
            </a:pathLst>
          </a:custGeom>
          <a:solidFill>
            <a:srgbClr val="DCBC7C"/>
          </a:solidFill>
          <a:ln w="25400" cap="flat" cmpd="sng" algn="ctr">
            <a:noFill/>
            <a:prstDash val="solid"/>
          </a:ln>
          <a:effectLst/>
        </p:spPr>
        <p:txBody>
          <a:bodyPr lIns="144000" bIns="252000" anchor="ctr"/>
          <a:lstStyle/>
          <a:p>
            <a:pPr algn="ctr">
              <a:defRPr/>
            </a:pPr>
            <a:endParaRPr lang="en-US" sz="2000" kern="0" dirty="0">
              <a:solidFill>
                <a:srgbClr val="AE8A57"/>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5697256" y="3235901"/>
            <a:ext cx="441146" cy="1323439"/>
          </a:xfrm>
          <a:prstGeom prst="rect">
            <a:avLst/>
          </a:prstGeom>
          <a:noFill/>
        </p:spPr>
        <p:txBody>
          <a:bodyPr wrap="none" rtlCol="0">
            <a:spAutoFit/>
          </a:bodyPr>
          <a:lstStyle/>
          <a:p>
            <a:r>
              <a:rPr lang="zh-CN" altLang="en-US" sz="2000" dirty="0" smtClean="0">
                <a:solidFill>
                  <a:srgbClr val="AE8A57"/>
                </a:solidFill>
                <a:latin typeface="方正正准黑简体" panose="02000000000000000000" pitchFamily="2" charset="-122"/>
                <a:ea typeface="方正正准黑简体" panose="02000000000000000000" pitchFamily="2" charset="-122"/>
              </a:rPr>
              <a:t>企</a:t>
            </a:r>
            <a:endParaRPr lang="en-US" altLang="zh-CN" sz="2000" dirty="0" smtClean="0">
              <a:solidFill>
                <a:srgbClr val="AE8A57"/>
              </a:solidFill>
              <a:latin typeface="方正正准黑简体" panose="02000000000000000000" pitchFamily="2" charset="-122"/>
              <a:ea typeface="方正正准黑简体" panose="02000000000000000000" pitchFamily="2" charset="-122"/>
            </a:endParaRPr>
          </a:p>
          <a:p>
            <a:r>
              <a:rPr lang="zh-CN" altLang="en-US" sz="2000" dirty="0" smtClean="0">
                <a:solidFill>
                  <a:srgbClr val="AE8A57"/>
                </a:solidFill>
                <a:latin typeface="方正正准黑简体" panose="02000000000000000000" pitchFamily="2" charset="-122"/>
                <a:ea typeface="方正正准黑简体" panose="02000000000000000000" pitchFamily="2" charset="-122"/>
              </a:rPr>
              <a:t>业</a:t>
            </a:r>
            <a:endParaRPr lang="en-US" altLang="zh-CN" sz="2000" dirty="0" smtClean="0">
              <a:solidFill>
                <a:srgbClr val="AE8A57"/>
              </a:solidFill>
              <a:latin typeface="方正正准黑简体" panose="02000000000000000000" pitchFamily="2" charset="-122"/>
              <a:ea typeface="方正正准黑简体" panose="02000000000000000000" pitchFamily="2" charset="-122"/>
            </a:endParaRPr>
          </a:p>
          <a:p>
            <a:r>
              <a:rPr lang="zh-CN" altLang="en-US" sz="2000" dirty="0" smtClean="0">
                <a:solidFill>
                  <a:srgbClr val="AE8A57"/>
                </a:solidFill>
                <a:latin typeface="方正正准黑简体" panose="02000000000000000000" pitchFamily="2" charset="-122"/>
                <a:ea typeface="方正正准黑简体" panose="02000000000000000000" pitchFamily="2" charset="-122"/>
              </a:rPr>
              <a:t>精</a:t>
            </a:r>
            <a:endParaRPr lang="en-US" altLang="zh-CN" sz="2000" dirty="0" smtClean="0">
              <a:solidFill>
                <a:srgbClr val="AE8A57"/>
              </a:solidFill>
              <a:latin typeface="方正正准黑简体" panose="02000000000000000000" pitchFamily="2" charset="-122"/>
              <a:ea typeface="方正正准黑简体" panose="02000000000000000000" pitchFamily="2" charset="-122"/>
            </a:endParaRPr>
          </a:p>
          <a:p>
            <a:r>
              <a:rPr lang="zh-CN" altLang="en-US" sz="2000" dirty="0" smtClean="0">
                <a:solidFill>
                  <a:srgbClr val="AE8A57"/>
                </a:solidFill>
                <a:latin typeface="方正正准黑简体" panose="02000000000000000000" pitchFamily="2" charset="-122"/>
                <a:ea typeface="方正正准黑简体" panose="02000000000000000000" pitchFamily="2" charset="-122"/>
              </a:rPr>
              <a:t>神</a:t>
            </a:r>
            <a:endParaRPr lang="zh-CN" altLang="en-US" sz="2000" dirty="0">
              <a:solidFill>
                <a:srgbClr val="AE8A57"/>
              </a:solidFill>
              <a:latin typeface="方正正准黑简体" panose="02000000000000000000" pitchFamily="2" charset="-122"/>
              <a:ea typeface="方正正准黑简体" panose="02000000000000000000" pitchFamily="2" charset="-122"/>
            </a:endParaRPr>
          </a:p>
        </p:txBody>
      </p:sp>
      <p:sp>
        <p:nvSpPr>
          <p:cNvPr id="44" name="文本框 43"/>
          <p:cNvSpPr txBox="1"/>
          <p:nvPr/>
        </p:nvSpPr>
        <p:spPr>
          <a:xfrm>
            <a:off x="6288305" y="3235901"/>
            <a:ext cx="441146" cy="1323439"/>
          </a:xfrm>
          <a:prstGeom prst="rect">
            <a:avLst/>
          </a:prstGeom>
          <a:noFill/>
        </p:spPr>
        <p:txBody>
          <a:bodyPr wrap="none" rtlCol="0">
            <a:spAutoFit/>
          </a:bodyPr>
          <a:lstStyle/>
          <a:p>
            <a:r>
              <a:rPr lang="zh-CN" altLang="en-US" sz="2000" dirty="0" smtClean="0">
                <a:solidFill>
                  <a:schemeClr val="tx1">
                    <a:lumMod val="85000"/>
                    <a:lumOff val="15000"/>
                  </a:schemeClr>
                </a:solidFill>
                <a:latin typeface="方正正准黑简体" panose="02000000000000000000" pitchFamily="2" charset="-122"/>
                <a:ea typeface="方正正准黑简体" panose="02000000000000000000" pitchFamily="2" charset="-122"/>
              </a:rPr>
              <a:t>服</a:t>
            </a:r>
            <a:endParaRPr lang="en-US" altLang="zh-CN" sz="2000" dirty="0" smtClean="0">
              <a:solidFill>
                <a:schemeClr val="tx1">
                  <a:lumMod val="85000"/>
                  <a:lumOff val="15000"/>
                </a:schemeClr>
              </a:solidFill>
              <a:latin typeface="方正正准黑简体" panose="02000000000000000000" pitchFamily="2" charset="-122"/>
              <a:ea typeface="方正正准黑简体" panose="02000000000000000000" pitchFamily="2" charset="-122"/>
            </a:endParaRPr>
          </a:p>
          <a:p>
            <a:r>
              <a:rPr lang="zh-CN" altLang="en-US" sz="2000" dirty="0" smtClean="0">
                <a:solidFill>
                  <a:schemeClr val="tx1">
                    <a:lumMod val="85000"/>
                    <a:lumOff val="15000"/>
                  </a:schemeClr>
                </a:solidFill>
                <a:latin typeface="方正正准黑简体" panose="02000000000000000000" pitchFamily="2" charset="-122"/>
                <a:ea typeface="方正正准黑简体" panose="02000000000000000000" pitchFamily="2" charset="-122"/>
              </a:rPr>
              <a:t>务</a:t>
            </a:r>
            <a:endParaRPr lang="en-US" altLang="zh-CN" sz="2000" dirty="0" smtClean="0">
              <a:solidFill>
                <a:schemeClr val="tx1">
                  <a:lumMod val="85000"/>
                  <a:lumOff val="15000"/>
                </a:schemeClr>
              </a:solidFill>
              <a:latin typeface="方正正准黑简体" panose="02000000000000000000" pitchFamily="2" charset="-122"/>
              <a:ea typeface="方正正准黑简体" panose="02000000000000000000" pitchFamily="2" charset="-122"/>
            </a:endParaRPr>
          </a:p>
          <a:p>
            <a:r>
              <a:rPr lang="zh-CN" altLang="en-US" sz="2000" dirty="0" smtClean="0">
                <a:solidFill>
                  <a:schemeClr val="tx1">
                    <a:lumMod val="85000"/>
                    <a:lumOff val="15000"/>
                  </a:schemeClr>
                </a:solidFill>
                <a:latin typeface="方正正准黑简体" panose="02000000000000000000" pitchFamily="2" charset="-122"/>
                <a:ea typeface="方正正准黑简体" panose="02000000000000000000" pitchFamily="2" charset="-122"/>
              </a:rPr>
              <a:t>宗</a:t>
            </a:r>
            <a:endParaRPr lang="en-US" altLang="zh-CN" sz="2000" dirty="0" smtClean="0">
              <a:solidFill>
                <a:schemeClr val="tx1">
                  <a:lumMod val="85000"/>
                  <a:lumOff val="15000"/>
                </a:schemeClr>
              </a:solidFill>
              <a:latin typeface="方正正准黑简体" panose="02000000000000000000" pitchFamily="2" charset="-122"/>
              <a:ea typeface="方正正准黑简体" panose="02000000000000000000" pitchFamily="2" charset="-122"/>
            </a:endParaRPr>
          </a:p>
          <a:p>
            <a:r>
              <a:rPr lang="zh-CN" altLang="en-US" sz="2000" dirty="0" smtClean="0">
                <a:solidFill>
                  <a:schemeClr val="tx1">
                    <a:lumMod val="85000"/>
                    <a:lumOff val="15000"/>
                  </a:schemeClr>
                </a:solidFill>
                <a:latin typeface="方正正准黑简体" panose="02000000000000000000" pitchFamily="2" charset="-122"/>
                <a:ea typeface="方正正准黑简体" panose="02000000000000000000" pitchFamily="2" charset="-122"/>
              </a:rPr>
              <a:t>旨</a:t>
            </a:r>
            <a:endParaRPr lang="zh-CN" altLang="en-US" sz="2000" dirty="0">
              <a:solidFill>
                <a:schemeClr val="tx1">
                  <a:lumMod val="85000"/>
                  <a:lumOff val="15000"/>
                </a:schemeClr>
              </a:solidFill>
              <a:latin typeface="方正正准黑简体" panose="02000000000000000000" pitchFamily="2" charset="-122"/>
              <a:ea typeface="方正正准黑简体" panose="02000000000000000000" pitchFamily="2" charset="-122"/>
            </a:endParaRPr>
          </a:p>
        </p:txBody>
      </p:sp>
    </p:spTree>
    <p:extLst>
      <p:ext uri="{BB962C8B-B14F-4D97-AF65-F5344CB8AC3E}">
        <p14:creationId xmlns:p14="http://schemas.microsoft.com/office/powerpoint/2010/main" val="18539558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KSO_Shape"/>
          <p:cNvSpPr>
            <a:spLocks/>
          </p:cNvSpPr>
          <p:nvPr/>
        </p:nvSpPr>
        <p:spPr bwMode="auto">
          <a:xfrm>
            <a:off x="4978998" y="1834648"/>
            <a:ext cx="2234004" cy="2200495"/>
          </a:xfrm>
          <a:custGeom>
            <a:avLst/>
            <a:gdLst>
              <a:gd name="T0" fmla="*/ 578881 w 2443615"/>
              <a:gd name="T1" fmla="*/ 210056 h 2406492"/>
              <a:gd name="T2" fmla="*/ 209403 w 2443615"/>
              <a:gd name="T3" fmla="*/ 579678 h 2406492"/>
              <a:gd name="T4" fmla="*/ 578881 w 2443615"/>
              <a:gd name="T5" fmla="*/ 949300 h 2406492"/>
              <a:gd name="T6" fmla="*/ 948359 w 2443615"/>
              <a:gd name="T7" fmla="*/ 579678 h 2406492"/>
              <a:gd name="T8" fmla="*/ 578881 w 2443615"/>
              <a:gd name="T9" fmla="*/ 210056 h 2406492"/>
              <a:gd name="T10" fmla="*/ 531473 w 2443615"/>
              <a:gd name="T11" fmla="*/ 0 h 2406492"/>
              <a:gd name="T12" fmla="*/ 626289 w 2443615"/>
              <a:gd name="T13" fmla="*/ 0 h 2406492"/>
              <a:gd name="T14" fmla="*/ 646896 w 2443615"/>
              <a:gd name="T15" fmla="*/ 116931 h 2406492"/>
              <a:gd name="T16" fmla="*/ 824112 w 2443615"/>
              <a:gd name="T17" fmla="*/ 181457 h 2406492"/>
              <a:gd name="T18" fmla="*/ 915030 w 2443615"/>
              <a:gd name="T19" fmla="*/ 105134 h 2406492"/>
              <a:gd name="T20" fmla="*/ 987663 w 2443615"/>
              <a:gd name="T21" fmla="*/ 166105 h 2406492"/>
              <a:gd name="T22" fmla="*/ 928315 w 2443615"/>
              <a:gd name="T23" fmla="*/ 268929 h 2406492"/>
              <a:gd name="T24" fmla="*/ 1022610 w 2443615"/>
              <a:gd name="T25" fmla="*/ 432315 h 2406492"/>
              <a:gd name="T26" fmla="*/ 1141298 w 2443615"/>
              <a:gd name="T27" fmla="*/ 432312 h 2406492"/>
              <a:gd name="T28" fmla="*/ 1157762 w 2443615"/>
              <a:gd name="T29" fmla="*/ 525724 h 2406492"/>
              <a:gd name="T30" fmla="*/ 1046231 w 2443615"/>
              <a:gd name="T31" fmla="*/ 566331 h 2406492"/>
              <a:gd name="T32" fmla="*/ 1013483 w 2443615"/>
              <a:gd name="T33" fmla="*/ 752127 h 2406492"/>
              <a:gd name="T34" fmla="*/ 1104405 w 2443615"/>
              <a:gd name="T35" fmla="*/ 828445 h 2406492"/>
              <a:gd name="T36" fmla="*/ 1056998 w 2443615"/>
              <a:gd name="T37" fmla="*/ 910590 h 2406492"/>
              <a:gd name="T38" fmla="*/ 945469 w 2443615"/>
              <a:gd name="T39" fmla="*/ 869977 h 2406492"/>
              <a:gd name="T40" fmla="*/ 801001 w 2443615"/>
              <a:gd name="T41" fmla="*/ 991247 h 2406492"/>
              <a:gd name="T42" fmla="*/ 821615 w 2443615"/>
              <a:gd name="T43" fmla="*/ 1108177 h 2406492"/>
              <a:gd name="T44" fmla="*/ 732517 w 2443615"/>
              <a:gd name="T45" fmla="*/ 1140619 h 2406492"/>
              <a:gd name="T46" fmla="*/ 673175 w 2443615"/>
              <a:gd name="T47" fmla="*/ 1037791 h 2406492"/>
              <a:gd name="T48" fmla="*/ 484586 w 2443615"/>
              <a:gd name="T49" fmla="*/ 1037791 h 2406492"/>
              <a:gd name="T50" fmla="*/ 425246 w 2443615"/>
              <a:gd name="T51" fmla="*/ 1140619 h 2406492"/>
              <a:gd name="T52" fmla="*/ 336148 w 2443615"/>
              <a:gd name="T53" fmla="*/ 1108177 h 2406492"/>
              <a:gd name="T54" fmla="*/ 356761 w 2443615"/>
              <a:gd name="T55" fmla="*/ 991247 h 2406492"/>
              <a:gd name="T56" fmla="*/ 212294 w 2443615"/>
              <a:gd name="T57" fmla="*/ 869977 h 2406492"/>
              <a:gd name="T58" fmla="*/ 100765 w 2443615"/>
              <a:gd name="T59" fmla="*/ 910590 h 2406492"/>
              <a:gd name="T60" fmla="*/ 53357 w 2443615"/>
              <a:gd name="T61" fmla="*/ 828445 h 2406492"/>
              <a:gd name="T62" fmla="*/ 144279 w 2443615"/>
              <a:gd name="T63" fmla="*/ 752127 h 2406492"/>
              <a:gd name="T64" fmla="*/ 111531 w 2443615"/>
              <a:gd name="T65" fmla="*/ 566331 h 2406492"/>
              <a:gd name="T66" fmla="*/ 0 w 2443615"/>
              <a:gd name="T67" fmla="*/ 525724 h 2406492"/>
              <a:gd name="T68" fmla="*/ 16464 w 2443615"/>
              <a:gd name="T69" fmla="*/ 432312 h 2406492"/>
              <a:gd name="T70" fmla="*/ 135152 w 2443615"/>
              <a:gd name="T71" fmla="*/ 432315 h 2406492"/>
              <a:gd name="T72" fmla="*/ 229447 w 2443615"/>
              <a:gd name="T73" fmla="*/ 268929 h 2406492"/>
              <a:gd name="T74" fmla="*/ 170100 w 2443615"/>
              <a:gd name="T75" fmla="*/ 166105 h 2406492"/>
              <a:gd name="T76" fmla="*/ 242733 w 2443615"/>
              <a:gd name="T77" fmla="*/ 105134 h 2406492"/>
              <a:gd name="T78" fmla="*/ 333651 w 2443615"/>
              <a:gd name="T79" fmla="*/ 181457 h 2406492"/>
              <a:gd name="T80" fmla="*/ 510866 w 2443615"/>
              <a:gd name="T81" fmla="*/ 116931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gradFill flip="none" rotWithShape="1">
            <a:gsLst>
              <a:gs pos="100000">
                <a:srgbClr val="AE8A57"/>
              </a:gs>
              <a:gs pos="46000">
                <a:srgbClr val="DCBC7C"/>
              </a:gs>
              <a:gs pos="0">
                <a:schemeClr val="accent1">
                  <a:lumMod val="20000"/>
                  <a:lumOff val="80000"/>
                </a:schemeClr>
              </a:gs>
            </a:gsLst>
            <a:path path="circle">
              <a:fillToRect l="50000" t="50000" r="50000" b="50000"/>
            </a:path>
            <a:tileRect/>
          </a:gradFill>
          <a:ln>
            <a:noFill/>
          </a:ln>
        </p:spPr>
        <p:txBody>
          <a:bodyPr lIns="501445" tIns="575655" rIns="501445" bIns="614746" anchor="ctr"/>
          <a:lstStyle/>
          <a:p>
            <a:pPr algn="ctr"/>
            <a:r>
              <a:rPr lang="en-US" altLang="zh-CN" sz="4800" dirty="0" smtClean="0">
                <a:solidFill>
                  <a:srgbClr val="AE8A57"/>
                </a:solidFill>
              </a:rPr>
              <a:t>04</a:t>
            </a:r>
            <a:endParaRPr lang="zh-CN" altLang="en-US" sz="4800" dirty="0">
              <a:solidFill>
                <a:srgbClr val="AE8A57"/>
              </a:solidFill>
            </a:endParaRPr>
          </a:p>
        </p:txBody>
      </p:sp>
      <p:sp>
        <p:nvSpPr>
          <p:cNvPr id="3" name="文本框 2"/>
          <p:cNvSpPr txBox="1"/>
          <p:nvPr/>
        </p:nvSpPr>
        <p:spPr>
          <a:xfrm>
            <a:off x="5077138" y="4377022"/>
            <a:ext cx="2037737" cy="646331"/>
          </a:xfrm>
          <a:prstGeom prst="rect">
            <a:avLst/>
          </a:prstGeom>
          <a:noFill/>
        </p:spPr>
        <p:txBody>
          <a:bodyPr wrap="none" rtlCol="0">
            <a:spAutoFit/>
          </a:bodyPr>
          <a:lstStyle/>
          <a:p>
            <a:pPr algn="ctr"/>
            <a:r>
              <a:rPr lang="zh-CN" altLang="en-US" sz="3600" b="1" dirty="0" smtClean="0">
                <a:solidFill>
                  <a:schemeClr val="tx1">
                    <a:lumMod val="65000"/>
                    <a:lumOff val="35000"/>
                  </a:schemeClr>
                </a:solidFill>
                <a:latin typeface="方正正准黑简体" panose="02000000000000000000" pitchFamily="2" charset="-122"/>
                <a:ea typeface="方正正准黑简体" panose="02000000000000000000" pitchFamily="2" charset="-122"/>
              </a:rPr>
              <a:t>优秀团队</a:t>
            </a:r>
            <a:endParaRPr lang="zh-CN" altLang="en-US" sz="3600" b="1" dirty="0">
              <a:solidFill>
                <a:schemeClr val="tx1">
                  <a:lumMod val="65000"/>
                  <a:lumOff val="35000"/>
                </a:schemeClr>
              </a:solidFill>
              <a:latin typeface="方正正准黑简体" panose="02000000000000000000" pitchFamily="2" charset="-122"/>
              <a:ea typeface="方正正准黑简体" panose="02000000000000000000" pitchFamily="2" charset="-122"/>
            </a:endParaRPr>
          </a:p>
        </p:txBody>
      </p:sp>
    </p:spTree>
    <p:extLst>
      <p:ext uri="{BB962C8B-B14F-4D97-AF65-F5344CB8AC3E}">
        <p14:creationId xmlns:p14="http://schemas.microsoft.com/office/powerpoint/2010/main" val="894470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TotalTime>
  <Words>187</Words>
  <Application>Microsoft Office PowerPoint</Application>
  <PresentationFormat>宽屏</PresentationFormat>
  <Paragraphs>70</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11</vt:i4>
      </vt:variant>
    </vt:vector>
  </HeadingPairs>
  <TitlesOfParts>
    <vt:vector size="22" baseType="lpstr">
      <vt:lpstr>方正正纤黑简体</vt:lpstr>
      <vt:lpstr>方正正中黑简体</vt:lpstr>
      <vt:lpstr>方正正准黑简体</vt:lpstr>
      <vt:lpstr>宋体</vt:lpstr>
      <vt:lpstr>微软雅黑</vt:lpstr>
      <vt:lpstr>幼圆</vt:lpstr>
      <vt:lpstr>Arial</vt:lpstr>
      <vt:lpstr>Arial Rounded MT Bold</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Sky123.Org</cp:lastModifiedBy>
  <cp:revision>25</cp:revision>
  <dcterms:created xsi:type="dcterms:W3CDTF">2014-07-04T00:38:39Z</dcterms:created>
  <dcterms:modified xsi:type="dcterms:W3CDTF">2015-09-27T01:36:00Z</dcterms:modified>
</cp:coreProperties>
</file>