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0" r:id="rId6"/>
    <p:sldId id="261" r:id="rId7"/>
    <p:sldId id="262" r:id="rId8"/>
    <p:sldId id="263" r:id="rId9"/>
    <p:sldId id="264" r:id="rId10"/>
    <p:sldId id="265" r:id="rId11"/>
    <p:sldId id="266" r:id="rId12"/>
    <p:sldId id="267" r:id="rId13"/>
    <p:sldId id="270" r:id="rId14"/>
    <p:sldId id="271" r:id="rId15"/>
    <p:sldId id="272" r:id="rId16"/>
    <p:sldId id="273" r:id="rId17"/>
    <p:sldId id="274" r:id="rId18"/>
    <p:sldId id="289" r:id="rId19"/>
    <p:sldId id="275" r:id="rId20"/>
    <p:sldId id="276" r:id="rId21"/>
    <p:sldId id="277" r:id="rId22"/>
    <p:sldId id="278" r:id="rId23"/>
    <p:sldId id="279" r:id="rId24"/>
    <p:sldId id="268" r:id="rId25"/>
    <p:sldId id="280" r:id="rId26"/>
    <p:sldId id="281" r:id="rId27"/>
    <p:sldId id="283" r:id="rId28"/>
    <p:sldId id="282" r:id="rId29"/>
    <p:sldId id="284" r:id="rId30"/>
    <p:sldId id="290" r:id="rId31"/>
    <p:sldId id="286" r:id="rId32"/>
    <p:sldId id="288" r:id="rId33"/>
    <p:sldId id="291" r:id="rId34"/>
    <p:sldId id="269"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5A3E"/>
    <a:srgbClr val="ED7D31"/>
    <a:srgbClr val="BB0856"/>
    <a:srgbClr val="612053"/>
    <a:srgbClr val="FFDD9D"/>
    <a:srgbClr val="BDD495"/>
    <a:srgbClr val="0D1655"/>
    <a:srgbClr val="FFFFFF"/>
    <a:srgbClr val="FD5D3D"/>
    <a:srgbClr val="A2331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50" autoAdjust="0"/>
    <p:restoredTop sz="94660"/>
  </p:normalViewPr>
  <p:slideViewPr>
    <p:cSldViewPr snapToGrid="0">
      <p:cViewPr varScale="1">
        <p:scale>
          <a:sx n="104" d="100"/>
          <a:sy n="104" d="100"/>
        </p:scale>
        <p:origin x="-162"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2007_Workbook1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2007_Workbook2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Office_Excel_2007_Workbook3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Office_Excel_2007_Workbook44.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spPr>
            <a:ln>
              <a:noFill/>
            </a:ln>
          </c:spPr>
          <c:explosion val="6"/>
          <c:dPt>
            <c:idx val="0"/>
            <c:explosion val="0"/>
            <c:spPr>
              <a:solidFill>
                <a:srgbClr val="FE5A3E"/>
              </a:solidFill>
              <a:ln w="19050">
                <a:noFill/>
              </a:ln>
              <a:effectLst/>
            </c:spPr>
          </c:dPt>
          <c:dPt>
            <c:idx val="1"/>
            <c:explosion val="0"/>
            <c:spPr>
              <a:solidFill>
                <a:srgbClr val="FFFFFF">
                  <a:alpha val="40000"/>
                </a:srgbClr>
              </a:solidFill>
              <a:ln w="19050">
                <a:noFill/>
              </a:ln>
              <a:effectLst/>
            </c:spPr>
          </c:dPt>
          <c:dPt>
            <c:idx val="2"/>
            <c:explosion val="0"/>
            <c:spPr>
              <a:solidFill>
                <a:schemeClr val="bg1"/>
              </a:solidFill>
              <a:ln w="19050">
                <a:noFill/>
              </a:ln>
              <a:effectLst/>
            </c:spPr>
          </c:dPt>
          <c:cat>
            <c:strRef>
              <c:f>Sheet1!$A$2:$A$4</c:f>
              <c:strCache>
                <c:ptCount val="3"/>
                <c:pt idx="0">
                  <c:v>第一季度</c:v>
                </c:pt>
                <c:pt idx="1">
                  <c:v>第二季度</c:v>
                </c:pt>
                <c:pt idx="2">
                  <c:v>第三季度</c:v>
                </c:pt>
              </c:strCache>
            </c:strRef>
          </c:cat>
          <c:val>
            <c:numRef>
              <c:f>Sheet1!$B$2:$B$4</c:f>
              <c:numCache>
                <c:formatCode>General</c:formatCode>
                <c:ptCount val="3"/>
                <c:pt idx="0">
                  <c:v>70</c:v>
                </c:pt>
                <c:pt idx="1">
                  <c:v>20</c:v>
                </c:pt>
                <c:pt idx="2">
                  <c:v>10</c:v>
                </c:pt>
              </c:numCache>
            </c:numRef>
          </c:val>
        </c:ser>
        <c:dLbls/>
        <c:firstSliceAng val="30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dPt>
            <c:idx val="0"/>
            <c:spPr>
              <a:solidFill>
                <a:srgbClr val="FE5A3E"/>
              </a:solidFill>
              <a:ln w="19050">
                <a:noFill/>
              </a:ln>
              <a:effectLst/>
            </c:spPr>
          </c:dPt>
          <c:dPt>
            <c:idx val="1"/>
            <c:spPr>
              <a:solidFill>
                <a:srgbClr val="FFFFFF">
                  <a:alpha val="40000"/>
                </a:srgb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strRef>
              <c:f>Sheet1!$A$2:$A$5</c:f>
              <c:strCache>
                <c:ptCount val="2"/>
                <c:pt idx="0">
                  <c:v>第一季度</c:v>
                </c:pt>
                <c:pt idx="1">
                  <c:v>第二季度</c:v>
                </c:pt>
              </c:strCache>
            </c:strRef>
          </c:cat>
          <c:val>
            <c:numRef>
              <c:f>Sheet1!$B$2:$B$5</c:f>
              <c:numCache>
                <c:formatCode>General</c:formatCode>
                <c:ptCount val="4"/>
                <c:pt idx="0">
                  <c:v>40</c:v>
                </c:pt>
                <c:pt idx="1">
                  <c:v>60</c:v>
                </c:pt>
              </c:numCache>
            </c:numRef>
          </c:val>
        </c:ser>
        <c:dLbls/>
        <c:firstSliceAng val="58"/>
        <c:holeSize val="75"/>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dPt>
            <c:idx val="0"/>
            <c:spPr>
              <a:solidFill>
                <a:srgbClr val="FE5A3E"/>
              </a:solidFill>
              <a:ln w="19050">
                <a:noFill/>
              </a:ln>
              <a:effectLst/>
            </c:spPr>
          </c:dPt>
          <c:dPt>
            <c:idx val="1"/>
            <c:spPr>
              <a:solidFill>
                <a:srgbClr val="FFFFFF">
                  <a:alpha val="40000"/>
                </a:srgb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strRef>
              <c:f>Sheet1!$A$2:$A$5</c:f>
              <c:strCache>
                <c:ptCount val="2"/>
                <c:pt idx="0">
                  <c:v>第一季度</c:v>
                </c:pt>
                <c:pt idx="1">
                  <c:v>第二季度</c:v>
                </c:pt>
              </c:strCache>
            </c:strRef>
          </c:cat>
          <c:val>
            <c:numRef>
              <c:f>Sheet1!$B$2:$B$5</c:f>
              <c:numCache>
                <c:formatCode>General</c:formatCode>
                <c:ptCount val="4"/>
                <c:pt idx="0">
                  <c:v>40</c:v>
                </c:pt>
                <c:pt idx="1">
                  <c:v>60</c:v>
                </c:pt>
              </c:numCache>
            </c:numRef>
          </c:val>
        </c:ser>
        <c:dLbls/>
        <c:firstSliceAng val="233"/>
        <c:holeSize val="75"/>
      </c:doughnut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dPt>
            <c:idx val="0"/>
            <c:spPr>
              <a:solidFill>
                <a:srgbClr val="FE5A3E"/>
              </a:solidFill>
              <a:ln w="19050">
                <a:noFill/>
              </a:ln>
              <a:effectLst/>
            </c:spPr>
          </c:dPt>
          <c:dPt>
            <c:idx val="1"/>
            <c:spPr>
              <a:solidFill>
                <a:schemeClr val="bg1">
                  <a:alpha val="40000"/>
                </a:schemeClr>
              </a:solidFill>
              <a:ln w="19050">
                <a:noFill/>
              </a:ln>
              <a:effectLst/>
            </c:spPr>
          </c:dPt>
          <c:dPt>
            <c:idx val="2"/>
            <c:spPr>
              <a:solidFill>
                <a:schemeClr val="accent3"/>
              </a:solidFill>
              <a:ln w="19050">
                <a:solidFill>
                  <a:schemeClr val="lt1"/>
                </a:solidFill>
              </a:ln>
              <a:effectLst/>
            </c:spPr>
          </c:dPt>
          <c:dPt>
            <c:idx val="3"/>
            <c:spPr>
              <a:solidFill>
                <a:schemeClr val="accent4"/>
              </a:solidFill>
              <a:ln w="19050">
                <a:solidFill>
                  <a:schemeClr val="lt1"/>
                </a:solidFill>
              </a:ln>
              <a:effectLst/>
            </c:spPr>
          </c:dPt>
          <c:cat>
            <c:numRef>
              <c:f>Sheet1!$A$2:$A$5</c:f>
              <c:numCache>
                <c:formatCode>General</c:formatCode>
                <c:ptCount val="4"/>
              </c:numCache>
            </c:numRef>
          </c:cat>
          <c:val>
            <c:numRef>
              <c:f>Sheet1!$B$2:$B$5</c:f>
              <c:numCache>
                <c:formatCode>General</c:formatCode>
                <c:ptCount val="4"/>
                <c:pt idx="0">
                  <c:v>5</c:v>
                </c:pt>
                <c:pt idx="1">
                  <c:v>95</c:v>
                </c:pt>
              </c:numCache>
            </c:numRef>
          </c:val>
        </c:ser>
        <c:dLbls/>
        <c:firstSliceAng val="3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3382618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279505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139394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4006721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4112152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57469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1064077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4091114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499025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1788938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3D00C7E-A33F-4117-8001-C76A27DBB0A5}" type="datetimeFigureOut">
              <a:rPr lang="zh-CN" altLang="en-US" smtClean="0"/>
              <a:pPr/>
              <a:t>2015/7/30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3315707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00C7E-A33F-4117-8001-C76A27DBB0A5}" type="datetimeFigureOut">
              <a:rPr lang="zh-CN" altLang="en-US" smtClean="0"/>
              <a:pPr/>
              <a:t>2015/7/30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A11312-CB4D-48AF-918A-EB328041C89F}" type="slidenum">
              <a:rPr lang="zh-CN" altLang="en-US" smtClean="0"/>
              <a:pPr/>
              <a:t>‹#›</a:t>
            </a:fld>
            <a:endParaRPr lang="zh-CN" altLang="en-US"/>
          </a:p>
        </p:txBody>
      </p:sp>
    </p:spTree>
    <p:extLst>
      <p:ext uri="{BB962C8B-B14F-4D97-AF65-F5344CB8AC3E}">
        <p14:creationId xmlns:p14="http://schemas.microsoft.com/office/powerpoint/2010/main" xmlns="" val="3228866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pptbz.com/"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9" name="矩形 38"/>
          <p:cNvSpPr/>
          <p:nvPr/>
        </p:nvSpPr>
        <p:spPr>
          <a:xfrm>
            <a:off x="4789959" y="4200518"/>
            <a:ext cx="4000507" cy="695347"/>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17730" y="2595384"/>
            <a:ext cx="7879080" cy="1015663"/>
          </a:xfrm>
          <a:prstGeom prst="rect">
            <a:avLst/>
          </a:prstGeom>
          <a:noFill/>
        </p:spPr>
        <p:txBody>
          <a:bodyPr wrap="none" rtlCol="0">
            <a:spAutoFit/>
          </a:bodyPr>
          <a:lstStyle>
            <a:defPPr>
              <a:defRPr lang="zh-CN"/>
            </a:defPPr>
            <a:lvl1pPr>
              <a:defRPr sz="4800">
                <a:solidFill>
                  <a:schemeClr val="bg1"/>
                </a:solidFill>
                <a:latin typeface="方正大黑简体" panose="02010601030101010101" pitchFamily="2" charset="-122"/>
                <a:ea typeface="方正大黑简体" panose="02010601030101010101" pitchFamily="2" charset="-122"/>
              </a:defRPr>
            </a:lvl1pPr>
          </a:lstStyle>
          <a:p>
            <a:r>
              <a:rPr lang="en-US" altLang="zh-CN" sz="6000" dirty="0"/>
              <a:t>《</a:t>
            </a:r>
            <a:r>
              <a:rPr lang="zh-CN" altLang="en-US" sz="6000" dirty="0"/>
              <a:t>浪潮之巅</a:t>
            </a:r>
            <a:r>
              <a:rPr lang="en-US" altLang="zh-CN" sz="6000" dirty="0"/>
              <a:t>》</a:t>
            </a:r>
            <a:r>
              <a:rPr lang="zh-CN" altLang="en-US" sz="6000" dirty="0"/>
              <a:t>浅读笔记</a:t>
            </a:r>
          </a:p>
        </p:txBody>
      </p:sp>
      <p:cxnSp>
        <p:nvCxnSpPr>
          <p:cNvPr id="10" name="直接连接符 9"/>
          <p:cNvCxnSpPr/>
          <p:nvPr/>
        </p:nvCxnSpPr>
        <p:spPr>
          <a:xfrm>
            <a:off x="578338" y="1931623"/>
            <a:ext cx="82121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rotWithShape="1">
          <a:blip r:embed="rId3" cstate="print">
            <a:extLst>
              <a:ext uri="{28A0092B-C50C-407E-A947-70E740481C1C}">
                <a14:useLocalDpi xmlns:a14="http://schemas.microsoft.com/office/drawing/2010/main" xmlns="" val="0"/>
              </a:ext>
            </a:extLst>
          </a:blip>
          <a:srcRect l="13583" r="13667"/>
          <a:stretch/>
        </p:blipFill>
        <p:spPr>
          <a:xfrm>
            <a:off x="9024117" y="1640203"/>
            <a:ext cx="2590224" cy="3560447"/>
          </a:xfrm>
          <a:prstGeom prst="rect">
            <a:avLst/>
          </a:prstGeom>
        </p:spPr>
      </p:pic>
      <p:sp>
        <p:nvSpPr>
          <p:cNvPr id="16" name="矩形 15"/>
          <p:cNvSpPr/>
          <p:nvPr/>
        </p:nvSpPr>
        <p:spPr>
          <a:xfrm>
            <a:off x="8790466" y="1425717"/>
            <a:ext cx="3057525" cy="398941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3414712" y="4548192"/>
            <a:ext cx="13516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4766378" y="4200519"/>
            <a:ext cx="233651" cy="695347"/>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282350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720476" y="696223"/>
            <a:ext cx="8313180" cy="1107996"/>
          </a:xfrm>
          <a:prstGeom prst="rect">
            <a:avLst/>
          </a:prstGeom>
          <a:noFill/>
        </p:spPr>
        <p:txBody>
          <a:bodyPr wrap="square" rtlCol="0">
            <a:spAutoFit/>
          </a:bodyPr>
          <a:lstStyle/>
          <a:p>
            <a:r>
              <a:rPr lang="zh-CN" altLang="en-US" sz="4800" dirty="0">
                <a:solidFill>
                  <a:schemeClr val="bg1"/>
                </a:solidFill>
                <a:ea typeface="方正大黑简体" panose="02010601030101010101"/>
              </a:rPr>
              <a:t>诺威</a:t>
            </a:r>
            <a:r>
              <a:rPr lang="zh-CN" altLang="en-US" sz="4800" dirty="0" smtClean="0">
                <a:solidFill>
                  <a:schemeClr val="bg1"/>
                </a:solidFill>
                <a:ea typeface="方正大黑简体" panose="02010601030101010101"/>
              </a:rPr>
              <a:t>格定律</a:t>
            </a:r>
          </a:p>
          <a:p>
            <a:r>
              <a:rPr lang="zh-CN" altLang="en-US" dirty="0" smtClean="0">
                <a:solidFill>
                  <a:schemeClr val="bg1"/>
                </a:solidFill>
                <a:ea typeface="方正大黑简体" panose="02010601030101010101"/>
              </a:rPr>
              <a:t>一家公司市场占有率超过</a:t>
            </a:r>
            <a:r>
              <a:rPr lang="en-US" altLang="zh-CN" dirty="0" smtClean="0">
                <a:solidFill>
                  <a:schemeClr val="bg1"/>
                </a:solidFill>
                <a:ea typeface="方正大黑简体" panose="02010601030101010101"/>
              </a:rPr>
              <a:t>50%</a:t>
            </a:r>
            <a:r>
              <a:rPr lang="zh-CN" altLang="en-US" dirty="0" smtClean="0">
                <a:solidFill>
                  <a:schemeClr val="bg1"/>
                </a:solidFill>
                <a:ea typeface="方正大黑简体" panose="02010601030101010101"/>
              </a:rPr>
              <a:t>后，就无法再使市场占有率翻番了。</a:t>
            </a:r>
            <a:endParaRPr lang="zh-CN" altLang="en-US" dirty="0">
              <a:solidFill>
                <a:schemeClr val="bg1"/>
              </a:solidFill>
              <a:ea typeface="方正大黑简体" panose="02010601030101010101"/>
            </a:endParaRPr>
          </a:p>
        </p:txBody>
      </p:sp>
      <p:pic>
        <p:nvPicPr>
          <p:cNvPr id="11" name="图片 10"/>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bright="20000" contrast="20000"/>
                    </a14:imgEffect>
                  </a14:imgLayer>
                </a14:imgProps>
              </a:ext>
              <a:ext uri="{28A0092B-C50C-407E-A947-70E740481C1C}">
                <a14:useLocalDpi xmlns:a14="http://schemas.microsoft.com/office/drawing/2010/main" xmlns="" val="0"/>
              </a:ext>
            </a:extLst>
          </a:blip>
          <a:srcRect l="9546" r="1788"/>
          <a:stretch/>
        </p:blipFill>
        <p:spPr>
          <a:xfrm>
            <a:off x="5095774" y="2049527"/>
            <a:ext cx="1162988" cy="1162988"/>
          </a:xfrm>
          <a:prstGeom prst="ellipse">
            <a:avLst/>
          </a:prstGeom>
        </p:spPr>
      </p:pic>
      <p:cxnSp>
        <p:nvCxnSpPr>
          <p:cNvPr id="28" name="直接连接符 27"/>
          <p:cNvCxnSpPr/>
          <p:nvPr/>
        </p:nvCxnSpPr>
        <p:spPr>
          <a:xfrm>
            <a:off x="5772572" y="5470640"/>
            <a:ext cx="0" cy="633454"/>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9203922" y="5457193"/>
            <a:ext cx="0" cy="633454"/>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239910" y="5475684"/>
            <a:ext cx="0" cy="633454"/>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1567833" y="-121024"/>
            <a:ext cx="0" cy="71807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1283764" y="4642154"/>
            <a:ext cx="568137" cy="5681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1399745" y="191116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399745" y="914401"/>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399745" y="2907927"/>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399745" y="3833206"/>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399745" y="5683063"/>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339611" y="2520861"/>
            <a:ext cx="2751105" cy="646331"/>
          </a:xfrm>
          <a:prstGeom prst="rect">
            <a:avLst/>
          </a:prstGeom>
        </p:spPr>
        <p:txBody>
          <a:bodyPr wrap="square">
            <a:spAutoFit/>
          </a:bodyPr>
          <a:lstStyle/>
          <a:p>
            <a:pPr algn="r"/>
            <a:r>
              <a:rPr lang="en-US" altLang="zh-CN" sz="1200" dirty="0" smtClean="0">
                <a:solidFill>
                  <a:schemeClr val="bg1"/>
                </a:solidFill>
                <a:latin typeface="arial" panose="020B0604020202020204" pitchFamily="34" charset="0"/>
              </a:rPr>
              <a:t>Google </a:t>
            </a:r>
            <a:r>
              <a:rPr lang="zh-CN" altLang="en-US" sz="1200" dirty="0" smtClean="0">
                <a:solidFill>
                  <a:schemeClr val="bg1"/>
                </a:solidFill>
                <a:latin typeface="arial" panose="020B0604020202020204" pitchFamily="34" charset="0"/>
              </a:rPr>
              <a:t>研究院主任、美国计算机协会（</a:t>
            </a:r>
            <a:r>
              <a:rPr lang="en-US" altLang="zh-CN" sz="1200" dirty="0" smtClean="0">
                <a:solidFill>
                  <a:schemeClr val="bg1"/>
                </a:solidFill>
                <a:latin typeface="arial" panose="020B0604020202020204" pitchFamily="34" charset="0"/>
              </a:rPr>
              <a:t>ACM</a:t>
            </a:r>
            <a:r>
              <a:rPr lang="zh-CN" altLang="en-US" sz="1200" dirty="0" smtClean="0">
                <a:solidFill>
                  <a:schemeClr val="bg1"/>
                </a:solidFill>
                <a:latin typeface="arial" panose="020B0604020202020204" pitchFamily="34" charset="0"/>
              </a:rPr>
              <a:t>）资深会员、人工智能专家</a:t>
            </a:r>
            <a:endParaRPr lang="en-US" altLang="zh-CN" sz="1200" dirty="0" smtClean="0">
              <a:solidFill>
                <a:schemeClr val="bg1"/>
              </a:solidFill>
              <a:latin typeface="arial" panose="020B0604020202020204" pitchFamily="34" charset="0"/>
            </a:endParaRPr>
          </a:p>
          <a:p>
            <a:pPr algn="r"/>
            <a:r>
              <a:rPr lang="en-US" altLang="zh-CN" sz="1200" dirty="0" smtClean="0">
                <a:solidFill>
                  <a:schemeClr val="bg1"/>
                </a:solidFill>
                <a:latin typeface="arial" panose="020B0604020202020204" pitchFamily="34" charset="0"/>
              </a:rPr>
              <a:t>Peter </a:t>
            </a:r>
            <a:r>
              <a:rPr lang="en-US" altLang="zh-CN" sz="1200" dirty="0" err="1" smtClean="0">
                <a:solidFill>
                  <a:schemeClr val="bg1"/>
                </a:solidFill>
                <a:latin typeface="arial" panose="020B0604020202020204" pitchFamily="34" charset="0"/>
              </a:rPr>
              <a:t>Norvig</a:t>
            </a:r>
            <a:endParaRPr lang="zh-CN" altLang="en-US" sz="1200" dirty="0">
              <a:solidFill>
                <a:schemeClr val="bg1"/>
              </a:solidFill>
            </a:endParaRPr>
          </a:p>
        </p:txBody>
      </p:sp>
      <p:grpSp>
        <p:nvGrpSpPr>
          <p:cNvPr id="33" name="组合 32"/>
          <p:cNvGrpSpPr/>
          <p:nvPr/>
        </p:nvGrpSpPr>
        <p:grpSpPr>
          <a:xfrm>
            <a:off x="4608178" y="3155738"/>
            <a:ext cx="2227476" cy="423547"/>
            <a:chOff x="4712527" y="3007725"/>
            <a:chExt cx="2227476" cy="423547"/>
          </a:xfrm>
        </p:grpSpPr>
        <p:sp>
          <p:nvSpPr>
            <p:cNvPr id="31" name="矩形 30"/>
            <p:cNvSpPr/>
            <p:nvPr/>
          </p:nvSpPr>
          <p:spPr>
            <a:xfrm>
              <a:off x="4712527" y="3007725"/>
              <a:ext cx="2227476" cy="423547"/>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4892833" y="3018128"/>
              <a:ext cx="2037966" cy="369332"/>
            </a:xfrm>
            <a:prstGeom prst="rect">
              <a:avLst/>
            </a:prstGeom>
            <a:noFill/>
          </p:spPr>
          <p:txBody>
            <a:bodyPr wrap="square" rtlCol="0">
              <a:spAutoFit/>
            </a:bodyPr>
            <a:lstStyle/>
            <a:p>
              <a:r>
                <a:rPr lang="zh-CN" altLang="en-US" dirty="0" smtClean="0">
                  <a:solidFill>
                    <a:schemeClr val="bg1"/>
                  </a:solidFill>
                </a:rPr>
                <a:t>寻找新的成长点</a:t>
              </a:r>
              <a:endParaRPr lang="zh-CN" altLang="en-US" dirty="0">
                <a:solidFill>
                  <a:schemeClr val="bg1"/>
                </a:solidFill>
              </a:endParaRPr>
            </a:p>
          </p:txBody>
        </p:sp>
      </p:grpSp>
      <p:pic>
        <p:nvPicPr>
          <p:cNvPr id="3" name="图片 2"/>
          <p:cNvPicPr>
            <a:picLocks noChangeAspect="1"/>
          </p:cNvPicPr>
          <p:nvPr/>
        </p:nvPicPr>
        <p:blipFill rotWithShape="1">
          <a:blip r:embed="rId4" cstate="print">
            <a:duotone>
              <a:schemeClr val="accent3">
                <a:shade val="45000"/>
                <a:satMod val="135000"/>
              </a:schemeClr>
              <a:prstClr val="white"/>
            </a:duotone>
            <a:extLst>
              <a:ext uri="{28A0092B-C50C-407E-A947-70E740481C1C}">
                <a14:useLocalDpi xmlns:a14="http://schemas.microsoft.com/office/drawing/2010/main" xmlns="" val="0"/>
              </a:ext>
            </a:extLst>
          </a:blip>
          <a:srcRect l="5090" t="17619" r="3933" b="19075"/>
          <a:stretch/>
        </p:blipFill>
        <p:spPr>
          <a:xfrm>
            <a:off x="1088897" y="3979558"/>
            <a:ext cx="2330569" cy="950233"/>
          </a:xfrm>
          <a:prstGeom prst="rect">
            <a:avLst/>
          </a:prstGeom>
        </p:spPr>
      </p:pic>
      <p:pic>
        <p:nvPicPr>
          <p:cNvPr id="19" name="图片 18"/>
          <p:cNvPicPr>
            <a:picLocks noChangeAspect="1"/>
          </p:cNvPicPr>
          <p:nvPr/>
        </p:nvPicPr>
        <p:blipFill rotWithShape="1">
          <a:blip r:embed="rId5" cstate="print">
            <a:duotone>
              <a:schemeClr val="accent3">
                <a:shade val="45000"/>
                <a:satMod val="135000"/>
              </a:schemeClr>
              <a:prstClr val="white"/>
            </a:duotone>
            <a:extLst>
              <a:ext uri="{28A0092B-C50C-407E-A947-70E740481C1C}">
                <a14:useLocalDpi xmlns:a14="http://schemas.microsoft.com/office/drawing/2010/main" xmlns="" val="0"/>
              </a:ext>
            </a:extLst>
          </a:blip>
          <a:srcRect t="9786" b="36034"/>
          <a:stretch/>
        </p:blipFill>
        <p:spPr>
          <a:xfrm>
            <a:off x="4598028" y="3979694"/>
            <a:ext cx="2339427" cy="950626"/>
          </a:xfrm>
          <a:prstGeom prst="rect">
            <a:avLst/>
          </a:prstGeom>
        </p:spPr>
      </p:pic>
      <p:pic>
        <p:nvPicPr>
          <p:cNvPr id="20" name="图片 19"/>
          <p:cNvPicPr>
            <a:picLocks noChangeAspect="1"/>
          </p:cNvPicPr>
          <p:nvPr/>
        </p:nvPicPr>
        <p:blipFill rotWithShape="1">
          <a:blip r:embed="rId6" cstate="print">
            <a:duotone>
              <a:schemeClr val="accent3">
                <a:shade val="45000"/>
                <a:satMod val="135000"/>
              </a:schemeClr>
              <a:prstClr val="white"/>
            </a:duotone>
            <a:extLst>
              <a:ext uri="{28A0092B-C50C-407E-A947-70E740481C1C}">
                <a14:useLocalDpi xmlns:a14="http://schemas.microsoft.com/office/drawing/2010/main" xmlns="" val="0"/>
              </a:ext>
            </a:extLst>
          </a:blip>
          <a:srcRect l="4391" t="8926" r="3398" b="9857"/>
          <a:stretch/>
        </p:blipFill>
        <p:spPr>
          <a:xfrm>
            <a:off x="7969845" y="3979558"/>
            <a:ext cx="2360577" cy="950233"/>
          </a:xfrm>
          <a:prstGeom prst="rect">
            <a:avLst/>
          </a:prstGeom>
        </p:spPr>
      </p:pic>
      <p:sp>
        <p:nvSpPr>
          <p:cNvPr id="21" name="矩形 20"/>
          <p:cNvSpPr/>
          <p:nvPr/>
        </p:nvSpPr>
        <p:spPr>
          <a:xfrm>
            <a:off x="1103514" y="5843781"/>
            <a:ext cx="2313600" cy="54589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微机</a:t>
            </a:r>
            <a:r>
              <a:rPr lang="zh-CN" altLang="en-US" dirty="0"/>
              <a:t>应用软件</a:t>
            </a:r>
          </a:p>
        </p:txBody>
      </p:sp>
      <p:sp>
        <p:nvSpPr>
          <p:cNvPr id="22" name="矩形 21"/>
          <p:cNvSpPr/>
          <p:nvPr/>
        </p:nvSpPr>
        <p:spPr>
          <a:xfrm>
            <a:off x="4636176" y="5841236"/>
            <a:ext cx="2313600" cy="54589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微机</a:t>
            </a:r>
            <a:endParaRPr lang="zh-CN" altLang="en-US" dirty="0"/>
          </a:p>
        </p:txBody>
      </p:sp>
      <p:sp>
        <p:nvSpPr>
          <p:cNvPr id="23" name="矩形 22"/>
          <p:cNvSpPr/>
          <p:nvPr/>
        </p:nvSpPr>
        <p:spPr>
          <a:xfrm>
            <a:off x="7965993" y="5841236"/>
            <a:ext cx="2364427" cy="54589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传统影视、娱乐</a:t>
            </a:r>
            <a:endParaRPr lang="zh-CN" altLang="en-US" dirty="0"/>
          </a:p>
        </p:txBody>
      </p:sp>
      <p:sp>
        <p:nvSpPr>
          <p:cNvPr id="24" name="矩形 23"/>
          <p:cNvSpPr/>
          <p:nvPr/>
        </p:nvSpPr>
        <p:spPr>
          <a:xfrm>
            <a:off x="1077318" y="4929791"/>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微机操作系统</a:t>
            </a:r>
            <a:endParaRPr lang="zh-CN" altLang="en-US" dirty="0"/>
          </a:p>
        </p:txBody>
      </p:sp>
      <p:sp>
        <p:nvSpPr>
          <p:cNvPr id="25" name="矩形 24"/>
          <p:cNvSpPr/>
          <p:nvPr/>
        </p:nvSpPr>
        <p:spPr>
          <a:xfrm>
            <a:off x="4579706" y="4929792"/>
            <a:ext cx="2352753"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小型机</a:t>
            </a:r>
            <a:endParaRPr lang="zh-CN" altLang="en-US" dirty="0"/>
          </a:p>
        </p:txBody>
      </p:sp>
      <p:sp>
        <p:nvSpPr>
          <p:cNvPr id="26" name="矩形 25"/>
          <p:cNvSpPr/>
          <p:nvPr/>
        </p:nvSpPr>
        <p:spPr>
          <a:xfrm>
            <a:off x="7964848" y="4929791"/>
            <a:ext cx="2365573"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少儿</a:t>
            </a:r>
            <a:r>
              <a:rPr lang="zh-CN" altLang="en-US" dirty="0" smtClean="0"/>
              <a:t>动画片</a:t>
            </a:r>
            <a:endParaRPr lang="zh-CN" altLang="en-US" dirty="0"/>
          </a:p>
        </p:txBody>
      </p:sp>
      <p:sp>
        <p:nvSpPr>
          <p:cNvPr id="32" name="右大括号 31"/>
          <p:cNvSpPr/>
          <p:nvPr/>
        </p:nvSpPr>
        <p:spPr>
          <a:xfrm rot="16200000">
            <a:off x="5552993" y="300923"/>
            <a:ext cx="337846" cy="6964012"/>
          </a:xfrm>
          <a:prstGeom prst="rightBrac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xmlns="" val="2022989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45475" y="4705479"/>
            <a:ext cx="10507729" cy="1845356"/>
            <a:chOff x="424451" y="4252465"/>
            <a:chExt cx="10507729" cy="2215991"/>
          </a:xfrm>
        </p:grpSpPr>
        <p:sp>
          <p:nvSpPr>
            <p:cNvPr id="12" name="矩形 11"/>
            <p:cNvSpPr/>
            <p:nvPr/>
          </p:nvSpPr>
          <p:spPr>
            <a:xfrm>
              <a:off x="4410636" y="4252465"/>
              <a:ext cx="6521544" cy="2215991"/>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24451" y="4861510"/>
              <a:ext cx="3867963" cy="997901"/>
            </a:xfrm>
            <a:prstGeom prst="rect">
              <a:avLst/>
            </a:prstGeom>
            <a:noFill/>
          </p:spPr>
          <p:txBody>
            <a:bodyPr wrap="square" rtlCol="0">
              <a:spAutoFit/>
            </a:bodyPr>
            <a:lstStyle/>
            <a:p>
              <a:r>
                <a:rPr lang="zh-CN" altLang="en-US" sz="4800" dirty="0" smtClean="0">
                  <a:solidFill>
                    <a:schemeClr val="bg1"/>
                  </a:solidFill>
                  <a:ea typeface="方正大黑简体" panose="02010601030101010101"/>
                </a:rPr>
                <a:t>基因决定定律</a:t>
              </a:r>
              <a:endParaRPr lang="zh-CN" altLang="en-US" dirty="0">
                <a:solidFill>
                  <a:schemeClr val="bg1"/>
                </a:solidFill>
                <a:ea typeface="方正大黑简体" panose="02010601030101010101"/>
              </a:endParaRPr>
            </a:p>
          </p:txBody>
        </p:sp>
      </p:grpSp>
      <p:cxnSp>
        <p:nvCxnSpPr>
          <p:cNvPr id="4" name="直接连接符 3"/>
          <p:cNvCxnSpPr/>
          <p:nvPr/>
        </p:nvCxnSpPr>
        <p:spPr>
          <a:xfrm>
            <a:off x="11567833" y="-121024"/>
            <a:ext cx="0" cy="71807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1283764" y="5628157"/>
            <a:ext cx="568137" cy="5681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1399745" y="191116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399745" y="914401"/>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389660" y="379711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399745" y="474008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399745" y="285413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697507" y="4889492"/>
            <a:ext cx="6175001" cy="1477328"/>
          </a:xfrm>
          <a:prstGeom prst="rect">
            <a:avLst/>
          </a:prstGeom>
        </p:spPr>
        <p:txBody>
          <a:bodyPr wrap="square">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一家在某一领域特别成功的大公司一定已经被优化得非常适应这个市场，它的企业文化、做事方式、商业模式、市场定位等已经甚至过分适应传统的市场。这些使得该公司获得成功的内在因素会渐渐地、深深植入该公司，可以说成了这家公司的基因。</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833718" y="473336"/>
            <a:ext cx="9824199" cy="4266753"/>
            <a:chOff x="276802" y="244721"/>
            <a:chExt cx="10360644" cy="4600764"/>
          </a:xfrm>
        </p:grpSpPr>
        <p:grpSp>
          <p:nvGrpSpPr>
            <p:cNvPr id="21" name="组合 20"/>
            <p:cNvGrpSpPr/>
            <p:nvPr/>
          </p:nvGrpSpPr>
          <p:grpSpPr>
            <a:xfrm>
              <a:off x="276802" y="750325"/>
              <a:ext cx="2719961" cy="2248908"/>
              <a:chOff x="672533" y="1250577"/>
              <a:chExt cx="1637460" cy="1353879"/>
            </a:xfrm>
          </p:grpSpPr>
          <p:sp>
            <p:nvSpPr>
              <p:cNvPr id="17" name="椭圆 16"/>
              <p:cNvSpPr/>
              <p:nvPr/>
            </p:nvSpPr>
            <p:spPr>
              <a:xfrm>
                <a:off x="814323" y="1250577"/>
                <a:ext cx="1353879" cy="135387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2" cstate="print">
                <a:extLst>
                  <a:ext uri="{BEBA8EAE-BF5A-486C-A8C5-ECC9F3942E4B}">
                    <a14:imgProps xmlns:a14="http://schemas.microsoft.com/office/drawing/2010/main" xmlns="">
                      <a14:imgLayer r:embed="rId3">
                        <a14:imgEffect>
                          <a14:backgroundRemoval t="10000" b="90000" l="10000" r="90000">
                            <a14:foregroundMark x1="56923" y1="22692" x2="56923" y2="22692"/>
                          </a14:backgroundRemoval>
                        </a14:imgEffect>
                      </a14:imgLayer>
                    </a14:imgProps>
                  </a:ext>
                  <a:ext uri="{28A0092B-C50C-407E-A947-70E740481C1C}">
                    <a14:useLocalDpi xmlns:a14="http://schemas.microsoft.com/office/drawing/2010/main" xmlns="" val="0"/>
                  </a:ext>
                </a:extLst>
              </a:blip>
              <a:stretch>
                <a:fillRect/>
              </a:stretch>
            </p:blipFill>
            <p:spPr>
              <a:xfrm>
                <a:off x="672533" y="1250577"/>
                <a:ext cx="1637460" cy="1309968"/>
              </a:xfrm>
              <a:prstGeom prst="rect">
                <a:avLst/>
              </a:prstGeom>
              <a:ln>
                <a:noFill/>
              </a:ln>
            </p:spPr>
          </p:pic>
        </p:grpSp>
        <p:sp>
          <p:nvSpPr>
            <p:cNvPr id="26" name="椭圆 25"/>
            <p:cNvSpPr/>
            <p:nvPr/>
          </p:nvSpPr>
          <p:spPr>
            <a:xfrm>
              <a:off x="359993" y="584512"/>
              <a:ext cx="2555768" cy="2555768"/>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2718522" y="3268779"/>
              <a:ext cx="1576706" cy="1576706"/>
              <a:chOff x="3394166" y="2628460"/>
              <a:chExt cx="1576706" cy="1576706"/>
            </a:xfrm>
          </p:grpSpPr>
          <p:sp>
            <p:nvSpPr>
              <p:cNvPr id="19" name="椭圆 18"/>
              <p:cNvSpPr/>
              <p:nvPr/>
            </p:nvSpPr>
            <p:spPr>
              <a:xfrm>
                <a:off x="3511393" y="2752066"/>
                <a:ext cx="1353879" cy="135387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宽松的工作环境</a:t>
                </a:r>
                <a:endParaRPr lang="zh-CN" altLang="en-US" dirty="0"/>
              </a:p>
            </p:txBody>
          </p:sp>
          <p:sp>
            <p:nvSpPr>
              <p:cNvPr id="27" name="椭圆 26"/>
              <p:cNvSpPr/>
              <p:nvPr/>
            </p:nvSpPr>
            <p:spPr>
              <a:xfrm>
                <a:off x="3394166" y="2628460"/>
                <a:ext cx="1576706" cy="1576706"/>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6524559" y="2645236"/>
              <a:ext cx="1576706" cy="1576706"/>
              <a:chOff x="6524559" y="2645236"/>
              <a:chExt cx="1576706" cy="1576706"/>
            </a:xfrm>
          </p:grpSpPr>
          <p:sp>
            <p:nvSpPr>
              <p:cNvPr id="24" name="椭圆 23"/>
              <p:cNvSpPr/>
              <p:nvPr/>
            </p:nvSpPr>
            <p:spPr>
              <a:xfrm>
                <a:off x="6638409" y="2766667"/>
                <a:ext cx="1353879" cy="135387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系统封闭</a:t>
                </a:r>
                <a:endParaRPr lang="zh-CN" altLang="en-US" dirty="0"/>
              </a:p>
            </p:txBody>
          </p:sp>
          <p:sp>
            <p:nvSpPr>
              <p:cNvPr id="28" name="椭圆 27"/>
              <p:cNvSpPr/>
              <p:nvPr/>
            </p:nvSpPr>
            <p:spPr>
              <a:xfrm>
                <a:off x="6524559" y="2645236"/>
                <a:ext cx="1576706" cy="1576706"/>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9060740" y="1193629"/>
              <a:ext cx="1576706" cy="1576706"/>
              <a:chOff x="7880874" y="1334177"/>
              <a:chExt cx="1576706" cy="1576706"/>
            </a:xfrm>
          </p:grpSpPr>
          <p:sp>
            <p:nvSpPr>
              <p:cNvPr id="22" name="椭圆 21"/>
              <p:cNvSpPr/>
              <p:nvPr/>
            </p:nvSpPr>
            <p:spPr>
              <a:xfrm>
                <a:off x="7992288" y="1445591"/>
                <a:ext cx="1353879" cy="135387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忽略用户基本需求</a:t>
                </a:r>
                <a:endParaRPr lang="zh-CN" altLang="en-US" dirty="0"/>
              </a:p>
            </p:txBody>
          </p:sp>
          <p:sp>
            <p:nvSpPr>
              <p:cNvPr id="29" name="椭圆 28"/>
              <p:cNvSpPr/>
              <p:nvPr/>
            </p:nvSpPr>
            <p:spPr>
              <a:xfrm>
                <a:off x="7880874" y="1334177"/>
                <a:ext cx="1576706" cy="1576706"/>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4886625" y="244721"/>
              <a:ext cx="1576706" cy="1576706"/>
              <a:chOff x="4886625" y="244721"/>
              <a:chExt cx="1576706" cy="1576706"/>
            </a:xfrm>
          </p:grpSpPr>
          <p:sp>
            <p:nvSpPr>
              <p:cNvPr id="20" name="椭圆 19"/>
              <p:cNvSpPr/>
              <p:nvPr/>
            </p:nvSpPr>
            <p:spPr>
              <a:xfrm>
                <a:off x="5009350" y="362849"/>
                <a:ext cx="1353879" cy="135387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重视产品品位</a:t>
                </a:r>
                <a:endParaRPr lang="zh-CN" altLang="en-US" dirty="0"/>
              </a:p>
            </p:txBody>
          </p:sp>
          <p:sp>
            <p:nvSpPr>
              <p:cNvPr id="30" name="椭圆 29"/>
              <p:cNvSpPr/>
              <p:nvPr/>
            </p:nvSpPr>
            <p:spPr>
              <a:xfrm>
                <a:off x="4886625" y="244721"/>
                <a:ext cx="1576706" cy="1576706"/>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a:off x="407841" y="491707"/>
              <a:ext cx="815444" cy="815444"/>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创新</a:t>
              </a:r>
              <a:endParaRPr lang="zh-CN" altLang="en-US" dirty="0"/>
            </a:p>
          </p:txBody>
        </p:sp>
        <p:cxnSp>
          <p:nvCxnSpPr>
            <p:cNvPr id="36" name="直接连接符 35"/>
            <p:cNvCxnSpPr/>
            <p:nvPr/>
          </p:nvCxnSpPr>
          <p:spPr>
            <a:xfrm>
              <a:off x="2466546" y="2883474"/>
              <a:ext cx="482637" cy="61283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899097" y="1009646"/>
              <a:ext cx="1973199" cy="45014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endCxn id="28" idx="2"/>
            </p:cNvCxnSpPr>
            <p:nvPr/>
          </p:nvCxnSpPr>
          <p:spPr>
            <a:xfrm>
              <a:off x="2811422" y="2424825"/>
              <a:ext cx="3713137" cy="100876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29" idx="2"/>
            </p:cNvCxnSpPr>
            <p:nvPr/>
          </p:nvCxnSpPr>
          <p:spPr>
            <a:xfrm>
              <a:off x="2923879" y="1969025"/>
              <a:ext cx="6136861" cy="1295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923059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4128247" y="551330"/>
            <a:ext cx="3375212" cy="337521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t>2</a:t>
            </a:r>
            <a:endParaRPr lang="zh-CN" altLang="en-US" sz="9600" dirty="0"/>
          </a:p>
        </p:txBody>
      </p:sp>
      <p:sp>
        <p:nvSpPr>
          <p:cNvPr id="8" name="弦形 7"/>
          <p:cNvSpPr/>
          <p:nvPr/>
        </p:nvSpPr>
        <p:spPr>
          <a:xfrm rot="17100000">
            <a:off x="4106459" y="529542"/>
            <a:ext cx="3418786" cy="3418786"/>
          </a:xfrm>
          <a:prstGeom prst="chord">
            <a:avLst>
              <a:gd name="adj1" fmla="val 8532355"/>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3517784" y="1240376"/>
            <a:ext cx="3529064" cy="3092130"/>
          </a:xfrm>
          <a:prstGeom prst="line">
            <a:avLst/>
          </a:prstGeom>
          <a:ln>
            <a:solidFill>
              <a:srgbClr val="FE5A3E"/>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910622" y="4738472"/>
            <a:ext cx="4493538" cy="830997"/>
          </a:xfrm>
          <a:prstGeom prst="rect">
            <a:avLst/>
          </a:prstGeom>
          <a:noFill/>
        </p:spPr>
        <p:txBody>
          <a:bodyPr wrap="none" rtlCol="0">
            <a:spAutoFit/>
          </a:bodyPr>
          <a:lstStyle>
            <a:defPPr>
              <a:defRPr lang="zh-CN"/>
            </a:defPPr>
            <a:lvl1pPr>
              <a:defRPr sz="4800">
                <a:solidFill>
                  <a:schemeClr val="bg1"/>
                </a:solidFill>
                <a:latin typeface="方正大黑简体" panose="02010601030101010101" pitchFamily="2" charset="-122"/>
                <a:ea typeface="方正大黑简体" panose="02010601030101010101" pitchFamily="2" charset="-122"/>
              </a:defRPr>
            </a:lvl1pPr>
          </a:lstStyle>
          <a:p>
            <a:pPr algn="ctr"/>
            <a:r>
              <a:rPr lang="zh-CN" altLang="en-US" dirty="0"/>
              <a:t>那些           公司 </a:t>
            </a:r>
          </a:p>
        </p:txBody>
      </p:sp>
      <p:cxnSp>
        <p:nvCxnSpPr>
          <p:cNvPr id="14" name="直接连接符 13"/>
          <p:cNvCxnSpPr/>
          <p:nvPr/>
        </p:nvCxnSpPr>
        <p:spPr>
          <a:xfrm>
            <a:off x="1243094" y="5179792"/>
            <a:ext cx="21590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458200" y="5176046"/>
            <a:ext cx="21515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362402" y="4852880"/>
            <a:ext cx="1338828" cy="646331"/>
          </a:xfrm>
          <a:prstGeom prst="rect">
            <a:avLst/>
          </a:prstGeom>
          <a:noFill/>
        </p:spPr>
        <p:txBody>
          <a:bodyPr wrap="none" rtlCol="0">
            <a:spAutoFit/>
          </a:bodyPr>
          <a:lstStyle/>
          <a:p>
            <a:pPr algn="ctr"/>
            <a:r>
              <a:rPr lang="zh-CN" altLang="en-US" dirty="0" smtClean="0">
                <a:solidFill>
                  <a:schemeClr val="bg1"/>
                </a:solidFill>
                <a:ea typeface="方正大黑简体" panose="02010601030101010101"/>
              </a:rPr>
              <a:t>曾经辉煌</a:t>
            </a:r>
            <a:endParaRPr lang="en-US" altLang="zh-CN" dirty="0" smtClean="0">
              <a:solidFill>
                <a:schemeClr val="bg1"/>
              </a:solidFill>
              <a:ea typeface="方正大黑简体" panose="02010601030101010101"/>
            </a:endParaRPr>
          </a:p>
          <a:p>
            <a:pPr algn="ctr"/>
            <a:r>
              <a:rPr lang="zh-CN" altLang="en-US" dirty="0" smtClean="0">
                <a:solidFill>
                  <a:schemeClr val="bg1"/>
                </a:solidFill>
                <a:ea typeface="方正大黑简体" panose="02010601030101010101"/>
              </a:rPr>
              <a:t>或正在辉煌</a:t>
            </a:r>
            <a:endParaRPr lang="zh-CN" altLang="en-US" dirty="0">
              <a:solidFill>
                <a:schemeClr val="bg1"/>
              </a:solidFill>
              <a:ea typeface="方正大黑简体" panose="02010601030101010101"/>
            </a:endParaRPr>
          </a:p>
        </p:txBody>
      </p:sp>
    </p:spTree>
    <p:extLst>
      <p:ext uri="{BB962C8B-B14F-4D97-AF65-F5344CB8AC3E}">
        <p14:creationId xmlns:p14="http://schemas.microsoft.com/office/powerpoint/2010/main" xmlns="" val="498415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矩形 35"/>
          <p:cNvSpPr/>
          <p:nvPr/>
        </p:nvSpPr>
        <p:spPr>
          <a:xfrm>
            <a:off x="451788" y="446427"/>
            <a:ext cx="1511952" cy="830997"/>
          </a:xfrm>
          <a:prstGeom prst="rect">
            <a:avLst/>
          </a:prstGeom>
        </p:spPr>
        <p:txBody>
          <a:bodyPr wrap="none">
            <a:spAutoFit/>
          </a:bodyPr>
          <a:lstStyle/>
          <a:p>
            <a:pPr algn="ctr"/>
            <a:r>
              <a:rPr lang="en-US" altLang="zh-CN" sz="4800" dirty="0">
                <a:solidFill>
                  <a:schemeClr val="bg1"/>
                </a:solidFill>
              </a:rPr>
              <a:t>AT&amp;T</a:t>
            </a:r>
            <a:endParaRPr lang="zh-CN" altLang="en-US" sz="4800" dirty="0">
              <a:solidFill>
                <a:schemeClr val="bg1"/>
              </a:solidFill>
            </a:endParaRPr>
          </a:p>
        </p:txBody>
      </p:sp>
      <p:cxnSp>
        <p:nvCxnSpPr>
          <p:cNvPr id="37" name="直接连接符 36"/>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9752053" y="813521"/>
            <a:ext cx="1338828" cy="369332"/>
          </a:xfrm>
          <a:prstGeom prst="rect">
            <a:avLst/>
          </a:prstGeom>
        </p:spPr>
        <p:txBody>
          <a:bodyPr wrap="none">
            <a:spAutoFit/>
          </a:bodyPr>
          <a:lstStyle/>
          <a:p>
            <a:pPr algn="ctr"/>
            <a:r>
              <a:rPr lang="zh-CN" altLang="en-US" dirty="0" smtClean="0">
                <a:solidFill>
                  <a:schemeClr val="bg1"/>
                </a:solidFill>
              </a:rPr>
              <a:t>帝国的余晖</a:t>
            </a:r>
            <a:endParaRPr lang="zh-CN" altLang="en-US" dirty="0">
              <a:solidFill>
                <a:schemeClr val="bg1"/>
              </a:solidFill>
            </a:endParaRPr>
          </a:p>
        </p:txBody>
      </p:sp>
      <p:sp>
        <p:nvSpPr>
          <p:cNvPr id="48" name="任意多边形 47"/>
          <p:cNvSpPr/>
          <p:nvPr/>
        </p:nvSpPr>
        <p:spPr>
          <a:xfrm>
            <a:off x="1069042" y="1580416"/>
            <a:ext cx="3771900" cy="4914514"/>
          </a:xfrm>
          <a:custGeom>
            <a:avLst/>
            <a:gdLst>
              <a:gd name="connsiteX0" fmla="*/ 0 w 3771900"/>
              <a:gd name="connsiteY0" fmla="*/ 0 h 4914514"/>
              <a:gd name="connsiteX1" fmla="*/ 3771900 w 3771900"/>
              <a:gd name="connsiteY1" fmla="*/ 0 h 4914514"/>
              <a:gd name="connsiteX2" fmla="*/ 3771900 w 3771900"/>
              <a:gd name="connsiteY2" fmla="*/ 1646878 h 4914514"/>
              <a:gd name="connsiteX3" fmla="*/ 3119718 w 3771900"/>
              <a:gd name="connsiteY3" fmla="*/ 2299060 h 4914514"/>
              <a:gd name="connsiteX4" fmla="*/ 3771900 w 3771900"/>
              <a:gd name="connsiteY4" fmla="*/ 2951242 h 4914514"/>
              <a:gd name="connsiteX5" fmla="*/ 3771900 w 3771900"/>
              <a:gd name="connsiteY5" fmla="*/ 4914514 h 4914514"/>
              <a:gd name="connsiteX6" fmla="*/ 0 w 3771900"/>
              <a:gd name="connsiteY6" fmla="*/ 4914514 h 4914514"/>
              <a:gd name="connsiteX7" fmla="*/ 0 w 3771900"/>
              <a:gd name="connsiteY7" fmla="*/ 0 h 49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1900" h="4914514">
                <a:moveTo>
                  <a:pt x="0" y="0"/>
                </a:moveTo>
                <a:lnTo>
                  <a:pt x="3771900" y="0"/>
                </a:lnTo>
                <a:lnTo>
                  <a:pt x="3771900" y="1646878"/>
                </a:lnTo>
                <a:cubicBezTo>
                  <a:pt x="3411710" y="1646878"/>
                  <a:pt x="3119718" y="1938870"/>
                  <a:pt x="3119718" y="2299060"/>
                </a:cubicBezTo>
                <a:cubicBezTo>
                  <a:pt x="3119718" y="2659250"/>
                  <a:pt x="3411710" y="2951242"/>
                  <a:pt x="3771900" y="2951242"/>
                </a:cubicBezTo>
                <a:lnTo>
                  <a:pt x="3771900" y="4914514"/>
                </a:lnTo>
                <a:lnTo>
                  <a:pt x="0" y="4914514"/>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6391837" y="1580416"/>
            <a:ext cx="4424082" cy="4914514"/>
          </a:xfrm>
          <a:custGeom>
            <a:avLst/>
            <a:gdLst>
              <a:gd name="connsiteX0" fmla="*/ 652182 w 4424082"/>
              <a:gd name="connsiteY0" fmla="*/ 0 h 4914514"/>
              <a:gd name="connsiteX1" fmla="*/ 4424082 w 4424082"/>
              <a:gd name="connsiteY1" fmla="*/ 0 h 4914514"/>
              <a:gd name="connsiteX2" fmla="*/ 4424082 w 4424082"/>
              <a:gd name="connsiteY2" fmla="*/ 4914514 h 4914514"/>
              <a:gd name="connsiteX3" fmla="*/ 652182 w 4424082"/>
              <a:gd name="connsiteY3" fmla="*/ 4914514 h 4914514"/>
              <a:gd name="connsiteX4" fmla="*/ 652182 w 4424082"/>
              <a:gd name="connsiteY4" fmla="*/ 2951242 h 4914514"/>
              <a:gd name="connsiteX5" fmla="*/ 0 w 4424082"/>
              <a:gd name="connsiteY5" fmla="*/ 2299060 h 4914514"/>
              <a:gd name="connsiteX6" fmla="*/ 652182 w 4424082"/>
              <a:gd name="connsiteY6" fmla="*/ 1646878 h 49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4082" h="4914514">
                <a:moveTo>
                  <a:pt x="652182" y="0"/>
                </a:moveTo>
                <a:lnTo>
                  <a:pt x="4424082" y="0"/>
                </a:lnTo>
                <a:lnTo>
                  <a:pt x="4424082" y="4914514"/>
                </a:lnTo>
                <a:lnTo>
                  <a:pt x="652182" y="4914514"/>
                </a:lnTo>
                <a:lnTo>
                  <a:pt x="652182" y="2951242"/>
                </a:lnTo>
                <a:cubicBezTo>
                  <a:pt x="291992" y="2951242"/>
                  <a:pt x="0" y="2659250"/>
                  <a:pt x="0" y="2299060"/>
                </a:cubicBezTo>
                <a:cubicBezTo>
                  <a:pt x="0" y="1938870"/>
                  <a:pt x="291992" y="1646878"/>
                  <a:pt x="652182" y="1646878"/>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327712" y="3370728"/>
            <a:ext cx="1026459" cy="102645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繁荣</a:t>
            </a:r>
          </a:p>
        </p:txBody>
      </p:sp>
      <p:sp>
        <p:nvSpPr>
          <p:cNvPr id="52" name="椭圆 51"/>
          <p:cNvSpPr/>
          <p:nvPr/>
        </p:nvSpPr>
        <p:spPr>
          <a:xfrm>
            <a:off x="6510618" y="3381932"/>
            <a:ext cx="1026459" cy="1026459"/>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衰弱</a:t>
            </a:r>
            <a:endParaRPr lang="zh-CN" altLang="en-US" dirty="0"/>
          </a:p>
        </p:txBody>
      </p:sp>
      <p:sp>
        <p:nvSpPr>
          <p:cNvPr id="53" name="文本框 52"/>
          <p:cNvSpPr txBox="1"/>
          <p:nvPr/>
        </p:nvSpPr>
        <p:spPr>
          <a:xfrm>
            <a:off x="1207764" y="2095838"/>
            <a:ext cx="3471812" cy="3970318"/>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solidFill>
                  <a:schemeClr val="bg1"/>
                </a:solidFill>
              </a:rPr>
              <a:t>1875</a:t>
            </a:r>
            <a:r>
              <a:rPr lang="zh-CN" altLang="en-US" dirty="0" smtClean="0">
                <a:solidFill>
                  <a:schemeClr val="bg1"/>
                </a:solidFill>
              </a:rPr>
              <a:t>年 贝尔和沃森发明电话</a:t>
            </a:r>
            <a:endParaRPr lang="en-US" altLang="zh-CN" dirty="0" smtClean="0">
              <a:solidFill>
                <a:schemeClr val="bg1"/>
              </a:solidFill>
            </a:endParaRPr>
          </a:p>
          <a:p>
            <a:pPr marL="285750" indent="-285750">
              <a:buFont typeface="Arial" panose="020B0604020202020204" pitchFamily="34" charset="0"/>
              <a:buChar char="•"/>
            </a:pPr>
            <a:r>
              <a:rPr lang="en-US" altLang="zh-CN" dirty="0" smtClean="0">
                <a:solidFill>
                  <a:schemeClr val="bg1"/>
                </a:solidFill>
              </a:rPr>
              <a:t>1877</a:t>
            </a:r>
            <a:r>
              <a:rPr lang="zh-CN" altLang="en-US" dirty="0" smtClean="0">
                <a:solidFill>
                  <a:schemeClr val="bg1"/>
                </a:solidFill>
              </a:rPr>
              <a:t>年美国贝尔电话公司成立</a:t>
            </a:r>
            <a:endParaRPr lang="en-US" altLang="zh-CN" dirty="0" smtClean="0">
              <a:solidFill>
                <a:schemeClr val="bg1"/>
              </a:solidFill>
            </a:endParaRPr>
          </a:p>
          <a:p>
            <a:pPr marL="285750" indent="-285750">
              <a:buFont typeface="Arial" panose="020B0604020202020204" pitchFamily="34" charset="0"/>
              <a:buChar char="•"/>
            </a:pPr>
            <a:r>
              <a:rPr lang="en-US" altLang="zh-CN" dirty="0" smtClean="0">
                <a:solidFill>
                  <a:schemeClr val="bg1"/>
                </a:solidFill>
              </a:rPr>
              <a:t>1880</a:t>
            </a:r>
            <a:r>
              <a:rPr lang="zh-CN" altLang="en-US" dirty="0" smtClean="0">
                <a:solidFill>
                  <a:schemeClr val="bg1"/>
                </a:solidFill>
              </a:rPr>
              <a:t>年贝尔长途电话业务开通</a:t>
            </a:r>
            <a:endParaRPr lang="en-US" altLang="zh-CN" dirty="0" smtClean="0">
              <a:solidFill>
                <a:schemeClr val="bg1"/>
              </a:solidFill>
            </a:endParaRPr>
          </a:p>
          <a:p>
            <a:pPr marL="285750" indent="-285750">
              <a:buFont typeface="Arial" panose="020B0604020202020204" pitchFamily="34" charset="0"/>
              <a:buChar char="•"/>
            </a:pPr>
            <a:endParaRPr lang="en-US" altLang="zh-CN" dirty="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endParaRPr lang="en-US" altLang="zh-CN" dirty="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endParaRPr lang="en-US" altLang="zh-CN" dirty="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r>
              <a:rPr lang="en-US" altLang="zh-CN" dirty="0" smtClean="0">
                <a:solidFill>
                  <a:schemeClr val="bg1"/>
                </a:solidFill>
              </a:rPr>
              <a:t>1925</a:t>
            </a:r>
            <a:r>
              <a:rPr lang="zh-CN" altLang="en-US" dirty="0" smtClean="0">
                <a:solidFill>
                  <a:schemeClr val="bg1"/>
                </a:solidFill>
              </a:rPr>
              <a:t>年贝尔实验室成立</a:t>
            </a:r>
            <a:endParaRPr lang="en-US" altLang="zh-CN" dirty="0" smtClean="0">
              <a:solidFill>
                <a:schemeClr val="bg1"/>
              </a:solidFill>
            </a:endParaRPr>
          </a:p>
          <a:p>
            <a:pPr marL="285750" indent="-285750">
              <a:buFont typeface="Arial" panose="020B0604020202020204" pitchFamily="34" charset="0"/>
              <a:buChar char="•"/>
            </a:pPr>
            <a:r>
              <a:rPr lang="en-US" altLang="zh-CN" dirty="0" smtClean="0">
                <a:solidFill>
                  <a:schemeClr val="bg1"/>
                </a:solidFill>
              </a:rPr>
              <a:t>1948</a:t>
            </a:r>
            <a:r>
              <a:rPr lang="zh-CN" altLang="en-US" dirty="0" smtClean="0">
                <a:solidFill>
                  <a:schemeClr val="bg1"/>
                </a:solidFill>
              </a:rPr>
              <a:t>年实现商用微波通信</a:t>
            </a:r>
            <a:endParaRPr lang="en-US" altLang="zh-CN" dirty="0" smtClean="0">
              <a:solidFill>
                <a:schemeClr val="bg1"/>
              </a:solidFill>
            </a:endParaRPr>
          </a:p>
          <a:p>
            <a:pPr marL="285750" indent="-285750">
              <a:buFont typeface="Arial" panose="020B0604020202020204" pitchFamily="34" charset="0"/>
              <a:buChar char="•"/>
            </a:pPr>
            <a:r>
              <a:rPr lang="en-US" altLang="zh-CN" dirty="0" smtClean="0">
                <a:solidFill>
                  <a:schemeClr val="bg1"/>
                </a:solidFill>
              </a:rPr>
              <a:t>1962</a:t>
            </a:r>
            <a:r>
              <a:rPr lang="zh-CN" altLang="en-US" dirty="0" smtClean="0">
                <a:solidFill>
                  <a:schemeClr val="bg1"/>
                </a:solidFill>
              </a:rPr>
              <a:t>年发射第一颗商用通信卫星</a:t>
            </a:r>
            <a:endParaRPr lang="zh-CN" altLang="en-US" dirty="0">
              <a:solidFill>
                <a:schemeClr val="bg1"/>
              </a:solidFill>
            </a:endParaRPr>
          </a:p>
        </p:txBody>
      </p:sp>
      <p:sp>
        <p:nvSpPr>
          <p:cNvPr id="55" name="文本框 54"/>
          <p:cNvSpPr txBox="1"/>
          <p:nvPr/>
        </p:nvSpPr>
        <p:spPr>
          <a:xfrm>
            <a:off x="7104648" y="2095838"/>
            <a:ext cx="3545424" cy="4524315"/>
          </a:xfrm>
          <a:prstGeom prst="rect">
            <a:avLst/>
          </a:prstGeom>
          <a:noFill/>
        </p:spPr>
        <p:txBody>
          <a:bodyPr wrap="square" rtlCol="0">
            <a:spAutoFit/>
          </a:bodyPr>
          <a:lstStyle/>
          <a:p>
            <a:pPr marL="285750" indent="-285750">
              <a:buFont typeface="Arial" panose="020B0604020202020204" pitchFamily="34" charset="0"/>
              <a:buChar char="•"/>
            </a:pPr>
            <a:r>
              <a:rPr lang="zh-CN" altLang="en-US" dirty="0" smtClean="0">
                <a:solidFill>
                  <a:schemeClr val="bg1"/>
                </a:solidFill>
              </a:rPr>
              <a:t>杀鸡取卵：</a:t>
            </a:r>
            <a:r>
              <a:rPr lang="en-US" altLang="zh-CN" dirty="0" smtClean="0">
                <a:solidFill>
                  <a:schemeClr val="bg1"/>
                </a:solidFill>
              </a:rPr>
              <a:t>1996</a:t>
            </a:r>
            <a:r>
              <a:rPr lang="zh-CN" altLang="en-US" dirty="0" smtClean="0">
                <a:solidFill>
                  <a:schemeClr val="bg1"/>
                </a:solidFill>
              </a:rPr>
              <a:t>年分为</a:t>
            </a:r>
            <a:r>
              <a:rPr lang="en-US" altLang="zh-CN" dirty="0" smtClean="0">
                <a:solidFill>
                  <a:schemeClr val="bg1"/>
                </a:solidFill>
              </a:rPr>
              <a:t>AT&amp;T</a:t>
            </a:r>
            <a:r>
              <a:rPr lang="zh-CN" altLang="en-US" dirty="0" smtClean="0">
                <a:solidFill>
                  <a:schemeClr val="bg1"/>
                </a:solidFill>
              </a:rPr>
              <a:t>、朗讯、</a:t>
            </a:r>
            <a:r>
              <a:rPr lang="en-US" altLang="zh-CN" dirty="0" smtClean="0">
                <a:solidFill>
                  <a:schemeClr val="bg1"/>
                </a:solidFill>
              </a:rPr>
              <a:t>NCR</a:t>
            </a:r>
          </a:p>
          <a:p>
            <a:pPr marL="285750" indent="-285750">
              <a:buFont typeface="Arial" panose="020B0604020202020204" pitchFamily="34" charset="0"/>
              <a:buChar char="•"/>
            </a:pPr>
            <a:r>
              <a:rPr lang="zh-CN" altLang="en-US" dirty="0" smtClean="0">
                <a:solidFill>
                  <a:schemeClr val="bg1"/>
                </a:solidFill>
              </a:rPr>
              <a:t>创新衰退：利润不足缩减贝尔实验室资金</a:t>
            </a:r>
            <a:endParaRPr lang="en-US" altLang="zh-CN" dirty="0" smtClean="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endParaRPr lang="en-US" altLang="zh-CN" dirty="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endParaRPr lang="en-US" altLang="zh-CN" dirty="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r>
              <a:rPr lang="zh-CN" altLang="en-US" dirty="0" smtClean="0">
                <a:solidFill>
                  <a:schemeClr val="bg1"/>
                </a:solidFill>
              </a:rPr>
              <a:t>急功近利：“促销”电信设备。虚高财报</a:t>
            </a:r>
            <a:endParaRPr lang="en-US" altLang="zh-CN" dirty="0">
              <a:solidFill>
                <a:schemeClr val="bg1"/>
              </a:solidFill>
            </a:endParaRPr>
          </a:p>
          <a:p>
            <a:pPr marL="285750" indent="-285750">
              <a:buFont typeface="Arial" panose="020B0604020202020204" pitchFamily="34" charset="0"/>
              <a:buChar char="•"/>
            </a:pPr>
            <a:r>
              <a:rPr lang="zh-CN" altLang="en-US" dirty="0" smtClean="0">
                <a:solidFill>
                  <a:schemeClr val="bg1"/>
                </a:solidFill>
              </a:rPr>
              <a:t>外来冲击：互联网的兴起打破固话通信的唯一地位</a:t>
            </a:r>
            <a:endParaRPr lang="en-US" altLang="zh-CN" dirty="0" smtClean="0">
              <a:solidFill>
                <a:schemeClr val="bg1"/>
              </a:solidFill>
            </a:endParaRPr>
          </a:p>
          <a:p>
            <a:pPr marL="285750" indent="-285750">
              <a:buFont typeface="Arial" panose="020B0604020202020204" pitchFamily="34" charset="0"/>
              <a:buChar char="•"/>
            </a:pPr>
            <a:endParaRPr lang="en-US" altLang="zh-CN" dirty="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p:txBody>
      </p:sp>
      <p:cxnSp>
        <p:nvCxnSpPr>
          <p:cNvPr id="57" name="直接连接符 56"/>
          <p:cNvCxnSpPr/>
          <p:nvPr/>
        </p:nvCxnSpPr>
        <p:spPr>
          <a:xfrm>
            <a:off x="2164976" y="3902321"/>
            <a:ext cx="19577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604312" y="3902321"/>
            <a:ext cx="19577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1713188" y="3676427"/>
            <a:ext cx="451788" cy="45178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9574889" y="3676427"/>
            <a:ext cx="451788" cy="45178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5739449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32"/>
          <p:cNvSpPr/>
          <p:nvPr/>
        </p:nvSpPr>
        <p:spPr>
          <a:xfrm>
            <a:off x="7200124" y="1817026"/>
            <a:ext cx="4638522" cy="4638522"/>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07279" y="446427"/>
            <a:ext cx="1200970" cy="830997"/>
          </a:xfrm>
          <a:prstGeom prst="rect">
            <a:avLst/>
          </a:prstGeom>
        </p:spPr>
        <p:txBody>
          <a:bodyPr wrap="none">
            <a:spAutoFit/>
          </a:bodyPr>
          <a:lstStyle/>
          <a:p>
            <a:pPr algn="ctr"/>
            <a:r>
              <a:rPr lang="en-US" altLang="zh-CN" sz="4800" dirty="0" smtClean="0">
                <a:solidFill>
                  <a:schemeClr val="bg1"/>
                </a:solidFill>
              </a:rPr>
              <a:t>IBM</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蓝色巨人</a:t>
            </a:r>
          </a:p>
        </p:txBody>
      </p:sp>
      <p:sp>
        <p:nvSpPr>
          <p:cNvPr id="22" name="椭圆 21"/>
          <p:cNvSpPr/>
          <p:nvPr/>
        </p:nvSpPr>
        <p:spPr>
          <a:xfrm>
            <a:off x="5584168" y="2950804"/>
            <a:ext cx="1398264" cy="1398264"/>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89801" y="1271133"/>
            <a:ext cx="6474784" cy="5316309"/>
            <a:chOff x="612529" y="1271133"/>
            <a:chExt cx="6474784" cy="5316309"/>
          </a:xfrm>
        </p:grpSpPr>
        <p:cxnSp>
          <p:nvCxnSpPr>
            <p:cNvPr id="8" name="直接连接符 7"/>
            <p:cNvCxnSpPr/>
            <p:nvPr/>
          </p:nvCxnSpPr>
          <p:spPr>
            <a:xfrm>
              <a:off x="1186704" y="1271133"/>
              <a:ext cx="0" cy="339905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265158" y="1271133"/>
              <a:ext cx="0" cy="16995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343612" y="1271133"/>
              <a:ext cx="0" cy="5173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578974" y="1271133"/>
              <a:ext cx="0" cy="14451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500520" y="1271133"/>
              <a:ext cx="0" cy="39732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422066" y="1271133"/>
              <a:ext cx="0" cy="289745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612529" y="4908175"/>
              <a:ext cx="1118267" cy="111826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18" name="椭圆 17"/>
            <p:cNvSpPr/>
            <p:nvPr/>
          </p:nvSpPr>
          <p:spPr>
            <a:xfrm>
              <a:off x="1552047" y="3230773"/>
              <a:ext cx="1439417" cy="1439417"/>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784478" y="1971387"/>
              <a:ext cx="1118267" cy="111826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880942" y="4349068"/>
              <a:ext cx="1118267" cy="111826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972119" y="5469175"/>
              <a:ext cx="1118267" cy="111826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p:cNvSpPr/>
            <p:nvPr/>
          </p:nvSpPr>
          <p:spPr>
            <a:xfrm>
              <a:off x="743025" y="5041416"/>
              <a:ext cx="890793" cy="923330"/>
            </a:xfrm>
            <a:prstGeom prst="rect">
              <a:avLst/>
            </a:prstGeom>
          </p:spPr>
          <p:txBody>
            <a:bodyPr wrap="square">
              <a:spAutoFit/>
            </a:bodyPr>
            <a:lstStyle/>
            <a:p>
              <a:pPr algn="ctr"/>
              <a:r>
                <a:rPr lang="zh-CN" altLang="en-US" dirty="0">
                  <a:solidFill>
                    <a:schemeClr val="bg1"/>
                  </a:solidFill>
                </a:rPr>
                <a:t>最大的服务公司</a:t>
              </a:r>
            </a:p>
          </p:txBody>
        </p:sp>
        <p:sp>
          <p:nvSpPr>
            <p:cNvPr id="27" name="矩形 26"/>
            <p:cNvSpPr/>
            <p:nvPr/>
          </p:nvSpPr>
          <p:spPr>
            <a:xfrm>
              <a:off x="1685903" y="3627316"/>
              <a:ext cx="1171703" cy="646331"/>
            </a:xfrm>
            <a:prstGeom prst="rect">
              <a:avLst/>
            </a:prstGeom>
          </p:spPr>
          <p:txBody>
            <a:bodyPr wrap="square">
              <a:spAutoFit/>
            </a:bodyPr>
            <a:lstStyle/>
            <a:p>
              <a:pPr algn="ctr"/>
              <a:r>
                <a:rPr lang="zh-CN" altLang="en-US" dirty="0">
                  <a:solidFill>
                    <a:schemeClr val="bg1"/>
                  </a:solidFill>
                </a:rPr>
                <a:t>第二</a:t>
              </a:r>
              <a:r>
                <a:rPr lang="zh-CN" altLang="en-US" dirty="0" smtClean="0">
                  <a:solidFill>
                    <a:schemeClr val="bg1"/>
                  </a:solidFill>
                </a:rPr>
                <a:t>大软件公司</a:t>
              </a:r>
              <a:endParaRPr lang="zh-CN" altLang="en-US" dirty="0">
                <a:solidFill>
                  <a:schemeClr val="bg1"/>
                </a:solidFill>
              </a:endParaRPr>
            </a:p>
          </p:txBody>
        </p:sp>
        <p:sp>
          <p:nvSpPr>
            <p:cNvPr id="28" name="矩形 27"/>
            <p:cNvSpPr/>
            <p:nvPr/>
          </p:nvSpPr>
          <p:spPr>
            <a:xfrm>
              <a:off x="3988843" y="4446536"/>
              <a:ext cx="890793" cy="923330"/>
            </a:xfrm>
            <a:prstGeom prst="rect">
              <a:avLst/>
            </a:prstGeom>
          </p:spPr>
          <p:txBody>
            <a:bodyPr wrap="square">
              <a:spAutoFit/>
            </a:bodyPr>
            <a:lstStyle/>
            <a:p>
              <a:pPr algn="ctr"/>
              <a:r>
                <a:rPr lang="zh-CN" altLang="en-US" dirty="0" smtClean="0">
                  <a:solidFill>
                    <a:schemeClr val="bg1"/>
                  </a:solidFill>
                </a:rPr>
                <a:t>工业界最大实验室</a:t>
              </a:r>
              <a:endParaRPr lang="zh-CN" altLang="en-US" dirty="0">
                <a:solidFill>
                  <a:schemeClr val="bg1"/>
                </a:solidFill>
              </a:endParaRPr>
            </a:p>
          </p:txBody>
        </p:sp>
        <p:sp>
          <p:nvSpPr>
            <p:cNvPr id="29" name="矩形 28"/>
            <p:cNvSpPr/>
            <p:nvPr/>
          </p:nvSpPr>
          <p:spPr>
            <a:xfrm>
              <a:off x="2898214" y="2068855"/>
              <a:ext cx="890793" cy="923330"/>
            </a:xfrm>
            <a:prstGeom prst="rect">
              <a:avLst/>
            </a:prstGeom>
          </p:spPr>
          <p:txBody>
            <a:bodyPr wrap="square">
              <a:spAutoFit/>
            </a:bodyPr>
            <a:lstStyle/>
            <a:p>
              <a:pPr algn="ctr"/>
              <a:r>
                <a:rPr lang="zh-CN" altLang="en-US" dirty="0" smtClean="0">
                  <a:solidFill>
                    <a:schemeClr val="bg1"/>
                  </a:solidFill>
                </a:rPr>
                <a:t>第二大数据公司</a:t>
              </a:r>
              <a:endParaRPr lang="zh-CN" altLang="en-US" dirty="0">
                <a:solidFill>
                  <a:schemeClr val="bg1"/>
                </a:solidFill>
              </a:endParaRPr>
            </a:p>
          </p:txBody>
        </p:sp>
        <p:sp>
          <p:nvSpPr>
            <p:cNvPr id="30" name="矩形 29"/>
            <p:cNvSpPr/>
            <p:nvPr/>
          </p:nvSpPr>
          <p:spPr>
            <a:xfrm>
              <a:off x="5085855" y="5622211"/>
              <a:ext cx="890793" cy="923330"/>
            </a:xfrm>
            <a:prstGeom prst="rect">
              <a:avLst/>
            </a:prstGeom>
          </p:spPr>
          <p:txBody>
            <a:bodyPr wrap="square">
              <a:spAutoFit/>
            </a:bodyPr>
            <a:lstStyle/>
            <a:p>
              <a:pPr algn="ctr"/>
              <a:r>
                <a:rPr lang="zh-CN" altLang="en-US" dirty="0" smtClean="0">
                  <a:solidFill>
                    <a:schemeClr val="bg1"/>
                  </a:solidFill>
                </a:rPr>
                <a:t>第一专利申请大户</a:t>
              </a:r>
              <a:endParaRPr lang="zh-CN" altLang="en-US" dirty="0">
                <a:solidFill>
                  <a:schemeClr val="bg1"/>
                </a:solidFill>
              </a:endParaRPr>
            </a:p>
          </p:txBody>
        </p:sp>
        <p:sp>
          <p:nvSpPr>
            <p:cNvPr id="31" name="矩形 30"/>
            <p:cNvSpPr/>
            <p:nvPr/>
          </p:nvSpPr>
          <p:spPr>
            <a:xfrm>
              <a:off x="6080502" y="3048272"/>
              <a:ext cx="1006811" cy="1200329"/>
            </a:xfrm>
            <a:prstGeom prst="rect">
              <a:avLst/>
            </a:prstGeom>
          </p:spPr>
          <p:txBody>
            <a:bodyPr wrap="square">
              <a:spAutoFit/>
            </a:bodyPr>
            <a:lstStyle/>
            <a:p>
              <a:pPr algn="ctr"/>
              <a:r>
                <a:rPr lang="zh-CN" altLang="en-US" dirty="0" smtClean="0">
                  <a:solidFill>
                    <a:schemeClr val="bg1"/>
                  </a:solidFill>
                </a:rPr>
                <a:t>最大</a:t>
              </a:r>
              <a:r>
                <a:rPr lang="en-US" altLang="zh-CN" dirty="0" smtClean="0">
                  <a:solidFill>
                    <a:schemeClr val="bg1"/>
                  </a:solidFill>
                </a:rPr>
                <a:t>LINUX</a:t>
              </a:r>
              <a:r>
                <a:rPr lang="zh-CN" altLang="en-US" dirty="0" smtClean="0">
                  <a:solidFill>
                    <a:schemeClr val="bg1"/>
                  </a:solidFill>
                </a:rPr>
                <a:t>服务器生产商</a:t>
              </a:r>
              <a:endParaRPr lang="zh-CN" altLang="en-US" dirty="0">
                <a:solidFill>
                  <a:schemeClr val="bg1"/>
                </a:solidFill>
              </a:endParaRPr>
            </a:p>
          </p:txBody>
        </p:sp>
        <p:sp>
          <p:nvSpPr>
            <p:cNvPr id="41" name="弧形 40"/>
            <p:cNvSpPr/>
            <p:nvPr/>
          </p:nvSpPr>
          <p:spPr>
            <a:xfrm rot="18900000">
              <a:off x="789183" y="4679080"/>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弧形 41"/>
            <p:cNvSpPr/>
            <p:nvPr/>
          </p:nvSpPr>
          <p:spPr>
            <a:xfrm rot="18900000">
              <a:off x="1684256" y="2999970"/>
              <a:ext cx="1164212" cy="1164212"/>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弧形 42"/>
            <p:cNvSpPr/>
            <p:nvPr/>
          </p:nvSpPr>
          <p:spPr>
            <a:xfrm rot="18900000">
              <a:off x="2946913" y="1801922"/>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弧形 43"/>
            <p:cNvSpPr/>
            <p:nvPr/>
          </p:nvSpPr>
          <p:spPr>
            <a:xfrm rot="18900000">
              <a:off x="4027869" y="4169090"/>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弧形 44"/>
            <p:cNvSpPr/>
            <p:nvPr/>
          </p:nvSpPr>
          <p:spPr>
            <a:xfrm rot="18900000">
              <a:off x="5105352" y="5268014"/>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6" name="弧形 45"/>
          <p:cNvSpPr/>
          <p:nvPr/>
        </p:nvSpPr>
        <p:spPr>
          <a:xfrm rot="18900000">
            <a:off x="5740024" y="2750168"/>
            <a:ext cx="1060558" cy="1060558"/>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文本框 31"/>
          <p:cNvSpPr txBox="1"/>
          <p:nvPr/>
        </p:nvSpPr>
        <p:spPr>
          <a:xfrm>
            <a:off x="7718303" y="2703986"/>
            <a:ext cx="3843251" cy="3139321"/>
          </a:xfrm>
          <a:prstGeom prst="rect">
            <a:avLst/>
          </a:prstGeom>
          <a:noFill/>
        </p:spPr>
        <p:txBody>
          <a:bodyPr wrap="square" rtlCol="0">
            <a:spAutoFit/>
          </a:bodyPr>
          <a:lstStyle/>
          <a:p>
            <a:r>
              <a:rPr lang="zh-CN" altLang="en-US" b="1" dirty="0" smtClean="0">
                <a:solidFill>
                  <a:schemeClr val="bg1"/>
                </a:solidFill>
              </a:rPr>
              <a:t>技术上</a:t>
            </a:r>
            <a:endParaRPr lang="en-US" altLang="zh-CN" b="1" dirty="0" smtClean="0">
              <a:solidFill>
                <a:schemeClr val="bg1"/>
              </a:solidFill>
            </a:endParaRPr>
          </a:p>
          <a:p>
            <a:r>
              <a:rPr lang="zh-CN" altLang="en-US" dirty="0">
                <a:solidFill>
                  <a:schemeClr val="bg1"/>
                </a:solidFill>
              </a:rPr>
              <a:t>不断</a:t>
            </a:r>
            <a:r>
              <a:rPr lang="zh-CN" altLang="en-US" dirty="0" smtClean="0">
                <a:solidFill>
                  <a:schemeClr val="bg1"/>
                </a:solidFill>
              </a:rPr>
              <a:t>开拓发展，领导跟随技术潮流</a:t>
            </a:r>
            <a:endParaRPr lang="en-US" altLang="zh-CN" dirty="0" smtClean="0">
              <a:solidFill>
                <a:schemeClr val="bg1"/>
              </a:solidFill>
            </a:endParaRPr>
          </a:p>
          <a:p>
            <a:endParaRPr lang="en-US" altLang="zh-CN" dirty="0">
              <a:solidFill>
                <a:schemeClr val="bg1"/>
              </a:solidFill>
            </a:endParaRPr>
          </a:p>
          <a:p>
            <a:r>
              <a:rPr lang="zh-CN" altLang="en-US" b="1" dirty="0" smtClean="0">
                <a:solidFill>
                  <a:schemeClr val="bg1"/>
                </a:solidFill>
              </a:rPr>
              <a:t>经营上</a:t>
            </a:r>
            <a:endParaRPr lang="en-US" altLang="zh-CN" b="1" dirty="0" smtClean="0">
              <a:solidFill>
                <a:schemeClr val="bg1"/>
              </a:solidFill>
            </a:endParaRPr>
          </a:p>
          <a:p>
            <a:r>
              <a:rPr lang="zh-CN" altLang="en-US" dirty="0">
                <a:solidFill>
                  <a:schemeClr val="bg1"/>
                </a:solidFill>
              </a:rPr>
              <a:t>守</a:t>
            </a:r>
            <a:r>
              <a:rPr lang="zh-CN" altLang="en-US" dirty="0" smtClean="0">
                <a:solidFill>
                  <a:schemeClr val="bg1"/>
                </a:solidFill>
              </a:rPr>
              <a:t>住核心政府、军队、企事业部门市场，对进入新市场谨慎</a:t>
            </a:r>
            <a:endParaRPr lang="en-US" altLang="zh-CN" dirty="0" smtClean="0">
              <a:solidFill>
                <a:schemeClr val="bg1"/>
              </a:solidFill>
            </a:endParaRPr>
          </a:p>
          <a:p>
            <a:endParaRPr lang="en-US" altLang="zh-CN" dirty="0">
              <a:solidFill>
                <a:schemeClr val="bg1"/>
              </a:solidFill>
            </a:endParaRPr>
          </a:p>
          <a:p>
            <a:r>
              <a:rPr lang="zh-CN" altLang="en-US" b="1" dirty="0" smtClean="0">
                <a:solidFill>
                  <a:schemeClr val="bg1"/>
                </a:solidFill>
              </a:rPr>
              <a:t>成功转型</a:t>
            </a:r>
            <a:endParaRPr lang="en-US" altLang="zh-CN" b="1" dirty="0">
              <a:solidFill>
                <a:schemeClr val="bg1"/>
              </a:solidFill>
            </a:endParaRPr>
          </a:p>
          <a:p>
            <a:r>
              <a:rPr lang="zh-CN" altLang="en-US" dirty="0" smtClean="0">
                <a:solidFill>
                  <a:schemeClr val="bg1"/>
                </a:solidFill>
              </a:rPr>
              <a:t>从机械制造到计算机制造商，再从计算机制造到服务</a:t>
            </a:r>
            <a:endParaRPr lang="en-US" altLang="zh-CN" dirty="0">
              <a:solidFill>
                <a:schemeClr val="bg1"/>
              </a:solidFill>
            </a:endParaRPr>
          </a:p>
          <a:p>
            <a:endParaRPr lang="en-US" altLang="zh-CN" dirty="0" smtClean="0">
              <a:solidFill>
                <a:schemeClr val="bg1"/>
              </a:solidFill>
            </a:endParaRPr>
          </a:p>
        </p:txBody>
      </p:sp>
    </p:spTree>
    <p:extLst>
      <p:ext uri="{BB962C8B-B14F-4D97-AF65-F5344CB8AC3E}">
        <p14:creationId xmlns:p14="http://schemas.microsoft.com/office/powerpoint/2010/main" xmlns="" val="29789506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945474" y="1894279"/>
            <a:ext cx="2557462" cy="120583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操作系统开发商</a:t>
            </a:r>
            <a:endParaRPr lang="zh-CN" altLang="en-US" dirty="0"/>
          </a:p>
        </p:txBody>
      </p:sp>
      <p:sp>
        <p:nvSpPr>
          <p:cNvPr id="4" name="矩形 3"/>
          <p:cNvSpPr/>
          <p:nvPr/>
        </p:nvSpPr>
        <p:spPr>
          <a:xfrm>
            <a:off x="359436" y="504837"/>
            <a:ext cx="1723549" cy="707886"/>
          </a:xfrm>
          <a:prstGeom prst="rect">
            <a:avLst/>
          </a:prstGeom>
        </p:spPr>
        <p:txBody>
          <a:bodyPr wrap="none">
            <a:spAutoFit/>
          </a:bodyPr>
          <a:lstStyle/>
          <a:p>
            <a:pPr algn="ctr"/>
            <a:r>
              <a:rPr lang="zh-CN" altLang="en-US" sz="4000" dirty="0">
                <a:solidFill>
                  <a:schemeClr val="bg1"/>
                </a:solidFill>
                <a:ea typeface="方正大黑简体" panose="02010601030101010101"/>
              </a:rPr>
              <a:t>英特尔</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262493" y="734557"/>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奔腾的芯</a:t>
            </a:r>
            <a:endParaRPr lang="zh-CN" altLang="en-US" dirty="0"/>
          </a:p>
        </p:txBody>
      </p:sp>
      <p:sp>
        <p:nvSpPr>
          <p:cNvPr id="12" name="矩形 11"/>
          <p:cNvSpPr/>
          <p:nvPr/>
        </p:nvSpPr>
        <p:spPr>
          <a:xfrm>
            <a:off x="359436" y="1894278"/>
            <a:ext cx="2557462" cy="120583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应用软件开发商</a:t>
            </a:r>
          </a:p>
        </p:txBody>
      </p:sp>
      <p:sp>
        <p:nvSpPr>
          <p:cNvPr id="13" name="矩形 12"/>
          <p:cNvSpPr/>
          <p:nvPr/>
        </p:nvSpPr>
        <p:spPr>
          <a:xfrm>
            <a:off x="1666743" y="3714476"/>
            <a:ext cx="2557462" cy="120583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计算机制造商</a:t>
            </a:r>
          </a:p>
        </p:txBody>
      </p:sp>
      <p:sp>
        <p:nvSpPr>
          <p:cNvPr id="14" name="矩形 13"/>
          <p:cNvSpPr/>
          <p:nvPr/>
        </p:nvSpPr>
        <p:spPr>
          <a:xfrm>
            <a:off x="5545800" y="1894276"/>
            <a:ext cx="2557462" cy="1205835"/>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处理器制造商</a:t>
            </a:r>
            <a:endParaRPr lang="zh-CN" altLang="en-US" dirty="0"/>
          </a:p>
        </p:txBody>
      </p:sp>
      <p:sp>
        <p:nvSpPr>
          <p:cNvPr id="15" name="矩形 14"/>
          <p:cNvSpPr/>
          <p:nvPr/>
        </p:nvSpPr>
        <p:spPr>
          <a:xfrm>
            <a:off x="4267069" y="3714475"/>
            <a:ext cx="2557462" cy="120583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其他芯片和外设开发商</a:t>
            </a:r>
          </a:p>
        </p:txBody>
      </p:sp>
      <p:sp>
        <p:nvSpPr>
          <p:cNvPr id="17" name="椭圆 16"/>
          <p:cNvSpPr/>
          <p:nvPr/>
        </p:nvSpPr>
        <p:spPr>
          <a:xfrm>
            <a:off x="1502436" y="2940108"/>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102761" y="2940107"/>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417212" y="2368605"/>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816886" y="3618727"/>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417211" y="3609225"/>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17" idx="5"/>
          </p:cNvCxnSpPr>
          <p:nvPr/>
        </p:nvCxnSpPr>
        <p:spPr>
          <a:xfrm>
            <a:off x="1721949" y="3159621"/>
            <a:ext cx="1134698" cy="5324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320175" y="3139122"/>
            <a:ext cx="1134698" cy="5324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2899511" y="3081056"/>
            <a:ext cx="1305929" cy="65675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279756" y="1894276"/>
            <a:ext cx="0" cy="10458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8456251" y="1817026"/>
            <a:ext cx="3273788" cy="1200329"/>
          </a:xfrm>
          <a:prstGeom prst="rect">
            <a:avLst/>
          </a:prstGeom>
          <a:noFill/>
        </p:spPr>
        <p:txBody>
          <a:bodyPr wrap="square" rtlCol="0">
            <a:spAutoFit/>
          </a:bodyPr>
          <a:lstStyle/>
          <a:p>
            <a:r>
              <a:rPr lang="en-US" altLang="zh-CN" dirty="0" smtClean="0">
                <a:solidFill>
                  <a:schemeClr val="bg1"/>
                </a:solidFill>
              </a:rPr>
              <a:t>1981</a:t>
            </a:r>
            <a:r>
              <a:rPr lang="zh-CN" altLang="en-US" dirty="0" smtClean="0">
                <a:solidFill>
                  <a:schemeClr val="bg1"/>
                </a:solidFill>
              </a:rPr>
              <a:t>年，</a:t>
            </a:r>
            <a:r>
              <a:rPr lang="en-US" altLang="zh-CN" dirty="0" smtClean="0">
                <a:solidFill>
                  <a:schemeClr val="bg1"/>
                </a:solidFill>
              </a:rPr>
              <a:t>IBM</a:t>
            </a:r>
            <a:r>
              <a:rPr lang="zh-CN" altLang="en-US" dirty="0" smtClean="0">
                <a:solidFill>
                  <a:schemeClr val="bg1"/>
                </a:solidFill>
              </a:rPr>
              <a:t>的</a:t>
            </a:r>
            <a:r>
              <a:rPr lang="en-US" altLang="zh-CN" dirty="0" smtClean="0">
                <a:solidFill>
                  <a:schemeClr val="bg1"/>
                </a:solidFill>
              </a:rPr>
              <a:t>PC</a:t>
            </a:r>
            <a:r>
              <a:rPr lang="zh-CN" altLang="en-US" dirty="0" smtClean="0">
                <a:solidFill>
                  <a:schemeClr val="bg1"/>
                </a:solidFill>
              </a:rPr>
              <a:t>直接使用英特尔的</a:t>
            </a:r>
            <a:r>
              <a:rPr lang="en-US" altLang="zh-CN" dirty="0" smtClean="0">
                <a:solidFill>
                  <a:schemeClr val="bg1"/>
                </a:solidFill>
              </a:rPr>
              <a:t>8086</a:t>
            </a:r>
            <a:r>
              <a:rPr lang="zh-CN" altLang="en-US" dirty="0" smtClean="0">
                <a:solidFill>
                  <a:schemeClr val="bg1"/>
                </a:solidFill>
              </a:rPr>
              <a:t>，英特尔一举成名</a:t>
            </a:r>
            <a:r>
              <a:rPr lang="zh-CN" altLang="en-US" dirty="0">
                <a:solidFill>
                  <a:schemeClr val="bg1"/>
                </a:solidFill>
              </a:rPr>
              <a:t>，</a:t>
            </a:r>
            <a:r>
              <a:rPr lang="zh-CN" altLang="en-US" dirty="0" smtClean="0">
                <a:solidFill>
                  <a:schemeClr val="bg1"/>
                </a:solidFill>
              </a:rPr>
              <a:t>在整个</a:t>
            </a:r>
            <a:r>
              <a:rPr lang="zh-CN" altLang="en-US" dirty="0">
                <a:solidFill>
                  <a:schemeClr val="bg1"/>
                </a:solidFill>
              </a:rPr>
              <a:t>个人电脑工业</a:t>
            </a:r>
            <a:r>
              <a:rPr lang="zh-CN" altLang="en-US" dirty="0" smtClean="0">
                <a:solidFill>
                  <a:schemeClr val="bg1"/>
                </a:solidFill>
              </a:rPr>
              <a:t>生态链中处于不可替代的地位。</a:t>
            </a:r>
            <a:endParaRPr lang="zh-CN" altLang="en-US" dirty="0">
              <a:solidFill>
                <a:schemeClr val="bg1"/>
              </a:solidFill>
            </a:endParaRPr>
          </a:p>
        </p:txBody>
      </p:sp>
      <p:cxnSp>
        <p:nvCxnSpPr>
          <p:cNvPr id="34" name="直接连接符 33"/>
          <p:cNvCxnSpPr/>
          <p:nvPr/>
        </p:nvCxnSpPr>
        <p:spPr>
          <a:xfrm>
            <a:off x="10029824" y="3198877"/>
            <a:ext cx="0" cy="5389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9010650" y="3201235"/>
            <a:ext cx="193058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8456251" y="3978124"/>
            <a:ext cx="3152492" cy="707886"/>
          </a:xfrm>
          <a:prstGeom prst="rect">
            <a:avLst/>
          </a:prstGeom>
          <a:noFill/>
        </p:spPr>
        <p:txBody>
          <a:bodyPr wrap="square" rtlCol="0">
            <a:spAutoFit/>
          </a:bodyPr>
          <a:lstStyle/>
          <a:p>
            <a:pPr algn="ctr"/>
            <a:r>
              <a:rPr lang="zh-CN" altLang="en-US" sz="4000" dirty="0">
                <a:solidFill>
                  <a:schemeClr val="bg1"/>
                </a:solidFill>
              </a:rPr>
              <a:t>危机</a:t>
            </a:r>
          </a:p>
        </p:txBody>
      </p:sp>
      <p:sp>
        <p:nvSpPr>
          <p:cNvPr id="40" name="文本框 39"/>
          <p:cNvSpPr txBox="1"/>
          <p:nvPr/>
        </p:nvSpPr>
        <p:spPr>
          <a:xfrm>
            <a:off x="862848" y="5491102"/>
            <a:ext cx="10491227" cy="1142236"/>
          </a:xfrm>
          <a:prstGeom prst="rect">
            <a:avLst/>
          </a:prstGeom>
          <a:noFill/>
        </p:spPr>
        <p:txBody>
          <a:bodyPr wrap="square" rtlCol="0">
            <a:spAutoFit/>
          </a:bodyPr>
          <a:lstStyle/>
          <a:p>
            <a:pPr>
              <a:lnSpc>
                <a:spcPct val="130000"/>
              </a:lnSpc>
            </a:pPr>
            <a:r>
              <a:rPr lang="en-US" altLang="zh-CN" dirty="0" smtClean="0">
                <a:solidFill>
                  <a:schemeClr val="bg1"/>
                </a:solidFill>
              </a:rPr>
              <a:t>1993</a:t>
            </a:r>
            <a:r>
              <a:rPr lang="zh-CN" altLang="en-US" dirty="0" smtClean="0">
                <a:solidFill>
                  <a:schemeClr val="bg1"/>
                </a:solidFill>
              </a:rPr>
              <a:t>年，英特尔公司推出奔腾处理器，达到工作站处理器水平。现在英特尔已经垄断个人计算机和服务器处理市场，</a:t>
            </a:r>
            <a:r>
              <a:rPr lang="en-US" altLang="zh-CN" dirty="0" smtClean="0">
                <a:solidFill>
                  <a:schemeClr val="bg1"/>
                </a:solidFill>
              </a:rPr>
              <a:t>2000</a:t>
            </a:r>
            <a:r>
              <a:rPr lang="zh-CN" altLang="en-US" dirty="0" smtClean="0">
                <a:solidFill>
                  <a:schemeClr val="bg1"/>
                </a:solidFill>
              </a:rPr>
              <a:t>年后，市场份额处于超过</a:t>
            </a:r>
            <a:r>
              <a:rPr lang="en-US" altLang="zh-CN" dirty="0" smtClean="0">
                <a:solidFill>
                  <a:schemeClr val="bg1"/>
                </a:solidFill>
              </a:rPr>
              <a:t>50%</a:t>
            </a:r>
            <a:r>
              <a:rPr lang="zh-CN" altLang="en-US" dirty="0" smtClean="0">
                <a:solidFill>
                  <a:schemeClr val="bg1"/>
                </a:solidFill>
              </a:rPr>
              <a:t>的地位。根据诺威格定律，必须找到新的增长点，否则将会进入平和的中老期。</a:t>
            </a:r>
            <a:endParaRPr lang="zh-CN" altLang="en-US" dirty="0">
              <a:solidFill>
                <a:schemeClr val="bg1"/>
              </a:solidFill>
            </a:endParaRPr>
          </a:p>
        </p:txBody>
      </p:sp>
      <p:cxnSp>
        <p:nvCxnSpPr>
          <p:cNvPr id="43" name="直接连接符 42"/>
          <p:cNvCxnSpPr/>
          <p:nvPr/>
        </p:nvCxnSpPr>
        <p:spPr>
          <a:xfrm>
            <a:off x="10029824" y="4920310"/>
            <a:ext cx="0" cy="50421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42938" y="5424521"/>
            <a:ext cx="10931049" cy="98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130464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905250" y="2413186"/>
            <a:ext cx="8286750" cy="283845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6000" rIns="756000" rtlCol="0" anchor="ctr"/>
          <a:lstStyle/>
          <a:p>
            <a:pPr marL="285750" indent="-285750">
              <a:buFont typeface="Arial" panose="020B0604020202020204" pitchFamily="34" charset="0"/>
              <a:buChar char="•"/>
            </a:pPr>
            <a:r>
              <a:rPr lang="zh-CN" altLang="en-US" dirty="0" smtClean="0"/>
              <a:t>兴起于个人危机的浪潮，同时随着这次浪潮已经接近尾声，而进入发展的中年期。</a:t>
            </a:r>
            <a:endParaRPr lang="en-US" altLang="zh-CN" dirty="0" smtClean="0"/>
          </a:p>
          <a:p>
            <a:pPr marL="285750" indent="-285750">
              <a:buFont typeface="Arial" panose="020B0604020202020204" pitchFamily="34" charset="0"/>
              <a:buChar char="•"/>
            </a:pPr>
            <a:endParaRPr lang="en-US" altLang="zh-CN" dirty="0" smtClean="0"/>
          </a:p>
          <a:p>
            <a:pPr marL="285750" indent="-285750">
              <a:buFont typeface="Arial" panose="020B0604020202020204" pitchFamily="34" charset="0"/>
              <a:buChar char="•"/>
            </a:pPr>
            <a:r>
              <a:rPr lang="zh-CN" altLang="en-US" dirty="0" smtClean="0"/>
              <a:t>它过强的桌面软件基因，使得它无法站到互联网时代的浪潮之巅。</a:t>
            </a:r>
            <a:endParaRPr lang="en-US" altLang="zh-CN" dirty="0" smtClean="0"/>
          </a:p>
          <a:p>
            <a:pPr marL="285750" indent="-285750">
              <a:buFont typeface="Arial" panose="020B0604020202020204" pitchFamily="34" charset="0"/>
              <a:buChar char="•"/>
            </a:pPr>
            <a:endParaRPr lang="en-US" altLang="zh-CN" dirty="0"/>
          </a:p>
          <a:p>
            <a:pPr marL="285750" indent="-285750">
              <a:buFont typeface="Arial" panose="020B0604020202020204" pitchFamily="34" charset="0"/>
              <a:buChar char="•"/>
            </a:pPr>
            <a:r>
              <a:rPr lang="zh-CN" altLang="en-US" dirty="0" smtClean="0"/>
              <a:t>机遇与挑战：在线部门和游戏部门能否在下一次技术革命的浪潮中最终获胜。</a:t>
            </a:r>
            <a:endParaRPr lang="zh-CN" altLang="en-US" dirty="0"/>
          </a:p>
        </p:txBody>
      </p:sp>
      <p:sp>
        <p:nvSpPr>
          <p:cNvPr id="4" name="矩形 3"/>
          <p:cNvSpPr/>
          <p:nvPr/>
        </p:nvSpPr>
        <p:spPr>
          <a:xfrm>
            <a:off x="629363" y="504837"/>
            <a:ext cx="1210588" cy="707886"/>
          </a:xfrm>
          <a:prstGeom prst="rect">
            <a:avLst/>
          </a:prstGeom>
        </p:spPr>
        <p:txBody>
          <a:bodyPr wrap="none">
            <a:spAutoFit/>
          </a:bodyPr>
          <a:lstStyle/>
          <a:p>
            <a:pPr algn="ctr"/>
            <a:r>
              <a:rPr lang="zh-CN" altLang="en-US" sz="4000" dirty="0">
                <a:solidFill>
                  <a:schemeClr val="bg1"/>
                </a:solidFill>
                <a:ea typeface="方正大黑简体" panose="02010601030101010101"/>
              </a:rPr>
              <a:t>微软</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413186"/>
            <a:ext cx="3905250" cy="2838450"/>
          </a:xfrm>
          <a:prstGeom prst="rect">
            <a:avLst/>
          </a:prstGeom>
        </p:spPr>
      </p:pic>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IT</a:t>
            </a:r>
            <a:r>
              <a:rPr lang="zh-CN" altLang="en-US" dirty="0" smtClean="0"/>
              <a:t>领域的罗马帝国</a:t>
            </a:r>
            <a:endParaRPr lang="zh-CN" altLang="en-US" dirty="0"/>
          </a:p>
        </p:txBody>
      </p:sp>
      <p:sp>
        <p:nvSpPr>
          <p:cNvPr id="8" name="TextBox 22"/>
          <p:cNvSpPr txBox="1">
            <a:spLocks noChangeArrowheads="1"/>
          </p:cNvSpPr>
          <p:nvPr/>
        </p:nvSpPr>
        <p:spPr bwMode="auto">
          <a:xfrm>
            <a:off x="1952625" y="627947"/>
            <a:ext cx="691644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fontAlgn="base" hangingPunct="1">
              <a:spcBef>
                <a:spcPct val="0"/>
              </a:spcBef>
              <a:spcAft>
                <a:spcPct val="0"/>
              </a:spcAft>
            </a:pPr>
            <a:r>
              <a:rPr lang="zh-CN" altLang="en-US" sz="2400" dirty="0" smtClean="0">
                <a:solidFill>
                  <a:srgbClr val="FF0000"/>
                </a:solidFill>
              </a:rPr>
              <a:t>更多精美</a:t>
            </a:r>
            <a:r>
              <a:rPr lang="en-US" altLang="zh-CN" sz="2400" dirty="0" err="1" smtClean="0">
                <a:solidFill>
                  <a:srgbClr val="FF0000"/>
                </a:solidFill>
              </a:rPr>
              <a:t>ppt</a:t>
            </a:r>
            <a:r>
              <a:rPr lang="zh-CN" altLang="en-US" sz="2400" dirty="0" smtClean="0">
                <a:solidFill>
                  <a:srgbClr val="FF0000"/>
                </a:solidFill>
              </a:rPr>
              <a:t>下载请点击：</a:t>
            </a:r>
            <a:r>
              <a:rPr lang="en-US" altLang="zh-CN" sz="2400" dirty="0" err="1" smtClean="0">
                <a:solidFill>
                  <a:srgbClr val="FF0000"/>
                </a:solidFill>
                <a:hlinkClick r:id="rId3"/>
              </a:rPr>
              <a:t>ppt</a:t>
            </a:r>
            <a:r>
              <a:rPr lang="zh-CN" altLang="en-US" sz="2400" dirty="0" smtClean="0">
                <a:solidFill>
                  <a:srgbClr val="FF0000"/>
                </a:solidFill>
                <a:hlinkClick r:id="rId3"/>
              </a:rPr>
              <a:t>宝藏</a:t>
            </a:r>
            <a:r>
              <a:rPr lang="en-US" altLang="zh-CN" sz="2400" dirty="0" smtClean="0">
                <a:solidFill>
                  <a:srgbClr val="FF0000"/>
                </a:solidFill>
                <a:hlinkClick r:id="rId3"/>
              </a:rPr>
              <a:t>_www.pptbz.com</a:t>
            </a:r>
            <a:endParaRPr lang="zh-CN" altLang="en-US" sz="2400" dirty="0" smtClean="0">
              <a:solidFill>
                <a:srgbClr val="FF0000"/>
              </a:solidFill>
            </a:endParaRPr>
          </a:p>
        </p:txBody>
      </p:sp>
    </p:spTree>
    <p:extLst>
      <p:ext uri="{BB962C8B-B14F-4D97-AF65-F5344CB8AC3E}">
        <p14:creationId xmlns:p14="http://schemas.microsoft.com/office/powerpoint/2010/main" xmlns="" val="1508697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4569560" y="2693020"/>
            <a:ext cx="2910788" cy="2910788"/>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p:nvPr/>
        </p:nvCxnSpPr>
        <p:spPr>
          <a:xfrm>
            <a:off x="6024957" y="2072547"/>
            <a:ext cx="0" cy="39732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766482" y="4153286"/>
            <a:ext cx="105559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72883" y="504837"/>
            <a:ext cx="1723549" cy="707886"/>
          </a:xfrm>
          <a:prstGeom prst="rect">
            <a:avLst/>
          </a:prstGeom>
        </p:spPr>
        <p:txBody>
          <a:bodyPr wrap="none">
            <a:spAutoFit/>
          </a:bodyPr>
          <a:lstStyle/>
          <a:p>
            <a:pPr algn="ctr"/>
            <a:r>
              <a:rPr lang="zh-CN" altLang="en-US" sz="4000" dirty="0">
                <a:solidFill>
                  <a:schemeClr val="bg1"/>
                </a:solidFill>
                <a:ea typeface="方正大黑简体" panose="02010601030101010101"/>
              </a:rPr>
              <a:t>甲骨文</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纯软件公司的先驱</a:t>
            </a:r>
            <a:endParaRPr lang="zh-CN" altLang="en-US" dirty="0"/>
          </a:p>
        </p:txBody>
      </p:sp>
      <p:sp>
        <p:nvSpPr>
          <p:cNvPr id="23" name="矩形 22"/>
          <p:cNvSpPr/>
          <p:nvPr/>
        </p:nvSpPr>
        <p:spPr>
          <a:xfrm>
            <a:off x="4424081" y="3529851"/>
            <a:ext cx="3254189" cy="1237129"/>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t>胜之有道</a:t>
            </a:r>
          </a:p>
        </p:txBody>
      </p:sp>
      <p:sp>
        <p:nvSpPr>
          <p:cNvPr id="24" name="文本框 23"/>
          <p:cNvSpPr txBox="1"/>
          <p:nvPr/>
        </p:nvSpPr>
        <p:spPr>
          <a:xfrm>
            <a:off x="860612" y="2802837"/>
            <a:ext cx="3186953" cy="923330"/>
          </a:xfrm>
          <a:prstGeom prst="rect">
            <a:avLst/>
          </a:prstGeom>
          <a:noFill/>
        </p:spPr>
        <p:txBody>
          <a:bodyPr wrap="square" rtlCol="0">
            <a:spAutoFit/>
          </a:bodyPr>
          <a:lstStyle/>
          <a:p>
            <a:r>
              <a:rPr lang="zh-CN" altLang="en-US" dirty="0" smtClean="0">
                <a:solidFill>
                  <a:schemeClr val="bg1"/>
                </a:solidFill>
              </a:rPr>
              <a:t>创始人埃里森，高调而为达目的不计成本，不达目的誓不罢休，张扬而极具个性。</a:t>
            </a:r>
            <a:endParaRPr lang="zh-CN" altLang="en-US" dirty="0">
              <a:solidFill>
                <a:schemeClr val="bg1"/>
              </a:solidFill>
            </a:endParaRPr>
          </a:p>
        </p:txBody>
      </p:sp>
      <p:sp>
        <p:nvSpPr>
          <p:cNvPr id="25" name="文本框 24"/>
          <p:cNvSpPr txBox="1"/>
          <p:nvPr/>
        </p:nvSpPr>
        <p:spPr>
          <a:xfrm>
            <a:off x="860611" y="4617451"/>
            <a:ext cx="3186953" cy="646331"/>
          </a:xfrm>
          <a:prstGeom prst="rect">
            <a:avLst/>
          </a:prstGeom>
          <a:noFill/>
        </p:spPr>
        <p:txBody>
          <a:bodyPr wrap="square" rtlCol="0">
            <a:spAutoFit/>
          </a:bodyPr>
          <a:lstStyle/>
          <a:p>
            <a:r>
              <a:rPr lang="zh-CN" altLang="en-US" dirty="0" smtClean="0">
                <a:solidFill>
                  <a:schemeClr val="bg1"/>
                </a:solidFill>
              </a:rPr>
              <a:t>胜在定位和产品的推广上：强调甲骨文是数据库公司。</a:t>
            </a:r>
            <a:endParaRPr lang="zh-CN" altLang="en-US" dirty="0">
              <a:solidFill>
                <a:schemeClr val="bg1"/>
              </a:solidFill>
            </a:endParaRPr>
          </a:p>
        </p:txBody>
      </p:sp>
      <p:sp>
        <p:nvSpPr>
          <p:cNvPr id="26" name="文本框 25"/>
          <p:cNvSpPr txBox="1"/>
          <p:nvPr/>
        </p:nvSpPr>
        <p:spPr>
          <a:xfrm>
            <a:off x="8113058" y="2802837"/>
            <a:ext cx="3186953" cy="646331"/>
          </a:xfrm>
          <a:prstGeom prst="rect">
            <a:avLst/>
          </a:prstGeom>
          <a:noFill/>
        </p:spPr>
        <p:txBody>
          <a:bodyPr wrap="square" rtlCol="0">
            <a:spAutoFit/>
          </a:bodyPr>
          <a:lstStyle/>
          <a:p>
            <a:r>
              <a:rPr lang="zh-CN" altLang="en-US" dirty="0" smtClean="0">
                <a:solidFill>
                  <a:schemeClr val="bg1"/>
                </a:solidFill>
              </a:rPr>
              <a:t>历来重视利润，很少做吃力不讨好的花样文章。</a:t>
            </a:r>
            <a:endParaRPr lang="zh-CN" altLang="en-US" dirty="0">
              <a:solidFill>
                <a:schemeClr val="bg1"/>
              </a:solidFill>
            </a:endParaRPr>
          </a:p>
        </p:txBody>
      </p:sp>
      <p:sp>
        <p:nvSpPr>
          <p:cNvPr id="27" name="文本框 26"/>
          <p:cNvSpPr txBox="1"/>
          <p:nvPr/>
        </p:nvSpPr>
        <p:spPr>
          <a:xfrm>
            <a:off x="8135461" y="4617451"/>
            <a:ext cx="3186953" cy="923330"/>
          </a:xfrm>
          <a:prstGeom prst="rect">
            <a:avLst/>
          </a:prstGeom>
          <a:noFill/>
        </p:spPr>
        <p:txBody>
          <a:bodyPr wrap="square" rtlCol="0">
            <a:spAutoFit/>
          </a:bodyPr>
          <a:lstStyle/>
          <a:p>
            <a:r>
              <a:rPr lang="zh-CN" altLang="en-US" dirty="0" smtClean="0">
                <a:solidFill>
                  <a:schemeClr val="bg1"/>
                </a:solidFill>
              </a:rPr>
              <a:t>成功依靠很多次的成功并购，同时具有很好的消化和整合新公司的能力。</a:t>
            </a:r>
            <a:endParaRPr lang="zh-CN" altLang="en-US" dirty="0">
              <a:solidFill>
                <a:schemeClr val="bg1"/>
              </a:solidFill>
            </a:endParaRPr>
          </a:p>
        </p:txBody>
      </p:sp>
      <p:sp>
        <p:nvSpPr>
          <p:cNvPr id="32" name="椭圆 31"/>
          <p:cNvSpPr/>
          <p:nvPr/>
        </p:nvSpPr>
        <p:spPr>
          <a:xfrm>
            <a:off x="4295493" y="4019827"/>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549683" y="4019827"/>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896367" y="3366817"/>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96367" y="4617451"/>
            <a:ext cx="257175" cy="2571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554369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a:off x="5341150" y="5162217"/>
            <a:ext cx="1044879" cy="1044879"/>
          </a:xfrm>
          <a:custGeom>
            <a:avLst/>
            <a:gdLst>
              <a:gd name="connsiteX0" fmla="*/ 390398 w 780796"/>
              <a:gd name="connsiteY0" fmla="*/ 0 h 780796"/>
              <a:gd name="connsiteX1" fmla="*/ 780796 w 780796"/>
              <a:gd name="connsiteY1" fmla="*/ 390398 h 780796"/>
              <a:gd name="connsiteX2" fmla="*/ 390398 w 780796"/>
              <a:gd name="connsiteY2" fmla="*/ 780796 h 780796"/>
              <a:gd name="connsiteX3" fmla="*/ 0 w 780796"/>
              <a:gd name="connsiteY3" fmla="*/ 390398 h 780796"/>
              <a:gd name="connsiteX4" fmla="*/ 13 w 780796"/>
              <a:gd name="connsiteY4" fmla="*/ 390270 h 780796"/>
              <a:gd name="connsiteX5" fmla="*/ 372619 w 780796"/>
              <a:gd name="connsiteY5" fmla="*/ 390270 h 780796"/>
              <a:gd name="connsiteX6" fmla="*/ 372619 w 780796"/>
              <a:gd name="connsiteY6" fmla="*/ 1792 h 78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0796" h="780796">
                <a:moveTo>
                  <a:pt x="390398" y="0"/>
                </a:moveTo>
                <a:cubicBezTo>
                  <a:pt x="606009" y="0"/>
                  <a:pt x="780796" y="174787"/>
                  <a:pt x="780796" y="390398"/>
                </a:cubicBezTo>
                <a:cubicBezTo>
                  <a:pt x="780796" y="606009"/>
                  <a:pt x="606009" y="780796"/>
                  <a:pt x="390398" y="780796"/>
                </a:cubicBezTo>
                <a:cubicBezTo>
                  <a:pt x="174787" y="780796"/>
                  <a:pt x="0" y="606009"/>
                  <a:pt x="0" y="390398"/>
                </a:cubicBezTo>
                <a:lnTo>
                  <a:pt x="13" y="390270"/>
                </a:lnTo>
                <a:lnTo>
                  <a:pt x="372619" y="390270"/>
                </a:lnTo>
                <a:lnTo>
                  <a:pt x="372619" y="1792"/>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24"/>
          <p:cNvSpPr/>
          <p:nvPr/>
        </p:nvSpPr>
        <p:spPr>
          <a:xfrm>
            <a:off x="5341150" y="3638448"/>
            <a:ext cx="1044879" cy="1044879"/>
          </a:xfrm>
          <a:custGeom>
            <a:avLst/>
            <a:gdLst>
              <a:gd name="connsiteX0" fmla="*/ 390398 w 780796"/>
              <a:gd name="connsiteY0" fmla="*/ 0 h 780796"/>
              <a:gd name="connsiteX1" fmla="*/ 780796 w 780796"/>
              <a:gd name="connsiteY1" fmla="*/ 390398 h 780796"/>
              <a:gd name="connsiteX2" fmla="*/ 390398 w 780796"/>
              <a:gd name="connsiteY2" fmla="*/ 780796 h 780796"/>
              <a:gd name="connsiteX3" fmla="*/ 0 w 780796"/>
              <a:gd name="connsiteY3" fmla="*/ 390398 h 780796"/>
              <a:gd name="connsiteX4" fmla="*/ 13 w 780796"/>
              <a:gd name="connsiteY4" fmla="*/ 390270 h 780796"/>
              <a:gd name="connsiteX5" fmla="*/ 372619 w 780796"/>
              <a:gd name="connsiteY5" fmla="*/ 390270 h 780796"/>
              <a:gd name="connsiteX6" fmla="*/ 372619 w 780796"/>
              <a:gd name="connsiteY6" fmla="*/ 1792 h 78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0796" h="780796">
                <a:moveTo>
                  <a:pt x="390398" y="0"/>
                </a:moveTo>
                <a:cubicBezTo>
                  <a:pt x="606009" y="0"/>
                  <a:pt x="780796" y="174787"/>
                  <a:pt x="780796" y="390398"/>
                </a:cubicBezTo>
                <a:cubicBezTo>
                  <a:pt x="780796" y="606009"/>
                  <a:pt x="606009" y="780796"/>
                  <a:pt x="390398" y="780796"/>
                </a:cubicBezTo>
                <a:cubicBezTo>
                  <a:pt x="174787" y="780796"/>
                  <a:pt x="0" y="606009"/>
                  <a:pt x="0" y="390398"/>
                </a:cubicBezTo>
                <a:lnTo>
                  <a:pt x="13" y="390270"/>
                </a:lnTo>
                <a:lnTo>
                  <a:pt x="372619" y="390270"/>
                </a:lnTo>
                <a:lnTo>
                  <a:pt x="372619" y="1792"/>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4" name="任意多边形 23"/>
          <p:cNvSpPr/>
          <p:nvPr/>
        </p:nvSpPr>
        <p:spPr>
          <a:xfrm>
            <a:off x="5341150" y="2106750"/>
            <a:ext cx="1044879" cy="1044879"/>
          </a:xfrm>
          <a:custGeom>
            <a:avLst/>
            <a:gdLst>
              <a:gd name="connsiteX0" fmla="*/ 390398 w 780796"/>
              <a:gd name="connsiteY0" fmla="*/ 0 h 780796"/>
              <a:gd name="connsiteX1" fmla="*/ 780796 w 780796"/>
              <a:gd name="connsiteY1" fmla="*/ 390398 h 780796"/>
              <a:gd name="connsiteX2" fmla="*/ 390398 w 780796"/>
              <a:gd name="connsiteY2" fmla="*/ 780796 h 780796"/>
              <a:gd name="connsiteX3" fmla="*/ 0 w 780796"/>
              <a:gd name="connsiteY3" fmla="*/ 390398 h 780796"/>
              <a:gd name="connsiteX4" fmla="*/ 13 w 780796"/>
              <a:gd name="connsiteY4" fmla="*/ 390270 h 780796"/>
              <a:gd name="connsiteX5" fmla="*/ 372619 w 780796"/>
              <a:gd name="connsiteY5" fmla="*/ 390270 h 780796"/>
              <a:gd name="connsiteX6" fmla="*/ 372619 w 780796"/>
              <a:gd name="connsiteY6" fmla="*/ 1792 h 78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0796" h="780796">
                <a:moveTo>
                  <a:pt x="390398" y="0"/>
                </a:moveTo>
                <a:cubicBezTo>
                  <a:pt x="606009" y="0"/>
                  <a:pt x="780796" y="174787"/>
                  <a:pt x="780796" y="390398"/>
                </a:cubicBezTo>
                <a:cubicBezTo>
                  <a:pt x="780796" y="606009"/>
                  <a:pt x="606009" y="780796"/>
                  <a:pt x="390398" y="780796"/>
                </a:cubicBezTo>
                <a:cubicBezTo>
                  <a:pt x="174787" y="780796"/>
                  <a:pt x="0" y="606009"/>
                  <a:pt x="0" y="390398"/>
                </a:cubicBezTo>
                <a:lnTo>
                  <a:pt x="13" y="390270"/>
                </a:lnTo>
                <a:lnTo>
                  <a:pt x="372619" y="390270"/>
                </a:lnTo>
                <a:lnTo>
                  <a:pt x="372619" y="1792"/>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矩形 3"/>
          <p:cNvSpPr/>
          <p:nvPr/>
        </p:nvSpPr>
        <p:spPr>
          <a:xfrm>
            <a:off x="615917" y="504837"/>
            <a:ext cx="1210589" cy="707886"/>
          </a:xfrm>
          <a:prstGeom prst="rect">
            <a:avLst/>
          </a:prstGeom>
        </p:spPr>
        <p:txBody>
          <a:bodyPr wrap="none">
            <a:spAutoFit/>
          </a:bodyPr>
          <a:lstStyle/>
          <a:p>
            <a:pPr algn="ctr"/>
            <a:r>
              <a:rPr lang="zh-CN" altLang="en-US" sz="4000" dirty="0">
                <a:solidFill>
                  <a:schemeClr val="bg1"/>
                </a:solidFill>
                <a:ea typeface="方正大黑简体" panose="02010601030101010101"/>
              </a:rPr>
              <a:t>思科</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互联网的金门大桥</a:t>
            </a:r>
            <a:endParaRPr lang="zh-CN" altLang="en-US" dirty="0"/>
          </a:p>
        </p:txBody>
      </p:sp>
      <p:cxnSp>
        <p:nvCxnSpPr>
          <p:cNvPr id="8" name="直接连接符 7"/>
          <p:cNvCxnSpPr/>
          <p:nvPr/>
        </p:nvCxnSpPr>
        <p:spPr>
          <a:xfrm>
            <a:off x="5863593" y="1628794"/>
            <a:ext cx="0" cy="49333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5453456" y="2219054"/>
            <a:ext cx="820271" cy="820271"/>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dirty="0" smtClean="0"/>
              <a:t>立</a:t>
            </a:r>
            <a:endParaRPr lang="zh-CN" altLang="en-US" sz="3200" dirty="0"/>
          </a:p>
        </p:txBody>
      </p:sp>
      <p:sp>
        <p:nvSpPr>
          <p:cNvPr id="9" name="椭圆 8"/>
          <p:cNvSpPr/>
          <p:nvPr/>
        </p:nvSpPr>
        <p:spPr>
          <a:xfrm>
            <a:off x="5453455" y="3750753"/>
            <a:ext cx="820271" cy="820271"/>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dirty="0" smtClean="0"/>
              <a:t>破</a:t>
            </a:r>
            <a:endParaRPr lang="zh-CN" altLang="en-US" sz="3200" dirty="0"/>
          </a:p>
        </p:txBody>
      </p:sp>
      <p:sp>
        <p:nvSpPr>
          <p:cNvPr id="10" name="椭圆 9"/>
          <p:cNvSpPr/>
          <p:nvPr/>
        </p:nvSpPr>
        <p:spPr>
          <a:xfrm>
            <a:off x="5453457" y="5282453"/>
            <a:ext cx="820271" cy="820271"/>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dirty="0"/>
              <a:t>患</a:t>
            </a:r>
          </a:p>
        </p:txBody>
      </p:sp>
      <p:sp>
        <p:nvSpPr>
          <p:cNvPr id="14" name="任意多边形 13"/>
          <p:cNvSpPr/>
          <p:nvPr/>
        </p:nvSpPr>
        <p:spPr>
          <a:xfrm rot="5400000">
            <a:off x="2370718" y="470642"/>
            <a:ext cx="1156448" cy="4188759"/>
          </a:xfrm>
          <a:custGeom>
            <a:avLst/>
            <a:gdLst>
              <a:gd name="connsiteX0" fmla="*/ 0 w 1156448"/>
              <a:gd name="connsiteY0" fmla="*/ 3996014 h 4188759"/>
              <a:gd name="connsiteX1" fmla="*/ 0 w 1156448"/>
              <a:gd name="connsiteY1" fmla="*/ 602881 h 4188759"/>
              <a:gd name="connsiteX2" fmla="*/ 192745 w 1156448"/>
              <a:gd name="connsiteY2" fmla="*/ 410136 h 4188759"/>
              <a:gd name="connsiteX3" fmla="*/ 612131 w 1156448"/>
              <a:gd name="connsiteY3" fmla="*/ 410136 h 4188759"/>
              <a:gd name="connsiteX4" fmla="*/ 789354 w 1156448"/>
              <a:gd name="connsiteY4" fmla="*/ 0 h 4188759"/>
              <a:gd name="connsiteX5" fmla="*/ 966576 w 1156448"/>
              <a:gd name="connsiteY5" fmla="*/ 410136 h 4188759"/>
              <a:gd name="connsiteX6" fmla="*/ 963705 w 1156448"/>
              <a:gd name="connsiteY6" fmla="*/ 410136 h 4188759"/>
              <a:gd name="connsiteX7" fmla="*/ 1038728 w 1156448"/>
              <a:gd name="connsiteY7" fmla="*/ 425283 h 4188759"/>
              <a:gd name="connsiteX8" fmla="*/ 1156448 w 1156448"/>
              <a:gd name="connsiteY8" fmla="*/ 602881 h 4188759"/>
              <a:gd name="connsiteX9" fmla="*/ 1156448 w 1156448"/>
              <a:gd name="connsiteY9" fmla="*/ 3996014 h 4188759"/>
              <a:gd name="connsiteX10" fmla="*/ 963703 w 1156448"/>
              <a:gd name="connsiteY10" fmla="*/ 4188759 h 4188759"/>
              <a:gd name="connsiteX11" fmla="*/ 192745 w 1156448"/>
              <a:gd name="connsiteY11" fmla="*/ 4188759 h 4188759"/>
              <a:gd name="connsiteX12" fmla="*/ 0 w 1156448"/>
              <a:gd name="connsiteY12" fmla="*/ 3996014 h 4188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56448" h="4188759">
                <a:moveTo>
                  <a:pt x="0" y="3996014"/>
                </a:moveTo>
                <a:lnTo>
                  <a:pt x="0" y="602881"/>
                </a:lnTo>
                <a:cubicBezTo>
                  <a:pt x="0" y="496431"/>
                  <a:pt x="86295" y="410136"/>
                  <a:pt x="192745" y="410136"/>
                </a:cubicBezTo>
                <a:lnTo>
                  <a:pt x="612131" y="410136"/>
                </a:lnTo>
                <a:lnTo>
                  <a:pt x="789354" y="0"/>
                </a:lnTo>
                <a:lnTo>
                  <a:pt x="966576" y="410136"/>
                </a:lnTo>
                <a:lnTo>
                  <a:pt x="963705" y="410136"/>
                </a:lnTo>
                <a:lnTo>
                  <a:pt x="1038728" y="425283"/>
                </a:lnTo>
                <a:cubicBezTo>
                  <a:pt x="1107907" y="454543"/>
                  <a:pt x="1156448" y="523043"/>
                  <a:pt x="1156448" y="602881"/>
                </a:cubicBezTo>
                <a:lnTo>
                  <a:pt x="1156448" y="3996014"/>
                </a:lnTo>
                <a:cubicBezTo>
                  <a:pt x="1156448" y="4102464"/>
                  <a:pt x="1070153" y="4188759"/>
                  <a:pt x="963703" y="4188759"/>
                </a:cubicBezTo>
                <a:lnTo>
                  <a:pt x="192745" y="4188759"/>
                </a:lnTo>
                <a:cubicBezTo>
                  <a:pt x="86295" y="4188759"/>
                  <a:pt x="0" y="4102464"/>
                  <a:pt x="0" y="3996014"/>
                </a:cubicBez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5" name="任意多边形 14"/>
          <p:cNvSpPr/>
          <p:nvPr/>
        </p:nvSpPr>
        <p:spPr>
          <a:xfrm rot="16200000">
            <a:off x="7687899" y="2426558"/>
            <a:ext cx="2180682" cy="4188759"/>
          </a:xfrm>
          <a:custGeom>
            <a:avLst/>
            <a:gdLst>
              <a:gd name="connsiteX0" fmla="*/ 0 w 1156448"/>
              <a:gd name="connsiteY0" fmla="*/ 3996014 h 4188759"/>
              <a:gd name="connsiteX1" fmla="*/ 0 w 1156448"/>
              <a:gd name="connsiteY1" fmla="*/ 602881 h 4188759"/>
              <a:gd name="connsiteX2" fmla="*/ 192745 w 1156448"/>
              <a:gd name="connsiteY2" fmla="*/ 410136 h 4188759"/>
              <a:gd name="connsiteX3" fmla="*/ 612131 w 1156448"/>
              <a:gd name="connsiteY3" fmla="*/ 410136 h 4188759"/>
              <a:gd name="connsiteX4" fmla="*/ 789354 w 1156448"/>
              <a:gd name="connsiteY4" fmla="*/ 0 h 4188759"/>
              <a:gd name="connsiteX5" fmla="*/ 966576 w 1156448"/>
              <a:gd name="connsiteY5" fmla="*/ 410136 h 4188759"/>
              <a:gd name="connsiteX6" fmla="*/ 963705 w 1156448"/>
              <a:gd name="connsiteY6" fmla="*/ 410136 h 4188759"/>
              <a:gd name="connsiteX7" fmla="*/ 1038728 w 1156448"/>
              <a:gd name="connsiteY7" fmla="*/ 425283 h 4188759"/>
              <a:gd name="connsiteX8" fmla="*/ 1156448 w 1156448"/>
              <a:gd name="connsiteY8" fmla="*/ 602881 h 4188759"/>
              <a:gd name="connsiteX9" fmla="*/ 1156448 w 1156448"/>
              <a:gd name="connsiteY9" fmla="*/ 3996014 h 4188759"/>
              <a:gd name="connsiteX10" fmla="*/ 963703 w 1156448"/>
              <a:gd name="connsiteY10" fmla="*/ 4188759 h 4188759"/>
              <a:gd name="connsiteX11" fmla="*/ 192745 w 1156448"/>
              <a:gd name="connsiteY11" fmla="*/ 4188759 h 4188759"/>
              <a:gd name="connsiteX12" fmla="*/ 0 w 1156448"/>
              <a:gd name="connsiteY12" fmla="*/ 3996014 h 4188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56448" h="4188759">
                <a:moveTo>
                  <a:pt x="0" y="3996014"/>
                </a:moveTo>
                <a:lnTo>
                  <a:pt x="0" y="602881"/>
                </a:lnTo>
                <a:cubicBezTo>
                  <a:pt x="0" y="496431"/>
                  <a:pt x="86295" y="410136"/>
                  <a:pt x="192745" y="410136"/>
                </a:cubicBezTo>
                <a:lnTo>
                  <a:pt x="612131" y="410136"/>
                </a:lnTo>
                <a:lnTo>
                  <a:pt x="789354" y="0"/>
                </a:lnTo>
                <a:lnTo>
                  <a:pt x="966576" y="410136"/>
                </a:lnTo>
                <a:lnTo>
                  <a:pt x="963705" y="410136"/>
                </a:lnTo>
                <a:lnTo>
                  <a:pt x="1038728" y="425283"/>
                </a:lnTo>
                <a:cubicBezTo>
                  <a:pt x="1107907" y="454543"/>
                  <a:pt x="1156448" y="523043"/>
                  <a:pt x="1156448" y="602881"/>
                </a:cubicBezTo>
                <a:lnTo>
                  <a:pt x="1156448" y="3996014"/>
                </a:lnTo>
                <a:cubicBezTo>
                  <a:pt x="1156448" y="4102464"/>
                  <a:pt x="1070153" y="4188759"/>
                  <a:pt x="963703" y="4188759"/>
                </a:cubicBezTo>
                <a:lnTo>
                  <a:pt x="192745" y="4188759"/>
                </a:lnTo>
                <a:cubicBezTo>
                  <a:pt x="86295" y="4188759"/>
                  <a:pt x="0" y="4102464"/>
                  <a:pt x="0" y="3996014"/>
                </a:cubicBez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6" name="任意多边形 15"/>
          <p:cNvSpPr/>
          <p:nvPr/>
        </p:nvSpPr>
        <p:spPr>
          <a:xfrm rot="5400000">
            <a:off x="1968383" y="3172031"/>
            <a:ext cx="2096913" cy="4188759"/>
          </a:xfrm>
          <a:custGeom>
            <a:avLst/>
            <a:gdLst>
              <a:gd name="connsiteX0" fmla="*/ 0 w 1156448"/>
              <a:gd name="connsiteY0" fmla="*/ 3996014 h 4188759"/>
              <a:gd name="connsiteX1" fmla="*/ 0 w 1156448"/>
              <a:gd name="connsiteY1" fmla="*/ 602881 h 4188759"/>
              <a:gd name="connsiteX2" fmla="*/ 192745 w 1156448"/>
              <a:gd name="connsiteY2" fmla="*/ 410136 h 4188759"/>
              <a:gd name="connsiteX3" fmla="*/ 612131 w 1156448"/>
              <a:gd name="connsiteY3" fmla="*/ 410136 h 4188759"/>
              <a:gd name="connsiteX4" fmla="*/ 789354 w 1156448"/>
              <a:gd name="connsiteY4" fmla="*/ 0 h 4188759"/>
              <a:gd name="connsiteX5" fmla="*/ 966576 w 1156448"/>
              <a:gd name="connsiteY5" fmla="*/ 410136 h 4188759"/>
              <a:gd name="connsiteX6" fmla="*/ 963705 w 1156448"/>
              <a:gd name="connsiteY6" fmla="*/ 410136 h 4188759"/>
              <a:gd name="connsiteX7" fmla="*/ 1038728 w 1156448"/>
              <a:gd name="connsiteY7" fmla="*/ 425283 h 4188759"/>
              <a:gd name="connsiteX8" fmla="*/ 1156448 w 1156448"/>
              <a:gd name="connsiteY8" fmla="*/ 602881 h 4188759"/>
              <a:gd name="connsiteX9" fmla="*/ 1156448 w 1156448"/>
              <a:gd name="connsiteY9" fmla="*/ 3996014 h 4188759"/>
              <a:gd name="connsiteX10" fmla="*/ 963703 w 1156448"/>
              <a:gd name="connsiteY10" fmla="*/ 4188759 h 4188759"/>
              <a:gd name="connsiteX11" fmla="*/ 192745 w 1156448"/>
              <a:gd name="connsiteY11" fmla="*/ 4188759 h 4188759"/>
              <a:gd name="connsiteX12" fmla="*/ 0 w 1156448"/>
              <a:gd name="connsiteY12" fmla="*/ 3996014 h 4188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56448" h="4188759">
                <a:moveTo>
                  <a:pt x="0" y="3996014"/>
                </a:moveTo>
                <a:lnTo>
                  <a:pt x="0" y="602881"/>
                </a:lnTo>
                <a:cubicBezTo>
                  <a:pt x="0" y="496431"/>
                  <a:pt x="86295" y="410136"/>
                  <a:pt x="192745" y="410136"/>
                </a:cubicBezTo>
                <a:lnTo>
                  <a:pt x="612131" y="410136"/>
                </a:lnTo>
                <a:lnTo>
                  <a:pt x="789354" y="0"/>
                </a:lnTo>
                <a:lnTo>
                  <a:pt x="966576" y="410136"/>
                </a:lnTo>
                <a:lnTo>
                  <a:pt x="963705" y="410136"/>
                </a:lnTo>
                <a:lnTo>
                  <a:pt x="1038728" y="425283"/>
                </a:lnTo>
                <a:cubicBezTo>
                  <a:pt x="1107907" y="454543"/>
                  <a:pt x="1156448" y="523043"/>
                  <a:pt x="1156448" y="602881"/>
                </a:cubicBezTo>
                <a:lnTo>
                  <a:pt x="1156448" y="3996014"/>
                </a:lnTo>
                <a:cubicBezTo>
                  <a:pt x="1156448" y="4102464"/>
                  <a:pt x="1070153" y="4188759"/>
                  <a:pt x="963703" y="4188759"/>
                </a:cubicBezTo>
                <a:lnTo>
                  <a:pt x="192745" y="4188759"/>
                </a:lnTo>
                <a:cubicBezTo>
                  <a:pt x="86295" y="4188759"/>
                  <a:pt x="0" y="4102464"/>
                  <a:pt x="0" y="3996014"/>
                </a:cubicBez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7" name="文本框 16"/>
          <p:cNvSpPr txBox="1"/>
          <p:nvPr/>
        </p:nvSpPr>
        <p:spPr>
          <a:xfrm>
            <a:off x="1300858" y="2219054"/>
            <a:ext cx="3069436" cy="646331"/>
          </a:xfrm>
          <a:prstGeom prst="rect">
            <a:avLst/>
          </a:prstGeom>
          <a:noFill/>
        </p:spPr>
        <p:txBody>
          <a:bodyPr wrap="square" rtlCol="0">
            <a:spAutoFit/>
          </a:bodyPr>
          <a:lstStyle/>
          <a:p>
            <a:r>
              <a:rPr lang="en-US" altLang="zh-CN" dirty="0" smtClean="0">
                <a:solidFill>
                  <a:schemeClr val="bg1"/>
                </a:solidFill>
              </a:rPr>
              <a:t>1984</a:t>
            </a:r>
            <a:r>
              <a:rPr lang="zh-CN" altLang="en-US" dirty="0" smtClean="0">
                <a:solidFill>
                  <a:schemeClr val="bg1"/>
                </a:solidFill>
              </a:rPr>
              <a:t>年成立，</a:t>
            </a:r>
            <a:r>
              <a:rPr lang="en-US" altLang="zh-CN" dirty="0" smtClean="0">
                <a:solidFill>
                  <a:schemeClr val="bg1"/>
                </a:solidFill>
              </a:rPr>
              <a:t>1986</a:t>
            </a:r>
            <a:r>
              <a:rPr lang="zh-CN" altLang="en-US" dirty="0" smtClean="0">
                <a:solidFill>
                  <a:schemeClr val="bg1"/>
                </a:solidFill>
              </a:rPr>
              <a:t>年推出第一款路由器产品</a:t>
            </a:r>
            <a:endParaRPr lang="zh-CN" altLang="en-US" dirty="0">
              <a:solidFill>
                <a:schemeClr val="bg1"/>
              </a:solidFill>
            </a:endParaRPr>
          </a:p>
        </p:txBody>
      </p:sp>
      <p:sp>
        <p:nvSpPr>
          <p:cNvPr id="18" name="文本框 17"/>
          <p:cNvSpPr txBox="1"/>
          <p:nvPr/>
        </p:nvSpPr>
        <p:spPr>
          <a:xfrm>
            <a:off x="7550636" y="3685656"/>
            <a:ext cx="3012691" cy="1754326"/>
          </a:xfrm>
          <a:prstGeom prst="rect">
            <a:avLst/>
          </a:prstGeom>
          <a:noFill/>
        </p:spPr>
        <p:txBody>
          <a:bodyPr wrap="square" rtlCol="0">
            <a:spAutoFit/>
          </a:bodyPr>
          <a:lstStyle/>
          <a:p>
            <a:r>
              <a:rPr lang="zh-CN" altLang="en-US" dirty="0" smtClean="0">
                <a:solidFill>
                  <a:schemeClr val="bg1"/>
                </a:solidFill>
              </a:rPr>
              <a:t>绝招：如果公司里有人愿意创业，公司又觉得他们做的是好东西，就让他们到内部创业，思科作为投资者支持创业员工，一旦成功，思科有权优先收购。</a:t>
            </a:r>
            <a:endParaRPr lang="zh-CN" altLang="en-US" dirty="0">
              <a:solidFill>
                <a:schemeClr val="bg1"/>
              </a:solidFill>
            </a:endParaRPr>
          </a:p>
        </p:txBody>
      </p:sp>
      <p:sp>
        <p:nvSpPr>
          <p:cNvPr id="19" name="文本框 18"/>
          <p:cNvSpPr txBox="1"/>
          <p:nvPr/>
        </p:nvSpPr>
        <p:spPr>
          <a:xfrm>
            <a:off x="1272508" y="4418792"/>
            <a:ext cx="3069437" cy="1754326"/>
          </a:xfrm>
          <a:prstGeom prst="rect">
            <a:avLst/>
          </a:prstGeom>
          <a:noFill/>
        </p:spPr>
        <p:txBody>
          <a:bodyPr wrap="square" rtlCol="0">
            <a:spAutoFit/>
          </a:bodyPr>
          <a:lstStyle/>
          <a:p>
            <a:r>
              <a:rPr lang="zh-CN" altLang="en-US" dirty="0">
                <a:solidFill>
                  <a:schemeClr val="bg1"/>
                </a:solidFill>
              </a:rPr>
              <a:t>中国</a:t>
            </a:r>
            <a:r>
              <a:rPr lang="zh-CN" altLang="en-US" dirty="0" smtClean="0">
                <a:solidFill>
                  <a:schemeClr val="bg1"/>
                </a:solidFill>
              </a:rPr>
              <a:t>制造：一个原本只能在北美和欧洲生产的产品，经过一段时间则可以过渡到日本，进而落脚于中国。利润空间最终薄到欧美公司退出市场。</a:t>
            </a:r>
            <a:endParaRPr lang="zh-CN" altLang="en-US" dirty="0">
              <a:solidFill>
                <a:schemeClr val="bg1"/>
              </a:solidFill>
            </a:endParaRPr>
          </a:p>
        </p:txBody>
      </p:sp>
    </p:spTree>
    <p:extLst>
      <p:ext uri="{BB962C8B-B14F-4D97-AF65-F5344CB8AC3E}">
        <p14:creationId xmlns:p14="http://schemas.microsoft.com/office/powerpoint/2010/main" xmlns="" val="29860993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5882992" y="2632124"/>
            <a:ext cx="5506667" cy="304926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弦形 38"/>
          <p:cNvSpPr/>
          <p:nvPr/>
        </p:nvSpPr>
        <p:spPr>
          <a:xfrm rot="10800000">
            <a:off x="4939415" y="3226918"/>
            <a:ext cx="1929699" cy="1929699"/>
          </a:xfrm>
          <a:prstGeom prst="chord">
            <a:avLst>
              <a:gd name="adj1" fmla="val 5357881"/>
              <a:gd name="adj2" fmla="val 1630823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4" name="矩形 3"/>
          <p:cNvSpPr/>
          <p:nvPr/>
        </p:nvSpPr>
        <p:spPr>
          <a:xfrm>
            <a:off x="615916" y="504837"/>
            <a:ext cx="1210589" cy="707886"/>
          </a:xfrm>
          <a:prstGeom prst="rect">
            <a:avLst/>
          </a:prstGeom>
        </p:spPr>
        <p:txBody>
          <a:bodyPr wrap="none">
            <a:spAutoFit/>
          </a:bodyPr>
          <a:lstStyle/>
          <a:p>
            <a:pPr algn="ctr"/>
            <a:r>
              <a:rPr lang="zh-CN" altLang="en-US" sz="4000" dirty="0">
                <a:solidFill>
                  <a:schemeClr val="bg1"/>
                </a:solidFill>
                <a:ea typeface="方正大黑简体" panose="02010601030101010101"/>
              </a:rPr>
              <a:t>雅虎</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19457" y="1859292"/>
            <a:ext cx="4353100" cy="3526324"/>
            <a:chOff x="810571" y="1672409"/>
            <a:chExt cx="4353100" cy="3526324"/>
          </a:xfrm>
        </p:grpSpPr>
        <p:grpSp>
          <p:nvGrpSpPr>
            <p:cNvPr id="3" name="组合 2"/>
            <p:cNvGrpSpPr/>
            <p:nvPr/>
          </p:nvGrpSpPr>
          <p:grpSpPr>
            <a:xfrm>
              <a:off x="810571" y="1672409"/>
              <a:ext cx="4353100" cy="2271783"/>
              <a:chOff x="1144874" y="4200455"/>
              <a:chExt cx="4353100" cy="2271783"/>
            </a:xfrm>
          </p:grpSpPr>
          <p:sp>
            <p:nvSpPr>
              <p:cNvPr id="9" name="Freeform 101"/>
              <p:cNvSpPr>
                <a:spLocks noEditPoints="1"/>
              </p:cNvSpPr>
              <p:nvPr/>
            </p:nvSpPr>
            <p:spPr bwMode="auto">
              <a:xfrm>
                <a:off x="2304590" y="4200455"/>
                <a:ext cx="2033668" cy="1743144"/>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文本框 9"/>
              <p:cNvSpPr txBox="1"/>
              <p:nvPr/>
            </p:nvSpPr>
            <p:spPr>
              <a:xfrm>
                <a:off x="1144874" y="4388513"/>
                <a:ext cx="1030701" cy="584775"/>
              </a:xfrm>
              <a:prstGeom prst="rect">
                <a:avLst/>
              </a:prstGeom>
              <a:noFill/>
            </p:spPr>
            <p:txBody>
              <a:bodyPr wrap="square" rtlCol="0">
                <a:spAutoFit/>
              </a:bodyPr>
              <a:lstStyle/>
              <a:p>
                <a:r>
                  <a:rPr lang="zh-CN" altLang="en-US" sz="3200" dirty="0" smtClean="0">
                    <a:solidFill>
                      <a:schemeClr val="bg1"/>
                    </a:solidFill>
                  </a:rPr>
                  <a:t>开放</a:t>
                </a:r>
                <a:endParaRPr lang="zh-CN" altLang="en-US" sz="3200" dirty="0">
                  <a:solidFill>
                    <a:schemeClr val="bg1"/>
                  </a:solidFill>
                </a:endParaRPr>
              </a:p>
            </p:txBody>
          </p:sp>
          <p:sp>
            <p:nvSpPr>
              <p:cNvPr id="11" name="文本框 10"/>
              <p:cNvSpPr txBox="1"/>
              <p:nvPr/>
            </p:nvSpPr>
            <p:spPr>
              <a:xfrm>
                <a:off x="4467273" y="4388513"/>
                <a:ext cx="1030701" cy="584775"/>
              </a:xfrm>
              <a:prstGeom prst="rect">
                <a:avLst/>
              </a:prstGeom>
              <a:noFill/>
            </p:spPr>
            <p:txBody>
              <a:bodyPr wrap="square" rtlCol="0">
                <a:spAutoFit/>
              </a:bodyPr>
              <a:lstStyle/>
              <a:p>
                <a:r>
                  <a:rPr lang="zh-CN" altLang="en-US" sz="3200" dirty="0" smtClean="0">
                    <a:solidFill>
                      <a:schemeClr val="bg1"/>
                    </a:solidFill>
                  </a:rPr>
                  <a:t>免费</a:t>
                </a:r>
                <a:endParaRPr lang="zh-CN" altLang="en-US" sz="3200" dirty="0">
                  <a:solidFill>
                    <a:schemeClr val="bg1"/>
                  </a:solidFill>
                </a:endParaRPr>
              </a:p>
            </p:txBody>
          </p:sp>
          <p:sp>
            <p:nvSpPr>
              <p:cNvPr id="2" name="矩形 1"/>
              <p:cNvSpPr/>
              <p:nvPr/>
            </p:nvSpPr>
            <p:spPr>
              <a:xfrm>
                <a:off x="2574398" y="5943599"/>
                <a:ext cx="1511827" cy="528639"/>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互联网</a:t>
                </a:r>
              </a:p>
            </p:txBody>
          </p:sp>
        </p:grpSp>
        <p:sp>
          <p:nvSpPr>
            <p:cNvPr id="15" name="左大括号 14"/>
            <p:cNvSpPr/>
            <p:nvPr/>
          </p:nvSpPr>
          <p:spPr>
            <a:xfrm rot="5400000">
              <a:off x="2898818" y="2747978"/>
              <a:ext cx="194380" cy="2708196"/>
            </a:xfrm>
            <a:prstGeom prst="lef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椭圆 15"/>
            <p:cNvSpPr/>
            <p:nvPr/>
          </p:nvSpPr>
          <p:spPr>
            <a:xfrm>
              <a:off x="1231774" y="4358722"/>
              <a:ext cx="820271" cy="820271"/>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流量</a:t>
              </a:r>
              <a:endParaRPr lang="zh-CN" altLang="en-US" dirty="0"/>
            </a:p>
          </p:txBody>
        </p:sp>
        <p:sp>
          <p:nvSpPr>
            <p:cNvPr id="17" name="椭圆 16"/>
            <p:cNvSpPr/>
            <p:nvPr/>
          </p:nvSpPr>
          <p:spPr>
            <a:xfrm>
              <a:off x="2576985" y="4358722"/>
              <a:ext cx="820271" cy="820271"/>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流量</a:t>
              </a:r>
              <a:endParaRPr lang="zh-CN" altLang="en-US" dirty="0"/>
            </a:p>
          </p:txBody>
        </p:sp>
        <p:sp>
          <p:nvSpPr>
            <p:cNvPr id="18" name="椭圆 17"/>
            <p:cNvSpPr/>
            <p:nvPr/>
          </p:nvSpPr>
          <p:spPr>
            <a:xfrm>
              <a:off x="3922196" y="4378462"/>
              <a:ext cx="820271" cy="820271"/>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流量</a:t>
              </a:r>
              <a:endParaRPr lang="zh-CN" altLang="en-US" dirty="0"/>
            </a:p>
          </p:txBody>
        </p:sp>
      </p:grpSp>
      <p:sp>
        <p:nvSpPr>
          <p:cNvPr id="19" name="矩形 18"/>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英名不朽</a:t>
            </a:r>
            <a:endParaRPr lang="zh-CN" altLang="en-US" dirty="0"/>
          </a:p>
        </p:txBody>
      </p:sp>
      <p:sp>
        <p:nvSpPr>
          <p:cNvPr id="21" name="文本框 20"/>
          <p:cNvSpPr txBox="1"/>
          <p:nvPr/>
        </p:nvSpPr>
        <p:spPr>
          <a:xfrm>
            <a:off x="2480655" y="5681387"/>
            <a:ext cx="1030701" cy="584775"/>
          </a:xfrm>
          <a:prstGeom prst="rect">
            <a:avLst/>
          </a:prstGeom>
          <a:noFill/>
        </p:spPr>
        <p:txBody>
          <a:bodyPr wrap="square" rtlCol="0">
            <a:spAutoFit/>
          </a:bodyPr>
          <a:lstStyle/>
          <a:p>
            <a:r>
              <a:rPr lang="zh-CN" altLang="en-US" sz="3200" dirty="0">
                <a:solidFill>
                  <a:schemeClr val="bg1"/>
                </a:solidFill>
              </a:rPr>
              <a:t>盈利</a:t>
            </a:r>
          </a:p>
        </p:txBody>
      </p:sp>
      <p:sp>
        <p:nvSpPr>
          <p:cNvPr id="32" name="文本框 31"/>
          <p:cNvSpPr txBox="1"/>
          <p:nvPr/>
        </p:nvSpPr>
        <p:spPr>
          <a:xfrm>
            <a:off x="6012065" y="3602436"/>
            <a:ext cx="1030701" cy="1077218"/>
          </a:xfrm>
          <a:prstGeom prst="rect">
            <a:avLst/>
          </a:prstGeom>
          <a:noFill/>
        </p:spPr>
        <p:txBody>
          <a:bodyPr wrap="square" rtlCol="0">
            <a:spAutoFit/>
          </a:bodyPr>
          <a:lstStyle/>
          <a:p>
            <a:r>
              <a:rPr lang="zh-CN" altLang="en-US" sz="3200" dirty="0" smtClean="0">
                <a:solidFill>
                  <a:srgbClr val="FE5A3E"/>
                </a:solidFill>
              </a:rPr>
              <a:t>暮</a:t>
            </a:r>
            <a:endParaRPr lang="en-US" altLang="zh-CN" sz="3200" dirty="0" smtClean="0">
              <a:solidFill>
                <a:srgbClr val="FE5A3E"/>
              </a:solidFill>
            </a:endParaRPr>
          </a:p>
          <a:p>
            <a:r>
              <a:rPr lang="zh-CN" altLang="en-US" sz="3200" dirty="0" smtClean="0">
                <a:solidFill>
                  <a:srgbClr val="FE5A3E"/>
                </a:solidFill>
              </a:rPr>
              <a:t>年</a:t>
            </a:r>
            <a:endParaRPr lang="zh-CN" altLang="en-US" sz="3200" dirty="0">
              <a:solidFill>
                <a:srgbClr val="FE5A3E"/>
              </a:solidFill>
            </a:endParaRPr>
          </a:p>
        </p:txBody>
      </p:sp>
      <p:sp>
        <p:nvSpPr>
          <p:cNvPr id="34" name="矩形 33"/>
          <p:cNvSpPr/>
          <p:nvPr/>
        </p:nvSpPr>
        <p:spPr>
          <a:xfrm>
            <a:off x="7237475" y="3419088"/>
            <a:ext cx="3474028" cy="1754326"/>
          </a:xfrm>
          <a:prstGeom prst="rect">
            <a:avLst/>
          </a:prstGeom>
        </p:spPr>
        <p:txBody>
          <a:bodyPr wrap="none">
            <a:spAutoFit/>
          </a:bodyPr>
          <a:lstStyle/>
          <a:p>
            <a:pPr marL="285750" indent="-285750">
              <a:buFont typeface="Arial" panose="020B0604020202020204" pitchFamily="34" charset="0"/>
              <a:buChar char="•"/>
            </a:pPr>
            <a:r>
              <a:rPr lang="zh-CN" altLang="en-US" dirty="0">
                <a:solidFill>
                  <a:schemeClr val="bg1"/>
                </a:solidFill>
              </a:rPr>
              <a:t>公司内部</a:t>
            </a:r>
            <a:r>
              <a:rPr lang="zh-CN" altLang="en-US" dirty="0" smtClean="0">
                <a:solidFill>
                  <a:schemeClr val="bg1"/>
                </a:solidFill>
              </a:rPr>
              <a:t>各自为政</a:t>
            </a:r>
            <a:endParaRPr lang="en-US" altLang="zh-CN" dirty="0" smtClean="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r>
              <a:rPr lang="zh-CN" altLang="en-US" dirty="0">
                <a:solidFill>
                  <a:schemeClr val="bg1"/>
                </a:solidFill>
              </a:rPr>
              <a:t>组织内大量资源</a:t>
            </a:r>
            <a:r>
              <a:rPr lang="zh-CN" altLang="en-US" dirty="0" smtClean="0">
                <a:solidFill>
                  <a:schemeClr val="bg1"/>
                </a:solidFill>
              </a:rPr>
              <a:t>浪费</a:t>
            </a:r>
            <a:endParaRPr lang="en-US" altLang="zh-CN" dirty="0" smtClean="0">
              <a:solidFill>
                <a:schemeClr val="bg1"/>
              </a:solidFill>
            </a:endParaRPr>
          </a:p>
          <a:p>
            <a:pPr marL="285750" indent="-285750">
              <a:buFont typeface="Arial" panose="020B0604020202020204" pitchFamily="34" charset="0"/>
              <a:buChar char="•"/>
            </a:pPr>
            <a:endParaRPr lang="zh-CN" altLang="en-US" dirty="0">
              <a:solidFill>
                <a:schemeClr val="bg1"/>
              </a:solidFill>
            </a:endParaRPr>
          </a:p>
          <a:p>
            <a:pPr marL="285750" indent="-285750">
              <a:buFont typeface="Arial" panose="020B0604020202020204" pitchFamily="34" charset="0"/>
              <a:buChar char="•"/>
            </a:pPr>
            <a:r>
              <a:rPr lang="zh-CN" altLang="en-US" dirty="0">
                <a:solidFill>
                  <a:schemeClr val="bg1"/>
                </a:solidFill>
              </a:rPr>
              <a:t>缺少决策力无明晰的权力划分</a:t>
            </a:r>
          </a:p>
          <a:p>
            <a:pPr marL="285750" indent="-285750">
              <a:buFont typeface="Arial" panose="020B0604020202020204" pitchFamily="34" charset="0"/>
              <a:buChar char="•"/>
            </a:pPr>
            <a:endParaRPr lang="zh-CN" altLang="en-US" dirty="0">
              <a:solidFill>
                <a:schemeClr val="bg1"/>
              </a:solidFill>
            </a:endParaRPr>
          </a:p>
        </p:txBody>
      </p:sp>
    </p:spTree>
    <p:extLst>
      <p:ext uri="{BB962C8B-B14F-4D97-AF65-F5344CB8AC3E}">
        <p14:creationId xmlns:p14="http://schemas.microsoft.com/office/powerpoint/2010/main" xmlns="" val="2098724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p:cNvCxnSpPr/>
          <p:nvPr/>
        </p:nvCxnSpPr>
        <p:spPr>
          <a:xfrm>
            <a:off x="3971925" y="1543051"/>
            <a:ext cx="0" cy="39296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239126" y="1657020"/>
            <a:ext cx="0" cy="38156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708831" y="1657020"/>
            <a:ext cx="3043235" cy="3219343"/>
          </a:xfrm>
          <a:prstGeom prst="rect">
            <a:avLst/>
          </a:prstGeom>
          <a:noFill/>
        </p:spPr>
        <p:txBody>
          <a:bodyPr wrap="square" rtlCol="0">
            <a:spAutoFit/>
          </a:bodyPr>
          <a:lstStyle/>
          <a:p>
            <a:pPr>
              <a:lnSpc>
                <a:spcPct val="130000"/>
              </a:lnSpc>
            </a:pPr>
            <a:r>
              <a:rPr lang="zh-CN" altLang="en-US" sz="1600" dirty="0" smtClean="0">
                <a:solidFill>
                  <a:schemeClr val="bg1"/>
                </a:solidFill>
                <a:latin typeface="微软雅黑" panose="020B0503020204020204" pitchFamily="34" charset="-122"/>
                <a:ea typeface="微软雅黑" panose="020B0503020204020204" pitchFamily="34" charset="-122"/>
              </a:rPr>
              <a:t>我认为不懂历史的人是不懂现在，也看不到未来。作为一个互联网行业，更大一点说是信息技术行业的从业者，不懂历史就是不知道自己的位置，不知道自己的位置就会迷失。</a:t>
            </a:r>
            <a:r>
              <a:rPr lang="en-US" altLang="zh-CN" sz="1600" dirty="0" smtClean="0">
                <a:solidFill>
                  <a:schemeClr val="bg1"/>
                </a:solidFill>
                <a:latin typeface="微软雅黑" panose="020B0503020204020204" pitchFamily="34" charset="-122"/>
                <a:ea typeface="微软雅黑" panose="020B0503020204020204" pitchFamily="34" charset="-122"/>
              </a:rPr>
              <a:t>《</a:t>
            </a:r>
            <a:r>
              <a:rPr lang="zh-CN" altLang="en-US" sz="1600" dirty="0" smtClean="0">
                <a:solidFill>
                  <a:schemeClr val="bg1"/>
                </a:solidFill>
                <a:latin typeface="微软雅黑" panose="020B0503020204020204" pitchFamily="34" charset="-122"/>
                <a:ea typeface="微软雅黑" panose="020B0503020204020204" pitchFamily="34" charset="-122"/>
              </a:rPr>
              <a:t>浪潮之巅</a:t>
            </a:r>
            <a:r>
              <a:rPr lang="en-US" altLang="zh-CN" sz="1600" dirty="0" smtClean="0">
                <a:solidFill>
                  <a:schemeClr val="bg1"/>
                </a:solidFill>
                <a:latin typeface="微软雅黑" panose="020B0503020204020204" pitchFamily="34" charset="-122"/>
                <a:ea typeface="微软雅黑" panose="020B0503020204020204" pitchFamily="34" charset="-122"/>
              </a:rPr>
              <a:t>》</a:t>
            </a:r>
            <a:r>
              <a:rPr lang="zh-CN" altLang="en-US" sz="1600" dirty="0" smtClean="0">
                <a:solidFill>
                  <a:schemeClr val="bg1"/>
                </a:solidFill>
                <a:latin typeface="微软雅黑" panose="020B0503020204020204" pitchFamily="34" charset="-122"/>
                <a:ea typeface="微软雅黑" panose="020B0503020204020204" pitchFamily="34" charset="-122"/>
              </a:rPr>
              <a:t>这不</a:t>
            </a:r>
            <a:r>
              <a:rPr lang="en-US" altLang="zh-CN" sz="1600" dirty="0" smtClean="0">
                <a:solidFill>
                  <a:schemeClr val="bg1"/>
                </a:solidFill>
                <a:latin typeface="微软雅黑" panose="020B0503020204020204" pitchFamily="34" charset="-122"/>
                <a:ea typeface="微软雅黑" panose="020B0503020204020204" pitchFamily="34" charset="-122"/>
              </a:rPr>
              <a:t>IT</a:t>
            </a:r>
            <a:r>
              <a:rPr lang="zh-CN" altLang="en-US" sz="1600" dirty="0" smtClean="0">
                <a:solidFill>
                  <a:schemeClr val="bg1"/>
                </a:solidFill>
                <a:latin typeface="微软雅黑" panose="020B0503020204020204" pitchFamily="34" charset="-122"/>
                <a:ea typeface="微软雅黑" panose="020B0503020204020204" pitchFamily="34" charset="-122"/>
              </a:rPr>
              <a:t>史记就是告诉我们自己在那里，追逐的又是什么。</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smtClean="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百姓网技术总监 潘晓良</a:t>
            </a: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1443037" y="4924897"/>
            <a:ext cx="2528887" cy="552510"/>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这是一本</a:t>
            </a:r>
            <a:r>
              <a:rPr lang="zh-CN" altLang="en-US" sz="2800" b="1" dirty="0" smtClean="0"/>
              <a:t>历史书</a:t>
            </a:r>
            <a:endParaRPr lang="zh-CN" altLang="en-US" b="1" dirty="0"/>
          </a:p>
        </p:txBody>
      </p:sp>
      <p:sp>
        <p:nvSpPr>
          <p:cNvPr id="36" name="矩形 35"/>
          <p:cNvSpPr/>
          <p:nvPr/>
        </p:nvSpPr>
        <p:spPr>
          <a:xfrm>
            <a:off x="3971923" y="1538349"/>
            <a:ext cx="2528887" cy="552510"/>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这是一本</a:t>
            </a:r>
            <a:r>
              <a:rPr lang="zh-CN" altLang="en-US" sz="2800" b="1" dirty="0" smtClean="0"/>
              <a:t>案例书</a:t>
            </a:r>
            <a:endParaRPr lang="zh-CN" altLang="en-US" sz="2800" b="1" dirty="0"/>
          </a:p>
        </p:txBody>
      </p:sp>
      <p:sp>
        <p:nvSpPr>
          <p:cNvPr id="37" name="矩形 36"/>
          <p:cNvSpPr/>
          <p:nvPr/>
        </p:nvSpPr>
        <p:spPr>
          <a:xfrm>
            <a:off x="8239126" y="4920195"/>
            <a:ext cx="2528887" cy="552510"/>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这是一本</a:t>
            </a:r>
            <a:r>
              <a:rPr lang="zh-CN" altLang="en-US" sz="2800" b="1" dirty="0" smtClean="0"/>
              <a:t>科普书</a:t>
            </a:r>
            <a:endParaRPr lang="zh-CN" altLang="en-US" sz="2800" b="1" dirty="0"/>
          </a:p>
        </p:txBody>
      </p:sp>
      <p:sp>
        <p:nvSpPr>
          <p:cNvPr id="38" name="文本框 37"/>
          <p:cNvSpPr txBox="1"/>
          <p:nvPr/>
        </p:nvSpPr>
        <p:spPr>
          <a:xfrm>
            <a:off x="4411638" y="2265542"/>
            <a:ext cx="3232175" cy="2973122"/>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对于非</a:t>
            </a:r>
            <a:r>
              <a:rPr lang="en-US" altLang="zh-CN" sz="1600" dirty="0">
                <a:solidFill>
                  <a:schemeClr val="bg1"/>
                </a:solidFill>
                <a:latin typeface="微软雅黑" panose="020B0503020204020204" pitchFamily="34" charset="-122"/>
                <a:ea typeface="微软雅黑" panose="020B0503020204020204" pitchFamily="34" charset="-122"/>
              </a:rPr>
              <a:t>IT</a:t>
            </a:r>
            <a:r>
              <a:rPr lang="zh-CN" altLang="en-US" sz="1600" dirty="0">
                <a:solidFill>
                  <a:schemeClr val="bg1"/>
                </a:solidFill>
                <a:latin typeface="微软雅黑" panose="020B0503020204020204" pitchFamily="34" charset="-122"/>
                <a:ea typeface="微软雅黑" panose="020B0503020204020204" pitchFamily="34" charset="-122"/>
              </a:rPr>
              <a:t>从业人员来说，这本书读起来几乎没有什么阅读门槛，只要当作一本小说来读就可以了，就跟看</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故事会</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似的。对于</a:t>
            </a:r>
            <a:r>
              <a:rPr lang="en-US" altLang="zh-CN" sz="1600" dirty="0">
                <a:solidFill>
                  <a:schemeClr val="bg1"/>
                </a:solidFill>
                <a:latin typeface="微软雅黑" panose="020B0503020204020204" pitchFamily="34" charset="-122"/>
                <a:ea typeface="微软雅黑" panose="020B0503020204020204" pitchFamily="34" charset="-122"/>
              </a:rPr>
              <a:t>IT</a:t>
            </a:r>
            <a:r>
              <a:rPr lang="zh-CN" altLang="en-US" sz="1600" dirty="0">
                <a:solidFill>
                  <a:schemeClr val="bg1"/>
                </a:solidFill>
                <a:latin typeface="微软雅黑" panose="020B0503020204020204" pitchFamily="34" charset="-122"/>
                <a:ea typeface="微软雅黑" panose="020B0503020204020204" pitchFamily="34" charset="-122"/>
              </a:rPr>
              <a:t>从业人员来说，从这些传奇故事中吸取教训，开拓视野，无疑对于今后的事业会有很大的帮助。总而言之，这也算是一本“相见恨晚”的好书。</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华南理工大学生 严哲</a:t>
            </a:r>
          </a:p>
        </p:txBody>
      </p:sp>
      <p:sp>
        <p:nvSpPr>
          <p:cNvPr id="39" name="文本框 38"/>
          <p:cNvSpPr txBox="1"/>
          <p:nvPr/>
        </p:nvSpPr>
        <p:spPr>
          <a:xfrm>
            <a:off x="8573482" y="1538349"/>
            <a:ext cx="3158777" cy="3293209"/>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虽然还没看完，但已经按捺不住兴奋来推荐它了。这是一本看过之后会觉得很爽的书，你可以把它当做历史书，也可以当做科普书，还可以当做商业案例书。看过之后，你会发现内部创投基金的鼻祖是思科，你会看到</a:t>
            </a:r>
            <a:r>
              <a:rPr lang="en-US" altLang="zh-CN" sz="1600" dirty="0">
                <a:solidFill>
                  <a:schemeClr val="bg1"/>
                </a:solidFill>
                <a:latin typeface="微软雅黑" panose="020B0503020204020204" pitchFamily="34" charset="-122"/>
                <a:ea typeface="微软雅黑" panose="020B0503020204020204" pitchFamily="34" charset="-122"/>
              </a:rPr>
              <a:t>IBM</a:t>
            </a:r>
            <a:r>
              <a:rPr lang="zh-CN" altLang="en-US" sz="1600" dirty="0">
                <a:solidFill>
                  <a:schemeClr val="bg1"/>
                </a:solidFill>
                <a:latin typeface="微软雅黑" panose="020B0503020204020204" pitchFamily="34" charset="-122"/>
                <a:ea typeface="微软雅黑" panose="020B0503020204020204" pitchFamily="34" charset="-122"/>
              </a:rPr>
              <a:t>、苹果、英特尔迈向卓越靠的都是精和专而非粗和泛。</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新浪微博读者</a:t>
            </a:r>
          </a:p>
        </p:txBody>
      </p:sp>
    </p:spTree>
    <p:extLst>
      <p:ext uri="{BB962C8B-B14F-4D97-AF65-F5344CB8AC3E}">
        <p14:creationId xmlns:p14="http://schemas.microsoft.com/office/powerpoint/2010/main" xmlns="" val="31109125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接连接符 21"/>
          <p:cNvCxnSpPr>
            <a:stCxn id="36" idx="4"/>
          </p:cNvCxnSpPr>
          <p:nvPr/>
        </p:nvCxnSpPr>
        <p:spPr>
          <a:xfrm>
            <a:off x="10730956" y="3114727"/>
            <a:ext cx="0" cy="34408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182517" y="2270735"/>
            <a:ext cx="3431338" cy="2058734"/>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23"/>
          <p:cNvSpPr/>
          <p:nvPr/>
        </p:nvSpPr>
        <p:spPr>
          <a:xfrm>
            <a:off x="845737" y="3721081"/>
            <a:ext cx="3431338" cy="2058734"/>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3"/>
          <p:cNvSpPr/>
          <p:nvPr/>
        </p:nvSpPr>
        <p:spPr>
          <a:xfrm>
            <a:off x="615916" y="504837"/>
            <a:ext cx="1210589" cy="707886"/>
          </a:xfrm>
          <a:prstGeom prst="rect">
            <a:avLst/>
          </a:prstGeom>
        </p:spPr>
        <p:txBody>
          <a:bodyPr wrap="none">
            <a:spAutoFit/>
          </a:bodyPr>
          <a:lstStyle/>
          <a:p>
            <a:pPr algn="ctr"/>
            <a:r>
              <a:rPr lang="zh-CN" altLang="en-US" sz="4000" dirty="0">
                <a:solidFill>
                  <a:schemeClr val="bg1"/>
                </a:solidFill>
                <a:ea typeface="方正大黑简体" panose="02010601030101010101"/>
              </a:rPr>
              <a:t>惠普</a:t>
            </a: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硅谷的见证人</a:t>
            </a:r>
            <a:endParaRPr lang="zh-CN" altLang="en-US" dirty="0"/>
          </a:p>
        </p:txBody>
      </p:sp>
      <p:cxnSp>
        <p:nvCxnSpPr>
          <p:cNvPr id="9" name="直接连接符 8"/>
          <p:cNvCxnSpPr/>
          <p:nvPr/>
        </p:nvCxnSpPr>
        <p:spPr>
          <a:xfrm>
            <a:off x="615916" y="5774947"/>
            <a:ext cx="38845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33" idx="6"/>
          </p:cNvCxnSpPr>
          <p:nvPr/>
        </p:nvCxnSpPr>
        <p:spPr>
          <a:xfrm>
            <a:off x="2774833" y="2269747"/>
            <a:ext cx="63410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421751" y="2593763"/>
            <a:ext cx="2952869" cy="1754326"/>
          </a:xfrm>
          <a:prstGeom prst="rect">
            <a:avLst/>
          </a:prstGeom>
        </p:spPr>
        <p:txBody>
          <a:bodyPr wrap="square">
            <a:spAutoFit/>
          </a:bodyPr>
          <a:lstStyle/>
          <a:p>
            <a:r>
              <a:rPr lang="en-US" altLang="zh-CN" dirty="0" smtClean="0">
                <a:solidFill>
                  <a:schemeClr val="bg1"/>
                </a:solidFill>
              </a:rPr>
              <a:t>90</a:t>
            </a:r>
            <a:r>
              <a:rPr lang="zh-CN" altLang="en-US" dirty="0" smtClean="0">
                <a:solidFill>
                  <a:schemeClr val="bg1"/>
                </a:solidFill>
              </a:rPr>
              <a:t>年代前期进入高峰，从示波器、信号发射器等各种电子仪器到昂贵的医疗仪器，如核磁共振机、惠普都是质量和技术的卓越代表。</a:t>
            </a:r>
            <a:endParaRPr lang="en-US" altLang="zh-CN" dirty="0" smtClean="0">
              <a:solidFill>
                <a:schemeClr val="bg1"/>
              </a:solidFill>
            </a:endParaRPr>
          </a:p>
          <a:p>
            <a:endParaRPr lang="zh-CN" altLang="en-US" dirty="0">
              <a:solidFill>
                <a:schemeClr val="bg1"/>
              </a:solidFill>
            </a:endParaRPr>
          </a:p>
        </p:txBody>
      </p:sp>
      <p:sp>
        <p:nvSpPr>
          <p:cNvPr id="14" name="矩形 13"/>
          <p:cNvSpPr/>
          <p:nvPr/>
        </p:nvSpPr>
        <p:spPr>
          <a:xfrm>
            <a:off x="1106017" y="4009350"/>
            <a:ext cx="2988374" cy="1477328"/>
          </a:xfrm>
          <a:prstGeom prst="rect">
            <a:avLst/>
          </a:prstGeom>
        </p:spPr>
        <p:txBody>
          <a:bodyPr wrap="square">
            <a:spAutoFit/>
          </a:bodyPr>
          <a:lstStyle/>
          <a:p>
            <a:r>
              <a:rPr lang="en-US" altLang="zh-CN" dirty="0">
                <a:solidFill>
                  <a:schemeClr val="bg1"/>
                </a:solidFill>
              </a:rPr>
              <a:t>1939</a:t>
            </a:r>
            <a:r>
              <a:rPr lang="zh-CN" altLang="en-US" dirty="0">
                <a:solidFill>
                  <a:schemeClr val="bg1"/>
                </a:solidFill>
              </a:rPr>
              <a:t>年惠普公司</a:t>
            </a:r>
            <a:r>
              <a:rPr lang="zh-CN" altLang="en-US" dirty="0" smtClean="0">
                <a:solidFill>
                  <a:schemeClr val="bg1"/>
                </a:solidFill>
              </a:rPr>
              <a:t>成立，</a:t>
            </a:r>
            <a:r>
              <a:rPr lang="en-US" altLang="zh-CN" dirty="0" smtClean="0">
                <a:solidFill>
                  <a:schemeClr val="bg1"/>
                </a:solidFill>
              </a:rPr>
              <a:t>60</a:t>
            </a:r>
            <a:r>
              <a:rPr lang="zh-CN" altLang="en-US" dirty="0" smtClean="0">
                <a:solidFill>
                  <a:schemeClr val="bg1"/>
                </a:solidFill>
              </a:rPr>
              <a:t>年代惠普进入小型计算机领域。</a:t>
            </a:r>
            <a:r>
              <a:rPr lang="en-US" altLang="zh-CN" dirty="0" smtClean="0">
                <a:solidFill>
                  <a:schemeClr val="bg1"/>
                </a:solidFill>
              </a:rPr>
              <a:t>80</a:t>
            </a:r>
            <a:r>
              <a:rPr lang="zh-CN" altLang="en-US" dirty="0" smtClean="0">
                <a:solidFill>
                  <a:schemeClr val="bg1"/>
                </a:solidFill>
              </a:rPr>
              <a:t>年代进入激光打印机和喷墨打印机行业，它还是喷墨打印机的发明者。</a:t>
            </a:r>
            <a:endParaRPr lang="zh-CN" altLang="en-US" dirty="0">
              <a:solidFill>
                <a:schemeClr val="bg1"/>
              </a:solidFill>
            </a:endParaRPr>
          </a:p>
        </p:txBody>
      </p:sp>
      <p:grpSp>
        <p:nvGrpSpPr>
          <p:cNvPr id="32" name="组合 31"/>
          <p:cNvGrpSpPr/>
          <p:nvPr/>
        </p:nvGrpSpPr>
        <p:grpSpPr>
          <a:xfrm>
            <a:off x="6163345" y="4871365"/>
            <a:ext cx="4567611" cy="1377564"/>
            <a:chOff x="6148058" y="4557932"/>
            <a:chExt cx="4567611" cy="1377564"/>
          </a:xfrm>
        </p:grpSpPr>
        <p:sp>
          <p:nvSpPr>
            <p:cNvPr id="30" name="矩形 29"/>
            <p:cNvSpPr/>
            <p:nvPr/>
          </p:nvSpPr>
          <p:spPr>
            <a:xfrm>
              <a:off x="6148058" y="4557932"/>
              <a:ext cx="4567611" cy="1377564"/>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6676662" y="4828709"/>
              <a:ext cx="3688987" cy="923330"/>
            </a:xfrm>
            <a:prstGeom prst="rect">
              <a:avLst/>
            </a:prstGeom>
          </p:spPr>
          <p:txBody>
            <a:bodyPr wrap="square">
              <a:spAutoFit/>
            </a:bodyPr>
            <a:lstStyle/>
            <a:p>
              <a:r>
                <a:rPr lang="en-US" altLang="zh-CN" dirty="0" smtClean="0">
                  <a:solidFill>
                    <a:schemeClr val="bg1"/>
                  </a:solidFill>
                </a:rPr>
                <a:t>90</a:t>
              </a:r>
              <a:r>
                <a:rPr lang="zh-CN" altLang="en-US" dirty="0" smtClean="0">
                  <a:solidFill>
                    <a:schemeClr val="bg1"/>
                  </a:solidFill>
                </a:rPr>
                <a:t>年代后期，逐步衰弱。主要原因有两个：领导者的错误和“日本</a:t>
              </a:r>
              <a:r>
                <a:rPr lang="en-US" altLang="zh-CN" dirty="0" smtClean="0">
                  <a:solidFill>
                    <a:schemeClr val="bg1"/>
                  </a:solidFill>
                </a:rPr>
                <a:t>/</a:t>
              </a:r>
              <a:r>
                <a:rPr lang="zh-CN" altLang="en-US" dirty="0" smtClean="0">
                  <a:solidFill>
                    <a:schemeClr val="bg1"/>
                  </a:solidFill>
                </a:rPr>
                <a:t>中国制造”的冲击。</a:t>
              </a:r>
              <a:endParaRPr lang="zh-CN" altLang="en-US" dirty="0">
                <a:solidFill>
                  <a:schemeClr val="bg1"/>
                </a:solidFill>
              </a:endParaRPr>
            </a:p>
          </p:txBody>
        </p:sp>
      </p:grpSp>
      <p:sp>
        <p:nvSpPr>
          <p:cNvPr id="17" name="椭圆 16"/>
          <p:cNvSpPr/>
          <p:nvPr/>
        </p:nvSpPr>
        <p:spPr>
          <a:xfrm>
            <a:off x="4673099" y="5343487"/>
            <a:ext cx="905442" cy="905442"/>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前期</a:t>
            </a:r>
          </a:p>
        </p:txBody>
      </p:sp>
      <p:sp>
        <p:nvSpPr>
          <p:cNvPr id="18" name="椭圆 17"/>
          <p:cNvSpPr/>
          <p:nvPr/>
        </p:nvSpPr>
        <p:spPr>
          <a:xfrm>
            <a:off x="1683273" y="1817026"/>
            <a:ext cx="905442" cy="905442"/>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中期</a:t>
            </a:r>
            <a:endParaRPr lang="zh-CN" altLang="en-US" dirty="0"/>
          </a:p>
        </p:txBody>
      </p:sp>
      <p:sp>
        <p:nvSpPr>
          <p:cNvPr id="20" name="椭圆 19"/>
          <p:cNvSpPr/>
          <p:nvPr/>
        </p:nvSpPr>
        <p:spPr>
          <a:xfrm>
            <a:off x="10278234" y="2023168"/>
            <a:ext cx="905442" cy="905442"/>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后期</a:t>
            </a:r>
            <a:endParaRPr lang="zh-CN" altLang="en-US" dirty="0"/>
          </a:p>
        </p:txBody>
      </p:sp>
      <p:sp>
        <p:nvSpPr>
          <p:cNvPr id="33" name="椭圆 32"/>
          <p:cNvSpPr/>
          <p:nvPr/>
        </p:nvSpPr>
        <p:spPr>
          <a:xfrm>
            <a:off x="1497156" y="1630908"/>
            <a:ext cx="1277677" cy="12776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35" name="椭圆 34"/>
          <p:cNvSpPr/>
          <p:nvPr/>
        </p:nvSpPr>
        <p:spPr>
          <a:xfrm>
            <a:off x="4495429" y="5136108"/>
            <a:ext cx="1277677" cy="12776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36" name="椭圆 35"/>
          <p:cNvSpPr/>
          <p:nvPr/>
        </p:nvSpPr>
        <p:spPr>
          <a:xfrm>
            <a:off x="10092117" y="1837050"/>
            <a:ext cx="1277677" cy="12776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Tree>
    <p:extLst>
      <p:ext uri="{BB962C8B-B14F-4D97-AF65-F5344CB8AC3E}">
        <p14:creationId xmlns:p14="http://schemas.microsoft.com/office/powerpoint/2010/main" xmlns="" val="729324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25685" y="504837"/>
            <a:ext cx="2236511" cy="707886"/>
          </a:xfrm>
          <a:prstGeom prst="rect">
            <a:avLst/>
          </a:prstGeom>
          <a:ln>
            <a:noFill/>
          </a:ln>
        </p:spPr>
        <p:style>
          <a:lnRef idx="1">
            <a:schemeClr val="accent1"/>
          </a:lnRef>
          <a:fillRef idx="0">
            <a:schemeClr val="accent1"/>
          </a:fillRef>
          <a:effectRef idx="0">
            <a:schemeClr val="accent1"/>
          </a:effectRef>
          <a:fontRef idx="minor">
            <a:schemeClr val="tx1"/>
          </a:fontRef>
        </p:style>
        <p:txBody>
          <a:bodyPr wrap="none">
            <a:spAutoFit/>
          </a:bodyPr>
          <a:lstStyle/>
          <a:p>
            <a:pPr algn="ctr"/>
            <a:r>
              <a:rPr lang="zh-CN" altLang="en-US" sz="4000" dirty="0" smtClean="0">
                <a:solidFill>
                  <a:schemeClr val="bg1"/>
                </a:solidFill>
                <a:ea typeface="方正大黑简体" panose="02010601030101010101"/>
              </a:rPr>
              <a:t>摩托罗拉</a:t>
            </a:r>
            <a:endParaRPr lang="zh-CN" altLang="en-US" sz="4000" dirty="0">
              <a:solidFill>
                <a:schemeClr val="bg1"/>
              </a:solidFill>
              <a:ea typeface="方正大黑简体" panose="02010601030101010101"/>
            </a:endParaRP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没落的贵族</a:t>
            </a:r>
            <a:endParaRPr lang="zh-CN" altLang="en-US" dirty="0"/>
          </a:p>
        </p:txBody>
      </p:sp>
      <p:grpSp>
        <p:nvGrpSpPr>
          <p:cNvPr id="31" name="组合 30"/>
          <p:cNvGrpSpPr/>
          <p:nvPr/>
        </p:nvGrpSpPr>
        <p:grpSpPr>
          <a:xfrm>
            <a:off x="2716875" y="2074988"/>
            <a:ext cx="6157613" cy="1437628"/>
            <a:chOff x="1721844" y="2089522"/>
            <a:chExt cx="6157613" cy="1437628"/>
          </a:xfrm>
        </p:grpSpPr>
        <p:grpSp>
          <p:nvGrpSpPr>
            <p:cNvPr id="14" name="组合 13"/>
            <p:cNvGrpSpPr/>
            <p:nvPr/>
          </p:nvGrpSpPr>
          <p:grpSpPr>
            <a:xfrm>
              <a:off x="2030402" y="2249470"/>
              <a:ext cx="5849055" cy="1277680"/>
              <a:chOff x="1021873" y="2652882"/>
              <a:chExt cx="5849055" cy="1277680"/>
            </a:xfrm>
          </p:grpSpPr>
          <p:sp>
            <p:nvSpPr>
              <p:cNvPr id="8" name="椭圆 7"/>
              <p:cNvSpPr/>
              <p:nvPr/>
            </p:nvSpPr>
            <p:spPr>
              <a:xfrm>
                <a:off x="1021873" y="2652885"/>
                <a:ext cx="1277677" cy="12776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无线</a:t>
                </a:r>
                <a:endParaRPr lang="en-US" altLang="zh-CN" dirty="0" smtClean="0"/>
              </a:p>
              <a:p>
                <a:pPr algn="ctr"/>
                <a:r>
                  <a:rPr lang="zh-CN" altLang="en-US" dirty="0" smtClean="0"/>
                  <a:t>通信</a:t>
                </a:r>
                <a:endParaRPr lang="zh-CN" altLang="en-US" dirty="0"/>
              </a:p>
            </p:txBody>
          </p:sp>
          <p:sp>
            <p:nvSpPr>
              <p:cNvPr id="9" name="椭圆 8"/>
              <p:cNvSpPr/>
              <p:nvPr/>
            </p:nvSpPr>
            <p:spPr>
              <a:xfrm>
                <a:off x="3254289" y="2652882"/>
                <a:ext cx="1277677" cy="12776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技术</a:t>
                </a:r>
                <a:endParaRPr lang="zh-CN" altLang="en-US" dirty="0"/>
              </a:p>
            </p:txBody>
          </p:sp>
          <p:sp>
            <p:nvSpPr>
              <p:cNvPr id="10" name="椭圆 9"/>
              <p:cNvSpPr/>
              <p:nvPr/>
            </p:nvSpPr>
            <p:spPr>
              <a:xfrm>
                <a:off x="5593251" y="2652882"/>
                <a:ext cx="1277677" cy="12776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品质</a:t>
                </a:r>
                <a:endParaRPr lang="zh-CN" altLang="en-US" dirty="0"/>
              </a:p>
            </p:txBody>
          </p:sp>
          <p:sp>
            <p:nvSpPr>
              <p:cNvPr id="2" name="加号 1"/>
              <p:cNvSpPr/>
              <p:nvPr/>
            </p:nvSpPr>
            <p:spPr>
              <a:xfrm>
                <a:off x="4746603" y="2975714"/>
                <a:ext cx="632011" cy="632011"/>
              </a:xfrm>
              <a:prstGeom prst="mathPlus">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2" name="加号 11"/>
              <p:cNvSpPr/>
              <p:nvPr/>
            </p:nvSpPr>
            <p:spPr>
              <a:xfrm>
                <a:off x="2488114" y="2975714"/>
                <a:ext cx="632011" cy="632011"/>
              </a:xfrm>
              <a:prstGeom prst="mathPlus">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grpSp>
        <p:grpSp>
          <p:nvGrpSpPr>
            <p:cNvPr id="21" name="组合 20"/>
            <p:cNvGrpSpPr/>
            <p:nvPr/>
          </p:nvGrpSpPr>
          <p:grpSpPr>
            <a:xfrm>
              <a:off x="1721844" y="2095839"/>
              <a:ext cx="636633" cy="636633"/>
              <a:chOff x="1721844" y="2095839"/>
              <a:chExt cx="636633" cy="636633"/>
            </a:xfrm>
          </p:grpSpPr>
          <p:sp>
            <p:nvSpPr>
              <p:cNvPr id="18" name="椭圆 17"/>
              <p:cNvSpPr/>
              <p:nvPr/>
            </p:nvSpPr>
            <p:spPr>
              <a:xfrm>
                <a:off x="1721844" y="2095839"/>
                <a:ext cx="636633" cy="636633"/>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5" name="Freeform 101"/>
              <p:cNvSpPr>
                <a:spLocks noEditPoints="1"/>
              </p:cNvSpPr>
              <p:nvPr/>
            </p:nvSpPr>
            <p:spPr bwMode="auto">
              <a:xfrm>
                <a:off x="1850299" y="2245312"/>
                <a:ext cx="379227" cy="325052"/>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3964617" y="2089522"/>
              <a:ext cx="636633" cy="636633"/>
              <a:chOff x="3964617" y="2089522"/>
              <a:chExt cx="636633" cy="636633"/>
            </a:xfrm>
          </p:grpSpPr>
          <p:sp>
            <p:nvSpPr>
              <p:cNvPr id="19" name="椭圆 18"/>
              <p:cNvSpPr/>
              <p:nvPr/>
            </p:nvSpPr>
            <p:spPr>
              <a:xfrm>
                <a:off x="3964617" y="2089522"/>
                <a:ext cx="636633" cy="636633"/>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6" name="Freeform 56"/>
              <p:cNvSpPr>
                <a:spLocks/>
              </p:cNvSpPr>
              <p:nvPr/>
            </p:nvSpPr>
            <p:spPr bwMode="auto">
              <a:xfrm>
                <a:off x="4073149" y="2219817"/>
                <a:ext cx="461305" cy="411983"/>
              </a:xfrm>
              <a:custGeom>
                <a:avLst/>
                <a:gdLst>
                  <a:gd name="T0" fmla="*/ 13 w 90"/>
                  <a:gd name="T1" fmla="*/ 17 h 90"/>
                  <a:gd name="T2" fmla="*/ 26 w 90"/>
                  <a:gd name="T3" fmla="*/ 29 h 90"/>
                  <a:gd name="T4" fmla="*/ 67 w 90"/>
                  <a:gd name="T5" fmla="*/ 39 h 90"/>
                  <a:gd name="T6" fmla="*/ 69 w 90"/>
                  <a:gd name="T7" fmla="*/ 35 h 90"/>
                  <a:gd name="T8" fmla="*/ 60 w 90"/>
                  <a:gd name="T9" fmla="*/ 19 h 90"/>
                  <a:gd name="T10" fmla="*/ 57 w 90"/>
                  <a:gd name="T11" fmla="*/ 20 h 90"/>
                  <a:gd name="T12" fmla="*/ 47 w 90"/>
                  <a:gd name="T13" fmla="*/ 10 h 90"/>
                  <a:gd name="T14" fmla="*/ 57 w 90"/>
                  <a:gd name="T15" fmla="*/ 0 h 90"/>
                  <a:gd name="T16" fmla="*/ 67 w 90"/>
                  <a:gd name="T17" fmla="*/ 10 h 90"/>
                  <a:gd name="T18" fmla="*/ 65 w 90"/>
                  <a:gd name="T19" fmla="*/ 16 h 90"/>
                  <a:gd name="T20" fmla="*/ 75 w 90"/>
                  <a:gd name="T21" fmla="*/ 32 h 90"/>
                  <a:gd name="T22" fmla="*/ 78 w 90"/>
                  <a:gd name="T23" fmla="*/ 31 h 90"/>
                  <a:gd name="T24" fmla="*/ 90 w 90"/>
                  <a:gd name="T25" fmla="*/ 43 h 90"/>
                  <a:gd name="T26" fmla="*/ 78 w 90"/>
                  <a:gd name="T27" fmla="*/ 56 h 90"/>
                  <a:gd name="T28" fmla="*/ 66 w 90"/>
                  <a:gd name="T29" fmla="*/ 46 h 90"/>
                  <a:gd name="T30" fmla="*/ 25 w 90"/>
                  <a:gd name="T31" fmla="*/ 36 h 90"/>
                  <a:gd name="T32" fmla="*/ 20 w 90"/>
                  <a:gd name="T33" fmla="*/ 40 h 90"/>
                  <a:gd name="T34" fmla="*/ 27 w 90"/>
                  <a:gd name="T35" fmla="*/ 60 h 90"/>
                  <a:gd name="T36" fmla="*/ 29 w 90"/>
                  <a:gd name="T37" fmla="*/ 59 h 90"/>
                  <a:gd name="T38" fmla="*/ 44 w 90"/>
                  <a:gd name="T39" fmla="*/ 75 h 90"/>
                  <a:gd name="T40" fmla="*/ 29 w 90"/>
                  <a:gd name="T41" fmla="*/ 90 h 90"/>
                  <a:gd name="T42" fmla="*/ 14 w 90"/>
                  <a:gd name="T43" fmla="*/ 75 h 90"/>
                  <a:gd name="T44" fmla="*/ 21 w 90"/>
                  <a:gd name="T45" fmla="*/ 62 h 90"/>
                  <a:gd name="T46" fmla="*/ 14 w 90"/>
                  <a:gd name="T47" fmla="*/ 42 h 90"/>
                  <a:gd name="T48" fmla="*/ 13 w 90"/>
                  <a:gd name="T49" fmla="*/ 42 h 90"/>
                  <a:gd name="T50" fmla="*/ 0 w 90"/>
                  <a:gd name="T51" fmla="*/ 29 h 90"/>
                  <a:gd name="T52" fmla="*/ 13 w 90"/>
                  <a:gd name="T5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 h="90">
                    <a:moveTo>
                      <a:pt x="13" y="17"/>
                    </a:moveTo>
                    <a:cubicBezTo>
                      <a:pt x="20" y="17"/>
                      <a:pt x="26" y="22"/>
                      <a:pt x="26" y="29"/>
                    </a:cubicBezTo>
                    <a:cubicBezTo>
                      <a:pt x="67" y="39"/>
                      <a:pt x="67" y="39"/>
                      <a:pt x="67" y="39"/>
                    </a:cubicBezTo>
                    <a:cubicBezTo>
                      <a:pt x="67" y="38"/>
                      <a:pt x="68" y="36"/>
                      <a:pt x="69" y="35"/>
                    </a:cubicBezTo>
                    <a:cubicBezTo>
                      <a:pt x="60" y="19"/>
                      <a:pt x="60" y="19"/>
                      <a:pt x="60" y="19"/>
                    </a:cubicBezTo>
                    <a:cubicBezTo>
                      <a:pt x="59" y="20"/>
                      <a:pt x="58" y="20"/>
                      <a:pt x="57" y="20"/>
                    </a:cubicBezTo>
                    <a:cubicBezTo>
                      <a:pt x="52" y="20"/>
                      <a:pt x="47" y="15"/>
                      <a:pt x="47" y="10"/>
                    </a:cubicBezTo>
                    <a:cubicBezTo>
                      <a:pt x="47" y="5"/>
                      <a:pt x="52" y="0"/>
                      <a:pt x="57" y="0"/>
                    </a:cubicBezTo>
                    <a:cubicBezTo>
                      <a:pt x="62" y="0"/>
                      <a:pt x="67" y="5"/>
                      <a:pt x="67" y="10"/>
                    </a:cubicBezTo>
                    <a:cubicBezTo>
                      <a:pt x="67" y="12"/>
                      <a:pt x="66" y="14"/>
                      <a:pt x="65" y="16"/>
                    </a:cubicBezTo>
                    <a:cubicBezTo>
                      <a:pt x="75" y="32"/>
                      <a:pt x="75" y="32"/>
                      <a:pt x="75" y="32"/>
                    </a:cubicBezTo>
                    <a:cubicBezTo>
                      <a:pt x="76" y="31"/>
                      <a:pt x="77" y="31"/>
                      <a:pt x="78" y="31"/>
                    </a:cubicBezTo>
                    <a:cubicBezTo>
                      <a:pt x="85" y="31"/>
                      <a:pt x="90" y="37"/>
                      <a:pt x="90" y="43"/>
                    </a:cubicBezTo>
                    <a:cubicBezTo>
                      <a:pt x="90" y="50"/>
                      <a:pt x="85" y="56"/>
                      <a:pt x="78" y="56"/>
                    </a:cubicBezTo>
                    <a:cubicBezTo>
                      <a:pt x="72" y="56"/>
                      <a:pt x="68" y="52"/>
                      <a:pt x="66" y="46"/>
                    </a:cubicBezTo>
                    <a:cubicBezTo>
                      <a:pt x="25" y="36"/>
                      <a:pt x="25" y="36"/>
                      <a:pt x="25" y="36"/>
                    </a:cubicBezTo>
                    <a:cubicBezTo>
                      <a:pt x="24" y="37"/>
                      <a:pt x="22" y="39"/>
                      <a:pt x="20" y="40"/>
                    </a:cubicBezTo>
                    <a:cubicBezTo>
                      <a:pt x="27" y="60"/>
                      <a:pt x="27" y="60"/>
                      <a:pt x="27" y="60"/>
                    </a:cubicBezTo>
                    <a:cubicBezTo>
                      <a:pt x="28" y="59"/>
                      <a:pt x="28" y="59"/>
                      <a:pt x="29" y="59"/>
                    </a:cubicBezTo>
                    <a:cubicBezTo>
                      <a:pt x="37" y="59"/>
                      <a:pt x="44" y="66"/>
                      <a:pt x="44" y="75"/>
                    </a:cubicBezTo>
                    <a:cubicBezTo>
                      <a:pt x="44" y="83"/>
                      <a:pt x="37" y="90"/>
                      <a:pt x="29" y="90"/>
                    </a:cubicBezTo>
                    <a:cubicBezTo>
                      <a:pt x="20" y="90"/>
                      <a:pt x="14" y="83"/>
                      <a:pt x="14" y="75"/>
                    </a:cubicBezTo>
                    <a:cubicBezTo>
                      <a:pt x="14" y="69"/>
                      <a:pt x="17" y="64"/>
                      <a:pt x="21" y="62"/>
                    </a:cubicBezTo>
                    <a:cubicBezTo>
                      <a:pt x="14" y="42"/>
                      <a:pt x="14" y="42"/>
                      <a:pt x="14" y="42"/>
                    </a:cubicBezTo>
                    <a:cubicBezTo>
                      <a:pt x="14" y="42"/>
                      <a:pt x="14" y="42"/>
                      <a:pt x="13" y="42"/>
                    </a:cubicBezTo>
                    <a:cubicBezTo>
                      <a:pt x="6" y="42"/>
                      <a:pt x="0" y="36"/>
                      <a:pt x="0" y="29"/>
                    </a:cubicBezTo>
                    <a:cubicBezTo>
                      <a:pt x="0" y="22"/>
                      <a:pt x="6" y="17"/>
                      <a:pt x="13" y="17"/>
                    </a:cubicBezTo>
                    <a:close/>
                  </a:path>
                </a:pathLst>
              </a:custGeom>
              <a:solidFill>
                <a:schemeClr val="bg1"/>
              </a:solidFill>
              <a:ln>
                <a:noFill/>
              </a:ln>
              <a:extLst/>
            </p:spPr>
            <p:txBody>
              <a:bodyPr vert="horz" wrap="square" lIns="102860" tIns="51429" rIns="102860" bIns="51429" numCol="1" anchor="t" anchorCtr="0" compatLnSpc="1">
                <a:prstTxWarp prst="textNoShape">
                  <a:avLst/>
                </a:prstTxWarp>
              </a:bodyPr>
              <a:lstStyle/>
              <a:p>
                <a:pPr defTabSz="1028598" fontAlgn="auto">
                  <a:spcBef>
                    <a:spcPts val="0"/>
                  </a:spcBef>
                  <a:spcAft>
                    <a:spcPts val="0"/>
                  </a:spcAft>
                </a:pPr>
                <a:endParaRPr lang="zh-CN" altLang="en-US">
                  <a:solidFill>
                    <a:prstClr val="black"/>
                  </a:solidFill>
                  <a:latin typeface="时尚中黑简体" panose="01010104010101010101" pitchFamily="2" charset="-122"/>
                  <a:ea typeface="时尚中黑简体" panose="01010104010101010101" pitchFamily="2" charset="-122"/>
                </a:endParaRPr>
              </a:p>
            </p:txBody>
          </p:sp>
        </p:grpSp>
        <p:grpSp>
          <p:nvGrpSpPr>
            <p:cNvPr id="23" name="组合 22"/>
            <p:cNvGrpSpPr/>
            <p:nvPr/>
          </p:nvGrpSpPr>
          <p:grpSpPr>
            <a:xfrm>
              <a:off x="6387143" y="2118392"/>
              <a:ext cx="636633" cy="636633"/>
              <a:chOff x="6377384" y="1976009"/>
              <a:chExt cx="636633" cy="636633"/>
            </a:xfrm>
          </p:grpSpPr>
          <p:sp>
            <p:nvSpPr>
              <p:cNvPr id="20" name="椭圆 19"/>
              <p:cNvSpPr/>
              <p:nvPr/>
            </p:nvSpPr>
            <p:spPr>
              <a:xfrm>
                <a:off x="6377384" y="1976009"/>
                <a:ext cx="636633" cy="636633"/>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7" name="Freeform 156"/>
              <p:cNvSpPr>
                <a:spLocks noEditPoints="1"/>
              </p:cNvSpPr>
              <p:nvPr/>
            </p:nvSpPr>
            <p:spPr bwMode="auto">
              <a:xfrm>
                <a:off x="6528804" y="2114447"/>
                <a:ext cx="333792" cy="359756"/>
              </a:xfrm>
              <a:custGeom>
                <a:avLst/>
                <a:gdLst>
                  <a:gd name="T0" fmla="*/ 36 w 178"/>
                  <a:gd name="T1" fmla="*/ 127 h 208"/>
                  <a:gd name="T2" fmla="*/ 67 w 178"/>
                  <a:gd name="T3" fmla="*/ 111 h 208"/>
                  <a:gd name="T4" fmla="*/ 85 w 178"/>
                  <a:gd name="T5" fmla="*/ 139 h 208"/>
                  <a:gd name="T6" fmla="*/ 111 w 178"/>
                  <a:gd name="T7" fmla="*/ 66 h 208"/>
                  <a:gd name="T8" fmla="*/ 142 w 178"/>
                  <a:gd name="T9" fmla="*/ 82 h 208"/>
                  <a:gd name="T10" fmla="*/ 104 w 178"/>
                  <a:gd name="T11" fmla="*/ 170 h 208"/>
                  <a:gd name="T12" fmla="*/ 76 w 178"/>
                  <a:gd name="T13" fmla="*/ 170 h 208"/>
                  <a:gd name="T14" fmla="*/ 36 w 178"/>
                  <a:gd name="T15" fmla="*/ 127 h 208"/>
                  <a:gd name="T16" fmla="*/ 36 w 178"/>
                  <a:gd name="T17" fmla="*/ 127 h 208"/>
                  <a:gd name="T18" fmla="*/ 10 w 178"/>
                  <a:gd name="T19" fmla="*/ 19 h 208"/>
                  <a:gd name="T20" fmla="*/ 0 w 178"/>
                  <a:gd name="T21" fmla="*/ 19 h 208"/>
                  <a:gd name="T22" fmla="*/ 0 w 178"/>
                  <a:gd name="T23" fmla="*/ 28 h 208"/>
                  <a:gd name="T24" fmla="*/ 0 w 178"/>
                  <a:gd name="T25" fmla="*/ 198 h 208"/>
                  <a:gd name="T26" fmla="*/ 0 w 178"/>
                  <a:gd name="T27" fmla="*/ 208 h 208"/>
                  <a:gd name="T28" fmla="*/ 10 w 178"/>
                  <a:gd name="T29" fmla="*/ 208 h 208"/>
                  <a:gd name="T30" fmla="*/ 166 w 178"/>
                  <a:gd name="T31" fmla="*/ 208 h 208"/>
                  <a:gd name="T32" fmla="*/ 178 w 178"/>
                  <a:gd name="T33" fmla="*/ 208 h 208"/>
                  <a:gd name="T34" fmla="*/ 178 w 178"/>
                  <a:gd name="T35" fmla="*/ 198 h 208"/>
                  <a:gd name="T36" fmla="*/ 178 w 178"/>
                  <a:gd name="T37" fmla="*/ 28 h 208"/>
                  <a:gd name="T38" fmla="*/ 178 w 178"/>
                  <a:gd name="T39" fmla="*/ 19 h 208"/>
                  <a:gd name="T40" fmla="*/ 166 w 178"/>
                  <a:gd name="T41" fmla="*/ 19 h 208"/>
                  <a:gd name="T42" fmla="*/ 135 w 178"/>
                  <a:gd name="T43" fmla="*/ 19 h 208"/>
                  <a:gd name="T44" fmla="*/ 135 w 178"/>
                  <a:gd name="T45" fmla="*/ 9 h 208"/>
                  <a:gd name="T46" fmla="*/ 116 w 178"/>
                  <a:gd name="T47" fmla="*/ 9 h 208"/>
                  <a:gd name="T48" fmla="*/ 116 w 178"/>
                  <a:gd name="T49" fmla="*/ 0 h 208"/>
                  <a:gd name="T50" fmla="*/ 62 w 178"/>
                  <a:gd name="T51" fmla="*/ 0 h 208"/>
                  <a:gd name="T52" fmla="*/ 62 w 178"/>
                  <a:gd name="T53" fmla="*/ 9 h 208"/>
                  <a:gd name="T54" fmla="*/ 41 w 178"/>
                  <a:gd name="T55" fmla="*/ 9 h 208"/>
                  <a:gd name="T56" fmla="*/ 41 w 178"/>
                  <a:gd name="T57" fmla="*/ 19 h 208"/>
                  <a:gd name="T58" fmla="*/ 10 w 178"/>
                  <a:gd name="T59" fmla="*/ 19 h 208"/>
                  <a:gd name="T60" fmla="*/ 10 w 178"/>
                  <a:gd name="T61" fmla="*/ 19 h 208"/>
                  <a:gd name="T62" fmla="*/ 135 w 178"/>
                  <a:gd name="T63" fmla="*/ 37 h 208"/>
                  <a:gd name="T64" fmla="*/ 135 w 178"/>
                  <a:gd name="T65" fmla="*/ 52 h 208"/>
                  <a:gd name="T66" fmla="*/ 41 w 178"/>
                  <a:gd name="T67" fmla="*/ 52 h 208"/>
                  <a:gd name="T68" fmla="*/ 41 w 178"/>
                  <a:gd name="T69" fmla="*/ 37 h 208"/>
                  <a:gd name="T70" fmla="*/ 19 w 178"/>
                  <a:gd name="T71" fmla="*/ 37 h 208"/>
                  <a:gd name="T72" fmla="*/ 19 w 178"/>
                  <a:gd name="T73" fmla="*/ 189 h 208"/>
                  <a:gd name="T74" fmla="*/ 156 w 178"/>
                  <a:gd name="T75" fmla="*/ 189 h 208"/>
                  <a:gd name="T76" fmla="*/ 156 w 178"/>
                  <a:gd name="T77" fmla="*/ 37 h 208"/>
                  <a:gd name="T78" fmla="*/ 135 w 178"/>
                  <a:gd name="T79" fmla="*/ 37 h 208"/>
                  <a:gd name="T80" fmla="*/ 135 w 178"/>
                  <a:gd name="T81" fmla="*/ 37 h 208"/>
                  <a:gd name="T82" fmla="*/ 43 w 178"/>
                  <a:gd name="T83" fmla="*/ 127 h 208"/>
                  <a:gd name="T84" fmla="*/ 78 w 178"/>
                  <a:gd name="T85" fmla="*/ 165 h 208"/>
                  <a:gd name="T86" fmla="*/ 81 w 178"/>
                  <a:gd name="T87" fmla="*/ 165 h 208"/>
                  <a:gd name="T88" fmla="*/ 50 w 178"/>
                  <a:gd name="T89" fmla="*/ 125 h 208"/>
                  <a:gd name="T90" fmla="*/ 43 w 178"/>
                  <a:gd name="T91" fmla="*/ 127 h 208"/>
                  <a:gd name="T92" fmla="*/ 43 w 178"/>
                  <a:gd name="T93" fmla="*/ 127 h 208"/>
                  <a:gd name="T94" fmla="*/ 90 w 178"/>
                  <a:gd name="T95" fmla="*/ 146 h 208"/>
                  <a:gd name="T96" fmla="*/ 95 w 178"/>
                  <a:gd name="T97" fmla="*/ 148 h 208"/>
                  <a:gd name="T98" fmla="*/ 114 w 178"/>
                  <a:gd name="T99" fmla="*/ 75 h 208"/>
                  <a:gd name="T100" fmla="*/ 90 w 178"/>
                  <a:gd name="T101" fmla="*/ 14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8" h="208">
                    <a:moveTo>
                      <a:pt x="36" y="127"/>
                    </a:moveTo>
                    <a:lnTo>
                      <a:pt x="67" y="111"/>
                    </a:lnTo>
                    <a:lnTo>
                      <a:pt x="85" y="139"/>
                    </a:lnTo>
                    <a:lnTo>
                      <a:pt x="111" y="66"/>
                    </a:lnTo>
                    <a:lnTo>
                      <a:pt x="142" y="82"/>
                    </a:lnTo>
                    <a:lnTo>
                      <a:pt x="104" y="170"/>
                    </a:lnTo>
                    <a:lnTo>
                      <a:pt x="76" y="170"/>
                    </a:lnTo>
                    <a:lnTo>
                      <a:pt x="36" y="127"/>
                    </a:lnTo>
                    <a:lnTo>
                      <a:pt x="36" y="127"/>
                    </a:lnTo>
                    <a:close/>
                    <a:moveTo>
                      <a:pt x="10" y="19"/>
                    </a:moveTo>
                    <a:lnTo>
                      <a:pt x="0" y="19"/>
                    </a:lnTo>
                    <a:lnTo>
                      <a:pt x="0" y="28"/>
                    </a:lnTo>
                    <a:lnTo>
                      <a:pt x="0" y="198"/>
                    </a:lnTo>
                    <a:lnTo>
                      <a:pt x="0" y="208"/>
                    </a:lnTo>
                    <a:lnTo>
                      <a:pt x="10" y="208"/>
                    </a:lnTo>
                    <a:lnTo>
                      <a:pt x="166" y="208"/>
                    </a:lnTo>
                    <a:lnTo>
                      <a:pt x="178" y="208"/>
                    </a:lnTo>
                    <a:lnTo>
                      <a:pt x="178" y="198"/>
                    </a:lnTo>
                    <a:lnTo>
                      <a:pt x="178" y="28"/>
                    </a:lnTo>
                    <a:lnTo>
                      <a:pt x="178" y="19"/>
                    </a:lnTo>
                    <a:lnTo>
                      <a:pt x="166" y="19"/>
                    </a:lnTo>
                    <a:lnTo>
                      <a:pt x="135" y="19"/>
                    </a:lnTo>
                    <a:lnTo>
                      <a:pt x="135" y="9"/>
                    </a:lnTo>
                    <a:lnTo>
                      <a:pt x="116" y="9"/>
                    </a:lnTo>
                    <a:lnTo>
                      <a:pt x="116" y="0"/>
                    </a:lnTo>
                    <a:lnTo>
                      <a:pt x="62" y="0"/>
                    </a:lnTo>
                    <a:lnTo>
                      <a:pt x="62" y="9"/>
                    </a:lnTo>
                    <a:lnTo>
                      <a:pt x="41" y="9"/>
                    </a:lnTo>
                    <a:lnTo>
                      <a:pt x="41" y="19"/>
                    </a:lnTo>
                    <a:lnTo>
                      <a:pt x="10" y="19"/>
                    </a:lnTo>
                    <a:lnTo>
                      <a:pt x="10" y="19"/>
                    </a:lnTo>
                    <a:close/>
                    <a:moveTo>
                      <a:pt x="135" y="37"/>
                    </a:moveTo>
                    <a:lnTo>
                      <a:pt x="135" y="52"/>
                    </a:lnTo>
                    <a:lnTo>
                      <a:pt x="41" y="52"/>
                    </a:lnTo>
                    <a:lnTo>
                      <a:pt x="41" y="37"/>
                    </a:lnTo>
                    <a:lnTo>
                      <a:pt x="19" y="37"/>
                    </a:lnTo>
                    <a:lnTo>
                      <a:pt x="19" y="189"/>
                    </a:lnTo>
                    <a:lnTo>
                      <a:pt x="156" y="189"/>
                    </a:lnTo>
                    <a:lnTo>
                      <a:pt x="156" y="37"/>
                    </a:lnTo>
                    <a:lnTo>
                      <a:pt x="135" y="37"/>
                    </a:lnTo>
                    <a:lnTo>
                      <a:pt x="135" y="37"/>
                    </a:lnTo>
                    <a:close/>
                    <a:moveTo>
                      <a:pt x="43" y="127"/>
                    </a:moveTo>
                    <a:lnTo>
                      <a:pt x="78" y="165"/>
                    </a:lnTo>
                    <a:lnTo>
                      <a:pt x="81" y="165"/>
                    </a:lnTo>
                    <a:lnTo>
                      <a:pt x="50" y="125"/>
                    </a:lnTo>
                    <a:lnTo>
                      <a:pt x="43" y="127"/>
                    </a:lnTo>
                    <a:lnTo>
                      <a:pt x="43" y="127"/>
                    </a:lnTo>
                    <a:close/>
                    <a:moveTo>
                      <a:pt x="90" y="146"/>
                    </a:moveTo>
                    <a:lnTo>
                      <a:pt x="95" y="148"/>
                    </a:lnTo>
                    <a:lnTo>
                      <a:pt x="114" y="75"/>
                    </a:lnTo>
                    <a:lnTo>
                      <a:pt x="90" y="146"/>
                    </a:lnTo>
                    <a:close/>
                  </a:path>
                </a:pathLst>
              </a:custGeom>
              <a:solidFill>
                <a:schemeClr val="bg1"/>
              </a:solidFill>
              <a:ln>
                <a:noFill/>
              </a:ln>
              <a:extLst/>
            </p:spPr>
            <p:txBody>
              <a:bodyPr vert="horz" wrap="square" lIns="102860" tIns="51429" rIns="102860" bIns="51429" numCol="1" anchor="t" anchorCtr="0" compatLnSpc="1">
                <a:prstTxWarp prst="textNoShape">
                  <a:avLst/>
                </a:prstTxWarp>
              </a:bodyPr>
              <a:lstStyle/>
              <a:p>
                <a:pPr defTabSz="1028598" fontAlgn="auto">
                  <a:spcBef>
                    <a:spcPts val="0"/>
                  </a:spcBef>
                  <a:spcAft>
                    <a:spcPts val="0"/>
                  </a:spcAft>
                </a:pPr>
                <a:endParaRPr lang="zh-CN" altLang="en-US">
                  <a:solidFill>
                    <a:prstClr val="black"/>
                  </a:solidFill>
                  <a:latin typeface="时尚中黑简体" panose="01010104010101010101" pitchFamily="2" charset="-122"/>
                  <a:ea typeface="时尚中黑简体" panose="01010104010101010101" pitchFamily="2" charset="-122"/>
                </a:endParaRPr>
              </a:p>
            </p:txBody>
          </p:sp>
        </p:grpSp>
      </p:grpSp>
      <p:pic>
        <p:nvPicPr>
          <p:cNvPr id="24" name="图片 23"/>
          <p:cNvPicPr>
            <a:picLocks noChangeAspect="1"/>
          </p:cNvPicPr>
          <p:nvPr/>
        </p:nvPicPr>
        <p:blipFill>
          <a:blip r:embed="rId2" cstate="print">
            <a:extLst>
              <a:ext uri="{BEBA8EAE-BF5A-486C-A8C5-ECC9F3942E4B}">
                <a14:imgProps xmlns:a14="http://schemas.microsoft.com/office/drawing/2010/main" xmlns="">
                  <a14:imgLayer r:embed="rId3">
                    <a14:imgEffect>
                      <a14:saturation sat="0"/>
                    </a14:imgEffect>
                  </a14:imgLayer>
                </a14:imgProps>
              </a:ext>
              <a:ext uri="{28A0092B-C50C-407E-A947-70E740481C1C}">
                <a14:useLocalDpi xmlns:a14="http://schemas.microsoft.com/office/drawing/2010/main" xmlns="" val="0"/>
              </a:ext>
            </a:extLst>
          </a:blip>
          <a:stretch>
            <a:fillRect/>
          </a:stretch>
        </p:blipFill>
        <p:spPr>
          <a:xfrm>
            <a:off x="2239494" y="4310185"/>
            <a:ext cx="2895739" cy="1930493"/>
          </a:xfrm>
          <a:prstGeom prst="rect">
            <a:avLst/>
          </a:prstGeom>
        </p:spPr>
      </p:pic>
      <p:sp>
        <p:nvSpPr>
          <p:cNvPr id="25" name="矩形 24"/>
          <p:cNvSpPr/>
          <p:nvPr/>
        </p:nvSpPr>
        <p:spPr>
          <a:xfrm>
            <a:off x="1721844" y="4310184"/>
            <a:ext cx="517649" cy="19304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铱星计划</a:t>
            </a:r>
            <a:endParaRPr lang="zh-CN" altLang="en-US" dirty="0"/>
          </a:p>
        </p:txBody>
      </p:sp>
      <p:cxnSp>
        <p:nvCxnSpPr>
          <p:cNvPr id="26" name="直接连接符 25"/>
          <p:cNvCxnSpPr/>
          <p:nvPr/>
        </p:nvCxnSpPr>
        <p:spPr>
          <a:xfrm>
            <a:off x="5540495" y="4310184"/>
            <a:ext cx="53919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540495" y="6171602"/>
            <a:ext cx="53919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5540495" y="4536766"/>
            <a:ext cx="5270940" cy="1477328"/>
          </a:xfrm>
          <a:prstGeom prst="rect">
            <a:avLst/>
          </a:prstGeom>
        </p:spPr>
        <p:txBody>
          <a:bodyPr wrap="square">
            <a:spAutoFit/>
          </a:bodyPr>
          <a:lstStyle/>
          <a:p>
            <a:r>
              <a:rPr lang="zh-CN" altLang="en-US" dirty="0">
                <a:solidFill>
                  <a:schemeClr val="bg1"/>
                </a:solidFill>
              </a:rPr>
              <a:t>技术</a:t>
            </a:r>
            <a:r>
              <a:rPr lang="zh-CN" altLang="en-US" dirty="0" smtClean="0">
                <a:solidFill>
                  <a:schemeClr val="bg1"/>
                </a:solidFill>
              </a:rPr>
              <a:t>上开拓了个人卫星通话的新时代，项目超前，但商业上彻头彻尾的失败：</a:t>
            </a:r>
            <a:endParaRPr lang="en-US" altLang="zh-CN" dirty="0" smtClean="0">
              <a:solidFill>
                <a:schemeClr val="bg1"/>
              </a:solidFill>
            </a:endParaRPr>
          </a:p>
          <a:p>
            <a:pPr marL="285750" indent="-285750">
              <a:buFont typeface="Arial" panose="020B0604020202020204" pitchFamily="34" charset="0"/>
              <a:buChar char="•"/>
            </a:pPr>
            <a:r>
              <a:rPr lang="zh-CN" altLang="en-US" dirty="0">
                <a:solidFill>
                  <a:schemeClr val="bg1"/>
                </a:solidFill>
              </a:rPr>
              <a:t>成本</a:t>
            </a:r>
            <a:r>
              <a:rPr lang="zh-CN" altLang="en-US" dirty="0" smtClean="0">
                <a:solidFill>
                  <a:schemeClr val="bg1"/>
                </a:solidFill>
              </a:rPr>
              <a:t>过高导致用户不可能达到预计的盈利所必须的规模</a:t>
            </a:r>
            <a:endParaRPr lang="en-US" altLang="zh-CN" dirty="0" smtClean="0">
              <a:solidFill>
                <a:schemeClr val="bg1"/>
              </a:solidFill>
            </a:endParaRPr>
          </a:p>
          <a:p>
            <a:pPr marL="285750" indent="-285750">
              <a:buFont typeface="Arial" panose="020B0604020202020204" pitchFamily="34" charset="0"/>
              <a:buChar char="•"/>
            </a:pPr>
            <a:r>
              <a:rPr lang="zh-CN" altLang="en-US" dirty="0">
                <a:solidFill>
                  <a:schemeClr val="bg1"/>
                </a:solidFill>
              </a:rPr>
              <a:t>引入风</a:t>
            </a:r>
            <a:r>
              <a:rPr lang="zh-CN" altLang="en-US" dirty="0" smtClean="0">
                <a:solidFill>
                  <a:schemeClr val="bg1"/>
                </a:solidFill>
              </a:rPr>
              <a:t>投本身的弊端在项目后期凸现出来</a:t>
            </a:r>
            <a:endParaRPr lang="zh-CN" altLang="en-US" dirty="0">
              <a:solidFill>
                <a:schemeClr val="bg1"/>
              </a:solidFill>
            </a:endParaRPr>
          </a:p>
        </p:txBody>
      </p:sp>
    </p:spTree>
    <p:extLst>
      <p:ext uri="{BB962C8B-B14F-4D97-AF65-F5344CB8AC3E}">
        <p14:creationId xmlns:p14="http://schemas.microsoft.com/office/powerpoint/2010/main" xmlns="" val="33005508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1328916" y="2317038"/>
            <a:ext cx="4478234" cy="598745"/>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Stay Hungry , Stay Foolish</a:t>
            </a:r>
            <a:endParaRPr lang="zh-CN" altLang="en-US" dirty="0"/>
          </a:p>
        </p:txBody>
      </p:sp>
      <p:sp>
        <p:nvSpPr>
          <p:cNvPr id="4" name="矩形 3"/>
          <p:cNvSpPr/>
          <p:nvPr/>
        </p:nvSpPr>
        <p:spPr>
          <a:xfrm>
            <a:off x="938646" y="504837"/>
            <a:ext cx="1210589" cy="707886"/>
          </a:xfrm>
          <a:prstGeom prst="rect">
            <a:avLst/>
          </a:prstGeom>
        </p:spPr>
        <p:txBody>
          <a:bodyPr wrap="none">
            <a:spAutoFit/>
          </a:bodyPr>
          <a:lstStyle/>
          <a:p>
            <a:pPr algn="ctr"/>
            <a:r>
              <a:rPr lang="zh-CN" altLang="en-US" sz="4000" dirty="0" smtClean="0">
                <a:solidFill>
                  <a:schemeClr val="bg1"/>
                </a:solidFill>
                <a:ea typeface="方正大黑简体" panose="02010601030101010101"/>
              </a:rPr>
              <a:t>苹果</a:t>
            </a:r>
            <a:endParaRPr lang="zh-CN" altLang="en-US" sz="4000" dirty="0">
              <a:solidFill>
                <a:schemeClr val="bg1"/>
              </a:solidFill>
              <a:ea typeface="方正大黑简体" panose="02010601030101010101"/>
            </a:endParaRP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
            </a:r>
            <a:r>
              <a:rPr lang="zh-CN" altLang="en-US" dirty="0" smtClean="0"/>
              <a:t>水果</a:t>
            </a:r>
            <a:r>
              <a:rPr lang="en-US" altLang="zh-CN" dirty="0" smtClean="0"/>
              <a:t>”</a:t>
            </a:r>
            <a:r>
              <a:rPr lang="zh-CN" altLang="en-US" dirty="0" smtClean="0"/>
              <a:t>公司的复兴</a:t>
            </a:r>
            <a:endParaRPr lang="zh-CN" altLang="en-US" dirty="0"/>
          </a:p>
        </p:txBody>
      </p:sp>
      <p:grpSp>
        <p:nvGrpSpPr>
          <p:cNvPr id="30" name="组合 29"/>
          <p:cNvGrpSpPr/>
          <p:nvPr/>
        </p:nvGrpSpPr>
        <p:grpSpPr>
          <a:xfrm>
            <a:off x="423582" y="1474152"/>
            <a:ext cx="10744199" cy="4735693"/>
            <a:chOff x="1543940" y="1967252"/>
            <a:chExt cx="8242998" cy="4456906"/>
          </a:xfrm>
        </p:grpSpPr>
        <p:cxnSp>
          <p:nvCxnSpPr>
            <p:cNvPr id="8" name="直接连接符 7"/>
            <p:cNvCxnSpPr/>
            <p:nvPr/>
          </p:nvCxnSpPr>
          <p:spPr>
            <a:xfrm>
              <a:off x="3692899" y="4683780"/>
              <a:ext cx="1264023" cy="12640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318778" y="4683781"/>
              <a:ext cx="1374121" cy="13741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956922" y="1967252"/>
              <a:ext cx="3980551" cy="398055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2238516" y="5871941"/>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74730" y="5460875"/>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571455" y="4573681"/>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993801" y="4951458"/>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674238" y="4951458"/>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326701" y="4330793"/>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947197" y="3722623"/>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859392" y="2809560"/>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8426210" y="2285874"/>
              <a:ext cx="220739" cy="27715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1543940" y="6424158"/>
              <a:ext cx="8242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1008557" y="6300244"/>
            <a:ext cx="749436"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1976</a:t>
            </a:r>
            <a:endParaRPr lang="zh-CN" altLang="en-US" dirty="0">
              <a:solidFill>
                <a:schemeClr val="bg1"/>
              </a:solidFill>
              <a:latin typeface="Broadway" panose="04040905080B02020502" pitchFamily="82" charset="0"/>
            </a:endParaRPr>
          </a:p>
        </p:txBody>
      </p:sp>
      <p:sp>
        <p:nvSpPr>
          <p:cNvPr id="32" name="文本框 31"/>
          <p:cNvSpPr txBox="1"/>
          <p:nvPr/>
        </p:nvSpPr>
        <p:spPr>
          <a:xfrm>
            <a:off x="1759903" y="6300244"/>
            <a:ext cx="756874"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1977</a:t>
            </a:r>
            <a:endParaRPr lang="zh-CN" altLang="en-US" dirty="0">
              <a:solidFill>
                <a:schemeClr val="bg1"/>
              </a:solidFill>
              <a:latin typeface="Broadway" panose="04040905080B02020502" pitchFamily="82" charset="0"/>
            </a:endParaRPr>
          </a:p>
        </p:txBody>
      </p:sp>
      <p:sp>
        <p:nvSpPr>
          <p:cNvPr id="33" name="文本框 32"/>
          <p:cNvSpPr txBox="1"/>
          <p:nvPr/>
        </p:nvSpPr>
        <p:spPr>
          <a:xfrm>
            <a:off x="2856409" y="6300244"/>
            <a:ext cx="768224"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1984</a:t>
            </a:r>
            <a:endParaRPr lang="zh-CN" altLang="en-US" dirty="0">
              <a:solidFill>
                <a:schemeClr val="bg1"/>
              </a:solidFill>
              <a:latin typeface="Broadway" panose="04040905080B02020502" pitchFamily="82" charset="0"/>
            </a:endParaRPr>
          </a:p>
        </p:txBody>
      </p:sp>
      <p:sp>
        <p:nvSpPr>
          <p:cNvPr id="34" name="文本框 33"/>
          <p:cNvSpPr txBox="1"/>
          <p:nvPr/>
        </p:nvSpPr>
        <p:spPr>
          <a:xfrm>
            <a:off x="3626543" y="6300244"/>
            <a:ext cx="769826"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1985</a:t>
            </a:r>
            <a:endParaRPr lang="zh-CN" altLang="en-US" dirty="0">
              <a:solidFill>
                <a:schemeClr val="bg1"/>
              </a:solidFill>
              <a:latin typeface="Broadway" panose="04040905080B02020502" pitchFamily="82" charset="0"/>
            </a:endParaRPr>
          </a:p>
        </p:txBody>
      </p:sp>
      <p:sp>
        <p:nvSpPr>
          <p:cNvPr id="35" name="文本框 34"/>
          <p:cNvSpPr txBox="1"/>
          <p:nvPr/>
        </p:nvSpPr>
        <p:spPr>
          <a:xfrm>
            <a:off x="5624637" y="6300244"/>
            <a:ext cx="769826"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1996</a:t>
            </a:r>
            <a:endParaRPr lang="zh-CN" altLang="en-US" dirty="0">
              <a:solidFill>
                <a:schemeClr val="bg1"/>
              </a:solidFill>
              <a:latin typeface="Broadway" panose="04040905080B02020502" pitchFamily="82" charset="0"/>
            </a:endParaRPr>
          </a:p>
        </p:txBody>
      </p:sp>
      <p:sp>
        <p:nvSpPr>
          <p:cNvPr id="36" name="文本框 35"/>
          <p:cNvSpPr txBox="1"/>
          <p:nvPr/>
        </p:nvSpPr>
        <p:spPr>
          <a:xfrm>
            <a:off x="6475079" y="6300244"/>
            <a:ext cx="769826"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1998</a:t>
            </a:r>
            <a:endParaRPr lang="zh-CN" altLang="en-US" dirty="0">
              <a:solidFill>
                <a:schemeClr val="bg1"/>
              </a:solidFill>
              <a:latin typeface="Broadway" panose="04040905080B02020502" pitchFamily="82" charset="0"/>
            </a:endParaRPr>
          </a:p>
        </p:txBody>
      </p:sp>
      <p:sp>
        <p:nvSpPr>
          <p:cNvPr id="37" name="文本框 36"/>
          <p:cNvSpPr txBox="1"/>
          <p:nvPr/>
        </p:nvSpPr>
        <p:spPr>
          <a:xfrm>
            <a:off x="7283855" y="6300244"/>
            <a:ext cx="767903"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2001</a:t>
            </a:r>
            <a:endParaRPr lang="zh-CN" altLang="en-US" dirty="0">
              <a:solidFill>
                <a:schemeClr val="bg1"/>
              </a:solidFill>
              <a:latin typeface="Broadway" panose="04040905080B02020502" pitchFamily="82" charset="0"/>
            </a:endParaRPr>
          </a:p>
        </p:txBody>
      </p:sp>
      <p:sp>
        <p:nvSpPr>
          <p:cNvPr id="38" name="文本框 37"/>
          <p:cNvSpPr txBox="1"/>
          <p:nvPr/>
        </p:nvSpPr>
        <p:spPr>
          <a:xfrm>
            <a:off x="8616701" y="6300244"/>
            <a:ext cx="768480"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2007</a:t>
            </a:r>
            <a:endParaRPr lang="zh-CN" altLang="en-US" dirty="0">
              <a:solidFill>
                <a:schemeClr val="bg1"/>
              </a:solidFill>
              <a:latin typeface="Broadway" panose="04040905080B02020502" pitchFamily="82" charset="0"/>
            </a:endParaRPr>
          </a:p>
        </p:txBody>
      </p:sp>
      <p:sp>
        <p:nvSpPr>
          <p:cNvPr id="39" name="文本框 38"/>
          <p:cNvSpPr txBox="1"/>
          <p:nvPr/>
        </p:nvSpPr>
        <p:spPr>
          <a:xfrm>
            <a:off x="9681882" y="6300244"/>
            <a:ext cx="758093" cy="369332"/>
          </a:xfrm>
          <a:prstGeom prst="rect">
            <a:avLst/>
          </a:prstGeom>
          <a:noFill/>
          <a:ln>
            <a:noFill/>
          </a:ln>
        </p:spPr>
        <p:txBody>
          <a:bodyPr wrap="none" rtlCol="0">
            <a:spAutoFit/>
          </a:bodyPr>
          <a:lstStyle/>
          <a:p>
            <a:r>
              <a:rPr lang="en-US" altLang="zh-CN" dirty="0" smtClean="0">
                <a:solidFill>
                  <a:schemeClr val="bg1"/>
                </a:solidFill>
                <a:latin typeface="Broadway" panose="04040905080B02020502" pitchFamily="82" charset="0"/>
              </a:rPr>
              <a:t>2010</a:t>
            </a:r>
            <a:endParaRPr lang="zh-CN" altLang="en-US" dirty="0">
              <a:solidFill>
                <a:schemeClr val="bg1"/>
              </a:solidFill>
              <a:latin typeface="Broadway" panose="04040905080B02020502" pitchFamily="82" charset="0"/>
            </a:endParaRPr>
          </a:p>
        </p:txBody>
      </p:sp>
      <p:sp>
        <p:nvSpPr>
          <p:cNvPr id="40" name="文本框 39"/>
          <p:cNvSpPr txBox="1"/>
          <p:nvPr/>
        </p:nvSpPr>
        <p:spPr>
          <a:xfrm>
            <a:off x="1725330" y="5658301"/>
            <a:ext cx="2262158" cy="369332"/>
          </a:xfrm>
          <a:prstGeom prst="rect">
            <a:avLst/>
          </a:prstGeom>
          <a:noFill/>
        </p:spPr>
        <p:txBody>
          <a:bodyPr wrap="none" rtlCol="0">
            <a:spAutoFit/>
          </a:bodyPr>
          <a:lstStyle/>
          <a:p>
            <a:r>
              <a:rPr lang="zh-CN" altLang="en-US" dirty="0" smtClean="0">
                <a:solidFill>
                  <a:schemeClr val="bg1"/>
                </a:solidFill>
              </a:rPr>
              <a:t>苹果计算机公司成立</a:t>
            </a:r>
            <a:endParaRPr lang="zh-CN" altLang="en-US" dirty="0">
              <a:solidFill>
                <a:schemeClr val="bg1"/>
              </a:solidFill>
            </a:endParaRPr>
          </a:p>
        </p:txBody>
      </p:sp>
      <p:sp>
        <p:nvSpPr>
          <p:cNvPr id="41" name="文本框 40"/>
          <p:cNvSpPr txBox="1"/>
          <p:nvPr/>
        </p:nvSpPr>
        <p:spPr>
          <a:xfrm>
            <a:off x="423582" y="4744910"/>
            <a:ext cx="1569660" cy="369332"/>
          </a:xfrm>
          <a:prstGeom prst="rect">
            <a:avLst/>
          </a:prstGeom>
          <a:noFill/>
        </p:spPr>
        <p:txBody>
          <a:bodyPr wrap="none" rtlCol="0">
            <a:spAutoFit/>
          </a:bodyPr>
          <a:lstStyle/>
          <a:p>
            <a:r>
              <a:rPr lang="zh-CN" altLang="en-US" dirty="0" smtClean="0">
                <a:solidFill>
                  <a:schemeClr val="bg1"/>
                </a:solidFill>
              </a:rPr>
              <a:t>发明个人电脑</a:t>
            </a:r>
            <a:endParaRPr lang="zh-CN" altLang="en-US" dirty="0">
              <a:solidFill>
                <a:schemeClr val="bg1"/>
              </a:solidFill>
            </a:endParaRPr>
          </a:p>
        </p:txBody>
      </p:sp>
      <p:sp>
        <p:nvSpPr>
          <p:cNvPr id="42" name="文本框 41"/>
          <p:cNvSpPr txBox="1"/>
          <p:nvPr/>
        </p:nvSpPr>
        <p:spPr>
          <a:xfrm>
            <a:off x="2383254" y="3741572"/>
            <a:ext cx="2031325" cy="369332"/>
          </a:xfrm>
          <a:prstGeom prst="rect">
            <a:avLst/>
          </a:prstGeom>
          <a:noFill/>
        </p:spPr>
        <p:txBody>
          <a:bodyPr wrap="none" rtlCol="0">
            <a:spAutoFit/>
          </a:bodyPr>
          <a:lstStyle/>
          <a:p>
            <a:r>
              <a:rPr lang="zh-CN" altLang="en-US" dirty="0" smtClean="0">
                <a:solidFill>
                  <a:schemeClr val="bg1"/>
                </a:solidFill>
              </a:rPr>
              <a:t>推出麦金托什电脑</a:t>
            </a:r>
            <a:endParaRPr lang="zh-CN" altLang="en-US" dirty="0">
              <a:solidFill>
                <a:schemeClr val="bg1"/>
              </a:solidFill>
            </a:endParaRPr>
          </a:p>
        </p:txBody>
      </p:sp>
      <p:sp>
        <p:nvSpPr>
          <p:cNvPr id="43" name="文本框 42"/>
          <p:cNvSpPr txBox="1"/>
          <p:nvPr/>
        </p:nvSpPr>
        <p:spPr>
          <a:xfrm>
            <a:off x="3725541" y="4314224"/>
            <a:ext cx="1800493" cy="369332"/>
          </a:xfrm>
          <a:prstGeom prst="rect">
            <a:avLst/>
          </a:prstGeom>
          <a:noFill/>
        </p:spPr>
        <p:txBody>
          <a:bodyPr wrap="none" rtlCol="0">
            <a:spAutoFit/>
          </a:bodyPr>
          <a:lstStyle/>
          <a:p>
            <a:r>
              <a:rPr lang="zh-CN" altLang="en-US" dirty="0" smtClean="0">
                <a:solidFill>
                  <a:schemeClr val="bg1"/>
                </a:solidFill>
              </a:rPr>
              <a:t>内斗乔布斯离开</a:t>
            </a:r>
            <a:endParaRPr lang="zh-CN" altLang="en-US" dirty="0">
              <a:solidFill>
                <a:schemeClr val="bg1"/>
              </a:solidFill>
            </a:endParaRPr>
          </a:p>
        </p:txBody>
      </p:sp>
      <p:sp>
        <p:nvSpPr>
          <p:cNvPr id="44" name="文本框 43"/>
          <p:cNvSpPr txBox="1"/>
          <p:nvPr/>
        </p:nvSpPr>
        <p:spPr>
          <a:xfrm>
            <a:off x="6162267" y="4847482"/>
            <a:ext cx="2492990" cy="369332"/>
          </a:xfrm>
          <a:prstGeom prst="rect">
            <a:avLst/>
          </a:prstGeom>
          <a:noFill/>
        </p:spPr>
        <p:txBody>
          <a:bodyPr wrap="none" rtlCol="0">
            <a:spAutoFit/>
          </a:bodyPr>
          <a:lstStyle/>
          <a:p>
            <a:r>
              <a:rPr lang="zh-CN" altLang="en-US" dirty="0" smtClean="0">
                <a:solidFill>
                  <a:schemeClr val="bg1"/>
                </a:solidFill>
              </a:rPr>
              <a:t>乔布斯回归；微软注资</a:t>
            </a:r>
            <a:endParaRPr lang="en-US" altLang="zh-CN" dirty="0" smtClean="0">
              <a:solidFill>
                <a:schemeClr val="bg1"/>
              </a:solidFill>
            </a:endParaRPr>
          </a:p>
        </p:txBody>
      </p:sp>
      <p:sp>
        <p:nvSpPr>
          <p:cNvPr id="45" name="文本框 44"/>
          <p:cNvSpPr txBox="1"/>
          <p:nvPr/>
        </p:nvSpPr>
        <p:spPr>
          <a:xfrm>
            <a:off x="7173604" y="4110904"/>
            <a:ext cx="2258952" cy="369332"/>
          </a:xfrm>
          <a:prstGeom prst="rect">
            <a:avLst/>
          </a:prstGeom>
          <a:noFill/>
        </p:spPr>
        <p:txBody>
          <a:bodyPr wrap="none" rtlCol="0">
            <a:spAutoFit/>
          </a:bodyPr>
          <a:lstStyle/>
          <a:p>
            <a:r>
              <a:rPr lang="en-US" altLang="zh-CN" dirty="0" smtClean="0">
                <a:solidFill>
                  <a:schemeClr val="bg1"/>
                </a:solidFill>
              </a:rPr>
              <a:t>iMac</a:t>
            </a:r>
            <a:r>
              <a:rPr lang="zh-CN" altLang="en-US" dirty="0" smtClean="0">
                <a:solidFill>
                  <a:schemeClr val="bg1"/>
                </a:solidFill>
              </a:rPr>
              <a:t>诞生，苹果盈利</a:t>
            </a:r>
            <a:endParaRPr lang="en-US" altLang="zh-CN" dirty="0" smtClean="0">
              <a:solidFill>
                <a:schemeClr val="bg1"/>
              </a:solidFill>
            </a:endParaRPr>
          </a:p>
        </p:txBody>
      </p:sp>
      <p:sp>
        <p:nvSpPr>
          <p:cNvPr id="46" name="文本框 45"/>
          <p:cNvSpPr txBox="1"/>
          <p:nvPr/>
        </p:nvSpPr>
        <p:spPr>
          <a:xfrm>
            <a:off x="7825368" y="3404257"/>
            <a:ext cx="2672719" cy="369332"/>
          </a:xfrm>
          <a:prstGeom prst="rect">
            <a:avLst/>
          </a:prstGeom>
          <a:noFill/>
        </p:spPr>
        <p:txBody>
          <a:bodyPr wrap="none" rtlCol="0">
            <a:spAutoFit/>
          </a:bodyPr>
          <a:lstStyle/>
          <a:p>
            <a:r>
              <a:rPr lang="en-US" altLang="zh-CN" dirty="0" smtClean="0">
                <a:solidFill>
                  <a:schemeClr val="bg1"/>
                </a:solidFill>
              </a:rPr>
              <a:t>iPod</a:t>
            </a:r>
            <a:r>
              <a:rPr lang="zh-CN" altLang="en-US" dirty="0" smtClean="0">
                <a:solidFill>
                  <a:schemeClr val="bg1"/>
                </a:solidFill>
              </a:rPr>
              <a:t>诞生，颠覆音乐产业</a:t>
            </a:r>
            <a:endParaRPr lang="en-US" altLang="zh-CN" dirty="0" smtClean="0">
              <a:solidFill>
                <a:schemeClr val="bg1"/>
              </a:solidFill>
            </a:endParaRPr>
          </a:p>
        </p:txBody>
      </p:sp>
      <p:sp>
        <p:nvSpPr>
          <p:cNvPr id="47" name="文本框 46"/>
          <p:cNvSpPr txBox="1"/>
          <p:nvPr/>
        </p:nvSpPr>
        <p:spPr>
          <a:xfrm>
            <a:off x="8998265" y="2497831"/>
            <a:ext cx="2788136" cy="369332"/>
          </a:xfrm>
          <a:prstGeom prst="rect">
            <a:avLst/>
          </a:prstGeom>
          <a:noFill/>
        </p:spPr>
        <p:txBody>
          <a:bodyPr wrap="none" rtlCol="0">
            <a:spAutoFit/>
          </a:bodyPr>
          <a:lstStyle/>
          <a:p>
            <a:r>
              <a:rPr lang="en-US" altLang="zh-CN" dirty="0" err="1" smtClean="0">
                <a:solidFill>
                  <a:schemeClr val="bg1"/>
                </a:solidFill>
              </a:rPr>
              <a:t>iPone</a:t>
            </a:r>
            <a:r>
              <a:rPr lang="zh-CN" altLang="en-US" dirty="0" smtClean="0">
                <a:solidFill>
                  <a:schemeClr val="bg1"/>
                </a:solidFill>
              </a:rPr>
              <a:t>诞生，颠覆手机行业</a:t>
            </a:r>
            <a:endParaRPr lang="en-US" altLang="zh-CN" dirty="0" smtClean="0">
              <a:solidFill>
                <a:schemeClr val="bg1"/>
              </a:solidFill>
            </a:endParaRPr>
          </a:p>
        </p:txBody>
      </p:sp>
      <p:sp>
        <p:nvSpPr>
          <p:cNvPr id="48" name="文本框 47"/>
          <p:cNvSpPr txBox="1"/>
          <p:nvPr/>
        </p:nvSpPr>
        <p:spPr>
          <a:xfrm>
            <a:off x="6839099" y="1649686"/>
            <a:ext cx="2430345" cy="369332"/>
          </a:xfrm>
          <a:prstGeom prst="rect">
            <a:avLst/>
          </a:prstGeom>
          <a:noFill/>
        </p:spPr>
        <p:txBody>
          <a:bodyPr wrap="none" rtlCol="0">
            <a:spAutoFit/>
          </a:bodyPr>
          <a:lstStyle/>
          <a:p>
            <a:r>
              <a:rPr lang="en-US" altLang="zh-CN" dirty="0" smtClean="0">
                <a:solidFill>
                  <a:schemeClr val="bg1"/>
                </a:solidFill>
              </a:rPr>
              <a:t>iPad</a:t>
            </a:r>
            <a:r>
              <a:rPr lang="zh-CN" altLang="en-US" dirty="0" smtClean="0">
                <a:solidFill>
                  <a:schemeClr val="bg1"/>
                </a:solidFill>
              </a:rPr>
              <a:t>诞生，市值超微软</a:t>
            </a:r>
            <a:endParaRPr lang="en-US" altLang="zh-CN" dirty="0" smtClean="0">
              <a:solidFill>
                <a:schemeClr val="bg1"/>
              </a:solidFill>
            </a:endParaRPr>
          </a:p>
        </p:txBody>
      </p:sp>
      <p:pic>
        <p:nvPicPr>
          <p:cNvPr id="49" name="图片 48"/>
          <p:cNvPicPr>
            <a:picLocks noChangeAspect="1"/>
          </p:cNvPicPr>
          <p:nvPr/>
        </p:nvPicPr>
        <p:blipFill rotWithShape="1">
          <a:blip r:embed="rId2" cstate="print"/>
          <a:srcRect l="4593" t="3486" b="3832"/>
          <a:stretch/>
        </p:blipFill>
        <p:spPr>
          <a:xfrm>
            <a:off x="433146" y="1679966"/>
            <a:ext cx="1348027" cy="1328056"/>
          </a:xfrm>
          <a:prstGeom prst="ellipse">
            <a:avLst/>
          </a:prstGeom>
        </p:spPr>
      </p:pic>
    </p:spTree>
    <p:extLst>
      <p:ext uri="{BB962C8B-B14F-4D97-AF65-F5344CB8AC3E}">
        <p14:creationId xmlns:p14="http://schemas.microsoft.com/office/powerpoint/2010/main" xmlns="" val="1442899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3347" y="446427"/>
            <a:ext cx="2334293" cy="830997"/>
          </a:xfrm>
          <a:prstGeom prst="rect">
            <a:avLst/>
          </a:prstGeom>
        </p:spPr>
        <p:txBody>
          <a:bodyPr wrap="none">
            <a:spAutoFit/>
          </a:bodyPr>
          <a:lstStyle/>
          <a:p>
            <a:pPr algn="ctr"/>
            <a:r>
              <a:rPr lang="en-US" altLang="zh-CN" sz="4800" dirty="0" smtClean="0">
                <a:solidFill>
                  <a:schemeClr val="bg1"/>
                </a:solidFill>
              </a:rPr>
              <a:t>GOOGLE</a:t>
            </a:r>
            <a:endParaRPr lang="zh-CN" altLang="en-US" sz="4800" dirty="0">
              <a:solidFill>
                <a:schemeClr val="bg1"/>
              </a:solidFill>
            </a:endParaRPr>
          </a:p>
        </p:txBody>
      </p:sp>
      <p:cxnSp>
        <p:nvCxnSpPr>
          <p:cNvPr id="5" name="直接连接符 4"/>
          <p:cNvCxnSpPr/>
          <p:nvPr/>
        </p:nvCxnSpPr>
        <p:spPr>
          <a:xfrm>
            <a:off x="0" y="446427"/>
            <a:ext cx="332142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1271133"/>
            <a:ext cx="1159136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251569" y="725240"/>
            <a:ext cx="2339796" cy="54589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挑战者</a:t>
            </a:r>
            <a:endParaRPr lang="zh-CN" altLang="en-US" dirty="0"/>
          </a:p>
        </p:txBody>
      </p:sp>
      <p:grpSp>
        <p:nvGrpSpPr>
          <p:cNvPr id="16" name="组合 15"/>
          <p:cNvGrpSpPr/>
          <p:nvPr/>
        </p:nvGrpSpPr>
        <p:grpSpPr>
          <a:xfrm>
            <a:off x="1256544" y="1817027"/>
            <a:ext cx="1863174" cy="4429274"/>
            <a:chOff x="1458250" y="2095839"/>
            <a:chExt cx="1863174" cy="4429274"/>
          </a:xfrm>
        </p:grpSpPr>
        <p:grpSp>
          <p:nvGrpSpPr>
            <p:cNvPr id="12" name="组合 11"/>
            <p:cNvGrpSpPr/>
            <p:nvPr/>
          </p:nvGrpSpPr>
          <p:grpSpPr>
            <a:xfrm>
              <a:off x="3059408" y="2095839"/>
              <a:ext cx="262016" cy="4213920"/>
              <a:chOff x="2563371" y="1931386"/>
              <a:chExt cx="262016" cy="4213920"/>
            </a:xfrm>
          </p:grpSpPr>
          <p:cxnSp>
            <p:nvCxnSpPr>
              <p:cNvPr id="8" name="直接连接符 7"/>
              <p:cNvCxnSpPr/>
              <p:nvPr/>
            </p:nvCxnSpPr>
            <p:spPr>
              <a:xfrm>
                <a:off x="2697640" y="1931386"/>
                <a:ext cx="0" cy="42139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2569893" y="2447365"/>
                <a:ext cx="255494" cy="255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9" name="椭圆 8"/>
              <p:cNvSpPr/>
              <p:nvPr/>
            </p:nvSpPr>
            <p:spPr>
              <a:xfrm>
                <a:off x="2569893" y="4040841"/>
                <a:ext cx="255494" cy="255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0" name="椭圆 9"/>
              <p:cNvSpPr/>
              <p:nvPr/>
            </p:nvSpPr>
            <p:spPr>
              <a:xfrm>
                <a:off x="2563371" y="5634317"/>
                <a:ext cx="255494" cy="2554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grpSp>
        <p:sp>
          <p:nvSpPr>
            <p:cNvPr id="11" name="泪滴形 10"/>
            <p:cNvSpPr/>
            <p:nvPr/>
          </p:nvSpPr>
          <p:spPr>
            <a:xfrm rot="2700000">
              <a:off x="1467483" y="2167208"/>
              <a:ext cx="1144713" cy="1144713"/>
            </a:xfrm>
            <a:prstGeom prst="teardrop">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速度</a:t>
              </a:r>
              <a:endParaRPr lang="zh-CN" altLang="en-US" dirty="0"/>
            </a:p>
          </p:txBody>
        </p:sp>
        <p:sp>
          <p:nvSpPr>
            <p:cNvPr id="14" name="泪滴形 13"/>
            <p:cNvSpPr/>
            <p:nvPr/>
          </p:nvSpPr>
          <p:spPr>
            <a:xfrm rot="2700000">
              <a:off x="1458250" y="5380400"/>
              <a:ext cx="1144713" cy="1144713"/>
            </a:xfrm>
            <a:prstGeom prst="teardrop">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联合</a:t>
              </a:r>
              <a:endParaRPr lang="zh-CN" altLang="en-US" dirty="0"/>
            </a:p>
          </p:txBody>
        </p:sp>
        <p:sp>
          <p:nvSpPr>
            <p:cNvPr id="15" name="泪滴形 14"/>
            <p:cNvSpPr/>
            <p:nvPr/>
          </p:nvSpPr>
          <p:spPr>
            <a:xfrm rot="2700000">
              <a:off x="1467483" y="3760685"/>
              <a:ext cx="1144713" cy="1144713"/>
            </a:xfrm>
            <a:prstGeom prst="teardrop">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人才</a:t>
              </a:r>
              <a:endParaRPr lang="zh-CN" altLang="en-US" dirty="0"/>
            </a:p>
          </p:txBody>
        </p:sp>
      </p:grpSp>
      <p:sp>
        <p:nvSpPr>
          <p:cNvPr id="17" name="矩形 16"/>
          <p:cNvSpPr/>
          <p:nvPr/>
        </p:nvSpPr>
        <p:spPr>
          <a:xfrm>
            <a:off x="3728847" y="2137142"/>
            <a:ext cx="7001905" cy="923330"/>
          </a:xfrm>
          <a:prstGeom prst="rect">
            <a:avLst/>
          </a:prstGeom>
        </p:spPr>
        <p:txBody>
          <a:bodyPr wrap="square">
            <a:spAutoFit/>
          </a:bodyPr>
          <a:lstStyle/>
          <a:p>
            <a:r>
              <a:rPr lang="zh-CN" altLang="en-US" dirty="0" smtClean="0">
                <a:solidFill>
                  <a:schemeClr val="bg1"/>
                </a:solidFill>
              </a:rPr>
              <a:t>根据</a:t>
            </a:r>
            <a:r>
              <a:rPr lang="en-US" altLang="zh-CN" dirty="0" smtClean="0">
                <a:solidFill>
                  <a:schemeClr val="bg1"/>
                </a:solidFill>
              </a:rPr>
              <a:t>Google</a:t>
            </a:r>
            <a:r>
              <a:rPr lang="zh-CN" altLang="en-US" dirty="0" smtClean="0">
                <a:solidFill>
                  <a:schemeClr val="bg1"/>
                </a:solidFill>
              </a:rPr>
              <a:t>一贯“快速向前跑，不要看两边”的风格，它的核心技术和运营部门要赶在微软还没有推出搜索引擎和搜索广告系统以前就拉开与微软的差距，强占制高点。</a:t>
            </a:r>
            <a:endParaRPr lang="zh-CN" altLang="en-US" dirty="0">
              <a:solidFill>
                <a:schemeClr val="bg1"/>
              </a:solidFill>
            </a:endParaRPr>
          </a:p>
        </p:txBody>
      </p:sp>
      <p:sp>
        <p:nvSpPr>
          <p:cNvPr id="18" name="矩形 17"/>
          <p:cNvSpPr/>
          <p:nvPr/>
        </p:nvSpPr>
        <p:spPr>
          <a:xfrm>
            <a:off x="3728846" y="3823537"/>
            <a:ext cx="7001905" cy="369332"/>
          </a:xfrm>
          <a:prstGeom prst="rect">
            <a:avLst/>
          </a:prstGeom>
        </p:spPr>
        <p:txBody>
          <a:bodyPr wrap="square">
            <a:spAutoFit/>
          </a:bodyPr>
          <a:lstStyle/>
          <a:p>
            <a:r>
              <a:rPr lang="zh-CN" altLang="en-US" dirty="0">
                <a:solidFill>
                  <a:schemeClr val="bg1"/>
                </a:solidFill>
              </a:rPr>
              <a:t>和</a:t>
            </a:r>
            <a:r>
              <a:rPr lang="zh-CN" altLang="en-US" dirty="0" smtClean="0">
                <a:solidFill>
                  <a:schemeClr val="bg1"/>
                </a:solidFill>
              </a:rPr>
              <a:t>微软竞争人才，重视研发人员。</a:t>
            </a:r>
            <a:endParaRPr lang="zh-CN" altLang="en-US" dirty="0">
              <a:solidFill>
                <a:schemeClr val="bg1"/>
              </a:solidFill>
            </a:endParaRPr>
          </a:p>
        </p:txBody>
      </p:sp>
      <p:sp>
        <p:nvSpPr>
          <p:cNvPr id="19" name="矩形 18"/>
          <p:cNvSpPr/>
          <p:nvPr/>
        </p:nvSpPr>
        <p:spPr>
          <a:xfrm>
            <a:off x="3728846" y="5324045"/>
            <a:ext cx="7001905" cy="646331"/>
          </a:xfrm>
          <a:prstGeom prst="rect">
            <a:avLst/>
          </a:prstGeom>
        </p:spPr>
        <p:txBody>
          <a:bodyPr wrap="square">
            <a:spAutoFit/>
          </a:bodyPr>
          <a:lstStyle/>
          <a:p>
            <a:r>
              <a:rPr lang="zh-CN" altLang="en-US" dirty="0" smtClean="0">
                <a:solidFill>
                  <a:schemeClr val="bg1"/>
                </a:solidFill>
              </a:rPr>
              <a:t>未雨绸缪，联合其他公司来抵消微软在操作系统中捆绑搜索对</a:t>
            </a:r>
            <a:r>
              <a:rPr lang="en-US" altLang="zh-CN" dirty="0" smtClean="0">
                <a:solidFill>
                  <a:schemeClr val="bg1"/>
                </a:solidFill>
              </a:rPr>
              <a:t>Google</a:t>
            </a:r>
            <a:r>
              <a:rPr lang="zh-CN" altLang="en-US" dirty="0" smtClean="0">
                <a:solidFill>
                  <a:schemeClr val="bg1"/>
                </a:solidFill>
              </a:rPr>
              <a:t>带来的不利影响。</a:t>
            </a:r>
            <a:endParaRPr lang="zh-CN" altLang="en-US" dirty="0">
              <a:solidFill>
                <a:schemeClr val="bg1"/>
              </a:solidFill>
            </a:endParaRPr>
          </a:p>
        </p:txBody>
      </p:sp>
    </p:spTree>
    <p:extLst>
      <p:ext uri="{BB962C8B-B14F-4D97-AF65-F5344CB8AC3E}">
        <p14:creationId xmlns:p14="http://schemas.microsoft.com/office/powerpoint/2010/main" xmlns="" val="33465517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4128247" y="551330"/>
            <a:ext cx="3375212" cy="337521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t>3</a:t>
            </a:r>
            <a:endParaRPr lang="zh-CN" altLang="en-US" sz="9600" dirty="0"/>
          </a:p>
        </p:txBody>
      </p:sp>
      <p:sp>
        <p:nvSpPr>
          <p:cNvPr id="8" name="弦形 7"/>
          <p:cNvSpPr/>
          <p:nvPr/>
        </p:nvSpPr>
        <p:spPr>
          <a:xfrm rot="17100000">
            <a:off x="4106459" y="529542"/>
            <a:ext cx="3418786" cy="3418786"/>
          </a:xfrm>
          <a:prstGeom prst="chord">
            <a:avLst>
              <a:gd name="adj1" fmla="val 8532355"/>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3517784" y="1240376"/>
            <a:ext cx="3529064" cy="3092130"/>
          </a:xfrm>
          <a:prstGeom prst="line">
            <a:avLst/>
          </a:prstGeom>
          <a:ln>
            <a:solidFill>
              <a:srgbClr val="FE5A3E"/>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831612" y="4738472"/>
            <a:ext cx="4459875" cy="830997"/>
          </a:xfrm>
          <a:prstGeom prst="rect">
            <a:avLst/>
          </a:prstGeom>
          <a:noFill/>
        </p:spPr>
        <p:txBody>
          <a:bodyPr wrap="none" rtlCol="0">
            <a:spAutoFit/>
          </a:bodyPr>
          <a:lstStyle/>
          <a:p>
            <a:r>
              <a:rPr lang="zh-CN" altLang="en-US" sz="4800" dirty="0" smtClean="0">
                <a:solidFill>
                  <a:schemeClr val="bg1"/>
                </a:solidFill>
                <a:ea typeface="方正大黑简体" panose="02010601030101010101"/>
              </a:rPr>
              <a:t>那些            助力 </a:t>
            </a:r>
            <a:endParaRPr lang="zh-CN" altLang="en-US" sz="4800" dirty="0">
              <a:solidFill>
                <a:schemeClr val="bg1"/>
              </a:solidFill>
              <a:ea typeface="方正大黑简体" panose="02010601030101010101"/>
            </a:endParaRPr>
          </a:p>
        </p:txBody>
      </p:sp>
      <p:cxnSp>
        <p:nvCxnSpPr>
          <p:cNvPr id="14" name="直接连接符 13"/>
          <p:cNvCxnSpPr/>
          <p:nvPr/>
        </p:nvCxnSpPr>
        <p:spPr>
          <a:xfrm>
            <a:off x="1243094" y="5179792"/>
            <a:ext cx="21590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458200" y="5176046"/>
            <a:ext cx="21515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171991" y="4852880"/>
            <a:ext cx="1569660" cy="646331"/>
          </a:xfrm>
          <a:prstGeom prst="rect">
            <a:avLst/>
          </a:prstGeom>
          <a:noFill/>
        </p:spPr>
        <p:txBody>
          <a:bodyPr wrap="none" rtlCol="0">
            <a:spAutoFit/>
          </a:bodyPr>
          <a:lstStyle/>
          <a:p>
            <a:pPr algn="ctr"/>
            <a:r>
              <a:rPr lang="zh-CN" altLang="en-US" dirty="0" smtClean="0">
                <a:solidFill>
                  <a:schemeClr val="bg1"/>
                </a:solidFill>
                <a:ea typeface="方正大黑简体" panose="02010601030101010101"/>
              </a:rPr>
              <a:t>孕育企业</a:t>
            </a:r>
            <a:endParaRPr lang="en-US" altLang="zh-CN" dirty="0" smtClean="0">
              <a:solidFill>
                <a:schemeClr val="bg1"/>
              </a:solidFill>
              <a:ea typeface="方正大黑简体" panose="02010601030101010101"/>
            </a:endParaRPr>
          </a:p>
          <a:p>
            <a:pPr algn="ctr"/>
            <a:r>
              <a:rPr lang="zh-CN" altLang="en-US" dirty="0" smtClean="0">
                <a:solidFill>
                  <a:schemeClr val="bg1"/>
                </a:solidFill>
                <a:ea typeface="方正大黑简体" panose="02010601030101010101"/>
              </a:rPr>
              <a:t>或者推动企业</a:t>
            </a:r>
            <a:endParaRPr lang="zh-CN" altLang="en-US" dirty="0">
              <a:solidFill>
                <a:schemeClr val="bg1"/>
              </a:solidFill>
              <a:ea typeface="方正大黑简体" panose="02010601030101010101"/>
            </a:endParaRPr>
          </a:p>
        </p:txBody>
      </p:sp>
    </p:spTree>
    <p:extLst>
      <p:ext uri="{BB962C8B-B14F-4D97-AF65-F5344CB8AC3E}">
        <p14:creationId xmlns:p14="http://schemas.microsoft.com/office/powerpoint/2010/main" xmlns="" val="1454679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656666" y="5098161"/>
            <a:ext cx="11535334" cy="1477451"/>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 name="直接连接符 3"/>
          <p:cNvCxnSpPr/>
          <p:nvPr/>
        </p:nvCxnSpPr>
        <p:spPr>
          <a:xfrm>
            <a:off x="635374" y="-12102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56666" y="482749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56556" y="2299447"/>
            <a:ext cx="800219" cy="2144177"/>
          </a:xfrm>
          <a:prstGeom prst="rect">
            <a:avLst/>
          </a:prstGeom>
          <a:noFill/>
        </p:spPr>
        <p:txBody>
          <a:bodyPr vert="eaVert" wrap="none" rtlCol="0">
            <a:spAutoFit/>
          </a:bodyPr>
          <a:lstStyle/>
          <a:p>
            <a:r>
              <a:rPr lang="zh-CN" altLang="en-US" sz="4000" dirty="0" smtClean="0">
                <a:solidFill>
                  <a:schemeClr val="bg1"/>
                </a:solidFill>
                <a:ea typeface="方正大黑简体" panose="02010601030101010101"/>
              </a:rPr>
              <a:t>风险投资</a:t>
            </a:r>
            <a:endParaRPr lang="zh-CN" altLang="en-US" sz="4000" dirty="0">
              <a:solidFill>
                <a:schemeClr val="bg1"/>
              </a:solidFill>
              <a:ea typeface="方正大黑简体" panose="02010601030101010101"/>
            </a:endParaRPr>
          </a:p>
        </p:txBody>
      </p:sp>
      <p:sp>
        <p:nvSpPr>
          <p:cNvPr id="11" name="矩形 10"/>
          <p:cNvSpPr/>
          <p:nvPr/>
        </p:nvSpPr>
        <p:spPr>
          <a:xfrm>
            <a:off x="5544194" y="1180368"/>
            <a:ext cx="909252" cy="369332"/>
          </a:xfrm>
          <a:prstGeom prst="rect">
            <a:avLst/>
          </a:prstGeom>
        </p:spPr>
        <p:txBody>
          <a:bodyPr wrap="none">
            <a:spAutoFit/>
          </a:bodyPr>
          <a:lstStyle/>
          <a:p>
            <a:r>
              <a:rPr lang="zh-CN" altLang="en-US" dirty="0" smtClean="0">
                <a:solidFill>
                  <a:schemeClr val="bg1"/>
                </a:solidFill>
              </a:rPr>
              <a:t>投资目标</a:t>
            </a:r>
            <a:endParaRPr lang="zh-CN" altLang="en-US" dirty="0"/>
          </a:p>
        </p:txBody>
      </p:sp>
      <p:sp>
        <p:nvSpPr>
          <p:cNvPr id="12" name="矩形 11"/>
          <p:cNvSpPr/>
          <p:nvPr/>
        </p:nvSpPr>
        <p:spPr>
          <a:xfrm>
            <a:off x="1545155" y="1068494"/>
            <a:ext cx="3163278" cy="646331"/>
          </a:xfrm>
          <a:prstGeom prst="rect">
            <a:avLst/>
          </a:prstGeom>
        </p:spPr>
        <p:txBody>
          <a:bodyPr wrap="square">
            <a:spAutoFit/>
          </a:bodyPr>
          <a:lstStyle/>
          <a:p>
            <a:r>
              <a:rPr lang="zh-CN" altLang="en-US" dirty="0">
                <a:solidFill>
                  <a:schemeClr val="bg1"/>
                </a:solidFill>
              </a:rPr>
              <a:t>一个新的小技术</a:t>
            </a:r>
            <a:r>
              <a:rPr lang="zh-CN" altLang="en-US" dirty="0" smtClean="0">
                <a:solidFill>
                  <a:schemeClr val="bg1"/>
                </a:solidFill>
              </a:rPr>
              <a:t>公司，</a:t>
            </a:r>
            <a:r>
              <a:rPr lang="zh-CN" altLang="en-US" dirty="0">
                <a:solidFill>
                  <a:schemeClr val="bg1"/>
                </a:solidFill>
              </a:rPr>
              <a:t>将它做大上市或被其他公司</a:t>
            </a:r>
            <a:r>
              <a:rPr lang="zh-CN" altLang="en-US" dirty="0" smtClean="0">
                <a:solidFill>
                  <a:schemeClr val="bg1"/>
                </a:solidFill>
              </a:rPr>
              <a:t>收购</a:t>
            </a:r>
            <a:r>
              <a:rPr lang="zh-CN" altLang="en-US" dirty="0">
                <a:solidFill>
                  <a:schemeClr val="bg1"/>
                </a:solidFill>
              </a:rPr>
              <a:t>。</a:t>
            </a:r>
            <a:endParaRPr lang="zh-CN" altLang="en-US" dirty="0"/>
          </a:p>
        </p:txBody>
      </p:sp>
      <p:sp>
        <p:nvSpPr>
          <p:cNvPr id="14" name="矩形 13"/>
          <p:cNvSpPr/>
          <p:nvPr/>
        </p:nvSpPr>
        <p:spPr>
          <a:xfrm>
            <a:off x="6688828" y="3193046"/>
            <a:ext cx="1107996" cy="369332"/>
          </a:xfrm>
          <a:prstGeom prst="rect">
            <a:avLst/>
          </a:prstGeom>
        </p:spPr>
        <p:txBody>
          <a:bodyPr wrap="none">
            <a:spAutoFit/>
          </a:bodyPr>
          <a:lstStyle/>
          <a:p>
            <a:r>
              <a:rPr lang="zh-CN" altLang="en-US" dirty="0" smtClean="0">
                <a:solidFill>
                  <a:schemeClr val="bg1"/>
                </a:solidFill>
              </a:rPr>
              <a:t>关键</a:t>
            </a:r>
            <a:r>
              <a:rPr lang="zh-CN" altLang="en-US" dirty="0">
                <a:solidFill>
                  <a:schemeClr val="bg1"/>
                </a:solidFill>
              </a:rPr>
              <a:t>所在</a:t>
            </a:r>
          </a:p>
        </p:txBody>
      </p:sp>
      <p:sp>
        <p:nvSpPr>
          <p:cNvPr id="15" name="矩形 14"/>
          <p:cNvSpPr/>
          <p:nvPr/>
        </p:nvSpPr>
        <p:spPr>
          <a:xfrm>
            <a:off x="8372907" y="3260484"/>
            <a:ext cx="3198822" cy="646331"/>
          </a:xfrm>
          <a:prstGeom prst="rect">
            <a:avLst/>
          </a:prstGeom>
        </p:spPr>
        <p:txBody>
          <a:bodyPr wrap="square">
            <a:spAutoFit/>
          </a:bodyPr>
          <a:lstStyle/>
          <a:p>
            <a:r>
              <a:rPr lang="zh-CN" altLang="en-US" dirty="0">
                <a:solidFill>
                  <a:schemeClr val="bg1"/>
                </a:solidFill>
              </a:rPr>
              <a:t>能够准确评估一项技术，并预见未来科技的发展趋势。</a:t>
            </a:r>
            <a:endParaRPr lang="en-US" altLang="zh-CN" dirty="0">
              <a:solidFill>
                <a:schemeClr val="bg1"/>
              </a:solidFill>
            </a:endParaRPr>
          </a:p>
        </p:txBody>
      </p:sp>
      <p:sp>
        <p:nvSpPr>
          <p:cNvPr id="19" name="矩形 18"/>
          <p:cNvSpPr/>
          <p:nvPr/>
        </p:nvSpPr>
        <p:spPr>
          <a:xfrm>
            <a:off x="4366844" y="3186869"/>
            <a:ext cx="909252" cy="369332"/>
          </a:xfrm>
          <a:prstGeom prst="rect">
            <a:avLst/>
          </a:prstGeom>
        </p:spPr>
        <p:txBody>
          <a:bodyPr wrap="none">
            <a:spAutoFit/>
          </a:bodyPr>
          <a:lstStyle/>
          <a:p>
            <a:r>
              <a:rPr lang="zh-CN" altLang="en-US" dirty="0">
                <a:solidFill>
                  <a:schemeClr val="bg1"/>
                </a:solidFill>
              </a:rPr>
              <a:t>基金来源</a:t>
            </a:r>
          </a:p>
        </p:txBody>
      </p:sp>
      <p:sp>
        <p:nvSpPr>
          <p:cNvPr id="20" name="矩形 19"/>
          <p:cNvSpPr/>
          <p:nvPr/>
        </p:nvSpPr>
        <p:spPr>
          <a:xfrm>
            <a:off x="1549016" y="4075259"/>
            <a:ext cx="2538599" cy="369332"/>
          </a:xfrm>
          <a:prstGeom prst="rect">
            <a:avLst/>
          </a:prstGeom>
        </p:spPr>
        <p:txBody>
          <a:bodyPr wrap="square">
            <a:spAutoFit/>
          </a:bodyPr>
          <a:lstStyle/>
          <a:p>
            <a:r>
              <a:rPr lang="zh-CN" altLang="en-US" dirty="0">
                <a:solidFill>
                  <a:schemeClr val="bg1"/>
                </a:solidFill>
              </a:rPr>
              <a:t>机构和非常有钱的</a:t>
            </a:r>
            <a:r>
              <a:rPr lang="zh-CN" altLang="en-US" dirty="0" smtClean="0">
                <a:solidFill>
                  <a:schemeClr val="bg1"/>
                </a:solidFill>
              </a:rPr>
              <a:t>个人。</a:t>
            </a:r>
            <a:endParaRPr lang="zh-CN" altLang="en-US" dirty="0">
              <a:solidFill>
                <a:schemeClr val="bg1"/>
              </a:solidFill>
            </a:endParaRPr>
          </a:p>
        </p:txBody>
      </p:sp>
      <p:sp>
        <p:nvSpPr>
          <p:cNvPr id="27" name="禁止符 26"/>
          <p:cNvSpPr/>
          <p:nvPr/>
        </p:nvSpPr>
        <p:spPr>
          <a:xfrm>
            <a:off x="1616197" y="5462636"/>
            <a:ext cx="776582" cy="776582"/>
          </a:xfrm>
          <a:prstGeom prst="noSmoking">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solidFill>
                <a:schemeClr val="tx1"/>
              </a:solidFill>
            </a:endParaRPr>
          </a:p>
        </p:txBody>
      </p:sp>
      <p:sp>
        <p:nvSpPr>
          <p:cNvPr id="28" name="矩形 27"/>
          <p:cNvSpPr/>
          <p:nvPr/>
        </p:nvSpPr>
        <p:spPr>
          <a:xfrm>
            <a:off x="3077246" y="5708207"/>
            <a:ext cx="877163" cy="369332"/>
          </a:xfrm>
          <a:prstGeom prst="rect">
            <a:avLst/>
          </a:prstGeom>
        </p:spPr>
        <p:txBody>
          <a:bodyPr wrap="none">
            <a:spAutoFit/>
          </a:bodyPr>
          <a:lstStyle/>
          <a:p>
            <a:r>
              <a:rPr lang="zh-CN" altLang="en-US" dirty="0">
                <a:solidFill>
                  <a:schemeClr val="bg1"/>
                </a:solidFill>
              </a:rPr>
              <a:t>不盈利</a:t>
            </a:r>
          </a:p>
        </p:txBody>
      </p:sp>
      <p:sp>
        <p:nvSpPr>
          <p:cNvPr id="29" name="矩形 28"/>
          <p:cNvSpPr/>
          <p:nvPr/>
        </p:nvSpPr>
        <p:spPr>
          <a:xfrm>
            <a:off x="6056856" y="5708207"/>
            <a:ext cx="1338828" cy="369332"/>
          </a:xfrm>
          <a:prstGeom prst="rect">
            <a:avLst/>
          </a:prstGeom>
        </p:spPr>
        <p:txBody>
          <a:bodyPr wrap="none">
            <a:spAutoFit/>
          </a:bodyPr>
          <a:lstStyle/>
          <a:p>
            <a:r>
              <a:rPr lang="zh-CN" altLang="en-US" dirty="0" smtClean="0">
                <a:solidFill>
                  <a:schemeClr val="bg1"/>
                </a:solidFill>
              </a:rPr>
              <a:t>增长不稳定</a:t>
            </a:r>
            <a:endParaRPr lang="zh-CN" altLang="en-US" dirty="0">
              <a:solidFill>
                <a:schemeClr val="bg1"/>
              </a:solidFill>
            </a:endParaRPr>
          </a:p>
        </p:txBody>
      </p:sp>
      <p:sp>
        <p:nvSpPr>
          <p:cNvPr id="30" name="矩形 29"/>
          <p:cNvSpPr/>
          <p:nvPr/>
        </p:nvSpPr>
        <p:spPr>
          <a:xfrm>
            <a:off x="8830887" y="5708207"/>
            <a:ext cx="2262158" cy="369332"/>
          </a:xfrm>
          <a:prstGeom prst="rect">
            <a:avLst/>
          </a:prstGeom>
        </p:spPr>
        <p:txBody>
          <a:bodyPr wrap="none">
            <a:spAutoFit/>
          </a:bodyPr>
          <a:lstStyle/>
          <a:p>
            <a:r>
              <a:rPr lang="zh-CN" altLang="en-US" dirty="0" smtClean="0">
                <a:solidFill>
                  <a:schemeClr val="bg1"/>
                </a:solidFill>
              </a:rPr>
              <a:t>公司达不到一定规模</a:t>
            </a:r>
            <a:endParaRPr lang="zh-CN" altLang="en-US" dirty="0">
              <a:solidFill>
                <a:schemeClr val="bg1"/>
              </a:solidFill>
            </a:endParaRPr>
          </a:p>
        </p:txBody>
      </p:sp>
      <p:sp>
        <p:nvSpPr>
          <p:cNvPr id="31" name="禁止符 30"/>
          <p:cNvSpPr/>
          <p:nvPr/>
        </p:nvSpPr>
        <p:spPr>
          <a:xfrm>
            <a:off x="4853984" y="5462636"/>
            <a:ext cx="776582" cy="776582"/>
          </a:xfrm>
          <a:prstGeom prst="noSmoking">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solidFill>
                <a:schemeClr val="tx1"/>
              </a:solidFill>
            </a:endParaRPr>
          </a:p>
        </p:txBody>
      </p:sp>
      <p:sp>
        <p:nvSpPr>
          <p:cNvPr id="32" name="禁止符 31"/>
          <p:cNvSpPr/>
          <p:nvPr/>
        </p:nvSpPr>
        <p:spPr>
          <a:xfrm>
            <a:off x="7777326" y="5462104"/>
            <a:ext cx="776582" cy="776582"/>
          </a:xfrm>
          <a:prstGeom prst="noSmoking">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solidFill>
                <a:schemeClr val="tx1"/>
              </a:solidFill>
            </a:endParaRPr>
          </a:p>
        </p:txBody>
      </p:sp>
      <p:grpSp>
        <p:nvGrpSpPr>
          <p:cNvPr id="37" name="组合 36"/>
          <p:cNvGrpSpPr/>
          <p:nvPr/>
        </p:nvGrpSpPr>
        <p:grpSpPr>
          <a:xfrm>
            <a:off x="3993831" y="480577"/>
            <a:ext cx="4171786" cy="3944472"/>
            <a:chOff x="3660914" y="2205316"/>
            <a:chExt cx="4171786" cy="3944472"/>
          </a:xfrm>
        </p:grpSpPr>
        <p:sp>
          <p:nvSpPr>
            <p:cNvPr id="38" name="椭圆 37"/>
            <p:cNvSpPr/>
            <p:nvPr/>
          </p:nvSpPr>
          <p:spPr>
            <a:xfrm>
              <a:off x="4541364" y="2205316"/>
              <a:ext cx="2487707" cy="248770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39" name="椭圆 38"/>
            <p:cNvSpPr/>
            <p:nvPr/>
          </p:nvSpPr>
          <p:spPr>
            <a:xfrm>
              <a:off x="3660914" y="3662081"/>
              <a:ext cx="2487707" cy="248770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40" name="椭圆 39"/>
            <p:cNvSpPr/>
            <p:nvPr/>
          </p:nvSpPr>
          <p:spPr>
            <a:xfrm>
              <a:off x="5344993" y="3662081"/>
              <a:ext cx="2487707" cy="248770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41" name="椭圆 40"/>
            <p:cNvSpPr/>
            <p:nvPr/>
          </p:nvSpPr>
          <p:spPr>
            <a:xfrm>
              <a:off x="4464543" y="3542919"/>
              <a:ext cx="238323" cy="23832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2" name="椭圆 41"/>
            <p:cNvSpPr/>
            <p:nvPr/>
          </p:nvSpPr>
          <p:spPr>
            <a:xfrm>
              <a:off x="6909909" y="3610910"/>
              <a:ext cx="238323" cy="23832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3" name="椭圆 42"/>
            <p:cNvSpPr/>
            <p:nvPr/>
          </p:nvSpPr>
          <p:spPr>
            <a:xfrm>
              <a:off x="5612267" y="5659345"/>
              <a:ext cx="238323" cy="23832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4" name="任意多边形 43"/>
            <p:cNvSpPr/>
            <p:nvPr/>
          </p:nvSpPr>
          <p:spPr>
            <a:xfrm>
              <a:off x="5360159" y="3992315"/>
              <a:ext cx="788461" cy="700708"/>
            </a:xfrm>
            <a:custGeom>
              <a:avLst/>
              <a:gdLst>
                <a:gd name="connsiteX0" fmla="*/ 368402 w 742536"/>
                <a:gd name="connsiteY0" fmla="*/ 0 h 700708"/>
                <a:gd name="connsiteX1" fmla="*/ 405900 w 742536"/>
                <a:gd name="connsiteY1" fmla="*/ 34081 h 700708"/>
                <a:gd name="connsiteX2" fmla="*/ 714295 w 742536"/>
                <a:gd name="connsiteY2" fmla="*/ 543735 h 700708"/>
                <a:gd name="connsiteX3" fmla="*/ 742536 w 742536"/>
                <a:gd name="connsiteY3" fmla="*/ 653570 h 700708"/>
                <a:gd name="connsiteX4" fmla="*/ 657492 w 742536"/>
                <a:gd name="connsiteY4" fmla="*/ 675437 h 700708"/>
                <a:gd name="connsiteX5" fmla="*/ 406812 w 742536"/>
                <a:gd name="connsiteY5" fmla="*/ 700708 h 700708"/>
                <a:gd name="connsiteX6" fmla="*/ 36928 w 742536"/>
                <a:gd name="connsiteY6" fmla="*/ 644787 h 700708"/>
                <a:gd name="connsiteX7" fmla="*/ 0 w 742536"/>
                <a:gd name="connsiteY7" fmla="*/ 631271 h 700708"/>
                <a:gd name="connsiteX8" fmla="*/ 22508 w 742536"/>
                <a:gd name="connsiteY8" fmla="*/ 543735 h 700708"/>
                <a:gd name="connsiteX9" fmla="*/ 330903 w 742536"/>
                <a:gd name="connsiteY9" fmla="*/ 34081 h 700708"/>
                <a:gd name="connsiteX10" fmla="*/ 368402 w 742536"/>
                <a:gd name="connsiteY10" fmla="*/ 0 h 700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2536" h="700708">
                  <a:moveTo>
                    <a:pt x="368402" y="0"/>
                  </a:moveTo>
                  <a:lnTo>
                    <a:pt x="405900" y="34081"/>
                  </a:lnTo>
                  <a:cubicBezTo>
                    <a:pt x="546583" y="174765"/>
                    <a:pt x="653723" y="348991"/>
                    <a:pt x="714295" y="543735"/>
                  </a:cubicBezTo>
                  <a:lnTo>
                    <a:pt x="742536" y="653570"/>
                  </a:lnTo>
                  <a:lnTo>
                    <a:pt x="657492" y="675437"/>
                  </a:lnTo>
                  <a:cubicBezTo>
                    <a:pt x="576520" y="692007"/>
                    <a:pt x="492682" y="700708"/>
                    <a:pt x="406812" y="700708"/>
                  </a:cubicBezTo>
                  <a:cubicBezTo>
                    <a:pt x="278007" y="700708"/>
                    <a:pt x="153774" y="681130"/>
                    <a:pt x="36928" y="644787"/>
                  </a:cubicBezTo>
                  <a:lnTo>
                    <a:pt x="0" y="631271"/>
                  </a:lnTo>
                  <a:lnTo>
                    <a:pt x="22508" y="543735"/>
                  </a:lnTo>
                  <a:cubicBezTo>
                    <a:pt x="83080" y="348991"/>
                    <a:pt x="190220" y="174765"/>
                    <a:pt x="330903" y="34081"/>
                  </a:cubicBezTo>
                  <a:lnTo>
                    <a:pt x="368402"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600" dirty="0"/>
            </a:p>
          </p:txBody>
        </p:sp>
      </p:grpSp>
    </p:spTree>
    <p:extLst>
      <p:ext uri="{BB962C8B-B14F-4D97-AF65-F5344CB8AC3E}">
        <p14:creationId xmlns:p14="http://schemas.microsoft.com/office/powerpoint/2010/main" xmlns="" val="12178280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5374" y="-12102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56666" y="482749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56556" y="2043953"/>
            <a:ext cx="800219" cy="2657138"/>
          </a:xfrm>
          <a:prstGeom prst="rect">
            <a:avLst/>
          </a:prstGeom>
          <a:noFill/>
        </p:spPr>
        <p:txBody>
          <a:bodyPr vert="eaVert" wrap="none" rtlCol="0">
            <a:spAutoFit/>
          </a:bodyPr>
          <a:lstStyle/>
          <a:p>
            <a:r>
              <a:rPr lang="zh-CN" altLang="en-US" sz="4000" dirty="0" smtClean="0">
                <a:solidFill>
                  <a:schemeClr val="bg1"/>
                </a:solidFill>
                <a:ea typeface="方正大黑简体" panose="02010601030101010101"/>
              </a:rPr>
              <a:t>斯坦福大学</a:t>
            </a:r>
            <a:endParaRPr lang="zh-CN" altLang="en-US" sz="4000" dirty="0">
              <a:solidFill>
                <a:schemeClr val="bg1"/>
              </a:solidFill>
              <a:ea typeface="方正大黑简体" panose="02010601030101010101"/>
            </a:endParaRPr>
          </a:p>
        </p:txBody>
      </p:sp>
      <p:sp>
        <p:nvSpPr>
          <p:cNvPr id="2" name="文本框 1"/>
          <p:cNvSpPr txBox="1"/>
          <p:nvPr/>
        </p:nvSpPr>
        <p:spPr>
          <a:xfrm>
            <a:off x="1640541" y="894229"/>
            <a:ext cx="9480177" cy="646331"/>
          </a:xfrm>
          <a:prstGeom prst="rect">
            <a:avLst/>
          </a:prstGeom>
          <a:noFill/>
        </p:spPr>
        <p:txBody>
          <a:bodyPr wrap="square" rtlCol="0">
            <a:spAutoFit/>
          </a:bodyPr>
          <a:lstStyle/>
          <a:p>
            <a:r>
              <a:rPr lang="en-US" altLang="zh-CN" dirty="0" smtClean="0">
                <a:solidFill>
                  <a:schemeClr val="bg1"/>
                </a:solidFill>
              </a:rPr>
              <a:t>IT</a:t>
            </a:r>
            <a:r>
              <a:rPr lang="zh-CN" altLang="en-US" dirty="0" smtClean="0">
                <a:solidFill>
                  <a:schemeClr val="bg1"/>
                </a:solidFill>
              </a:rPr>
              <a:t>领域很多大公司都是由斯坦福大学的学生和教授创办的。它们包括惠普、思科、雅虎、</a:t>
            </a:r>
            <a:r>
              <a:rPr lang="en-US" altLang="zh-CN" dirty="0" smtClean="0">
                <a:solidFill>
                  <a:schemeClr val="bg1"/>
                </a:solidFill>
              </a:rPr>
              <a:t>Google</a:t>
            </a:r>
            <a:r>
              <a:rPr lang="zh-CN" altLang="en-US" dirty="0" smtClean="0">
                <a:solidFill>
                  <a:schemeClr val="bg1"/>
                </a:solidFill>
              </a:rPr>
              <a:t>、英特尔、太阳公司、</a:t>
            </a:r>
            <a:r>
              <a:rPr lang="en-US" altLang="zh-CN" dirty="0" smtClean="0">
                <a:solidFill>
                  <a:schemeClr val="bg1"/>
                </a:solidFill>
              </a:rPr>
              <a:t>MIPS</a:t>
            </a:r>
            <a:r>
              <a:rPr lang="zh-CN" altLang="en-US" dirty="0" smtClean="0">
                <a:solidFill>
                  <a:schemeClr val="bg1"/>
                </a:solidFill>
              </a:rPr>
              <a:t>、</a:t>
            </a:r>
            <a:r>
              <a:rPr lang="en-US" altLang="zh-CN" dirty="0" smtClean="0">
                <a:solidFill>
                  <a:schemeClr val="bg1"/>
                </a:solidFill>
              </a:rPr>
              <a:t>SGI</a:t>
            </a:r>
            <a:r>
              <a:rPr lang="zh-CN" altLang="en-US" dirty="0" smtClean="0">
                <a:solidFill>
                  <a:schemeClr val="bg1"/>
                </a:solidFill>
              </a:rPr>
              <a:t>、</a:t>
            </a:r>
            <a:r>
              <a:rPr lang="en-US" altLang="zh-CN" dirty="0" smtClean="0">
                <a:solidFill>
                  <a:schemeClr val="bg1"/>
                </a:solidFill>
              </a:rPr>
              <a:t>NVIDIA</a:t>
            </a:r>
            <a:r>
              <a:rPr lang="zh-CN" altLang="en-US" dirty="0" smtClean="0">
                <a:solidFill>
                  <a:schemeClr val="bg1"/>
                </a:solidFill>
              </a:rPr>
              <a:t>、</a:t>
            </a:r>
            <a:r>
              <a:rPr lang="en-US" altLang="zh-CN" dirty="0" err="1" smtClean="0">
                <a:solidFill>
                  <a:schemeClr val="bg1"/>
                </a:solidFill>
              </a:rPr>
              <a:t>WebExd</a:t>
            </a:r>
            <a:r>
              <a:rPr lang="zh-CN" altLang="en-US" dirty="0" smtClean="0">
                <a:solidFill>
                  <a:schemeClr val="bg1"/>
                </a:solidFill>
              </a:rPr>
              <a:t>、耐克等</a:t>
            </a:r>
            <a:endParaRPr lang="zh-CN" altLang="en-US" dirty="0">
              <a:solidFill>
                <a:schemeClr val="bg1"/>
              </a:solidFill>
            </a:endParaRPr>
          </a:p>
        </p:txBody>
      </p:sp>
      <p:cxnSp>
        <p:nvCxnSpPr>
          <p:cNvPr id="8" name="直接连接符 7"/>
          <p:cNvCxnSpPr/>
          <p:nvPr/>
        </p:nvCxnSpPr>
        <p:spPr>
          <a:xfrm>
            <a:off x="1640541" y="666031"/>
            <a:ext cx="53919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096435" y="1747519"/>
            <a:ext cx="53919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1949879" y="2328015"/>
            <a:ext cx="3706237" cy="4213920"/>
            <a:chOff x="1949879" y="2328015"/>
            <a:chExt cx="3706237" cy="4213920"/>
          </a:xfrm>
        </p:grpSpPr>
        <p:cxnSp>
          <p:nvCxnSpPr>
            <p:cNvPr id="10" name="直接连接符 9"/>
            <p:cNvCxnSpPr/>
            <p:nvPr/>
          </p:nvCxnSpPr>
          <p:spPr>
            <a:xfrm>
              <a:off x="2588559" y="2328015"/>
              <a:ext cx="0" cy="42139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139146" y="3866714"/>
              <a:ext cx="0" cy="2628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15" idx="4"/>
            </p:cNvCxnSpPr>
            <p:nvPr/>
          </p:nvCxnSpPr>
          <p:spPr>
            <a:xfrm>
              <a:off x="5528369" y="5343036"/>
              <a:ext cx="0" cy="112403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460812" y="2328015"/>
              <a:ext cx="255494" cy="255494"/>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4" name="椭圆 13"/>
            <p:cNvSpPr/>
            <p:nvPr/>
          </p:nvSpPr>
          <p:spPr>
            <a:xfrm>
              <a:off x="4011399" y="3738967"/>
              <a:ext cx="255494" cy="255494"/>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15" name="椭圆 14"/>
            <p:cNvSpPr/>
            <p:nvPr/>
          </p:nvSpPr>
          <p:spPr>
            <a:xfrm>
              <a:off x="5400622" y="5087542"/>
              <a:ext cx="255494" cy="255494"/>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200" dirty="0"/>
            </a:p>
          </p:txBody>
        </p:sp>
        <p:sp>
          <p:nvSpPr>
            <p:cNvPr id="20" name="文本框 19"/>
            <p:cNvSpPr txBox="1"/>
            <p:nvPr/>
          </p:nvSpPr>
          <p:spPr>
            <a:xfrm>
              <a:off x="1949879" y="2331893"/>
              <a:ext cx="461665" cy="1246495"/>
            </a:xfrm>
            <a:prstGeom prst="rect">
              <a:avLst/>
            </a:prstGeom>
            <a:noFill/>
          </p:spPr>
          <p:txBody>
            <a:bodyPr vert="eaVert" wrap="none" rtlCol="0">
              <a:spAutoFit/>
            </a:bodyPr>
            <a:lstStyle/>
            <a:p>
              <a:r>
                <a:rPr lang="zh-CN" altLang="en-US" dirty="0" smtClean="0">
                  <a:solidFill>
                    <a:schemeClr val="bg1"/>
                  </a:solidFill>
                </a:rPr>
                <a:t>硅谷的支柱</a:t>
              </a:r>
              <a:endParaRPr lang="zh-CN" altLang="en-US" dirty="0">
                <a:solidFill>
                  <a:schemeClr val="bg1"/>
                </a:solidFill>
              </a:endParaRPr>
            </a:p>
          </p:txBody>
        </p:sp>
        <p:sp>
          <p:nvSpPr>
            <p:cNvPr id="21" name="文本框 20"/>
            <p:cNvSpPr txBox="1"/>
            <p:nvPr/>
          </p:nvSpPr>
          <p:spPr>
            <a:xfrm>
              <a:off x="3510523" y="3738967"/>
              <a:ext cx="461665" cy="1246495"/>
            </a:xfrm>
            <a:prstGeom prst="rect">
              <a:avLst/>
            </a:prstGeom>
            <a:noFill/>
          </p:spPr>
          <p:txBody>
            <a:bodyPr vert="eaVert" wrap="none" rtlCol="0">
              <a:spAutoFit/>
            </a:bodyPr>
            <a:lstStyle/>
            <a:p>
              <a:r>
                <a:rPr lang="zh-CN" altLang="en-US" dirty="0" smtClean="0">
                  <a:solidFill>
                    <a:schemeClr val="bg1"/>
                  </a:solidFill>
                </a:rPr>
                <a:t>纽曼加洪堡</a:t>
              </a:r>
              <a:endParaRPr lang="zh-CN" altLang="en-US" dirty="0">
                <a:solidFill>
                  <a:schemeClr val="bg1"/>
                </a:solidFill>
              </a:endParaRPr>
            </a:p>
          </p:txBody>
        </p:sp>
        <p:sp>
          <p:nvSpPr>
            <p:cNvPr id="22" name="文本框 21"/>
            <p:cNvSpPr txBox="1"/>
            <p:nvPr/>
          </p:nvSpPr>
          <p:spPr>
            <a:xfrm>
              <a:off x="5002830" y="5120820"/>
              <a:ext cx="461665" cy="1246495"/>
            </a:xfrm>
            <a:prstGeom prst="rect">
              <a:avLst/>
            </a:prstGeom>
            <a:noFill/>
          </p:spPr>
          <p:txBody>
            <a:bodyPr vert="eaVert" wrap="none" rtlCol="0">
              <a:spAutoFit/>
            </a:bodyPr>
            <a:lstStyle/>
            <a:p>
              <a:r>
                <a:rPr lang="zh-CN" altLang="en-US" dirty="0" smtClean="0">
                  <a:solidFill>
                    <a:schemeClr val="bg1"/>
                  </a:solidFill>
                </a:rPr>
                <a:t>创业孵化器</a:t>
              </a:r>
              <a:endParaRPr lang="zh-CN" altLang="en-US" dirty="0">
                <a:solidFill>
                  <a:schemeClr val="bg1"/>
                </a:solidFill>
              </a:endParaRPr>
            </a:p>
          </p:txBody>
        </p:sp>
      </p:grpSp>
      <p:sp>
        <p:nvSpPr>
          <p:cNvPr id="24" name="矩形 23"/>
          <p:cNvSpPr/>
          <p:nvPr/>
        </p:nvSpPr>
        <p:spPr>
          <a:xfrm>
            <a:off x="4139146" y="3961048"/>
            <a:ext cx="7358089" cy="994878"/>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r>
              <a:rPr lang="zh-CN" altLang="en-US" dirty="0" smtClean="0"/>
              <a:t>重视研究、重视博士生教育，</a:t>
            </a:r>
            <a:r>
              <a:rPr lang="zh-CN" altLang="en-US" dirty="0"/>
              <a:t>重视开展</a:t>
            </a:r>
            <a:r>
              <a:rPr lang="zh-CN" altLang="en-US" dirty="0" smtClean="0"/>
              <a:t>职业教育，是一个教育和研究的综合机构。生源多元化、多样化，文化融合度高。</a:t>
            </a:r>
            <a:endParaRPr lang="zh-CN" altLang="en-US" dirty="0"/>
          </a:p>
        </p:txBody>
      </p:sp>
      <p:sp>
        <p:nvSpPr>
          <p:cNvPr id="25" name="矩形 24"/>
          <p:cNvSpPr/>
          <p:nvPr/>
        </p:nvSpPr>
        <p:spPr>
          <a:xfrm>
            <a:off x="2588559" y="2583510"/>
            <a:ext cx="8908676" cy="994878"/>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r>
              <a:rPr lang="zh-CN" altLang="en-US" dirty="0" smtClean="0"/>
              <a:t>斯坦福大学的开放性使得学生可以通过接工业项目锻炼解决实际问题的本领。厂校结合，不仅在技术上，而且在人才培养给予硅谷公司直接的帮助。</a:t>
            </a:r>
            <a:endParaRPr lang="zh-CN" altLang="en-US" dirty="0"/>
          </a:p>
        </p:txBody>
      </p:sp>
      <p:sp>
        <p:nvSpPr>
          <p:cNvPr id="26" name="矩形 25"/>
          <p:cNvSpPr/>
          <p:nvPr/>
        </p:nvSpPr>
        <p:spPr>
          <a:xfrm>
            <a:off x="5528370" y="5338586"/>
            <a:ext cx="5968866" cy="994878"/>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r>
              <a:rPr lang="zh-CN" altLang="en-US" dirty="0" smtClean="0"/>
              <a:t>搭建教授、学生和工业界之间的桥梁，提供各方面支持，并在校园内形成良好的创业氛围。</a:t>
            </a:r>
            <a:endParaRPr lang="zh-CN" altLang="en-US" dirty="0"/>
          </a:p>
        </p:txBody>
      </p:sp>
    </p:spTree>
    <p:extLst>
      <p:ext uri="{BB962C8B-B14F-4D97-AF65-F5344CB8AC3E}">
        <p14:creationId xmlns:p14="http://schemas.microsoft.com/office/powerpoint/2010/main" xmlns="" val="11261161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5374" y="-12102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56666" y="482749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35264" y="2810435"/>
            <a:ext cx="800219" cy="1118255"/>
          </a:xfrm>
          <a:prstGeom prst="rect">
            <a:avLst/>
          </a:prstGeom>
          <a:noFill/>
        </p:spPr>
        <p:txBody>
          <a:bodyPr vert="eaVert" wrap="none" rtlCol="0">
            <a:spAutoFit/>
          </a:bodyPr>
          <a:lstStyle/>
          <a:p>
            <a:r>
              <a:rPr lang="zh-CN" altLang="en-US" sz="4000" dirty="0" smtClean="0">
                <a:solidFill>
                  <a:schemeClr val="bg1"/>
                </a:solidFill>
                <a:ea typeface="方正大黑简体" panose="02010601030101010101"/>
              </a:rPr>
              <a:t>硅谷</a:t>
            </a:r>
            <a:endParaRPr lang="zh-CN" altLang="en-US" sz="4000" dirty="0">
              <a:solidFill>
                <a:schemeClr val="bg1"/>
              </a:solidFill>
              <a:ea typeface="方正大黑简体" panose="02010601030101010101"/>
            </a:endParaRPr>
          </a:p>
        </p:txBody>
      </p:sp>
      <p:grpSp>
        <p:nvGrpSpPr>
          <p:cNvPr id="80" name="组合 79"/>
          <p:cNvGrpSpPr/>
          <p:nvPr/>
        </p:nvGrpSpPr>
        <p:grpSpPr>
          <a:xfrm>
            <a:off x="1209154" y="843167"/>
            <a:ext cx="10451650" cy="3843998"/>
            <a:chOff x="875394" y="986896"/>
            <a:chExt cx="12961819" cy="5061164"/>
          </a:xfrm>
        </p:grpSpPr>
        <p:sp>
          <p:nvSpPr>
            <p:cNvPr id="72" name="矩形 71"/>
            <p:cNvSpPr/>
            <p:nvPr/>
          </p:nvSpPr>
          <p:spPr>
            <a:xfrm>
              <a:off x="8555830" y="4354534"/>
              <a:ext cx="5281383" cy="1215694"/>
            </a:xfrm>
            <a:prstGeom prst="rect">
              <a:avLst/>
            </a:prstGeom>
          </p:spPr>
          <p:txBody>
            <a:bodyPr wrap="square">
              <a:spAutoFit/>
            </a:bodyPr>
            <a:lstStyle/>
            <a:p>
              <a:r>
                <a:rPr lang="zh-CN" altLang="en-US" dirty="0" smtClean="0">
                  <a:solidFill>
                    <a:schemeClr val="bg1"/>
                  </a:solidFill>
                  <a:latin typeface="Broadway" panose="04040905080B02020502" pitchFamily="82" charset="0"/>
                </a:rPr>
                <a:t>美国</a:t>
              </a:r>
              <a:r>
                <a:rPr lang="en-US" altLang="zh-CN" dirty="0" smtClean="0">
                  <a:solidFill>
                    <a:schemeClr val="bg1"/>
                  </a:solidFill>
                  <a:latin typeface="Broadway" panose="04040905080B02020502" pitchFamily="82" charset="0"/>
                </a:rPr>
                <a:t>100</a:t>
              </a:r>
              <a:r>
                <a:rPr lang="zh-CN" altLang="en-US" dirty="0" smtClean="0">
                  <a:solidFill>
                    <a:schemeClr val="bg1"/>
                  </a:solidFill>
                  <a:latin typeface="Broadway" panose="04040905080B02020502" pitchFamily="82" charset="0"/>
                </a:rPr>
                <a:t>强公司中硅谷占</a:t>
              </a:r>
              <a:r>
                <a:rPr lang="en-US" altLang="zh-CN" sz="5400" dirty="0" smtClean="0">
                  <a:solidFill>
                    <a:schemeClr val="bg1"/>
                  </a:solidFill>
                  <a:latin typeface="Broadway" panose="04040905080B02020502" pitchFamily="82" charset="0"/>
                </a:rPr>
                <a:t>40%</a:t>
              </a:r>
              <a:endParaRPr lang="zh-CN" altLang="en-US" dirty="0">
                <a:solidFill>
                  <a:schemeClr val="bg1"/>
                </a:solidFill>
                <a:latin typeface="Broadway" panose="04040905080B02020502" pitchFamily="82" charset="0"/>
              </a:endParaRPr>
            </a:p>
          </p:txBody>
        </p:sp>
        <p:grpSp>
          <p:nvGrpSpPr>
            <p:cNvPr id="79" name="组合 78"/>
            <p:cNvGrpSpPr/>
            <p:nvPr/>
          </p:nvGrpSpPr>
          <p:grpSpPr>
            <a:xfrm>
              <a:off x="875394" y="986896"/>
              <a:ext cx="12361463" cy="5061164"/>
              <a:chOff x="875394" y="986896"/>
              <a:chExt cx="12361463" cy="5061164"/>
            </a:xfrm>
          </p:grpSpPr>
          <p:graphicFrame>
            <p:nvGraphicFramePr>
              <p:cNvPr id="40" name="图表 39"/>
              <p:cNvGraphicFramePr/>
              <p:nvPr>
                <p:extLst>
                  <p:ext uri="{D42A27DB-BD31-4B8C-83A1-F6EECF244321}">
                    <p14:modId xmlns:p14="http://schemas.microsoft.com/office/powerpoint/2010/main" xmlns="" val="3521960592"/>
                  </p:ext>
                </p:extLst>
              </p:nvPr>
            </p:nvGraphicFramePr>
            <p:xfrm>
              <a:off x="4021441" y="1899642"/>
              <a:ext cx="5068048" cy="3378699"/>
            </p:xfrm>
            <a:graphic>
              <a:graphicData uri="http://schemas.openxmlformats.org/drawingml/2006/chart">
                <c:chart xmlns:c="http://schemas.openxmlformats.org/drawingml/2006/chart" xmlns:r="http://schemas.openxmlformats.org/officeDocument/2006/relationships" r:id="rId2"/>
              </a:graphicData>
            </a:graphic>
          </p:graphicFrame>
          <p:grpSp>
            <p:nvGrpSpPr>
              <p:cNvPr id="54" name="组合 53"/>
              <p:cNvGrpSpPr/>
              <p:nvPr/>
            </p:nvGrpSpPr>
            <p:grpSpPr>
              <a:xfrm>
                <a:off x="2830816" y="1094779"/>
                <a:ext cx="7429920" cy="4953281"/>
                <a:chOff x="2830816" y="1094779"/>
                <a:chExt cx="7429920" cy="4953281"/>
              </a:xfrm>
            </p:grpSpPr>
            <p:graphicFrame>
              <p:nvGraphicFramePr>
                <p:cNvPr id="41" name="图表 40"/>
                <p:cNvGraphicFramePr/>
                <p:nvPr>
                  <p:extLst>
                    <p:ext uri="{D42A27DB-BD31-4B8C-83A1-F6EECF244321}">
                      <p14:modId xmlns:p14="http://schemas.microsoft.com/office/powerpoint/2010/main" xmlns="" val="2136788967"/>
                    </p:ext>
                  </p:extLst>
                </p:nvPr>
              </p:nvGraphicFramePr>
              <p:xfrm>
                <a:off x="2830816" y="1094779"/>
                <a:ext cx="7429920" cy="49532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9" name="图表 38"/>
                <p:cNvGraphicFramePr/>
                <p:nvPr>
                  <p:extLst>
                    <p:ext uri="{D42A27DB-BD31-4B8C-83A1-F6EECF244321}">
                      <p14:modId xmlns:p14="http://schemas.microsoft.com/office/powerpoint/2010/main" xmlns="" val="3180891109"/>
                    </p:ext>
                  </p:extLst>
                </p:nvPr>
              </p:nvGraphicFramePr>
              <p:xfrm>
                <a:off x="4878691" y="2490067"/>
                <a:ext cx="3319930" cy="2213287"/>
              </p:xfrm>
              <a:graphic>
                <a:graphicData uri="http://schemas.openxmlformats.org/drawingml/2006/chart">
                  <c:chart xmlns:c="http://schemas.openxmlformats.org/drawingml/2006/chart" xmlns:r="http://schemas.openxmlformats.org/officeDocument/2006/relationships" r:id="rId4"/>
                </a:graphicData>
              </a:graphic>
            </p:graphicFrame>
          </p:grpSp>
          <p:sp>
            <p:nvSpPr>
              <p:cNvPr id="56" name="矩形 55"/>
              <p:cNvSpPr/>
              <p:nvPr/>
            </p:nvSpPr>
            <p:spPr>
              <a:xfrm>
                <a:off x="875394" y="1746330"/>
                <a:ext cx="3881431" cy="1580402"/>
              </a:xfrm>
              <a:prstGeom prst="rect">
                <a:avLst/>
              </a:prstGeom>
            </p:spPr>
            <p:txBody>
              <a:bodyPr wrap="square">
                <a:spAutoFit/>
              </a:bodyPr>
              <a:lstStyle/>
              <a:p>
                <a:r>
                  <a:rPr lang="zh-CN" altLang="en-US" dirty="0" smtClean="0">
                    <a:solidFill>
                      <a:schemeClr val="bg1"/>
                    </a:solidFill>
                    <a:latin typeface="Broadway" panose="04040905080B02020502" pitchFamily="82" charset="0"/>
                  </a:rPr>
                  <a:t>过去</a:t>
                </a:r>
                <a:r>
                  <a:rPr lang="en-US" altLang="zh-CN" dirty="0" smtClean="0">
                    <a:solidFill>
                      <a:schemeClr val="bg1"/>
                    </a:solidFill>
                    <a:latin typeface="Broadway" panose="04040905080B02020502" pitchFamily="82" charset="0"/>
                  </a:rPr>
                  <a:t>50</a:t>
                </a:r>
                <a:r>
                  <a:rPr lang="zh-CN" altLang="en-US" dirty="0" smtClean="0">
                    <a:solidFill>
                      <a:schemeClr val="bg1"/>
                    </a:solidFill>
                    <a:latin typeface="Broadway" panose="04040905080B02020502" pitchFamily="82" charset="0"/>
                  </a:rPr>
                  <a:t>年里美</a:t>
                </a:r>
                <a:r>
                  <a:rPr lang="en-US" altLang="zh-CN" sz="5400" dirty="0" smtClean="0">
                    <a:solidFill>
                      <a:schemeClr val="bg1"/>
                    </a:solidFill>
                    <a:latin typeface="Broadway" panose="04040905080B02020502" pitchFamily="82" charset="0"/>
                  </a:rPr>
                  <a:t>40%</a:t>
                </a:r>
              </a:p>
              <a:p>
                <a:r>
                  <a:rPr lang="zh-CN" altLang="en-US" dirty="0" smtClean="0">
                    <a:solidFill>
                      <a:schemeClr val="bg1"/>
                    </a:solidFill>
                    <a:latin typeface="Broadway" panose="04040905080B02020502" pitchFamily="82" charset="0"/>
                  </a:rPr>
                  <a:t>的</a:t>
                </a:r>
                <a:r>
                  <a:rPr lang="zh-CN" altLang="en-US" dirty="0">
                    <a:solidFill>
                      <a:schemeClr val="bg1"/>
                    </a:solidFill>
                    <a:latin typeface="Broadway" panose="04040905080B02020502" pitchFamily="82" charset="0"/>
                  </a:rPr>
                  <a:t>风投投资硅谷</a:t>
                </a:r>
              </a:p>
            </p:txBody>
          </p:sp>
          <p:cxnSp>
            <p:nvCxnSpPr>
              <p:cNvPr id="63" name="直接连接符 62"/>
              <p:cNvCxnSpPr/>
              <p:nvPr/>
            </p:nvCxnSpPr>
            <p:spPr>
              <a:xfrm>
                <a:off x="7110413" y="2929998"/>
                <a:ext cx="28908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0001249" y="2305551"/>
                <a:ext cx="0" cy="6244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8260825" y="986896"/>
                <a:ext cx="4976032" cy="1215694"/>
              </a:xfrm>
              <a:prstGeom prst="rect">
                <a:avLst/>
              </a:prstGeom>
            </p:spPr>
            <p:txBody>
              <a:bodyPr wrap="square">
                <a:spAutoFit/>
              </a:bodyPr>
              <a:lstStyle/>
              <a:p>
                <a:r>
                  <a:rPr lang="en-US" altLang="zh-CN" dirty="0" smtClean="0">
                    <a:solidFill>
                      <a:schemeClr val="bg1"/>
                    </a:solidFill>
                    <a:latin typeface="Broadway" panose="04040905080B02020502" pitchFamily="82" charset="0"/>
                  </a:rPr>
                  <a:t>2007</a:t>
                </a:r>
                <a:r>
                  <a:rPr lang="zh-CN" altLang="en-US" dirty="0" smtClean="0">
                    <a:solidFill>
                      <a:schemeClr val="bg1"/>
                    </a:solidFill>
                    <a:latin typeface="Broadway" panose="04040905080B02020502" pitchFamily="82" charset="0"/>
                  </a:rPr>
                  <a:t>年硅谷占美国</a:t>
                </a:r>
                <a:r>
                  <a:rPr lang="en-US" altLang="zh-CN" dirty="0" smtClean="0">
                    <a:solidFill>
                      <a:schemeClr val="bg1"/>
                    </a:solidFill>
                    <a:latin typeface="Broadway" panose="04040905080B02020502" pitchFamily="82" charset="0"/>
                  </a:rPr>
                  <a:t>GDP</a:t>
                </a:r>
                <a:r>
                  <a:rPr lang="zh-CN" altLang="en-US" dirty="0" smtClean="0">
                    <a:solidFill>
                      <a:schemeClr val="bg1"/>
                    </a:solidFill>
                    <a:latin typeface="Broadway" panose="04040905080B02020502" pitchFamily="82" charset="0"/>
                  </a:rPr>
                  <a:t>的</a:t>
                </a:r>
                <a:r>
                  <a:rPr lang="en-US" altLang="zh-CN" sz="5400" dirty="0" smtClean="0">
                    <a:solidFill>
                      <a:schemeClr val="bg1"/>
                    </a:solidFill>
                    <a:latin typeface="Broadway" panose="04040905080B02020502" pitchFamily="82" charset="0"/>
                  </a:rPr>
                  <a:t>5%</a:t>
                </a:r>
                <a:endParaRPr lang="zh-CN" altLang="en-US" dirty="0">
                  <a:solidFill>
                    <a:schemeClr val="bg1"/>
                  </a:solidFill>
                  <a:latin typeface="Broadway" panose="04040905080B02020502" pitchFamily="82" charset="0"/>
                </a:endParaRPr>
              </a:p>
            </p:txBody>
          </p:sp>
          <p:sp>
            <p:nvSpPr>
              <p:cNvPr id="77" name="等腰三角形 76"/>
              <p:cNvSpPr/>
              <p:nvPr/>
            </p:nvSpPr>
            <p:spPr>
              <a:xfrm rot="16428294">
                <a:off x="3855565" y="3064093"/>
                <a:ext cx="795527" cy="685800"/>
              </a:xfrm>
              <a:prstGeom prst="triangl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78" name="等腰三角形 77"/>
              <p:cNvSpPr/>
              <p:nvPr/>
            </p:nvSpPr>
            <p:spPr>
              <a:xfrm rot="7200000">
                <a:off x="7673775" y="4011634"/>
                <a:ext cx="795527" cy="685800"/>
              </a:xfrm>
              <a:prstGeom prst="triangl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grpSp>
      </p:grpSp>
      <p:grpSp>
        <p:nvGrpSpPr>
          <p:cNvPr id="83" name="组合 82"/>
          <p:cNvGrpSpPr/>
          <p:nvPr/>
        </p:nvGrpSpPr>
        <p:grpSpPr>
          <a:xfrm>
            <a:off x="656666" y="4894729"/>
            <a:ext cx="11556626" cy="1477451"/>
            <a:chOff x="635374" y="366327"/>
            <a:chExt cx="11556626" cy="1477451"/>
          </a:xfrm>
        </p:grpSpPr>
        <p:sp>
          <p:nvSpPr>
            <p:cNvPr id="81" name="矩形 80"/>
            <p:cNvSpPr/>
            <p:nvPr/>
          </p:nvSpPr>
          <p:spPr>
            <a:xfrm>
              <a:off x="635374" y="366327"/>
              <a:ext cx="11556626" cy="1477451"/>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文本框 81"/>
            <p:cNvSpPr txBox="1"/>
            <p:nvPr/>
          </p:nvSpPr>
          <p:spPr>
            <a:xfrm>
              <a:off x="1364346" y="712884"/>
              <a:ext cx="9977718" cy="923330"/>
            </a:xfrm>
            <a:prstGeom prst="rect">
              <a:avLst/>
            </a:prstGeom>
            <a:noFill/>
          </p:spPr>
          <p:txBody>
            <a:bodyPr wrap="square" rtlCol="0">
              <a:spAutoFit/>
            </a:bodyPr>
            <a:lstStyle/>
            <a:p>
              <a:r>
                <a:rPr lang="zh-CN" altLang="en-US" dirty="0">
                  <a:solidFill>
                    <a:schemeClr val="bg1"/>
                  </a:solidFill>
                </a:rPr>
                <a:t>也许</a:t>
              </a:r>
              <a:r>
                <a:rPr lang="zh-CN" altLang="en-US" dirty="0" smtClean="0">
                  <a:solidFill>
                    <a:schemeClr val="bg1"/>
                  </a:solidFill>
                </a:rPr>
                <a:t>有一天，硅谷没剩下一家半导体公司，但硅没有了创新留下了。硅谷的成功是靠科技进步而非泡沫驱动的，今后硅谷的竞争仍然很激烈，不断会有旧的公司消亡，旧的产业衰退，又不断会有新的公司创立和成长，新的产业诞生和繁荣。</a:t>
              </a:r>
              <a:endParaRPr lang="zh-CN" altLang="en-US" dirty="0">
                <a:solidFill>
                  <a:schemeClr val="bg1"/>
                </a:solidFill>
              </a:endParaRPr>
            </a:p>
          </p:txBody>
        </p:sp>
      </p:grpSp>
    </p:spTree>
    <p:extLst>
      <p:ext uri="{BB962C8B-B14F-4D97-AF65-F5344CB8AC3E}">
        <p14:creationId xmlns:p14="http://schemas.microsoft.com/office/powerpoint/2010/main" xmlns="" val="9820811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635374" y="366327"/>
            <a:ext cx="11556626" cy="1477451"/>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 name="直接连接符 3"/>
          <p:cNvCxnSpPr/>
          <p:nvPr/>
        </p:nvCxnSpPr>
        <p:spPr>
          <a:xfrm>
            <a:off x="635374" y="-12102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56666" y="4827494"/>
            <a:ext cx="0" cy="20305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56556" y="2299447"/>
            <a:ext cx="800219" cy="2144177"/>
          </a:xfrm>
          <a:prstGeom prst="rect">
            <a:avLst/>
          </a:prstGeom>
          <a:noFill/>
        </p:spPr>
        <p:txBody>
          <a:bodyPr vert="eaVert" wrap="none" rtlCol="0">
            <a:spAutoFit/>
          </a:bodyPr>
          <a:lstStyle/>
          <a:p>
            <a:r>
              <a:rPr lang="zh-CN" altLang="en-US" sz="4000" dirty="0" smtClean="0">
                <a:solidFill>
                  <a:schemeClr val="bg1"/>
                </a:solidFill>
                <a:ea typeface="方正大黑简体" panose="02010601030101010101"/>
              </a:rPr>
              <a:t>投资银行</a:t>
            </a:r>
            <a:endParaRPr lang="zh-CN" altLang="en-US" sz="4000" dirty="0">
              <a:solidFill>
                <a:schemeClr val="bg1"/>
              </a:solidFill>
              <a:ea typeface="方正大黑简体" panose="02010601030101010101"/>
            </a:endParaRPr>
          </a:p>
        </p:txBody>
      </p:sp>
      <p:grpSp>
        <p:nvGrpSpPr>
          <p:cNvPr id="3" name="组合 2"/>
          <p:cNvGrpSpPr/>
          <p:nvPr/>
        </p:nvGrpSpPr>
        <p:grpSpPr>
          <a:xfrm>
            <a:off x="1981755" y="2548103"/>
            <a:ext cx="9125516" cy="3791041"/>
            <a:chOff x="1995202" y="2189537"/>
            <a:chExt cx="9125516" cy="3791041"/>
          </a:xfrm>
        </p:grpSpPr>
        <p:grpSp>
          <p:nvGrpSpPr>
            <p:cNvPr id="8" name="组合 7"/>
            <p:cNvGrpSpPr/>
            <p:nvPr/>
          </p:nvGrpSpPr>
          <p:grpSpPr>
            <a:xfrm>
              <a:off x="1995202" y="2591917"/>
              <a:ext cx="9125516" cy="3388661"/>
              <a:chOff x="1126184" y="2699494"/>
              <a:chExt cx="9125516" cy="3388661"/>
            </a:xfrm>
          </p:grpSpPr>
          <p:sp>
            <p:nvSpPr>
              <p:cNvPr id="21" name="椭圆 20"/>
              <p:cNvSpPr/>
              <p:nvPr/>
            </p:nvSpPr>
            <p:spPr>
              <a:xfrm>
                <a:off x="1126184" y="2699496"/>
                <a:ext cx="3388659" cy="338865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001965" y="2699495"/>
                <a:ext cx="3388659" cy="338865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23" name="椭圆 22"/>
              <p:cNvSpPr/>
              <p:nvPr/>
            </p:nvSpPr>
            <p:spPr>
              <a:xfrm>
                <a:off x="6863041" y="2699494"/>
                <a:ext cx="3388659" cy="338865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2690983" y="3811081"/>
              <a:ext cx="2037966" cy="1200329"/>
            </a:xfrm>
            <a:prstGeom prst="rect">
              <a:avLst/>
            </a:prstGeom>
            <a:noFill/>
          </p:spPr>
          <p:txBody>
            <a:bodyPr wrap="square" rtlCol="0">
              <a:spAutoFit/>
            </a:bodyPr>
            <a:lstStyle/>
            <a:p>
              <a:r>
                <a:rPr lang="zh-CN" altLang="en-US" dirty="0" smtClean="0">
                  <a:solidFill>
                    <a:schemeClr val="bg1"/>
                  </a:solidFill>
                </a:rPr>
                <a:t>投资银行对科技公司最大的支持就是直接购入该公司的股票。</a:t>
              </a:r>
              <a:endParaRPr lang="zh-CN" altLang="en-US" dirty="0">
                <a:solidFill>
                  <a:schemeClr val="bg1"/>
                </a:solidFill>
              </a:endParaRPr>
            </a:p>
          </p:txBody>
        </p:sp>
        <p:sp>
          <p:nvSpPr>
            <p:cNvPr id="15" name="文本框 14"/>
            <p:cNvSpPr txBox="1"/>
            <p:nvPr/>
          </p:nvSpPr>
          <p:spPr>
            <a:xfrm>
              <a:off x="5622895" y="3815656"/>
              <a:ext cx="2038147" cy="923330"/>
            </a:xfrm>
            <a:prstGeom prst="rect">
              <a:avLst/>
            </a:prstGeom>
            <a:noFill/>
          </p:spPr>
          <p:txBody>
            <a:bodyPr wrap="square" rtlCol="0">
              <a:spAutoFit/>
            </a:bodyPr>
            <a:lstStyle/>
            <a:p>
              <a:r>
                <a:rPr lang="zh-CN" altLang="en-US" dirty="0" smtClean="0">
                  <a:solidFill>
                    <a:schemeClr val="bg1"/>
                  </a:solidFill>
                </a:rPr>
                <a:t>通过提高对科技公司的评级等无需成本的手段进行。</a:t>
              </a:r>
              <a:endParaRPr lang="zh-CN" altLang="en-US" dirty="0">
                <a:solidFill>
                  <a:schemeClr val="bg1"/>
                </a:solidFill>
              </a:endParaRPr>
            </a:p>
          </p:txBody>
        </p:sp>
        <p:sp>
          <p:nvSpPr>
            <p:cNvPr id="17" name="文本框 16"/>
            <p:cNvSpPr txBox="1"/>
            <p:nvPr/>
          </p:nvSpPr>
          <p:spPr>
            <a:xfrm>
              <a:off x="8493916" y="3534082"/>
              <a:ext cx="2206164" cy="1754326"/>
            </a:xfrm>
            <a:prstGeom prst="rect">
              <a:avLst/>
            </a:prstGeom>
            <a:noFill/>
          </p:spPr>
          <p:txBody>
            <a:bodyPr wrap="square" rtlCol="0">
              <a:spAutoFit/>
            </a:bodyPr>
            <a:lstStyle/>
            <a:p>
              <a:r>
                <a:rPr lang="zh-CN" altLang="en-US" dirty="0" smtClean="0">
                  <a:solidFill>
                    <a:schemeClr val="bg1"/>
                  </a:solidFill>
                </a:rPr>
                <a:t>为每个科技公司定下营业额和盈利的预期，达不到预期会狠狠打压。导致很多公司为寻找新成长点盲目扩张。</a:t>
              </a:r>
              <a:endParaRPr lang="zh-CN" altLang="en-US" dirty="0">
                <a:solidFill>
                  <a:schemeClr val="bg1"/>
                </a:solidFill>
              </a:endParaRPr>
            </a:p>
          </p:txBody>
        </p:sp>
        <p:grpSp>
          <p:nvGrpSpPr>
            <p:cNvPr id="2" name="组合 1"/>
            <p:cNvGrpSpPr/>
            <p:nvPr/>
          </p:nvGrpSpPr>
          <p:grpSpPr>
            <a:xfrm>
              <a:off x="2045864" y="2189537"/>
              <a:ext cx="7154061" cy="1181998"/>
              <a:chOff x="2121127" y="2481107"/>
              <a:chExt cx="7154061" cy="1181998"/>
            </a:xfrm>
          </p:grpSpPr>
          <p:sp>
            <p:nvSpPr>
              <p:cNvPr id="9" name="椭圆 8"/>
              <p:cNvSpPr/>
              <p:nvPr/>
            </p:nvSpPr>
            <p:spPr>
              <a:xfrm>
                <a:off x="8102126" y="2495059"/>
                <a:ext cx="1158885" cy="115888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25232" y="2481107"/>
                <a:ext cx="1158885" cy="115888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172830" y="2504220"/>
                <a:ext cx="1158885" cy="115888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21127" y="2705471"/>
                <a:ext cx="1210588" cy="707886"/>
              </a:xfrm>
              <a:prstGeom prst="rect">
                <a:avLst/>
              </a:prstGeom>
              <a:noFill/>
            </p:spPr>
            <p:txBody>
              <a:bodyPr wrap="none" rtlCol="0">
                <a:spAutoFit/>
              </a:bodyPr>
              <a:lstStyle/>
              <a:p>
                <a:r>
                  <a:rPr lang="zh-CN" altLang="en-US" sz="4000" b="1" dirty="0">
                    <a:solidFill>
                      <a:schemeClr val="bg1"/>
                    </a:solidFill>
                  </a:rPr>
                  <a:t>支持</a:t>
                </a:r>
              </a:p>
            </p:txBody>
          </p:sp>
          <p:sp>
            <p:nvSpPr>
              <p:cNvPr id="14" name="文本框 13"/>
              <p:cNvSpPr txBox="1"/>
              <p:nvPr/>
            </p:nvSpPr>
            <p:spPr>
              <a:xfrm>
                <a:off x="5111108" y="2705471"/>
                <a:ext cx="1210588" cy="707886"/>
              </a:xfrm>
              <a:prstGeom prst="rect">
                <a:avLst/>
              </a:prstGeom>
              <a:noFill/>
            </p:spPr>
            <p:txBody>
              <a:bodyPr wrap="none" rtlCol="0">
                <a:spAutoFit/>
              </a:bodyPr>
              <a:lstStyle/>
              <a:p>
                <a:r>
                  <a:rPr lang="zh-CN" altLang="en-US" sz="4000" b="1" dirty="0">
                    <a:solidFill>
                      <a:schemeClr val="bg1"/>
                    </a:solidFill>
                  </a:rPr>
                  <a:t>追捧</a:t>
                </a:r>
              </a:p>
            </p:txBody>
          </p:sp>
          <p:sp>
            <p:nvSpPr>
              <p:cNvPr id="16" name="文本框 15"/>
              <p:cNvSpPr txBox="1"/>
              <p:nvPr/>
            </p:nvSpPr>
            <p:spPr>
              <a:xfrm>
                <a:off x="8064600" y="2705471"/>
                <a:ext cx="1210588" cy="707886"/>
              </a:xfrm>
              <a:prstGeom prst="rect">
                <a:avLst/>
              </a:prstGeom>
              <a:noFill/>
            </p:spPr>
            <p:txBody>
              <a:bodyPr wrap="none" rtlCol="0">
                <a:spAutoFit/>
              </a:bodyPr>
              <a:lstStyle/>
              <a:p>
                <a:r>
                  <a:rPr lang="zh-CN" altLang="en-US" sz="4000" b="1" dirty="0">
                    <a:solidFill>
                      <a:schemeClr val="bg1"/>
                    </a:solidFill>
                  </a:rPr>
                  <a:t>打压</a:t>
                </a:r>
              </a:p>
            </p:txBody>
          </p:sp>
          <p:sp>
            <p:nvSpPr>
              <p:cNvPr id="18" name="弦形 17"/>
              <p:cNvSpPr/>
              <p:nvPr/>
            </p:nvSpPr>
            <p:spPr>
              <a:xfrm>
                <a:off x="2172830" y="2481107"/>
                <a:ext cx="1172837" cy="1172837"/>
              </a:xfrm>
              <a:prstGeom prst="chord">
                <a:avLst>
                  <a:gd name="adj1" fmla="val 5382386"/>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弦形 18"/>
              <p:cNvSpPr/>
              <p:nvPr/>
            </p:nvSpPr>
            <p:spPr>
              <a:xfrm rot="5400000">
                <a:off x="5136535" y="2483492"/>
                <a:ext cx="1147581" cy="1147581"/>
              </a:xfrm>
              <a:prstGeom prst="chord">
                <a:avLst>
                  <a:gd name="adj1" fmla="val 5382386"/>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弦形 19"/>
              <p:cNvSpPr/>
              <p:nvPr/>
            </p:nvSpPr>
            <p:spPr>
              <a:xfrm rot="10800000">
                <a:off x="8102126" y="2490268"/>
                <a:ext cx="1172837" cy="1172837"/>
              </a:xfrm>
              <a:prstGeom prst="chord">
                <a:avLst>
                  <a:gd name="adj1" fmla="val 5382386"/>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4" name="文本框 23"/>
          <p:cNvSpPr txBox="1"/>
          <p:nvPr/>
        </p:nvSpPr>
        <p:spPr>
          <a:xfrm>
            <a:off x="1398494" y="781886"/>
            <a:ext cx="9977718" cy="646331"/>
          </a:xfrm>
          <a:prstGeom prst="rect">
            <a:avLst/>
          </a:prstGeom>
          <a:noFill/>
        </p:spPr>
        <p:txBody>
          <a:bodyPr wrap="square" rtlCol="0">
            <a:spAutoFit/>
          </a:bodyPr>
          <a:lstStyle/>
          <a:p>
            <a:r>
              <a:rPr lang="zh-CN" altLang="en-US" dirty="0" smtClean="0">
                <a:solidFill>
                  <a:schemeClr val="bg1"/>
                </a:solidFill>
              </a:rPr>
              <a:t>吹捧科技公司、制造泡面的幕后人物，是一把双刃剑，用好了，科技公司会锦上添花，用不好则会玩火自焚。</a:t>
            </a:r>
            <a:endParaRPr lang="zh-CN" altLang="en-US" dirty="0">
              <a:solidFill>
                <a:schemeClr val="bg1"/>
              </a:solidFill>
            </a:endParaRPr>
          </a:p>
        </p:txBody>
      </p:sp>
    </p:spTree>
    <p:extLst>
      <p:ext uri="{BB962C8B-B14F-4D97-AF65-F5344CB8AC3E}">
        <p14:creationId xmlns:p14="http://schemas.microsoft.com/office/powerpoint/2010/main" xmlns="" val="31748822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4128247" y="551330"/>
            <a:ext cx="3375212" cy="337521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t>4</a:t>
            </a:r>
            <a:endParaRPr lang="zh-CN" altLang="en-US" sz="9600" dirty="0"/>
          </a:p>
        </p:txBody>
      </p:sp>
      <p:sp>
        <p:nvSpPr>
          <p:cNvPr id="8" name="弦形 7"/>
          <p:cNvSpPr/>
          <p:nvPr/>
        </p:nvSpPr>
        <p:spPr>
          <a:xfrm rot="17100000">
            <a:off x="4106459" y="529542"/>
            <a:ext cx="3418786" cy="3418786"/>
          </a:xfrm>
          <a:prstGeom prst="chord">
            <a:avLst>
              <a:gd name="adj1" fmla="val 8532355"/>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3517784" y="1240376"/>
            <a:ext cx="3529064" cy="3092130"/>
          </a:xfrm>
          <a:prstGeom prst="line">
            <a:avLst/>
          </a:prstGeom>
          <a:ln>
            <a:solidFill>
              <a:srgbClr val="FE5A3E"/>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831612" y="4738472"/>
            <a:ext cx="4459875" cy="830997"/>
          </a:xfrm>
          <a:prstGeom prst="rect">
            <a:avLst/>
          </a:prstGeom>
          <a:noFill/>
        </p:spPr>
        <p:txBody>
          <a:bodyPr wrap="none" rtlCol="0">
            <a:spAutoFit/>
          </a:bodyPr>
          <a:lstStyle/>
          <a:p>
            <a:r>
              <a:rPr lang="zh-CN" altLang="en-US" sz="4800" dirty="0" smtClean="0">
                <a:solidFill>
                  <a:schemeClr val="bg1"/>
                </a:solidFill>
                <a:ea typeface="方正大黑简体" panose="02010601030101010101"/>
              </a:rPr>
              <a:t>那些            概念 </a:t>
            </a:r>
            <a:endParaRPr lang="zh-CN" altLang="en-US" sz="4800" dirty="0">
              <a:solidFill>
                <a:schemeClr val="bg1"/>
              </a:solidFill>
              <a:ea typeface="方正大黑简体" panose="02010601030101010101"/>
            </a:endParaRPr>
          </a:p>
        </p:txBody>
      </p:sp>
      <p:cxnSp>
        <p:nvCxnSpPr>
          <p:cNvPr id="14" name="直接连接符 13"/>
          <p:cNvCxnSpPr/>
          <p:nvPr/>
        </p:nvCxnSpPr>
        <p:spPr>
          <a:xfrm>
            <a:off x="1243094" y="5179792"/>
            <a:ext cx="21590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458200" y="5176046"/>
            <a:ext cx="21515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282316" y="4852880"/>
            <a:ext cx="1338828" cy="646331"/>
          </a:xfrm>
          <a:prstGeom prst="rect">
            <a:avLst/>
          </a:prstGeom>
          <a:noFill/>
        </p:spPr>
        <p:txBody>
          <a:bodyPr wrap="none" rtlCol="0">
            <a:spAutoFit/>
          </a:bodyPr>
          <a:lstStyle/>
          <a:p>
            <a:r>
              <a:rPr lang="zh-CN" altLang="en-US" dirty="0" smtClean="0">
                <a:solidFill>
                  <a:schemeClr val="bg1"/>
                </a:solidFill>
                <a:ea typeface="方正大黑简体" panose="02010601030101010101"/>
              </a:rPr>
              <a:t>以为不重要</a:t>
            </a:r>
            <a:endParaRPr lang="en-US" altLang="zh-CN" dirty="0" smtClean="0">
              <a:solidFill>
                <a:schemeClr val="bg1"/>
              </a:solidFill>
              <a:ea typeface="方正大黑简体" panose="02010601030101010101"/>
            </a:endParaRPr>
          </a:p>
          <a:p>
            <a:r>
              <a:rPr lang="zh-CN" altLang="en-US" dirty="0" smtClean="0">
                <a:solidFill>
                  <a:schemeClr val="bg1"/>
                </a:solidFill>
                <a:ea typeface="方正大黑简体" panose="02010601030101010101"/>
              </a:rPr>
              <a:t>其实很重要</a:t>
            </a:r>
            <a:endParaRPr lang="zh-CN" altLang="en-US" dirty="0">
              <a:solidFill>
                <a:schemeClr val="bg1"/>
              </a:solidFill>
              <a:ea typeface="方正大黑简体" panose="02010601030101010101"/>
            </a:endParaRPr>
          </a:p>
        </p:txBody>
      </p:sp>
    </p:spTree>
    <p:extLst>
      <p:ext uri="{BB962C8B-B14F-4D97-AF65-F5344CB8AC3E}">
        <p14:creationId xmlns:p14="http://schemas.microsoft.com/office/powerpoint/2010/main" xmlns="" val="7100961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241059" y="3215325"/>
            <a:ext cx="2672976" cy="2911264"/>
            <a:chOff x="1241059" y="2517781"/>
            <a:chExt cx="2672976" cy="2911264"/>
          </a:xfrm>
        </p:grpSpPr>
        <p:sp>
          <p:nvSpPr>
            <p:cNvPr id="37" name="任意多边形 36"/>
            <p:cNvSpPr/>
            <p:nvPr/>
          </p:nvSpPr>
          <p:spPr>
            <a:xfrm rot="16200000">
              <a:off x="518159" y="3240681"/>
              <a:ext cx="2911264" cy="1465464"/>
            </a:xfrm>
            <a:custGeom>
              <a:avLst/>
              <a:gdLst>
                <a:gd name="connsiteX0" fmla="*/ 2911264 w 2911264"/>
                <a:gd name="connsiteY0" fmla="*/ 1455632 h 1465464"/>
                <a:gd name="connsiteX1" fmla="*/ 2910768 w 2911264"/>
                <a:gd name="connsiteY1" fmla="*/ 1465464 h 1465464"/>
                <a:gd name="connsiteX2" fmla="*/ 497 w 2911264"/>
                <a:gd name="connsiteY2" fmla="*/ 1465464 h 1465464"/>
                <a:gd name="connsiteX3" fmla="*/ 0 w 2911264"/>
                <a:gd name="connsiteY3" fmla="*/ 1455632 h 1465464"/>
                <a:gd name="connsiteX4" fmla="*/ 1455632 w 2911264"/>
                <a:gd name="connsiteY4" fmla="*/ 0 h 1465464"/>
                <a:gd name="connsiteX5" fmla="*/ 2911264 w 2911264"/>
                <a:gd name="connsiteY5" fmla="*/ 1455632 h 146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1264" h="1465464">
                  <a:moveTo>
                    <a:pt x="2911264" y="1455632"/>
                  </a:moveTo>
                  <a:lnTo>
                    <a:pt x="2910768" y="1465464"/>
                  </a:lnTo>
                  <a:lnTo>
                    <a:pt x="497" y="1465464"/>
                  </a:lnTo>
                  <a:lnTo>
                    <a:pt x="0" y="1455632"/>
                  </a:lnTo>
                  <a:cubicBezTo>
                    <a:pt x="0" y="651709"/>
                    <a:pt x="651709" y="0"/>
                    <a:pt x="1455632" y="0"/>
                  </a:cubicBezTo>
                  <a:cubicBezTo>
                    <a:pt x="2259555" y="0"/>
                    <a:pt x="2911264" y="651709"/>
                    <a:pt x="2911264" y="1455632"/>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椭圆 10"/>
            <p:cNvSpPr/>
            <p:nvPr/>
          </p:nvSpPr>
          <p:spPr>
            <a:xfrm rot="16200000">
              <a:off x="1673416" y="2996865"/>
              <a:ext cx="2033872" cy="20338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空心弧 9"/>
            <p:cNvSpPr/>
            <p:nvPr/>
          </p:nvSpPr>
          <p:spPr>
            <a:xfrm rot="5400000">
              <a:off x="1466670" y="2790119"/>
              <a:ext cx="2447365" cy="2447365"/>
            </a:xfrm>
            <a:prstGeom prst="blockArc">
              <a:avLst>
                <a:gd name="adj1" fmla="val 10800000"/>
                <a:gd name="adj2" fmla="val 22215"/>
                <a:gd name="adj3" fmla="val 12002"/>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rot="16200000">
              <a:off x="1900854" y="3564449"/>
              <a:ext cx="1611339" cy="923330"/>
            </a:xfrm>
            <a:prstGeom prst="rect">
              <a:avLst/>
            </a:prstGeom>
            <a:noFill/>
          </p:spPr>
          <p:txBody>
            <a:bodyPr wrap="none" rtlCol="0">
              <a:spAutoFit/>
            </a:bodyPr>
            <a:lstStyle/>
            <a:p>
              <a:r>
                <a:rPr lang="en-US" altLang="zh-CN" sz="5400" dirty="0" smtClean="0">
                  <a:solidFill>
                    <a:schemeClr val="bg1"/>
                  </a:solidFill>
                  <a:latin typeface="Broadway" panose="04040905080B02020502" pitchFamily="82" charset="0"/>
                </a:rPr>
                <a:t>50%</a:t>
              </a:r>
              <a:endParaRPr lang="zh-CN" altLang="en-US" sz="5400" dirty="0">
                <a:solidFill>
                  <a:schemeClr val="bg1"/>
                </a:solidFill>
                <a:latin typeface="Broadway" panose="04040905080B02020502" pitchFamily="82" charset="0"/>
              </a:endParaRPr>
            </a:p>
          </p:txBody>
        </p:sp>
      </p:grpSp>
      <p:grpSp>
        <p:nvGrpSpPr>
          <p:cNvPr id="14" name="组合 13"/>
          <p:cNvGrpSpPr/>
          <p:nvPr/>
        </p:nvGrpSpPr>
        <p:grpSpPr>
          <a:xfrm>
            <a:off x="4261540" y="2709178"/>
            <a:ext cx="6539810" cy="3923557"/>
            <a:chOff x="4261540" y="2426201"/>
            <a:chExt cx="6539810" cy="3923557"/>
          </a:xfrm>
        </p:grpSpPr>
        <p:sp>
          <p:nvSpPr>
            <p:cNvPr id="40" name="矩形 39"/>
            <p:cNvSpPr/>
            <p:nvPr/>
          </p:nvSpPr>
          <p:spPr>
            <a:xfrm>
              <a:off x="4686300" y="3220964"/>
              <a:ext cx="6115050" cy="2633331"/>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013971" y="5980426"/>
              <a:ext cx="5662127" cy="369332"/>
            </a:xfrm>
            <a:prstGeom prst="rect">
              <a:avLst/>
            </a:prstGeom>
            <a:noFill/>
          </p:spPr>
          <p:txBody>
            <a:bodyPr wrap="none" rtlCol="0">
              <a:spAutoFit/>
            </a:bodyPr>
            <a:lstStyle/>
            <a:p>
              <a:r>
                <a:rPr lang="zh-CN" altLang="en-US" dirty="0" smtClean="0">
                  <a:solidFill>
                    <a:schemeClr val="bg1"/>
                  </a:solidFill>
                </a:rPr>
                <a:t>如果，以上企业超过</a:t>
              </a:r>
              <a:r>
                <a:rPr lang="en-US" altLang="zh-CN" dirty="0" smtClean="0">
                  <a:solidFill>
                    <a:schemeClr val="bg1"/>
                  </a:solidFill>
                </a:rPr>
                <a:t>50%</a:t>
              </a:r>
              <a:r>
                <a:rPr lang="zh-CN" altLang="en-US" dirty="0" smtClean="0">
                  <a:solidFill>
                    <a:schemeClr val="bg1"/>
                  </a:solidFill>
                </a:rPr>
                <a:t>你都听说过，那么请做第二题</a:t>
              </a:r>
              <a:endParaRPr lang="zh-CN" altLang="en-US" dirty="0">
                <a:solidFill>
                  <a:schemeClr val="bg1"/>
                </a:solidFill>
              </a:endParaRPr>
            </a:p>
          </p:txBody>
        </p:sp>
        <p:sp>
          <p:nvSpPr>
            <p:cNvPr id="17" name="矩形 16"/>
            <p:cNvSpPr/>
            <p:nvPr/>
          </p:nvSpPr>
          <p:spPr>
            <a:xfrm>
              <a:off x="5089528" y="3353875"/>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089528" y="3859687"/>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089528" y="5377124"/>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089528" y="4871311"/>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89528" y="4365499"/>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584218" y="3353875"/>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584218" y="3859687"/>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584218" y="5377124"/>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584218" y="4871311"/>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584218" y="4365499"/>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5578357" y="3287450"/>
              <a:ext cx="681212" cy="369332"/>
            </a:xfrm>
            <a:prstGeom prst="rect">
              <a:avLst/>
            </a:prstGeom>
            <a:noFill/>
          </p:spPr>
          <p:txBody>
            <a:bodyPr wrap="none" rtlCol="0">
              <a:spAutoFit/>
            </a:bodyPr>
            <a:lstStyle/>
            <a:p>
              <a:r>
                <a:rPr lang="en-US" altLang="zh-CN" dirty="0" smtClean="0">
                  <a:solidFill>
                    <a:schemeClr val="bg1"/>
                  </a:solidFill>
                </a:rPr>
                <a:t>AT&amp;T</a:t>
              </a:r>
              <a:endParaRPr lang="zh-CN" altLang="en-US" dirty="0">
                <a:solidFill>
                  <a:schemeClr val="bg1"/>
                </a:solidFill>
              </a:endParaRPr>
            </a:p>
          </p:txBody>
        </p:sp>
        <p:sp>
          <p:nvSpPr>
            <p:cNvPr id="28" name="文本框 27"/>
            <p:cNvSpPr txBox="1"/>
            <p:nvPr/>
          </p:nvSpPr>
          <p:spPr>
            <a:xfrm>
              <a:off x="5578357" y="3788748"/>
              <a:ext cx="564578" cy="369332"/>
            </a:xfrm>
            <a:prstGeom prst="rect">
              <a:avLst/>
            </a:prstGeom>
            <a:noFill/>
          </p:spPr>
          <p:txBody>
            <a:bodyPr wrap="none" rtlCol="0">
              <a:spAutoFit/>
            </a:bodyPr>
            <a:lstStyle/>
            <a:p>
              <a:r>
                <a:rPr lang="en-US" altLang="zh-CN" dirty="0" smtClean="0">
                  <a:solidFill>
                    <a:schemeClr val="bg1"/>
                  </a:solidFill>
                </a:rPr>
                <a:t>IBM</a:t>
              </a:r>
              <a:endParaRPr lang="zh-CN" altLang="en-US" dirty="0">
                <a:solidFill>
                  <a:schemeClr val="bg1"/>
                </a:solidFill>
              </a:endParaRPr>
            </a:p>
          </p:txBody>
        </p:sp>
        <p:sp>
          <p:nvSpPr>
            <p:cNvPr id="29" name="文本框 28"/>
            <p:cNvSpPr txBox="1"/>
            <p:nvPr/>
          </p:nvSpPr>
          <p:spPr>
            <a:xfrm>
              <a:off x="5578357" y="4301625"/>
              <a:ext cx="1107996" cy="369332"/>
            </a:xfrm>
            <a:prstGeom prst="rect">
              <a:avLst/>
            </a:prstGeom>
            <a:noFill/>
          </p:spPr>
          <p:txBody>
            <a:bodyPr wrap="none" rtlCol="0">
              <a:spAutoFit/>
            </a:bodyPr>
            <a:lstStyle/>
            <a:p>
              <a:r>
                <a:rPr lang="zh-CN" altLang="en-US" dirty="0" smtClean="0">
                  <a:solidFill>
                    <a:schemeClr val="bg1"/>
                  </a:solidFill>
                </a:rPr>
                <a:t>苹果公司</a:t>
              </a:r>
              <a:endParaRPr lang="zh-CN" altLang="en-US" dirty="0">
                <a:solidFill>
                  <a:schemeClr val="bg1"/>
                </a:solidFill>
              </a:endParaRPr>
            </a:p>
          </p:txBody>
        </p:sp>
        <p:sp>
          <p:nvSpPr>
            <p:cNvPr id="30" name="文本框 29"/>
            <p:cNvSpPr txBox="1"/>
            <p:nvPr/>
          </p:nvSpPr>
          <p:spPr>
            <a:xfrm>
              <a:off x="5578357" y="4802923"/>
              <a:ext cx="1338828" cy="369332"/>
            </a:xfrm>
            <a:prstGeom prst="rect">
              <a:avLst/>
            </a:prstGeom>
            <a:noFill/>
          </p:spPr>
          <p:txBody>
            <a:bodyPr wrap="none" rtlCol="0">
              <a:spAutoFit/>
            </a:bodyPr>
            <a:lstStyle/>
            <a:p>
              <a:r>
                <a:rPr lang="zh-CN" altLang="en-US" dirty="0" smtClean="0">
                  <a:solidFill>
                    <a:schemeClr val="bg1"/>
                  </a:solidFill>
                </a:rPr>
                <a:t>英特尔公司</a:t>
              </a:r>
              <a:endParaRPr lang="zh-CN" altLang="en-US" dirty="0">
                <a:solidFill>
                  <a:schemeClr val="bg1"/>
                </a:solidFill>
              </a:endParaRPr>
            </a:p>
          </p:txBody>
        </p:sp>
        <p:sp>
          <p:nvSpPr>
            <p:cNvPr id="31" name="文本框 30"/>
            <p:cNvSpPr txBox="1"/>
            <p:nvPr/>
          </p:nvSpPr>
          <p:spPr>
            <a:xfrm>
              <a:off x="5578357" y="5303683"/>
              <a:ext cx="1107996" cy="369332"/>
            </a:xfrm>
            <a:prstGeom prst="rect">
              <a:avLst/>
            </a:prstGeom>
            <a:noFill/>
          </p:spPr>
          <p:txBody>
            <a:bodyPr wrap="none" rtlCol="0">
              <a:spAutoFit/>
            </a:bodyPr>
            <a:lstStyle/>
            <a:p>
              <a:r>
                <a:rPr lang="zh-CN" altLang="en-US" dirty="0" smtClean="0">
                  <a:solidFill>
                    <a:schemeClr val="bg1"/>
                  </a:solidFill>
                </a:rPr>
                <a:t>微软公司</a:t>
              </a:r>
              <a:endParaRPr lang="zh-CN" altLang="en-US" dirty="0">
                <a:solidFill>
                  <a:schemeClr val="bg1"/>
                </a:solidFill>
              </a:endParaRPr>
            </a:p>
          </p:txBody>
        </p:sp>
        <p:sp>
          <p:nvSpPr>
            <p:cNvPr id="32" name="文本框 31"/>
            <p:cNvSpPr txBox="1"/>
            <p:nvPr/>
          </p:nvSpPr>
          <p:spPr>
            <a:xfrm>
              <a:off x="9198514" y="3287450"/>
              <a:ext cx="1338828" cy="369332"/>
            </a:xfrm>
            <a:prstGeom prst="rect">
              <a:avLst/>
            </a:prstGeom>
            <a:noFill/>
          </p:spPr>
          <p:txBody>
            <a:bodyPr wrap="none" rtlCol="0">
              <a:spAutoFit/>
            </a:bodyPr>
            <a:lstStyle/>
            <a:p>
              <a:r>
                <a:rPr lang="zh-CN" altLang="en-US" dirty="0" smtClean="0">
                  <a:solidFill>
                    <a:schemeClr val="bg1"/>
                  </a:solidFill>
                </a:rPr>
                <a:t>甲骨文公司</a:t>
              </a:r>
              <a:endParaRPr lang="zh-CN" altLang="en-US" dirty="0">
                <a:solidFill>
                  <a:schemeClr val="bg1"/>
                </a:solidFill>
              </a:endParaRPr>
            </a:p>
          </p:txBody>
        </p:sp>
        <p:sp>
          <p:nvSpPr>
            <p:cNvPr id="33" name="文本框 32"/>
            <p:cNvSpPr txBox="1"/>
            <p:nvPr/>
          </p:nvSpPr>
          <p:spPr>
            <a:xfrm>
              <a:off x="9198514" y="3773474"/>
              <a:ext cx="851515" cy="369332"/>
            </a:xfrm>
            <a:prstGeom prst="rect">
              <a:avLst/>
            </a:prstGeom>
            <a:noFill/>
          </p:spPr>
          <p:txBody>
            <a:bodyPr wrap="none" rtlCol="0">
              <a:spAutoFit/>
            </a:bodyPr>
            <a:lstStyle/>
            <a:p>
              <a:r>
                <a:rPr lang="en-US" altLang="zh-CN" dirty="0" smtClean="0">
                  <a:solidFill>
                    <a:schemeClr val="bg1"/>
                  </a:solidFill>
                </a:rPr>
                <a:t>Google</a:t>
              </a:r>
              <a:endParaRPr lang="zh-CN" altLang="en-US" dirty="0">
                <a:solidFill>
                  <a:schemeClr val="bg1"/>
                </a:solidFill>
              </a:endParaRPr>
            </a:p>
          </p:txBody>
        </p:sp>
        <p:sp>
          <p:nvSpPr>
            <p:cNvPr id="34" name="文本框 33"/>
            <p:cNvSpPr txBox="1"/>
            <p:nvPr/>
          </p:nvSpPr>
          <p:spPr>
            <a:xfrm>
              <a:off x="9198514" y="4305189"/>
              <a:ext cx="646331" cy="369332"/>
            </a:xfrm>
            <a:prstGeom prst="rect">
              <a:avLst/>
            </a:prstGeom>
            <a:noFill/>
          </p:spPr>
          <p:txBody>
            <a:bodyPr wrap="square" rtlCol="0">
              <a:spAutoFit/>
            </a:bodyPr>
            <a:lstStyle/>
            <a:p>
              <a:r>
                <a:rPr lang="zh-CN" altLang="en-US" dirty="0" smtClean="0">
                  <a:solidFill>
                    <a:schemeClr val="bg1"/>
                  </a:solidFill>
                </a:rPr>
                <a:t>惠普</a:t>
              </a:r>
              <a:endParaRPr lang="zh-CN" altLang="en-US" dirty="0">
                <a:solidFill>
                  <a:schemeClr val="bg1"/>
                </a:solidFill>
              </a:endParaRPr>
            </a:p>
          </p:txBody>
        </p:sp>
        <p:sp>
          <p:nvSpPr>
            <p:cNvPr id="35" name="文本框 34"/>
            <p:cNvSpPr txBox="1"/>
            <p:nvPr/>
          </p:nvSpPr>
          <p:spPr>
            <a:xfrm>
              <a:off x="9198514" y="4818604"/>
              <a:ext cx="1107996" cy="369332"/>
            </a:xfrm>
            <a:prstGeom prst="rect">
              <a:avLst/>
            </a:prstGeom>
            <a:noFill/>
          </p:spPr>
          <p:txBody>
            <a:bodyPr wrap="none" rtlCol="0">
              <a:spAutoFit/>
            </a:bodyPr>
            <a:lstStyle/>
            <a:p>
              <a:r>
                <a:rPr lang="zh-CN" altLang="en-US" dirty="0" smtClean="0">
                  <a:solidFill>
                    <a:schemeClr val="bg1"/>
                  </a:solidFill>
                </a:rPr>
                <a:t>思科公司</a:t>
              </a:r>
              <a:endParaRPr lang="zh-CN" altLang="en-US" dirty="0">
                <a:solidFill>
                  <a:schemeClr val="bg1"/>
                </a:solidFill>
              </a:endParaRPr>
            </a:p>
          </p:txBody>
        </p:sp>
        <p:sp>
          <p:nvSpPr>
            <p:cNvPr id="36" name="文本框 35"/>
            <p:cNvSpPr txBox="1"/>
            <p:nvPr/>
          </p:nvSpPr>
          <p:spPr>
            <a:xfrm>
              <a:off x="9198514" y="5285383"/>
              <a:ext cx="646331" cy="369332"/>
            </a:xfrm>
            <a:prstGeom prst="rect">
              <a:avLst/>
            </a:prstGeom>
            <a:noFill/>
          </p:spPr>
          <p:txBody>
            <a:bodyPr wrap="none" rtlCol="0">
              <a:spAutoFit/>
            </a:bodyPr>
            <a:lstStyle/>
            <a:p>
              <a:r>
                <a:rPr lang="zh-CN" altLang="en-US" dirty="0" smtClean="0">
                  <a:solidFill>
                    <a:schemeClr val="bg1"/>
                  </a:solidFill>
                </a:rPr>
                <a:t>雅虎</a:t>
              </a:r>
              <a:endParaRPr lang="zh-CN" altLang="en-US" dirty="0">
                <a:solidFill>
                  <a:schemeClr val="bg1"/>
                </a:solidFill>
              </a:endParaRPr>
            </a:p>
          </p:txBody>
        </p:sp>
        <p:sp>
          <p:nvSpPr>
            <p:cNvPr id="39" name="任意多边形 38"/>
            <p:cNvSpPr/>
            <p:nvPr/>
          </p:nvSpPr>
          <p:spPr>
            <a:xfrm>
              <a:off x="4261540" y="2426201"/>
              <a:ext cx="619274" cy="678071"/>
            </a:xfrm>
            <a:custGeom>
              <a:avLst/>
              <a:gdLst>
                <a:gd name="connsiteX0" fmla="*/ 464278 w 844464"/>
                <a:gd name="connsiteY0" fmla="*/ 0 h 924641"/>
                <a:gd name="connsiteX1" fmla="*/ 792572 w 844464"/>
                <a:gd name="connsiteY1" fmla="*/ 135984 h 924641"/>
                <a:gd name="connsiteX2" fmla="*/ 844464 w 844464"/>
                <a:gd name="connsiteY2" fmla="*/ 198877 h 924641"/>
                <a:gd name="connsiteX3" fmla="*/ 425444 w 844464"/>
                <a:gd name="connsiteY3" fmla="*/ 924641 h 924641"/>
                <a:gd name="connsiteX4" fmla="*/ 370710 w 844464"/>
                <a:gd name="connsiteY4" fmla="*/ 919124 h 924641"/>
                <a:gd name="connsiteX5" fmla="*/ 0 w 844464"/>
                <a:gd name="connsiteY5" fmla="*/ 464278 h 924641"/>
                <a:gd name="connsiteX6" fmla="*/ 464278 w 844464"/>
                <a:gd name="connsiteY6" fmla="*/ 0 h 924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4464" h="924641">
                  <a:moveTo>
                    <a:pt x="464278" y="0"/>
                  </a:moveTo>
                  <a:cubicBezTo>
                    <a:pt x="592485" y="0"/>
                    <a:pt x="708555" y="51966"/>
                    <a:pt x="792572" y="135984"/>
                  </a:cubicBezTo>
                  <a:lnTo>
                    <a:pt x="844464" y="198877"/>
                  </a:lnTo>
                  <a:lnTo>
                    <a:pt x="425444" y="924641"/>
                  </a:lnTo>
                  <a:lnTo>
                    <a:pt x="370710" y="919124"/>
                  </a:lnTo>
                  <a:cubicBezTo>
                    <a:pt x="159146" y="875832"/>
                    <a:pt x="0" y="688640"/>
                    <a:pt x="0" y="464278"/>
                  </a:cubicBezTo>
                  <a:cubicBezTo>
                    <a:pt x="0" y="207864"/>
                    <a:pt x="207864" y="0"/>
                    <a:pt x="464278" y="0"/>
                  </a:cubicBezTo>
                  <a:close/>
                </a:path>
              </a:pathLst>
            </a:cu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316428" y="2608809"/>
              <a:ext cx="5527475" cy="369332"/>
            </a:xfrm>
            <a:prstGeom prst="rect">
              <a:avLst/>
            </a:prstGeom>
            <a:noFill/>
          </p:spPr>
          <p:txBody>
            <a:bodyPr wrap="none" rtlCol="0">
              <a:spAutoFit/>
            </a:bodyPr>
            <a:lstStyle/>
            <a:p>
              <a:r>
                <a:rPr lang="zh-CN" altLang="en-US" b="1" dirty="0" smtClean="0">
                  <a:solidFill>
                    <a:schemeClr val="bg1"/>
                  </a:solidFill>
                </a:rPr>
                <a:t>一</a:t>
              </a:r>
              <a:r>
                <a:rPr lang="zh-CN" altLang="en-US" dirty="0" smtClean="0">
                  <a:solidFill>
                    <a:schemeClr val="bg1"/>
                  </a:solidFill>
                </a:rPr>
                <a:t>     以下企业是否听说过，如听说过请在前方打勾。</a:t>
              </a:r>
              <a:endParaRPr lang="zh-CN" altLang="en-US" dirty="0">
                <a:solidFill>
                  <a:schemeClr val="bg1"/>
                </a:solidFill>
              </a:endParaRPr>
            </a:p>
          </p:txBody>
        </p:sp>
      </p:grpSp>
      <p:grpSp>
        <p:nvGrpSpPr>
          <p:cNvPr id="41" name="组合 40"/>
          <p:cNvGrpSpPr/>
          <p:nvPr/>
        </p:nvGrpSpPr>
        <p:grpSpPr>
          <a:xfrm>
            <a:off x="200997" y="571383"/>
            <a:ext cx="11418853" cy="1321951"/>
            <a:chOff x="200997" y="571383"/>
            <a:chExt cx="11418853" cy="1321951"/>
          </a:xfrm>
        </p:grpSpPr>
        <p:sp>
          <p:nvSpPr>
            <p:cNvPr id="42" name="矩形 41"/>
            <p:cNvSpPr/>
            <p:nvPr/>
          </p:nvSpPr>
          <p:spPr>
            <a:xfrm>
              <a:off x="2553572" y="1340824"/>
              <a:ext cx="9066278" cy="55251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2971329" y="571383"/>
              <a:ext cx="5827236" cy="769441"/>
            </a:xfrm>
            <a:prstGeom prst="rect">
              <a:avLst/>
            </a:prstGeom>
            <a:noFill/>
          </p:spPr>
          <p:txBody>
            <a:bodyPr wrap="none" rtlCol="0">
              <a:spAutoFit/>
            </a:bodyPr>
            <a:lstStyle/>
            <a:p>
              <a:r>
                <a:rPr lang="zh-CN" altLang="en-US" sz="4400" dirty="0">
                  <a:solidFill>
                    <a:schemeClr val="bg1"/>
                  </a:solidFill>
                  <a:latin typeface="微软雅黑" panose="020B0503020204020204" pitchFamily="34" charset="-122"/>
                  <a:ea typeface="微软雅黑" panose="020B0503020204020204" pitchFamily="34" charset="-122"/>
                </a:rPr>
                <a:t>一</a:t>
              </a:r>
              <a:r>
                <a:rPr lang="zh-CN" altLang="en-US" sz="4400" dirty="0" smtClean="0">
                  <a:solidFill>
                    <a:schemeClr val="bg1"/>
                  </a:solidFill>
                  <a:latin typeface="微软雅黑" panose="020B0503020204020204" pitchFamily="34" charset="-122"/>
                  <a:ea typeface="微软雅黑" panose="020B0503020204020204" pitchFamily="34" charset="-122"/>
                </a:rPr>
                <a:t>个小测试引发的阅读</a:t>
              </a:r>
              <a:endParaRPr lang="zh-CN" altLang="en-US" sz="44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200997" y="1343634"/>
              <a:ext cx="24791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2553572" y="669136"/>
              <a:ext cx="305904" cy="1224198"/>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2971329" y="1412264"/>
              <a:ext cx="6016391" cy="400110"/>
            </a:xfrm>
            <a:prstGeom prst="rect">
              <a:avLst/>
            </a:prstGeom>
            <a:noFill/>
          </p:spPr>
          <p:txBody>
            <a:bodyPr wrap="none" rtlCol="0">
              <a:spAutoFit/>
            </a:bodyPr>
            <a:lstStyle/>
            <a:p>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在这个数字时代，</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IT</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人非读不可，非</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IT</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人应该阅读的</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26230590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477071" y="650566"/>
            <a:ext cx="2646878" cy="830997"/>
          </a:xfrm>
          <a:prstGeom prst="rect">
            <a:avLst/>
          </a:prstGeom>
          <a:noFill/>
        </p:spPr>
        <p:txBody>
          <a:bodyPr wrap="none" rtlCol="0">
            <a:spAutoFit/>
          </a:bodyPr>
          <a:lstStyle/>
          <a:p>
            <a:r>
              <a:rPr lang="zh-CN" altLang="en-US" sz="4800" dirty="0" smtClean="0">
                <a:solidFill>
                  <a:schemeClr val="bg1"/>
                </a:solidFill>
                <a:ea typeface="方正大黑简体" panose="02010601030101010101"/>
              </a:rPr>
              <a:t>商业模式</a:t>
            </a:r>
            <a:endParaRPr lang="zh-CN" altLang="en-US" sz="4800" dirty="0">
              <a:solidFill>
                <a:schemeClr val="bg1"/>
              </a:solidFill>
              <a:ea typeface="方正大黑简体" panose="02010601030101010101"/>
            </a:endParaRPr>
          </a:p>
        </p:txBody>
      </p:sp>
      <p:cxnSp>
        <p:nvCxnSpPr>
          <p:cNvPr id="5" name="直接连接符 4"/>
          <p:cNvCxnSpPr/>
          <p:nvPr/>
        </p:nvCxnSpPr>
        <p:spPr>
          <a:xfrm>
            <a:off x="866577" y="1602874"/>
            <a:ext cx="9729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600891" y="2168628"/>
            <a:ext cx="10944050" cy="4231258"/>
            <a:chOff x="600891" y="2168628"/>
            <a:chExt cx="10944050" cy="4231258"/>
          </a:xfrm>
        </p:grpSpPr>
        <p:grpSp>
          <p:nvGrpSpPr>
            <p:cNvPr id="9" name="组合 8"/>
            <p:cNvGrpSpPr/>
            <p:nvPr/>
          </p:nvGrpSpPr>
          <p:grpSpPr>
            <a:xfrm>
              <a:off x="600891" y="2855693"/>
              <a:ext cx="2408936" cy="2395382"/>
              <a:chOff x="985838" y="4043363"/>
              <a:chExt cx="2691683" cy="2486025"/>
            </a:xfrm>
          </p:grpSpPr>
          <p:sp>
            <p:nvSpPr>
              <p:cNvPr id="3" name="矩形 2"/>
              <p:cNvSpPr/>
              <p:nvPr/>
            </p:nvSpPr>
            <p:spPr>
              <a:xfrm>
                <a:off x="985838" y="4614863"/>
                <a:ext cx="2691683" cy="191452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985838" y="4043363"/>
                <a:ext cx="2691683" cy="605548"/>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Google</a:t>
                </a:r>
                <a:r>
                  <a:rPr lang="zh-CN" altLang="en-US" dirty="0" smtClean="0"/>
                  <a:t>广告系统</a:t>
                </a:r>
                <a:endParaRPr lang="zh-CN" altLang="en-US" dirty="0"/>
              </a:p>
            </p:txBody>
          </p:sp>
        </p:grpSp>
        <p:grpSp>
          <p:nvGrpSpPr>
            <p:cNvPr id="10" name="组合 9"/>
            <p:cNvGrpSpPr/>
            <p:nvPr/>
          </p:nvGrpSpPr>
          <p:grpSpPr>
            <a:xfrm>
              <a:off x="3442341" y="4004504"/>
              <a:ext cx="2412524" cy="2395382"/>
              <a:chOff x="981828" y="4043363"/>
              <a:chExt cx="2695693" cy="2486025"/>
            </a:xfrm>
          </p:grpSpPr>
          <p:sp>
            <p:nvSpPr>
              <p:cNvPr id="11" name="矩形 10"/>
              <p:cNvSpPr/>
              <p:nvPr/>
            </p:nvSpPr>
            <p:spPr>
              <a:xfrm>
                <a:off x="985838" y="4614863"/>
                <a:ext cx="2691683" cy="191452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981828" y="4043363"/>
                <a:ext cx="2691683" cy="605547"/>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eBay</a:t>
                </a:r>
                <a:r>
                  <a:rPr lang="zh-CN" altLang="en-US" dirty="0" smtClean="0"/>
                  <a:t>亚马逊在线市场</a:t>
                </a:r>
                <a:endParaRPr lang="zh-CN" altLang="en-US" dirty="0"/>
              </a:p>
            </p:txBody>
          </p:sp>
        </p:grpSp>
        <p:grpSp>
          <p:nvGrpSpPr>
            <p:cNvPr id="13" name="组合 12"/>
            <p:cNvGrpSpPr/>
            <p:nvPr/>
          </p:nvGrpSpPr>
          <p:grpSpPr>
            <a:xfrm>
              <a:off x="6287687" y="2855693"/>
              <a:ext cx="2412524" cy="2395382"/>
              <a:chOff x="981828" y="4043363"/>
              <a:chExt cx="2695693" cy="2486025"/>
            </a:xfrm>
          </p:grpSpPr>
          <p:sp>
            <p:nvSpPr>
              <p:cNvPr id="14" name="矩形 13"/>
              <p:cNvSpPr/>
              <p:nvPr/>
            </p:nvSpPr>
            <p:spPr>
              <a:xfrm>
                <a:off x="985838" y="4614863"/>
                <a:ext cx="2691683" cy="191452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981828" y="4043363"/>
                <a:ext cx="2691683" cy="605547"/>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戴尔虚拟工厂</a:t>
                </a:r>
                <a:endParaRPr lang="zh-CN" altLang="en-US" dirty="0"/>
              </a:p>
            </p:txBody>
          </p:sp>
        </p:grpSp>
        <p:grpSp>
          <p:nvGrpSpPr>
            <p:cNvPr id="16" name="组合 15"/>
            <p:cNvGrpSpPr/>
            <p:nvPr/>
          </p:nvGrpSpPr>
          <p:grpSpPr>
            <a:xfrm>
              <a:off x="9132417" y="4004504"/>
              <a:ext cx="2412524" cy="2395382"/>
              <a:chOff x="981828" y="4043363"/>
              <a:chExt cx="2695693" cy="2486025"/>
            </a:xfrm>
          </p:grpSpPr>
          <p:sp>
            <p:nvSpPr>
              <p:cNvPr id="17" name="矩形 16"/>
              <p:cNvSpPr/>
              <p:nvPr/>
            </p:nvSpPr>
            <p:spPr>
              <a:xfrm>
                <a:off x="985838" y="4614863"/>
                <a:ext cx="2691683" cy="1914525"/>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矩形 17"/>
              <p:cNvSpPr/>
              <p:nvPr/>
            </p:nvSpPr>
            <p:spPr>
              <a:xfrm>
                <a:off x="981828" y="4043363"/>
                <a:ext cx="2691683" cy="605547"/>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腾讯虚拟物品</a:t>
                </a:r>
                <a:endParaRPr lang="zh-CN" altLang="en-US" dirty="0"/>
              </a:p>
            </p:txBody>
          </p:sp>
        </p:grpSp>
        <p:cxnSp>
          <p:nvCxnSpPr>
            <p:cNvPr id="20" name="直接连接符 19"/>
            <p:cNvCxnSpPr/>
            <p:nvPr/>
          </p:nvCxnSpPr>
          <p:spPr>
            <a:xfrm flipH="1">
              <a:off x="1845331" y="2168628"/>
              <a:ext cx="28320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845330" y="2168628"/>
              <a:ext cx="3824" cy="6866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842810" y="5251075"/>
              <a:ext cx="0" cy="68706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1845330" y="5938140"/>
              <a:ext cx="137981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4677369" y="3147427"/>
              <a:ext cx="14091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677368" y="3147427"/>
              <a:ext cx="0" cy="8570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7522099" y="6043027"/>
              <a:ext cx="13970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7532798" y="5265409"/>
              <a:ext cx="0" cy="7776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6925235" y="2168628"/>
              <a:ext cx="34230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0348277" y="2168628"/>
              <a:ext cx="0" cy="16229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弦形 40"/>
            <p:cNvSpPr/>
            <p:nvPr/>
          </p:nvSpPr>
          <p:spPr>
            <a:xfrm rot="5400000">
              <a:off x="1629757" y="2650080"/>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4" name="弦形 43"/>
            <p:cNvSpPr/>
            <p:nvPr/>
          </p:nvSpPr>
          <p:spPr>
            <a:xfrm rot="5400000">
              <a:off x="4457971" y="3786493"/>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5" name="弦形 44"/>
            <p:cNvSpPr/>
            <p:nvPr/>
          </p:nvSpPr>
          <p:spPr>
            <a:xfrm rot="5400000">
              <a:off x="10117487" y="3775308"/>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6" name="弦形 45"/>
            <p:cNvSpPr/>
            <p:nvPr/>
          </p:nvSpPr>
          <p:spPr>
            <a:xfrm>
              <a:off x="6055004" y="2922000"/>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7" name="弦形 46"/>
            <p:cNvSpPr/>
            <p:nvPr/>
          </p:nvSpPr>
          <p:spPr>
            <a:xfrm rot="16200000">
              <a:off x="1639241" y="5044673"/>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8" name="弦形 47"/>
            <p:cNvSpPr/>
            <p:nvPr/>
          </p:nvSpPr>
          <p:spPr>
            <a:xfrm>
              <a:off x="3225144" y="5718743"/>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49" name="弦形 48"/>
            <p:cNvSpPr/>
            <p:nvPr/>
          </p:nvSpPr>
          <p:spPr>
            <a:xfrm>
              <a:off x="8919155" y="5823630"/>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50" name="弦形 49"/>
            <p:cNvSpPr/>
            <p:nvPr/>
          </p:nvSpPr>
          <p:spPr>
            <a:xfrm rot="16200000">
              <a:off x="7316009" y="5044672"/>
              <a:ext cx="438793" cy="438793"/>
            </a:xfrm>
            <a:prstGeom prst="chord">
              <a:avLst>
                <a:gd name="adj1" fmla="val 5398047"/>
                <a:gd name="adj2" fmla="val 1620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51" name="文本框 50"/>
            <p:cNvSpPr txBox="1"/>
            <p:nvPr/>
          </p:nvSpPr>
          <p:spPr>
            <a:xfrm>
              <a:off x="890735" y="3557574"/>
              <a:ext cx="1874069" cy="1477328"/>
            </a:xfrm>
            <a:prstGeom prst="rect">
              <a:avLst/>
            </a:prstGeom>
            <a:noFill/>
          </p:spPr>
          <p:txBody>
            <a:bodyPr wrap="square" rtlCol="0">
              <a:spAutoFit/>
            </a:bodyPr>
            <a:lstStyle/>
            <a:p>
              <a:r>
                <a:rPr lang="zh-CN" altLang="en-US" dirty="0" smtClean="0">
                  <a:solidFill>
                    <a:schemeClr val="bg1"/>
                  </a:solidFill>
                </a:rPr>
                <a:t>广告系统自动化，</a:t>
              </a:r>
              <a:r>
                <a:rPr lang="zh-CN" altLang="en-US" dirty="0">
                  <a:solidFill>
                    <a:schemeClr val="bg1"/>
                  </a:solidFill>
                </a:rPr>
                <a:t>搜索量</a:t>
              </a:r>
              <a:r>
                <a:rPr lang="zh-CN" altLang="en-US" dirty="0" smtClean="0">
                  <a:solidFill>
                    <a:schemeClr val="bg1"/>
                  </a:solidFill>
                </a:rPr>
                <a:t>达到一个阙值后，匹配度高，效果好，吸引更多广告商。</a:t>
              </a:r>
              <a:endParaRPr lang="zh-CN" altLang="en-US" dirty="0">
                <a:solidFill>
                  <a:schemeClr val="bg1"/>
                </a:solidFill>
              </a:endParaRPr>
            </a:p>
          </p:txBody>
        </p:sp>
        <p:sp>
          <p:nvSpPr>
            <p:cNvPr id="65" name="文本框 64"/>
            <p:cNvSpPr txBox="1"/>
            <p:nvPr/>
          </p:nvSpPr>
          <p:spPr>
            <a:xfrm>
              <a:off x="3755967" y="4755265"/>
              <a:ext cx="1874069" cy="1477328"/>
            </a:xfrm>
            <a:prstGeom prst="rect">
              <a:avLst/>
            </a:prstGeom>
            <a:noFill/>
          </p:spPr>
          <p:txBody>
            <a:bodyPr wrap="square" rtlCol="0">
              <a:spAutoFit/>
            </a:bodyPr>
            <a:lstStyle/>
            <a:p>
              <a:r>
                <a:rPr lang="zh-CN" altLang="en-US" dirty="0" smtClean="0">
                  <a:solidFill>
                    <a:schemeClr val="bg1"/>
                  </a:solidFill>
                </a:rPr>
                <a:t>提供在线交易和支付平台，买卖双方自由交易，赚取手续费用和少量提成。</a:t>
              </a:r>
              <a:endParaRPr lang="zh-CN" altLang="en-US" dirty="0">
                <a:solidFill>
                  <a:schemeClr val="bg1"/>
                </a:solidFill>
              </a:endParaRPr>
            </a:p>
          </p:txBody>
        </p:sp>
        <p:sp>
          <p:nvSpPr>
            <p:cNvPr id="66" name="文本框 65"/>
            <p:cNvSpPr txBox="1"/>
            <p:nvPr/>
          </p:nvSpPr>
          <p:spPr>
            <a:xfrm>
              <a:off x="6493797" y="3566104"/>
              <a:ext cx="2021894" cy="1477328"/>
            </a:xfrm>
            <a:prstGeom prst="rect">
              <a:avLst/>
            </a:prstGeom>
            <a:noFill/>
          </p:spPr>
          <p:txBody>
            <a:bodyPr wrap="square" rtlCol="0">
              <a:spAutoFit/>
            </a:bodyPr>
            <a:lstStyle/>
            <a:p>
              <a:r>
                <a:rPr lang="zh-CN" altLang="en-US" dirty="0" smtClean="0">
                  <a:solidFill>
                    <a:schemeClr val="bg1"/>
                  </a:solidFill>
                </a:rPr>
                <a:t>设计生产、原料采购、仓储运输、加工制造、批发经营简化，仅留订单处理和零售。</a:t>
              </a:r>
              <a:endParaRPr lang="zh-CN" altLang="en-US" dirty="0">
                <a:solidFill>
                  <a:schemeClr val="bg1"/>
                </a:solidFill>
              </a:endParaRPr>
            </a:p>
          </p:txBody>
        </p:sp>
        <p:sp>
          <p:nvSpPr>
            <p:cNvPr id="67" name="文本框 66"/>
            <p:cNvSpPr txBox="1"/>
            <p:nvPr/>
          </p:nvSpPr>
          <p:spPr>
            <a:xfrm>
              <a:off x="9337066" y="4893764"/>
              <a:ext cx="2021894" cy="1200329"/>
            </a:xfrm>
            <a:prstGeom prst="rect">
              <a:avLst/>
            </a:prstGeom>
            <a:noFill/>
          </p:spPr>
          <p:txBody>
            <a:bodyPr wrap="square" rtlCol="0">
              <a:spAutoFit/>
            </a:bodyPr>
            <a:lstStyle/>
            <a:p>
              <a:r>
                <a:rPr lang="zh-CN" altLang="en-US" dirty="0" smtClean="0">
                  <a:solidFill>
                    <a:schemeClr val="bg1"/>
                  </a:solidFill>
                </a:rPr>
                <a:t>设计售卖有使用价值的虚拟商品。消费者同时也是虚拟商品的创造者。</a:t>
              </a:r>
              <a:endParaRPr lang="zh-CN" altLang="en-US" dirty="0">
                <a:solidFill>
                  <a:schemeClr val="bg1"/>
                </a:solidFill>
              </a:endParaRPr>
            </a:p>
          </p:txBody>
        </p:sp>
      </p:grpSp>
      <p:sp>
        <p:nvSpPr>
          <p:cNvPr id="69" name="文本框 68"/>
          <p:cNvSpPr txBox="1"/>
          <p:nvPr/>
        </p:nvSpPr>
        <p:spPr>
          <a:xfrm>
            <a:off x="5092624" y="1876239"/>
            <a:ext cx="1415772" cy="584775"/>
          </a:xfrm>
          <a:prstGeom prst="rect">
            <a:avLst/>
          </a:prstGeom>
          <a:noFill/>
        </p:spPr>
        <p:txBody>
          <a:bodyPr wrap="none" rtlCol="0">
            <a:spAutoFit/>
          </a:bodyPr>
          <a:lstStyle/>
          <a:p>
            <a:r>
              <a:rPr lang="zh-CN" altLang="en-US" sz="3200" dirty="0">
                <a:solidFill>
                  <a:schemeClr val="bg1"/>
                </a:solidFill>
              </a:rPr>
              <a:t>印钞机</a:t>
            </a:r>
          </a:p>
        </p:txBody>
      </p:sp>
    </p:spTree>
    <p:extLst>
      <p:ext uri="{BB962C8B-B14F-4D97-AF65-F5344CB8AC3E}">
        <p14:creationId xmlns:p14="http://schemas.microsoft.com/office/powerpoint/2010/main" xmlns="" val="31514053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477071" y="650566"/>
            <a:ext cx="2811988" cy="830997"/>
          </a:xfrm>
          <a:prstGeom prst="rect">
            <a:avLst/>
          </a:prstGeom>
          <a:noFill/>
        </p:spPr>
        <p:txBody>
          <a:bodyPr wrap="none" rtlCol="0">
            <a:spAutoFit/>
          </a:bodyPr>
          <a:lstStyle/>
          <a:p>
            <a:r>
              <a:rPr lang="zh-CN" altLang="en-US" sz="4800" dirty="0" smtClean="0">
                <a:solidFill>
                  <a:schemeClr val="bg1"/>
                </a:solidFill>
                <a:ea typeface="方正大黑简体" panose="02010601030101010101"/>
              </a:rPr>
              <a:t>互联网</a:t>
            </a:r>
            <a:r>
              <a:rPr lang="en-US" altLang="zh-CN" sz="4800" dirty="0" smtClean="0">
                <a:solidFill>
                  <a:schemeClr val="bg1"/>
                </a:solidFill>
                <a:ea typeface="方正大黑简体" panose="02010601030101010101"/>
              </a:rPr>
              <a:t>2.0</a:t>
            </a:r>
            <a:endParaRPr lang="zh-CN" altLang="en-US" sz="4800" dirty="0">
              <a:solidFill>
                <a:schemeClr val="bg1"/>
              </a:solidFill>
              <a:ea typeface="方正大黑简体" panose="02010601030101010101"/>
            </a:endParaRPr>
          </a:p>
        </p:txBody>
      </p:sp>
      <p:cxnSp>
        <p:nvCxnSpPr>
          <p:cNvPr id="5" name="直接连接符 4"/>
          <p:cNvCxnSpPr/>
          <p:nvPr/>
        </p:nvCxnSpPr>
        <p:spPr>
          <a:xfrm>
            <a:off x="866577" y="1602874"/>
            <a:ext cx="9729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58836" y="4298452"/>
            <a:ext cx="41530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endCxn id="24" idx="0"/>
          </p:cNvCxnSpPr>
          <p:nvPr/>
        </p:nvCxnSpPr>
        <p:spPr>
          <a:xfrm>
            <a:off x="5819140" y="2443163"/>
            <a:ext cx="0" cy="134808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033327" y="2443163"/>
            <a:ext cx="785813" cy="78581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Broadway" panose="04040905080B02020502" pitchFamily="82" charset="0"/>
              </a:rPr>
              <a:t>1</a:t>
            </a:r>
            <a:endParaRPr lang="zh-CN" altLang="en-US" sz="5400" dirty="0">
              <a:latin typeface="Broadway" panose="04040905080B02020502" pitchFamily="82" charset="0"/>
            </a:endParaRPr>
          </a:p>
        </p:txBody>
      </p:sp>
      <p:sp>
        <p:nvSpPr>
          <p:cNvPr id="9" name="矩形 8"/>
          <p:cNvSpPr/>
          <p:nvPr/>
        </p:nvSpPr>
        <p:spPr>
          <a:xfrm>
            <a:off x="1158836" y="4312740"/>
            <a:ext cx="785813" cy="78581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a:latin typeface="Broadway" panose="04040905080B02020502" pitchFamily="82" charset="0"/>
              </a:rPr>
              <a:t>2</a:t>
            </a:r>
            <a:endParaRPr lang="zh-CN" altLang="en-US" sz="5400" dirty="0">
              <a:latin typeface="Broadway" panose="04040905080B02020502" pitchFamily="82" charset="0"/>
            </a:endParaRPr>
          </a:p>
        </p:txBody>
      </p:sp>
      <p:sp>
        <p:nvSpPr>
          <p:cNvPr id="10" name="矩形 9"/>
          <p:cNvSpPr/>
          <p:nvPr/>
        </p:nvSpPr>
        <p:spPr>
          <a:xfrm>
            <a:off x="5840201" y="5457825"/>
            <a:ext cx="785813" cy="78581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Broadway" panose="04040905080B02020502" pitchFamily="82" charset="0"/>
              </a:rPr>
              <a:t>3</a:t>
            </a:r>
            <a:endParaRPr lang="zh-CN" altLang="en-US" sz="5400" dirty="0">
              <a:latin typeface="Broadway" panose="04040905080B02020502" pitchFamily="82" charset="0"/>
            </a:endParaRPr>
          </a:p>
        </p:txBody>
      </p:sp>
      <p:sp>
        <p:nvSpPr>
          <p:cNvPr id="11" name="矩形 10"/>
          <p:cNvSpPr/>
          <p:nvPr/>
        </p:nvSpPr>
        <p:spPr>
          <a:xfrm>
            <a:off x="9810470" y="3526927"/>
            <a:ext cx="785813" cy="78581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Broadway" panose="04040905080B02020502" pitchFamily="82" charset="0"/>
              </a:rPr>
              <a:t>4</a:t>
            </a:r>
            <a:endParaRPr lang="zh-CN" altLang="en-US" sz="5400" dirty="0">
              <a:latin typeface="Broadway" panose="04040905080B02020502" pitchFamily="82" charset="0"/>
            </a:endParaRPr>
          </a:p>
        </p:txBody>
      </p:sp>
      <p:sp>
        <p:nvSpPr>
          <p:cNvPr id="12" name="文本框 11"/>
          <p:cNvSpPr txBox="1"/>
          <p:nvPr/>
        </p:nvSpPr>
        <p:spPr>
          <a:xfrm>
            <a:off x="1005795" y="2305646"/>
            <a:ext cx="3634626" cy="923330"/>
          </a:xfrm>
          <a:prstGeom prst="rect">
            <a:avLst/>
          </a:prstGeom>
          <a:noFill/>
        </p:spPr>
        <p:txBody>
          <a:bodyPr wrap="square" rtlCol="0">
            <a:spAutoFit/>
          </a:bodyPr>
          <a:lstStyle/>
          <a:p>
            <a:r>
              <a:rPr lang="zh-CN" altLang="en-US" dirty="0" smtClean="0">
                <a:solidFill>
                  <a:schemeClr val="bg1"/>
                </a:solidFill>
              </a:rPr>
              <a:t>必须有一个平台，可以接受并且管理用户提交的内容，并且这些内容是服务的主体。</a:t>
            </a:r>
            <a:endParaRPr lang="zh-CN" altLang="en-US" dirty="0">
              <a:solidFill>
                <a:schemeClr val="bg1"/>
              </a:solidFill>
            </a:endParaRPr>
          </a:p>
        </p:txBody>
      </p:sp>
      <p:sp>
        <p:nvSpPr>
          <p:cNvPr id="13" name="文本框 12"/>
          <p:cNvSpPr txBox="1"/>
          <p:nvPr/>
        </p:nvSpPr>
        <p:spPr>
          <a:xfrm>
            <a:off x="1004690" y="5320308"/>
            <a:ext cx="3634626" cy="923330"/>
          </a:xfrm>
          <a:prstGeom prst="rect">
            <a:avLst/>
          </a:prstGeom>
          <a:noFill/>
        </p:spPr>
        <p:txBody>
          <a:bodyPr wrap="square" rtlCol="0">
            <a:spAutoFit/>
          </a:bodyPr>
          <a:lstStyle/>
          <a:p>
            <a:r>
              <a:rPr lang="zh-CN" altLang="en-US" dirty="0" smtClean="0">
                <a:solidFill>
                  <a:schemeClr val="bg1"/>
                </a:solidFill>
              </a:rPr>
              <a:t>提供一个开放的平台让用户可以在平台上开发自己的应用程序，并且提供给其他用户使用。</a:t>
            </a:r>
            <a:endParaRPr lang="zh-CN" altLang="en-US" dirty="0">
              <a:solidFill>
                <a:schemeClr val="bg1"/>
              </a:solidFill>
            </a:endParaRPr>
          </a:p>
        </p:txBody>
      </p:sp>
      <p:sp>
        <p:nvSpPr>
          <p:cNvPr id="14" name="文本框 13"/>
          <p:cNvSpPr txBox="1"/>
          <p:nvPr/>
        </p:nvSpPr>
        <p:spPr>
          <a:xfrm>
            <a:off x="7099770" y="5597307"/>
            <a:ext cx="3634626" cy="646331"/>
          </a:xfrm>
          <a:prstGeom prst="rect">
            <a:avLst/>
          </a:prstGeom>
          <a:noFill/>
        </p:spPr>
        <p:txBody>
          <a:bodyPr wrap="square" rtlCol="0">
            <a:spAutoFit/>
          </a:bodyPr>
          <a:lstStyle/>
          <a:p>
            <a:r>
              <a:rPr lang="zh-CN" altLang="en-US" dirty="0" smtClean="0">
                <a:solidFill>
                  <a:schemeClr val="bg1"/>
                </a:solidFill>
              </a:rPr>
              <a:t>交互性：“我可以进入你的计算机，你可以看我家的电视”</a:t>
            </a:r>
            <a:endParaRPr lang="zh-CN" altLang="en-US" dirty="0">
              <a:solidFill>
                <a:schemeClr val="bg1"/>
              </a:solidFill>
            </a:endParaRPr>
          </a:p>
        </p:txBody>
      </p:sp>
      <p:sp>
        <p:nvSpPr>
          <p:cNvPr id="15" name="文本框 14"/>
          <p:cNvSpPr txBox="1"/>
          <p:nvPr/>
        </p:nvSpPr>
        <p:spPr>
          <a:xfrm>
            <a:off x="7094728" y="2443163"/>
            <a:ext cx="3634626" cy="923330"/>
          </a:xfrm>
          <a:prstGeom prst="rect">
            <a:avLst/>
          </a:prstGeom>
          <a:noFill/>
        </p:spPr>
        <p:txBody>
          <a:bodyPr wrap="square" rtlCol="0">
            <a:spAutoFit/>
          </a:bodyPr>
          <a:lstStyle/>
          <a:p>
            <a:r>
              <a:rPr lang="zh-CN" altLang="en-US" dirty="0" smtClean="0">
                <a:solidFill>
                  <a:schemeClr val="bg1"/>
                </a:solidFill>
              </a:rPr>
              <a:t>非竞争性和自足性，互联网</a:t>
            </a:r>
            <a:r>
              <a:rPr lang="en-US" altLang="zh-CN" dirty="0" smtClean="0">
                <a:solidFill>
                  <a:schemeClr val="bg1"/>
                </a:solidFill>
              </a:rPr>
              <a:t>2.0</a:t>
            </a:r>
            <a:r>
              <a:rPr lang="zh-CN" altLang="en-US" dirty="0" smtClean="0">
                <a:solidFill>
                  <a:schemeClr val="bg1"/>
                </a:solidFill>
              </a:rPr>
              <a:t>公司不应该过多主导内容和服务，不应该参与和用户的竞争。</a:t>
            </a:r>
            <a:endParaRPr lang="zh-CN" altLang="en-US" dirty="0">
              <a:solidFill>
                <a:schemeClr val="bg1"/>
              </a:solidFill>
            </a:endParaRPr>
          </a:p>
        </p:txBody>
      </p:sp>
      <p:cxnSp>
        <p:nvCxnSpPr>
          <p:cNvPr id="16" name="直接连接符 15"/>
          <p:cNvCxnSpPr/>
          <p:nvPr/>
        </p:nvCxnSpPr>
        <p:spPr>
          <a:xfrm>
            <a:off x="6326346" y="4312740"/>
            <a:ext cx="4269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24" idx="4"/>
          </p:cNvCxnSpPr>
          <p:nvPr/>
        </p:nvCxnSpPr>
        <p:spPr>
          <a:xfrm>
            <a:off x="5819140" y="4805658"/>
            <a:ext cx="0" cy="14379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5311934" y="3791246"/>
            <a:ext cx="1014412" cy="101441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0" name="椭圆 29"/>
          <p:cNvSpPr/>
          <p:nvPr/>
        </p:nvSpPr>
        <p:spPr>
          <a:xfrm>
            <a:off x="5581162" y="4060474"/>
            <a:ext cx="475955" cy="47595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1" name="椭圆 30"/>
          <p:cNvSpPr/>
          <p:nvPr/>
        </p:nvSpPr>
        <p:spPr>
          <a:xfrm>
            <a:off x="6101082" y="3859463"/>
            <a:ext cx="101898" cy="10189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2" name="椭圆 31"/>
          <p:cNvSpPr/>
          <p:nvPr/>
        </p:nvSpPr>
        <p:spPr>
          <a:xfrm>
            <a:off x="5940931" y="4417765"/>
            <a:ext cx="101898" cy="10189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Tree>
    <p:extLst>
      <p:ext uri="{BB962C8B-B14F-4D97-AF65-F5344CB8AC3E}">
        <p14:creationId xmlns:p14="http://schemas.microsoft.com/office/powerpoint/2010/main" xmlns="" val="16698955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椭圆 75"/>
          <p:cNvSpPr/>
          <p:nvPr/>
        </p:nvSpPr>
        <p:spPr>
          <a:xfrm>
            <a:off x="5079787" y="3269341"/>
            <a:ext cx="1752637" cy="17526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4" name="文本框 3"/>
          <p:cNvSpPr txBox="1"/>
          <p:nvPr/>
        </p:nvSpPr>
        <p:spPr>
          <a:xfrm>
            <a:off x="4715767" y="650566"/>
            <a:ext cx="2031325" cy="830997"/>
          </a:xfrm>
          <a:prstGeom prst="rect">
            <a:avLst/>
          </a:prstGeom>
          <a:noFill/>
        </p:spPr>
        <p:txBody>
          <a:bodyPr wrap="none" rtlCol="0">
            <a:spAutoFit/>
          </a:bodyPr>
          <a:lstStyle/>
          <a:p>
            <a:r>
              <a:rPr lang="zh-CN" altLang="en-US" sz="4800" dirty="0" smtClean="0">
                <a:solidFill>
                  <a:schemeClr val="bg1"/>
                </a:solidFill>
                <a:ea typeface="方正大黑简体" panose="02010601030101010101"/>
              </a:rPr>
              <a:t>云计算</a:t>
            </a:r>
            <a:endParaRPr lang="zh-CN" altLang="en-US" sz="4800" dirty="0">
              <a:solidFill>
                <a:schemeClr val="bg1"/>
              </a:solidFill>
              <a:ea typeface="方正大黑简体" panose="02010601030101010101"/>
            </a:endParaRPr>
          </a:p>
        </p:txBody>
      </p:sp>
      <p:cxnSp>
        <p:nvCxnSpPr>
          <p:cNvPr id="5" name="直接连接符 4"/>
          <p:cNvCxnSpPr/>
          <p:nvPr/>
        </p:nvCxnSpPr>
        <p:spPr>
          <a:xfrm>
            <a:off x="866577" y="1602874"/>
            <a:ext cx="97297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992083" y="2509061"/>
            <a:ext cx="3234776" cy="3055776"/>
            <a:chOff x="866577" y="1935773"/>
            <a:chExt cx="9514810" cy="1151207"/>
          </a:xfrm>
        </p:grpSpPr>
        <p:sp>
          <p:nvSpPr>
            <p:cNvPr id="3" name="文本框 2"/>
            <p:cNvSpPr txBox="1"/>
            <p:nvPr/>
          </p:nvSpPr>
          <p:spPr>
            <a:xfrm>
              <a:off x="866577" y="1935773"/>
              <a:ext cx="9391427" cy="369332"/>
            </a:xfrm>
            <a:prstGeom prst="rect">
              <a:avLst/>
            </a:prstGeom>
            <a:noFill/>
          </p:spPr>
          <p:txBody>
            <a:bodyPr wrap="square" rtlCol="0">
              <a:spAutoFit/>
            </a:bodyPr>
            <a:lstStyle/>
            <a:p>
              <a:r>
                <a:rPr lang="zh-CN" altLang="en-US" dirty="0">
                  <a:solidFill>
                    <a:schemeClr val="bg1"/>
                  </a:solidFill>
                </a:rPr>
                <a:t>云</a:t>
              </a:r>
              <a:r>
                <a:rPr lang="zh-CN" altLang="en-US" dirty="0" smtClean="0">
                  <a:solidFill>
                    <a:schemeClr val="bg1"/>
                  </a:solidFill>
                </a:rPr>
                <a:t>计算保证用户可以随时随地访问和处理信息，并且可以非常方便地与人共享信息。</a:t>
              </a:r>
              <a:endParaRPr lang="zh-CN" altLang="en-US" dirty="0">
                <a:solidFill>
                  <a:schemeClr val="bg1"/>
                </a:solidFill>
              </a:endParaRPr>
            </a:p>
          </p:txBody>
        </p:sp>
        <p:sp>
          <p:nvSpPr>
            <p:cNvPr id="38" name="文本框 37"/>
            <p:cNvSpPr txBox="1"/>
            <p:nvPr/>
          </p:nvSpPr>
          <p:spPr>
            <a:xfrm>
              <a:off x="866577" y="2440649"/>
              <a:ext cx="9514810" cy="646331"/>
            </a:xfrm>
            <a:prstGeom prst="rect">
              <a:avLst/>
            </a:prstGeom>
            <a:noFill/>
          </p:spPr>
          <p:txBody>
            <a:bodyPr wrap="square" rtlCol="0">
              <a:spAutoFit/>
            </a:bodyPr>
            <a:lstStyle/>
            <a:p>
              <a:r>
                <a:rPr lang="zh-CN" altLang="en-US" dirty="0" smtClean="0">
                  <a:solidFill>
                    <a:schemeClr val="bg1"/>
                  </a:solidFill>
                </a:rPr>
                <a:t>云计算保证用户可以使用大量在云端的计算资源，包括处理器</a:t>
              </a:r>
              <a:r>
                <a:rPr lang="en-US" altLang="zh-CN" dirty="0" smtClean="0">
                  <a:solidFill>
                    <a:schemeClr val="bg1"/>
                  </a:solidFill>
                </a:rPr>
                <a:t>CPU</a:t>
              </a:r>
              <a:r>
                <a:rPr lang="zh-CN" altLang="en-US" dirty="0" smtClean="0">
                  <a:solidFill>
                    <a:schemeClr val="bg1"/>
                  </a:solidFill>
                </a:rPr>
                <a:t>和存储器（内存和磁盘），而无需自己购置设备。</a:t>
              </a:r>
              <a:endParaRPr lang="zh-CN" altLang="en-US" dirty="0">
                <a:solidFill>
                  <a:schemeClr val="bg1"/>
                </a:solidFill>
              </a:endParaRPr>
            </a:p>
          </p:txBody>
        </p:sp>
      </p:grpSp>
      <p:sp>
        <p:nvSpPr>
          <p:cNvPr id="48" name="Freeform 96"/>
          <p:cNvSpPr>
            <a:spLocks noEditPoints="1"/>
          </p:cNvSpPr>
          <p:nvPr/>
        </p:nvSpPr>
        <p:spPr bwMode="auto">
          <a:xfrm>
            <a:off x="5313425" y="3720327"/>
            <a:ext cx="1261964" cy="784273"/>
          </a:xfrm>
          <a:custGeom>
            <a:avLst/>
            <a:gdLst>
              <a:gd name="T0" fmla="*/ 22 w 100"/>
              <a:gd name="T1" fmla="*/ 62 h 70"/>
              <a:gd name="T2" fmla="*/ 25 w 100"/>
              <a:gd name="T3" fmla="*/ 36 h 70"/>
              <a:gd name="T4" fmla="*/ 36 w 100"/>
              <a:gd name="T5" fmla="*/ 31 h 70"/>
              <a:gd name="T6" fmla="*/ 48 w 100"/>
              <a:gd name="T7" fmla="*/ 18 h 70"/>
              <a:gd name="T8" fmla="*/ 85 w 100"/>
              <a:gd name="T9" fmla="*/ 20 h 70"/>
              <a:gd name="T10" fmla="*/ 94 w 100"/>
              <a:gd name="T11" fmla="*/ 42 h 70"/>
              <a:gd name="T12" fmla="*/ 94 w 100"/>
              <a:gd name="T13" fmla="*/ 44 h 70"/>
              <a:gd name="T14" fmla="*/ 100 w 100"/>
              <a:gd name="T15" fmla="*/ 57 h 70"/>
              <a:gd name="T16" fmla="*/ 93 w 100"/>
              <a:gd name="T17" fmla="*/ 70 h 70"/>
              <a:gd name="T18" fmla="*/ 32 w 100"/>
              <a:gd name="T19" fmla="*/ 70 h 70"/>
              <a:gd name="T20" fmla="*/ 11 w 100"/>
              <a:gd name="T21" fmla="*/ 12 h 70"/>
              <a:gd name="T22" fmla="*/ 0 w 100"/>
              <a:gd name="T23" fmla="*/ 25 h 70"/>
              <a:gd name="T24" fmla="*/ 7 w 100"/>
              <a:gd name="T25" fmla="*/ 37 h 70"/>
              <a:gd name="T26" fmla="*/ 19 w 100"/>
              <a:gd name="T27" fmla="*/ 37 h 70"/>
              <a:gd name="T28" fmla="*/ 24 w 100"/>
              <a:gd name="T29" fmla="*/ 31 h 70"/>
              <a:gd name="T30" fmla="*/ 7 w 100"/>
              <a:gd name="T31" fmla="*/ 29 h 70"/>
              <a:gd name="T32" fmla="*/ 9 w 100"/>
              <a:gd name="T33" fmla="*/ 20 h 70"/>
              <a:gd name="T34" fmla="*/ 18 w 100"/>
              <a:gd name="T35" fmla="*/ 18 h 70"/>
              <a:gd name="T36" fmla="*/ 23 w 100"/>
              <a:gd name="T37" fmla="*/ 23 h 70"/>
              <a:gd name="T38" fmla="*/ 25 w 100"/>
              <a:gd name="T39" fmla="*/ 16 h 70"/>
              <a:gd name="T40" fmla="*/ 18 w 100"/>
              <a:gd name="T41" fmla="*/ 12 h 70"/>
              <a:gd name="T42" fmla="*/ 29 w 100"/>
              <a:gd name="T43" fmla="*/ 6 h 70"/>
              <a:gd name="T44" fmla="*/ 41 w 100"/>
              <a:gd name="T45" fmla="*/ 17 h 70"/>
              <a:gd name="T46" fmla="*/ 42 w 100"/>
              <a:gd name="T47" fmla="*/ 6 h 70"/>
              <a:gd name="T48" fmla="*/ 18 w 100"/>
              <a:gd name="T49" fmla="*/ 4 h 70"/>
              <a:gd name="T50" fmla="*/ 11 w 100"/>
              <a:gd name="T51" fmla="*/ 12 h 70"/>
              <a:gd name="T52" fmla="*/ 44 w 100"/>
              <a:gd name="T53" fmla="*/ 30 h 70"/>
              <a:gd name="T54" fmla="*/ 58 w 100"/>
              <a:gd name="T55" fmla="*/ 37 h 70"/>
              <a:gd name="T56" fmla="*/ 62 w 100"/>
              <a:gd name="T57" fmla="*/ 56 h 70"/>
              <a:gd name="T58" fmla="*/ 56 w 100"/>
              <a:gd name="T59" fmla="*/ 55 h 70"/>
              <a:gd name="T60" fmla="*/ 54 w 100"/>
              <a:gd name="T61" fmla="*/ 41 h 70"/>
              <a:gd name="T62" fmla="*/ 37 w 100"/>
              <a:gd name="T63" fmla="*/ 37 h 70"/>
              <a:gd name="T64" fmla="*/ 25 w 100"/>
              <a:gd name="T65" fmla="*/ 51 h 70"/>
              <a:gd name="T66" fmla="*/ 32 w 100"/>
              <a:gd name="T67" fmla="*/ 64 h 70"/>
              <a:gd name="T68" fmla="*/ 94 w 100"/>
              <a:gd name="T69" fmla="*/ 57 h 70"/>
              <a:gd name="T70" fmla="*/ 89 w 100"/>
              <a:gd name="T71" fmla="*/ 48 h 70"/>
              <a:gd name="T72" fmla="*/ 77 w 100"/>
              <a:gd name="T73" fmla="*/ 47 h 70"/>
              <a:gd name="T74" fmla="*/ 84 w 100"/>
              <a:gd name="T75" fmla="*/ 39 h 70"/>
              <a:gd name="T76" fmla="*/ 81 w 100"/>
              <a:gd name="T77" fmla="*/ 24 h 70"/>
              <a:gd name="T78" fmla="*/ 51 w 100"/>
              <a:gd name="T79"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 h="70">
                <a:moveTo>
                  <a:pt x="30" y="69"/>
                </a:moveTo>
                <a:cubicBezTo>
                  <a:pt x="27" y="67"/>
                  <a:pt x="24" y="65"/>
                  <a:pt x="22" y="62"/>
                </a:cubicBezTo>
                <a:cubicBezTo>
                  <a:pt x="20" y="58"/>
                  <a:pt x="19" y="55"/>
                  <a:pt x="19" y="51"/>
                </a:cubicBezTo>
                <a:cubicBezTo>
                  <a:pt x="19" y="45"/>
                  <a:pt x="22" y="40"/>
                  <a:pt x="25" y="36"/>
                </a:cubicBezTo>
                <a:cubicBezTo>
                  <a:pt x="28" y="34"/>
                  <a:pt x="31" y="32"/>
                  <a:pt x="35" y="31"/>
                </a:cubicBezTo>
                <a:cubicBezTo>
                  <a:pt x="35" y="31"/>
                  <a:pt x="36" y="31"/>
                  <a:pt x="36" y="31"/>
                </a:cubicBezTo>
                <a:cubicBezTo>
                  <a:pt x="36" y="31"/>
                  <a:pt x="37" y="30"/>
                  <a:pt x="38" y="30"/>
                </a:cubicBezTo>
                <a:cubicBezTo>
                  <a:pt x="40" y="25"/>
                  <a:pt x="43" y="21"/>
                  <a:pt x="48" y="18"/>
                </a:cubicBezTo>
                <a:cubicBezTo>
                  <a:pt x="52" y="14"/>
                  <a:pt x="58" y="12"/>
                  <a:pt x="65" y="12"/>
                </a:cubicBezTo>
                <a:cubicBezTo>
                  <a:pt x="73" y="12"/>
                  <a:pt x="80" y="15"/>
                  <a:pt x="85" y="20"/>
                </a:cubicBezTo>
                <a:cubicBezTo>
                  <a:pt x="91" y="26"/>
                  <a:pt x="94" y="33"/>
                  <a:pt x="94" y="41"/>
                </a:cubicBezTo>
                <a:cubicBezTo>
                  <a:pt x="94" y="41"/>
                  <a:pt x="94" y="41"/>
                  <a:pt x="94" y="42"/>
                </a:cubicBezTo>
                <a:cubicBezTo>
                  <a:pt x="94" y="42"/>
                  <a:pt x="94" y="43"/>
                  <a:pt x="94" y="43"/>
                </a:cubicBezTo>
                <a:cubicBezTo>
                  <a:pt x="94" y="43"/>
                  <a:pt x="94" y="43"/>
                  <a:pt x="94" y="44"/>
                </a:cubicBezTo>
                <a:cubicBezTo>
                  <a:pt x="96" y="45"/>
                  <a:pt x="97" y="46"/>
                  <a:pt x="98" y="48"/>
                </a:cubicBezTo>
                <a:cubicBezTo>
                  <a:pt x="100" y="51"/>
                  <a:pt x="100" y="54"/>
                  <a:pt x="100" y="57"/>
                </a:cubicBezTo>
                <a:cubicBezTo>
                  <a:pt x="100" y="61"/>
                  <a:pt x="99" y="65"/>
                  <a:pt x="95" y="69"/>
                </a:cubicBezTo>
                <a:cubicBezTo>
                  <a:pt x="95" y="69"/>
                  <a:pt x="94" y="70"/>
                  <a:pt x="93" y="70"/>
                </a:cubicBezTo>
                <a:cubicBezTo>
                  <a:pt x="93" y="70"/>
                  <a:pt x="93" y="70"/>
                  <a:pt x="93" y="70"/>
                </a:cubicBezTo>
                <a:cubicBezTo>
                  <a:pt x="32" y="70"/>
                  <a:pt x="32" y="70"/>
                  <a:pt x="32" y="70"/>
                </a:cubicBezTo>
                <a:cubicBezTo>
                  <a:pt x="31" y="70"/>
                  <a:pt x="31" y="69"/>
                  <a:pt x="30" y="69"/>
                </a:cubicBezTo>
                <a:close/>
                <a:moveTo>
                  <a:pt x="11" y="12"/>
                </a:moveTo>
                <a:cubicBezTo>
                  <a:pt x="8" y="12"/>
                  <a:pt x="6" y="14"/>
                  <a:pt x="4" y="15"/>
                </a:cubicBezTo>
                <a:cubicBezTo>
                  <a:pt x="2" y="18"/>
                  <a:pt x="0" y="21"/>
                  <a:pt x="0" y="25"/>
                </a:cubicBezTo>
                <a:cubicBezTo>
                  <a:pt x="0" y="28"/>
                  <a:pt x="1" y="30"/>
                  <a:pt x="2" y="32"/>
                </a:cubicBezTo>
                <a:cubicBezTo>
                  <a:pt x="3" y="34"/>
                  <a:pt x="5" y="36"/>
                  <a:pt x="7" y="37"/>
                </a:cubicBezTo>
                <a:cubicBezTo>
                  <a:pt x="8" y="37"/>
                  <a:pt x="8" y="37"/>
                  <a:pt x="9" y="37"/>
                </a:cubicBezTo>
                <a:cubicBezTo>
                  <a:pt x="19" y="37"/>
                  <a:pt x="19" y="37"/>
                  <a:pt x="19" y="37"/>
                </a:cubicBezTo>
                <a:cubicBezTo>
                  <a:pt x="20" y="36"/>
                  <a:pt x="21" y="35"/>
                  <a:pt x="22" y="33"/>
                </a:cubicBezTo>
                <a:cubicBezTo>
                  <a:pt x="23" y="33"/>
                  <a:pt x="24" y="32"/>
                  <a:pt x="24" y="31"/>
                </a:cubicBezTo>
                <a:cubicBezTo>
                  <a:pt x="10" y="31"/>
                  <a:pt x="10" y="31"/>
                  <a:pt x="10" y="31"/>
                </a:cubicBezTo>
                <a:cubicBezTo>
                  <a:pt x="9" y="31"/>
                  <a:pt x="8" y="30"/>
                  <a:pt x="7" y="29"/>
                </a:cubicBezTo>
                <a:cubicBezTo>
                  <a:pt x="7" y="28"/>
                  <a:pt x="6" y="26"/>
                  <a:pt x="6" y="25"/>
                </a:cubicBezTo>
                <a:cubicBezTo>
                  <a:pt x="6" y="23"/>
                  <a:pt x="7" y="21"/>
                  <a:pt x="9" y="20"/>
                </a:cubicBezTo>
                <a:cubicBezTo>
                  <a:pt x="10" y="19"/>
                  <a:pt x="11" y="18"/>
                  <a:pt x="12" y="18"/>
                </a:cubicBezTo>
                <a:cubicBezTo>
                  <a:pt x="14" y="17"/>
                  <a:pt x="16" y="17"/>
                  <a:pt x="18" y="18"/>
                </a:cubicBezTo>
                <a:cubicBezTo>
                  <a:pt x="19" y="18"/>
                  <a:pt x="20" y="19"/>
                  <a:pt x="21" y="20"/>
                </a:cubicBezTo>
                <a:cubicBezTo>
                  <a:pt x="22" y="21"/>
                  <a:pt x="22" y="22"/>
                  <a:pt x="23" y="23"/>
                </a:cubicBezTo>
                <a:cubicBezTo>
                  <a:pt x="23" y="26"/>
                  <a:pt x="28" y="25"/>
                  <a:pt x="28" y="22"/>
                </a:cubicBezTo>
                <a:cubicBezTo>
                  <a:pt x="28" y="20"/>
                  <a:pt x="27" y="17"/>
                  <a:pt x="25" y="16"/>
                </a:cubicBezTo>
                <a:cubicBezTo>
                  <a:pt x="24" y="14"/>
                  <a:pt x="22" y="13"/>
                  <a:pt x="19" y="12"/>
                </a:cubicBezTo>
                <a:cubicBezTo>
                  <a:pt x="19" y="12"/>
                  <a:pt x="19" y="12"/>
                  <a:pt x="18" y="12"/>
                </a:cubicBezTo>
                <a:cubicBezTo>
                  <a:pt x="19" y="11"/>
                  <a:pt x="20" y="10"/>
                  <a:pt x="21" y="9"/>
                </a:cubicBezTo>
                <a:cubicBezTo>
                  <a:pt x="23" y="7"/>
                  <a:pt x="26" y="6"/>
                  <a:pt x="29" y="6"/>
                </a:cubicBezTo>
                <a:cubicBezTo>
                  <a:pt x="32" y="6"/>
                  <a:pt x="35" y="8"/>
                  <a:pt x="38" y="10"/>
                </a:cubicBezTo>
                <a:cubicBezTo>
                  <a:pt x="39" y="12"/>
                  <a:pt x="41" y="14"/>
                  <a:pt x="41" y="17"/>
                </a:cubicBezTo>
                <a:cubicBezTo>
                  <a:pt x="42" y="16"/>
                  <a:pt x="44" y="14"/>
                  <a:pt x="46" y="13"/>
                </a:cubicBezTo>
                <a:cubicBezTo>
                  <a:pt x="45" y="10"/>
                  <a:pt x="44" y="8"/>
                  <a:pt x="42" y="6"/>
                </a:cubicBezTo>
                <a:cubicBezTo>
                  <a:pt x="38" y="3"/>
                  <a:pt x="34" y="0"/>
                  <a:pt x="29" y="0"/>
                </a:cubicBezTo>
                <a:cubicBezTo>
                  <a:pt x="25" y="0"/>
                  <a:pt x="21" y="2"/>
                  <a:pt x="18" y="4"/>
                </a:cubicBezTo>
                <a:cubicBezTo>
                  <a:pt x="15" y="6"/>
                  <a:pt x="13" y="9"/>
                  <a:pt x="12" y="12"/>
                </a:cubicBezTo>
                <a:cubicBezTo>
                  <a:pt x="12" y="12"/>
                  <a:pt x="11" y="12"/>
                  <a:pt x="11" y="12"/>
                </a:cubicBezTo>
                <a:cubicBezTo>
                  <a:pt x="11" y="12"/>
                  <a:pt x="11" y="12"/>
                  <a:pt x="11" y="12"/>
                </a:cubicBezTo>
                <a:close/>
                <a:moveTo>
                  <a:pt x="44" y="30"/>
                </a:moveTo>
                <a:cubicBezTo>
                  <a:pt x="46" y="31"/>
                  <a:pt x="47" y="31"/>
                  <a:pt x="48" y="31"/>
                </a:cubicBezTo>
                <a:cubicBezTo>
                  <a:pt x="52" y="32"/>
                  <a:pt x="56" y="34"/>
                  <a:pt x="58" y="37"/>
                </a:cubicBezTo>
                <a:cubicBezTo>
                  <a:pt x="60" y="39"/>
                  <a:pt x="62" y="43"/>
                  <a:pt x="62" y="46"/>
                </a:cubicBezTo>
                <a:cubicBezTo>
                  <a:pt x="63" y="49"/>
                  <a:pt x="63" y="53"/>
                  <a:pt x="62" y="56"/>
                </a:cubicBezTo>
                <a:cubicBezTo>
                  <a:pt x="61" y="58"/>
                  <a:pt x="60" y="59"/>
                  <a:pt x="58" y="58"/>
                </a:cubicBezTo>
                <a:cubicBezTo>
                  <a:pt x="56" y="58"/>
                  <a:pt x="56" y="56"/>
                  <a:pt x="56" y="55"/>
                </a:cubicBezTo>
                <a:cubicBezTo>
                  <a:pt x="57" y="52"/>
                  <a:pt x="57" y="49"/>
                  <a:pt x="56" y="47"/>
                </a:cubicBezTo>
                <a:cubicBezTo>
                  <a:pt x="56" y="45"/>
                  <a:pt x="55" y="42"/>
                  <a:pt x="54" y="41"/>
                </a:cubicBezTo>
                <a:cubicBezTo>
                  <a:pt x="52" y="39"/>
                  <a:pt x="50" y="38"/>
                  <a:pt x="47" y="37"/>
                </a:cubicBezTo>
                <a:cubicBezTo>
                  <a:pt x="44" y="36"/>
                  <a:pt x="41" y="36"/>
                  <a:pt x="37" y="37"/>
                </a:cubicBezTo>
                <a:cubicBezTo>
                  <a:pt x="34" y="37"/>
                  <a:pt x="32" y="39"/>
                  <a:pt x="30" y="41"/>
                </a:cubicBezTo>
                <a:cubicBezTo>
                  <a:pt x="27" y="43"/>
                  <a:pt x="25" y="47"/>
                  <a:pt x="25" y="51"/>
                </a:cubicBezTo>
                <a:cubicBezTo>
                  <a:pt x="25" y="54"/>
                  <a:pt x="26" y="56"/>
                  <a:pt x="27" y="59"/>
                </a:cubicBezTo>
                <a:cubicBezTo>
                  <a:pt x="29" y="61"/>
                  <a:pt x="30" y="62"/>
                  <a:pt x="32" y="64"/>
                </a:cubicBezTo>
                <a:cubicBezTo>
                  <a:pt x="92" y="64"/>
                  <a:pt x="92" y="64"/>
                  <a:pt x="92" y="64"/>
                </a:cubicBezTo>
                <a:cubicBezTo>
                  <a:pt x="93" y="61"/>
                  <a:pt x="94" y="59"/>
                  <a:pt x="94" y="57"/>
                </a:cubicBezTo>
                <a:cubicBezTo>
                  <a:pt x="94" y="55"/>
                  <a:pt x="94" y="53"/>
                  <a:pt x="93" y="51"/>
                </a:cubicBezTo>
                <a:cubicBezTo>
                  <a:pt x="92" y="50"/>
                  <a:pt x="91" y="49"/>
                  <a:pt x="89" y="48"/>
                </a:cubicBezTo>
                <a:cubicBezTo>
                  <a:pt x="87" y="47"/>
                  <a:pt x="84" y="47"/>
                  <a:pt x="80" y="48"/>
                </a:cubicBezTo>
                <a:cubicBezTo>
                  <a:pt x="79" y="48"/>
                  <a:pt x="78" y="48"/>
                  <a:pt x="77" y="47"/>
                </a:cubicBezTo>
                <a:cubicBezTo>
                  <a:pt x="76" y="46"/>
                  <a:pt x="76" y="44"/>
                  <a:pt x="77" y="43"/>
                </a:cubicBezTo>
                <a:cubicBezTo>
                  <a:pt x="79" y="41"/>
                  <a:pt x="82" y="40"/>
                  <a:pt x="84" y="39"/>
                </a:cubicBezTo>
                <a:cubicBezTo>
                  <a:pt x="85" y="39"/>
                  <a:pt x="87" y="39"/>
                  <a:pt x="88" y="39"/>
                </a:cubicBezTo>
                <a:cubicBezTo>
                  <a:pt x="87" y="33"/>
                  <a:pt x="85" y="28"/>
                  <a:pt x="81" y="24"/>
                </a:cubicBezTo>
                <a:cubicBezTo>
                  <a:pt x="77" y="20"/>
                  <a:pt x="71" y="18"/>
                  <a:pt x="65" y="18"/>
                </a:cubicBezTo>
                <a:cubicBezTo>
                  <a:pt x="60" y="18"/>
                  <a:pt x="55" y="19"/>
                  <a:pt x="51" y="22"/>
                </a:cubicBezTo>
                <a:cubicBezTo>
                  <a:pt x="48" y="24"/>
                  <a:pt x="46" y="27"/>
                  <a:pt x="44" y="30"/>
                </a:cubicBezTo>
                <a:close/>
              </a:path>
            </a:pathLst>
          </a:custGeom>
          <a:solidFill>
            <a:schemeClr val="bg1"/>
          </a:solidFill>
          <a:ln>
            <a:noFill/>
          </a:ln>
          <a:extLst/>
        </p:spPr>
        <p:txBody>
          <a:bodyPr vert="horz" wrap="square" lIns="102860" tIns="51429" rIns="102860" bIns="51429" numCol="1" anchor="t" anchorCtr="0" compatLnSpc="1">
            <a:prstTxWarp prst="textNoShape">
              <a:avLst/>
            </a:prstTxWarp>
          </a:bodyPr>
          <a:lstStyle/>
          <a:p>
            <a:pPr defTabSz="1028598" fontAlgn="auto">
              <a:spcBef>
                <a:spcPts val="0"/>
              </a:spcBef>
              <a:spcAft>
                <a:spcPts val="0"/>
              </a:spcAft>
            </a:pPr>
            <a:endParaRPr lang="zh-CN" altLang="en-US">
              <a:solidFill>
                <a:prstClr val="black"/>
              </a:solidFill>
              <a:latin typeface="时尚中黑简体" panose="01010104010101010101" pitchFamily="2" charset="-122"/>
              <a:ea typeface="时尚中黑简体" panose="01010104010101010101" pitchFamily="2" charset="-122"/>
            </a:endParaRPr>
          </a:p>
        </p:txBody>
      </p:sp>
      <p:sp>
        <p:nvSpPr>
          <p:cNvPr id="49" name="Freeform 61"/>
          <p:cNvSpPr>
            <a:spLocks noEditPoints="1"/>
          </p:cNvSpPr>
          <p:nvPr/>
        </p:nvSpPr>
        <p:spPr bwMode="auto">
          <a:xfrm>
            <a:off x="9231126" y="2217631"/>
            <a:ext cx="921403" cy="726722"/>
          </a:xfrm>
          <a:custGeom>
            <a:avLst/>
            <a:gdLst>
              <a:gd name="T0" fmla="*/ 66 w 257"/>
              <a:gd name="T1" fmla="*/ 38 h 189"/>
              <a:gd name="T2" fmla="*/ 59 w 257"/>
              <a:gd name="T3" fmla="*/ 47 h 189"/>
              <a:gd name="T4" fmla="*/ 59 w 257"/>
              <a:gd name="T5" fmla="*/ 158 h 189"/>
              <a:gd name="T6" fmla="*/ 248 w 257"/>
              <a:gd name="T7" fmla="*/ 158 h 189"/>
              <a:gd name="T8" fmla="*/ 257 w 257"/>
              <a:gd name="T9" fmla="*/ 151 h 189"/>
              <a:gd name="T10" fmla="*/ 257 w 257"/>
              <a:gd name="T11" fmla="*/ 38 h 189"/>
              <a:gd name="T12" fmla="*/ 248 w 257"/>
              <a:gd name="T13" fmla="*/ 38 h 189"/>
              <a:gd name="T14" fmla="*/ 104 w 257"/>
              <a:gd name="T15" fmla="*/ 95 h 189"/>
              <a:gd name="T16" fmla="*/ 106 w 257"/>
              <a:gd name="T17" fmla="*/ 97 h 189"/>
              <a:gd name="T18" fmla="*/ 113 w 257"/>
              <a:gd name="T19" fmla="*/ 78 h 189"/>
              <a:gd name="T20" fmla="*/ 125 w 257"/>
              <a:gd name="T21" fmla="*/ 90 h 189"/>
              <a:gd name="T22" fmla="*/ 132 w 257"/>
              <a:gd name="T23" fmla="*/ 80 h 189"/>
              <a:gd name="T24" fmla="*/ 149 w 257"/>
              <a:gd name="T25" fmla="*/ 109 h 189"/>
              <a:gd name="T26" fmla="*/ 153 w 257"/>
              <a:gd name="T27" fmla="*/ 80 h 189"/>
              <a:gd name="T28" fmla="*/ 163 w 257"/>
              <a:gd name="T29" fmla="*/ 95 h 189"/>
              <a:gd name="T30" fmla="*/ 182 w 257"/>
              <a:gd name="T31" fmla="*/ 80 h 189"/>
              <a:gd name="T32" fmla="*/ 191 w 257"/>
              <a:gd name="T33" fmla="*/ 95 h 189"/>
              <a:gd name="T34" fmla="*/ 196 w 257"/>
              <a:gd name="T35" fmla="*/ 90 h 189"/>
              <a:gd name="T36" fmla="*/ 224 w 257"/>
              <a:gd name="T37" fmla="*/ 99 h 189"/>
              <a:gd name="T38" fmla="*/ 196 w 257"/>
              <a:gd name="T39" fmla="*/ 116 h 189"/>
              <a:gd name="T40" fmla="*/ 177 w 257"/>
              <a:gd name="T41" fmla="*/ 92 h 189"/>
              <a:gd name="T42" fmla="*/ 165 w 257"/>
              <a:gd name="T43" fmla="*/ 111 h 189"/>
              <a:gd name="T44" fmla="*/ 158 w 257"/>
              <a:gd name="T45" fmla="*/ 102 h 189"/>
              <a:gd name="T46" fmla="*/ 146 w 257"/>
              <a:gd name="T47" fmla="*/ 123 h 189"/>
              <a:gd name="T48" fmla="*/ 125 w 257"/>
              <a:gd name="T49" fmla="*/ 99 h 189"/>
              <a:gd name="T50" fmla="*/ 120 w 257"/>
              <a:gd name="T51" fmla="*/ 99 h 189"/>
              <a:gd name="T52" fmla="*/ 113 w 257"/>
              <a:gd name="T53" fmla="*/ 114 h 189"/>
              <a:gd name="T54" fmla="*/ 99 w 257"/>
              <a:gd name="T55" fmla="*/ 102 h 189"/>
              <a:gd name="T56" fmla="*/ 90 w 257"/>
              <a:gd name="T57" fmla="*/ 95 h 189"/>
              <a:gd name="T58" fmla="*/ 87 w 257"/>
              <a:gd name="T59" fmla="*/ 189 h 189"/>
              <a:gd name="T60" fmla="*/ 0 w 257"/>
              <a:gd name="T61" fmla="*/ 0 h 189"/>
              <a:gd name="T62" fmla="*/ 87 w 257"/>
              <a:gd name="T63" fmla="*/ 26 h 189"/>
              <a:gd name="T64" fmla="*/ 45 w 257"/>
              <a:gd name="T65" fmla="*/ 26 h 189"/>
              <a:gd name="T66" fmla="*/ 7 w 257"/>
              <a:gd name="T67" fmla="*/ 26 h 189"/>
              <a:gd name="T68" fmla="*/ 7 w 257"/>
              <a:gd name="T69" fmla="*/ 54 h 189"/>
              <a:gd name="T70" fmla="*/ 12 w 257"/>
              <a:gd name="T71" fmla="*/ 57 h 189"/>
              <a:gd name="T72" fmla="*/ 45 w 257"/>
              <a:gd name="T73" fmla="*/ 64 h 189"/>
              <a:gd name="T74" fmla="*/ 7 w 257"/>
              <a:gd name="T75" fmla="*/ 64 h 189"/>
              <a:gd name="T76" fmla="*/ 7 w 257"/>
              <a:gd name="T77" fmla="*/ 92 h 189"/>
              <a:gd name="T78" fmla="*/ 12 w 257"/>
              <a:gd name="T79" fmla="*/ 95 h 189"/>
              <a:gd name="T80" fmla="*/ 45 w 257"/>
              <a:gd name="T81" fmla="*/ 170 h 189"/>
              <a:gd name="T82" fmla="*/ 87 w 257"/>
              <a:gd name="T83" fmla="*/ 189 h 189"/>
              <a:gd name="T84" fmla="*/ 23 w 257"/>
              <a:gd name="T85" fmla="*/ 106 h 189"/>
              <a:gd name="T86" fmla="*/ 9 w 257"/>
              <a:gd name="T87" fmla="*/ 116 h 189"/>
              <a:gd name="T88" fmla="*/ 23 w 257"/>
              <a:gd name="T89" fmla="*/ 106 h 189"/>
              <a:gd name="T90" fmla="*/ 23 w 257"/>
              <a:gd name="T91" fmla="*/ 123 h 189"/>
              <a:gd name="T92" fmla="*/ 9 w 257"/>
              <a:gd name="T93" fmla="*/ 130 h 189"/>
              <a:gd name="T94" fmla="*/ 23 w 257"/>
              <a:gd name="T95" fmla="*/ 123 h 189"/>
              <a:gd name="T96" fmla="*/ 45 w 257"/>
              <a:gd name="T97" fmla="*/ 33 h 189"/>
              <a:gd name="T98" fmla="*/ 16 w 257"/>
              <a:gd name="T99" fmla="*/ 50 h 189"/>
              <a:gd name="T100" fmla="*/ 45 w 257"/>
              <a:gd name="T101" fmla="*/ 33 h 189"/>
              <a:gd name="T102" fmla="*/ 45 w 257"/>
              <a:gd name="T103" fmla="*/ 73 h 189"/>
              <a:gd name="T104" fmla="*/ 16 w 257"/>
              <a:gd name="T105" fmla="*/ 88 h 189"/>
              <a:gd name="T106" fmla="*/ 45 w 257"/>
              <a:gd name="T107" fmla="*/ 73 h 189"/>
              <a:gd name="T108" fmla="*/ 205 w 257"/>
              <a:gd name="T109" fmla="*/ 180 h 189"/>
              <a:gd name="T110" fmla="*/ 191 w 257"/>
              <a:gd name="T111" fmla="*/ 163 h 189"/>
              <a:gd name="T112" fmla="*/ 127 w 257"/>
              <a:gd name="T113" fmla="*/ 180 h 189"/>
              <a:gd name="T114" fmla="*/ 113 w 257"/>
              <a:gd name="T115" fmla="*/ 189 h 189"/>
              <a:gd name="T116" fmla="*/ 205 w 257"/>
              <a:gd name="T117" fmla="*/ 180 h 189"/>
              <a:gd name="T118" fmla="*/ 80 w 257"/>
              <a:gd name="T119" fmla="*/ 59 h 189"/>
              <a:gd name="T120" fmla="*/ 234 w 257"/>
              <a:gd name="T121" fmla="*/ 137 h 189"/>
              <a:gd name="T122" fmla="*/ 80 w 257"/>
              <a:gd name="T123" fmla="*/ 5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189">
                <a:moveTo>
                  <a:pt x="248" y="38"/>
                </a:moveTo>
                <a:lnTo>
                  <a:pt x="66" y="38"/>
                </a:lnTo>
                <a:lnTo>
                  <a:pt x="59" y="38"/>
                </a:lnTo>
                <a:lnTo>
                  <a:pt x="59" y="47"/>
                </a:lnTo>
                <a:lnTo>
                  <a:pt x="59" y="151"/>
                </a:lnTo>
                <a:lnTo>
                  <a:pt x="59" y="158"/>
                </a:lnTo>
                <a:lnTo>
                  <a:pt x="66" y="158"/>
                </a:lnTo>
                <a:lnTo>
                  <a:pt x="248" y="158"/>
                </a:lnTo>
                <a:lnTo>
                  <a:pt x="257" y="158"/>
                </a:lnTo>
                <a:lnTo>
                  <a:pt x="257" y="151"/>
                </a:lnTo>
                <a:lnTo>
                  <a:pt x="257" y="47"/>
                </a:lnTo>
                <a:lnTo>
                  <a:pt x="257" y="38"/>
                </a:lnTo>
                <a:lnTo>
                  <a:pt x="248" y="38"/>
                </a:lnTo>
                <a:lnTo>
                  <a:pt x="248" y="38"/>
                </a:lnTo>
                <a:close/>
                <a:moveTo>
                  <a:pt x="90" y="95"/>
                </a:moveTo>
                <a:lnTo>
                  <a:pt x="104" y="95"/>
                </a:lnTo>
                <a:lnTo>
                  <a:pt x="106" y="95"/>
                </a:lnTo>
                <a:lnTo>
                  <a:pt x="106" y="97"/>
                </a:lnTo>
                <a:lnTo>
                  <a:pt x="108" y="99"/>
                </a:lnTo>
                <a:lnTo>
                  <a:pt x="113" y="78"/>
                </a:lnTo>
                <a:lnTo>
                  <a:pt x="120" y="78"/>
                </a:lnTo>
                <a:lnTo>
                  <a:pt x="125" y="90"/>
                </a:lnTo>
                <a:lnTo>
                  <a:pt x="127" y="85"/>
                </a:lnTo>
                <a:lnTo>
                  <a:pt x="132" y="80"/>
                </a:lnTo>
                <a:lnTo>
                  <a:pt x="134" y="88"/>
                </a:lnTo>
                <a:lnTo>
                  <a:pt x="149" y="109"/>
                </a:lnTo>
                <a:lnTo>
                  <a:pt x="151" y="90"/>
                </a:lnTo>
                <a:lnTo>
                  <a:pt x="153" y="80"/>
                </a:lnTo>
                <a:lnTo>
                  <a:pt x="160" y="90"/>
                </a:lnTo>
                <a:lnTo>
                  <a:pt x="163" y="95"/>
                </a:lnTo>
                <a:lnTo>
                  <a:pt x="175" y="80"/>
                </a:lnTo>
                <a:lnTo>
                  <a:pt x="182" y="80"/>
                </a:lnTo>
                <a:lnTo>
                  <a:pt x="191" y="102"/>
                </a:lnTo>
                <a:lnTo>
                  <a:pt x="191" y="95"/>
                </a:lnTo>
                <a:lnTo>
                  <a:pt x="193" y="90"/>
                </a:lnTo>
                <a:lnTo>
                  <a:pt x="196" y="90"/>
                </a:lnTo>
                <a:lnTo>
                  <a:pt x="224" y="90"/>
                </a:lnTo>
                <a:lnTo>
                  <a:pt x="224" y="99"/>
                </a:lnTo>
                <a:lnTo>
                  <a:pt x="201" y="99"/>
                </a:lnTo>
                <a:lnTo>
                  <a:pt x="196" y="116"/>
                </a:lnTo>
                <a:lnTo>
                  <a:pt x="189" y="116"/>
                </a:lnTo>
                <a:lnTo>
                  <a:pt x="177" y="92"/>
                </a:lnTo>
                <a:lnTo>
                  <a:pt x="167" y="106"/>
                </a:lnTo>
                <a:lnTo>
                  <a:pt x="165" y="111"/>
                </a:lnTo>
                <a:lnTo>
                  <a:pt x="160" y="106"/>
                </a:lnTo>
                <a:lnTo>
                  <a:pt x="158" y="102"/>
                </a:lnTo>
                <a:lnTo>
                  <a:pt x="153" y="123"/>
                </a:lnTo>
                <a:lnTo>
                  <a:pt x="146" y="123"/>
                </a:lnTo>
                <a:lnTo>
                  <a:pt x="130" y="95"/>
                </a:lnTo>
                <a:lnTo>
                  <a:pt x="125" y="99"/>
                </a:lnTo>
                <a:lnTo>
                  <a:pt x="120" y="104"/>
                </a:lnTo>
                <a:lnTo>
                  <a:pt x="120" y="99"/>
                </a:lnTo>
                <a:lnTo>
                  <a:pt x="118" y="95"/>
                </a:lnTo>
                <a:lnTo>
                  <a:pt x="113" y="114"/>
                </a:lnTo>
                <a:lnTo>
                  <a:pt x="106" y="114"/>
                </a:lnTo>
                <a:lnTo>
                  <a:pt x="99" y="102"/>
                </a:lnTo>
                <a:lnTo>
                  <a:pt x="90" y="102"/>
                </a:lnTo>
                <a:lnTo>
                  <a:pt x="90" y="95"/>
                </a:lnTo>
                <a:lnTo>
                  <a:pt x="90" y="95"/>
                </a:lnTo>
                <a:close/>
                <a:moveTo>
                  <a:pt x="87" y="189"/>
                </a:moveTo>
                <a:lnTo>
                  <a:pt x="0" y="189"/>
                </a:lnTo>
                <a:lnTo>
                  <a:pt x="0" y="0"/>
                </a:lnTo>
                <a:lnTo>
                  <a:pt x="87" y="0"/>
                </a:lnTo>
                <a:lnTo>
                  <a:pt x="87" y="26"/>
                </a:lnTo>
                <a:lnTo>
                  <a:pt x="61" y="26"/>
                </a:lnTo>
                <a:lnTo>
                  <a:pt x="45" y="26"/>
                </a:lnTo>
                <a:lnTo>
                  <a:pt x="12" y="26"/>
                </a:lnTo>
                <a:lnTo>
                  <a:pt x="7" y="26"/>
                </a:lnTo>
                <a:lnTo>
                  <a:pt x="7" y="31"/>
                </a:lnTo>
                <a:lnTo>
                  <a:pt x="7" y="54"/>
                </a:lnTo>
                <a:lnTo>
                  <a:pt x="7" y="57"/>
                </a:lnTo>
                <a:lnTo>
                  <a:pt x="12" y="57"/>
                </a:lnTo>
                <a:lnTo>
                  <a:pt x="45" y="57"/>
                </a:lnTo>
                <a:lnTo>
                  <a:pt x="45" y="64"/>
                </a:lnTo>
                <a:lnTo>
                  <a:pt x="12" y="64"/>
                </a:lnTo>
                <a:lnTo>
                  <a:pt x="7" y="64"/>
                </a:lnTo>
                <a:lnTo>
                  <a:pt x="7" y="69"/>
                </a:lnTo>
                <a:lnTo>
                  <a:pt x="7" y="92"/>
                </a:lnTo>
                <a:lnTo>
                  <a:pt x="7" y="95"/>
                </a:lnTo>
                <a:lnTo>
                  <a:pt x="12" y="95"/>
                </a:lnTo>
                <a:lnTo>
                  <a:pt x="45" y="95"/>
                </a:lnTo>
                <a:lnTo>
                  <a:pt x="45" y="170"/>
                </a:lnTo>
                <a:lnTo>
                  <a:pt x="87" y="170"/>
                </a:lnTo>
                <a:lnTo>
                  <a:pt x="87" y="189"/>
                </a:lnTo>
                <a:lnTo>
                  <a:pt x="87" y="189"/>
                </a:lnTo>
                <a:close/>
                <a:moveTo>
                  <a:pt x="23" y="106"/>
                </a:moveTo>
                <a:lnTo>
                  <a:pt x="9" y="106"/>
                </a:lnTo>
                <a:lnTo>
                  <a:pt x="9" y="116"/>
                </a:lnTo>
                <a:lnTo>
                  <a:pt x="23" y="116"/>
                </a:lnTo>
                <a:lnTo>
                  <a:pt x="23" y="106"/>
                </a:lnTo>
                <a:lnTo>
                  <a:pt x="23" y="106"/>
                </a:lnTo>
                <a:close/>
                <a:moveTo>
                  <a:pt x="23" y="123"/>
                </a:moveTo>
                <a:lnTo>
                  <a:pt x="9" y="123"/>
                </a:lnTo>
                <a:lnTo>
                  <a:pt x="9" y="130"/>
                </a:lnTo>
                <a:lnTo>
                  <a:pt x="23" y="130"/>
                </a:lnTo>
                <a:lnTo>
                  <a:pt x="23" y="123"/>
                </a:lnTo>
                <a:lnTo>
                  <a:pt x="23" y="123"/>
                </a:lnTo>
                <a:close/>
                <a:moveTo>
                  <a:pt x="45" y="33"/>
                </a:moveTo>
                <a:lnTo>
                  <a:pt x="16" y="33"/>
                </a:lnTo>
                <a:lnTo>
                  <a:pt x="16" y="50"/>
                </a:lnTo>
                <a:lnTo>
                  <a:pt x="45" y="50"/>
                </a:lnTo>
                <a:lnTo>
                  <a:pt x="45" y="33"/>
                </a:lnTo>
                <a:lnTo>
                  <a:pt x="45" y="33"/>
                </a:lnTo>
                <a:close/>
                <a:moveTo>
                  <a:pt x="45" y="73"/>
                </a:moveTo>
                <a:lnTo>
                  <a:pt x="16" y="73"/>
                </a:lnTo>
                <a:lnTo>
                  <a:pt x="16" y="88"/>
                </a:lnTo>
                <a:lnTo>
                  <a:pt x="45" y="88"/>
                </a:lnTo>
                <a:lnTo>
                  <a:pt x="45" y="73"/>
                </a:lnTo>
                <a:lnTo>
                  <a:pt x="45" y="73"/>
                </a:lnTo>
                <a:close/>
                <a:moveTo>
                  <a:pt x="205" y="180"/>
                </a:moveTo>
                <a:lnTo>
                  <a:pt x="191" y="180"/>
                </a:lnTo>
                <a:lnTo>
                  <a:pt x="191" y="163"/>
                </a:lnTo>
                <a:lnTo>
                  <a:pt x="127" y="163"/>
                </a:lnTo>
                <a:lnTo>
                  <a:pt x="127" y="180"/>
                </a:lnTo>
                <a:lnTo>
                  <a:pt x="113" y="180"/>
                </a:lnTo>
                <a:lnTo>
                  <a:pt x="113" y="189"/>
                </a:lnTo>
                <a:lnTo>
                  <a:pt x="205" y="189"/>
                </a:lnTo>
                <a:lnTo>
                  <a:pt x="205" y="180"/>
                </a:lnTo>
                <a:lnTo>
                  <a:pt x="205" y="180"/>
                </a:lnTo>
                <a:close/>
                <a:moveTo>
                  <a:pt x="80" y="59"/>
                </a:moveTo>
                <a:lnTo>
                  <a:pt x="234" y="59"/>
                </a:lnTo>
                <a:lnTo>
                  <a:pt x="234" y="137"/>
                </a:lnTo>
                <a:lnTo>
                  <a:pt x="80" y="137"/>
                </a:lnTo>
                <a:lnTo>
                  <a:pt x="80" y="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61"/>
          <p:cNvSpPr>
            <a:spLocks noEditPoints="1"/>
          </p:cNvSpPr>
          <p:nvPr/>
        </p:nvSpPr>
        <p:spPr bwMode="auto">
          <a:xfrm>
            <a:off x="9231126" y="4553857"/>
            <a:ext cx="921403" cy="726722"/>
          </a:xfrm>
          <a:custGeom>
            <a:avLst/>
            <a:gdLst>
              <a:gd name="T0" fmla="*/ 66 w 257"/>
              <a:gd name="T1" fmla="*/ 38 h 189"/>
              <a:gd name="T2" fmla="*/ 59 w 257"/>
              <a:gd name="T3" fmla="*/ 47 h 189"/>
              <a:gd name="T4" fmla="*/ 59 w 257"/>
              <a:gd name="T5" fmla="*/ 158 h 189"/>
              <a:gd name="T6" fmla="*/ 248 w 257"/>
              <a:gd name="T7" fmla="*/ 158 h 189"/>
              <a:gd name="T8" fmla="*/ 257 w 257"/>
              <a:gd name="T9" fmla="*/ 151 h 189"/>
              <a:gd name="T10" fmla="*/ 257 w 257"/>
              <a:gd name="T11" fmla="*/ 38 h 189"/>
              <a:gd name="T12" fmla="*/ 248 w 257"/>
              <a:gd name="T13" fmla="*/ 38 h 189"/>
              <a:gd name="T14" fmla="*/ 104 w 257"/>
              <a:gd name="T15" fmla="*/ 95 h 189"/>
              <a:gd name="T16" fmla="*/ 106 w 257"/>
              <a:gd name="T17" fmla="*/ 97 h 189"/>
              <a:gd name="T18" fmla="*/ 113 w 257"/>
              <a:gd name="T19" fmla="*/ 78 h 189"/>
              <a:gd name="T20" fmla="*/ 125 w 257"/>
              <a:gd name="T21" fmla="*/ 90 h 189"/>
              <a:gd name="T22" fmla="*/ 132 w 257"/>
              <a:gd name="T23" fmla="*/ 80 h 189"/>
              <a:gd name="T24" fmla="*/ 149 w 257"/>
              <a:gd name="T25" fmla="*/ 109 h 189"/>
              <a:gd name="T26" fmla="*/ 153 w 257"/>
              <a:gd name="T27" fmla="*/ 80 h 189"/>
              <a:gd name="T28" fmla="*/ 163 w 257"/>
              <a:gd name="T29" fmla="*/ 95 h 189"/>
              <a:gd name="T30" fmla="*/ 182 w 257"/>
              <a:gd name="T31" fmla="*/ 80 h 189"/>
              <a:gd name="T32" fmla="*/ 191 w 257"/>
              <a:gd name="T33" fmla="*/ 95 h 189"/>
              <a:gd name="T34" fmla="*/ 196 w 257"/>
              <a:gd name="T35" fmla="*/ 90 h 189"/>
              <a:gd name="T36" fmla="*/ 224 w 257"/>
              <a:gd name="T37" fmla="*/ 99 h 189"/>
              <a:gd name="T38" fmla="*/ 196 w 257"/>
              <a:gd name="T39" fmla="*/ 116 h 189"/>
              <a:gd name="T40" fmla="*/ 177 w 257"/>
              <a:gd name="T41" fmla="*/ 92 h 189"/>
              <a:gd name="T42" fmla="*/ 165 w 257"/>
              <a:gd name="T43" fmla="*/ 111 h 189"/>
              <a:gd name="T44" fmla="*/ 158 w 257"/>
              <a:gd name="T45" fmla="*/ 102 h 189"/>
              <a:gd name="T46" fmla="*/ 146 w 257"/>
              <a:gd name="T47" fmla="*/ 123 h 189"/>
              <a:gd name="T48" fmla="*/ 125 w 257"/>
              <a:gd name="T49" fmla="*/ 99 h 189"/>
              <a:gd name="T50" fmla="*/ 120 w 257"/>
              <a:gd name="T51" fmla="*/ 99 h 189"/>
              <a:gd name="T52" fmla="*/ 113 w 257"/>
              <a:gd name="T53" fmla="*/ 114 h 189"/>
              <a:gd name="T54" fmla="*/ 99 w 257"/>
              <a:gd name="T55" fmla="*/ 102 h 189"/>
              <a:gd name="T56" fmla="*/ 90 w 257"/>
              <a:gd name="T57" fmla="*/ 95 h 189"/>
              <a:gd name="T58" fmla="*/ 87 w 257"/>
              <a:gd name="T59" fmla="*/ 189 h 189"/>
              <a:gd name="T60" fmla="*/ 0 w 257"/>
              <a:gd name="T61" fmla="*/ 0 h 189"/>
              <a:gd name="T62" fmla="*/ 87 w 257"/>
              <a:gd name="T63" fmla="*/ 26 h 189"/>
              <a:gd name="T64" fmla="*/ 45 w 257"/>
              <a:gd name="T65" fmla="*/ 26 h 189"/>
              <a:gd name="T66" fmla="*/ 7 w 257"/>
              <a:gd name="T67" fmla="*/ 26 h 189"/>
              <a:gd name="T68" fmla="*/ 7 w 257"/>
              <a:gd name="T69" fmla="*/ 54 h 189"/>
              <a:gd name="T70" fmla="*/ 12 w 257"/>
              <a:gd name="T71" fmla="*/ 57 h 189"/>
              <a:gd name="T72" fmla="*/ 45 w 257"/>
              <a:gd name="T73" fmla="*/ 64 h 189"/>
              <a:gd name="T74" fmla="*/ 7 w 257"/>
              <a:gd name="T75" fmla="*/ 64 h 189"/>
              <a:gd name="T76" fmla="*/ 7 w 257"/>
              <a:gd name="T77" fmla="*/ 92 h 189"/>
              <a:gd name="T78" fmla="*/ 12 w 257"/>
              <a:gd name="T79" fmla="*/ 95 h 189"/>
              <a:gd name="T80" fmla="*/ 45 w 257"/>
              <a:gd name="T81" fmla="*/ 170 h 189"/>
              <a:gd name="T82" fmla="*/ 87 w 257"/>
              <a:gd name="T83" fmla="*/ 189 h 189"/>
              <a:gd name="T84" fmla="*/ 23 w 257"/>
              <a:gd name="T85" fmla="*/ 106 h 189"/>
              <a:gd name="T86" fmla="*/ 9 w 257"/>
              <a:gd name="T87" fmla="*/ 116 h 189"/>
              <a:gd name="T88" fmla="*/ 23 w 257"/>
              <a:gd name="T89" fmla="*/ 106 h 189"/>
              <a:gd name="T90" fmla="*/ 23 w 257"/>
              <a:gd name="T91" fmla="*/ 123 h 189"/>
              <a:gd name="T92" fmla="*/ 9 w 257"/>
              <a:gd name="T93" fmla="*/ 130 h 189"/>
              <a:gd name="T94" fmla="*/ 23 w 257"/>
              <a:gd name="T95" fmla="*/ 123 h 189"/>
              <a:gd name="T96" fmla="*/ 45 w 257"/>
              <a:gd name="T97" fmla="*/ 33 h 189"/>
              <a:gd name="T98" fmla="*/ 16 w 257"/>
              <a:gd name="T99" fmla="*/ 50 h 189"/>
              <a:gd name="T100" fmla="*/ 45 w 257"/>
              <a:gd name="T101" fmla="*/ 33 h 189"/>
              <a:gd name="T102" fmla="*/ 45 w 257"/>
              <a:gd name="T103" fmla="*/ 73 h 189"/>
              <a:gd name="T104" fmla="*/ 16 w 257"/>
              <a:gd name="T105" fmla="*/ 88 h 189"/>
              <a:gd name="T106" fmla="*/ 45 w 257"/>
              <a:gd name="T107" fmla="*/ 73 h 189"/>
              <a:gd name="T108" fmla="*/ 205 w 257"/>
              <a:gd name="T109" fmla="*/ 180 h 189"/>
              <a:gd name="T110" fmla="*/ 191 w 257"/>
              <a:gd name="T111" fmla="*/ 163 h 189"/>
              <a:gd name="T112" fmla="*/ 127 w 257"/>
              <a:gd name="T113" fmla="*/ 180 h 189"/>
              <a:gd name="T114" fmla="*/ 113 w 257"/>
              <a:gd name="T115" fmla="*/ 189 h 189"/>
              <a:gd name="T116" fmla="*/ 205 w 257"/>
              <a:gd name="T117" fmla="*/ 180 h 189"/>
              <a:gd name="T118" fmla="*/ 80 w 257"/>
              <a:gd name="T119" fmla="*/ 59 h 189"/>
              <a:gd name="T120" fmla="*/ 234 w 257"/>
              <a:gd name="T121" fmla="*/ 137 h 189"/>
              <a:gd name="T122" fmla="*/ 80 w 257"/>
              <a:gd name="T123" fmla="*/ 5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189">
                <a:moveTo>
                  <a:pt x="248" y="38"/>
                </a:moveTo>
                <a:lnTo>
                  <a:pt x="66" y="38"/>
                </a:lnTo>
                <a:lnTo>
                  <a:pt x="59" y="38"/>
                </a:lnTo>
                <a:lnTo>
                  <a:pt x="59" y="47"/>
                </a:lnTo>
                <a:lnTo>
                  <a:pt x="59" y="151"/>
                </a:lnTo>
                <a:lnTo>
                  <a:pt x="59" y="158"/>
                </a:lnTo>
                <a:lnTo>
                  <a:pt x="66" y="158"/>
                </a:lnTo>
                <a:lnTo>
                  <a:pt x="248" y="158"/>
                </a:lnTo>
                <a:lnTo>
                  <a:pt x="257" y="158"/>
                </a:lnTo>
                <a:lnTo>
                  <a:pt x="257" y="151"/>
                </a:lnTo>
                <a:lnTo>
                  <a:pt x="257" y="47"/>
                </a:lnTo>
                <a:lnTo>
                  <a:pt x="257" y="38"/>
                </a:lnTo>
                <a:lnTo>
                  <a:pt x="248" y="38"/>
                </a:lnTo>
                <a:lnTo>
                  <a:pt x="248" y="38"/>
                </a:lnTo>
                <a:close/>
                <a:moveTo>
                  <a:pt x="90" y="95"/>
                </a:moveTo>
                <a:lnTo>
                  <a:pt x="104" y="95"/>
                </a:lnTo>
                <a:lnTo>
                  <a:pt x="106" y="95"/>
                </a:lnTo>
                <a:lnTo>
                  <a:pt x="106" y="97"/>
                </a:lnTo>
                <a:lnTo>
                  <a:pt x="108" y="99"/>
                </a:lnTo>
                <a:lnTo>
                  <a:pt x="113" y="78"/>
                </a:lnTo>
                <a:lnTo>
                  <a:pt x="120" y="78"/>
                </a:lnTo>
                <a:lnTo>
                  <a:pt x="125" y="90"/>
                </a:lnTo>
                <a:lnTo>
                  <a:pt x="127" y="85"/>
                </a:lnTo>
                <a:lnTo>
                  <a:pt x="132" y="80"/>
                </a:lnTo>
                <a:lnTo>
                  <a:pt x="134" y="88"/>
                </a:lnTo>
                <a:lnTo>
                  <a:pt x="149" y="109"/>
                </a:lnTo>
                <a:lnTo>
                  <a:pt x="151" y="90"/>
                </a:lnTo>
                <a:lnTo>
                  <a:pt x="153" y="80"/>
                </a:lnTo>
                <a:lnTo>
                  <a:pt x="160" y="90"/>
                </a:lnTo>
                <a:lnTo>
                  <a:pt x="163" y="95"/>
                </a:lnTo>
                <a:lnTo>
                  <a:pt x="175" y="80"/>
                </a:lnTo>
                <a:lnTo>
                  <a:pt x="182" y="80"/>
                </a:lnTo>
                <a:lnTo>
                  <a:pt x="191" y="102"/>
                </a:lnTo>
                <a:lnTo>
                  <a:pt x="191" y="95"/>
                </a:lnTo>
                <a:lnTo>
                  <a:pt x="193" y="90"/>
                </a:lnTo>
                <a:lnTo>
                  <a:pt x="196" y="90"/>
                </a:lnTo>
                <a:lnTo>
                  <a:pt x="224" y="90"/>
                </a:lnTo>
                <a:lnTo>
                  <a:pt x="224" y="99"/>
                </a:lnTo>
                <a:lnTo>
                  <a:pt x="201" y="99"/>
                </a:lnTo>
                <a:lnTo>
                  <a:pt x="196" y="116"/>
                </a:lnTo>
                <a:lnTo>
                  <a:pt x="189" y="116"/>
                </a:lnTo>
                <a:lnTo>
                  <a:pt x="177" y="92"/>
                </a:lnTo>
                <a:lnTo>
                  <a:pt x="167" y="106"/>
                </a:lnTo>
                <a:lnTo>
                  <a:pt x="165" y="111"/>
                </a:lnTo>
                <a:lnTo>
                  <a:pt x="160" y="106"/>
                </a:lnTo>
                <a:lnTo>
                  <a:pt x="158" y="102"/>
                </a:lnTo>
                <a:lnTo>
                  <a:pt x="153" y="123"/>
                </a:lnTo>
                <a:lnTo>
                  <a:pt x="146" y="123"/>
                </a:lnTo>
                <a:lnTo>
                  <a:pt x="130" y="95"/>
                </a:lnTo>
                <a:lnTo>
                  <a:pt x="125" y="99"/>
                </a:lnTo>
                <a:lnTo>
                  <a:pt x="120" y="104"/>
                </a:lnTo>
                <a:lnTo>
                  <a:pt x="120" y="99"/>
                </a:lnTo>
                <a:lnTo>
                  <a:pt x="118" y="95"/>
                </a:lnTo>
                <a:lnTo>
                  <a:pt x="113" y="114"/>
                </a:lnTo>
                <a:lnTo>
                  <a:pt x="106" y="114"/>
                </a:lnTo>
                <a:lnTo>
                  <a:pt x="99" y="102"/>
                </a:lnTo>
                <a:lnTo>
                  <a:pt x="90" y="102"/>
                </a:lnTo>
                <a:lnTo>
                  <a:pt x="90" y="95"/>
                </a:lnTo>
                <a:lnTo>
                  <a:pt x="90" y="95"/>
                </a:lnTo>
                <a:close/>
                <a:moveTo>
                  <a:pt x="87" y="189"/>
                </a:moveTo>
                <a:lnTo>
                  <a:pt x="0" y="189"/>
                </a:lnTo>
                <a:lnTo>
                  <a:pt x="0" y="0"/>
                </a:lnTo>
                <a:lnTo>
                  <a:pt x="87" y="0"/>
                </a:lnTo>
                <a:lnTo>
                  <a:pt x="87" y="26"/>
                </a:lnTo>
                <a:lnTo>
                  <a:pt x="61" y="26"/>
                </a:lnTo>
                <a:lnTo>
                  <a:pt x="45" y="26"/>
                </a:lnTo>
                <a:lnTo>
                  <a:pt x="12" y="26"/>
                </a:lnTo>
                <a:lnTo>
                  <a:pt x="7" y="26"/>
                </a:lnTo>
                <a:lnTo>
                  <a:pt x="7" y="31"/>
                </a:lnTo>
                <a:lnTo>
                  <a:pt x="7" y="54"/>
                </a:lnTo>
                <a:lnTo>
                  <a:pt x="7" y="57"/>
                </a:lnTo>
                <a:lnTo>
                  <a:pt x="12" y="57"/>
                </a:lnTo>
                <a:lnTo>
                  <a:pt x="45" y="57"/>
                </a:lnTo>
                <a:lnTo>
                  <a:pt x="45" y="64"/>
                </a:lnTo>
                <a:lnTo>
                  <a:pt x="12" y="64"/>
                </a:lnTo>
                <a:lnTo>
                  <a:pt x="7" y="64"/>
                </a:lnTo>
                <a:lnTo>
                  <a:pt x="7" y="69"/>
                </a:lnTo>
                <a:lnTo>
                  <a:pt x="7" y="92"/>
                </a:lnTo>
                <a:lnTo>
                  <a:pt x="7" y="95"/>
                </a:lnTo>
                <a:lnTo>
                  <a:pt x="12" y="95"/>
                </a:lnTo>
                <a:lnTo>
                  <a:pt x="45" y="95"/>
                </a:lnTo>
                <a:lnTo>
                  <a:pt x="45" y="170"/>
                </a:lnTo>
                <a:lnTo>
                  <a:pt x="87" y="170"/>
                </a:lnTo>
                <a:lnTo>
                  <a:pt x="87" y="189"/>
                </a:lnTo>
                <a:lnTo>
                  <a:pt x="87" y="189"/>
                </a:lnTo>
                <a:close/>
                <a:moveTo>
                  <a:pt x="23" y="106"/>
                </a:moveTo>
                <a:lnTo>
                  <a:pt x="9" y="106"/>
                </a:lnTo>
                <a:lnTo>
                  <a:pt x="9" y="116"/>
                </a:lnTo>
                <a:lnTo>
                  <a:pt x="23" y="116"/>
                </a:lnTo>
                <a:lnTo>
                  <a:pt x="23" y="106"/>
                </a:lnTo>
                <a:lnTo>
                  <a:pt x="23" y="106"/>
                </a:lnTo>
                <a:close/>
                <a:moveTo>
                  <a:pt x="23" y="123"/>
                </a:moveTo>
                <a:lnTo>
                  <a:pt x="9" y="123"/>
                </a:lnTo>
                <a:lnTo>
                  <a:pt x="9" y="130"/>
                </a:lnTo>
                <a:lnTo>
                  <a:pt x="23" y="130"/>
                </a:lnTo>
                <a:lnTo>
                  <a:pt x="23" y="123"/>
                </a:lnTo>
                <a:lnTo>
                  <a:pt x="23" y="123"/>
                </a:lnTo>
                <a:close/>
                <a:moveTo>
                  <a:pt x="45" y="33"/>
                </a:moveTo>
                <a:lnTo>
                  <a:pt x="16" y="33"/>
                </a:lnTo>
                <a:lnTo>
                  <a:pt x="16" y="50"/>
                </a:lnTo>
                <a:lnTo>
                  <a:pt x="45" y="50"/>
                </a:lnTo>
                <a:lnTo>
                  <a:pt x="45" y="33"/>
                </a:lnTo>
                <a:lnTo>
                  <a:pt x="45" y="33"/>
                </a:lnTo>
                <a:close/>
                <a:moveTo>
                  <a:pt x="45" y="73"/>
                </a:moveTo>
                <a:lnTo>
                  <a:pt x="16" y="73"/>
                </a:lnTo>
                <a:lnTo>
                  <a:pt x="16" y="88"/>
                </a:lnTo>
                <a:lnTo>
                  <a:pt x="45" y="88"/>
                </a:lnTo>
                <a:lnTo>
                  <a:pt x="45" y="73"/>
                </a:lnTo>
                <a:lnTo>
                  <a:pt x="45" y="73"/>
                </a:lnTo>
                <a:close/>
                <a:moveTo>
                  <a:pt x="205" y="180"/>
                </a:moveTo>
                <a:lnTo>
                  <a:pt x="191" y="180"/>
                </a:lnTo>
                <a:lnTo>
                  <a:pt x="191" y="163"/>
                </a:lnTo>
                <a:lnTo>
                  <a:pt x="127" y="163"/>
                </a:lnTo>
                <a:lnTo>
                  <a:pt x="127" y="180"/>
                </a:lnTo>
                <a:lnTo>
                  <a:pt x="113" y="180"/>
                </a:lnTo>
                <a:lnTo>
                  <a:pt x="113" y="189"/>
                </a:lnTo>
                <a:lnTo>
                  <a:pt x="205" y="189"/>
                </a:lnTo>
                <a:lnTo>
                  <a:pt x="205" y="180"/>
                </a:lnTo>
                <a:lnTo>
                  <a:pt x="205" y="180"/>
                </a:lnTo>
                <a:close/>
                <a:moveTo>
                  <a:pt x="80" y="59"/>
                </a:moveTo>
                <a:lnTo>
                  <a:pt x="234" y="59"/>
                </a:lnTo>
                <a:lnTo>
                  <a:pt x="234" y="137"/>
                </a:lnTo>
                <a:lnTo>
                  <a:pt x="80" y="137"/>
                </a:lnTo>
                <a:lnTo>
                  <a:pt x="80" y="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61"/>
          <p:cNvSpPr>
            <a:spLocks noEditPoints="1"/>
          </p:cNvSpPr>
          <p:nvPr/>
        </p:nvSpPr>
        <p:spPr bwMode="auto">
          <a:xfrm>
            <a:off x="9231126" y="3385744"/>
            <a:ext cx="921403" cy="726722"/>
          </a:xfrm>
          <a:custGeom>
            <a:avLst/>
            <a:gdLst>
              <a:gd name="T0" fmla="*/ 66 w 257"/>
              <a:gd name="T1" fmla="*/ 38 h 189"/>
              <a:gd name="T2" fmla="*/ 59 w 257"/>
              <a:gd name="T3" fmla="*/ 47 h 189"/>
              <a:gd name="T4" fmla="*/ 59 w 257"/>
              <a:gd name="T5" fmla="*/ 158 h 189"/>
              <a:gd name="T6" fmla="*/ 248 w 257"/>
              <a:gd name="T7" fmla="*/ 158 h 189"/>
              <a:gd name="T8" fmla="*/ 257 w 257"/>
              <a:gd name="T9" fmla="*/ 151 h 189"/>
              <a:gd name="T10" fmla="*/ 257 w 257"/>
              <a:gd name="T11" fmla="*/ 38 h 189"/>
              <a:gd name="T12" fmla="*/ 248 w 257"/>
              <a:gd name="T13" fmla="*/ 38 h 189"/>
              <a:gd name="T14" fmla="*/ 104 w 257"/>
              <a:gd name="T15" fmla="*/ 95 h 189"/>
              <a:gd name="T16" fmla="*/ 106 w 257"/>
              <a:gd name="T17" fmla="*/ 97 h 189"/>
              <a:gd name="T18" fmla="*/ 113 w 257"/>
              <a:gd name="T19" fmla="*/ 78 h 189"/>
              <a:gd name="T20" fmla="*/ 125 w 257"/>
              <a:gd name="T21" fmla="*/ 90 h 189"/>
              <a:gd name="T22" fmla="*/ 132 w 257"/>
              <a:gd name="T23" fmla="*/ 80 h 189"/>
              <a:gd name="T24" fmla="*/ 149 w 257"/>
              <a:gd name="T25" fmla="*/ 109 h 189"/>
              <a:gd name="T26" fmla="*/ 153 w 257"/>
              <a:gd name="T27" fmla="*/ 80 h 189"/>
              <a:gd name="T28" fmla="*/ 163 w 257"/>
              <a:gd name="T29" fmla="*/ 95 h 189"/>
              <a:gd name="T30" fmla="*/ 182 w 257"/>
              <a:gd name="T31" fmla="*/ 80 h 189"/>
              <a:gd name="T32" fmla="*/ 191 w 257"/>
              <a:gd name="T33" fmla="*/ 95 h 189"/>
              <a:gd name="T34" fmla="*/ 196 w 257"/>
              <a:gd name="T35" fmla="*/ 90 h 189"/>
              <a:gd name="T36" fmla="*/ 224 w 257"/>
              <a:gd name="T37" fmla="*/ 99 h 189"/>
              <a:gd name="T38" fmla="*/ 196 w 257"/>
              <a:gd name="T39" fmla="*/ 116 h 189"/>
              <a:gd name="T40" fmla="*/ 177 w 257"/>
              <a:gd name="T41" fmla="*/ 92 h 189"/>
              <a:gd name="T42" fmla="*/ 165 w 257"/>
              <a:gd name="T43" fmla="*/ 111 h 189"/>
              <a:gd name="T44" fmla="*/ 158 w 257"/>
              <a:gd name="T45" fmla="*/ 102 h 189"/>
              <a:gd name="T46" fmla="*/ 146 w 257"/>
              <a:gd name="T47" fmla="*/ 123 h 189"/>
              <a:gd name="T48" fmla="*/ 125 w 257"/>
              <a:gd name="T49" fmla="*/ 99 h 189"/>
              <a:gd name="T50" fmla="*/ 120 w 257"/>
              <a:gd name="T51" fmla="*/ 99 h 189"/>
              <a:gd name="T52" fmla="*/ 113 w 257"/>
              <a:gd name="T53" fmla="*/ 114 h 189"/>
              <a:gd name="T54" fmla="*/ 99 w 257"/>
              <a:gd name="T55" fmla="*/ 102 h 189"/>
              <a:gd name="T56" fmla="*/ 90 w 257"/>
              <a:gd name="T57" fmla="*/ 95 h 189"/>
              <a:gd name="T58" fmla="*/ 87 w 257"/>
              <a:gd name="T59" fmla="*/ 189 h 189"/>
              <a:gd name="T60" fmla="*/ 0 w 257"/>
              <a:gd name="T61" fmla="*/ 0 h 189"/>
              <a:gd name="T62" fmla="*/ 87 w 257"/>
              <a:gd name="T63" fmla="*/ 26 h 189"/>
              <a:gd name="T64" fmla="*/ 45 w 257"/>
              <a:gd name="T65" fmla="*/ 26 h 189"/>
              <a:gd name="T66" fmla="*/ 7 w 257"/>
              <a:gd name="T67" fmla="*/ 26 h 189"/>
              <a:gd name="T68" fmla="*/ 7 w 257"/>
              <a:gd name="T69" fmla="*/ 54 h 189"/>
              <a:gd name="T70" fmla="*/ 12 w 257"/>
              <a:gd name="T71" fmla="*/ 57 h 189"/>
              <a:gd name="T72" fmla="*/ 45 w 257"/>
              <a:gd name="T73" fmla="*/ 64 h 189"/>
              <a:gd name="T74" fmla="*/ 7 w 257"/>
              <a:gd name="T75" fmla="*/ 64 h 189"/>
              <a:gd name="T76" fmla="*/ 7 w 257"/>
              <a:gd name="T77" fmla="*/ 92 h 189"/>
              <a:gd name="T78" fmla="*/ 12 w 257"/>
              <a:gd name="T79" fmla="*/ 95 h 189"/>
              <a:gd name="T80" fmla="*/ 45 w 257"/>
              <a:gd name="T81" fmla="*/ 170 h 189"/>
              <a:gd name="T82" fmla="*/ 87 w 257"/>
              <a:gd name="T83" fmla="*/ 189 h 189"/>
              <a:gd name="T84" fmla="*/ 23 w 257"/>
              <a:gd name="T85" fmla="*/ 106 h 189"/>
              <a:gd name="T86" fmla="*/ 9 w 257"/>
              <a:gd name="T87" fmla="*/ 116 h 189"/>
              <a:gd name="T88" fmla="*/ 23 w 257"/>
              <a:gd name="T89" fmla="*/ 106 h 189"/>
              <a:gd name="T90" fmla="*/ 23 w 257"/>
              <a:gd name="T91" fmla="*/ 123 h 189"/>
              <a:gd name="T92" fmla="*/ 9 w 257"/>
              <a:gd name="T93" fmla="*/ 130 h 189"/>
              <a:gd name="T94" fmla="*/ 23 w 257"/>
              <a:gd name="T95" fmla="*/ 123 h 189"/>
              <a:gd name="T96" fmla="*/ 45 w 257"/>
              <a:gd name="T97" fmla="*/ 33 h 189"/>
              <a:gd name="T98" fmla="*/ 16 w 257"/>
              <a:gd name="T99" fmla="*/ 50 h 189"/>
              <a:gd name="T100" fmla="*/ 45 w 257"/>
              <a:gd name="T101" fmla="*/ 33 h 189"/>
              <a:gd name="T102" fmla="*/ 45 w 257"/>
              <a:gd name="T103" fmla="*/ 73 h 189"/>
              <a:gd name="T104" fmla="*/ 16 w 257"/>
              <a:gd name="T105" fmla="*/ 88 h 189"/>
              <a:gd name="T106" fmla="*/ 45 w 257"/>
              <a:gd name="T107" fmla="*/ 73 h 189"/>
              <a:gd name="T108" fmla="*/ 205 w 257"/>
              <a:gd name="T109" fmla="*/ 180 h 189"/>
              <a:gd name="T110" fmla="*/ 191 w 257"/>
              <a:gd name="T111" fmla="*/ 163 h 189"/>
              <a:gd name="T112" fmla="*/ 127 w 257"/>
              <a:gd name="T113" fmla="*/ 180 h 189"/>
              <a:gd name="T114" fmla="*/ 113 w 257"/>
              <a:gd name="T115" fmla="*/ 189 h 189"/>
              <a:gd name="T116" fmla="*/ 205 w 257"/>
              <a:gd name="T117" fmla="*/ 180 h 189"/>
              <a:gd name="T118" fmla="*/ 80 w 257"/>
              <a:gd name="T119" fmla="*/ 59 h 189"/>
              <a:gd name="T120" fmla="*/ 234 w 257"/>
              <a:gd name="T121" fmla="*/ 137 h 189"/>
              <a:gd name="T122" fmla="*/ 80 w 257"/>
              <a:gd name="T123" fmla="*/ 5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189">
                <a:moveTo>
                  <a:pt x="248" y="38"/>
                </a:moveTo>
                <a:lnTo>
                  <a:pt x="66" y="38"/>
                </a:lnTo>
                <a:lnTo>
                  <a:pt x="59" y="38"/>
                </a:lnTo>
                <a:lnTo>
                  <a:pt x="59" y="47"/>
                </a:lnTo>
                <a:lnTo>
                  <a:pt x="59" y="151"/>
                </a:lnTo>
                <a:lnTo>
                  <a:pt x="59" y="158"/>
                </a:lnTo>
                <a:lnTo>
                  <a:pt x="66" y="158"/>
                </a:lnTo>
                <a:lnTo>
                  <a:pt x="248" y="158"/>
                </a:lnTo>
                <a:lnTo>
                  <a:pt x="257" y="158"/>
                </a:lnTo>
                <a:lnTo>
                  <a:pt x="257" y="151"/>
                </a:lnTo>
                <a:lnTo>
                  <a:pt x="257" y="47"/>
                </a:lnTo>
                <a:lnTo>
                  <a:pt x="257" y="38"/>
                </a:lnTo>
                <a:lnTo>
                  <a:pt x="248" y="38"/>
                </a:lnTo>
                <a:lnTo>
                  <a:pt x="248" y="38"/>
                </a:lnTo>
                <a:close/>
                <a:moveTo>
                  <a:pt x="90" y="95"/>
                </a:moveTo>
                <a:lnTo>
                  <a:pt x="104" y="95"/>
                </a:lnTo>
                <a:lnTo>
                  <a:pt x="106" y="95"/>
                </a:lnTo>
                <a:lnTo>
                  <a:pt x="106" y="97"/>
                </a:lnTo>
                <a:lnTo>
                  <a:pt x="108" y="99"/>
                </a:lnTo>
                <a:lnTo>
                  <a:pt x="113" y="78"/>
                </a:lnTo>
                <a:lnTo>
                  <a:pt x="120" y="78"/>
                </a:lnTo>
                <a:lnTo>
                  <a:pt x="125" y="90"/>
                </a:lnTo>
                <a:lnTo>
                  <a:pt x="127" y="85"/>
                </a:lnTo>
                <a:lnTo>
                  <a:pt x="132" y="80"/>
                </a:lnTo>
                <a:lnTo>
                  <a:pt x="134" y="88"/>
                </a:lnTo>
                <a:lnTo>
                  <a:pt x="149" y="109"/>
                </a:lnTo>
                <a:lnTo>
                  <a:pt x="151" y="90"/>
                </a:lnTo>
                <a:lnTo>
                  <a:pt x="153" y="80"/>
                </a:lnTo>
                <a:lnTo>
                  <a:pt x="160" y="90"/>
                </a:lnTo>
                <a:lnTo>
                  <a:pt x="163" y="95"/>
                </a:lnTo>
                <a:lnTo>
                  <a:pt x="175" y="80"/>
                </a:lnTo>
                <a:lnTo>
                  <a:pt x="182" y="80"/>
                </a:lnTo>
                <a:lnTo>
                  <a:pt x="191" y="102"/>
                </a:lnTo>
                <a:lnTo>
                  <a:pt x="191" y="95"/>
                </a:lnTo>
                <a:lnTo>
                  <a:pt x="193" y="90"/>
                </a:lnTo>
                <a:lnTo>
                  <a:pt x="196" y="90"/>
                </a:lnTo>
                <a:lnTo>
                  <a:pt x="224" y="90"/>
                </a:lnTo>
                <a:lnTo>
                  <a:pt x="224" y="99"/>
                </a:lnTo>
                <a:lnTo>
                  <a:pt x="201" y="99"/>
                </a:lnTo>
                <a:lnTo>
                  <a:pt x="196" y="116"/>
                </a:lnTo>
                <a:lnTo>
                  <a:pt x="189" y="116"/>
                </a:lnTo>
                <a:lnTo>
                  <a:pt x="177" y="92"/>
                </a:lnTo>
                <a:lnTo>
                  <a:pt x="167" y="106"/>
                </a:lnTo>
                <a:lnTo>
                  <a:pt x="165" y="111"/>
                </a:lnTo>
                <a:lnTo>
                  <a:pt x="160" y="106"/>
                </a:lnTo>
                <a:lnTo>
                  <a:pt x="158" y="102"/>
                </a:lnTo>
                <a:lnTo>
                  <a:pt x="153" y="123"/>
                </a:lnTo>
                <a:lnTo>
                  <a:pt x="146" y="123"/>
                </a:lnTo>
                <a:lnTo>
                  <a:pt x="130" y="95"/>
                </a:lnTo>
                <a:lnTo>
                  <a:pt x="125" y="99"/>
                </a:lnTo>
                <a:lnTo>
                  <a:pt x="120" y="104"/>
                </a:lnTo>
                <a:lnTo>
                  <a:pt x="120" y="99"/>
                </a:lnTo>
                <a:lnTo>
                  <a:pt x="118" y="95"/>
                </a:lnTo>
                <a:lnTo>
                  <a:pt x="113" y="114"/>
                </a:lnTo>
                <a:lnTo>
                  <a:pt x="106" y="114"/>
                </a:lnTo>
                <a:lnTo>
                  <a:pt x="99" y="102"/>
                </a:lnTo>
                <a:lnTo>
                  <a:pt x="90" y="102"/>
                </a:lnTo>
                <a:lnTo>
                  <a:pt x="90" y="95"/>
                </a:lnTo>
                <a:lnTo>
                  <a:pt x="90" y="95"/>
                </a:lnTo>
                <a:close/>
                <a:moveTo>
                  <a:pt x="87" y="189"/>
                </a:moveTo>
                <a:lnTo>
                  <a:pt x="0" y="189"/>
                </a:lnTo>
                <a:lnTo>
                  <a:pt x="0" y="0"/>
                </a:lnTo>
                <a:lnTo>
                  <a:pt x="87" y="0"/>
                </a:lnTo>
                <a:lnTo>
                  <a:pt x="87" y="26"/>
                </a:lnTo>
                <a:lnTo>
                  <a:pt x="61" y="26"/>
                </a:lnTo>
                <a:lnTo>
                  <a:pt x="45" y="26"/>
                </a:lnTo>
                <a:lnTo>
                  <a:pt x="12" y="26"/>
                </a:lnTo>
                <a:lnTo>
                  <a:pt x="7" y="26"/>
                </a:lnTo>
                <a:lnTo>
                  <a:pt x="7" y="31"/>
                </a:lnTo>
                <a:lnTo>
                  <a:pt x="7" y="54"/>
                </a:lnTo>
                <a:lnTo>
                  <a:pt x="7" y="57"/>
                </a:lnTo>
                <a:lnTo>
                  <a:pt x="12" y="57"/>
                </a:lnTo>
                <a:lnTo>
                  <a:pt x="45" y="57"/>
                </a:lnTo>
                <a:lnTo>
                  <a:pt x="45" y="64"/>
                </a:lnTo>
                <a:lnTo>
                  <a:pt x="12" y="64"/>
                </a:lnTo>
                <a:lnTo>
                  <a:pt x="7" y="64"/>
                </a:lnTo>
                <a:lnTo>
                  <a:pt x="7" y="69"/>
                </a:lnTo>
                <a:lnTo>
                  <a:pt x="7" y="92"/>
                </a:lnTo>
                <a:lnTo>
                  <a:pt x="7" y="95"/>
                </a:lnTo>
                <a:lnTo>
                  <a:pt x="12" y="95"/>
                </a:lnTo>
                <a:lnTo>
                  <a:pt x="45" y="95"/>
                </a:lnTo>
                <a:lnTo>
                  <a:pt x="45" y="170"/>
                </a:lnTo>
                <a:lnTo>
                  <a:pt x="87" y="170"/>
                </a:lnTo>
                <a:lnTo>
                  <a:pt x="87" y="189"/>
                </a:lnTo>
                <a:lnTo>
                  <a:pt x="87" y="189"/>
                </a:lnTo>
                <a:close/>
                <a:moveTo>
                  <a:pt x="23" y="106"/>
                </a:moveTo>
                <a:lnTo>
                  <a:pt x="9" y="106"/>
                </a:lnTo>
                <a:lnTo>
                  <a:pt x="9" y="116"/>
                </a:lnTo>
                <a:lnTo>
                  <a:pt x="23" y="116"/>
                </a:lnTo>
                <a:lnTo>
                  <a:pt x="23" y="106"/>
                </a:lnTo>
                <a:lnTo>
                  <a:pt x="23" y="106"/>
                </a:lnTo>
                <a:close/>
                <a:moveTo>
                  <a:pt x="23" y="123"/>
                </a:moveTo>
                <a:lnTo>
                  <a:pt x="9" y="123"/>
                </a:lnTo>
                <a:lnTo>
                  <a:pt x="9" y="130"/>
                </a:lnTo>
                <a:lnTo>
                  <a:pt x="23" y="130"/>
                </a:lnTo>
                <a:lnTo>
                  <a:pt x="23" y="123"/>
                </a:lnTo>
                <a:lnTo>
                  <a:pt x="23" y="123"/>
                </a:lnTo>
                <a:close/>
                <a:moveTo>
                  <a:pt x="45" y="33"/>
                </a:moveTo>
                <a:lnTo>
                  <a:pt x="16" y="33"/>
                </a:lnTo>
                <a:lnTo>
                  <a:pt x="16" y="50"/>
                </a:lnTo>
                <a:lnTo>
                  <a:pt x="45" y="50"/>
                </a:lnTo>
                <a:lnTo>
                  <a:pt x="45" y="33"/>
                </a:lnTo>
                <a:lnTo>
                  <a:pt x="45" y="33"/>
                </a:lnTo>
                <a:close/>
                <a:moveTo>
                  <a:pt x="45" y="73"/>
                </a:moveTo>
                <a:lnTo>
                  <a:pt x="16" y="73"/>
                </a:lnTo>
                <a:lnTo>
                  <a:pt x="16" y="88"/>
                </a:lnTo>
                <a:lnTo>
                  <a:pt x="45" y="88"/>
                </a:lnTo>
                <a:lnTo>
                  <a:pt x="45" y="73"/>
                </a:lnTo>
                <a:lnTo>
                  <a:pt x="45" y="73"/>
                </a:lnTo>
                <a:close/>
                <a:moveTo>
                  <a:pt x="205" y="180"/>
                </a:moveTo>
                <a:lnTo>
                  <a:pt x="191" y="180"/>
                </a:lnTo>
                <a:lnTo>
                  <a:pt x="191" y="163"/>
                </a:lnTo>
                <a:lnTo>
                  <a:pt x="127" y="163"/>
                </a:lnTo>
                <a:lnTo>
                  <a:pt x="127" y="180"/>
                </a:lnTo>
                <a:lnTo>
                  <a:pt x="113" y="180"/>
                </a:lnTo>
                <a:lnTo>
                  <a:pt x="113" y="189"/>
                </a:lnTo>
                <a:lnTo>
                  <a:pt x="205" y="189"/>
                </a:lnTo>
                <a:lnTo>
                  <a:pt x="205" y="180"/>
                </a:lnTo>
                <a:lnTo>
                  <a:pt x="205" y="180"/>
                </a:lnTo>
                <a:close/>
                <a:moveTo>
                  <a:pt x="80" y="59"/>
                </a:moveTo>
                <a:lnTo>
                  <a:pt x="234" y="59"/>
                </a:lnTo>
                <a:lnTo>
                  <a:pt x="234" y="137"/>
                </a:lnTo>
                <a:lnTo>
                  <a:pt x="80" y="137"/>
                </a:lnTo>
                <a:lnTo>
                  <a:pt x="80" y="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文本框 52"/>
          <p:cNvSpPr txBox="1"/>
          <p:nvPr/>
        </p:nvSpPr>
        <p:spPr>
          <a:xfrm>
            <a:off x="9120253" y="5306471"/>
            <a:ext cx="1477336" cy="830997"/>
          </a:xfrm>
          <a:prstGeom prst="rect">
            <a:avLst/>
          </a:prstGeom>
          <a:noFill/>
        </p:spPr>
        <p:txBody>
          <a:bodyPr wrap="square" rtlCol="0">
            <a:spAutoFit/>
          </a:bodyPr>
          <a:lstStyle/>
          <a:p>
            <a:r>
              <a:rPr lang="en-US" altLang="zh-CN" sz="4800" dirty="0" smtClean="0">
                <a:solidFill>
                  <a:schemeClr val="bg1"/>
                </a:solidFill>
              </a:rPr>
              <a:t>……</a:t>
            </a:r>
            <a:endParaRPr lang="zh-CN" altLang="en-US" sz="4800" dirty="0">
              <a:solidFill>
                <a:schemeClr val="bg1"/>
              </a:solidFill>
            </a:endParaRPr>
          </a:p>
        </p:txBody>
      </p:sp>
      <p:cxnSp>
        <p:nvCxnSpPr>
          <p:cNvPr id="54" name="直接连接符 53"/>
          <p:cNvCxnSpPr/>
          <p:nvPr/>
        </p:nvCxnSpPr>
        <p:spPr>
          <a:xfrm>
            <a:off x="992083" y="5721969"/>
            <a:ext cx="29075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7087085" y="2296242"/>
            <a:ext cx="1628165" cy="3632447"/>
            <a:chOff x="7004847" y="2703012"/>
            <a:chExt cx="1628165" cy="3175764"/>
          </a:xfrm>
        </p:grpSpPr>
        <p:cxnSp>
          <p:nvCxnSpPr>
            <p:cNvPr id="59" name="直接连接符 58"/>
            <p:cNvCxnSpPr/>
            <p:nvPr/>
          </p:nvCxnSpPr>
          <p:spPr>
            <a:xfrm>
              <a:off x="7537842" y="2703012"/>
              <a:ext cx="0" cy="31757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77" idx="6"/>
            </p:cNvCxnSpPr>
            <p:nvPr/>
          </p:nvCxnSpPr>
          <p:spPr>
            <a:xfrm>
              <a:off x="7004847" y="4290892"/>
              <a:ext cx="532995" cy="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537842" y="2703012"/>
              <a:ext cx="109517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7537842" y="3761600"/>
              <a:ext cx="109517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537842" y="4820188"/>
              <a:ext cx="109517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537842" y="5878776"/>
              <a:ext cx="109517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1" name="椭圆 70"/>
          <p:cNvSpPr/>
          <p:nvPr/>
        </p:nvSpPr>
        <p:spPr>
          <a:xfrm>
            <a:off x="8664302" y="2245293"/>
            <a:ext cx="101898" cy="10189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72" name="椭圆 71"/>
          <p:cNvSpPr/>
          <p:nvPr/>
        </p:nvSpPr>
        <p:spPr>
          <a:xfrm>
            <a:off x="8664301" y="3461715"/>
            <a:ext cx="101898" cy="10189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73" name="椭圆 72"/>
          <p:cNvSpPr/>
          <p:nvPr/>
        </p:nvSpPr>
        <p:spPr>
          <a:xfrm>
            <a:off x="8664301" y="4678136"/>
            <a:ext cx="101898" cy="10189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74" name="椭圆 73"/>
          <p:cNvSpPr/>
          <p:nvPr/>
        </p:nvSpPr>
        <p:spPr>
          <a:xfrm>
            <a:off x="8664301" y="5894557"/>
            <a:ext cx="101898" cy="10189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75" name="椭圆 74"/>
          <p:cNvSpPr/>
          <p:nvPr/>
        </p:nvSpPr>
        <p:spPr>
          <a:xfrm>
            <a:off x="4948577" y="3116634"/>
            <a:ext cx="1991661" cy="199166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0" dirty="0"/>
          </a:p>
        </p:txBody>
      </p:sp>
      <p:sp>
        <p:nvSpPr>
          <p:cNvPr id="77" name="椭圆 76"/>
          <p:cNvSpPr/>
          <p:nvPr/>
        </p:nvSpPr>
        <p:spPr>
          <a:xfrm>
            <a:off x="6689775" y="3913808"/>
            <a:ext cx="397310" cy="39731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Tree>
    <p:extLst>
      <p:ext uri="{BB962C8B-B14F-4D97-AF65-F5344CB8AC3E}">
        <p14:creationId xmlns:p14="http://schemas.microsoft.com/office/powerpoint/2010/main" xmlns="" val="2177946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259106"/>
            <a:ext cx="12192000" cy="2635623"/>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986117" y="2991446"/>
            <a:ext cx="10219765" cy="1477328"/>
          </a:xfrm>
          <a:prstGeom prst="rect">
            <a:avLst/>
          </a:prstGeom>
          <a:noFill/>
        </p:spPr>
        <p:txBody>
          <a:bodyPr wrap="square" rtlCol="0">
            <a:spAutoFit/>
          </a:bodyPr>
          <a:lstStyle/>
          <a:p>
            <a:r>
              <a:rPr lang="zh-CN" altLang="en-US" dirty="0" smtClean="0">
                <a:solidFill>
                  <a:schemeClr val="bg1"/>
                </a:solidFill>
                <a:latin typeface="+mn-ea"/>
              </a:rPr>
              <a:t>读完这本书有一种“呕心沥血”的感觉，每一章都丰满的像一本书一样。这样的一本书翻看三四遍也不为过，细细咀嚼，慢慢消化，才能吸收其营养精华。</a:t>
            </a:r>
            <a:endParaRPr lang="en-US" altLang="zh-CN" dirty="0" smtClean="0">
              <a:solidFill>
                <a:schemeClr val="bg1"/>
              </a:solidFill>
              <a:latin typeface="+mn-ea"/>
            </a:endParaRPr>
          </a:p>
          <a:p>
            <a:pPr algn="r"/>
            <a:endParaRPr lang="en-US" altLang="zh-CN" dirty="0" smtClean="0">
              <a:solidFill>
                <a:schemeClr val="bg1"/>
              </a:solidFill>
              <a:latin typeface="+mn-ea"/>
            </a:endParaRPr>
          </a:p>
          <a:p>
            <a:pPr algn="r"/>
            <a:endParaRPr lang="en-US" altLang="zh-CN" dirty="0">
              <a:solidFill>
                <a:schemeClr val="bg1"/>
              </a:solidFill>
              <a:latin typeface="+mn-ea"/>
            </a:endParaRPr>
          </a:p>
          <a:p>
            <a:pPr algn="r"/>
            <a:r>
              <a:rPr lang="en-US" altLang="zh-CN" dirty="0" smtClean="0">
                <a:solidFill>
                  <a:schemeClr val="bg1"/>
                </a:solidFill>
                <a:latin typeface="+mn-ea"/>
              </a:rPr>
              <a:t>——</a:t>
            </a:r>
            <a:r>
              <a:rPr lang="zh-CN" altLang="en-US" dirty="0" smtClean="0">
                <a:solidFill>
                  <a:schemeClr val="bg1"/>
                </a:solidFill>
                <a:latin typeface="+mn-ea"/>
              </a:rPr>
              <a:t>暁荻</a:t>
            </a:r>
            <a:endParaRPr lang="zh-CN" altLang="en-US" dirty="0">
              <a:solidFill>
                <a:schemeClr val="bg1"/>
              </a:solidFill>
              <a:latin typeface="+mn-ea"/>
            </a:endParaRPr>
          </a:p>
        </p:txBody>
      </p:sp>
    </p:spTree>
    <p:extLst>
      <p:ext uri="{BB962C8B-B14F-4D97-AF65-F5344CB8AC3E}">
        <p14:creationId xmlns:p14="http://schemas.microsoft.com/office/powerpoint/2010/main" xmlns="" val="18902923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889760" y="2978708"/>
            <a:ext cx="6138091" cy="1323439"/>
          </a:xfrm>
          <a:prstGeom prst="rect">
            <a:avLst/>
          </a:prstGeom>
          <a:noFill/>
        </p:spPr>
        <p:txBody>
          <a:bodyPr wrap="none" rtlCol="0">
            <a:spAutoFit/>
          </a:bodyPr>
          <a:lstStyle/>
          <a:p>
            <a:r>
              <a:rPr lang="en-US" altLang="zh-CN" sz="8000" dirty="0" smtClean="0">
                <a:solidFill>
                  <a:schemeClr val="bg1"/>
                </a:solidFill>
                <a:latin typeface="Broadway" panose="04040905080B02020502" pitchFamily="82" charset="0"/>
              </a:rPr>
              <a:t>Thank you</a:t>
            </a:r>
            <a:endParaRPr lang="zh-CN" altLang="en-US" sz="8000" dirty="0">
              <a:solidFill>
                <a:schemeClr val="bg1"/>
              </a:solidFill>
              <a:latin typeface="Broadway" panose="04040905080B02020502" pitchFamily="82" charset="0"/>
            </a:endParaRPr>
          </a:p>
        </p:txBody>
      </p:sp>
      <p:cxnSp>
        <p:nvCxnSpPr>
          <p:cNvPr id="5" name="直接连接符 4"/>
          <p:cNvCxnSpPr/>
          <p:nvPr/>
        </p:nvCxnSpPr>
        <p:spPr>
          <a:xfrm>
            <a:off x="8186166" y="3488920"/>
            <a:ext cx="0" cy="81322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730496" y="4117481"/>
            <a:ext cx="3185487" cy="369332"/>
          </a:xfrm>
          <a:prstGeom prst="rect">
            <a:avLst/>
          </a:prstGeom>
          <a:noFill/>
        </p:spPr>
        <p:txBody>
          <a:bodyPr wrap="none" rtlCol="0">
            <a:spAutoFit/>
          </a:bodyPr>
          <a:lstStyle/>
          <a:p>
            <a:r>
              <a:rPr lang="zh-CN" altLang="en-US" dirty="0" smtClean="0">
                <a:solidFill>
                  <a:schemeClr val="bg1"/>
                </a:solidFill>
              </a:rPr>
              <a:t>赶上浪潮，如此，便不枉此生</a:t>
            </a:r>
            <a:endParaRPr lang="zh-CN" altLang="en-US" dirty="0">
              <a:solidFill>
                <a:schemeClr val="bg1"/>
              </a:solidFill>
            </a:endParaRPr>
          </a:p>
        </p:txBody>
      </p:sp>
    </p:spTree>
    <p:extLst>
      <p:ext uri="{BB962C8B-B14F-4D97-AF65-F5344CB8AC3E}">
        <p14:creationId xmlns:p14="http://schemas.microsoft.com/office/powerpoint/2010/main" xmlns="" val="729625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1409307" y="3293074"/>
            <a:ext cx="6115050" cy="2633331"/>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990648" y="2494985"/>
            <a:ext cx="619274" cy="678071"/>
          </a:xfrm>
          <a:custGeom>
            <a:avLst/>
            <a:gdLst>
              <a:gd name="connsiteX0" fmla="*/ 464278 w 844464"/>
              <a:gd name="connsiteY0" fmla="*/ 0 h 924641"/>
              <a:gd name="connsiteX1" fmla="*/ 792572 w 844464"/>
              <a:gd name="connsiteY1" fmla="*/ 135984 h 924641"/>
              <a:gd name="connsiteX2" fmla="*/ 844464 w 844464"/>
              <a:gd name="connsiteY2" fmla="*/ 198877 h 924641"/>
              <a:gd name="connsiteX3" fmla="*/ 425444 w 844464"/>
              <a:gd name="connsiteY3" fmla="*/ 924641 h 924641"/>
              <a:gd name="connsiteX4" fmla="*/ 370710 w 844464"/>
              <a:gd name="connsiteY4" fmla="*/ 919124 h 924641"/>
              <a:gd name="connsiteX5" fmla="*/ 0 w 844464"/>
              <a:gd name="connsiteY5" fmla="*/ 464278 h 924641"/>
              <a:gd name="connsiteX6" fmla="*/ 464278 w 844464"/>
              <a:gd name="connsiteY6" fmla="*/ 0 h 924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4464" h="924641">
                <a:moveTo>
                  <a:pt x="464278" y="0"/>
                </a:moveTo>
                <a:cubicBezTo>
                  <a:pt x="592485" y="0"/>
                  <a:pt x="708555" y="51966"/>
                  <a:pt x="792572" y="135984"/>
                </a:cubicBezTo>
                <a:lnTo>
                  <a:pt x="844464" y="198877"/>
                </a:lnTo>
                <a:lnTo>
                  <a:pt x="425444" y="924641"/>
                </a:lnTo>
                <a:lnTo>
                  <a:pt x="370710" y="919124"/>
                </a:lnTo>
                <a:cubicBezTo>
                  <a:pt x="159146" y="875832"/>
                  <a:pt x="0" y="688640"/>
                  <a:pt x="0" y="464278"/>
                </a:cubicBezTo>
                <a:cubicBezTo>
                  <a:pt x="0" y="207864"/>
                  <a:pt x="207864" y="0"/>
                  <a:pt x="464278" y="0"/>
                </a:cubicBezTo>
                <a:close/>
              </a:path>
            </a:pathLst>
          </a:cu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25158" y="2705024"/>
            <a:ext cx="5705408" cy="369332"/>
          </a:xfrm>
          <a:prstGeom prst="rect">
            <a:avLst/>
          </a:prstGeom>
          <a:noFill/>
        </p:spPr>
        <p:txBody>
          <a:bodyPr wrap="none" rtlCol="0">
            <a:spAutoFit/>
          </a:bodyPr>
          <a:lstStyle/>
          <a:p>
            <a:r>
              <a:rPr lang="zh-CN" altLang="en-US" b="1" dirty="0" smtClean="0">
                <a:solidFill>
                  <a:schemeClr val="bg1"/>
                </a:solidFill>
              </a:rPr>
              <a:t>二</a:t>
            </a:r>
            <a:r>
              <a:rPr lang="zh-CN" altLang="en-US" dirty="0" smtClean="0">
                <a:solidFill>
                  <a:schemeClr val="bg1"/>
                </a:solidFill>
              </a:rPr>
              <a:t>    以下术语是否知晓其深意，如知晓请在前方打勾。</a:t>
            </a:r>
            <a:endParaRPr lang="zh-CN" altLang="en-US" dirty="0">
              <a:solidFill>
                <a:schemeClr val="bg1"/>
              </a:solidFill>
            </a:endParaRPr>
          </a:p>
        </p:txBody>
      </p:sp>
      <p:sp>
        <p:nvSpPr>
          <p:cNvPr id="20" name="矩形 19"/>
          <p:cNvSpPr/>
          <p:nvPr/>
        </p:nvSpPr>
        <p:spPr>
          <a:xfrm>
            <a:off x="1695052" y="3482780"/>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695052" y="3988592"/>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695052" y="5506029"/>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695052" y="5000216"/>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695052" y="4494404"/>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189742" y="3482780"/>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189742" y="3988592"/>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189742" y="5506029"/>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189742" y="5000216"/>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189742" y="4494404"/>
            <a:ext cx="236483" cy="23648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2237669" y="3416355"/>
            <a:ext cx="1107996" cy="369332"/>
          </a:xfrm>
          <a:prstGeom prst="rect">
            <a:avLst/>
          </a:prstGeom>
          <a:noFill/>
        </p:spPr>
        <p:txBody>
          <a:bodyPr wrap="none" rtlCol="0">
            <a:spAutoFit/>
          </a:bodyPr>
          <a:lstStyle/>
          <a:p>
            <a:r>
              <a:rPr lang="zh-CN" altLang="en-US" dirty="0" smtClean="0">
                <a:solidFill>
                  <a:schemeClr val="bg1"/>
                </a:solidFill>
              </a:rPr>
              <a:t>摩尔定律</a:t>
            </a:r>
            <a:endParaRPr lang="zh-CN" altLang="en-US" dirty="0">
              <a:solidFill>
                <a:schemeClr val="bg1"/>
              </a:solidFill>
            </a:endParaRPr>
          </a:p>
        </p:txBody>
      </p:sp>
      <p:sp>
        <p:nvSpPr>
          <p:cNvPr id="33" name="文本框 32"/>
          <p:cNvSpPr txBox="1"/>
          <p:nvPr/>
        </p:nvSpPr>
        <p:spPr>
          <a:xfrm>
            <a:off x="2237669" y="3917653"/>
            <a:ext cx="1640193" cy="369332"/>
          </a:xfrm>
          <a:prstGeom prst="rect">
            <a:avLst/>
          </a:prstGeom>
          <a:noFill/>
        </p:spPr>
        <p:txBody>
          <a:bodyPr wrap="none" rtlCol="0">
            <a:spAutoFit/>
          </a:bodyPr>
          <a:lstStyle/>
          <a:p>
            <a:r>
              <a:rPr lang="zh-CN" altLang="en-US" dirty="0" smtClean="0">
                <a:solidFill>
                  <a:schemeClr val="bg1"/>
                </a:solidFill>
              </a:rPr>
              <a:t>安迪</a:t>
            </a:r>
            <a:r>
              <a:rPr lang="en-US" altLang="zh-CN" dirty="0" smtClean="0">
                <a:solidFill>
                  <a:schemeClr val="bg1"/>
                </a:solidFill>
              </a:rPr>
              <a:t>-</a:t>
            </a:r>
            <a:r>
              <a:rPr lang="zh-CN" altLang="en-US" dirty="0" smtClean="0">
                <a:solidFill>
                  <a:schemeClr val="bg1"/>
                </a:solidFill>
              </a:rPr>
              <a:t>比尔定律</a:t>
            </a:r>
            <a:endParaRPr lang="zh-CN" altLang="en-US" dirty="0">
              <a:solidFill>
                <a:schemeClr val="bg1"/>
              </a:solidFill>
            </a:endParaRPr>
          </a:p>
        </p:txBody>
      </p:sp>
      <p:sp>
        <p:nvSpPr>
          <p:cNvPr id="40" name="文本框 39"/>
          <p:cNvSpPr txBox="1"/>
          <p:nvPr/>
        </p:nvSpPr>
        <p:spPr>
          <a:xfrm>
            <a:off x="2237669" y="4430530"/>
            <a:ext cx="1338828" cy="369332"/>
          </a:xfrm>
          <a:prstGeom prst="rect">
            <a:avLst/>
          </a:prstGeom>
          <a:noFill/>
        </p:spPr>
        <p:txBody>
          <a:bodyPr wrap="none" rtlCol="0">
            <a:spAutoFit/>
          </a:bodyPr>
          <a:lstStyle/>
          <a:p>
            <a:r>
              <a:rPr lang="zh-CN" altLang="en-US" dirty="0" smtClean="0">
                <a:solidFill>
                  <a:schemeClr val="bg1"/>
                </a:solidFill>
              </a:rPr>
              <a:t>反摩尔定律</a:t>
            </a:r>
            <a:endParaRPr lang="zh-CN" altLang="en-US" dirty="0">
              <a:solidFill>
                <a:schemeClr val="bg1"/>
              </a:solidFill>
            </a:endParaRPr>
          </a:p>
        </p:txBody>
      </p:sp>
      <p:sp>
        <p:nvSpPr>
          <p:cNvPr id="41" name="文本框 40"/>
          <p:cNvSpPr txBox="1"/>
          <p:nvPr/>
        </p:nvSpPr>
        <p:spPr>
          <a:xfrm>
            <a:off x="2237669" y="4931828"/>
            <a:ext cx="1489510" cy="369332"/>
          </a:xfrm>
          <a:prstGeom prst="rect">
            <a:avLst/>
          </a:prstGeom>
          <a:noFill/>
        </p:spPr>
        <p:txBody>
          <a:bodyPr wrap="none" rtlCol="0">
            <a:spAutoFit/>
          </a:bodyPr>
          <a:lstStyle/>
          <a:p>
            <a:r>
              <a:rPr lang="en-US" altLang="zh-CN" dirty="0" smtClean="0">
                <a:solidFill>
                  <a:schemeClr val="bg1"/>
                </a:solidFill>
              </a:rPr>
              <a:t>70-20-10</a:t>
            </a:r>
            <a:r>
              <a:rPr lang="zh-CN" altLang="en-US" dirty="0" smtClean="0">
                <a:solidFill>
                  <a:schemeClr val="bg1"/>
                </a:solidFill>
              </a:rPr>
              <a:t>定律</a:t>
            </a:r>
            <a:endParaRPr lang="zh-CN" altLang="en-US" dirty="0">
              <a:solidFill>
                <a:schemeClr val="bg1"/>
              </a:solidFill>
            </a:endParaRPr>
          </a:p>
        </p:txBody>
      </p:sp>
      <p:sp>
        <p:nvSpPr>
          <p:cNvPr id="42" name="文本框 41"/>
          <p:cNvSpPr txBox="1"/>
          <p:nvPr/>
        </p:nvSpPr>
        <p:spPr>
          <a:xfrm>
            <a:off x="2237669" y="5432588"/>
            <a:ext cx="1338828" cy="369332"/>
          </a:xfrm>
          <a:prstGeom prst="rect">
            <a:avLst/>
          </a:prstGeom>
          <a:noFill/>
        </p:spPr>
        <p:txBody>
          <a:bodyPr wrap="none" rtlCol="0">
            <a:spAutoFit/>
          </a:bodyPr>
          <a:lstStyle/>
          <a:p>
            <a:r>
              <a:rPr lang="zh-CN" altLang="en-US" dirty="0" smtClean="0">
                <a:solidFill>
                  <a:schemeClr val="bg1"/>
                </a:solidFill>
              </a:rPr>
              <a:t>诺威格定律</a:t>
            </a:r>
            <a:endParaRPr lang="zh-CN" altLang="en-US" dirty="0">
              <a:solidFill>
                <a:schemeClr val="bg1"/>
              </a:solidFill>
            </a:endParaRPr>
          </a:p>
        </p:txBody>
      </p:sp>
      <p:sp>
        <p:nvSpPr>
          <p:cNvPr id="43" name="文本框 42"/>
          <p:cNvSpPr txBox="1"/>
          <p:nvPr/>
        </p:nvSpPr>
        <p:spPr>
          <a:xfrm>
            <a:off x="5817485" y="3416355"/>
            <a:ext cx="1569660" cy="369332"/>
          </a:xfrm>
          <a:prstGeom prst="rect">
            <a:avLst/>
          </a:prstGeom>
          <a:noFill/>
        </p:spPr>
        <p:txBody>
          <a:bodyPr wrap="none" rtlCol="0">
            <a:spAutoFit/>
          </a:bodyPr>
          <a:lstStyle/>
          <a:p>
            <a:r>
              <a:rPr lang="zh-CN" altLang="en-US" dirty="0" smtClean="0">
                <a:solidFill>
                  <a:schemeClr val="bg1"/>
                </a:solidFill>
              </a:rPr>
              <a:t>基因决定定律</a:t>
            </a:r>
            <a:endParaRPr lang="zh-CN" altLang="en-US" dirty="0">
              <a:solidFill>
                <a:schemeClr val="bg1"/>
              </a:solidFill>
            </a:endParaRPr>
          </a:p>
        </p:txBody>
      </p:sp>
      <p:sp>
        <p:nvSpPr>
          <p:cNvPr id="44" name="文本框 43"/>
          <p:cNvSpPr txBox="1"/>
          <p:nvPr/>
        </p:nvSpPr>
        <p:spPr>
          <a:xfrm>
            <a:off x="5817485" y="3902379"/>
            <a:ext cx="1168910" cy="369332"/>
          </a:xfrm>
          <a:prstGeom prst="rect">
            <a:avLst/>
          </a:prstGeom>
          <a:noFill/>
        </p:spPr>
        <p:txBody>
          <a:bodyPr wrap="none" rtlCol="0">
            <a:spAutoFit/>
          </a:bodyPr>
          <a:lstStyle/>
          <a:p>
            <a:r>
              <a:rPr lang="zh-CN" altLang="en-US" dirty="0" smtClean="0">
                <a:solidFill>
                  <a:schemeClr val="bg1"/>
                </a:solidFill>
              </a:rPr>
              <a:t>互联网</a:t>
            </a:r>
            <a:r>
              <a:rPr lang="en-US" altLang="zh-CN" dirty="0" smtClean="0">
                <a:solidFill>
                  <a:schemeClr val="bg1"/>
                </a:solidFill>
              </a:rPr>
              <a:t>2.0</a:t>
            </a:r>
            <a:endParaRPr lang="zh-CN" altLang="en-US" dirty="0">
              <a:solidFill>
                <a:schemeClr val="bg1"/>
              </a:solidFill>
            </a:endParaRPr>
          </a:p>
        </p:txBody>
      </p:sp>
      <p:sp>
        <p:nvSpPr>
          <p:cNvPr id="45" name="文本框 44"/>
          <p:cNvSpPr txBox="1"/>
          <p:nvPr/>
        </p:nvSpPr>
        <p:spPr>
          <a:xfrm>
            <a:off x="5817485" y="4434094"/>
            <a:ext cx="980996" cy="369332"/>
          </a:xfrm>
          <a:prstGeom prst="rect">
            <a:avLst/>
          </a:prstGeom>
          <a:noFill/>
        </p:spPr>
        <p:txBody>
          <a:bodyPr wrap="square" rtlCol="0">
            <a:spAutoFit/>
          </a:bodyPr>
          <a:lstStyle/>
          <a:p>
            <a:r>
              <a:rPr lang="zh-CN" altLang="en-US" dirty="0" smtClean="0">
                <a:solidFill>
                  <a:schemeClr val="bg1"/>
                </a:solidFill>
              </a:rPr>
              <a:t>云计算</a:t>
            </a:r>
            <a:endParaRPr lang="zh-CN" altLang="en-US" dirty="0">
              <a:solidFill>
                <a:schemeClr val="bg1"/>
              </a:solidFill>
            </a:endParaRPr>
          </a:p>
        </p:txBody>
      </p:sp>
      <p:sp>
        <p:nvSpPr>
          <p:cNvPr id="46" name="文本框 45"/>
          <p:cNvSpPr txBox="1"/>
          <p:nvPr/>
        </p:nvSpPr>
        <p:spPr>
          <a:xfrm>
            <a:off x="5817485" y="4947509"/>
            <a:ext cx="646331" cy="369332"/>
          </a:xfrm>
          <a:prstGeom prst="rect">
            <a:avLst/>
          </a:prstGeom>
          <a:noFill/>
        </p:spPr>
        <p:txBody>
          <a:bodyPr wrap="none" rtlCol="0">
            <a:spAutoFit/>
          </a:bodyPr>
          <a:lstStyle/>
          <a:p>
            <a:r>
              <a:rPr lang="zh-CN" altLang="en-US" dirty="0" smtClean="0">
                <a:solidFill>
                  <a:schemeClr val="bg1"/>
                </a:solidFill>
              </a:rPr>
              <a:t>硅谷</a:t>
            </a:r>
            <a:endParaRPr lang="zh-CN" altLang="en-US" dirty="0">
              <a:solidFill>
                <a:schemeClr val="bg1"/>
              </a:solidFill>
            </a:endParaRPr>
          </a:p>
        </p:txBody>
      </p:sp>
      <p:sp>
        <p:nvSpPr>
          <p:cNvPr id="47" name="文本框 46"/>
          <p:cNvSpPr txBox="1"/>
          <p:nvPr/>
        </p:nvSpPr>
        <p:spPr>
          <a:xfrm>
            <a:off x="5817485" y="5414288"/>
            <a:ext cx="1107996" cy="369332"/>
          </a:xfrm>
          <a:prstGeom prst="rect">
            <a:avLst/>
          </a:prstGeom>
          <a:noFill/>
        </p:spPr>
        <p:txBody>
          <a:bodyPr wrap="none" rtlCol="0">
            <a:spAutoFit/>
          </a:bodyPr>
          <a:lstStyle/>
          <a:p>
            <a:r>
              <a:rPr lang="zh-CN" altLang="en-US" dirty="0" smtClean="0">
                <a:solidFill>
                  <a:schemeClr val="bg1"/>
                </a:solidFill>
              </a:rPr>
              <a:t>风险投资</a:t>
            </a:r>
            <a:endParaRPr lang="zh-CN" altLang="en-US" dirty="0">
              <a:solidFill>
                <a:schemeClr val="bg1"/>
              </a:solidFill>
            </a:endParaRPr>
          </a:p>
        </p:txBody>
      </p:sp>
      <p:sp>
        <p:nvSpPr>
          <p:cNvPr id="53" name="椭圆 52"/>
          <p:cNvSpPr/>
          <p:nvPr/>
        </p:nvSpPr>
        <p:spPr>
          <a:xfrm rot="5400000">
            <a:off x="8697244" y="3087551"/>
            <a:ext cx="2033872" cy="203387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空心弧 53"/>
          <p:cNvSpPr/>
          <p:nvPr/>
        </p:nvSpPr>
        <p:spPr>
          <a:xfrm rot="5400000">
            <a:off x="8490498" y="2880805"/>
            <a:ext cx="2447365" cy="2447365"/>
          </a:xfrm>
          <a:prstGeom prst="blockArc">
            <a:avLst>
              <a:gd name="adj1" fmla="val 10800000"/>
              <a:gd name="adj2" fmla="val 21899"/>
              <a:gd name="adj3" fmla="val 11452"/>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文本框 54"/>
          <p:cNvSpPr txBox="1"/>
          <p:nvPr/>
        </p:nvSpPr>
        <p:spPr>
          <a:xfrm rot="5400000">
            <a:off x="8924682" y="3655135"/>
            <a:ext cx="1611339" cy="923330"/>
          </a:xfrm>
          <a:prstGeom prst="rect">
            <a:avLst/>
          </a:prstGeom>
          <a:noFill/>
        </p:spPr>
        <p:txBody>
          <a:bodyPr wrap="none" rtlCol="0">
            <a:spAutoFit/>
          </a:bodyPr>
          <a:lstStyle/>
          <a:p>
            <a:r>
              <a:rPr lang="en-US" altLang="zh-CN" sz="5400" dirty="0">
                <a:solidFill>
                  <a:schemeClr val="bg1"/>
                </a:solidFill>
                <a:latin typeface="Broadway" panose="04040905080B02020502" pitchFamily="82" charset="0"/>
              </a:rPr>
              <a:t>50%</a:t>
            </a:r>
            <a:endParaRPr lang="zh-CN" altLang="en-US" sz="5400" dirty="0">
              <a:solidFill>
                <a:schemeClr val="bg1"/>
              </a:solidFill>
              <a:latin typeface="Broadway" panose="04040905080B02020502" pitchFamily="82" charset="0"/>
            </a:endParaRPr>
          </a:p>
        </p:txBody>
      </p:sp>
      <p:sp>
        <p:nvSpPr>
          <p:cNvPr id="56" name="文本框 55"/>
          <p:cNvSpPr txBox="1"/>
          <p:nvPr/>
        </p:nvSpPr>
        <p:spPr>
          <a:xfrm>
            <a:off x="1639257" y="6074405"/>
            <a:ext cx="9525365" cy="369332"/>
          </a:xfrm>
          <a:prstGeom prst="rect">
            <a:avLst/>
          </a:prstGeom>
          <a:noFill/>
        </p:spPr>
        <p:txBody>
          <a:bodyPr wrap="none" rtlCol="0">
            <a:spAutoFit/>
          </a:bodyPr>
          <a:lstStyle/>
          <a:p>
            <a:r>
              <a:rPr lang="zh-CN" altLang="en-US" dirty="0" smtClean="0">
                <a:solidFill>
                  <a:schemeClr val="bg1"/>
                </a:solidFill>
              </a:rPr>
              <a:t>如果</a:t>
            </a:r>
            <a:r>
              <a:rPr lang="zh-CN" altLang="en-US" dirty="0">
                <a:solidFill>
                  <a:schemeClr val="bg1"/>
                </a:solidFill>
              </a:rPr>
              <a:t>你和</a:t>
            </a:r>
            <a:r>
              <a:rPr lang="zh-CN" altLang="en-US" dirty="0" smtClean="0">
                <a:solidFill>
                  <a:schemeClr val="bg1"/>
                </a:solidFill>
              </a:rPr>
              <a:t>我一样是个非</a:t>
            </a:r>
            <a:r>
              <a:rPr lang="en-US" altLang="zh-CN" dirty="0" smtClean="0">
                <a:solidFill>
                  <a:schemeClr val="bg1"/>
                </a:solidFill>
              </a:rPr>
              <a:t>IT</a:t>
            </a:r>
            <a:r>
              <a:rPr lang="zh-CN" altLang="en-US" dirty="0" smtClean="0">
                <a:solidFill>
                  <a:schemeClr val="bg1"/>
                </a:solidFill>
              </a:rPr>
              <a:t>人士，以上术语超过</a:t>
            </a:r>
            <a:r>
              <a:rPr lang="en-US" altLang="zh-CN" dirty="0" smtClean="0">
                <a:solidFill>
                  <a:schemeClr val="bg1"/>
                </a:solidFill>
              </a:rPr>
              <a:t>50%</a:t>
            </a:r>
            <a:r>
              <a:rPr lang="zh-CN" altLang="en-US" dirty="0" smtClean="0">
                <a:solidFill>
                  <a:schemeClr val="bg1"/>
                </a:solidFill>
              </a:rPr>
              <a:t>你都不知道其意何为，那么请看看这本书吧</a:t>
            </a:r>
            <a:endParaRPr lang="zh-CN" altLang="en-US" dirty="0">
              <a:solidFill>
                <a:schemeClr val="bg1"/>
              </a:solidFill>
            </a:endParaRPr>
          </a:p>
        </p:txBody>
      </p:sp>
      <p:sp>
        <p:nvSpPr>
          <p:cNvPr id="35" name="任意多边形 34"/>
          <p:cNvSpPr/>
          <p:nvPr/>
        </p:nvSpPr>
        <p:spPr>
          <a:xfrm rot="16200000">
            <a:off x="7527333" y="3396375"/>
            <a:ext cx="2911264" cy="1465464"/>
          </a:xfrm>
          <a:custGeom>
            <a:avLst/>
            <a:gdLst>
              <a:gd name="connsiteX0" fmla="*/ 2911264 w 2911264"/>
              <a:gd name="connsiteY0" fmla="*/ 1455632 h 1465464"/>
              <a:gd name="connsiteX1" fmla="*/ 2910768 w 2911264"/>
              <a:gd name="connsiteY1" fmla="*/ 1465464 h 1465464"/>
              <a:gd name="connsiteX2" fmla="*/ 497 w 2911264"/>
              <a:gd name="connsiteY2" fmla="*/ 1465464 h 1465464"/>
              <a:gd name="connsiteX3" fmla="*/ 0 w 2911264"/>
              <a:gd name="connsiteY3" fmla="*/ 1455632 h 1465464"/>
              <a:gd name="connsiteX4" fmla="*/ 1455632 w 2911264"/>
              <a:gd name="connsiteY4" fmla="*/ 0 h 1465464"/>
              <a:gd name="connsiteX5" fmla="*/ 2911264 w 2911264"/>
              <a:gd name="connsiteY5" fmla="*/ 1455632 h 146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1264" h="1465464">
                <a:moveTo>
                  <a:pt x="2911264" y="1455632"/>
                </a:moveTo>
                <a:lnTo>
                  <a:pt x="2910768" y="1465464"/>
                </a:lnTo>
                <a:lnTo>
                  <a:pt x="497" y="1465464"/>
                </a:lnTo>
                <a:lnTo>
                  <a:pt x="0" y="1455632"/>
                </a:lnTo>
                <a:cubicBezTo>
                  <a:pt x="0" y="651709"/>
                  <a:pt x="651709" y="0"/>
                  <a:pt x="1455632" y="0"/>
                </a:cubicBezTo>
                <a:cubicBezTo>
                  <a:pt x="2259555" y="0"/>
                  <a:pt x="2911264" y="651709"/>
                  <a:pt x="2911264" y="1455632"/>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37" name="组合 36"/>
          <p:cNvGrpSpPr/>
          <p:nvPr/>
        </p:nvGrpSpPr>
        <p:grpSpPr>
          <a:xfrm>
            <a:off x="200997" y="571383"/>
            <a:ext cx="11675334" cy="1321951"/>
            <a:chOff x="200997" y="571383"/>
            <a:chExt cx="11675334" cy="1321951"/>
          </a:xfrm>
        </p:grpSpPr>
        <p:sp>
          <p:nvSpPr>
            <p:cNvPr id="38" name="矩形 37"/>
            <p:cNvSpPr/>
            <p:nvPr/>
          </p:nvSpPr>
          <p:spPr>
            <a:xfrm>
              <a:off x="2553572" y="1340824"/>
              <a:ext cx="9066278" cy="55251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2971329" y="571383"/>
              <a:ext cx="5827236" cy="769441"/>
            </a:xfrm>
            <a:prstGeom prst="rect">
              <a:avLst/>
            </a:prstGeom>
            <a:noFill/>
          </p:spPr>
          <p:txBody>
            <a:bodyPr wrap="none" rtlCol="0">
              <a:spAutoFit/>
            </a:bodyPr>
            <a:lstStyle/>
            <a:p>
              <a:r>
                <a:rPr lang="zh-CN" altLang="en-US" sz="4400" dirty="0">
                  <a:solidFill>
                    <a:schemeClr val="bg1"/>
                  </a:solidFill>
                  <a:latin typeface="微软雅黑" panose="020B0503020204020204" pitchFamily="34" charset="-122"/>
                  <a:ea typeface="微软雅黑" panose="020B0503020204020204" pitchFamily="34" charset="-122"/>
                </a:rPr>
                <a:t>一个小测试引发的阅读</a:t>
              </a:r>
            </a:p>
          </p:txBody>
        </p:sp>
        <p:cxnSp>
          <p:nvCxnSpPr>
            <p:cNvPr id="61" name="直接连接符 60"/>
            <p:cNvCxnSpPr/>
            <p:nvPr/>
          </p:nvCxnSpPr>
          <p:spPr>
            <a:xfrm>
              <a:off x="200997" y="1343634"/>
              <a:ext cx="24791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2971329" y="1412264"/>
              <a:ext cx="8905002" cy="400110"/>
            </a:xfrm>
            <a:prstGeom prst="rect">
              <a:avLst/>
            </a:prstGeom>
            <a:noFill/>
          </p:spPr>
          <p:txBody>
            <a:bodyPr wrap="none"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一个</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弄潮的年轻人，最幸运的，莫过于赶上一波大潮。随潮而读，受益匪浅。</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2553572" y="669136"/>
              <a:ext cx="305904" cy="1224198"/>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20654198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4128247" y="551330"/>
            <a:ext cx="3375212" cy="337521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dirty="0" smtClean="0"/>
              <a:t>1</a:t>
            </a:r>
            <a:endParaRPr lang="zh-CN" altLang="en-US" sz="9600" dirty="0"/>
          </a:p>
        </p:txBody>
      </p:sp>
      <p:sp>
        <p:nvSpPr>
          <p:cNvPr id="8" name="弦形 7"/>
          <p:cNvSpPr/>
          <p:nvPr/>
        </p:nvSpPr>
        <p:spPr>
          <a:xfrm rot="17100000">
            <a:off x="4106459" y="529542"/>
            <a:ext cx="3418786" cy="3418786"/>
          </a:xfrm>
          <a:prstGeom prst="chord">
            <a:avLst>
              <a:gd name="adj1" fmla="val 8633478"/>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3517784" y="1240376"/>
            <a:ext cx="3595710" cy="3210600"/>
          </a:xfrm>
          <a:prstGeom prst="line">
            <a:avLst/>
          </a:prstGeom>
          <a:ln>
            <a:solidFill>
              <a:srgbClr val="FE5A3E"/>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785047" y="4738472"/>
            <a:ext cx="4493538" cy="830997"/>
          </a:xfrm>
          <a:prstGeom prst="rect">
            <a:avLst/>
          </a:prstGeom>
          <a:noFill/>
        </p:spPr>
        <p:txBody>
          <a:bodyPr wrap="none" rtlCol="0">
            <a:spAutoFit/>
          </a:bodyPr>
          <a:lstStyle>
            <a:defPPr>
              <a:defRPr lang="zh-CN"/>
            </a:defPPr>
            <a:lvl1pPr>
              <a:defRPr sz="4800">
                <a:solidFill>
                  <a:schemeClr val="bg1"/>
                </a:solidFill>
                <a:latin typeface="方正大黑简体" panose="02010601030101010101" pitchFamily="2" charset="-122"/>
                <a:ea typeface="方正大黑简体" panose="02010601030101010101" pitchFamily="2" charset="-122"/>
              </a:defRPr>
            </a:lvl1pPr>
          </a:lstStyle>
          <a:p>
            <a:r>
              <a:rPr lang="zh-CN" altLang="en-US" dirty="0"/>
              <a:t>那些           定律 </a:t>
            </a:r>
          </a:p>
        </p:txBody>
      </p:sp>
      <p:cxnSp>
        <p:nvCxnSpPr>
          <p:cNvPr id="14" name="直接连接符 13"/>
          <p:cNvCxnSpPr/>
          <p:nvPr/>
        </p:nvCxnSpPr>
        <p:spPr>
          <a:xfrm>
            <a:off x="1243094" y="5179792"/>
            <a:ext cx="21590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458200" y="5176046"/>
            <a:ext cx="21515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362402" y="4852880"/>
            <a:ext cx="1338828" cy="646331"/>
          </a:xfrm>
          <a:prstGeom prst="rect">
            <a:avLst/>
          </a:prstGeom>
          <a:noFill/>
        </p:spPr>
        <p:txBody>
          <a:bodyPr wrap="none" rtlCol="0">
            <a:spAutoFit/>
          </a:bodyPr>
          <a:lstStyle/>
          <a:p>
            <a:pPr algn="ctr"/>
            <a:r>
              <a:rPr lang="zh-CN" altLang="en-US" dirty="0" smtClean="0">
                <a:solidFill>
                  <a:schemeClr val="bg1"/>
                </a:solidFill>
                <a:ea typeface="方正大黑简体" panose="02010601030101010101"/>
              </a:rPr>
              <a:t>并不深奥</a:t>
            </a:r>
            <a:endParaRPr lang="en-US" altLang="zh-CN" dirty="0" smtClean="0">
              <a:solidFill>
                <a:schemeClr val="bg1"/>
              </a:solidFill>
              <a:ea typeface="方正大黑简体" panose="02010601030101010101"/>
            </a:endParaRPr>
          </a:p>
          <a:p>
            <a:pPr algn="ctr"/>
            <a:r>
              <a:rPr lang="zh-CN" altLang="en-US" dirty="0" smtClean="0">
                <a:solidFill>
                  <a:schemeClr val="bg1"/>
                </a:solidFill>
                <a:ea typeface="方正大黑简体" panose="02010601030101010101"/>
              </a:rPr>
              <a:t>但极为有用</a:t>
            </a:r>
            <a:endParaRPr lang="zh-CN" altLang="en-US" dirty="0">
              <a:solidFill>
                <a:schemeClr val="bg1"/>
              </a:solidFill>
              <a:ea typeface="方正大黑简体" panose="02010601030101010101"/>
            </a:endParaRPr>
          </a:p>
        </p:txBody>
      </p:sp>
    </p:spTree>
    <p:extLst>
      <p:ext uri="{BB962C8B-B14F-4D97-AF65-F5344CB8AC3E}">
        <p14:creationId xmlns:p14="http://schemas.microsoft.com/office/powerpoint/2010/main" xmlns="" val="1671229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1207776" y="285580"/>
            <a:ext cx="9231616" cy="3923520"/>
            <a:chOff x="1028490" y="605116"/>
            <a:chExt cx="9231616" cy="3923520"/>
          </a:xfrm>
        </p:grpSpPr>
        <p:sp>
          <p:nvSpPr>
            <p:cNvPr id="3" name="矩形 2"/>
            <p:cNvSpPr/>
            <p:nvPr/>
          </p:nvSpPr>
          <p:spPr>
            <a:xfrm>
              <a:off x="8846065" y="3697639"/>
              <a:ext cx="1414041" cy="830997"/>
            </a:xfrm>
            <a:prstGeom prst="rect">
              <a:avLst/>
            </a:prstGeom>
          </p:spPr>
          <p:txBody>
            <a:bodyPr wrap="none">
              <a:spAutoFit/>
            </a:bodyPr>
            <a:lstStyle/>
            <a:p>
              <a:r>
                <a:rPr lang="en-US" altLang="zh-CN" sz="4800" dirty="0" smtClean="0">
                  <a:solidFill>
                    <a:schemeClr val="bg1"/>
                  </a:solidFill>
                  <a:latin typeface="Broadway" panose="04040905080B02020502" pitchFamily="82" charset="0"/>
                </a:rPr>
                <a:t>18</a:t>
              </a:r>
              <a:r>
                <a:rPr lang="zh-CN" altLang="en-US" dirty="0" smtClean="0">
                  <a:solidFill>
                    <a:schemeClr val="bg1"/>
                  </a:solidFill>
                  <a:latin typeface="+mn-ea"/>
                </a:rPr>
                <a:t>个月</a:t>
              </a:r>
              <a:endParaRPr lang="en-US" altLang="zh-CN" dirty="0">
                <a:solidFill>
                  <a:schemeClr val="bg1"/>
                </a:solidFill>
                <a:latin typeface="+mn-ea"/>
              </a:endParaRPr>
            </a:p>
          </p:txBody>
        </p:sp>
        <p:sp>
          <p:nvSpPr>
            <p:cNvPr id="13" name="Freeform 60"/>
            <p:cNvSpPr>
              <a:spLocks noEditPoints="1"/>
            </p:cNvSpPr>
            <p:nvPr/>
          </p:nvSpPr>
          <p:spPr bwMode="auto">
            <a:xfrm>
              <a:off x="7991030" y="2454405"/>
              <a:ext cx="481329" cy="425241"/>
            </a:xfrm>
            <a:custGeom>
              <a:avLst/>
              <a:gdLst>
                <a:gd name="T0" fmla="*/ 19 w 102"/>
                <a:gd name="T1" fmla="*/ 33 h 85"/>
                <a:gd name="T2" fmla="*/ 9 w 102"/>
                <a:gd name="T3" fmla="*/ 32 h 85"/>
                <a:gd name="T4" fmla="*/ 18 w 102"/>
                <a:gd name="T5" fmla="*/ 35 h 85"/>
                <a:gd name="T6" fmla="*/ 28 w 102"/>
                <a:gd name="T7" fmla="*/ 37 h 85"/>
                <a:gd name="T8" fmla="*/ 88 w 102"/>
                <a:gd name="T9" fmla="*/ 51 h 85"/>
                <a:gd name="T10" fmla="*/ 102 w 102"/>
                <a:gd name="T11" fmla="*/ 47 h 85"/>
                <a:gd name="T12" fmla="*/ 88 w 102"/>
                <a:gd name="T13" fmla="*/ 85 h 85"/>
                <a:gd name="T14" fmla="*/ 70 w 102"/>
                <a:gd name="T15" fmla="*/ 72 h 85"/>
                <a:gd name="T16" fmla="*/ 3 w 102"/>
                <a:gd name="T17" fmla="*/ 65 h 85"/>
                <a:gd name="T18" fmla="*/ 0 w 102"/>
                <a:gd name="T19" fmla="*/ 58 h 85"/>
                <a:gd name="T20" fmla="*/ 0 w 102"/>
                <a:gd name="T21" fmla="*/ 51 h 85"/>
                <a:gd name="T22" fmla="*/ 31 w 102"/>
                <a:gd name="T23" fmla="*/ 53 h 85"/>
                <a:gd name="T24" fmla="*/ 54 w 102"/>
                <a:gd name="T25" fmla="*/ 45 h 85"/>
                <a:gd name="T26" fmla="*/ 40 w 102"/>
                <a:gd name="T27" fmla="*/ 37 h 85"/>
                <a:gd name="T28" fmla="*/ 86 w 102"/>
                <a:gd name="T29" fmla="*/ 50 h 85"/>
                <a:gd name="T30" fmla="*/ 19 w 102"/>
                <a:gd name="T31" fmla="*/ 32 h 85"/>
                <a:gd name="T32" fmla="*/ 31 w 102"/>
                <a:gd name="T33" fmla="*/ 37 h 85"/>
                <a:gd name="T34" fmla="*/ 30 w 102"/>
                <a:gd name="T35" fmla="*/ 43 h 85"/>
                <a:gd name="T36" fmla="*/ 5 w 102"/>
                <a:gd name="T37" fmla="*/ 38 h 85"/>
                <a:gd name="T38" fmla="*/ 6 w 102"/>
                <a:gd name="T39" fmla="*/ 31 h 85"/>
                <a:gd name="T40" fmla="*/ 11 w 102"/>
                <a:gd name="T41" fmla="*/ 30 h 85"/>
                <a:gd name="T42" fmla="*/ 38 w 102"/>
                <a:gd name="T43" fmla="*/ 27 h 85"/>
                <a:gd name="T44" fmla="*/ 31 w 102"/>
                <a:gd name="T45" fmla="*/ 13 h 85"/>
                <a:gd name="T46" fmla="*/ 30 w 102"/>
                <a:gd name="T47" fmla="*/ 14 h 85"/>
                <a:gd name="T48" fmla="*/ 37 w 102"/>
                <a:gd name="T49" fmla="*/ 28 h 85"/>
                <a:gd name="T50" fmla="*/ 38 w 102"/>
                <a:gd name="T51" fmla="*/ 27 h 85"/>
                <a:gd name="T52" fmla="*/ 40 w 102"/>
                <a:gd name="T53" fmla="*/ 27 h 85"/>
                <a:gd name="T54" fmla="*/ 40 w 102"/>
                <a:gd name="T55" fmla="*/ 32 h 85"/>
                <a:gd name="T56" fmla="*/ 34 w 102"/>
                <a:gd name="T57" fmla="*/ 35 h 85"/>
                <a:gd name="T58" fmla="*/ 23 w 102"/>
                <a:gd name="T59" fmla="*/ 12 h 85"/>
                <a:gd name="T60" fmla="*/ 29 w 102"/>
                <a:gd name="T61" fmla="*/ 9 h 85"/>
                <a:gd name="T62" fmla="*/ 37 w 102"/>
                <a:gd name="T63" fmla="*/ 19 h 85"/>
                <a:gd name="T64" fmla="*/ 45 w 102"/>
                <a:gd name="T65" fmla="*/ 11 h 85"/>
                <a:gd name="T66" fmla="*/ 43 w 102"/>
                <a:gd name="T67" fmla="*/ 19 h 85"/>
                <a:gd name="T68" fmla="*/ 47 w 102"/>
                <a:gd name="T69" fmla="*/ 12 h 85"/>
                <a:gd name="T70" fmla="*/ 49 w 102"/>
                <a:gd name="T71" fmla="*/ 3 h 85"/>
                <a:gd name="T72" fmla="*/ 43 w 102"/>
                <a:gd name="T73" fmla="*/ 10 h 85"/>
                <a:gd name="T74" fmla="*/ 41 w 102"/>
                <a:gd name="T75" fmla="*/ 21 h 85"/>
                <a:gd name="T76" fmla="*/ 46 w 102"/>
                <a:gd name="T77" fmla="*/ 24 h 85"/>
                <a:gd name="T78" fmla="*/ 56 w 102"/>
                <a:gd name="T79" fmla="*/ 3 h 85"/>
                <a:gd name="T80" fmla="*/ 50 w 102"/>
                <a:gd name="T81" fmla="*/ 0 h 85"/>
                <a:gd name="T82" fmla="*/ 47 w 102"/>
                <a:gd name="T83"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61"/>
            <p:cNvSpPr>
              <a:spLocks noEditPoints="1"/>
            </p:cNvSpPr>
            <p:nvPr/>
          </p:nvSpPr>
          <p:spPr bwMode="auto">
            <a:xfrm>
              <a:off x="1285271" y="1658548"/>
              <a:ext cx="457231" cy="420704"/>
            </a:xfrm>
            <a:custGeom>
              <a:avLst/>
              <a:gdLst>
                <a:gd name="T0" fmla="*/ 66 w 257"/>
                <a:gd name="T1" fmla="*/ 38 h 189"/>
                <a:gd name="T2" fmla="*/ 59 w 257"/>
                <a:gd name="T3" fmla="*/ 47 h 189"/>
                <a:gd name="T4" fmla="*/ 59 w 257"/>
                <a:gd name="T5" fmla="*/ 158 h 189"/>
                <a:gd name="T6" fmla="*/ 248 w 257"/>
                <a:gd name="T7" fmla="*/ 158 h 189"/>
                <a:gd name="T8" fmla="*/ 257 w 257"/>
                <a:gd name="T9" fmla="*/ 151 h 189"/>
                <a:gd name="T10" fmla="*/ 257 w 257"/>
                <a:gd name="T11" fmla="*/ 38 h 189"/>
                <a:gd name="T12" fmla="*/ 248 w 257"/>
                <a:gd name="T13" fmla="*/ 38 h 189"/>
                <a:gd name="T14" fmla="*/ 104 w 257"/>
                <a:gd name="T15" fmla="*/ 95 h 189"/>
                <a:gd name="T16" fmla="*/ 106 w 257"/>
                <a:gd name="T17" fmla="*/ 97 h 189"/>
                <a:gd name="T18" fmla="*/ 113 w 257"/>
                <a:gd name="T19" fmla="*/ 78 h 189"/>
                <a:gd name="T20" fmla="*/ 125 w 257"/>
                <a:gd name="T21" fmla="*/ 90 h 189"/>
                <a:gd name="T22" fmla="*/ 132 w 257"/>
                <a:gd name="T23" fmla="*/ 80 h 189"/>
                <a:gd name="T24" fmla="*/ 149 w 257"/>
                <a:gd name="T25" fmla="*/ 109 h 189"/>
                <a:gd name="T26" fmla="*/ 153 w 257"/>
                <a:gd name="T27" fmla="*/ 80 h 189"/>
                <a:gd name="T28" fmla="*/ 163 w 257"/>
                <a:gd name="T29" fmla="*/ 95 h 189"/>
                <a:gd name="T30" fmla="*/ 182 w 257"/>
                <a:gd name="T31" fmla="*/ 80 h 189"/>
                <a:gd name="T32" fmla="*/ 191 w 257"/>
                <a:gd name="T33" fmla="*/ 95 h 189"/>
                <a:gd name="T34" fmla="*/ 196 w 257"/>
                <a:gd name="T35" fmla="*/ 90 h 189"/>
                <a:gd name="T36" fmla="*/ 224 w 257"/>
                <a:gd name="T37" fmla="*/ 99 h 189"/>
                <a:gd name="T38" fmla="*/ 196 w 257"/>
                <a:gd name="T39" fmla="*/ 116 h 189"/>
                <a:gd name="T40" fmla="*/ 177 w 257"/>
                <a:gd name="T41" fmla="*/ 92 h 189"/>
                <a:gd name="T42" fmla="*/ 165 w 257"/>
                <a:gd name="T43" fmla="*/ 111 h 189"/>
                <a:gd name="T44" fmla="*/ 158 w 257"/>
                <a:gd name="T45" fmla="*/ 102 h 189"/>
                <a:gd name="T46" fmla="*/ 146 w 257"/>
                <a:gd name="T47" fmla="*/ 123 h 189"/>
                <a:gd name="T48" fmla="*/ 125 w 257"/>
                <a:gd name="T49" fmla="*/ 99 h 189"/>
                <a:gd name="T50" fmla="*/ 120 w 257"/>
                <a:gd name="T51" fmla="*/ 99 h 189"/>
                <a:gd name="T52" fmla="*/ 113 w 257"/>
                <a:gd name="T53" fmla="*/ 114 h 189"/>
                <a:gd name="T54" fmla="*/ 99 w 257"/>
                <a:gd name="T55" fmla="*/ 102 h 189"/>
                <a:gd name="T56" fmla="*/ 90 w 257"/>
                <a:gd name="T57" fmla="*/ 95 h 189"/>
                <a:gd name="T58" fmla="*/ 87 w 257"/>
                <a:gd name="T59" fmla="*/ 189 h 189"/>
                <a:gd name="T60" fmla="*/ 0 w 257"/>
                <a:gd name="T61" fmla="*/ 0 h 189"/>
                <a:gd name="T62" fmla="*/ 87 w 257"/>
                <a:gd name="T63" fmla="*/ 26 h 189"/>
                <a:gd name="T64" fmla="*/ 45 w 257"/>
                <a:gd name="T65" fmla="*/ 26 h 189"/>
                <a:gd name="T66" fmla="*/ 7 w 257"/>
                <a:gd name="T67" fmla="*/ 26 h 189"/>
                <a:gd name="T68" fmla="*/ 7 w 257"/>
                <a:gd name="T69" fmla="*/ 54 h 189"/>
                <a:gd name="T70" fmla="*/ 12 w 257"/>
                <a:gd name="T71" fmla="*/ 57 h 189"/>
                <a:gd name="T72" fmla="*/ 45 w 257"/>
                <a:gd name="T73" fmla="*/ 64 h 189"/>
                <a:gd name="T74" fmla="*/ 7 w 257"/>
                <a:gd name="T75" fmla="*/ 64 h 189"/>
                <a:gd name="T76" fmla="*/ 7 w 257"/>
                <a:gd name="T77" fmla="*/ 92 h 189"/>
                <a:gd name="T78" fmla="*/ 12 w 257"/>
                <a:gd name="T79" fmla="*/ 95 h 189"/>
                <a:gd name="T80" fmla="*/ 45 w 257"/>
                <a:gd name="T81" fmla="*/ 170 h 189"/>
                <a:gd name="T82" fmla="*/ 87 w 257"/>
                <a:gd name="T83" fmla="*/ 189 h 189"/>
                <a:gd name="T84" fmla="*/ 23 w 257"/>
                <a:gd name="T85" fmla="*/ 106 h 189"/>
                <a:gd name="T86" fmla="*/ 9 w 257"/>
                <a:gd name="T87" fmla="*/ 116 h 189"/>
                <a:gd name="T88" fmla="*/ 23 w 257"/>
                <a:gd name="T89" fmla="*/ 106 h 189"/>
                <a:gd name="T90" fmla="*/ 23 w 257"/>
                <a:gd name="T91" fmla="*/ 123 h 189"/>
                <a:gd name="T92" fmla="*/ 9 w 257"/>
                <a:gd name="T93" fmla="*/ 130 h 189"/>
                <a:gd name="T94" fmla="*/ 23 w 257"/>
                <a:gd name="T95" fmla="*/ 123 h 189"/>
                <a:gd name="T96" fmla="*/ 45 w 257"/>
                <a:gd name="T97" fmla="*/ 33 h 189"/>
                <a:gd name="T98" fmla="*/ 16 w 257"/>
                <a:gd name="T99" fmla="*/ 50 h 189"/>
                <a:gd name="T100" fmla="*/ 45 w 257"/>
                <a:gd name="T101" fmla="*/ 33 h 189"/>
                <a:gd name="T102" fmla="*/ 45 w 257"/>
                <a:gd name="T103" fmla="*/ 73 h 189"/>
                <a:gd name="T104" fmla="*/ 16 w 257"/>
                <a:gd name="T105" fmla="*/ 88 h 189"/>
                <a:gd name="T106" fmla="*/ 45 w 257"/>
                <a:gd name="T107" fmla="*/ 73 h 189"/>
                <a:gd name="T108" fmla="*/ 205 w 257"/>
                <a:gd name="T109" fmla="*/ 180 h 189"/>
                <a:gd name="T110" fmla="*/ 191 w 257"/>
                <a:gd name="T111" fmla="*/ 163 h 189"/>
                <a:gd name="T112" fmla="*/ 127 w 257"/>
                <a:gd name="T113" fmla="*/ 180 h 189"/>
                <a:gd name="T114" fmla="*/ 113 w 257"/>
                <a:gd name="T115" fmla="*/ 189 h 189"/>
                <a:gd name="T116" fmla="*/ 205 w 257"/>
                <a:gd name="T117" fmla="*/ 180 h 189"/>
                <a:gd name="T118" fmla="*/ 80 w 257"/>
                <a:gd name="T119" fmla="*/ 59 h 189"/>
                <a:gd name="T120" fmla="*/ 234 w 257"/>
                <a:gd name="T121" fmla="*/ 137 h 189"/>
                <a:gd name="T122" fmla="*/ 80 w 257"/>
                <a:gd name="T123" fmla="*/ 5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189">
                  <a:moveTo>
                    <a:pt x="248" y="38"/>
                  </a:moveTo>
                  <a:lnTo>
                    <a:pt x="66" y="38"/>
                  </a:lnTo>
                  <a:lnTo>
                    <a:pt x="59" y="38"/>
                  </a:lnTo>
                  <a:lnTo>
                    <a:pt x="59" y="47"/>
                  </a:lnTo>
                  <a:lnTo>
                    <a:pt x="59" y="151"/>
                  </a:lnTo>
                  <a:lnTo>
                    <a:pt x="59" y="158"/>
                  </a:lnTo>
                  <a:lnTo>
                    <a:pt x="66" y="158"/>
                  </a:lnTo>
                  <a:lnTo>
                    <a:pt x="248" y="158"/>
                  </a:lnTo>
                  <a:lnTo>
                    <a:pt x="257" y="158"/>
                  </a:lnTo>
                  <a:lnTo>
                    <a:pt x="257" y="151"/>
                  </a:lnTo>
                  <a:lnTo>
                    <a:pt x="257" y="47"/>
                  </a:lnTo>
                  <a:lnTo>
                    <a:pt x="257" y="38"/>
                  </a:lnTo>
                  <a:lnTo>
                    <a:pt x="248" y="38"/>
                  </a:lnTo>
                  <a:lnTo>
                    <a:pt x="248" y="38"/>
                  </a:lnTo>
                  <a:close/>
                  <a:moveTo>
                    <a:pt x="90" y="95"/>
                  </a:moveTo>
                  <a:lnTo>
                    <a:pt x="104" y="95"/>
                  </a:lnTo>
                  <a:lnTo>
                    <a:pt x="106" y="95"/>
                  </a:lnTo>
                  <a:lnTo>
                    <a:pt x="106" y="97"/>
                  </a:lnTo>
                  <a:lnTo>
                    <a:pt x="108" y="99"/>
                  </a:lnTo>
                  <a:lnTo>
                    <a:pt x="113" y="78"/>
                  </a:lnTo>
                  <a:lnTo>
                    <a:pt x="120" y="78"/>
                  </a:lnTo>
                  <a:lnTo>
                    <a:pt x="125" y="90"/>
                  </a:lnTo>
                  <a:lnTo>
                    <a:pt x="127" y="85"/>
                  </a:lnTo>
                  <a:lnTo>
                    <a:pt x="132" y="80"/>
                  </a:lnTo>
                  <a:lnTo>
                    <a:pt x="134" y="88"/>
                  </a:lnTo>
                  <a:lnTo>
                    <a:pt x="149" y="109"/>
                  </a:lnTo>
                  <a:lnTo>
                    <a:pt x="151" y="90"/>
                  </a:lnTo>
                  <a:lnTo>
                    <a:pt x="153" y="80"/>
                  </a:lnTo>
                  <a:lnTo>
                    <a:pt x="160" y="90"/>
                  </a:lnTo>
                  <a:lnTo>
                    <a:pt x="163" y="95"/>
                  </a:lnTo>
                  <a:lnTo>
                    <a:pt x="175" y="80"/>
                  </a:lnTo>
                  <a:lnTo>
                    <a:pt x="182" y="80"/>
                  </a:lnTo>
                  <a:lnTo>
                    <a:pt x="191" y="102"/>
                  </a:lnTo>
                  <a:lnTo>
                    <a:pt x="191" y="95"/>
                  </a:lnTo>
                  <a:lnTo>
                    <a:pt x="193" y="90"/>
                  </a:lnTo>
                  <a:lnTo>
                    <a:pt x="196" y="90"/>
                  </a:lnTo>
                  <a:lnTo>
                    <a:pt x="224" y="90"/>
                  </a:lnTo>
                  <a:lnTo>
                    <a:pt x="224" y="99"/>
                  </a:lnTo>
                  <a:lnTo>
                    <a:pt x="201" y="99"/>
                  </a:lnTo>
                  <a:lnTo>
                    <a:pt x="196" y="116"/>
                  </a:lnTo>
                  <a:lnTo>
                    <a:pt x="189" y="116"/>
                  </a:lnTo>
                  <a:lnTo>
                    <a:pt x="177" y="92"/>
                  </a:lnTo>
                  <a:lnTo>
                    <a:pt x="167" y="106"/>
                  </a:lnTo>
                  <a:lnTo>
                    <a:pt x="165" y="111"/>
                  </a:lnTo>
                  <a:lnTo>
                    <a:pt x="160" y="106"/>
                  </a:lnTo>
                  <a:lnTo>
                    <a:pt x="158" y="102"/>
                  </a:lnTo>
                  <a:lnTo>
                    <a:pt x="153" y="123"/>
                  </a:lnTo>
                  <a:lnTo>
                    <a:pt x="146" y="123"/>
                  </a:lnTo>
                  <a:lnTo>
                    <a:pt x="130" y="95"/>
                  </a:lnTo>
                  <a:lnTo>
                    <a:pt x="125" y="99"/>
                  </a:lnTo>
                  <a:lnTo>
                    <a:pt x="120" y="104"/>
                  </a:lnTo>
                  <a:lnTo>
                    <a:pt x="120" y="99"/>
                  </a:lnTo>
                  <a:lnTo>
                    <a:pt x="118" y="95"/>
                  </a:lnTo>
                  <a:lnTo>
                    <a:pt x="113" y="114"/>
                  </a:lnTo>
                  <a:lnTo>
                    <a:pt x="106" y="114"/>
                  </a:lnTo>
                  <a:lnTo>
                    <a:pt x="99" y="102"/>
                  </a:lnTo>
                  <a:lnTo>
                    <a:pt x="90" y="102"/>
                  </a:lnTo>
                  <a:lnTo>
                    <a:pt x="90" y="95"/>
                  </a:lnTo>
                  <a:lnTo>
                    <a:pt x="90" y="95"/>
                  </a:lnTo>
                  <a:close/>
                  <a:moveTo>
                    <a:pt x="87" y="189"/>
                  </a:moveTo>
                  <a:lnTo>
                    <a:pt x="0" y="189"/>
                  </a:lnTo>
                  <a:lnTo>
                    <a:pt x="0" y="0"/>
                  </a:lnTo>
                  <a:lnTo>
                    <a:pt x="87" y="0"/>
                  </a:lnTo>
                  <a:lnTo>
                    <a:pt x="87" y="26"/>
                  </a:lnTo>
                  <a:lnTo>
                    <a:pt x="61" y="26"/>
                  </a:lnTo>
                  <a:lnTo>
                    <a:pt x="45" y="26"/>
                  </a:lnTo>
                  <a:lnTo>
                    <a:pt x="12" y="26"/>
                  </a:lnTo>
                  <a:lnTo>
                    <a:pt x="7" y="26"/>
                  </a:lnTo>
                  <a:lnTo>
                    <a:pt x="7" y="31"/>
                  </a:lnTo>
                  <a:lnTo>
                    <a:pt x="7" y="54"/>
                  </a:lnTo>
                  <a:lnTo>
                    <a:pt x="7" y="57"/>
                  </a:lnTo>
                  <a:lnTo>
                    <a:pt x="12" y="57"/>
                  </a:lnTo>
                  <a:lnTo>
                    <a:pt x="45" y="57"/>
                  </a:lnTo>
                  <a:lnTo>
                    <a:pt x="45" y="64"/>
                  </a:lnTo>
                  <a:lnTo>
                    <a:pt x="12" y="64"/>
                  </a:lnTo>
                  <a:lnTo>
                    <a:pt x="7" y="64"/>
                  </a:lnTo>
                  <a:lnTo>
                    <a:pt x="7" y="69"/>
                  </a:lnTo>
                  <a:lnTo>
                    <a:pt x="7" y="92"/>
                  </a:lnTo>
                  <a:lnTo>
                    <a:pt x="7" y="95"/>
                  </a:lnTo>
                  <a:lnTo>
                    <a:pt x="12" y="95"/>
                  </a:lnTo>
                  <a:lnTo>
                    <a:pt x="45" y="95"/>
                  </a:lnTo>
                  <a:lnTo>
                    <a:pt x="45" y="170"/>
                  </a:lnTo>
                  <a:lnTo>
                    <a:pt x="87" y="170"/>
                  </a:lnTo>
                  <a:lnTo>
                    <a:pt x="87" y="189"/>
                  </a:lnTo>
                  <a:lnTo>
                    <a:pt x="87" y="189"/>
                  </a:lnTo>
                  <a:close/>
                  <a:moveTo>
                    <a:pt x="23" y="106"/>
                  </a:moveTo>
                  <a:lnTo>
                    <a:pt x="9" y="106"/>
                  </a:lnTo>
                  <a:lnTo>
                    <a:pt x="9" y="116"/>
                  </a:lnTo>
                  <a:lnTo>
                    <a:pt x="23" y="116"/>
                  </a:lnTo>
                  <a:lnTo>
                    <a:pt x="23" y="106"/>
                  </a:lnTo>
                  <a:lnTo>
                    <a:pt x="23" y="106"/>
                  </a:lnTo>
                  <a:close/>
                  <a:moveTo>
                    <a:pt x="23" y="123"/>
                  </a:moveTo>
                  <a:lnTo>
                    <a:pt x="9" y="123"/>
                  </a:lnTo>
                  <a:lnTo>
                    <a:pt x="9" y="130"/>
                  </a:lnTo>
                  <a:lnTo>
                    <a:pt x="23" y="130"/>
                  </a:lnTo>
                  <a:lnTo>
                    <a:pt x="23" y="123"/>
                  </a:lnTo>
                  <a:lnTo>
                    <a:pt x="23" y="123"/>
                  </a:lnTo>
                  <a:close/>
                  <a:moveTo>
                    <a:pt x="45" y="33"/>
                  </a:moveTo>
                  <a:lnTo>
                    <a:pt x="16" y="33"/>
                  </a:lnTo>
                  <a:lnTo>
                    <a:pt x="16" y="50"/>
                  </a:lnTo>
                  <a:lnTo>
                    <a:pt x="45" y="50"/>
                  </a:lnTo>
                  <a:lnTo>
                    <a:pt x="45" y="33"/>
                  </a:lnTo>
                  <a:lnTo>
                    <a:pt x="45" y="33"/>
                  </a:lnTo>
                  <a:close/>
                  <a:moveTo>
                    <a:pt x="45" y="73"/>
                  </a:moveTo>
                  <a:lnTo>
                    <a:pt x="16" y="73"/>
                  </a:lnTo>
                  <a:lnTo>
                    <a:pt x="16" y="88"/>
                  </a:lnTo>
                  <a:lnTo>
                    <a:pt x="45" y="88"/>
                  </a:lnTo>
                  <a:lnTo>
                    <a:pt x="45" y="73"/>
                  </a:lnTo>
                  <a:lnTo>
                    <a:pt x="45" y="73"/>
                  </a:lnTo>
                  <a:close/>
                  <a:moveTo>
                    <a:pt x="205" y="180"/>
                  </a:moveTo>
                  <a:lnTo>
                    <a:pt x="191" y="180"/>
                  </a:lnTo>
                  <a:lnTo>
                    <a:pt x="191" y="163"/>
                  </a:lnTo>
                  <a:lnTo>
                    <a:pt x="127" y="163"/>
                  </a:lnTo>
                  <a:lnTo>
                    <a:pt x="127" y="180"/>
                  </a:lnTo>
                  <a:lnTo>
                    <a:pt x="113" y="180"/>
                  </a:lnTo>
                  <a:lnTo>
                    <a:pt x="113" y="189"/>
                  </a:lnTo>
                  <a:lnTo>
                    <a:pt x="205" y="189"/>
                  </a:lnTo>
                  <a:lnTo>
                    <a:pt x="205" y="180"/>
                  </a:lnTo>
                  <a:lnTo>
                    <a:pt x="205" y="180"/>
                  </a:lnTo>
                  <a:close/>
                  <a:moveTo>
                    <a:pt x="80" y="59"/>
                  </a:moveTo>
                  <a:lnTo>
                    <a:pt x="234" y="59"/>
                  </a:lnTo>
                  <a:lnTo>
                    <a:pt x="234" y="137"/>
                  </a:lnTo>
                  <a:lnTo>
                    <a:pt x="80" y="137"/>
                  </a:lnTo>
                  <a:lnTo>
                    <a:pt x="80" y="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9" name="直接连接符 18"/>
            <p:cNvCxnSpPr/>
            <p:nvPr/>
          </p:nvCxnSpPr>
          <p:spPr>
            <a:xfrm>
              <a:off x="1196577" y="3777552"/>
              <a:ext cx="90635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028490" y="3670726"/>
              <a:ext cx="1043876" cy="830997"/>
            </a:xfrm>
            <a:prstGeom prst="rect">
              <a:avLst/>
            </a:prstGeom>
          </p:spPr>
          <p:txBody>
            <a:bodyPr wrap="none">
              <a:spAutoFit/>
            </a:bodyPr>
            <a:lstStyle/>
            <a:p>
              <a:r>
                <a:rPr lang="en-US" altLang="zh-CN" sz="4800" dirty="0" smtClean="0">
                  <a:solidFill>
                    <a:schemeClr val="bg1"/>
                  </a:solidFill>
                  <a:latin typeface="Broadway" panose="04040905080B02020502" pitchFamily="82" charset="0"/>
                </a:rPr>
                <a:t>0</a:t>
              </a:r>
              <a:r>
                <a:rPr lang="zh-CN" altLang="en-US" dirty="0" smtClean="0">
                  <a:solidFill>
                    <a:schemeClr val="bg1"/>
                  </a:solidFill>
                  <a:latin typeface="Broadway" panose="04040905080B02020502" pitchFamily="82" charset="0"/>
                </a:rPr>
                <a:t>个月</a:t>
              </a:r>
              <a:endParaRPr lang="en-US" altLang="zh-CN" dirty="0">
                <a:solidFill>
                  <a:schemeClr val="bg1"/>
                </a:solidFill>
                <a:latin typeface="+mn-ea"/>
              </a:endParaRPr>
            </a:p>
          </p:txBody>
        </p:sp>
        <p:sp>
          <p:nvSpPr>
            <p:cNvPr id="30" name="矩形 29"/>
            <p:cNvSpPr/>
            <p:nvPr/>
          </p:nvSpPr>
          <p:spPr>
            <a:xfrm>
              <a:off x="1344706" y="2200860"/>
              <a:ext cx="457200" cy="1566606"/>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256556" y="2200860"/>
              <a:ext cx="457200" cy="157669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8003131" y="2995335"/>
              <a:ext cx="457200" cy="7721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914981" y="605116"/>
              <a:ext cx="457200" cy="3162351"/>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右大括号 33"/>
            <p:cNvSpPr/>
            <p:nvPr/>
          </p:nvSpPr>
          <p:spPr>
            <a:xfrm>
              <a:off x="2695122" y="2213770"/>
              <a:ext cx="291743" cy="1566607"/>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6" name="直接连接符 35"/>
            <p:cNvCxnSpPr/>
            <p:nvPr/>
          </p:nvCxnSpPr>
          <p:spPr>
            <a:xfrm>
              <a:off x="3028575" y="2998159"/>
              <a:ext cx="5431756"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7" name="右大括号 36"/>
            <p:cNvSpPr/>
            <p:nvPr/>
          </p:nvSpPr>
          <p:spPr>
            <a:xfrm flipH="1">
              <a:off x="8562634" y="631004"/>
              <a:ext cx="329841" cy="3136463"/>
            </a:xfrm>
            <a:prstGeom prst="rightBrace">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1344706" y="2200860"/>
              <a:ext cx="7115625"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1801906" y="1552904"/>
              <a:ext cx="1800493" cy="646331"/>
            </a:xfrm>
            <a:prstGeom prst="rect">
              <a:avLst/>
            </a:prstGeom>
          </p:spPr>
          <p:txBody>
            <a:bodyPr wrap="none">
              <a:spAutoFit/>
            </a:bodyPr>
            <a:lstStyle/>
            <a:p>
              <a:r>
                <a:rPr lang="zh-CN" altLang="en-US" sz="3600" dirty="0" smtClean="0">
                  <a:solidFill>
                    <a:schemeClr val="bg1"/>
                  </a:solidFill>
                </a:rPr>
                <a:t>性能</a:t>
              </a:r>
              <a:r>
                <a:rPr lang="zh-CN" altLang="en-US" dirty="0" smtClean="0">
                  <a:solidFill>
                    <a:schemeClr val="bg1"/>
                  </a:solidFill>
                </a:rPr>
                <a:t>翻一番</a:t>
              </a:r>
              <a:endParaRPr lang="zh-CN" altLang="en-US" dirty="0"/>
            </a:p>
          </p:txBody>
        </p:sp>
        <p:sp>
          <p:nvSpPr>
            <p:cNvPr id="40" name="矩形 39"/>
            <p:cNvSpPr/>
            <p:nvPr/>
          </p:nvSpPr>
          <p:spPr>
            <a:xfrm>
              <a:off x="6139385" y="2323252"/>
              <a:ext cx="1800493" cy="646331"/>
            </a:xfrm>
            <a:prstGeom prst="rect">
              <a:avLst/>
            </a:prstGeom>
          </p:spPr>
          <p:txBody>
            <a:bodyPr wrap="none">
              <a:spAutoFit/>
            </a:bodyPr>
            <a:lstStyle/>
            <a:p>
              <a:r>
                <a:rPr lang="zh-CN" altLang="en-US" sz="3600" dirty="0" smtClean="0">
                  <a:solidFill>
                    <a:schemeClr val="bg1"/>
                  </a:solidFill>
                </a:rPr>
                <a:t>价钱</a:t>
              </a:r>
              <a:r>
                <a:rPr lang="zh-CN" altLang="en-US" dirty="0" smtClean="0">
                  <a:solidFill>
                    <a:schemeClr val="bg1"/>
                  </a:solidFill>
                </a:rPr>
                <a:t>降一半</a:t>
              </a:r>
              <a:endParaRPr lang="zh-CN" altLang="en-US" dirty="0"/>
            </a:p>
          </p:txBody>
        </p:sp>
      </p:grpSp>
      <p:grpSp>
        <p:nvGrpSpPr>
          <p:cNvPr id="51" name="组合 50"/>
          <p:cNvGrpSpPr/>
          <p:nvPr/>
        </p:nvGrpSpPr>
        <p:grpSpPr>
          <a:xfrm>
            <a:off x="484094" y="4286682"/>
            <a:ext cx="11707906" cy="2204888"/>
            <a:chOff x="363071" y="4183072"/>
            <a:chExt cx="11707906" cy="2379793"/>
          </a:xfrm>
        </p:grpSpPr>
        <p:sp>
          <p:nvSpPr>
            <p:cNvPr id="49" name="矩形 48"/>
            <p:cNvSpPr/>
            <p:nvPr/>
          </p:nvSpPr>
          <p:spPr>
            <a:xfrm>
              <a:off x="3536577" y="4183072"/>
              <a:ext cx="8534400" cy="2379793"/>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63071" y="4314865"/>
              <a:ext cx="3015232" cy="2092805"/>
            </a:xfrm>
            <a:prstGeom prst="rect">
              <a:avLst/>
            </a:prstGeom>
            <a:noFill/>
          </p:spPr>
          <p:txBody>
            <a:bodyPr wrap="square" rtlCol="0">
              <a:spAutoFit/>
            </a:bodyPr>
            <a:lstStyle/>
            <a:p>
              <a:r>
                <a:rPr lang="zh-CN" altLang="en-US" sz="4800" dirty="0">
                  <a:solidFill>
                    <a:schemeClr val="bg1"/>
                  </a:solidFill>
                  <a:ea typeface="方正大黑简体" panose="02010601030101010101"/>
                </a:rPr>
                <a:t>摩尔</a:t>
              </a:r>
              <a:r>
                <a:rPr lang="zh-CN" altLang="en-US" sz="4800" dirty="0" smtClean="0">
                  <a:solidFill>
                    <a:schemeClr val="bg1"/>
                  </a:solidFill>
                  <a:ea typeface="方正大黑简体" panose="02010601030101010101"/>
                </a:rPr>
                <a:t>定律</a:t>
              </a:r>
              <a:endParaRPr lang="en-US" altLang="zh-CN" sz="4800" dirty="0" smtClean="0">
                <a:solidFill>
                  <a:schemeClr val="bg1"/>
                </a:solidFill>
                <a:ea typeface="方正大黑简体" panose="02010601030101010101"/>
              </a:endParaRPr>
            </a:p>
            <a:p>
              <a:r>
                <a:rPr lang="zh-CN" altLang="en-US" dirty="0" smtClean="0">
                  <a:solidFill>
                    <a:schemeClr val="bg1"/>
                  </a:solidFill>
                  <a:ea typeface="方正大黑简体" panose="02010601030101010101"/>
                </a:rPr>
                <a:t>每</a:t>
              </a:r>
              <a:r>
                <a:rPr lang="en-US" altLang="zh-CN" dirty="0" smtClean="0">
                  <a:solidFill>
                    <a:schemeClr val="bg1"/>
                  </a:solidFill>
                  <a:ea typeface="方正大黑简体" panose="02010601030101010101"/>
                </a:rPr>
                <a:t>18</a:t>
              </a:r>
              <a:r>
                <a:rPr lang="zh-CN" altLang="en-US" dirty="0" smtClean="0">
                  <a:solidFill>
                    <a:schemeClr val="bg1"/>
                  </a:solidFill>
                  <a:ea typeface="方正大黑简体" panose="02010601030101010101"/>
                </a:rPr>
                <a:t>个月，计算机等</a:t>
              </a:r>
              <a:r>
                <a:rPr lang="en-US" altLang="zh-CN" dirty="0" smtClean="0">
                  <a:solidFill>
                    <a:schemeClr val="bg1"/>
                  </a:solidFill>
                  <a:ea typeface="方正大黑简体" panose="02010601030101010101"/>
                </a:rPr>
                <a:t>IT</a:t>
              </a:r>
              <a:r>
                <a:rPr lang="zh-CN" altLang="en-US" dirty="0" smtClean="0">
                  <a:solidFill>
                    <a:schemeClr val="bg1"/>
                  </a:solidFill>
                  <a:ea typeface="方正大黑简体" panose="02010601030101010101"/>
                </a:rPr>
                <a:t>产品的</a:t>
              </a:r>
              <a:r>
                <a:rPr lang="zh-CN" altLang="en-US" dirty="0">
                  <a:solidFill>
                    <a:schemeClr val="bg1"/>
                  </a:solidFill>
                  <a:ea typeface="方正大黑简体" panose="02010601030101010101"/>
                </a:rPr>
                <a:t>性能会翻一番</a:t>
              </a:r>
              <a:r>
                <a:rPr lang="zh-CN" altLang="en-US" dirty="0" smtClean="0">
                  <a:solidFill>
                    <a:schemeClr val="bg1"/>
                  </a:solidFill>
                  <a:ea typeface="方正大黑简体" panose="02010601030101010101"/>
                </a:rPr>
                <a:t>；或者说相同性能的计算机等</a:t>
              </a:r>
              <a:r>
                <a:rPr lang="en-US" altLang="zh-CN" dirty="0" smtClean="0">
                  <a:solidFill>
                    <a:schemeClr val="bg1"/>
                  </a:solidFill>
                  <a:ea typeface="方正大黑简体" panose="02010601030101010101"/>
                </a:rPr>
                <a:t>IT</a:t>
              </a:r>
              <a:r>
                <a:rPr lang="zh-CN" altLang="en-US" dirty="0" smtClean="0">
                  <a:solidFill>
                    <a:schemeClr val="bg1"/>
                  </a:solidFill>
                  <a:ea typeface="方正大黑简体" panose="02010601030101010101"/>
                </a:rPr>
                <a:t>产品，每</a:t>
              </a:r>
              <a:r>
                <a:rPr lang="en-US" altLang="zh-CN" dirty="0" smtClean="0">
                  <a:solidFill>
                    <a:schemeClr val="bg1"/>
                  </a:solidFill>
                  <a:ea typeface="方正大黑简体" panose="02010601030101010101"/>
                </a:rPr>
                <a:t>18</a:t>
              </a:r>
              <a:r>
                <a:rPr lang="zh-CN" altLang="en-US" dirty="0" smtClean="0">
                  <a:solidFill>
                    <a:schemeClr val="bg1"/>
                  </a:solidFill>
                  <a:ea typeface="方正大黑简体" panose="02010601030101010101"/>
                </a:rPr>
                <a:t>个月价钱会降一半。</a:t>
              </a:r>
              <a:endParaRPr lang="zh-CN" altLang="en-US" dirty="0">
                <a:solidFill>
                  <a:schemeClr val="bg1"/>
                </a:solidFill>
                <a:ea typeface="方正大黑简体" panose="02010601030101010101"/>
              </a:endParaRPr>
            </a:p>
          </p:txBody>
        </p:sp>
        <p:sp>
          <p:nvSpPr>
            <p:cNvPr id="50" name="文本框 49"/>
            <p:cNvSpPr txBox="1"/>
            <p:nvPr/>
          </p:nvSpPr>
          <p:spPr>
            <a:xfrm>
              <a:off x="3704917" y="4634305"/>
              <a:ext cx="6989414" cy="1477328"/>
            </a:xfrm>
            <a:prstGeom prst="rect">
              <a:avLst/>
            </a:prstGeom>
            <a:noFill/>
          </p:spPr>
          <p:txBody>
            <a:bodyPr wrap="none" rtlCol="0">
              <a:spAutoFit/>
            </a:bodyPr>
            <a:lstStyle/>
            <a:p>
              <a:pPr marL="285750" indent="-285750">
                <a:buFont typeface="Arial" panose="020B0604020202020204" pitchFamily="34" charset="0"/>
                <a:buChar char="•"/>
              </a:pPr>
              <a:r>
                <a:rPr lang="en-US" altLang="zh-CN" dirty="0" smtClean="0">
                  <a:solidFill>
                    <a:schemeClr val="bg1"/>
                  </a:solidFill>
                </a:rPr>
                <a:t>IT</a:t>
              </a:r>
              <a:r>
                <a:rPr lang="zh-CN" altLang="en-US" dirty="0" smtClean="0">
                  <a:solidFill>
                    <a:schemeClr val="bg1"/>
                  </a:solidFill>
                </a:rPr>
                <a:t>公司必须在比较短的时间内完成下一代产品的开发</a:t>
              </a:r>
              <a:endParaRPr lang="en-US" altLang="zh-CN" dirty="0" smtClean="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r>
                <a:rPr lang="zh-CN" altLang="en-US" dirty="0">
                  <a:solidFill>
                    <a:schemeClr val="bg1"/>
                  </a:solidFill>
                </a:rPr>
                <a:t>由于</a:t>
              </a:r>
              <a:r>
                <a:rPr lang="zh-CN" altLang="en-US" dirty="0" smtClean="0">
                  <a:solidFill>
                    <a:schemeClr val="bg1"/>
                  </a:solidFill>
                </a:rPr>
                <a:t>有了强有力的硬件支持， 以前想不都敢想的应用会不断涌现</a:t>
              </a:r>
              <a:endParaRPr lang="en-US" altLang="zh-CN" dirty="0" smtClean="0">
                <a:solidFill>
                  <a:schemeClr val="bg1"/>
                </a:solidFill>
              </a:endParaRPr>
            </a:p>
            <a:p>
              <a:pPr marL="285750" indent="-285750">
                <a:buFont typeface="Arial" panose="020B0604020202020204" pitchFamily="34" charset="0"/>
                <a:buChar char="•"/>
              </a:pPr>
              <a:endParaRPr lang="en-US" altLang="zh-CN" dirty="0" smtClean="0">
                <a:solidFill>
                  <a:schemeClr val="bg1"/>
                </a:solidFill>
              </a:endParaRPr>
            </a:p>
            <a:p>
              <a:pPr marL="285750" indent="-285750">
                <a:buFont typeface="Arial" panose="020B0604020202020204" pitchFamily="34" charset="0"/>
                <a:buChar char="•"/>
              </a:pPr>
              <a:r>
                <a:rPr lang="zh-CN" altLang="en-US" dirty="0">
                  <a:solidFill>
                    <a:schemeClr val="bg1"/>
                  </a:solidFill>
                </a:rPr>
                <a:t>各个</a:t>
              </a:r>
              <a:r>
                <a:rPr lang="zh-CN" altLang="en-US" dirty="0" smtClean="0">
                  <a:solidFill>
                    <a:schemeClr val="bg1"/>
                  </a:solidFill>
                </a:rPr>
                <a:t>公司现在的研发必须针对多年后的市场</a:t>
              </a:r>
              <a:endParaRPr lang="zh-CN" altLang="en-US" dirty="0">
                <a:solidFill>
                  <a:schemeClr val="bg1"/>
                </a:solidFill>
              </a:endParaRPr>
            </a:p>
          </p:txBody>
        </p:sp>
      </p:grpSp>
      <p:cxnSp>
        <p:nvCxnSpPr>
          <p:cNvPr id="55" name="直接连接符 54"/>
          <p:cNvCxnSpPr/>
          <p:nvPr/>
        </p:nvCxnSpPr>
        <p:spPr>
          <a:xfrm>
            <a:off x="11567833" y="-121024"/>
            <a:ext cx="0" cy="71807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11283764" y="870698"/>
            <a:ext cx="568137" cy="5681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1399745" y="191116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399745" y="285413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389660" y="379711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399745" y="474008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399745" y="5683063"/>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554109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45474" y="401984"/>
            <a:ext cx="11646525" cy="1845356"/>
            <a:chOff x="424451" y="4252465"/>
            <a:chExt cx="11646525" cy="2215991"/>
          </a:xfrm>
        </p:grpSpPr>
        <p:sp>
          <p:nvSpPr>
            <p:cNvPr id="18" name="矩形 17"/>
            <p:cNvSpPr/>
            <p:nvPr/>
          </p:nvSpPr>
          <p:spPr>
            <a:xfrm>
              <a:off x="4410635" y="4252465"/>
              <a:ext cx="7660341" cy="2215991"/>
            </a:xfrm>
            <a:prstGeom prst="rect">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24451" y="4611426"/>
              <a:ext cx="3867963" cy="1182697"/>
            </a:xfrm>
            <a:prstGeom prst="rect">
              <a:avLst/>
            </a:prstGeom>
            <a:noFill/>
          </p:spPr>
          <p:txBody>
            <a:bodyPr wrap="square" rtlCol="0">
              <a:spAutoFit/>
            </a:bodyPr>
            <a:lstStyle/>
            <a:p>
              <a:r>
                <a:rPr lang="zh-CN" altLang="en-US" sz="4000" b="1" dirty="0" smtClean="0">
                  <a:solidFill>
                    <a:schemeClr val="bg1"/>
                  </a:solidFill>
                </a:rPr>
                <a:t>安迪比尔定律</a:t>
              </a:r>
              <a:endParaRPr lang="en-US" altLang="zh-CN" sz="4000" b="1" dirty="0" smtClean="0">
                <a:solidFill>
                  <a:schemeClr val="bg1"/>
                </a:solidFill>
              </a:endParaRPr>
            </a:p>
            <a:p>
              <a:r>
                <a:rPr lang="en-US" altLang="zh-CN" dirty="0">
                  <a:solidFill>
                    <a:schemeClr val="bg1"/>
                  </a:solidFill>
                </a:rPr>
                <a:t>What Andy gives, Bill takes away</a:t>
              </a:r>
              <a:endParaRPr lang="zh-CN" altLang="en-US" dirty="0">
                <a:solidFill>
                  <a:schemeClr val="bg1"/>
                </a:solidFill>
              </a:endParaRPr>
            </a:p>
          </p:txBody>
        </p:sp>
      </p:grpSp>
      <p:cxnSp>
        <p:nvCxnSpPr>
          <p:cNvPr id="10" name="直接连接符 9"/>
          <p:cNvCxnSpPr/>
          <p:nvPr/>
        </p:nvCxnSpPr>
        <p:spPr>
          <a:xfrm>
            <a:off x="11567833" y="-121024"/>
            <a:ext cx="0" cy="71807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1389660" y="986678"/>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399745" y="285413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9660" y="379711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399745" y="474008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399745" y="5683063"/>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772306" y="722689"/>
            <a:ext cx="6175001" cy="1200329"/>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英特尔处理器的速度每十八个月翻一番，计算机内存和硬盘的容量以更快的速度在增长。但是，微软的操作系统等应用软件越来越慢，也越做越大。所以，现在的计算机虽然比十年前快了一百倍，运行软件感觉上还是和以前差不多。</a:t>
            </a:r>
          </a:p>
        </p:txBody>
      </p:sp>
      <p:sp>
        <p:nvSpPr>
          <p:cNvPr id="11" name="椭圆 10"/>
          <p:cNvSpPr/>
          <p:nvPr/>
        </p:nvSpPr>
        <p:spPr>
          <a:xfrm>
            <a:off x="11283764" y="1813672"/>
            <a:ext cx="568137" cy="5681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791330" y="3187685"/>
            <a:ext cx="10343237" cy="2831554"/>
            <a:chOff x="791330" y="3187685"/>
            <a:chExt cx="10343237" cy="2831554"/>
          </a:xfrm>
        </p:grpSpPr>
        <p:sp>
          <p:nvSpPr>
            <p:cNvPr id="26" name="椭圆 25"/>
            <p:cNvSpPr/>
            <p:nvPr/>
          </p:nvSpPr>
          <p:spPr>
            <a:xfrm>
              <a:off x="791526" y="3195588"/>
              <a:ext cx="808506" cy="808506"/>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61"/>
            <p:cNvSpPr>
              <a:spLocks noEditPoints="1"/>
            </p:cNvSpPr>
            <p:nvPr/>
          </p:nvSpPr>
          <p:spPr bwMode="auto">
            <a:xfrm>
              <a:off x="967164" y="3363803"/>
              <a:ext cx="457231" cy="420704"/>
            </a:xfrm>
            <a:custGeom>
              <a:avLst/>
              <a:gdLst>
                <a:gd name="T0" fmla="*/ 66 w 257"/>
                <a:gd name="T1" fmla="*/ 38 h 189"/>
                <a:gd name="T2" fmla="*/ 59 w 257"/>
                <a:gd name="T3" fmla="*/ 47 h 189"/>
                <a:gd name="T4" fmla="*/ 59 w 257"/>
                <a:gd name="T5" fmla="*/ 158 h 189"/>
                <a:gd name="T6" fmla="*/ 248 w 257"/>
                <a:gd name="T7" fmla="*/ 158 h 189"/>
                <a:gd name="T8" fmla="*/ 257 w 257"/>
                <a:gd name="T9" fmla="*/ 151 h 189"/>
                <a:gd name="T10" fmla="*/ 257 w 257"/>
                <a:gd name="T11" fmla="*/ 38 h 189"/>
                <a:gd name="T12" fmla="*/ 248 w 257"/>
                <a:gd name="T13" fmla="*/ 38 h 189"/>
                <a:gd name="T14" fmla="*/ 104 w 257"/>
                <a:gd name="T15" fmla="*/ 95 h 189"/>
                <a:gd name="T16" fmla="*/ 106 w 257"/>
                <a:gd name="T17" fmla="*/ 97 h 189"/>
                <a:gd name="T18" fmla="*/ 113 w 257"/>
                <a:gd name="T19" fmla="*/ 78 h 189"/>
                <a:gd name="T20" fmla="*/ 125 w 257"/>
                <a:gd name="T21" fmla="*/ 90 h 189"/>
                <a:gd name="T22" fmla="*/ 132 w 257"/>
                <a:gd name="T23" fmla="*/ 80 h 189"/>
                <a:gd name="T24" fmla="*/ 149 w 257"/>
                <a:gd name="T25" fmla="*/ 109 h 189"/>
                <a:gd name="T26" fmla="*/ 153 w 257"/>
                <a:gd name="T27" fmla="*/ 80 h 189"/>
                <a:gd name="T28" fmla="*/ 163 w 257"/>
                <a:gd name="T29" fmla="*/ 95 h 189"/>
                <a:gd name="T30" fmla="*/ 182 w 257"/>
                <a:gd name="T31" fmla="*/ 80 h 189"/>
                <a:gd name="T32" fmla="*/ 191 w 257"/>
                <a:gd name="T33" fmla="*/ 95 h 189"/>
                <a:gd name="T34" fmla="*/ 196 w 257"/>
                <a:gd name="T35" fmla="*/ 90 h 189"/>
                <a:gd name="T36" fmla="*/ 224 w 257"/>
                <a:gd name="T37" fmla="*/ 99 h 189"/>
                <a:gd name="T38" fmla="*/ 196 w 257"/>
                <a:gd name="T39" fmla="*/ 116 h 189"/>
                <a:gd name="T40" fmla="*/ 177 w 257"/>
                <a:gd name="T41" fmla="*/ 92 h 189"/>
                <a:gd name="T42" fmla="*/ 165 w 257"/>
                <a:gd name="T43" fmla="*/ 111 h 189"/>
                <a:gd name="T44" fmla="*/ 158 w 257"/>
                <a:gd name="T45" fmla="*/ 102 h 189"/>
                <a:gd name="T46" fmla="*/ 146 w 257"/>
                <a:gd name="T47" fmla="*/ 123 h 189"/>
                <a:gd name="T48" fmla="*/ 125 w 257"/>
                <a:gd name="T49" fmla="*/ 99 h 189"/>
                <a:gd name="T50" fmla="*/ 120 w 257"/>
                <a:gd name="T51" fmla="*/ 99 h 189"/>
                <a:gd name="T52" fmla="*/ 113 w 257"/>
                <a:gd name="T53" fmla="*/ 114 h 189"/>
                <a:gd name="T54" fmla="*/ 99 w 257"/>
                <a:gd name="T55" fmla="*/ 102 h 189"/>
                <a:gd name="T56" fmla="*/ 90 w 257"/>
                <a:gd name="T57" fmla="*/ 95 h 189"/>
                <a:gd name="T58" fmla="*/ 87 w 257"/>
                <a:gd name="T59" fmla="*/ 189 h 189"/>
                <a:gd name="T60" fmla="*/ 0 w 257"/>
                <a:gd name="T61" fmla="*/ 0 h 189"/>
                <a:gd name="T62" fmla="*/ 87 w 257"/>
                <a:gd name="T63" fmla="*/ 26 h 189"/>
                <a:gd name="T64" fmla="*/ 45 w 257"/>
                <a:gd name="T65" fmla="*/ 26 h 189"/>
                <a:gd name="T66" fmla="*/ 7 w 257"/>
                <a:gd name="T67" fmla="*/ 26 h 189"/>
                <a:gd name="T68" fmla="*/ 7 w 257"/>
                <a:gd name="T69" fmla="*/ 54 h 189"/>
                <a:gd name="T70" fmla="*/ 12 w 257"/>
                <a:gd name="T71" fmla="*/ 57 h 189"/>
                <a:gd name="T72" fmla="*/ 45 w 257"/>
                <a:gd name="T73" fmla="*/ 64 h 189"/>
                <a:gd name="T74" fmla="*/ 7 w 257"/>
                <a:gd name="T75" fmla="*/ 64 h 189"/>
                <a:gd name="T76" fmla="*/ 7 w 257"/>
                <a:gd name="T77" fmla="*/ 92 h 189"/>
                <a:gd name="T78" fmla="*/ 12 w 257"/>
                <a:gd name="T79" fmla="*/ 95 h 189"/>
                <a:gd name="T80" fmla="*/ 45 w 257"/>
                <a:gd name="T81" fmla="*/ 170 h 189"/>
                <a:gd name="T82" fmla="*/ 87 w 257"/>
                <a:gd name="T83" fmla="*/ 189 h 189"/>
                <a:gd name="T84" fmla="*/ 23 w 257"/>
                <a:gd name="T85" fmla="*/ 106 h 189"/>
                <a:gd name="T86" fmla="*/ 9 w 257"/>
                <a:gd name="T87" fmla="*/ 116 h 189"/>
                <a:gd name="T88" fmla="*/ 23 w 257"/>
                <a:gd name="T89" fmla="*/ 106 h 189"/>
                <a:gd name="T90" fmla="*/ 23 w 257"/>
                <a:gd name="T91" fmla="*/ 123 h 189"/>
                <a:gd name="T92" fmla="*/ 9 w 257"/>
                <a:gd name="T93" fmla="*/ 130 h 189"/>
                <a:gd name="T94" fmla="*/ 23 w 257"/>
                <a:gd name="T95" fmla="*/ 123 h 189"/>
                <a:gd name="T96" fmla="*/ 45 w 257"/>
                <a:gd name="T97" fmla="*/ 33 h 189"/>
                <a:gd name="T98" fmla="*/ 16 w 257"/>
                <a:gd name="T99" fmla="*/ 50 h 189"/>
                <a:gd name="T100" fmla="*/ 45 w 257"/>
                <a:gd name="T101" fmla="*/ 33 h 189"/>
                <a:gd name="T102" fmla="*/ 45 w 257"/>
                <a:gd name="T103" fmla="*/ 73 h 189"/>
                <a:gd name="T104" fmla="*/ 16 w 257"/>
                <a:gd name="T105" fmla="*/ 88 h 189"/>
                <a:gd name="T106" fmla="*/ 45 w 257"/>
                <a:gd name="T107" fmla="*/ 73 h 189"/>
                <a:gd name="T108" fmla="*/ 205 w 257"/>
                <a:gd name="T109" fmla="*/ 180 h 189"/>
                <a:gd name="T110" fmla="*/ 191 w 257"/>
                <a:gd name="T111" fmla="*/ 163 h 189"/>
                <a:gd name="T112" fmla="*/ 127 w 257"/>
                <a:gd name="T113" fmla="*/ 180 h 189"/>
                <a:gd name="T114" fmla="*/ 113 w 257"/>
                <a:gd name="T115" fmla="*/ 189 h 189"/>
                <a:gd name="T116" fmla="*/ 205 w 257"/>
                <a:gd name="T117" fmla="*/ 180 h 189"/>
                <a:gd name="T118" fmla="*/ 80 w 257"/>
                <a:gd name="T119" fmla="*/ 59 h 189"/>
                <a:gd name="T120" fmla="*/ 234 w 257"/>
                <a:gd name="T121" fmla="*/ 137 h 189"/>
                <a:gd name="T122" fmla="*/ 80 w 257"/>
                <a:gd name="T123" fmla="*/ 5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189">
                  <a:moveTo>
                    <a:pt x="248" y="38"/>
                  </a:moveTo>
                  <a:lnTo>
                    <a:pt x="66" y="38"/>
                  </a:lnTo>
                  <a:lnTo>
                    <a:pt x="59" y="38"/>
                  </a:lnTo>
                  <a:lnTo>
                    <a:pt x="59" y="47"/>
                  </a:lnTo>
                  <a:lnTo>
                    <a:pt x="59" y="151"/>
                  </a:lnTo>
                  <a:lnTo>
                    <a:pt x="59" y="158"/>
                  </a:lnTo>
                  <a:lnTo>
                    <a:pt x="66" y="158"/>
                  </a:lnTo>
                  <a:lnTo>
                    <a:pt x="248" y="158"/>
                  </a:lnTo>
                  <a:lnTo>
                    <a:pt x="257" y="158"/>
                  </a:lnTo>
                  <a:lnTo>
                    <a:pt x="257" y="151"/>
                  </a:lnTo>
                  <a:lnTo>
                    <a:pt x="257" y="47"/>
                  </a:lnTo>
                  <a:lnTo>
                    <a:pt x="257" y="38"/>
                  </a:lnTo>
                  <a:lnTo>
                    <a:pt x="248" y="38"/>
                  </a:lnTo>
                  <a:lnTo>
                    <a:pt x="248" y="38"/>
                  </a:lnTo>
                  <a:close/>
                  <a:moveTo>
                    <a:pt x="90" y="95"/>
                  </a:moveTo>
                  <a:lnTo>
                    <a:pt x="104" y="95"/>
                  </a:lnTo>
                  <a:lnTo>
                    <a:pt x="106" y="95"/>
                  </a:lnTo>
                  <a:lnTo>
                    <a:pt x="106" y="97"/>
                  </a:lnTo>
                  <a:lnTo>
                    <a:pt x="108" y="99"/>
                  </a:lnTo>
                  <a:lnTo>
                    <a:pt x="113" y="78"/>
                  </a:lnTo>
                  <a:lnTo>
                    <a:pt x="120" y="78"/>
                  </a:lnTo>
                  <a:lnTo>
                    <a:pt x="125" y="90"/>
                  </a:lnTo>
                  <a:lnTo>
                    <a:pt x="127" y="85"/>
                  </a:lnTo>
                  <a:lnTo>
                    <a:pt x="132" y="80"/>
                  </a:lnTo>
                  <a:lnTo>
                    <a:pt x="134" y="88"/>
                  </a:lnTo>
                  <a:lnTo>
                    <a:pt x="149" y="109"/>
                  </a:lnTo>
                  <a:lnTo>
                    <a:pt x="151" y="90"/>
                  </a:lnTo>
                  <a:lnTo>
                    <a:pt x="153" y="80"/>
                  </a:lnTo>
                  <a:lnTo>
                    <a:pt x="160" y="90"/>
                  </a:lnTo>
                  <a:lnTo>
                    <a:pt x="163" y="95"/>
                  </a:lnTo>
                  <a:lnTo>
                    <a:pt x="175" y="80"/>
                  </a:lnTo>
                  <a:lnTo>
                    <a:pt x="182" y="80"/>
                  </a:lnTo>
                  <a:lnTo>
                    <a:pt x="191" y="102"/>
                  </a:lnTo>
                  <a:lnTo>
                    <a:pt x="191" y="95"/>
                  </a:lnTo>
                  <a:lnTo>
                    <a:pt x="193" y="90"/>
                  </a:lnTo>
                  <a:lnTo>
                    <a:pt x="196" y="90"/>
                  </a:lnTo>
                  <a:lnTo>
                    <a:pt x="224" y="90"/>
                  </a:lnTo>
                  <a:lnTo>
                    <a:pt x="224" y="99"/>
                  </a:lnTo>
                  <a:lnTo>
                    <a:pt x="201" y="99"/>
                  </a:lnTo>
                  <a:lnTo>
                    <a:pt x="196" y="116"/>
                  </a:lnTo>
                  <a:lnTo>
                    <a:pt x="189" y="116"/>
                  </a:lnTo>
                  <a:lnTo>
                    <a:pt x="177" y="92"/>
                  </a:lnTo>
                  <a:lnTo>
                    <a:pt x="167" y="106"/>
                  </a:lnTo>
                  <a:lnTo>
                    <a:pt x="165" y="111"/>
                  </a:lnTo>
                  <a:lnTo>
                    <a:pt x="160" y="106"/>
                  </a:lnTo>
                  <a:lnTo>
                    <a:pt x="158" y="102"/>
                  </a:lnTo>
                  <a:lnTo>
                    <a:pt x="153" y="123"/>
                  </a:lnTo>
                  <a:lnTo>
                    <a:pt x="146" y="123"/>
                  </a:lnTo>
                  <a:lnTo>
                    <a:pt x="130" y="95"/>
                  </a:lnTo>
                  <a:lnTo>
                    <a:pt x="125" y="99"/>
                  </a:lnTo>
                  <a:lnTo>
                    <a:pt x="120" y="104"/>
                  </a:lnTo>
                  <a:lnTo>
                    <a:pt x="120" y="99"/>
                  </a:lnTo>
                  <a:lnTo>
                    <a:pt x="118" y="95"/>
                  </a:lnTo>
                  <a:lnTo>
                    <a:pt x="113" y="114"/>
                  </a:lnTo>
                  <a:lnTo>
                    <a:pt x="106" y="114"/>
                  </a:lnTo>
                  <a:lnTo>
                    <a:pt x="99" y="102"/>
                  </a:lnTo>
                  <a:lnTo>
                    <a:pt x="90" y="102"/>
                  </a:lnTo>
                  <a:lnTo>
                    <a:pt x="90" y="95"/>
                  </a:lnTo>
                  <a:lnTo>
                    <a:pt x="90" y="95"/>
                  </a:lnTo>
                  <a:close/>
                  <a:moveTo>
                    <a:pt x="87" y="189"/>
                  </a:moveTo>
                  <a:lnTo>
                    <a:pt x="0" y="189"/>
                  </a:lnTo>
                  <a:lnTo>
                    <a:pt x="0" y="0"/>
                  </a:lnTo>
                  <a:lnTo>
                    <a:pt x="87" y="0"/>
                  </a:lnTo>
                  <a:lnTo>
                    <a:pt x="87" y="26"/>
                  </a:lnTo>
                  <a:lnTo>
                    <a:pt x="61" y="26"/>
                  </a:lnTo>
                  <a:lnTo>
                    <a:pt x="45" y="26"/>
                  </a:lnTo>
                  <a:lnTo>
                    <a:pt x="12" y="26"/>
                  </a:lnTo>
                  <a:lnTo>
                    <a:pt x="7" y="26"/>
                  </a:lnTo>
                  <a:lnTo>
                    <a:pt x="7" y="31"/>
                  </a:lnTo>
                  <a:lnTo>
                    <a:pt x="7" y="54"/>
                  </a:lnTo>
                  <a:lnTo>
                    <a:pt x="7" y="57"/>
                  </a:lnTo>
                  <a:lnTo>
                    <a:pt x="12" y="57"/>
                  </a:lnTo>
                  <a:lnTo>
                    <a:pt x="45" y="57"/>
                  </a:lnTo>
                  <a:lnTo>
                    <a:pt x="45" y="64"/>
                  </a:lnTo>
                  <a:lnTo>
                    <a:pt x="12" y="64"/>
                  </a:lnTo>
                  <a:lnTo>
                    <a:pt x="7" y="64"/>
                  </a:lnTo>
                  <a:lnTo>
                    <a:pt x="7" y="69"/>
                  </a:lnTo>
                  <a:lnTo>
                    <a:pt x="7" y="92"/>
                  </a:lnTo>
                  <a:lnTo>
                    <a:pt x="7" y="95"/>
                  </a:lnTo>
                  <a:lnTo>
                    <a:pt x="12" y="95"/>
                  </a:lnTo>
                  <a:lnTo>
                    <a:pt x="45" y="95"/>
                  </a:lnTo>
                  <a:lnTo>
                    <a:pt x="45" y="170"/>
                  </a:lnTo>
                  <a:lnTo>
                    <a:pt x="87" y="170"/>
                  </a:lnTo>
                  <a:lnTo>
                    <a:pt x="87" y="189"/>
                  </a:lnTo>
                  <a:lnTo>
                    <a:pt x="87" y="189"/>
                  </a:lnTo>
                  <a:close/>
                  <a:moveTo>
                    <a:pt x="23" y="106"/>
                  </a:moveTo>
                  <a:lnTo>
                    <a:pt x="9" y="106"/>
                  </a:lnTo>
                  <a:lnTo>
                    <a:pt x="9" y="116"/>
                  </a:lnTo>
                  <a:lnTo>
                    <a:pt x="23" y="116"/>
                  </a:lnTo>
                  <a:lnTo>
                    <a:pt x="23" y="106"/>
                  </a:lnTo>
                  <a:lnTo>
                    <a:pt x="23" y="106"/>
                  </a:lnTo>
                  <a:close/>
                  <a:moveTo>
                    <a:pt x="23" y="123"/>
                  </a:moveTo>
                  <a:lnTo>
                    <a:pt x="9" y="123"/>
                  </a:lnTo>
                  <a:lnTo>
                    <a:pt x="9" y="130"/>
                  </a:lnTo>
                  <a:lnTo>
                    <a:pt x="23" y="130"/>
                  </a:lnTo>
                  <a:lnTo>
                    <a:pt x="23" y="123"/>
                  </a:lnTo>
                  <a:lnTo>
                    <a:pt x="23" y="123"/>
                  </a:lnTo>
                  <a:close/>
                  <a:moveTo>
                    <a:pt x="45" y="33"/>
                  </a:moveTo>
                  <a:lnTo>
                    <a:pt x="16" y="33"/>
                  </a:lnTo>
                  <a:lnTo>
                    <a:pt x="16" y="50"/>
                  </a:lnTo>
                  <a:lnTo>
                    <a:pt x="45" y="50"/>
                  </a:lnTo>
                  <a:lnTo>
                    <a:pt x="45" y="33"/>
                  </a:lnTo>
                  <a:lnTo>
                    <a:pt x="45" y="33"/>
                  </a:lnTo>
                  <a:close/>
                  <a:moveTo>
                    <a:pt x="45" y="73"/>
                  </a:moveTo>
                  <a:lnTo>
                    <a:pt x="16" y="73"/>
                  </a:lnTo>
                  <a:lnTo>
                    <a:pt x="16" y="88"/>
                  </a:lnTo>
                  <a:lnTo>
                    <a:pt x="45" y="88"/>
                  </a:lnTo>
                  <a:lnTo>
                    <a:pt x="45" y="73"/>
                  </a:lnTo>
                  <a:lnTo>
                    <a:pt x="45" y="73"/>
                  </a:lnTo>
                  <a:close/>
                  <a:moveTo>
                    <a:pt x="205" y="180"/>
                  </a:moveTo>
                  <a:lnTo>
                    <a:pt x="191" y="180"/>
                  </a:lnTo>
                  <a:lnTo>
                    <a:pt x="191" y="163"/>
                  </a:lnTo>
                  <a:lnTo>
                    <a:pt x="127" y="163"/>
                  </a:lnTo>
                  <a:lnTo>
                    <a:pt x="127" y="180"/>
                  </a:lnTo>
                  <a:lnTo>
                    <a:pt x="113" y="180"/>
                  </a:lnTo>
                  <a:lnTo>
                    <a:pt x="113" y="189"/>
                  </a:lnTo>
                  <a:lnTo>
                    <a:pt x="205" y="189"/>
                  </a:lnTo>
                  <a:lnTo>
                    <a:pt x="205" y="180"/>
                  </a:lnTo>
                  <a:lnTo>
                    <a:pt x="205" y="180"/>
                  </a:lnTo>
                  <a:close/>
                  <a:moveTo>
                    <a:pt x="80" y="59"/>
                  </a:moveTo>
                  <a:lnTo>
                    <a:pt x="234" y="59"/>
                  </a:lnTo>
                  <a:lnTo>
                    <a:pt x="234" y="137"/>
                  </a:lnTo>
                  <a:lnTo>
                    <a:pt x="80" y="137"/>
                  </a:lnTo>
                  <a:lnTo>
                    <a:pt x="80" y="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a:off x="1592483" y="3415175"/>
              <a:ext cx="2300630" cy="369332"/>
            </a:xfrm>
            <a:prstGeom prst="rect">
              <a:avLst/>
            </a:prstGeom>
          </p:spPr>
          <p:txBody>
            <a:bodyPr wrap="none">
              <a:spAutoFit/>
            </a:bodyPr>
            <a:lstStyle/>
            <a:p>
              <a:r>
                <a:rPr lang="en-US" altLang="zh-CN" dirty="0">
                  <a:solidFill>
                    <a:schemeClr val="bg1"/>
                  </a:solidFill>
                  <a:latin typeface="微软雅黑" panose="020B0503020204020204" pitchFamily="34" charset="-122"/>
                  <a:ea typeface="微软雅黑" panose="020B0503020204020204" pitchFamily="34" charset="-122"/>
                </a:rPr>
                <a:t>18</a:t>
              </a:r>
              <a:r>
                <a:rPr lang="zh-CN" altLang="en-US" dirty="0">
                  <a:solidFill>
                    <a:schemeClr val="bg1"/>
                  </a:solidFill>
                  <a:latin typeface="微软雅黑" panose="020B0503020204020204" pitchFamily="34" charset="-122"/>
                  <a:ea typeface="微软雅黑" panose="020B0503020204020204" pitchFamily="34" charset="-122"/>
                </a:rPr>
                <a:t>个月硬件性能提升</a:t>
              </a:r>
              <a:endParaRPr lang="zh-CN" altLang="en-US" dirty="0">
                <a:latin typeface="微软雅黑" panose="020B0503020204020204" pitchFamily="34" charset="-122"/>
                <a:ea typeface="微软雅黑" panose="020B0503020204020204" pitchFamily="34" charset="-122"/>
              </a:endParaRPr>
            </a:p>
          </p:txBody>
        </p:sp>
        <p:sp>
          <p:nvSpPr>
            <p:cNvPr id="27" name="椭圆 26"/>
            <p:cNvSpPr/>
            <p:nvPr/>
          </p:nvSpPr>
          <p:spPr>
            <a:xfrm>
              <a:off x="4568752" y="3190315"/>
              <a:ext cx="808506" cy="808506"/>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369709" y="3296336"/>
              <a:ext cx="2240803" cy="646331"/>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软件升级消耗硬件提升的性能</a:t>
              </a:r>
              <a:endParaRPr lang="zh-CN" altLang="en-US" dirty="0">
                <a:latin typeface="微软雅黑" panose="020B0503020204020204" pitchFamily="34" charset="-122"/>
                <a:ea typeface="微软雅黑" panose="020B0503020204020204" pitchFamily="34" charset="-122"/>
              </a:endParaRPr>
            </a:p>
          </p:txBody>
        </p:sp>
        <p:sp>
          <p:nvSpPr>
            <p:cNvPr id="33" name="椭圆 32"/>
            <p:cNvSpPr/>
            <p:nvPr/>
          </p:nvSpPr>
          <p:spPr>
            <a:xfrm>
              <a:off x="8436420" y="3191654"/>
              <a:ext cx="808506" cy="808506"/>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237377" y="3411241"/>
              <a:ext cx="1569660" cy="369332"/>
            </a:xfrm>
            <a:prstGeom prst="rect">
              <a:avLst/>
            </a:prstGeom>
          </p:spPr>
          <p:txBody>
            <a:bodyPr wrap="none">
              <a:spAutoFit/>
            </a:bodyPr>
            <a:lstStyle/>
            <a:p>
              <a:r>
                <a:rPr lang="zh-CN" altLang="en-US" dirty="0">
                  <a:solidFill>
                    <a:schemeClr val="bg1"/>
                  </a:solidFill>
                  <a:latin typeface="+mn-ea"/>
                </a:rPr>
                <a:t>用户更新机器</a:t>
              </a:r>
              <a:endParaRPr lang="zh-CN" altLang="en-US" dirty="0">
                <a:latin typeface="+mn-ea"/>
              </a:endParaRPr>
            </a:p>
          </p:txBody>
        </p:sp>
        <p:sp>
          <p:nvSpPr>
            <p:cNvPr id="36" name="椭圆 35"/>
            <p:cNvSpPr/>
            <p:nvPr/>
          </p:nvSpPr>
          <p:spPr>
            <a:xfrm>
              <a:off x="6649160" y="4812424"/>
              <a:ext cx="808506" cy="808506"/>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7450117" y="5032011"/>
              <a:ext cx="2954655" cy="369332"/>
            </a:xfrm>
            <a:prstGeom prst="rect">
              <a:avLst/>
            </a:prstGeom>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电脑商获益采购芯片、外设</a:t>
              </a:r>
              <a:endParaRPr lang="zh-CN" altLang="en-US" dirty="0">
                <a:latin typeface="微软雅黑" panose="020B0503020204020204" pitchFamily="34" charset="-122"/>
                <a:ea typeface="微软雅黑" panose="020B0503020204020204" pitchFamily="34" charset="-122"/>
              </a:endParaRPr>
            </a:p>
          </p:txBody>
        </p:sp>
        <p:sp>
          <p:nvSpPr>
            <p:cNvPr id="39" name="椭圆 38"/>
            <p:cNvSpPr/>
            <p:nvPr/>
          </p:nvSpPr>
          <p:spPr>
            <a:xfrm>
              <a:off x="2284310" y="4812424"/>
              <a:ext cx="808506" cy="808506"/>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085267" y="5032011"/>
              <a:ext cx="2492990" cy="369332"/>
            </a:xfrm>
            <a:prstGeom prst="rect">
              <a:avLst/>
            </a:prstGeom>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半导体厂、外设厂获益</a:t>
              </a:r>
              <a:endParaRPr lang="zh-CN" altLang="en-US" dirty="0">
                <a:latin typeface="微软雅黑" panose="020B0503020204020204" pitchFamily="34" charset="-122"/>
                <a:ea typeface="微软雅黑" panose="020B0503020204020204" pitchFamily="34" charset="-122"/>
              </a:endParaRPr>
            </a:p>
          </p:txBody>
        </p:sp>
        <p:sp>
          <p:nvSpPr>
            <p:cNvPr id="42" name="Freeform 51"/>
            <p:cNvSpPr>
              <a:spLocks noEditPoints="1"/>
            </p:cNvSpPr>
            <p:nvPr/>
          </p:nvSpPr>
          <p:spPr bwMode="auto">
            <a:xfrm>
              <a:off x="4758671" y="3340930"/>
              <a:ext cx="421120" cy="458581"/>
            </a:xfrm>
            <a:custGeom>
              <a:avLst/>
              <a:gdLst>
                <a:gd name="T0" fmla="*/ 44 w 88"/>
                <a:gd name="T1" fmla="*/ 13 h 105"/>
                <a:gd name="T2" fmla="*/ 53 w 88"/>
                <a:gd name="T3" fmla="*/ 13 h 105"/>
                <a:gd name="T4" fmla="*/ 52 w 88"/>
                <a:gd name="T5" fmla="*/ 11 h 105"/>
                <a:gd name="T6" fmla="*/ 49 w 88"/>
                <a:gd name="T7" fmla="*/ 10 h 105"/>
                <a:gd name="T8" fmla="*/ 39 w 88"/>
                <a:gd name="T9" fmla="*/ 10 h 105"/>
                <a:gd name="T10" fmla="*/ 36 w 88"/>
                <a:gd name="T11" fmla="*/ 11 h 105"/>
                <a:gd name="T12" fmla="*/ 35 w 88"/>
                <a:gd name="T13" fmla="*/ 13 h 105"/>
                <a:gd name="T14" fmla="*/ 35 w 88"/>
                <a:gd name="T15" fmla="*/ 25 h 105"/>
                <a:gd name="T16" fmla="*/ 25 w 88"/>
                <a:gd name="T17" fmla="*/ 25 h 105"/>
                <a:gd name="T18" fmla="*/ 25 w 88"/>
                <a:gd name="T19" fmla="*/ 13 h 105"/>
                <a:gd name="T20" fmla="*/ 29 w 88"/>
                <a:gd name="T21" fmla="*/ 4 h 105"/>
                <a:gd name="T22" fmla="*/ 39 w 88"/>
                <a:gd name="T23" fmla="*/ 0 h 105"/>
                <a:gd name="T24" fmla="*/ 49 w 88"/>
                <a:gd name="T25" fmla="*/ 0 h 105"/>
                <a:gd name="T26" fmla="*/ 59 w 88"/>
                <a:gd name="T27" fmla="*/ 4 h 105"/>
                <a:gd name="T28" fmla="*/ 63 w 88"/>
                <a:gd name="T29" fmla="*/ 13 h 105"/>
                <a:gd name="T30" fmla="*/ 63 w 88"/>
                <a:gd name="T31" fmla="*/ 25 h 105"/>
                <a:gd name="T32" fmla="*/ 53 w 88"/>
                <a:gd name="T33" fmla="*/ 25 h 105"/>
                <a:gd name="T34" fmla="*/ 53 w 88"/>
                <a:gd name="T35" fmla="*/ 23 h 105"/>
                <a:gd name="T36" fmla="*/ 44 w 88"/>
                <a:gd name="T37" fmla="*/ 23 h 105"/>
                <a:gd name="T38" fmla="*/ 39 w 88"/>
                <a:gd name="T39" fmla="*/ 23 h 105"/>
                <a:gd name="T40" fmla="*/ 39 w 88"/>
                <a:gd name="T41" fmla="*/ 13 h 105"/>
                <a:gd name="T42" fmla="*/ 44 w 88"/>
                <a:gd name="T43" fmla="*/ 13 h 105"/>
                <a:gd name="T44" fmla="*/ 19 w 88"/>
                <a:gd name="T45" fmla="*/ 42 h 105"/>
                <a:gd name="T46" fmla="*/ 29 w 88"/>
                <a:gd name="T47" fmla="*/ 43 h 105"/>
                <a:gd name="T48" fmla="*/ 29 w 88"/>
                <a:gd name="T49" fmla="*/ 89 h 105"/>
                <a:gd name="T50" fmla="*/ 21 w 88"/>
                <a:gd name="T51" fmla="*/ 87 h 105"/>
                <a:gd name="T52" fmla="*/ 19 w 88"/>
                <a:gd name="T53" fmla="*/ 42 h 105"/>
                <a:gd name="T54" fmla="*/ 39 w 88"/>
                <a:gd name="T55" fmla="*/ 43 h 105"/>
                <a:gd name="T56" fmla="*/ 50 w 88"/>
                <a:gd name="T57" fmla="*/ 43 h 105"/>
                <a:gd name="T58" fmla="*/ 50 w 88"/>
                <a:gd name="T59" fmla="*/ 90 h 105"/>
                <a:gd name="T60" fmla="*/ 39 w 88"/>
                <a:gd name="T61" fmla="*/ 90 h 105"/>
                <a:gd name="T62" fmla="*/ 39 w 88"/>
                <a:gd name="T63" fmla="*/ 43 h 105"/>
                <a:gd name="T64" fmla="*/ 70 w 88"/>
                <a:gd name="T65" fmla="*/ 42 h 105"/>
                <a:gd name="T66" fmla="*/ 60 w 88"/>
                <a:gd name="T67" fmla="*/ 43 h 105"/>
                <a:gd name="T68" fmla="*/ 59 w 88"/>
                <a:gd name="T69" fmla="*/ 89 h 105"/>
                <a:gd name="T70" fmla="*/ 68 w 88"/>
                <a:gd name="T71" fmla="*/ 87 h 105"/>
                <a:gd name="T72" fmla="*/ 70 w 88"/>
                <a:gd name="T73" fmla="*/ 42 h 105"/>
                <a:gd name="T74" fmla="*/ 5 w 88"/>
                <a:gd name="T75" fmla="*/ 33 h 105"/>
                <a:gd name="T76" fmla="*/ 8 w 88"/>
                <a:gd name="T77" fmla="*/ 87 h 105"/>
                <a:gd name="T78" fmla="*/ 5 w 88"/>
                <a:gd name="T79" fmla="*/ 92 h 105"/>
                <a:gd name="T80" fmla="*/ 19 w 88"/>
                <a:gd name="T81" fmla="*/ 103 h 105"/>
                <a:gd name="T82" fmla="*/ 44 w 88"/>
                <a:gd name="T83" fmla="*/ 105 h 105"/>
                <a:gd name="T84" fmla="*/ 69 w 88"/>
                <a:gd name="T85" fmla="*/ 103 h 105"/>
                <a:gd name="T86" fmla="*/ 84 w 88"/>
                <a:gd name="T87" fmla="*/ 92 h 105"/>
                <a:gd name="T88" fmla="*/ 81 w 88"/>
                <a:gd name="T89" fmla="*/ 87 h 105"/>
                <a:gd name="T90" fmla="*/ 83 w 88"/>
                <a:gd name="T91" fmla="*/ 33 h 105"/>
                <a:gd name="T92" fmla="*/ 88 w 88"/>
                <a:gd name="T93" fmla="*/ 26 h 105"/>
                <a:gd name="T94" fmla="*/ 73 w 88"/>
                <a:gd name="T95" fmla="*/ 15 h 105"/>
                <a:gd name="T96" fmla="*/ 67 w 88"/>
                <a:gd name="T97" fmla="*/ 14 h 105"/>
                <a:gd name="T98" fmla="*/ 67 w 88"/>
                <a:gd name="T99" fmla="*/ 24 h 105"/>
                <a:gd name="T100" fmla="*/ 71 w 88"/>
                <a:gd name="T101" fmla="*/ 25 h 105"/>
                <a:gd name="T102" fmla="*/ 76 w 88"/>
                <a:gd name="T103" fmla="*/ 26 h 105"/>
                <a:gd name="T104" fmla="*/ 71 w 88"/>
                <a:gd name="T105" fmla="*/ 27 h 105"/>
                <a:gd name="T106" fmla="*/ 44 w 88"/>
                <a:gd name="T107" fmla="*/ 30 h 105"/>
                <a:gd name="T108" fmla="*/ 18 w 88"/>
                <a:gd name="T109" fmla="*/ 27 h 105"/>
                <a:gd name="T110" fmla="*/ 13 w 88"/>
                <a:gd name="T111" fmla="*/ 26 h 105"/>
                <a:gd name="T112" fmla="*/ 18 w 88"/>
                <a:gd name="T113" fmla="*/ 25 h 105"/>
                <a:gd name="T114" fmla="*/ 21 w 88"/>
                <a:gd name="T115" fmla="*/ 25 h 105"/>
                <a:gd name="T116" fmla="*/ 21 w 88"/>
                <a:gd name="T117" fmla="*/ 15 h 105"/>
                <a:gd name="T118" fmla="*/ 16 w 88"/>
                <a:gd name="T119" fmla="*/ 15 h 105"/>
                <a:gd name="T120" fmla="*/ 0 w 88"/>
                <a:gd name="T121" fmla="*/ 26 h 105"/>
                <a:gd name="T122" fmla="*/ 5 w 88"/>
                <a:gd name="T123" fmla="*/ 3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105">
                  <a:moveTo>
                    <a:pt x="44" y="13"/>
                  </a:moveTo>
                  <a:cubicBezTo>
                    <a:pt x="47" y="13"/>
                    <a:pt x="50" y="13"/>
                    <a:pt x="53" y="13"/>
                  </a:cubicBezTo>
                  <a:cubicBezTo>
                    <a:pt x="53" y="12"/>
                    <a:pt x="52" y="11"/>
                    <a:pt x="52" y="11"/>
                  </a:cubicBezTo>
                  <a:cubicBezTo>
                    <a:pt x="51" y="10"/>
                    <a:pt x="50" y="10"/>
                    <a:pt x="49" y="10"/>
                  </a:cubicBezTo>
                  <a:cubicBezTo>
                    <a:pt x="39" y="10"/>
                    <a:pt x="39" y="10"/>
                    <a:pt x="39" y="10"/>
                  </a:cubicBezTo>
                  <a:cubicBezTo>
                    <a:pt x="38" y="10"/>
                    <a:pt x="37" y="10"/>
                    <a:pt x="36" y="11"/>
                  </a:cubicBezTo>
                  <a:cubicBezTo>
                    <a:pt x="35" y="11"/>
                    <a:pt x="35" y="12"/>
                    <a:pt x="35" y="13"/>
                  </a:cubicBezTo>
                  <a:cubicBezTo>
                    <a:pt x="35" y="25"/>
                    <a:pt x="35" y="25"/>
                    <a:pt x="35" y="25"/>
                  </a:cubicBezTo>
                  <a:cubicBezTo>
                    <a:pt x="25" y="25"/>
                    <a:pt x="25" y="25"/>
                    <a:pt x="25" y="25"/>
                  </a:cubicBezTo>
                  <a:cubicBezTo>
                    <a:pt x="25" y="13"/>
                    <a:pt x="25" y="13"/>
                    <a:pt x="25" y="13"/>
                  </a:cubicBezTo>
                  <a:cubicBezTo>
                    <a:pt x="25" y="9"/>
                    <a:pt x="27" y="6"/>
                    <a:pt x="29" y="4"/>
                  </a:cubicBezTo>
                  <a:cubicBezTo>
                    <a:pt x="32" y="1"/>
                    <a:pt x="35" y="0"/>
                    <a:pt x="39" y="0"/>
                  </a:cubicBezTo>
                  <a:cubicBezTo>
                    <a:pt x="49" y="0"/>
                    <a:pt x="49" y="0"/>
                    <a:pt x="49" y="0"/>
                  </a:cubicBezTo>
                  <a:cubicBezTo>
                    <a:pt x="53" y="0"/>
                    <a:pt x="56" y="1"/>
                    <a:pt x="59" y="4"/>
                  </a:cubicBezTo>
                  <a:cubicBezTo>
                    <a:pt x="61" y="6"/>
                    <a:pt x="63" y="9"/>
                    <a:pt x="63" y="13"/>
                  </a:cubicBezTo>
                  <a:cubicBezTo>
                    <a:pt x="63" y="25"/>
                    <a:pt x="63" y="25"/>
                    <a:pt x="63" y="25"/>
                  </a:cubicBezTo>
                  <a:cubicBezTo>
                    <a:pt x="53" y="25"/>
                    <a:pt x="53" y="25"/>
                    <a:pt x="53" y="25"/>
                  </a:cubicBezTo>
                  <a:cubicBezTo>
                    <a:pt x="53" y="23"/>
                    <a:pt x="53" y="23"/>
                    <a:pt x="53" y="23"/>
                  </a:cubicBezTo>
                  <a:cubicBezTo>
                    <a:pt x="50" y="23"/>
                    <a:pt x="47" y="23"/>
                    <a:pt x="44" y="23"/>
                  </a:cubicBezTo>
                  <a:cubicBezTo>
                    <a:pt x="42" y="23"/>
                    <a:pt x="41" y="23"/>
                    <a:pt x="39" y="23"/>
                  </a:cubicBezTo>
                  <a:cubicBezTo>
                    <a:pt x="39" y="13"/>
                    <a:pt x="39" y="13"/>
                    <a:pt x="39" y="13"/>
                  </a:cubicBezTo>
                  <a:cubicBezTo>
                    <a:pt x="41" y="13"/>
                    <a:pt x="42" y="13"/>
                    <a:pt x="44" y="13"/>
                  </a:cubicBezTo>
                  <a:close/>
                  <a:moveTo>
                    <a:pt x="19" y="42"/>
                  </a:moveTo>
                  <a:cubicBezTo>
                    <a:pt x="29" y="43"/>
                    <a:pt x="29" y="43"/>
                    <a:pt x="29" y="43"/>
                  </a:cubicBezTo>
                  <a:cubicBezTo>
                    <a:pt x="29" y="89"/>
                    <a:pt x="29" y="89"/>
                    <a:pt x="29" y="89"/>
                  </a:cubicBezTo>
                  <a:cubicBezTo>
                    <a:pt x="21" y="87"/>
                    <a:pt x="21" y="87"/>
                    <a:pt x="21" y="87"/>
                  </a:cubicBezTo>
                  <a:cubicBezTo>
                    <a:pt x="19" y="42"/>
                    <a:pt x="19" y="42"/>
                    <a:pt x="19" y="42"/>
                  </a:cubicBezTo>
                  <a:close/>
                  <a:moveTo>
                    <a:pt x="39" y="43"/>
                  </a:moveTo>
                  <a:cubicBezTo>
                    <a:pt x="50" y="43"/>
                    <a:pt x="50" y="43"/>
                    <a:pt x="50" y="43"/>
                  </a:cubicBezTo>
                  <a:cubicBezTo>
                    <a:pt x="50" y="90"/>
                    <a:pt x="50" y="90"/>
                    <a:pt x="50" y="90"/>
                  </a:cubicBezTo>
                  <a:cubicBezTo>
                    <a:pt x="39" y="90"/>
                    <a:pt x="39" y="90"/>
                    <a:pt x="39" y="90"/>
                  </a:cubicBezTo>
                  <a:cubicBezTo>
                    <a:pt x="39" y="43"/>
                    <a:pt x="39" y="43"/>
                    <a:pt x="39" y="43"/>
                  </a:cubicBezTo>
                  <a:close/>
                  <a:moveTo>
                    <a:pt x="70" y="42"/>
                  </a:moveTo>
                  <a:cubicBezTo>
                    <a:pt x="60" y="43"/>
                    <a:pt x="60" y="43"/>
                    <a:pt x="60" y="43"/>
                  </a:cubicBezTo>
                  <a:cubicBezTo>
                    <a:pt x="59" y="89"/>
                    <a:pt x="59" y="89"/>
                    <a:pt x="59" y="89"/>
                  </a:cubicBezTo>
                  <a:cubicBezTo>
                    <a:pt x="68" y="87"/>
                    <a:pt x="68" y="87"/>
                    <a:pt x="68" y="87"/>
                  </a:cubicBezTo>
                  <a:cubicBezTo>
                    <a:pt x="70" y="42"/>
                    <a:pt x="70" y="42"/>
                    <a:pt x="70" y="42"/>
                  </a:cubicBezTo>
                  <a:close/>
                  <a:moveTo>
                    <a:pt x="5" y="33"/>
                  </a:moveTo>
                  <a:cubicBezTo>
                    <a:pt x="8" y="87"/>
                    <a:pt x="8" y="87"/>
                    <a:pt x="8" y="87"/>
                  </a:cubicBezTo>
                  <a:cubicBezTo>
                    <a:pt x="6" y="88"/>
                    <a:pt x="5" y="90"/>
                    <a:pt x="5" y="92"/>
                  </a:cubicBezTo>
                  <a:cubicBezTo>
                    <a:pt x="5" y="97"/>
                    <a:pt x="10" y="101"/>
                    <a:pt x="19" y="103"/>
                  </a:cubicBezTo>
                  <a:cubicBezTo>
                    <a:pt x="25" y="104"/>
                    <a:pt x="34" y="105"/>
                    <a:pt x="44" y="105"/>
                  </a:cubicBezTo>
                  <a:cubicBezTo>
                    <a:pt x="54" y="105"/>
                    <a:pt x="63" y="104"/>
                    <a:pt x="69" y="103"/>
                  </a:cubicBezTo>
                  <a:cubicBezTo>
                    <a:pt x="78" y="101"/>
                    <a:pt x="84" y="97"/>
                    <a:pt x="84" y="92"/>
                  </a:cubicBezTo>
                  <a:cubicBezTo>
                    <a:pt x="84" y="90"/>
                    <a:pt x="82" y="88"/>
                    <a:pt x="81" y="87"/>
                  </a:cubicBezTo>
                  <a:cubicBezTo>
                    <a:pt x="83" y="33"/>
                    <a:pt x="83" y="33"/>
                    <a:pt x="83" y="33"/>
                  </a:cubicBezTo>
                  <a:cubicBezTo>
                    <a:pt x="86" y="31"/>
                    <a:pt x="88" y="29"/>
                    <a:pt x="88" y="26"/>
                  </a:cubicBezTo>
                  <a:cubicBezTo>
                    <a:pt x="88" y="21"/>
                    <a:pt x="82" y="17"/>
                    <a:pt x="73" y="15"/>
                  </a:cubicBezTo>
                  <a:cubicBezTo>
                    <a:pt x="71" y="15"/>
                    <a:pt x="69" y="15"/>
                    <a:pt x="67" y="14"/>
                  </a:cubicBezTo>
                  <a:cubicBezTo>
                    <a:pt x="67" y="24"/>
                    <a:pt x="67" y="24"/>
                    <a:pt x="67" y="24"/>
                  </a:cubicBezTo>
                  <a:cubicBezTo>
                    <a:pt x="68" y="24"/>
                    <a:pt x="69" y="25"/>
                    <a:pt x="71" y="25"/>
                  </a:cubicBezTo>
                  <a:cubicBezTo>
                    <a:pt x="75" y="26"/>
                    <a:pt x="76" y="26"/>
                    <a:pt x="76" y="26"/>
                  </a:cubicBezTo>
                  <a:cubicBezTo>
                    <a:pt x="76" y="26"/>
                    <a:pt x="75" y="26"/>
                    <a:pt x="71" y="27"/>
                  </a:cubicBezTo>
                  <a:cubicBezTo>
                    <a:pt x="64" y="29"/>
                    <a:pt x="54" y="30"/>
                    <a:pt x="44" y="30"/>
                  </a:cubicBezTo>
                  <a:cubicBezTo>
                    <a:pt x="34" y="30"/>
                    <a:pt x="24" y="29"/>
                    <a:pt x="18" y="27"/>
                  </a:cubicBezTo>
                  <a:cubicBezTo>
                    <a:pt x="13" y="26"/>
                    <a:pt x="13" y="26"/>
                    <a:pt x="13" y="26"/>
                  </a:cubicBezTo>
                  <a:cubicBezTo>
                    <a:pt x="13" y="26"/>
                    <a:pt x="13" y="26"/>
                    <a:pt x="18" y="25"/>
                  </a:cubicBezTo>
                  <a:cubicBezTo>
                    <a:pt x="19" y="25"/>
                    <a:pt x="19" y="25"/>
                    <a:pt x="21" y="25"/>
                  </a:cubicBezTo>
                  <a:cubicBezTo>
                    <a:pt x="21" y="15"/>
                    <a:pt x="21" y="15"/>
                    <a:pt x="21" y="15"/>
                  </a:cubicBezTo>
                  <a:cubicBezTo>
                    <a:pt x="18" y="15"/>
                    <a:pt x="18" y="15"/>
                    <a:pt x="16" y="15"/>
                  </a:cubicBezTo>
                  <a:cubicBezTo>
                    <a:pt x="6" y="17"/>
                    <a:pt x="0" y="21"/>
                    <a:pt x="0" y="26"/>
                  </a:cubicBezTo>
                  <a:cubicBezTo>
                    <a:pt x="0" y="29"/>
                    <a:pt x="2" y="31"/>
                    <a:pt x="5" y="3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8" name="组合 47"/>
            <p:cNvGrpSpPr/>
            <p:nvPr/>
          </p:nvGrpSpPr>
          <p:grpSpPr>
            <a:xfrm>
              <a:off x="8545494" y="3366007"/>
              <a:ext cx="500243" cy="465937"/>
              <a:chOff x="3336925" y="3833813"/>
              <a:chExt cx="784225" cy="730444"/>
            </a:xfrm>
          </p:grpSpPr>
          <p:grpSp>
            <p:nvGrpSpPr>
              <p:cNvPr id="43" name="Group 296"/>
              <p:cNvGrpSpPr>
                <a:grpSpLocks/>
              </p:cNvGrpSpPr>
              <p:nvPr/>
            </p:nvGrpSpPr>
            <p:grpSpPr bwMode="auto">
              <a:xfrm>
                <a:off x="3336925" y="3833813"/>
                <a:ext cx="784225" cy="722312"/>
                <a:chOff x="2109" y="3849"/>
                <a:chExt cx="536" cy="494"/>
              </a:xfrm>
              <a:solidFill>
                <a:schemeClr val="bg1"/>
              </a:solidFill>
            </p:grpSpPr>
            <p:sp>
              <p:nvSpPr>
                <p:cNvPr id="44" name="Freeform 292"/>
                <p:cNvSpPr>
                  <a:spLocks/>
                </p:cNvSpPr>
                <p:nvPr/>
              </p:nvSpPr>
              <p:spPr bwMode="auto">
                <a:xfrm>
                  <a:off x="2109" y="3849"/>
                  <a:ext cx="536" cy="360"/>
                </a:xfrm>
                <a:custGeom>
                  <a:avLst/>
                  <a:gdLst>
                    <a:gd name="T0" fmla="*/ 85 w 529"/>
                    <a:gd name="T1" fmla="*/ 35 h 752"/>
                    <a:gd name="T2" fmla="*/ 8 w 529"/>
                    <a:gd name="T3" fmla="*/ 0 h 752"/>
                    <a:gd name="T4" fmla="*/ 0 w 529"/>
                    <a:gd name="T5" fmla="*/ 58 h 752"/>
                    <a:gd name="T6" fmla="*/ 60 w 529"/>
                    <a:gd name="T7" fmla="*/ 85 h 752"/>
                    <a:gd name="T8" fmla="*/ 156 w 529"/>
                    <a:gd name="T9" fmla="*/ 561 h 752"/>
                    <a:gd name="T10" fmla="*/ 156 w 529"/>
                    <a:gd name="T11" fmla="*/ 561 h 752"/>
                    <a:gd name="T12" fmla="*/ 195 w 529"/>
                    <a:gd name="T13" fmla="*/ 752 h 752"/>
                    <a:gd name="T14" fmla="*/ 452 w 529"/>
                    <a:gd name="T15" fmla="*/ 752 h 752"/>
                    <a:gd name="T16" fmla="*/ 452 w 529"/>
                    <a:gd name="T17" fmla="*/ 692 h 752"/>
                    <a:gd name="T18" fmla="*/ 218 w 529"/>
                    <a:gd name="T19" fmla="*/ 692 h 752"/>
                    <a:gd name="T20" fmla="*/ 192 w 529"/>
                    <a:gd name="T21" fmla="*/ 561 h 752"/>
                    <a:gd name="T22" fmla="*/ 473 w 529"/>
                    <a:gd name="T23" fmla="*/ 561 h 752"/>
                    <a:gd name="T24" fmla="*/ 529 w 529"/>
                    <a:gd name="T25" fmla="*/ 120 h 752"/>
                    <a:gd name="T26" fmla="*/ 102 w 529"/>
                    <a:gd name="T27" fmla="*/ 120 h 752"/>
                    <a:gd name="T28" fmla="*/ 85 w 529"/>
                    <a:gd name="T29" fmla="*/ 35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9" h="752">
                      <a:moveTo>
                        <a:pt x="85" y="35"/>
                      </a:moveTo>
                      <a:lnTo>
                        <a:pt x="8" y="0"/>
                      </a:lnTo>
                      <a:lnTo>
                        <a:pt x="0" y="58"/>
                      </a:lnTo>
                      <a:lnTo>
                        <a:pt x="60" y="85"/>
                      </a:lnTo>
                      <a:lnTo>
                        <a:pt x="156" y="561"/>
                      </a:lnTo>
                      <a:lnTo>
                        <a:pt x="156" y="561"/>
                      </a:lnTo>
                      <a:lnTo>
                        <a:pt x="195" y="752"/>
                      </a:lnTo>
                      <a:lnTo>
                        <a:pt x="452" y="752"/>
                      </a:lnTo>
                      <a:lnTo>
                        <a:pt x="452" y="692"/>
                      </a:lnTo>
                      <a:lnTo>
                        <a:pt x="218" y="692"/>
                      </a:lnTo>
                      <a:lnTo>
                        <a:pt x="192" y="561"/>
                      </a:lnTo>
                      <a:lnTo>
                        <a:pt x="473" y="561"/>
                      </a:lnTo>
                      <a:lnTo>
                        <a:pt x="529" y="120"/>
                      </a:lnTo>
                      <a:lnTo>
                        <a:pt x="102" y="120"/>
                      </a:lnTo>
                      <a:lnTo>
                        <a:pt x="85" y="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6" name="AutoShape 295"/>
                <p:cNvSpPr>
                  <a:spLocks noChangeArrowheads="1"/>
                </p:cNvSpPr>
                <p:nvPr/>
              </p:nvSpPr>
              <p:spPr bwMode="auto">
                <a:xfrm>
                  <a:off x="2488" y="4239"/>
                  <a:ext cx="104" cy="10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9525">
                  <a:no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sp>
            <p:nvSpPr>
              <p:cNvPr id="47" name="AutoShape 295"/>
              <p:cNvSpPr>
                <a:spLocks noChangeArrowheads="1"/>
              </p:cNvSpPr>
              <p:nvPr/>
            </p:nvSpPr>
            <p:spPr bwMode="auto">
              <a:xfrm>
                <a:off x="3607375" y="4412191"/>
                <a:ext cx="152163" cy="152066"/>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9525">
                <a:no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sp>
          <p:nvSpPr>
            <p:cNvPr id="49" name="Freeform 67"/>
            <p:cNvSpPr>
              <a:spLocks noEditPoints="1"/>
            </p:cNvSpPr>
            <p:nvPr/>
          </p:nvSpPr>
          <p:spPr bwMode="auto">
            <a:xfrm>
              <a:off x="6806005" y="4958109"/>
              <a:ext cx="497064" cy="475215"/>
            </a:xfrm>
            <a:custGeom>
              <a:avLst/>
              <a:gdLst>
                <a:gd name="T0" fmla="*/ 0 w 77"/>
                <a:gd name="T1" fmla="*/ 85 h 98"/>
                <a:gd name="T2" fmla="*/ 29 w 77"/>
                <a:gd name="T3" fmla="*/ 98 h 98"/>
                <a:gd name="T4" fmla="*/ 30 w 77"/>
                <a:gd name="T5" fmla="*/ 98 h 98"/>
                <a:gd name="T6" fmla="*/ 30 w 77"/>
                <a:gd name="T7" fmla="*/ 98 h 98"/>
                <a:gd name="T8" fmla="*/ 31 w 77"/>
                <a:gd name="T9" fmla="*/ 98 h 98"/>
                <a:gd name="T10" fmla="*/ 33 w 77"/>
                <a:gd name="T11" fmla="*/ 98 h 98"/>
                <a:gd name="T12" fmla="*/ 33 w 77"/>
                <a:gd name="T13" fmla="*/ 98 h 98"/>
                <a:gd name="T14" fmla="*/ 34 w 77"/>
                <a:gd name="T15" fmla="*/ 98 h 98"/>
                <a:gd name="T16" fmla="*/ 35 w 77"/>
                <a:gd name="T17" fmla="*/ 98 h 98"/>
                <a:gd name="T18" fmla="*/ 36 w 77"/>
                <a:gd name="T19" fmla="*/ 98 h 98"/>
                <a:gd name="T20" fmla="*/ 37 w 77"/>
                <a:gd name="T21" fmla="*/ 98 h 98"/>
                <a:gd name="T22" fmla="*/ 38 w 77"/>
                <a:gd name="T23" fmla="*/ 98 h 98"/>
                <a:gd name="T24" fmla="*/ 39 w 77"/>
                <a:gd name="T25" fmla="*/ 98 h 98"/>
                <a:gd name="T26" fmla="*/ 40 w 77"/>
                <a:gd name="T27" fmla="*/ 98 h 98"/>
                <a:gd name="T28" fmla="*/ 41 w 77"/>
                <a:gd name="T29" fmla="*/ 98 h 98"/>
                <a:gd name="T30" fmla="*/ 42 w 77"/>
                <a:gd name="T31" fmla="*/ 98 h 98"/>
                <a:gd name="T32" fmla="*/ 43 w 77"/>
                <a:gd name="T33" fmla="*/ 98 h 98"/>
                <a:gd name="T34" fmla="*/ 43 w 77"/>
                <a:gd name="T35" fmla="*/ 98 h 98"/>
                <a:gd name="T36" fmla="*/ 44 w 77"/>
                <a:gd name="T37" fmla="*/ 98 h 98"/>
                <a:gd name="T38" fmla="*/ 45 w 77"/>
                <a:gd name="T39" fmla="*/ 98 h 98"/>
                <a:gd name="T40" fmla="*/ 46 w 77"/>
                <a:gd name="T41" fmla="*/ 98 h 98"/>
                <a:gd name="T42" fmla="*/ 47 w 77"/>
                <a:gd name="T43" fmla="*/ 98 h 98"/>
                <a:gd name="T44" fmla="*/ 47 w 77"/>
                <a:gd name="T45" fmla="*/ 98 h 98"/>
                <a:gd name="T46" fmla="*/ 77 w 77"/>
                <a:gd name="T47" fmla="*/ 85 h 98"/>
                <a:gd name="T48" fmla="*/ 22 w 77"/>
                <a:gd name="T49" fmla="*/ 33 h 98"/>
                <a:gd name="T50" fmla="*/ 25 w 77"/>
                <a:gd name="T51" fmla="*/ 20 h 98"/>
                <a:gd name="T52" fmla="*/ 22 w 77"/>
                <a:gd name="T53" fmla="*/ 0 h 98"/>
                <a:gd name="T54" fmla="*/ 27 w 77"/>
                <a:gd name="T55" fmla="*/ 6 h 98"/>
                <a:gd name="T56" fmla="*/ 35 w 77"/>
                <a:gd name="T57" fmla="*/ 0 h 98"/>
                <a:gd name="T58" fmla="*/ 40 w 77"/>
                <a:gd name="T59" fmla="*/ 6 h 98"/>
                <a:gd name="T60" fmla="*/ 48 w 77"/>
                <a:gd name="T61" fmla="*/ 0 h 98"/>
                <a:gd name="T62" fmla="*/ 50 w 77"/>
                <a:gd name="T63" fmla="*/ 6 h 98"/>
                <a:gd name="T64" fmla="*/ 59 w 77"/>
                <a:gd name="T65" fmla="*/ 1 h 98"/>
                <a:gd name="T66" fmla="*/ 18 w 77"/>
                <a:gd name="T67" fmla="*/ 31 h 98"/>
                <a:gd name="T68" fmla="*/ 18 w 77"/>
                <a:gd name="T69" fmla="*/ 22 h 98"/>
                <a:gd name="T70" fmla="*/ 63 w 77"/>
                <a:gd name="T71" fmla="*/ 26 h 98"/>
                <a:gd name="T72" fmla="*/ 18 w 77"/>
                <a:gd name="T73" fmla="*/ 31 h 98"/>
                <a:gd name="T74" fmla="*/ 43 w 77"/>
                <a:gd name="T75" fmla="*/ 86 h 98"/>
                <a:gd name="T76" fmla="*/ 35 w 77"/>
                <a:gd name="T77" fmla="*/ 84 h 98"/>
                <a:gd name="T78" fmla="*/ 30 w 77"/>
                <a:gd name="T79" fmla="*/ 69 h 98"/>
                <a:gd name="T80" fmla="*/ 37 w 77"/>
                <a:gd name="T81" fmla="*/ 78 h 98"/>
                <a:gd name="T82" fmla="*/ 40 w 77"/>
                <a:gd name="T83" fmla="*/ 78 h 98"/>
                <a:gd name="T84" fmla="*/ 39 w 77"/>
                <a:gd name="T85" fmla="*/ 70 h 98"/>
                <a:gd name="T86" fmla="*/ 30 w 77"/>
                <a:gd name="T87" fmla="*/ 57 h 98"/>
                <a:gd name="T88" fmla="*/ 35 w 77"/>
                <a:gd name="T89" fmla="*/ 46 h 98"/>
                <a:gd name="T90" fmla="*/ 43 w 77"/>
                <a:gd name="T91" fmla="*/ 44 h 98"/>
                <a:gd name="T92" fmla="*/ 48 w 77"/>
                <a:gd name="T93" fmla="*/ 53 h 98"/>
                <a:gd name="T94" fmla="*/ 40 w 77"/>
                <a:gd name="T95" fmla="*/ 59 h 98"/>
                <a:gd name="T96" fmla="*/ 39 w 77"/>
                <a:gd name="T97" fmla="*/ 51 h 98"/>
                <a:gd name="T98" fmla="*/ 38 w 77"/>
                <a:gd name="T99" fmla="*/ 56 h 98"/>
                <a:gd name="T100" fmla="*/ 47 w 77"/>
                <a:gd name="T101" fmla="*/ 68 h 98"/>
                <a:gd name="T102" fmla="*/ 49 w 77"/>
                <a:gd name="T103"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62"/>
            <p:cNvSpPr>
              <a:spLocks noEditPoints="1"/>
            </p:cNvSpPr>
            <p:nvPr/>
          </p:nvSpPr>
          <p:spPr bwMode="auto">
            <a:xfrm>
              <a:off x="2436536" y="4998112"/>
              <a:ext cx="432800" cy="403231"/>
            </a:xfrm>
            <a:custGeom>
              <a:avLst/>
              <a:gdLst>
                <a:gd name="T0" fmla="*/ 41 w 96"/>
                <a:gd name="T1" fmla="*/ 67 h 95"/>
                <a:gd name="T2" fmla="*/ 49 w 96"/>
                <a:gd name="T3" fmla="*/ 80 h 95"/>
                <a:gd name="T4" fmla="*/ 43 w 96"/>
                <a:gd name="T5" fmla="*/ 91 h 95"/>
                <a:gd name="T6" fmla="*/ 5 w 96"/>
                <a:gd name="T7" fmla="*/ 91 h 95"/>
                <a:gd name="T8" fmla="*/ 9 w 96"/>
                <a:gd name="T9" fmla="*/ 78 h 95"/>
                <a:gd name="T10" fmla="*/ 1 w 96"/>
                <a:gd name="T11" fmla="*/ 68 h 95"/>
                <a:gd name="T12" fmla="*/ 9 w 96"/>
                <a:gd name="T13" fmla="*/ 55 h 95"/>
                <a:gd name="T14" fmla="*/ 7 w 96"/>
                <a:gd name="T15" fmla="*/ 43 h 95"/>
                <a:gd name="T16" fmla="*/ 1 w 96"/>
                <a:gd name="T17" fmla="*/ 29 h 95"/>
                <a:gd name="T18" fmla="*/ 39 w 96"/>
                <a:gd name="T19" fmla="*/ 29 h 95"/>
                <a:gd name="T20" fmla="*/ 41 w 96"/>
                <a:gd name="T21" fmla="*/ 41 h 95"/>
                <a:gd name="T22" fmla="*/ 47 w 96"/>
                <a:gd name="T23" fmla="*/ 56 h 95"/>
                <a:gd name="T24" fmla="*/ 60 w 96"/>
                <a:gd name="T25" fmla="*/ 1 h 95"/>
                <a:gd name="T26" fmla="*/ 54 w 96"/>
                <a:gd name="T27" fmla="*/ 15 h 95"/>
                <a:gd name="T28" fmla="*/ 47 w 96"/>
                <a:gd name="T29" fmla="*/ 20 h 95"/>
                <a:gd name="T30" fmla="*/ 55 w 96"/>
                <a:gd name="T31" fmla="*/ 33 h 95"/>
                <a:gd name="T32" fmla="*/ 54 w 96"/>
                <a:gd name="T33" fmla="*/ 45 h 95"/>
                <a:gd name="T34" fmla="*/ 54 w 96"/>
                <a:gd name="T35" fmla="*/ 58 h 95"/>
                <a:gd name="T36" fmla="*/ 57 w 96"/>
                <a:gd name="T37" fmla="*/ 64 h 95"/>
                <a:gd name="T38" fmla="*/ 55 w 96"/>
                <a:gd name="T39" fmla="*/ 77 h 95"/>
                <a:gd name="T40" fmla="*/ 61 w 96"/>
                <a:gd name="T41" fmla="*/ 92 h 95"/>
                <a:gd name="T42" fmla="*/ 94 w 96"/>
                <a:gd name="T43" fmla="*/ 88 h 95"/>
                <a:gd name="T44" fmla="*/ 95 w 96"/>
                <a:gd name="T45" fmla="*/ 75 h 95"/>
                <a:gd name="T46" fmla="*/ 91 w 96"/>
                <a:gd name="T47" fmla="*/ 61 h 95"/>
                <a:gd name="T48" fmla="*/ 93 w 96"/>
                <a:gd name="T49" fmla="*/ 48 h 95"/>
                <a:gd name="T50" fmla="*/ 93 w 96"/>
                <a:gd name="T51" fmla="*/ 35 h 95"/>
                <a:gd name="T52" fmla="*/ 86 w 96"/>
                <a:gd name="T53" fmla="*/ 30 h 95"/>
                <a:gd name="T54" fmla="*/ 85 w 96"/>
                <a:gd name="T55" fmla="*/ 18 h 95"/>
                <a:gd name="T56" fmla="*/ 93 w 96"/>
                <a:gd name="T57" fmla="*/ 5 h 95"/>
                <a:gd name="T58" fmla="*/ 78 w 96"/>
                <a:gd name="T59" fmla="*/ 18 h 95"/>
                <a:gd name="T60" fmla="*/ 67 w 96"/>
                <a:gd name="T61" fmla="*/ 21 h 95"/>
                <a:gd name="T62" fmla="*/ 63 w 96"/>
                <a:gd name="T63" fmla="*/ 18 h 95"/>
                <a:gd name="T64" fmla="*/ 88 w 96"/>
                <a:gd name="T65" fmla="*/ 5 h 95"/>
                <a:gd name="T66" fmla="*/ 58 w 96"/>
                <a:gd name="T67" fmla="*/ 5 h 95"/>
                <a:gd name="T68" fmla="*/ 78 w 96"/>
                <a:gd name="T69" fmla="*/ 33 h 95"/>
                <a:gd name="T70" fmla="*/ 73 w 96"/>
                <a:gd name="T71" fmla="*/ 36 h 95"/>
                <a:gd name="T72" fmla="*/ 63 w 96"/>
                <a:gd name="T73" fmla="*/ 33 h 95"/>
                <a:gd name="T74" fmla="*/ 86 w 96"/>
                <a:gd name="T75" fmla="*/ 48 h 95"/>
                <a:gd name="T76" fmla="*/ 62 w 96"/>
                <a:gd name="T77" fmla="*/ 50 h 95"/>
                <a:gd name="T78" fmla="*/ 73 w 96"/>
                <a:gd name="T79" fmla="*/ 48 h 95"/>
                <a:gd name="T80" fmla="*/ 92 w 96"/>
                <a:gd name="T81" fmla="*/ 64 h 95"/>
                <a:gd name="T82" fmla="*/ 62 w 96"/>
                <a:gd name="T83" fmla="*/ 64 h 95"/>
                <a:gd name="T84" fmla="*/ 83 w 96"/>
                <a:gd name="T85" fmla="*/ 63 h 95"/>
                <a:gd name="T86" fmla="*/ 86 w 96"/>
                <a:gd name="T87" fmla="*/ 79 h 95"/>
                <a:gd name="T88" fmla="*/ 62 w 96"/>
                <a:gd name="T89" fmla="*/ 78 h 95"/>
                <a:gd name="T90" fmla="*/ 9 w 96"/>
                <a:gd name="T91" fmla="*/ 81 h 95"/>
                <a:gd name="T92" fmla="*/ 40 w 96"/>
                <a:gd name="T93" fmla="*/ 70 h 95"/>
                <a:gd name="T94" fmla="*/ 41 w 96"/>
                <a:gd name="T95" fmla="*/ 71 h 95"/>
                <a:gd name="T96" fmla="*/ 33 w 96"/>
                <a:gd name="T97" fmla="*/ 43 h 95"/>
                <a:gd name="T98" fmla="*/ 13 w 96"/>
                <a:gd name="T99" fmla="*/ 45 h 95"/>
                <a:gd name="T100" fmla="*/ 43 w 96"/>
                <a:gd name="T101" fmla="*/ 45 h 95"/>
                <a:gd name="T102" fmla="*/ 20 w 96"/>
                <a:gd name="T103" fmla="*/ 29 h 95"/>
                <a:gd name="T104" fmla="*/ 20 w 96"/>
                <a:gd name="T105" fmla="*/ 32 h 95"/>
                <a:gd name="T106" fmla="*/ 34 w 96"/>
                <a:gd name="T107" fmla="*/ 59 h 95"/>
                <a:gd name="T108" fmla="*/ 9 w 96"/>
                <a:gd name="T109" fmla="*/ 58 h 95"/>
                <a:gd name="T110" fmla="*/ 33 w 96"/>
                <a:gd name="T111"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 h="95">
                  <a:moveTo>
                    <a:pt x="40" y="58"/>
                  </a:moveTo>
                  <a:cubicBezTo>
                    <a:pt x="40" y="58"/>
                    <a:pt x="40" y="58"/>
                    <a:pt x="40" y="58"/>
                  </a:cubicBezTo>
                  <a:cubicBezTo>
                    <a:pt x="41" y="59"/>
                    <a:pt x="41" y="59"/>
                    <a:pt x="41" y="60"/>
                  </a:cubicBezTo>
                  <a:cubicBezTo>
                    <a:pt x="41" y="67"/>
                    <a:pt x="41" y="67"/>
                    <a:pt x="41" y="67"/>
                  </a:cubicBezTo>
                  <a:cubicBezTo>
                    <a:pt x="41" y="67"/>
                    <a:pt x="41" y="67"/>
                    <a:pt x="42" y="67"/>
                  </a:cubicBezTo>
                  <a:cubicBezTo>
                    <a:pt x="45" y="68"/>
                    <a:pt x="47" y="69"/>
                    <a:pt x="48" y="70"/>
                  </a:cubicBezTo>
                  <a:cubicBezTo>
                    <a:pt x="48" y="70"/>
                    <a:pt x="49" y="71"/>
                    <a:pt x="49" y="71"/>
                  </a:cubicBezTo>
                  <a:cubicBezTo>
                    <a:pt x="49" y="74"/>
                    <a:pt x="49" y="77"/>
                    <a:pt x="49" y="80"/>
                  </a:cubicBezTo>
                  <a:cubicBezTo>
                    <a:pt x="48" y="81"/>
                    <a:pt x="48" y="81"/>
                    <a:pt x="48" y="81"/>
                  </a:cubicBezTo>
                  <a:cubicBezTo>
                    <a:pt x="47" y="82"/>
                    <a:pt x="46" y="83"/>
                    <a:pt x="44" y="83"/>
                  </a:cubicBezTo>
                  <a:cubicBezTo>
                    <a:pt x="44" y="90"/>
                    <a:pt x="44" y="90"/>
                    <a:pt x="44" y="90"/>
                  </a:cubicBezTo>
                  <a:cubicBezTo>
                    <a:pt x="44" y="91"/>
                    <a:pt x="44" y="91"/>
                    <a:pt x="43" y="91"/>
                  </a:cubicBezTo>
                  <a:cubicBezTo>
                    <a:pt x="42" y="92"/>
                    <a:pt x="40" y="93"/>
                    <a:pt x="37" y="94"/>
                  </a:cubicBezTo>
                  <a:cubicBezTo>
                    <a:pt x="34" y="94"/>
                    <a:pt x="29" y="95"/>
                    <a:pt x="24" y="95"/>
                  </a:cubicBezTo>
                  <a:cubicBezTo>
                    <a:pt x="19" y="95"/>
                    <a:pt x="15" y="94"/>
                    <a:pt x="11" y="94"/>
                  </a:cubicBezTo>
                  <a:cubicBezTo>
                    <a:pt x="8" y="93"/>
                    <a:pt x="6" y="92"/>
                    <a:pt x="5" y="91"/>
                  </a:cubicBezTo>
                  <a:cubicBezTo>
                    <a:pt x="5" y="91"/>
                    <a:pt x="4" y="91"/>
                    <a:pt x="4" y="90"/>
                  </a:cubicBezTo>
                  <a:cubicBezTo>
                    <a:pt x="4" y="87"/>
                    <a:pt x="4" y="84"/>
                    <a:pt x="4" y="81"/>
                  </a:cubicBezTo>
                  <a:cubicBezTo>
                    <a:pt x="4" y="81"/>
                    <a:pt x="4" y="80"/>
                    <a:pt x="5" y="80"/>
                  </a:cubicBezTo>
                  <a:cubicBezTo>
                    <a:pt x="6" y="79"/>
                    <a:pt x="7" y="78"/>
                    <a:pt x="9" y="78"/>
                  </a:cubicBezTo>
                  <a:cubicBezTo>
                    <a:pt x="9" y="72"/>
                    <a:pt x="9" y="72"/>
                    <a:pt x="9" y="72"/>
                  </a:cubicBezTo>
                  <a:cubicBezTo>
                    <a:pt x="9" y="72"/>
                    <a:pt x="8" y="72"/>
                    <a:pt x="8" y="72"/>
                  </a:cubicBezTo>
                  <a:cubicBezTo>
                    <a:pt x="5" y="72"/>
                    <a:pt x="3" y="71"/>
                    <a:pt x="2" y="70"/>
                  </a:cubicBezTo>
                  <a:cubicBezTo>
                    <a:pt x="1" y="69"/>
                    <a:pt x="1" y="69"/>
                    <a:pt x="1" y="68"/>
                  </a:cubicBezTo>
                  <a:cubicBezTo>
                    <a:pt x="1" y="65"/>
                    <a:pt x="1" y="62"/>
                    <a:pt x="1" y="60"/>
                  </a:cubicBezTo>
                  <a:cubicBezTo>
                    <a:pt x="1" y="59"/>
                    <a:pt x="1" y="59"/>
                    <a:pt x="2" y="58"/>
                  </a:cubicBezTo>
                  <a:cubicBezTo>
                    <a:pt x="3" y="57"/>
                    <a:pt x="5" y="56"/>
                    <a:pt x="8" y="56"/>
                  </a:cubicBezTo>
                  <a:cubicBezTo>
                    <a:pt x="8" y="56"/>
                    <a:pt x="9" y="56"/>
                    <a:pt x="9" y="55"/>
                  </a:cubicBezTo>
                  <a:cubicBezTo>
                    <a:pt x="9" y="55"/>
                    <a:pt x="8" y="55"/>
                    <a:pt x="8" y="54"/>
                  </a:cubicBezTo>
                  <a:cubicBezTo>
                    <a:pt x="8" y="51"/>
                    <a:pt x="8" y="48"/>
                    <a:pt x="8" y="45"/>
                  </a:cubicBezTo>
                  <a:cubicBezTo>
                    <a:pt x="8" y="45"/>
                    <a:pt x="9" y="44"/>
                    <a:pt x="9" y="44"/>
                  </a:cubicBezTo>
                  <a:cubicBezTo>
                    <a:pt x="8" y="44"/>
                    <a:pt x="8" y="44"/>
                    <a:pt x="7" y="43"/>
                  </a:cubicBezTo>
                  <a:cubicBezTo>
                    <a:pt x="4" y="43"/>
                    <a:pt x="2" y="42"/>
                    <a:pt x="1" y="41"/>
                  </a:cubicBezTo>
                  <a:cubicBezTo>
                    <a:pt x="0" y="41"/>
                    <a:pt x="0" y="40"/>
                    <a:pt x="0" y="39"/>
                  </a:cubicBezTo>
                  <a:cubicBezTo>
                    <a:pt x="0" y="37"/>
                    <a:pt x="0" y="34"/>
                    <a:pt x="0" y="31"/>
                  </a:cubicBezTo>
                  <a:cubicBezTo>
                    <a:pt x="0" y="30"/>
                    <a:pt x="0" y="30"/>
                    <a:pt x="1" y="29"/>
                  </a:cubicBezTo>
                  <a:cubicBezTo>
                    <a:pt x="2" y="28"/>
                    <a:pt x="4" y="27"/>
                    <a:pt x="7" y="27"/>
                  </a:cubicBezTo>
                  <a:cubicBezTo>
                    <a:pt x="10" y="26"/>
                    <a:pt x="15" y="26"/>
                    <a:pt x="20" y="26"/>
                  </a:cubicBezTo>
                  <a:cubicBezTo>
                    <a:pt x="25" y="26"/>
                    <a:pt x="29" y="26"/>
                    <a:pt x="33" y="27"/>
                  </a:cubicBezTo>
                  <a:cubicBezTo>
                    <a:pt x="36" y="27"/>
                    <a:pt x="38" y="28"/>
                    <a:pt x="39" y="29"/>
                  </a:cubicBezTo>
                  <a:cubicBezTo>
                    <a:pt x="39" y="30"/>
                    <a:pt x="40" y="30"/>
                    <a:pt x="40" y="31"/>
                  </a:cubicBezTo>
                  <a:cubicBezTo>
                    <a:pt x="40" y="34"/>
                    <a:pt x="40" y="37"/>
                    <a:pt x="40" y="39"/>
                  </a:cubicBezTo>
                  <a:cubicBezTo>
                    <a:pt x="39" y="40"/>
                    <a:pt x="39" y="41"/>
                    <a:pt x="39" y="41"/>
                  </a:cubicBezTo>
                  <a:cubicBezTo>
                    <a:pt x="40" y="41"/>
                    <a:pt x="40" y="41"/>
                    <a:pt x="41" y="41"/>
                  </a:cubicBezTo>
                  <a:cubicBezTo>
                    <a:pt x="44" y="42"/>
                    <a:pt x="46" y="43"/>
                    <a:pt x="47" y="44"/>
                  </a:cubicBezTo>
                  <a:cubicBezTo>
                    <a:pt x="48" y="44"/>
                    <a:pt x="48" y="45"/>
                    <a:pt x="48" y="45"/>
                  </a:cubicBezTo>
                  <a:cubicBezTo>
                    <a:pt x="48" y="48"/>
                    <a:pt x="48" y="51"/>
                    <a:pt x="48" y="54"/>
                  </a:cubicBezTo>
                  <a:cubicBezTo>
                    <a:pt x="48" y="55"/>
                    <a:pt x="48" y="55"/>
                    <a:pt x="47" y="56"/>
                  </a:cubicBezTo>
                  <a:cubicBezTo>
                    <a:pt x="46" y="56"/>
                    <a:pt x="44" y="57"/>
                    <a:pt x="41" y="58"/>
                  </a:cubicBezTo>
                  <a:cubicBezTo>
                    <a:pt x="41" y="58"/>
                    <a:pt x="40" y="58"/>
                    <a:pt x="40" y="58"/>
                  </a:cubicBezTo>
                  <a:close/>
                  <a:moveTo>
                    <a:pt x="73" y="0"/>
                  </a:moveTo>
                  <a:cubicBezTo>
                    <a:pt x="68" y="0"/>
                    <a:pt x="64" y="1"/>
                    <a:pt x="60" y="1"/>
                  </a:cubicBezTo>
                  <a:cubicBezTo>
                    <a:pt x="58" y="2"/>
                    <a:pt x="55" y="3"/>
                    <a:pt x="54" y="4"/>
                  </a:cubicBezTo>
                  <a:cubicBezTo>
                    <a:pt x="54" y="4"/>
                    <a:pt x="54" y="4"/>
                    <a:pt x="54" y="5"/>
                  </a:cubicBezTo>
                  <a:cubicBezTo>
                    <a:pt x="54" y="8"/>
                    <a:pt x="54" y="11"/>
                    <a:pt x="54" y="14"/>
                  </a:cubicBezTo>
                  <a:cubicBezTo>
                    <a:pt x="54" y="14"/>
                    <a:pt x="54" y="15"/>
                    <a:pt x="54" y="15"/>
                  </a:cubicBezTo>
                  <a:cubicBezTo>
                    <a:pt x="55" y="16"/>
                    <a:pt x="55" y="16"/>
                    <a:pt x="55" y="16"/>
                  </a:cubicBezTo>
                  <a:cubicBezTo>
                    <a:pt x="55" y="16"/>
                    <a:pt x="55" y="16"/>
                    <a:pt x="54" y="16"/>
                  </a:cubicBezTo>
                  <a:cubicBezTo>
                    <a:pt x="51" y="17"/>
                    <a:pt x="49" y="17"/>
                    <a:pt x="48" y="18"/>
                  </a:cubicBezTo>
                  <a:cubicBezTo>
                    <a:pt x="48" y="19"/>
                    <a:pt x="47" y="19"/>
                    <a:pt x="47" y="20"/>
                  </a:cubicBezTo>
                  <a:cubicBezTo>
                    <a:pt x="47" y="23"/>
                    <a:pt x="47" y="26"/>
                    <a:pt x="47" y="28"/>
                  </a:cubicBezTo>
                  <a:cubicBezTo>
                    <a:pt x="47" y="29"/>
                    <a:pt x="48" y="30"/>
                    <a:pt x="48" y="30"/>
                  </a:cubicBezTo>
                  <a:cubicBezTo>
                    <a:pt x="49" y="31"/>
                    <a:pt x="51" y="32"/>
                    <a:pt x="54" y="32"/>
                  </a:cubicBezTo>
                  <a:cubicBezTo>
                    <a:pt x="54" y="32"/>
                    <a:pt x="55" y="33"/>
                    <a:pt x="55" y="33"/>
                  </a:cubicBezTo>
                  <a:cubicBezTo>
                    <a:pt x="54" y="33"/>
                    <a:pt x="54" y="33"/>
                    <a:pt x="54" y="33"/>
                  </a:cubicBezTo>
                  <a:cubicBezTo>
                    <a:pt x="53" y="34"/>
                    <a:pt x="53" y="34"/>
                    <a:pt x="53" y="35"/>
                  </a:cubicBezTo>
                  <a:cubicBezTo>
                    <a:pt x="53" y="38"/>
                    <a:pt x="53" y="41"/>
                    <a:pt x="53" y="43"/>
                  </a:cubicBezTo>
                  <a:cubicBezTo>
                    <a:pt x="53" y="44"/>
                    <a:pt x="53" y="44"/>
                    <a:pt x="54" y="45"/>
                  </a:cubicBezTo>
                  <a:cubicBezTo>
                    <a:pt x="55" y="46"/>
                    <a:pt x="56" y="46"/>
                    <a:pt x="57" y="47"/>
                  </a:cubicBezTo>
                  <a:cubicBezTo>
                    <a:pt x="56" y="47"/>
                    <a:pt x="55" y="48"/>
                    <a:pt x="55" y="48"/>
                  </a:cubicBezTo>
                  <a:cubicBezTo>
                    <a:pt x="54" y="49"/>
                    <a:pt x="54" y="49"/>
                    <a:pt x="54" y="50"/>
                  </a:cubicBezTo>
                  <a:cubicBezTo>
                    <a:pt x="54" y="52"/>
                    <a:pt x="54" y="55"/>
                    <a:pt x="54" y="58"/>
                  </a:cubicBezTo>
                  <a:cubicBezTo>
                    <a:pt x="54" y="59"/>
                    <a:pt x="54" y="59"/>
                    <a:pt x="55" y="60"/>
                  </a:cubicBezTo>
                  <a:cubicBezTo>
                    <a:pt x="56" y="61"/>
                    <a:pt x="57" y="61"/>
                    <a:pt x="59" y="62"/>
                  </a:cubicBezTo>
                  <a:cubicBezTo>
                    <a:pt x="59" y="62"/>
                    <a:pt x="58" y="62"/>
                    <a:pt x="58" y="63"/>
                  </a:cubicBezTo>
                  <a:cubicBezTo>
                    <a:pt x="57" y="63"/>
                    <a:pt x="57" y="64"/>
                    <a:pt x="57" y="64"/>
                  </a:cubicBezTo>
                  <a:cubicBezTo>
                    <a:pt x="57" y="67"/>
                    <a:pt x="57" y="70"/>
                    <a:pt x="57" y="73"/>
                  </a:cubicBezTo>
                  <a:cubicBezTo>
                    <a:pt x="57" y="74"/>
                    <a:pt x="57" y="74"/>
                    <a:pt x="58" y="75"/>
                  </a:cubicBezTo>
                  <a:cubicBezTo>
                    <a:pt x="58" y="75"/>
                    <a:pt x="58" y="75"/>
                    <a:pt x="59" y="76"/>
                  </a:cubicBezTo>
                  <a:cubicBezTo>
                    <a:pt x="57" y="76"/>
                    <a:pt x="56" y="77"/>
                    <a:pt x="55" y="77"/>
                  </a:cubicBezTo>
                  <a:cubicBezTo>
                    <a:pt x="54" y="78"/>
                    <a:pt x="54" y="78"/>
                    <a:pt x="54" y="79"/>
                  </a:cubicBezTo>
                  <a:cubicBezTo>
                    <a:pt x="54" y="82"/>
                    <a:pt x="54" y="85"/>
                    <a:pt x="54" y="88"/>
                  </a:cubicBezTo>
                  <a:cubicBezTo>
                    <a:pt x="54" y="88"/>
                    <a:pt x="54" y="89"/>
                    <a:pt x="55" y="89"/>
                  </a:cubicBezTo>
                  <a:cubicBezTo>
                    <a:pt x="56" y="90"/>
                    <a:pt x="58" y="91"/>
                    <a:pt x="61" y="92"/>
                  </a:cubicBezTo>
                  <a:cubicBezTo>
                    <a:pt x="64" y="92"/>
                    <a:pt x="69" y="92"/>
                    <a:pt x="74" y="92"/>
                  </a:cubicBezTo>
                  <a:cubicBezTo>
                    <a:pt x="79" y="92"/>
                    <a:pt x="84" y="92"/>
                    <a:pt x="87" y="92"/>
                  </a:cubicBezTo>
                  <a:cubicBezTo>
                    <a:pt x="90" y="91"/>
                    <a:pt x="92" y="90"/>
                    <a:pt x="93" y="89"/>
                  </a:cubicBezTo>
                  <a:cubicBezTo>
                    <a:pt x="93" y="89"/>
                    <a:pt x="94" y="89"/>
                    <a:pt x="94" y="88"/>
                  </a:cubicBezTo>
                  <a:cubicBezTo>
                    <a:pt x="94" y="85"/>
                    <a:pt x="94" y="82"/>
                    <a:pt x="94" y="79"/>
                  </a:cubicBezTo>
                  <a:cubicBezTo>
                    <a:pt x="94" y="78"/>
                    <a:pt x="94" y="78"/>
                    <a:pt x="93" y="77"/>
                  </a:cubicBezTo>
                  <a:cubicBezTo>
                    <a:pt x="93" y="77"/>
                    <a:pt x="92" y="77"/>
                    <a:pt x="92" y="76"/>
                  </a:cubicBezTo>
                  <a:cubicBezTo>
                    <a:pt x="93" y="76"/>
                    <a:pt x="95" y="75"/>
                    <a:pt x="95" y="75"/>
                  </a:cubicBezTo>
                  <a:cubicBezTo>
                    <a:pt x="96" y="74"/>
                    <a:pt x="96" y="74"/>
                    <a:pt x="96" y="73"/>
                  </a:cubicBezTo>
                  <a:cubicBezTo>
                    <a:pt x="96" y="70"/>
                    <a:pt x="96" y="67"/>
                    <a:pt x="96" y="64"/>
                  </a:cubicBezTo>
                  <a:cubicBezTo>
                    <a:pt x="96" y="64"/>
                    <a:pt x="96" y="63"/>
                    <a:pt x="96" y="63"/>
                  </a:cubicBezTo>
                  <a:cubicBezTo>
                    <a:pt x="95" y="62"/>
                    <a:pt x="93" y="61"/>
                    <a:pt x="91" y="61"/>
                  </a:cubicBezTo>
                  <a:cubicBezTo>
                    <a:pt x="92" y="61"/>
                    <a:pt x="92" y="60"/>
                    <a:pt x="93" y="60"/>
                  </a:cubicBezTo>
                  <a:cubicBezTo>
                    <a:pt x="93" y="59"/>
                    <a:pt x="94" y="59"/>
                    <a:pt x="94" y="58"/>
                  </a:cubicBezTo>
                  <a:cubicBezTo>
                    <a:pt x="94" y="55"/>
                    <a:pt x="94" y="52"/>
                    <a:pt x="94" y="50"/>
                  </a:cubicBezTo>
                  <a:cubicBezTo>
                    <a:pt x="94" y="49"/>
                    <a:pt x="94" y="49"/>
                    <a:pt x="93" y="48"/>
                  </a:cubicBezTo>
                  <a:cubicBezTo>
                    <a:pt x="92" y="47"/>
                    <a:pt x="91" y="47"/>
                    <a:pt x="90" y="46"/>
                  </a:cubicBezTo>
                  <a:cubicBezTo>
                    <a:pt x="91" y="46"/>
                    <a:pt x="91" y="46"/>
                    <a:pt x="92" y="45"/>
                  </a:cubicBezTo>
                  <a:cubicBezTo>
                    <a:pt x="92" y="45"/>
                    <a:pt x="93" y="44"/>
                    <a:pt x="93" y="43"/>
                  </a:cubicBezTo>
                  <a:cubicBezTo>
                    <a:pt x="93" y="41"/>
                    <a:pt x="93" y="38"/>
                    <a:pt x="93" y="35"/>
                  </a:cubicBezTo>
                  <a:cubicBezTo>
                    <a:pt x="93" y="34"/>
                    <a:pt x="92" y="34"/>
                    <a:pt x="92" y="33"/>
                  </a:cubicBezTo>
                  <a:cubicBezTo>
                    <a:pt x="91" y="32"/>
                    <a:pt x="89" y="31"/>
                    <a:pt x="86" y="31"/>
                  </a:cubicBezTo>
                  <a:cubicBezTo>
                    <a:pt x="86" y="31"/>
                    <a:pt x="85" y="31"/>
                    <a:pt x="85" y="31"/>
                  </a:cubicBezTo>
                  <a:cubicBezTo>
                    <a:pt x="86" y="31"/>
                    <a:pt x="86" y="30"/>
                    <a:pt x="86" y="30"/>
                  </a:cubicBezTo>
                  <a:cubicBezTo>
                    <a:pt x="87" y="30"/>
                    <a:pt x="87" y="29"/>
                    <a:pt x="87" y="28"/>
                  </a:cubicBezTo>
                  <a:cubicBezTo>
                    <a:pt x="87" y="26"/>
                    <a:pt x="87" y="23"/>
                    <a:pt x="87" y="20"/>
                  </a:cubicBezTo>
                  <a:cubicBezTo>
                    <a:pt x="87" y="19"/>
                    <a:pt x="87" y="19"/>
                    <a:pt x="86" y="18"/>
                  </a:cubicBezTo>
                  <a:cubicBezTo>
                    <a:pt x="86" y="18"/>
                    <a:pt x="86" y="18"/>
                    <a:pt x="85" y="18"/>
                  </a:cubicBezTo>
                  <a:cubicBezTo>
                    <a:pt x="86" y="18"/>
                    <a:pt x="86" y="18"/>
                    <a:pt x="86" y="18"/>
                  </a:cubicBezTo>
                  <a:cubicBezTo>
                    <a:pt x="89" y="17"/>
                    <a:pt x="91" y="16"/>
                    <a:pt x="92" y="15"/>
                  </a:cubicBezTo>
                  <a:cubicBezTo>
                    <a:pt x="93" y="15"/>
                    <a:pt x="93" y="15"/>
                    <a:pt x="93" y="14"/>
                  </a:cubicBezTo>
                  <a:cubicBezTo>
                    <a:pt x="93" y="11"/>
                    <a:pt x="93" y="8"/>
                    <a:pt x="93" y="5"/>
                  </a:cubicBezTo>
                  <a:cubicBezTo>
                    <a:pt x="93" y="5"/>
                    <a:pt x="93" y="4"/>
                    <a:pt x="92" y="3"/>
                  </a:cubicBezTo>
                  <a:cubicBezTo>
                    <a:pt x="91" y="2"/>
                    <a:pt x="89" y="2"/>
                    <a:pt x="86" y="1"/>
                  </a:cubicBezTo>
                  <a:cubicBezTo>
                    <a:pt x="83" y="1"/>
                    <a:pt x="78" y="0"/>
                    <a:pt x="73" y="0"/>
                  </a:cubicBezTo>
                  <a:close/>
                  <a:moveTo>
                    <a:pt x="78" y="18"/>
                  </a:moveTo>
                  <a:cubicBezTo>
                    <a:pt x="78" y="19"/>
                    <a:pt x="79" y="19"/>
                    <a:pt x="79" y="19"/>
                  </a:cubicBezTo>
                  <a:cubicBezTo>
                    <a:pt x="81" y="19"/>
                    <a:pt x="82" y="19"/>
                    <a:pt x="82" y="19"/>
                  </a:cubicBezTo>
                  <a:cubicBezTo>
                    <a:pt x="82" y="20"/>
                    <a:pt x="81" y="20"/>
                    <a:pt x="79" y="20"/>
                  </a:cubicBezTo>
                  <a:cubicBezTo>
                    <a:pt x="76" y="21"/>
                    <a:pt x="72" y="21"/>
                    <a:pt x="67" y="21"/>
                  </a:cubicBezTo>
                  <a:cubicBezTo>
                    <a:pt x="62" y="21"/>
                    <a:pt x="58" y="21"/>
                    <a:pt x="55" y="20"/>
                  </a:cubicBezTo>
                  <a:cubicBezTo>
                    <a:pt x="53" y="20"/>
                    <a:pt x="52" y="20"/>
                    <a:pt x="52" y="19"/>
                  </a:cubicBezTo>
                  <a:cubicBezTo>
                    <a:pt x="52" y="19"/>
                    <a:pt x="53" y="19"/>
                    <a:pt x="55" y="19"/>
                  </a:cubicBezTo>
                  <a:cubicBezTo>
                    <a:pt x="57" y="18"/>
                    <a:pt x="60" y="18"/>
                    <a:pt x="63" y="18"/>
                  </a:cubicBezTo>
                  <a:cubicBezTo>
                    <a:pt x="66" y="18"/>
                    <a:pt x="69" y="19"/>
                    <a:pt x="73" y="19"/>
                  </a:cubicBezTo>
                  <a:cubicBezTo>
                    <a:pt x="75" y="19"/>
                    <a:pt x="76" y="19"/>
                    <a:pt x="78" y="18"/>
                  </a:cubicBezTo>
                  <a:close/>
                  <a:moveTo>
                    <a:pt x="85" y="4"/>
                  </a:moveTo>
                  <a:cubicBezTo>
                    <a:pt x="87" y="4"/>
                    <a:pt x="88" y="4"/>
                    <a:pt x="88" y="5"/>
                  </a:cubicBezTo>
                  <a:cubicBezTo>
                    <a:pt x="88" y="5"/>
                    <a:pt x="87" y="5"/>
                    <a:pt x="85" y="5"/>
                  </a:cubicBezTo>
                  <a:cubicBezTo>
                    <a:pt x="82" y="6"/>
                    <a:pt x="78" y="6"/>
                    <a:pt x="73" y="6"/>
                  </a:cubicBezTo>
                  <a:cubicBezTo>
                    <a:pt x="69" y="6"/>
                    <a:pt x="64" y="6"/>
                    <a:pt x="61" y="5"/>
                  </a:cubicBezTo>
                  <a:cubicBezTo>
                    <a:pt x="59" y="5"/>
                    <a:pt x="58" y="5"/>
                    <a:pt x="58" y="5"/>
                  </a:cubicBezTo>
                  <a:cubicBezTo>
                    <a:pt x="58" y="4"/>
                    <a:pt x="59" y="4"/>
                    <a:pt x="61" y="4"/>
                  </a:cubicBezTo>
                  <a:cubicBezTo>
                    <a:pt x="64" y="3"/>
                    <a:pt x="69" y="3"/>
                    <a:pt x="73" y="3"/>
                  </a:cubicBezTo>
                  <a:cubicBezTo>
                    <a:pt x="78" y="3"/>
                    <a:pt x="82" y="3"/>
                    <a:pt x="85" y="4"/>
                  </a:cubicBezTo>
                  <a:close/>
                  <a:moveTo>
                    <a:pt x="78" y="33"/>
                  </a:moveTo>
                  <a:cubicBezTo>
                    <a:pt x="80" y="33"/>
                    <a:pt x="83" y="33"/>
                    <a:pt x="85" y="34"/>
                  </a:cubicBezTo>
                  <a:cubicBezTo>
                    <a:pt x="87" y="34"/>
                    <a:pt x="88" y="34"/>
                    <a:pt x="88" y="34"/>
                  </a:cubicBezTo>
                  <a:cubicBezTo>
                    <a:pt x="88" y="35"/>
                    <a:pt x="87" y="35"/>
                    <a:pt x="85" y="35"/>
                  </a:cubicBezTo>
                  <a:cubicBezTo>
                    <a:pt x="82" y="36"/>
                    <a:pt x="78" y="36"/>
                    <a:pt x="73" y="36"/>
                  </a:cubicBezTo>
                  <a:cubicBezTo>
                    <a:pt x="68" y="36"/>
                    <a:pt x="64" y="36"/>
                    <a:pt x="61" y="35"/>
                  </a:cubicBezTo>
                  <a:cubicBezTo>
                    <a:pt x="59" y="35"/>
                    <a:pt x="58" y="35"/>
                    <a:pt x="58" y="34"/>
                  </a:cubicBezTo>
                  <a:cubicBezTo>
                    <a:pt x="58" y="34"/>
                    <a:pt x="59" y="34"/>
                    <a:pt x="61" y="34"/>
                  </a:cubicBezTo>
                  <a:cubicBezTo>
                    <a:pt x="61" y="33"/>
                    <a:pt x="62" y="33"/>
                    <a:pt x="63" y="33"/>
                  </a:cubicBezTo>
                  <a:cubicBezTo>
                    <a:pt x="64" y="33"/>
                    <a:pt x="66" y="33"/>
                    <a:pt x="67" y="33"/>
                  </a:cubicBezTo>
                  <a:cubicBezTo>
                    <a:pt x="71" y="33"/>
                    <a:pt x="75" y="33"/>
                    <a:pt x="78" y="33"/>
                  </a:cubicBezTo>
                  <a:close/>
                  <a:moveTo>
                    <a:pt x="82" y="48"/>
                  </a:moveTo>
                  <a:cubicBezTo>
                    <a:pt x="83" y="48"/>
                    <a:pt x="85" y="48"/>
                    <a:pt x="86" y="48"/>
                  </a:cubicBezTo>
                  <a:cubicBezTo>
                    <a:pt x="88" y="49"/>
                    <a:pt x="89" y="49"/>
                    <a:pt x="89" y="49"/>
                  </a:cubicBezTo>
                  <a:cubicBezTo>
                    <a:pt x="89" y="49"/>
                    <a:pt x="88" y="50"/>
                    <a:pt x="86" y="50"/>
                  </a:cubicBezTo>
                  <a:cubicBezTo>
                    <a:pt x="83" y="50"/>
                    <a:pt x="79" y="51"/>
                    <a:pt x="74" y="51"/>
                  </a:cubicBezTo>
                  <a:cubicBezTo>
                    <a:pt x="69" y="51"/>
                    <a:pt x="65" y="50"/>
                    <a:pt x="62" y="50"/>
                  </a:cubicBezTo>
                  <a:cubicBezTo>
                    <a:pt x="60" y="50"/>
                    <a:pt x="59" y="49"/>
                    <a:pt x="59" y="49"/>
                  </a:cubicBezTo>
                  <a:cubicBezTo>
                    <a:pt x="59" y="49"/>
                    <a:pt x="60" y="49"/>
                    <a:pt x="62" y="48"/>
                  </a:cubicBezTo>
                  <a:cubicBezTo>
                    <a:pt x="63" y="48"/>
                    <a:pt x="64" y="48"/>
                    <a:pt x="65" y="48"/>
                  </a:cubicBezTo>
                  <a:cubicBezTo>
                    <a:pt x="68" y="48"/>
                    <a:pt x="70" y="48"/>
                    <a:pt x="73" y="48"/>
                  </a:cubicBezTo>
                  <a:cubicBezTo>
                    <a:pt x="76" y="48"/>
                    <a:pt x="79" y="48"/>
                    <a:pt x="82" y="48"/>
                  </a:cubicBezTo>
                  <a:close/>
                  <a:moveTo>
                    <a:pt x="83" y="63"/>
                  </a:moveTo>
                  <a:cubicBezTo>
                    <a:pt x="85" y="63"/>
                    <a:pt x="87" y="63"/>
                    <a:pt x="89" y="63"/>
                  </a:cubicBezTo>
                  <a:cubicBezTo>
                    <a:pt x="91" y="64"/>
                    <a:pt x="92" y="64"/>
                    <a:pt x="92" y="64"/>
                  </a:cubicBezTo>
                  <a:cubicBezTo>
                    <a:pt x="92" y="64"/>
                    <a:pt x="91" y="64"/>
                    <a:pt x="89" y="65"/>
                  </a:cubicBezTo>
                  <a:cubicBezTo>
                    <a:pt x="86" y="65"/>
                    <a:pt x="81" y="66"/>
                    <a:pt x="77" y="66"/>
                  </a:cubicBezTo>
                  <a:cubicBezTo>
                    <a:pt x="72" y="66"/>
                    <a:pt x="68" y="65"/>
                    <a:pt x="65" y="65"/>
                  </a:cubicBezTo>
                  <a:cubicBezTo>
                    <a:pt x="62" y="64"/>
                    <a:pt x="62" y="64"/>
                    <a:pt x="62" y="64"/>
                  </a:cubicBezTo>
                  <a:cubicBezTo>
                    <a:pt x="62" y="64"/>
                    <a:pt x="62" y="64"/>
                    <a:pt x="65" y="63"/>
                  </a:cubicBezTo>
                  <a:cubicBezTo>
                    <a:pt x="65" y="63"/>
                    <a:pt x="66" y="63"/>
                    <a:pt x="67" y="63"/>
                  </a:cubicBezTo>
                  <a:cubicBezTo>
                    <a:pt x="69" y="63"/>
                    <a:pt x="72" y="63"/>
                    <a:pt x="74" y="63"/>
                  </a:cubicBezTo>
                  <a:cubicBezTo>
                    <a:pt x="77" y="63"/>
                    <a:pt x="81" y="63"/>
                    <a:pt x="83" y="63"/>
                  </a:cubicBezTo>
                  <a:close/>
                  <a:moveTo>
                    <a:pt x="84" y="78"/>
                  </a:moveTo>
                  <a:cubicBezTo>
                    <a:pt x="85" y="78"/>
                    <a:pt x="85" y="78"/>
                    <a:pt x="86" y="78"/>
                  </a:cubicBezTo>
                  <a:cubicBezTo>
                    <a:pt x="88" y="78"/>
                    <a:pt x="89" y="78"/>
                    <a:pt x="89" y="79"/>
                  </a:cubicBezTo>
                  <a:cubicBezTo>
                    <a:pt x="89" y="79"/>
                    <a:pt x="88" y="79"/>
                    <a:pt x="86" y="79"/>
                  </a:cubicBezTo>
                  <a:cubicBezTo>
                    <a:pt x="83" y="80"/>
                    <a:pt x="79" y="80"/>
                    <a:pt x="74" y="80"/>
                  </a:cubicBezTo>
                  <a:cubicBezTo>
                    <a:pt x="69" y="80"/>
                    <a:pt x="65" y="80"/>
                    <a:pt x="62" y="79"/>
                  </a:cubicBezTo>
                  <a:cubicBezTo>
                    <a:pt x="60" y="79"/>
                    <a:pt x="59" y="79"/>
                    <a:pt x="59" y="79"/>
                  </a:cubicBezTo>
                  <a:cubicBezTo>
                    <a:pt x="59" y="78"/>
                    <a:pt x="60" y="78"/>
                    <a:pt x="62" y="78"/>
                  </a:cubicBezTo>
                  <a:cubicBezTo>
                    <a:pt x="63" y="78"/>
                    <a:pt x="65" y="77"/>
                    <a:pt x="66" y="77"/>
                  </a:cubicBezTo>
                  <a:cubicBezTo>
                    <a:pt x="69" y="78"/>
                    <a:pt x="73" y="78"/>
                    <a:pt x="77" y="78"/>
                  </a:cubicBezTo>
                  <a:cubicBezTo>
                    <a:pt x="79" y="78"/>
                    <a:pt x="82" y="78"/>
                    <a:pt x="84" y="78"/>
                  </a:cubicBezTo>
                  <a:close/>
                  <a:moveTo>
                    <a:pt x="9" y="81"/>
                  </a:moveTo>
                  <a:cubicBezTo>
                    <a:pt x="9" y="81"/>
                    <a:pt x="9" y="81"/>
                    <a:pt x="9" y="81"/>
                  </a:cubicBezTo>
                  <a:cubicBezTo>
                    <a:pt x="9" y="81"/>
                    <a:pt x="9" y="81"/>
                    <a:pt x="9" y="81"/>
                  </a:cubicBezTo>
                  <a:cubicBezTo>
                    <a:pt x="9" y="81"/>
                    <a:pt x="9" y="81"/>
                    <a:pt x="9" y="81"/>
                  </a:cubicBezTo>
                  <a:close/>
                  <a:moveTo>
                    <a:pt x="40" y="70"/>
                  </a:moveTo>
                  <a:cubicBezTo>
                    <a:pt x="40" y="70"/>
                    <a:pt x="40" y="70"/>
                    <a:pt x="40" y="70"/>
                  </a:cubicBezTo>
                  <a:cubicBezTo>
                    <a:pt x="39" y="71"/>
                    <a:pt x="37" y="72"/>
                    <a:pt x="34" y="72"/>
                  </a:cubicBezTo>
                  <a:cubicBezTo>
                    <a:pt x="34" y="72"/>
                    <a:pt x="33" y="72"/>
                    <a:pt x="33" y="72"/>
                  </a:cubicBezTo>
                  <a:cubicBezTo>
                    <a:pt x="36" y="72"/>
                    <a:pt x="39" y="72"/>
                    <a:pt x="41" y="71"/>
                  </a:cubicBezTo>
                  <a:cubicBezTo>
                    <a:pt x="43" y="71"/>
                    <a:pt x="44" y="71"/>
                    <a:pt x="44" y="71"/>
                  </a:cubicBezTo>
                  <a:cubicBezTo>
                    <a:pt x="44" y="71"/>
                    <a:pt x="43" y="70"/>
                    <a:pt x="41" y="70"/>
                  </a:cubicBezTo>
                  <a:cubicBezTo>
                    <a:pt x="41" y="70"/>
                    <a:pt x="40" y="70"/>
                    <a:pt x="40" y="70"/>
                  </a:cubicBezTo>
                  <a:close/>
                  <a:moveTo>
                    <a:pt x="33" y="43"/>
                  </a:moveTo>
                  <a:cubicBezTo>
                    <a:pt x="33" y="43"/>
                    <a:pt x="33" y="43"/>
                    <a:pt x="33" y="43"/>
                  </a:cubicBezTo>
                  <a:cubicBezTo>
                    <a:pt x="29" y="44"/>
                    <a:pt x="25" y="44"/>
                    <a:pt x="20" y="44"/>
                  </a:cubicBezTo>
                  <a:cubicBezTo>
                    <a:pt x="18" y="44"/>
                    <a:pt x="17" y="44"/>
                    <a:pt x="15" y="44"/>
                  </a:cubicBezTo>
                  <a:cubicBezTo>
                    <a:pt x="14" y="44"/>
                    <a:pt x="13" y="45"/>
                    <a:pt x="13" y="45"/>
                  </a:cubicBezTo>
                  <a:cubicBezTo>
                    <a:pt x="13" y="45"/>
                    <a:pt x="14" y="45"/>
                    <a:pt x="16" y="46"/>
                  </a:cubicBezTo>
                  <a:cubicBezTo>
                    <a:pt x="19" y="46"/>
                    <a:pt x="23" y="46"/>
                    <a:pt x="28" y="46"/>
                  </a:cubicBezTo>
                  <a:cubicBezTo>
                    <a:pt x="33" y="46"/>
                    <a:pt x="37" y="46"/>
                    <a:pt x="40" y="46"/>
                  </a:cubicBezTo>
                  <a:cubicBezTo>
                    <a:pt x="42" y="45"/>
                    <a:pt x="43" y="45"/>
                    <a:pt x="43" y="45"/>
                  </a:cubicBezTo>
                  <a:cubicBezTo>
                    <a:pt x="43" y="45"/>
                    <a:pt x="42" y="44"/>
                    <a:pt x="40" y="44"/>
                  </a:cubicBezTo>
                  <a:cubicBezTo>
                    <a:pt x="38" y="44"/>
                    <a:pt x="36" y="43"/>
                    <a:pt x="33" y="43"/>
                  </a:cubicBezTo>
                  <a:close/>
                  <a:moveTo>
                    <a:pt x="32" y="30"/>
                  </a:moveTo>
                  <a:cubicBezTo>
                    <a:pt x="29" y="29"/>
                    <a:pt x="25" y="29"/>
                    <a:pt x="20" y="29"/>
                  </a:cubicBezTo>
                  <a:cubicBezTo>
                    <a:pt x="15" y="29"/>
                    <a:pt x="11" y="29"/>
                    <a:pt x="8" y="30"/>
                  </a:cubicBezTo>
                  <a:cubicBezTo>
                    <a:pt x="6" y="30"/>
                    <a:pt x="5" y="30"/>
                    <a:pt x="5" y="30"/>
                  </a:cubicBezTo>
                  <a:cubicBezTo>
                    <a:pt x="5" y="31"/>
                    <a:pt x="6" y="31"/>
                    <a:pt x="8" y="31"/>
                  </a:cubicBezTo>
                  <a:cubicBezTo>
                    <a:pt x="11" y="32"/>
                    <a:pt x="15" y="32"/>
                    <a:pt x="20" y="32"/>
                  </a:cubicBezTo>
                  <a:cubicBezTo>
                    <a:pt x="25" y="32"/>
                    <a:pt x="29" y="32"/>
                    <a:pt x="32" y="31"/>
                  </a:cubicBezTo>
                  <a:cubicBezTo>
                    <a:pt x="34" y="31"/>
                    <a:pt x="35" y="31"/>
                    <a:pt x="35" y="30"/>
                  </a:cubicBezTo>
                  <a:cubicBezTo>
                    <a:pt x="35" y="30"/>
                    <a:pt x="34" y="30"/>
                    <a:pt x="32" y="30"/>
                  </a:cubicBezTo>
                  <a:close/>
                  <a:moveTo>
                    <a:pt x="34" y="59"/>
                  </a:moveTo>
                  <a:cubicBezTo>
                    <a:pt x="32" y="59"/>
                    <a:pt x="30" y="59"/>
                    <a:pt x="28" y="59"/>
                  </a:cubicBezTo>
                  <a:cubicBezTo>
                    <a:pt x="23" y="59"/>
                    <a:pt x="19" y="58"/>
                    <a:pt x="15" y="58"/>
                  </a:cubicBezTo>
                  <a:cubicBezTo>
                    <a:pt x="15" y="58"/>
                    <a:pt x="15" y="58"/>
                    <a:pt x="15" y="58"/>
                  </a:cubicBezTo>
                  <a:cubicBezTo>
                    <a:pt x="13" y="58"/>
                    <a:pt x="11" y="58"/>
                    <a:pt x="9" y="58"/>
                  </a:cubicBezTo>
                  <a:cubicBezTo>
                    <a:pt x="7" y="59"/>
                    <a:pt x="6" y="59"/>
                    <a:pt x="6" y="59"/>
                  </a:cubicBezTo>
                  <a:cubicBezTo>
                    <a:pt x="6" y="59"/>
                    <a:pt x="7" y="60"/>
                    <a:pt x="9" y="60"/>
                  </a:cubicBezTo>
                  <a:cubicBezTo>
                    <a:pt x="12" y="60"/>
                    <a:pt x="16" y="61"/>
                    <a:pt x="21" y="61"/>
                  </a:cubicBezTo>
                  <a:cubicBezTo>
                    <a:pt x="26" y="61"/>
                    <a:pt x="30" y="60"/>
                    <a:pt x="33" y="60"/>
                  </a:cubicBezTo>
                  <a:cubicBezTo>
                    <a:pt x="35" y="60"/>
                    <a:pt x="36" y="59"/>
                    <a:pt x="36" y="59"/>
                  </a:cubicBezTo>
                  <a:cubicBezTo>
                    <a:pt x="36" y="59"/>
                    <a:pt x="35" y="59"/>
                    <a:pt x="34"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弧形 50"/>
            <p:cNvSpPr/>
            <p:nvPr/>
          </p:nvSpPr>
          <p:spPr>
            <a:xfrm rot="13500000">
              <a:off x="4408072" y="3189675"/>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弧形 51"/>
            <p:cNvSpPr/>
            <p:nvPr/>
          </p:nvSpPr>
          <p:spPr>
            <a:xfrm rot="13500000">
              <a:off x="8286753" y="3187685"/>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弧形 52"/>
            <p:cNvSpPr/>
            <p:nvPr/>
          </p:nvSpPr>
          <p:spPr>
            <a:xfrm rot="8100000">
              <a:off x="6665467" y="4927767"/>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弧形 53"/>
            <p:cNvSpPr/>
            <p:nvPr/>
          </p:nvSpPr>
          <p:spPr>
            <a:xfrm rot="18900000">
              <a:off x="2293589" y="4672012"/>
              <a:ext cx="808506" cy="808506"/>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弧形 54"/>
            <p:cNvSpPr/>
            <p:nvPr/>
          </p:nvSpPr>
          <p:spPr>
            <a:xfrm rot="8100000">
              <a:off x="791330" y="3286078"/>
              <a:ext cx="808506" cy="831394"/>
            </a:xfrm>
            <a:prstGeom prst="arc">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7" name="直接连接符 56"/>
            <p:cNvCxnSpPr/>
            <p:nvPr/>
          </p:nvCxnSpPr>
          <p:spPr>
            <a:xfrm>
              <a:off x="3893113" y="3560095"/>
              <a:ext cx="508876"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758953" y="3560607"/>
              <a:ext cx="531000"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10807037" y="3575851"/>
              <a:ext cx="327530"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11134567" y="3575851"/>
              <a:ext cx="0" cy="2443388"/>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073153" y="6019239"/>
              <a:ext cx="4061414"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7064188" y="5710419"/>
              <a:ext cx="0" cy="30882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7064188" y="4409645"/>
              <a:ext cx="0" cy="238404"/>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2702859" y="4409645"/>
              <a:ext cx="4370294"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2702859" y="4411467"/>
              <a:ext cx="0" cy="238404"/>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1201271" y="4110730"/>
              <a:ext cx="0" cy="1032771"/>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1201271" y="5143501"/>
              <a:ext cx="924870"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556218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1567833" y="-121024"/>
            <a:ext cx="0" cy="71807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1283764" y="2808754"/>
            <a:ext cx="568137" cy="5681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1399745" y="191116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399745" y="914401"/>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389660" y="379711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399745" y="474008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399745" y="5683063"/>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72353" y="772545"/>
            <a:ext cx="10443324" cy="1107996"/>
          </a:xfrm>
          <a:prstGeom prst="rect">
            <a:avLst/>
          </a:prstGeom>
          <a:noFill/>
        </p:spPr>
        <p:txBody>
          <a:bodyPr wrap="square" rtlCol="0">
            <a:spAutoFit/>
          </a:bodyPr>
          <a:lstStyle/>
          <a:p>
            <a:r>
              <a:rPr lang="zh-CN" altLang="en-US" sz="4800" dirty="0">
                <a:solidFill>
                  <a:schemeClr val="bg1"/>
                </a:solidFill>
                <a:ea typeface="方正大黑简体" panose="02010601030101010101"/>
              </a:rPr>
              <a:t>反</a:t>
            </a:r>
            <a:r>
              <a:rPr lang="zh-CN" altLang="en-US" sz="4800" dirty="0" smtClean="0">
                <a:solidFill>
                  <a:schemeClr val="bg1"/>
                </a:solidFill>
                <a:ea typeface="方正大黑简体" panose="02010601030101010101"/>
              </a:rPr>
              <a:t>摩尔定律</a:t>
            </a:r>
            <a:endParaRPr lang="en-US" altLang="zh-CN" sz="4800" dirty="0" smtClean="0">
              <a:solidFill>
                <a:schemeClr val="bg1"/>
              </a:solidFill>
              <a:ea typeface="方正大黑简体" panose="02010601030101010101"/>
            </a:endParaRPr>
          </a:p>
          <a:p>
            <a:r>
              <a:rPr lang="zh-CN" altLang="en-US" dirty="0">
                <a:solidFill>
                  <a:schemeClr val="bg1"/>
                </a:solidFill>
                <a:ea typeface="方正大黑简体" panose="02010601030101010101"/>
              </a:rPr>
              <a:t>一</a:t>
            </a:r>
            <a:r>
              <a:rPr lang="zh-CN" altLang="en-US" dirty="0" smtClean="0">
                <a:solidFill>
                  <a:schemeClr val="bg1"/>
                </a:solidFill>
                <a:ea typeface="方正大黑简体" panose="02010601030101010101"/>
              </a:rPr>
              <a:t>个</a:t>
            </a:r>
            <a:r>
              <a:rPr lang="en-US" altLang="zh-CN" dirty="0" smtClean="0">
                <a:solidFill>
                  <a:schemeClr val="bg1"/>
                </a:solidFill>
                <a:ea typeface="方正大黑简体" panose="02010601030101010101"/>
              </a:rPr>
              <a:t>IT</a:t>
            </a:r>
            <a:r>
              <a:rPr lang="zh-CN" altLang="en-US" dirty="0" smtClean="0">
                <a:solidFill>
                  <a:schemeClr val="bg1"/>
                </a:solidFill>
                <a:ea typeface="方正大黑简体" panose="02010601030101010101"/>
              </a:rPr>
              <a:t>公司如果今天和</a:t>
            </a:r>
            <a:r>
              <a:rPr lang="en-US" altLang="zh-CN" dirty="0" smtClean="0">
                <a:solidFill>
                  <a:schemeClr val="bg1"/>
                </a:solidFill>
                <a:ea typeface="方正大黑简体" panose="02010601030101010101"/>
              </a:rPr>
              <a:t>18</a:t>
            </a:r>
            <a:r>
              <a:rPr lang="zh-CN" altLang="en-US" dirty="0" smtClean="0">
                <a:solidFill>
                  <a:schemeClr val="bg1"/>
                </a:solidFill>
                <a:ea typeface="方正大黑简体" panose="02010601030101010101"/>
              </a:rPr>
              <a:t>个月前卖掉同样多的、同样的产品，它的营业额就要降一半。</a:t>
            </a:r>
            <a:endParaRPr lang="zh-CN" altLang="en-US" dirty="0">
              <a:solidFill>
                <a:schemeClr val="bg1"/>
              </a:solidFill>
              <a:ea typeface="方正大黑简体" panose="02010601030101010101"/>
            </a:endParaRPr>
          </a:p>
        </p:txBody>
      </p:sp>
      <p:grpSp>
        <p:nvGrpSpPr>
          <p:cNvPr id="2" name="组合 1"/>
          <p:cNvGrpSpPr/>
          <p:nvPr/>
        </p:nvGrpSpPr>
        <p:grpSpPr>
          <a:xfrm>
            <a:off x="1126184" y="2588684"/>
            <a:ext cx="9125516" cy="3499471"/>
            <a:chOff x="1126184" y="2588684"/>
            <a:chExt cx="9125516" cy="3499471"/>
          </a:xfrm>
        </p:grpSpPr>
        <p:grpSp>
          <p:nvGrpSpPr>
            <p:cNvPr id="34" name="组合 33"/>
            <p:cNvGrpSpPr/>
            <p:nvPr/>
          </p:nvGrpSpPr>
          <p:grpSpPr>
            <a:xfrm>
              <a:off x="1126184" y="2699494"/>
              <a:ext cx="9125516" cy="3388661"/>
              <a:chOff x="1126184" y="2699494"/>
              <a:chExt cx="9125516" cy="3388661"/>
            </a:xfrm>
          </p:grpSpPr>
          <p:sp>
            <p:nvSpPr>
              <p:cNvPr id="29" name="椭圆 28"/>
              <p:cNvSpPr/>
              <p:nvPr/>
            </p:nvSpPr>
            <p:spPr>
              <a:xfrm>
                <a:off x="1126184" y="2699496"/>
                <a:ext cx="3388659" cy="338865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4001965" y="2699495"/>
                <a:ext cx="3388659" cy="338865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31" name="椭圆 30"/>
              <p:cNvSpPr/>
              <p:nvPr/>
            </p:nvSpPr>
            <p:spPr>
              <a:xfrm>
                <a:off x="6863041" y="2699494"/>
                <a:ext cx="3388659" cy="338865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椭圆 35"/>
            <p:cNvSpPr/>
            <p:nvPr/>
          </p:nvSpPr>
          <p:spPr>
            <a:xfrm>
              <a:off x="7233108" y="2602636"/>
              <a:ext cx="1158885" cy="115888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256214" y="2588684"/>
              <a:ext cx="1158885" cy="115888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303812" y="2611797"/>
              <a:ext cx="1158885" cy="115888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252109" y="2813048"/>
              <a:ext cx="1210588" cy="707886"/>
            </a:xfrm>
            <a:prstGeom prst="rect">
              <a:avLst/>
            </a:prstGeom>
            <a:noFill/>
          </p:spPr>
          <p:txBody>
            <a:bodyPr wrap="none" rtlCol="0">
              <a:spAutoFit/>
            </a:bodyPr>
            <a:lstStyle/>
            <a:p>
              <a:r>
                <a:rPr lang="zh-CN" altLang="en-US" sz="4000" b="1" dirty="0" smtClean="0">
                  <a:solidFill>
                    <a:schemeClr val="bg1"/>
                  </a:solidFill>
                </a:rPr>
                <a:t>共存</a:t>
              </a:r>
              <a:endParaRPr lang="zh-CN" altLang="en-US" sz="4000" b="1" dirty="0">
                <a:solidFill>
                  <a:schemeClr val="bg1"/>
                </a:solidFill>
              </a:endParaRPr>
            </a:p>
          </p:txBody>
        </p:sp>
        <p:sp>
          <p:nvSpPr>
            <p:cNvPr id="16" name="文本框 15"/>
            <p:cNvSpPr txBox="1"/>
            <p:nvPr/>
          </p:nvSpPr>
          <p:spPr>
            <a:xfrm>
              <a:off x="1821965" y="3780348"/>
              <a:ext cx="2037966" cy="1200329"/>
            </a:xfrm>
            <a:prstGeom prst="rect">
              <a:avLst/>
            </a:prstGeom>
            <a:noFill/>
          </p:spPr>
          <p:txBody>
            <a:bodyPr wrap="square" rtlCol="0">
              <a:spAutoFit/>
            </a:bodyPr>
            <a:lstStyle/>
            <a:p>
              <a:r>
                <a:rPr lang="zh-CN" altLang="en-US" dirty="0" smtClean="0">
                  <a:solidFill>
                    <a:schemeClr val="bg1"/>
                  </a:solidFill>
                </a:rPr>
                <a:t>促成科技领域质的进步，并为新兴公司提供生存和发展的可能。</a:t>
              </a:r>
              <a:endParaRPr lang="zh-CN" altLang="en-US" dirty="0">
                <a:solidFill>
                  <a:schemeClr val="bg1"/>
                </a:solidFill>
              </a:endParaRPr>
            </a:p>
          </p:txBody>
        </p:sp>
        <p:sp>
          <p:nvSpPr>
            <p:cNvPr id="25" name="文本框 24"/>
            <p:cNvSpPr txBox="1"/>
            <p:nvPr/>
          </p:nvSpPr>
          <p:spPr>
            <a:xfrm>
              <a:off x="4242090" y="2813048"/>
              <a:ext cx="1210588" cy="707886"/>
            </a:xfrm>
            <a:prstGeom prst="rect">
              <a:avLst/>
            </a:prstGeom>
            <a:noFill/>
          </p:spPr>
          <p:txBody>
            <a:bodyPr wrap="none" rtlCol="0">
              <a:spAutoFit/>
            </a:bodyPr>
            <a:lstStyle/>
            <a:p>
              <a:r>
                <a:rPr lang="zh-CN" altLang="en-US" sz="4000" b="1" dirty="0">
                  <a:solidFill>
                    <a:schemeClr val="bg1"/>
                  </a:solidFill>
                </a:rPr>
                <a:t>创造</a:t>
              </a:r>
            </a:p>
          </p:txBody>
        </p:sp>
        <p:sp>
          <p:nvSpPr>
            <p:cNvPr id="26" name="文本框 25"/>
            <p:cNvSpPr txBox="1"/>
            <p:nvPr/>
          </p:nvSpPr>
          <p:spPr>
            <a:xfrm>
              <a:off x="4735807" y="3713952"/>
              <a:ext cx="2038147" cy="1477328"/>
            </a:xfrm>
            <a:prstGeom prst="rect">
              <a:avLst/>
            </a:prstGeom>
            <a:noFill/>
          </p:spPr>
          <p:txBody>
            <a:bodyPr wrap="square" rtlCol="0">
              <a:spAutoFit/>
            </a:bodyPr>
            <a:lstStyle/>
            <a:p>
              <a:r>
                <a:rPr lang="en-US" altLang="zh-CN" dirty="0" smtClean="0">
                  <a:solidFill>
                    <a:schemeClr val="bg1"/>
                  </a:solidFill>
                </a:rPr>
                <a:t>IT</a:t>
              </a:r>
              <a:r>
                <a:rPr lang="zh-CN" altLang="en-US" dirty="0" smtClean="0">
                  <a:solidFill>
                    <a:schemeClr val="bg1"/>
                  </a:solidFill>
                </a:rPr>
                <a:t>行业不可能像石油工业或飞机制造业那样只追求量变，而必须不断寻找革命性的的发明创造。</a:t>
              </a:r>
              <a:endParaRPr lang="zh-CN" altLang="en-US" dirty="0">
                <a:solidFill>
                  <a:schemeClr val="bg1"/>
                </a:solidFill>
              </a:endParaRPr>
            </a:p>
          </p:txBody>
        </p:sp>
        <p:sp>
          <p:nvSpPr>
            <p:cNvPr id="27" name="文本框 26"/>
            <p:cNvSpPr txBox="1"/>
            <p:nvPr/>
          </p:nvSpPr>
          <p:spPr>
            <a:xfrm>
              <a:off x="7195582" y="2813048"/>
              <a:ext cx="1210588" cy="707886"/>
            </a:xfrm>
            <a:prstGeom prst="rect">
              <a:avLst/>
            </a:prstGeom>
            <a:noFill/>
          </p:spPr>
          <p:txBody>
            <a:bodyPr wrap="none" rtlCol="0">
              <a:spAutoFit/>
            </a:bodyPr>
            <a:lstStyle/>
            <a:p>
              <a:r>
                <a:rPr lang="zh-CN" altLang="en-US" sz="4000" b="1" dirty="0" smtClean="0">
                  <a:solidFill>
                    <a:schemeClr val="bg1"/>
                  </a:solidFill>
                </a:rPr>
                <a:t>同步</a:t>
              </a:r>
              <a:endParaRPr lang="zh-CN" altLang="en-US" sz="4000" b="1" dirty="0">
                <a:solidFill>
                  <a:schemeClr val="bg1"/>
                </a:solidFill>
              </a:endParaRPr>
            </a:p>
          </p:txBody>
        </p:sp>
        <p:sp>
          <p:nvSpPr>
            <p:cNvPr id="28" name="文本框 27"/>
            <p:cNvSpPr txBox="1"/>
            <p:nvPr/>
          </p:nvSpPr>
          <p:spPr>
            <a:xfrm>
              <a:off x="7689023" y="3839090"/>
              <a:ext cx="2049799" cy="1200329"/>
            </a:xfrm>
            <a:prstGeom prst="rect">
              <a:avLst/>
            </a:prstGeom>
            <a:noFill/>
          </p:spPr>
          <p:txBody>
            <a:bodyPr wrap="square" rtlCol="0">
              <a:spAutoFit/>
            </a:bodyPr>
            <a:lstStyle/>
            <a:p>
              <a:r>
                <a:rPr lang="zh-CN" altLang="en-US" dirty="0" smtClean="0">
                  <a:solidFill>
                    <a:schemeClr val="bg1"/>
                  </a:solidFill>
                </a:rPr>
                <a:t>新兴的小公司有可能在发展新技术方面和大公司处在同一起跑线上</a:t>
              </a:r>
              <a:r>
                <a:rPr lang="zh-CN" altLang="en-US" dirty="0">
                  <a:solidFill>
                    <a:schemeClr val="bg1"/>
                  </a:solidFill>
                </a:rPr>
                <a:t>。</a:t>
              </a:r>
            </a:p>
          </p:txBody>
        </p:sp>
        <p:sp>
          <p:nvSpPr>
            <p:cNvPr id="37" name="弦形 36"/>
            <p:cNvSpPr/>
            <p:nvPr/>
          </p:nvSpPr>
          <p:spPr>
            <a:xfrm>
              <a:off x="1303812" y="2602636"/>
              <a:ext cx="1158885" cy="1158885"/>
            </a:xfrm>
            <a:prstGeom prst="chord">
              <a:avLst>
                <a:gd name="adj1" fmla="val 5382386"/>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弦形 37"/>
            <p:cNvSpPr/>
            <p:nvPr/>
          </p:nvSpPr>
          <p:spPr>
            <a:xfrm rot="5400000">
              <a:off x="4256212" y="2591069"/>
              <a:ext cx="1158885" cy="1158885"/>
            </a:xfrm>
            <a:prstGeom prst="chord">
              <a:avLst>
                <a:gd name="adj1" fmla="val 5382386"/>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弦形 38"/>
            <p:cNvSpPr/>
            <p:nvPr/>
          </p:nvSpPr>
          <p:spPr>
            <a:xfrm rot="10800000">
              <a:off x="7233107" y="2597844"/>
              <a:ext cx="1158885" cy="1158885"/>
            </a:xfrm>
            <a:prstGeom prst="chord">
              <a:avLst>
                <a:gd name="adj1" fmla="val 5382386"/>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8239405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3772088" y="3112917"/>
            <a:ext cx="1982835" cy="113635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3511131" y="4225814"/>
            <a:ext cx="2224674" cy="2519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5273377" y="4266021"/>
            <a:ext cx="515072" cy="225819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1567833" y="-121024"/>
            <a:ext cx="0" cy="71807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1283764" y="3681133"/>
            <a:ext cx="568137" cy="568137"/>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1399745" y="1911164"/>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399745" y="914401"/>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399745" y="2854138"/>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399745" y="4740089"/>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399745" y="5683063"/>
            <a:ext cx="336176" cy="336176"/>
          </a:xfrm>
          <a:prstGeom prst="ellipse">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72354" y="696579"/>
            <a:ext cx="10443324" cy="1107996"/>
          </a:xfrm>
          <a:prstGeom prst="rect">
            <a:avLst/>
          </a:prstGeom>
          <a:noFill/>
        </p:spPr>
        <p:txBody>
          <a:bodyPr wrap="square" rtlCol="0">
            <a:spAutoFit/>
          </a:bodyPr>
          <a:lstStyle/>
          <a:p>
            <a:r>
              <a:rPr lang="en-US" altLang="zh-CN" sz="4800" dirty="0" smtClean="0">
                <a:solidFill>
                  <a:schemeClr val="bg1"/>
                </a:solidFill>
                <a:latin typeface="Broadway" panose="04040905080B02020502" pitchFamily="82" charset="0"/>
              </a:rPr>
              <a:t>70-20-10</a:t>
            </a:r>
            <a:r>
              <a:rPr lang="zh-CN" altLang="en-US" sz="4800" dirty="0" smtClean="0">
                <a:solidFill>
                  <a:schemeClr val="bg1"/>
                </a:solidFill>
                <a:ea typeface="方正大黑简体" panose="02010601030101010101"/>
              </a:rPr>
              <a:t>律</a:t>
            </a:r>
            <a:endParaRPr lang="en-US" altLang="zh-CN" sz="4800" dirty="0" smtClean="0">
              <a:solidFill>
                <a:schemeClr val="bg1"/>
              </a:solidFill>
              <a:ea typeface="方正大黑简体" panose="02010601030101010101"/>
            </a:endParaRPr>
          </a:p>
          <a:p>
            <a:r>
              <a:rPr lang="zh-CN" altLang="en-US" dirty="0" smtClean="0">
                <a:solidFill>
                  <a:schemeClr val="bg1"/>
                </a:solidFill>
                <a:ea typeface="方正大黑简体" panose="02010601030101010101"/>
              </a:rPr>
              <a:t>信息科技领域，主导者占</a:t>
            </a:r>
            <a:r>
              <a:rPr lang="en-US" altLang="zh-CN" dirty="0" smtClean="0">
                <a:solidFill>
                  <a:schemeClr val="bg1"/>
                </a:solidFill>
                <a:ea typeface="方正大黑简体" panose="02010601030101010101"/>
              </a:rPr>
              <a:t>70%</a:t>
            </a:r>
            <a:r>
              <a:rPr lang="zh-CN" altLang="en-US" dirty="0" smtClean="0">
                <a:solidFill>
                  <a:schemeClr val="bg1"/>
                </a:solidFill>
                <a:ea typeface="方正大黑简体" panose="02010601030101010101"/>
              </a:rPr>
              <a:t>市场份额，老二占</a:t>
            </a:r>
            <a:r>
              <a:rPr lang="en-US" altLang="zh-CN" dirty="0" smtClean="0">
                <a:solidFill>
                  <a:schemeClr val="bg1"/>
                </a:solidFill>
                <a:ea typeface="方正大黑简体" panose="02010601030101010101"/>
              </a:rPr>
              <a:t>20%-30%</a:t>
            </a:r>
            <a:r>
              <a:rPr lang="zh-CN" altLang="en-US" dirty="0" smtClean="0">
                <a:solidFill>
                  <a:schemeClr val="bg1"/>
                </a:solidFill>
                <a:ea typeface="方正大黑简体" panose="02010601030101010101"/>
              </a:rPr>
              <a:t>，小企业占</a:t>
            </a:r>
            <a:r>
              <a:rPr lang="en-US" altLang="zh-CN" dirty="0" smtClean="0">
                <a:solidFill>
                  <a:schemeClr val="bg1"/>
                </a:solidFill>
                <a:ea typeface="方正大黑简体" panose="02010601030101010101"/>
              </a:rPr>
              <a:t>10%</a:t>
            </a:r>
            <a:r>
              <a:rPr lang="zh-CN" altLang="en-US" dirty="0" smtClean="0">
                <a:solidFill>
                  <a:schemeClr val="bg1"/>
                </a:solidFill>
                <a:ea typeface="方正大黑简体" panose="02010601030101010101"/>
              </a:rPr>
              <a:t>。</a:t>
            </a:r>
            <a:endParaRPr lang="zh-CN" altLang="en-US" dirty="0">
              <a:solidFill>
                <a:schemeClr val="bg1"/>
              </a:solidFill>
              <a:ea typeface="方正大黑简体" panose="02010601030101010101"/>
            </a:endParaRPr>
          </a:p>
        </p:txBody>
      </p:sp>
      <p:graphicFrame>
        <p:nvGraphicFramePr>
          <p:cNvPr id="55" name="图表 54"/>
          <p:cNvGraphicFramePr/>
          <p:nvPr>
            <p:extLst>
              <p:ext uri="{D42A27DB-BD31-4B8C-83A1-F6EECF244321}">
                <p14:modId xmlns:p14="http://schemas.microsoft.com/office/powerpoint/2010/main" xmlns="" val="4076590516"/>
              </p:ext>
            </p:extLst>
          </p:nvPr>
        </p:nvGraphicFramePr>
        <p:xfrm>
          <a:off x="3711717" y="2634959"/>
          <a:ext cx="4086412" cy="3245560"/>
        </p:xfrm>
        <a:graphic>
          <a:graphicData uri="http://schemas.openxmlformats.org/drawingml/2006/chart">
            <c:chart xmlns:c="http://schemas.openxmlformats.org/drawingml/2006/chart" xmlns:r="http://schemas.openxmlformats.org/officeDocument/2006/relationships" r:id="rId2"/>
          </a:graphicData>
        </a:graphic>
      </p:graphicFrame>
      <p:sp>
        <p:nvSpPr>
          <p:cNvPr id="16" name="椭圆 15"/>
          <p:cNvSpPr/>
          <p:nvPr/>
        </p:nvSpPr>
        <p:spPr>
          <a:xfrm>
            <a:off x="5352984" y="3885794"/>
            <a:ext cx="765642" cy="765642"/>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832412" y="2296597"/>
            <a:ext cx="3905346" cy="3905346"/>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479731" y="1943916"/>
            <a:ext cx="4610708" cy="461070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6965823" y="3757206"/>
            <a:ext cx="257175" cy="2571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623468" y="5076265"/>
            <a:ext cx="257175" cy="2571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270497" y="3794989"/>
            <a:ext cx="257175" cy="257175"/>
          </a:xfrm>
          <a:prstGeom prst="ellipse">
            <a:avLst/>
          </a:prstGeom>
          <a:solidFill>
            <a:srgbClr val="FE5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7235924" y="3333324"/>
            <a:ext cx="3016440" cy="923330"/>
          </a:xfrm>
          <a:prstGeom prst="rect">
            <a:avLst/>
          </a:prstGeom>
        </p:spPr>
        <p:txBody>
          <a:bodyPr wrap="square">
            <a:spAutoFit/>
          </a:bodyPr>
          <a:lstStyle/>
          <a:p>
            <a:r>
              <a:rPr lang="en-US" altLang="zh-CN" sz="5400" dirty="0" smtClean="0">
                <a:solidFill>
                  <a:schemeClr val="bg1"/>
                </a:solidFill>
                <a:latin typeface="Broadway" panose="04040905080B02020502" pitchFamily="82" charset="0"/>
              </a:rPr>
              <a:t>70%</a:t>
            </a:r>
            <a:r>
              <a:rPr lang="zh-CN" altLang="en-US" dirty="0" smtClean="0">
                <a:solidFill>
                  <a:schemeClr val="bg1"/>
                </a:solidFill>
                <a:latin typeface="Broadway" panose="04040905080B02020502" pitchFamily="82" charset="0"/>
              </a:rPr>
              <a:t>行业领导者</a:t>
            </a:r>
            <a:endParaRPr lang="zh-CN" altLang="en-US" dirty="0">
              <a:latin typeface="Broadway" panose="04040905080B02020502" pitchFamily="82" charset="0"/>
            </a:endParaRPr>
          </a:p>
        </p:txBody>
      </p:sp>
      <p:sp>
        <p:nvSpPr>
          <p:cNvPr id="57" name="矩形 56"/>
          <p:cNvSpPr/>
          <p:nvPr/>
        </p:nvSpPr>
        <p:spPr>
          <a:xfrm>
            <a:off x="2136041" y="5029395"/>
            <a:ext cx="3224655" cy="923330"/>
          </a:xfrm>
          <a:prstGeom prst="rect">
            <a:avLst/>
          </a:prstGeom>
        </p:spPr>
        <p:txBody>
          <a:bodyPr wrap="square">
            <a:spAutoFit/>
          </a:bodyPr>
          <a:lstStyle/>
          <a:p>
            <a:r>
              <a:rPr lang="zh-CN" altLang="en-US" dirty="0" smtClean="0">
                <a:solidFill>
                  <a:schemeClr val="bg1"/>
                </a:solidFill>
                <a:latin typeface="Broadway" panose="04040905080B02020502" pitchFamily="82" charset="0"/>
              </a:rPr>
              <a:t>行业老二</a:t>
            </a:r>
            <a:r>
              <a:rPr lang="en-US" altLang="zh-CN" sz="5400" dirty="0" smtClean="0">
                <a:solidFill>
                  <a:schemeClr val="bg1"/>
                </a:solidFill>
                <a:latin typeface="Broadway" panose="04040905080B02020502" pitchFamily="82" charset="0"/>
              </a:rPr>
              <a:t>20</a:t>
            </a:r>
            <a:r>
              <a:rPr lang="en-US" altLang="zh-CN" sz="5400" dirty="0">
                <a:solidFill>
                  <a:schemeClr val="bg1"/>
                </a:solidFill>
                <a:latin typeface="Broadway" panose="04040905080B02020502" pitchFamily="82" charset="0"/>
              </a:rPr>
              <a:t>%</a:t>
            </a:r>
            <a:endParaRPr lang="zh-CN" altLang="en-US" sz="5400" dirty="0">
              <a:latin typeface="Broadway" panose="04040905080B02020502" pitchFamily="82" charset="0"/>
            </a:endParaRPr>
          </a:p>
        </p:txBody>
      </p:sp>
      <p:sp>
        <p:nvSpPr>
          <p:cNvPr id="58" name="矩形 57"/>
          <p:cNvSpPr/>
          <p:nvPr/>
        </p:nvSpPr>
        <p:spPr>
          <a:xfrm>
            <a:off x="1888082" y="3440198"/>
            <a:ext cx="3183297" cy="923330"/>
          </a:xfrm>
          <a:prstGeom prst="rect">
            <a:avLst/>
          </a:prstGeom>
        </p:spPr>
        <p:txBody>
          <a:bodyPr wrap="square">
            <a:spAutoFit/>
          </a:bodyPr>
          <a:lstStyle/>
          <a:p>
            <a:r>
              <a:rPr lang="zh-CN" altLang="en-US" dirty="0">
                <a:solidFill>
                  <a:schemeClr val="bg1"/>
                </a:solidFill>
                <a:latin typeface="Broadway" panose="04040905080B02020502" pitchFamily="82" charset="0"/>
              </a:rPr>
              <a:t>小</a:t>
            </a:r>
            <a:r>
              <a:rPr lang="zh-CN" altLang="en-US" dirty="0" smtClean="0">
                <a:solidFill>
                  <a:schemeClr val="bg1"/>
                </a:solidFill>
                <a:latin typeface="Broadway" panose="04040905080B02020502" pitchFamily="82" charset="0"/>
              </a:rPr>
              <a:t>企业</a:t>
            </a:r>
            <a:r>
              <a:rPr lang="en-US" altLang="zh-CN" sz="5400" dirty="0" smtClean="0">
                <a:solidFill>
                  <a:schemeClr val="bg1"/>
                </a:solidFill>
                <a:latin typeface="Broadway" panose="04040905080B02020502" pitchFamily="82" charset="0"/>
              </a:rPr>
              <a:t>10</a:t>
            </a:r>
            <a:r>
              <a:rPr lang="en-US" altLang="zh-CN" sz="5400" dirty="0">
                <a:solidFill>
                  <a:schemeClr val="bg1"/>
                </a:solidFill>
                <a:latin typeface="Broadway" panose="04040905080B02020502" pitchFamily="82" charset="0"/>
              </a:rPr>
              <a:t>%</a:t>
            </a:r>
            <a:endParaRPr lang="zh-CN" altLang="en-US" sz="5400" dirty="0">
              <a:latin typeface="Broadway" panose="04040905080B02020502" pitchFamily="82" charset="0"/>
            </a:endParaRPr>
          </a:p>
        </p:txBody>
      </p:sp>
    </p:spTree>
    <p:extLst>
      <p:ext uri="{BB962C8B-B14F-4D97-AF65-F5344CB8AC3E}">
        <p14:creationId xmlns:p14="http://schemas.microsoft.com/office/powerpoint/2010/main" xmlns="" val="3840547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E5A3E"/>
        </a:solidFill>
        <a:ln>
          <a:noFill/>
        </a:ln>
      </a:spPr>
      <a:bodyPr rtlCol="0" anchor="ctr"/>
      <a:lstStyle>
        <a:defPPr algn="ctr">
          <a:defRPr sz="3200"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3709</TotalTime>
  <Words>4033</Words>
  <Application>Microsoft Office PowerPoint</Application>
  <PresentationFormat>自定义</PresentationFormat>
  <Paragraphs>306</Paragraphs>
  <Slides>34</Slides>
  <Notes>0</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212</cp:revision>
  <dcterms:created xsi:type="dcterms:W3CDTF">2014-03-11T02:58:27Z</dcterms:created>
  <dcterms:modified xsi:type="dcterms:W3CDTF">2015-07-30T02:36:04Z</dcterms:modified>
</cp:coreProperties>
</file>