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61" r:id="rId3"/>
    <p:sldId id="256" r:id="rId4"/>
    <p:sldId id="257" r:id="rId5"/>
    <p:sldId id="259" r:id="rId6"/>
    <p:sldId id="260" r:id="rId7"/>
    <p:sldId id="262" r:id="rId8"/>
  </p:sldIdLst>
  <p:sldSz cx="9144000" cy="5143500" type="screen16x9"/>
  <p:notesSz cx="6858000" cy="9144000"/>
  <p:embeddedFontLst>
    <p:embeddedFont>
      <p:font typeface="方正宋刻本秀楷简体" charset="-122"/>
      <p:regular r:id="rId9"/>
    </p:embeddedFont>
    <p:embeddedFont>
      <p:font typeface="Franklin Gothic Medium" pitchFamily="34" charset="0"/>
      <p:regular r:id="rId10"/>
      <p:italic r:id="rId11"/>
    </p:embeddedFont>
    <p:embeddedFont>
      <p:font typeface="微软雅黑" pitchFamily="34" charset="-122"/>
      <p:regular r:id="rId12"/>
      <p:bold r:id="rId13"/>
    </p:embeddedFont>
    <p:embeddedFont>
      <p:font typeface="Impact" pitchFamily="34" charset="0"/>
      <p:regular r:id="rId14"/>
    </p:embeddedFont>
    <p:embeddedFont>
      <p:font typeface="专业字体设计服务/WWW.ZTSGC.COM/" charset="-122"/>
      <p:regular r:id="rId15"/>
    </p:embeddedFont>
    <p:embeddedFont>
      <p:font typeface="方正静蕾简体" charset="-122"/>
      <p:regular r:id="rId1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9">
          <p15:clr>
            <a:srgbClr val="A4A3A4"/>
          </p15:clr>
        </p15:guide>
        <p15:guide id="2" pos="3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6C0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-108" y="-96"/>
      </p:cViewPr>
      <p:guideLst>
        <p:guide orient="horz" pos="259"/>
        <p:guide pos="3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484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554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9889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43985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539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513142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69102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720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28937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2916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7950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A3B28-226C-461F-80DB-D41F4F00730C}" type="datetimeFigureOut">
              <a:rPr lang="zh-CN" altLang="en-US" smtClean="0"/>
              <a:pPr/>
              <a:t>2015/9/7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B0A00-3F7F-45D3-8822-05DC394769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401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411724" y="411474"/>
            <a:ext cx="3780483" cy="3780483"/>
            <a:chOff x="2591747" y="771520"/>
            <a:chExt cx="3780483" cy="3780483"/>
          </a:xfrm>
          <a:effectLst>
            <a:outerShdw dir="5400000" algn="ctr" rotWithShape="0">
              <a:schemeClr val="bg1">
                <a:lumMod val="95000"/>
              </a:scheme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2591747" y="771520"/>
              <a:ext cx="3780483" cy="378048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9600" spc="600" dirty="0" smtClean="0">
                  <a:latin typeface="方正宋刻本秀楷简体" pitchFamily="2" charset="-122"/>
                  <a:ea typeface="方正宋刻本秀楷简体" pitchFamily="2" charset="-122"/>
                </a:rPr>
                <a:t>朗</a:t>
              </a:r>
              <a:endParaRPr lang="en-US" altLang="zh-CN" sz="9600" spc="600" dirty="0" smtClean="0">
                <a:latin typeface="方正宋刻本秀楷简体" pitchFamily="2" charset="-122"/>
                <a:ea typeface="方正宋刻本秀楷简体" pitchFamily="2" charset="-122"/>
              </a:endParaRPr>
            </a:p>
            <a:p>
              <a:pPr algn="ctr"/>
              <a:r>
                <a:rPr lang="zh-CN" altLang="en-US" sz="9600" spc="600" dirty="0" smtClean="0">
                  <a:latin typeface="方正宋刻本秀楷简体" pitchFamily="2" charset="-122"/>
                  <a:ea typeface="方正宋刻本秀楷简体" pitchFamily="2" charset="-122"/>
                </a:rPr>
                <a:t>读</a:t>
              </a:r>
              <a:endParaRPr lang="zh-CN" altLang="en-US" sz="9600" spc="600" dirty="0">
                <a:latin typeface="方正宋刻本秀楷简体" pitchFamily="2" charset="-122"/>
                <a:ea typeface="方正宋刻本秀楷简体" pitchFamily="2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3851908" y="2661761"/>
              <a:ext cx="1260161" cy="0"/>
            </a:xfrm>
            <a:prstGeom prst="line">
              <a:avLst/>
            </a:prstGeom>
            <a:ln w="12700">
              <a:gradFill flip="none" rotWithShape="1">
                <a:gsLst>
                  <a:gs pos="0">
                    <a:schemeClr val="bg1">
                      <a:alpha val="1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alpha val="10000"/>
                    </a:schemeClr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 rot="5400000">
              <a:off x="3765560" y="2523710"/>
              <a:ext cx="27093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</a:rPr>
                <a:t>THE  READ —ALOUD  HANDBOOK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3620101" y="2859934"/>
              <a:ext cx="252000" cy="115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64000" y="1322933"/>
              <a:ext cx="364202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/>
                <a:t>与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孩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子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一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起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分</a:t>
              </a:r>
              <a:endParaRPr lang="en-US" altLang="zh-CN" sz="1400" b="1" dirty="0" smtClean="0"/>
            </a:p>
            <a:p>
              <a:r>
                <a:rPr lang="zh-CN" altLang="en-US" sz="1400" b="1" dirty="0" smtClean="0"/>
                <a:t>享</a:t>
              </a:r>
              <a:endParaRPr lang="en-US" altLang="zh-CN" sz="1400" b="1" dirty="0" smtClean="0"/>
            </a:p>
            <a:p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朗</a:t>
              </a:r>
              <a:endParaRPr lang="en-US" altLang="zh-CN" sz="1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读</a:t>
              </a:r>
              <a:endParaRPr lang="en-US" altLang="zh-CN" sz="1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的</a:t>
              </a:r>
              <a:endParaRPr lang="en-US" altLang="zh-CN" sz="1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乐</a:t>
              </a:r>
              <a:endParaRPr lang="en-US" altLang="zh-CN" sz="1400" b="1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r>
                <a:rPr lang="zh-CN" altLang="en-US" sz="1400" b="1" dirty="0" smtClean="0">
                  <a:solidFill>
                    <a:schemeClr val="accent6">
                      <a:lumMod val="75000"/>
                    </a:schemeClr>
                  </a:solidFill>
                </a:rPr>
                <a:t>趣</a:t>
              </a:r>
              <a:endParaRPr lang="zh-CN" altLang="en-US" sz="14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95136" y="4368055"/>
            <a:ext cx="6752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B0F0"/>
                </a:solidFill>
              </a:rPr>
              <a:t>《</a:t>
            </a:r>
            <a:r>
              <a:rPr lang="zh-CN" altLang="en-US" b="1" dirty="0" smtClean="0">
                <a:solidFill>
                  <a:srgbClr val="00B0F0"/>
                </a:solidFill>
              </a:rPr>
              <a:t>朗读手册</a:t>
            </a:r>
            <a:r>
              <a:rPr lang="en-US" altLang="zh-CN" b="1" dirty="0" smtClean="0">
                <a:solidFill>
                  <a:srgbClr val="00B0F0"/>
                </a:solidFill>
              </a:rPr>
              <a:t>》</a:t>
            </a:r>
            <a:r>
              <a:rPr lang="zh-CN" altLang="en-US" b="1" dirty="0">
                <a:solidFill>
                  <a:srgbClr val="00B0F0"/>
                </a:solidFill>
              </a:rPr>
              <a:t>（</a:t>
            </a:r>
            <a:r>
              <a:rPr lang="en-US" altLang="zh-CN" b="1" dirty="0">
                <a:solidFill>
                  <a:srgbClr val="00B0F0"/>
                </a:solidFill>
              </a:rPr>
              <a:t>[</a:t>
            </a:r>
            <a:r>
              <a:rPr lang="zh-CN" altLang="en-US" b="1" dirty="0">
                <a:solidFill>
                  <a:srgbClr val="00B0F0"/>
                </a:solidFill>
              </a:rPr>
              <a:t>美</a:t>
            </a:r>
            <a:r>
              <a:rPr lang="en-US" altLang="zh-CN" b="1" dirty="0">
                <a:solidFill>
                  <a:srgbClr val="00B0F0"/>
                </a:solidFill>
              </a:rPr>
              <a:t>] </a:t>
            </a:r>
            <a:r>
              <a:rPr lang="zh-CN" altLang="en-US" b="1" dirty="0">
                <a:solidFill>
                  <a:srgbClr val="00B0F0"/>
                </a:solidFill>
              </a:rPr>
              <a:t>吉姆</a:t>
            </a:r>
            <a:r>
              <a:rPr lang="en-US" altLang="zh-CN" b="1" dirty="0">
                <a:solidFill>
                  <a:srgbClr val="00B0F0"/>
                </a:solidFill>
              </a:rPr>
              <a:t>·</a:t>
            </a:r>
            <a:r>
              <a:rPr lang="zh-CN" altLang="en-US" b="1" dirty="0">
                <a:solidFill>
                  <a:srgbClr val="00B0F0"/>
                </a:solidFill>
              </a:rPr>
              <a:t>崔利斯著 沙永玲，麦奇美，麦倩宜 译）</a:t>
            </a:r>
          </a:p>
        </p:txBody>
      </p:sp>
    </p:spTree>
    <p:extLst>
      <p:ext uri="{BB962C8B-B14F-4D97-AF65-F5344CB8AC3E}">
        <p14:creationId xmlns:p14="http://schemas.microsoft.com/office/powerpoint/2010/main" xmlns="" val="325454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77637" y="1199081"/>
            <a:ext cx="4474846" cy="3531875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</a:rPr>
              <a:t>吉姆</a:t>
            </a: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</a:rPr>
              <a:t>·</a:t>
            </a: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</a:rPr>
              <a:t>崔利斯（</a:t>
            </a:r>
            <a:r>
              <a:rPr lang="en-US" altLang="zh-CN" sz="1400" b="1" dirty="0">
                <a:solidFill>
                  <a:schemeClr val="accent6">
                    <a:lumMod val="75000"/>
                  </a:schemeClr>
                </a:solidFill>
              </a:rPr>
              <a:t>Jim </a:t>
            </a:r>
            <a:r>
              <a:rPr lang="en-US" altLang="zh-CN" sz="1400" b="1" dirty="0" err="1">
                <a:solidFill>
                  <a:schemeClr val="accent6">
                    <a:lumMod val="75000"/>
                  </a:schemeClr>
                </a:solidFill>
              </a:rPr>
              <a:t>Trelease</a:t>
            </a:r>
            <a:r>
              <a:rPr lang="zh-CN" altLang="en-US" sz="1400" b="1" dirty="0">
                <a:solidFill>
                  <a:schemeClr val="accent6">
                    <a:lumMod val="75000"/>
                  </a:schemeClr>
                </a:solidFill>
              </a:rPr>
              <a:t>）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200" dirty="0"/>
              <a:t>　　美国著名的阅读研究专家。他毕业于马萨诸塞州大学，曾在</a:t>
            </a:r>
            <a:r>
              <a:rPr lang="en-US" altLang="zh-CN" sz="1200" dirty="0"/>
              <a:t>《</a:t>
            </a:r>
            <a:r>
              <a:rPr lang="zh-CN" altLang="en-US" sz="1200" dirty="0"/>
              <a:t>春田日报</a:t>
            </a:r>
            <a:r>
              <a:rPr lang="en-US" altLang="zh-CN" sz="1200" dirty="0" smtClean="0"/>
              <a:t>》</a:t>
            </a:r>
            <a:r>
              <a:rPr lang="zh-CN" altLang="en-US" sz="1200" dirty="0" smtClean="0"/>
              <a:t>任职</a:t>
            </a:r>
            <a:r>
              <a:rPr lang="en-US" altLang="zh-CN" sz="1200" dirty="0"/>
              <a:t>20</a:t>
            </a:r>
            <a:r>
              <a:rPr lang="zh-CN" altLang="en-US" sz="1200" dirty="0"/>
              <a:t>年，担任撰稿作家及画家。从</a:t>
            </a:r>
            <a:r>
              <a:rPr lang="en-US" altLang="zh-CN" sz="1200" dirty="0"/>
              <a:t>1983</a:t>
            </a:r>
            <a:r>
              <a:rPr lang="zh-CN" altLang="en-US" sz="1200" dirty="0"/>
              <a:t>年起，崔利斯在北美各地致力于教育研究活动，常就儿童、文学及电视传媒等主题，面向家长、老师及专业团体演讲，</a:t>
            </a:r>
            <a:r>
              <a:rPr lang="en-US" altLang="zh-CN" sz="1200" dirty="0"/>
              <a:t>30</a:t>
            </a:r>
            <a:r>
              <a:rPr lang="zh-CN" altLang="en-US" sz="1200" dirty="0"/>
              <a:t>年内演讲次数超过</a:t>
            </a:r>
            <a:r>
              <a:rPr lang="en-US" altLang="zh-CN" sz="1200" dirty="0"/>
              <a:t>2500</a:t>
            </a:r>
            <a:r>
              <a:rPr lang="zh-CN" altLang="en-US" sz="1200" dirty="0"/>
              <a:t>次，备受社会各界赞誉。</a:t>
            </a:r>
            <a:r>
              <a:rPr lang="en-US" altLang="zh-CN" sz="1200" dirty="0"/>
              <a:t>1989</a:t>
            </a:r>
            <a:r>
              <a:rPr lang="zh-CN" altLang="en-US" sz="1200" dirty="0"/>
              <a:t>年</a:t>
            </a:r>
            <a:r>
              <a:rPr lang="zh-CN" altLang="en-US" sz="1200" dirty="0" smtClean="0"/>
              <a:t>，被</a:t>
            </a:r>
            <a:r>
              <a:rPr lang="zh-CN" altLang="en-US" sz="1200" dirty="0"/>
              <a:t>国际阅读组织评为</a:t>
            </a:r>
            <a:r>
              <a:rPr lang="en-US" altLang="zh-CN" sz="1200" dirty="0"/>
              <a:t>20</a:t>
            </a:r>
            <a:r>
              <a:rPr lang="zh-CN" altLang="en-US" sz="1200" dirty="0"/>
              <a:t>世纪</a:t>
            </a:r>
            <a:r>
              <a:rPr lang="en-US" altLang="zh-CN" sz="1200" dirty="0"/>
              <a:t>80</a:t>
            </a:r>
            <a:r>
              <a:rPr lang="zh-CN" altLang="en-US" sz="1200" dirty="0"/>
              <a:t>年代对</a:t>
            </a:r>
            <a:r>
              <a:rPr lang="zh-CN" altLang="en-US" sz="1200" b="1" dirty="0">
                <a:solidFill>
                  <a:schemeClr val="accent6">
                    <a:lumMod val="75000"/>
                  </a:schemeClr>
                </a:solidFill>
              </a:rPr>
              <a:t>阅读推广最有贡献的</a:t>
            </a:r>
            <a:r>
              <a:rPr lang="en-US" altLang="zh-CN" sz="1200" b="1" dirty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zh-CN" altLang="en-US" sz="1200" b="1" dirty="0">
                <a:solidFill>
                  <a:schemeClr val="accent6">
                    <a:lumMod val="75000"/>
                  </a:schemeClr>
                </a:solidFill>
              </a:rPr>
              <a:t>人之一</a:t>
            </a:r>
            <a:r>
              <a:rPr lang="zh-CN" altLang="en-US" sz="1200" dirty="0"/>
              <a:t>。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200" dirty="0"/>
              <a:t>　　其代表作</a:t>
            </a:r>
            <a:r>
              <a:rPr lang="en-US" altLang="zh-CN" sz="1200" dirty="0"/>
              <a:t>《</a:t>
            </a:r>
            <a:r>
              <a:rPr lang="zh-CN" altLang="en-US" sz="1200" dirty="0"/>
              <a:t>朗读手册</a:t>
            </a:r>
            <a:r>
              <a:rPr lang="en-US" altLang="zh-CN" sz="1200" dirty="0"/>
              <a:t>》</a:t>
            </a:r>
            <a:r>
              <a:rPr lang="zh-CN" altLang="en-US" sz="1200" dirty="0"/>
              <a:t>是崔利斯数十年儿童阅读指导研究与实践之总结。该书于</a:t>
            </a:r>
            <a:r>
              <a:rPr lang="en-US" altLang="zh-CN" sz="1200" dirty="0"/>
              <a:t>1979</a:t>
            </a:r>
            <a:r>
              <a:rPr lang="zh-CN" altLang="en-US" sz="1200" dirty="0"/>
              <a:t>年初版，</a:t>
            </a:r>
            <a:r>
              <a:rPr lang="en-US" altLang="zh-CN" sz="1200" dirty="0"/>
              <a:t>5</a:t>
            </a:r>
            <a:r>
              <a:rPr lang="zh-CN" altLang="en-US" sz="1200" dirty="0"/>
              <a:t>次修订，被美国数十所教育院校选为指定教材，并迅速被引进日本、韩国、西班牙、英国、澳大利亚等国，</a:t>
            </a:r>
            <a:r>
              <a:rPr lang="zh-CN" altLang="en-US" sz="1200" b="1" dirty="0">
                <a:solidFill>
                  <a:schemeClr val="accent6">
                    <a:lumMod val="75000"/>
                  </a:schemeClr>
                </a:solidFill>
              </a:rPr>
              <a:t>全球销量突破</a:t>
            </a:r>
            <a:r>
              <a:rPr lang="en-US" altLang="zh-CN" sz="1200" b="1" dirty="0">
                <a:solidFill>
                  <a:schemeClr val="accent6">
                    <a:lumMod val="75000"/>
                  </a:schemeClr>
                </a:solidFill>
              </a:rPr>
              <a:t>200</a:t>
            </a:r>
            <a:r>
              <a:rPr lang="zh-CN" altLang="en-US" sz="1200" b="1" dirty="0">
                <a:solidFill>
                  <a:schemeClr val="accent6">
                    <a:lumMod val="75000"/>
                  </a:schemeClr>
                </a:solidFill>
              </a:rPr>
              <a:t>万册。</a:t>
            </a:r>
          </a:p>
          <a:p>
            <a:pPr marL="0" indent="0">
              <a:lnSpc>
                <a:spcPct val="150000"/>
              </a:lnSpc>
              <a:buNone/>
            </a:pPr>
            <a:endParaRPr lang="zh-CN" altLang="en-US" sz="1200" dirty="0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3481683" y="1399753"/>
            <a:ext cx="216000" cy="216000"/>
          </a:xfrm>
          <a:prstGeom prst="line">
            <a:avLst/>
          </a:prstGeom>
          <a:ln w="1905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3473398" y="1607156"/>
            <a:ext cx="216000" cy="216000"/>
          </a:xfrm>
          <a:prstGeom prst="line">
            <a:avLst/>
          </a:prstGeom>
          <a:ln w="1905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697614" y="1018603"/>
            <a:ext cx="0" cy="381150"/>
          </a:xfrm>
          <a:prstGeom prst="line">
            <a:avLst/>
          </a:prstGeom>
          <a:ln w="1905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689398" y="1823156"/>
            <a:ext cx="0" cy="2700000"/>
          </a:xfrm>
          <a:prstGeom prst="line">
            <a:avLst/>
          </a:prstGeom>
          <a:ln w="19050">
            <a:solidFill>
              <a:srgbClr val="E46C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1494" y="4050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作者简介</a:t>
            </a:r>
            <a:endParaRPr lang="zh-CN" altLang="en-US" b="1" dirty="0"/>
          </a:p>
        </p:txBody>
      </p:sp>
      <p:sp>
        <p:nvSpPr>
          <p:cNvPr id="15" name="矩形 14"/>
          <p:cNvSpPr/>
          <p:nvPr/>
        </p:nvSpPr>
        <p:spPr>
          <a:xfrm>
            <a:off x="465315" y="427686"/>
            <a:ext cx="72000" cy="324000"/>
          </a:xfrm>
          <a:prstGeom prst="rect">
            <a:avLst/>
          </a:prstGeom>
          <a:solidFill>
            <a:srgbClr val="E46C0A"/>
          </a:solidFill>
          <a:ln>
            <a:solidFill>
              <a:srgbClr val="E46C0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49112" y="951543"/>
            <a:ext cx="2315221" cy="2601974"/>
          </a:xfrm>
          <a:prstGeom prst="rect">
            <a:avLst/>
          </a:prstGeom>
          <a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9050"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192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710596" y="1072931"/>
            <a:ext cx="756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阅读定律一：人类是喜欢享乐的：对于能给自己带来快乐的事</a:t>
            </a:r>
            <a:r>
              <a:rPr lang="zh-CN" altLang="en-US" sz="1200" dirty="0" smtClean="0"/>
              <a:t>。</a:t>
            </a:r>
            <a:r>
              <a:rPr lang="zh-CN" altLang="en-US" sz="1400" b="1" dirty="0" smtClean="0">
                <a:solidFill>
                  <a:srgbClr val="E46C0A"/>
                </a:solidFill>
              </a:rPr>
              <a:t>愉快的阅读就</a:t>
            </a:r>
            <a:r>
              <a:rPr lang="zh-CN" altLang="en-US" sz="1400" b="1" dirty="0">
                <a:solidFill>
                  <a:srgbClr val="E46C0A"/>
                </a:solidFill>
              </a:rPr>
              <a:t>像胶水一样，能粘住我们的注意力</a:t>
            </a:r>
            <a:r>
              <a:rPr lang="zh-CN" altLang="en-US" sz="1200" dirty="0"/>
              <a:t>，但只朝喜欢的方向吸引</a:t>
            </a:r>
            <a:r>
              <a:rPr lang="zh-CN" altLang="en-US" sz="1200" dirty="0" smtClean="0"/>
              <a:t>。</a:t>
            </a:r>
            <a:endParaRPr lang="en-US" altLang="zh-CN" sz="1200" dirty="0"/>
          </a:p>
          <a:p>
            <a:pPr>
              <a:lnSpc>
                <a:spcPct val="150000"/>
              </a:lnSpc>
            </a:pPr>
            <a:endParaRPr lang="en-US" altLang="zh-CN" sz="1200" dirty="0"/>
          </a:p>
          <a:p>
            <a:r>
              <a:rPr lang="zh-CN" altLang="en-US" sz="1200" dirty="0"/>
              <a:t>阅读定律二：</a:t>
            </a:r>
            <a:r>
              <a:rPr lang="zh-CN" altLang="en-US" sz="1400" b="1" dirty="0">
                <a:solidFill>
                  <a:srgbClr val="E46C0A"/>
                </a:solidFill>
              </a:rPr>
              <a:t>阅读是积累渐进的技能</a:t>
            </a:r>
            <a:r>
              <a:rPr lang="zh-CN" altLang="en-US" sz="1200" dirty="0"/>
              <a:t>：这意味着，阅读就像骑自行车、驾驶汽车或缝纫一样：为了要做好，你必须去实践。你读得越多，就读得越好。</a:t>
            </a:r>
            <a:r>
              <a:rPr lang="en-US" altLang="zh-CN" sz="1200" dirty="0"/>
              <a:t> </a:t>
            </a:r>
            <a:endParaRPr lang="zh-CN" altLang="en-US" sz="1200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38"/>
          <a:stretch/>
        </p:blipFill>
        <p:spPr>
          <a:xfrm>
            <a:off x="699136" y="2393460"/>
            <a:ext cx="2159999" cy="1244216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699134" y="951543"/>
            <a:ext cx="7560000" cy="45719"/>
            <a:chOff x="2051675" y="1653146"/>
            <a:chExt cx="7560000" cy="45719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2051675" y="1653146"/>
              <a:ext cx="7560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2051676" y="1653146"/>
              <a:ext cx="180025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02942" y="2211704"/>
            <a:ext cx="7560000" cy="45719"/>
            <a:chOff x="2051675" y="1653146"/>
            <a:chExt cx="7560000" cy="45719"/>
          </a:xfrm>
        </p:grpSpPr>
        <p:cxnSp>
          <p:nvCxnSpPr>
            <p:cNvPr id="10" name="直接连接符 9"/>
            <p:cNvCxnSpPr/>
            <p:nvPr/>
          </p:nvCxnSpPr>
          <p:spPr>
            <a:xfrm flipH="1">
              <a:off x="2051675" y="1653146"/>
              <a:ext cx="7560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2051676" y="1653146"/>
              <a:ext cx="180025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9134" y="3682426"/>
            <a:ext cx="2160000" cy="45719"/>
            <a:chOff x="2051675" y="1653146"/>
            <a:chExt cx="2160000" cy="45719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2051675" y="1653146"/>
              <a:ext cx="2160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2051676" y="1653146"/>
              <a:ext cx="180025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099134" y="3682426"/>
            <a:ext cx="2160000" cy="45719"/>
            <a:chOff x="2051675" y="1653146"/>
            <a:chExt cx="2160000" cy="45719"/>
          </a:xfrm>
        </p:grpSpPr>
        <p:cxnSp>
          <p:nvCxnSpPr>
            <p:cNvPr id="16" name="直接连接符 15"/>
            <p:cNvCxnSpPr/>
            <p:nvPr/>
          </p:nvCxnSpPr>
          <p:spPr>
            <a:xfrm flipH="1">
              <a:off x="2051675" y="1653146"/>
              <a:ext cx="2160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2051676" y="1653146"/>
              <a:ext cx="180025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402942" y="3682426"/>
            <a:ext cx="2160000" cy="45719"/>
            <a:chOff x="2051675" y="1653146"/>
            <a:chExt cx="2160000" cy="45719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2051675" y="1653146"/>
              <a:ext cx="2160000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2051676" y="1653146"/>
              <a:ext cx="180025" cy="4571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11494" y="591497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为什么要朗读</a:t>
            </a:r>
            <a:endParaRPr lang="zh-CN" altLang="en-US" b="1" dirty="0"/>
          </a:p>
        </p:txBody>
      </p:sp>
      <p:cxnSp>
        <p:nvCxnSpPr>
          <p:cNvPr id="23" name="直接连接符 22"/>
          <p:cNvCxnSpPr/>
          <p:nvPr/>
        </p:nvCxnSpPr>
        <p:spPr>
          <a:xfrm>
            <a:off x="710596" y="1657706"/>
            <a:ext cx="7560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11769" y="3771368"/>
            <a:ext cx="224736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b="1" dirty="0" smtClean="0"/>
              <a:t>阅读习惯会让父子</a:t>
            </a:r>
            <a:r>
              <a:rPr lang="zh-CN" altLang="en-US" sz="1100" b="1" dirty="0"/>
              <a:t>情牵一页</a:t>
            </a:r>
            <a:r>
              <a:rPr lang="zh-CN" altLang="en-US" sz="1100" b="1" dirty="0" smtClean="0"/>
              <a:t>，这些细节会使一个男孩成为男孩。</a:t>
            </a:r>
            <a:endParaRPr lang="zh-CN" altLang="en-US" sz="1100" b="1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962"/>
          <a:stretch/>
        </p:blipFill>
        <p:spPr>
          <a:xfrm>
            <a:off x="3398553" y="2392076"/>
            <a:ext cx="2164389" cy="12456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120" b="8774"/>
          <a:stretch/>
        </p:blipFill>
        <p:spPr>
          <a:xfrm>
            <a:off x="6099135" y="2332077"/>
            <a:ext cx="2160000" cy="130240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398553" y="3771368"/>
            <a:ext cx="2164389" cy="570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100" b="1" dirty="0" smtClean="0"/>
              <a:t>我</a:t>
            </a:r>
            <a:r>
              <a:rPr lang="zh-CN" altLang="zh-CN" sz="1100" b="1" dirty="0"/>
              <a:t>每次自己给孩子读书，也觉得是一种洗练，内心变得特别</a:t>
            </a:r>
            <a:r>
              <a:rPr lang="zh-CN" altLang="zh-CN" sz="1100" b="1" dirty="0" smtClean="0"/>
              <a:t>安静</a:t>
            </a:r>
            <a:r>
              <a:rPr lang="zh-CN" altLang="en-US" sz="1100" b="1" dirty="0" smtClean="0"/>
              <a:t>。</a:t>
            </a:r>
            <a:endParaRPr lang="zh-CN" altLang="en-US" sz="11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099134" y="3771368"/>
            <a:ext cx="2160001" cy="5700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b="1" dirty="0" smtClean="0"/>
              <a:t>从现在开始，与孩子一起分享朗读的乐趣。</a:t>
            </a:r>
            <a:endParaRPr lang="zh-CN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3993819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>
            <a:endCxn id="10" idx="0"/>
          </p:cNvCxnSpPr>
          <p:nvPr/>
        </p:nvCxnSpPr>
        <p:spPr>
          <a:xfrm flipV="1">
            <a:off x="0" y="2841268"/>
            <a:ext cx="1391267" cy="42223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3873743" y="1565104"/>
            <a:ext cx="720092" cy="720092"/>
          </a:xfrm>
          <a:prstGeom prst="ellipse">
            <a:avLst/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latin typeface="Impact" pitchFamily="34" charset="0"/>
              </a:rPr>
              <a:t>2</a:t>
            </a:r>
            <a:endParaRPr lang="zh-CN" altLang="en-US" sz="4000" dirty="0">
              <a:latin typeface="Impact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1463164" y="2355026"/>
            <a:ext cx="720092" cy="720092"/>
          </a:xfrm>
          <a:prstGeom prst="ellipse">
            <a:avLst/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latin typeface="Impact" pitchFamily="34" charset="0"/>
              </a:rPr>
              <a:t>1</a:t>
            </a:r>
            <a:endParaRPr lang="zh-CN" altLang="en-US" sz="4000" dirty="0">
              <a:latin typeface="Impact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417955" y="771520"/>
            <a:ext cx="720092" cy="720092"/>
          </a:xfrm>
          <a:prstGeom prst="ellipse">
            <a:avLst/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 smtClean="0">
                <a:latin typeface="Impact" pitchFamily="34" charset="0"/>
              </a:rPr>
              <a:t>3</a:t>
            </a:r>
            <a:endParaRPr lang="zh-CN" altLang="en-US" sz="4000" dirty="0">
              <a:latin typeface="Impact" pitchFamily="34" charset="0"/>
            </a:endParaRPr>
          </a:p>
        </p:txBody>
      </p:sp>
      <p:sp>
        <p:nvSpPr>
          <p:cNvPr id="10" name="弧形 9"/>
          <p:cNvSpPr/>
          <p:nvPr/>
        </p:nvSpPr>
        <p:spPr>
          <a:xfrm rot="9720000">
            <a:off x="1373210" y="2265072"/>
            <a:ext cx="900000" cy="900000"/>
          </a:xfrm>
          <a:prstGeom prst="arc">
            <a:avLst>
              <a:gd name="adj1" fmla="val 102824"/>
              <a:gd name="adj2" fmla="val 1072079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弧形 10"/>
          <p:cNvSpPr/>
          <p:nvPr/>
        </p:nvSpPr>
        <p:spPr>
          <a:xfrm rot="9720000">
            <a:off x="6328001" y="681566"/>
            <a:ext cx="900000" cy="900000"/>
          </a:xfrm>
          <a:prstGeom prst="arc">
            <a:avLst>
              <a:gd name="adj1" fmla="val 102824"/>
              <a:gd name="adj2" fmla="val 1072079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弧形 11"/>
          <p:cNvSpPr/>
          <p:nvPr/>
        </p:nvSpPr>
        <p:spPr>
          <a:xfrm rot="20580000">
            <a:off x="3783789" y="1475148"/>
            <a:ext cx="900000" cy="900000"/>
          </a:xfrm>
          <a:prstGeom prst="arc">
            <a:avLst>
              <a:gd name="adj1" fmla="val 102824"/>
              <a:gd name="adj2" fmla="val 10720797"/>
            </a:avLst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endCxn id="12" idx="2"/>
          </p:cNvCxnSpPr>
          <p:nvPr/>
        </p:nvCxnSpPr>
        <p:spPr>
          <a:xfrm flipV="1">
            <a:off x="2231701" y="2066594"/>
            <a:ext cx="1574896" cy="50515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12" idx="0"/>
            <a:endCxn id="11" idx="0"/>
          </p:cNvCxnSpPr>
          <p:nvPr/>
        </p:nvCxnSpPr>
        <p:spPr>
          <a:xfrm flipV="1">
            <a:off x="4667869" y="1257762"/>
            <a:ext cx="1678189" cy="54874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11" idx="2"/>
          </p:cNvCxnSpPr>
          <p:nvPr/>
        </p:nvCxnSpPr>
        <p:spPr>
          <a:xfrm flipV="1">
            <a:off x="7202660" y="411474"/>
            <a:ext cx="1941340" cy="57121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6225" y="411474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何时开始</a:t>
            </a:r>
            <a:r>
              <a:rPr lang="zh-CN" altLang="en-US" b="1" dirty="0"/>
              <a:t>朗读</a:t>
            </a:r>
          </a:p>
        </p:txBody>
      </p:sp>
      <p:sp>
        <p:nvSpPr>
          <p:cNvPr id="30" name="TextBox 29"/>
          <p:cNvSpPr txBox="1"/>
          <p:nvPr/>
        </p:nvSpPr>
        <p:spPr>
          <a:xfrm rot="20391929">
            <a:off x="1015537" y="3114663"/>
            <a:ext cx="2200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从你拿起一本书，并且开始读这本书的那天起，你已经在教孩子读书。</a:t>
            </a:r>
            <a:endParaRPr lang="zh-CN" altLang="en-US" sz="1200" dirty="0"/>
          </a:p>
        </p:txBody>
      </p:sp>
      <p:sp>
        <p:nvSpPr>
          <p:cNvPr id="32" name="TextBox 31"/>
          <p:cNvSpPr txBox="1"/>
          <p:nvPr/>
        </p:nvSpPr>
        <p:spPr>
          <a:xfrm rot="20460000">
            <a:off x="2196868" y="637223"/>
            <a:ext cx="360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latin typeface="+mn-ea"/>
              </a:rPr>
              <a:t>当大人读书给孩子有</a:t>
            </a:r>
            <a:r>
              <a:rPr lang="en-US" altLang="zh-CN" sz="1200" dirty="0" smtClean="0">
                <a:latin typeface="+mn-ea"/>
              </a:rPr>
              <a:t>3</a:t>
            </a:r>
            <a:r>
              <a:rPr lang="zh-CN" altLang="en-US" sz="1200" dirty="0" smtClean="0">
                <a:latin typeface="+mn-ea"/>
              </a:rPr>
              <a:t>件重要的事同时发生：</a:t>
            </a:r>
            <a:endParaRPr lang="en-US" altLang="zh-CN" sz="1200" dirty="0" smtClean="0">
              <a:latin typeface="+mn-ea"/>
            </a:endParaRPr>
          </a:p>
          <a:p>
            <a:r>
              <a:rPr lang="en-US" altLang="zh-CN" sz="1200" dirty="0" smtClean="0">
                <a:latin typeface="+mn-ea"/>
              </a:rPr>
              <a:t>1、</a:t>
            </a:r>
            <a:r>
              <a:rPr lang="zh-CN" altLang="en-US" sz="1200" dirty="0" smtClean="0">
                <a:latin typeface="+mn-ea"/>
              </a:rPr>
              <a:t>孩子和书之间产生一种愉悦的联结关系。</a:t>
            </a:r>
            <a:endParaRPr lang="en-US" altLang="zh-CN" sz="1200" dirty="0" smtClean="0">
              <a:latin typeface="+mn-ea"/>
            </a:endParaRPr>
          </a:p>
          <a:p>
            <a:r>
              <a:rPr lang="en-US" altLang="zh-CN" sz="1200" dirty="0" smtClean="0">
                <a:latin typeface="+mn-ea"/>
              </a:rPr>
              <a:t>2、</a:t>
            </a:r>
            <a:r>
              <a:rPr lang="zh-CN" altLang="en-US" sz="1200" dirty="0" smtClean="0">
                <a:latin typeface="+mn-ea"/>
              </a:rPr>
              <a:t>家长和孩子同时从书里学到东西。</a:t>
            </a:r>
            <a:endParaRPr lang="en-US" altLang="zh-CN" sz="1200" dirty="0" smtClean="0">
              <a:latin typeface="+mn-ea"/>
            </a:endParaRPr>
          </a:p>
          <a:p>
            <a:r>
              <a:rPr lang="en-US" altLang="zh-CN" sz="1200" dirty="0" smtClean="0">
                <a:latin typeface="+mn-ea"/>
              </a:rPr>
              <a:t>3、</a:t>
            </a:r>
            <a:r>
              <a:rPr lang="zh-CN" altLang="en-US" sz="1200" dirty="0" smtClean="0">
                <a:latin typeface="+mn-ea"/>
              </a:rPr>
              <a:t>家长把文字及文字的发音灌输到孩子耳朵里。</a:t>
            </a:r>
            <a:endParaRPr lang="zh-CN" altLang="en-US" sz="1200" dirty="0">
              <a:latin typeface="+mn-ea"/>
            </a:endParaRPr>
          </a:p>
        </p:txBody>
      </p:sp>
      <p:sp>
        <p:nvSpPr>
          <p:cNvPr id="33" name="TextBox 32"/>
          <p:cNvSpPr txBox="1"/>
          <p:nvPr/>
        </p:nvSpPr>
        <p:spPr>
          <a:xfrm rot="20439264">
            <a:off x="5827988" y="1396278"/>
            <a:ext cx="28267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美国阅读委员会把朗读描述为</a:t>
            </a:r>
            <a:r>
              <a:rPr lang="en-US" altLang="zh-CN" sz="1200" dirty="0" smtClean="0"/>
              <a:t>“</a:t>
            </a:r>
            <a:r>
              <a:rPr lang="zh-CN" altLang="en-US" sz="1200" dirty="0" smtClean="0"/>
              <a:t>孩子小学毕业之前都应保持的一种习惯</a:t>
            </a:r>
            <a:r>
              <a:rPr lang="en-US" altLang="zh-CN" sz="1200" dirty="0" smtClean="0"/>
              <a:t>”。</a:t>
            </a:r>
            <a:r>
              <a:rPr lang="zh-CN" altLang="en-US" sz="1200" dirty="0" smtClean="0"/>
              <a:t>每当我们给孩子朗读时，我们就像在为阅读的乐趣做广告。</a:t>
            </a:r>
            <a:endParaRPr lang="zh-CN" altLang="en-US" sz="1200" dirty="0"/>
          </a:p>
        </p:txBody>
      </p:sp>
      <p:sp>
        <p:nvSpPr>
          <p:cNvPr id="34" name="矩形 33"/>
          <p:cNvSpPr/>
          <p:nvPr/>
        </p:nvSpPr>
        <p:spPr>
          <a:xfrm>
            <a:off x="611494" y="411474"/>
            <a:ext cx="72000" cy="360000"/>
          </a:xfrm>
          <a:prstGeom prst="rect">
            <a:avLst/>
          </a:prstGeom>
          <a:solidFill>
            <a:srgbClr val="E46C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034"/>
          <a:stretch/>
        </p:blipFill>
        <p:spPr>
          <a:xfrm flipH="1">
            <a:off x="5393943" y="2831778"/>
            <a:ext cx="3750057" cy="230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44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95794" y="660615"/>
            <a:ext cx="1836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7F5750"/>
                </a:solidFill>
                <a:latin typeface="+mj-ea"/>
                <a:ea typeface="+mj-ea"/>
              </a:rPr>
              <a:t>要领</a:t>
            </a:r>
            <a:endParaRPr lang="zh-CN" altLang="en-US" sz="4800" b="1" dirty="0">
              <a:solidFill>
                <a:srgbClr val="7F5750"/>
              </a:solidFill>
              <a:latin typeface="+mj-ea"/>
              <a:ea typeface="+mj-ea"/>
            </a:endParaRPr>
          </a:p>
        </p:txBody>
      </p:sp>
      <p:grpSp>
        <p:nvGrpSpPr>
          <p:cNvPr id="5" name="组合 4"/>
          <p:cNvGrpSpPr/>
          <p:nvPr/>
        </p:nvGrpSpPr>
        <p:grpSpPr>
          <a:xfrm flipH="1">
            <a:off x="7272345" y="231451"/>
            <a:ext cx="1589927" cy="1625410"/>
            <a:chOff x="5607016" y="1154258"/>
            <a:chExt cx="1437943" cy="1390196"/>
          </a:xfrm>
        </p:grpSpPr>
        <p:cxnSp>
          <p:nvCxnSpPr>
            <p:cNvPr id="6" name="直接连接符 5"/>
            <p:cNvCxnSpPr/>
            <p:nvPr/>
          </p:nvCxnSpPr>
          <p:spPr>
            <a:xfrm flipH="1">
              <a:off x="5631703" y="1154258"/>
              <a:ext cx="1413256" cy="1390196"/>
            </a:xfrm>
            <a:prstGeom prst="line">
              <a:avLst/>
            </a:prstGeom>
            <a:ln>
              <a:gradFill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00B0F0"/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椭圆 46"/>
            <p:cNvSpPr/>
            <p:nvPr/>
          </p:nvSpPr>
          <p:spPr>
            <a:xfrm>
              <a:off x="5607016" y="1154258"/>
              <a:ext cx="1001415" cy="1001415"/>
            </a:xfrm>
            <a:custGeom>
              <a:avLst/>
              <a:gdLst/>
              <a:ahLst/>
              <a:cxnLst/>
              <a:rect l="l" t="t" r="r" b="b"/>
              <a:pathLst>
                <a:path w="1001415" h="1001415">
                  <a:moveTo>
                    <a:pt x="504056" y="0"/>
                  </a:moveTo>
                  <a:cubicBezTo>
                    <a:pt x="759811" y="0"/>
                    <a:pt x="971078" y="190479"/>
                    <a:pt x="1001415" y="437619"/>
                  </a:cubicBezTo>
                  <a:lnTo>
                    <a:pt x="437620" y="1001415"/>
                  </a:lnTo>
                  <a:cubicBezTo>
                    <a:pt x="190480" y="971078"/>
                    <a:pt x="0" y="759811"/>
                    <a:pt x="0" y="504056"/>
                  </a:cubicBezTo>
                  <a:cubicBezTo>
                    <a:pt x="0" y="225674"/>
                    <a:pt x="225674" y="0"/>
                    <a:pt x="50405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>
                  <a:latin typeface="Impact" pitchFamily="34" charset="0"/>
                  <a:ea typeface="专业字体设计服务/WWW.ZTSGC.COM/" panose="02000000000000000000" pitchFamily="2" charset="-122"/>
                </a:rPr>
                <a:t>1</a:t>
              </a:r>
              <a:endParaRPr lang="zh-CN" altLang="en-US" sz="6000" dirty="0">
                <a:latin typeface="Impact" pitchFamily="34" charset="0"/>
                <a:ea typeface="专业字体设计服务/WWW.ZTSGC.COM/" panose="02000000000000000000" pitchFamily="2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46295" y="989643"/>
            <a:ext cx="231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朗读要领 </a:t>
            </a:r>
            <a:r>
              <a:rPr lang="en-US" altLang="zh-CN" b="1" dirty="0" smtClean="0">
                <a:solidFill>
                  <a:srgbClr val="FFC000"/>
                </a:solidFill>
              </a:rPr>
              <a:t>│</a:t>
            </a:r>
            <a:r>
              <a:rPr lang="zh-CN" altLang="en-US" b="1" dirty="0" smtClean="0"/>
              <a:t> 朗读禁忌</a:t>
            </a:r>
            <a:endParaRPr lang="zh-CN" altLang="en-US" b="1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5296591"/>
              </p:ext>
            </p:extLst>
          </p:nvPr>
        </p:nvGraphicFramePr>
        <p:xfrm>
          <a:off x="611494" y="1495880"/>
          <a:ext cx="5004308" cy="2965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919"/>
                <a:gridCol w="4265389"/>
              </a:tblGrid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01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尽早给孩子开始，你越早开始，做起来越容易，效果越好。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02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只要时间允许就频繁为你的孩子朗读。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03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每天安排一段固定读故事时间，尝试使之成为一种习惯。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04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要注意变换读物的长度与主题。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05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要提书名、作者及图画者，不论你已经读过多少次。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06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第一次读一本书时，与孩子讨论一下封面。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07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如果章节很长，那么请在悬疑处打住，让孩子意犹未尽。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  <a:tr h="370721"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smtClean="0">
                          <a:solidFill>
                            <a:schemeClr val="tx1"/>
                          </a:solidFill>
                        </a:rPr>
                        <a:t>08</a:t>
                      </a:r>
                      <a:endParaRPr lang="zh-CN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b="0" dirty="0" smtClean="0">
                          <a:solidFill>
                            <a:schemeClr val="tx1"/>
                          </a:solidFill>
                        </a:rPr>
                        <a:t>父亲应在孩子朗读方面更加努力。</a:t>
                      </a:r>
                      <a:endParaRPr lang="zh-CN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611494" y="4420630"/>
            <a:ext cx="180023" cy="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11494" y="2215972"/>
            <a:ext cx="180023" cy="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1494" y="2936064"/>
            <a:ext cx="180023" cy="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1494" y="3677048"/>
            <a:ext cx="180023" cy="3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5474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3960" y="73650"/>
            <a:ext cx="1589927" cy="1625410"/>
            <a:chOff x="5607016" y="1154258"/>
            <a:chExt cx="1437943" cy="1390196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5631703" y="1154258"/>
              <a:ext cx="1413256" cy="1390196"/>
            </a:xfrm>
            <a:prstGeom prst="line">
              <a:avLst/>
            </a:prstGeom>
            <a:ln>
              <a:gradFill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50000">
                    <a:srgbClr val="00B0F0"/>
                  </a:gs>
                  <a:gs pos="100000">
                    <a:schemeClr val="accent5">
                      <a:lumMod val="40000"/>
                      <a:lumOff val="60000"/>
                    </a:schemeClr>
                  </a:gs>
                </a:gsLst>
                <a:lin ang="540000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46"/>
            <p:cNvSpPr/>
            <p:nvPr/>
          </p:nvSpPr>
          <p:spPr>
            <a:xfrm>
              <a:off x="5607016" y="1154258"/>
              <a:ext cx="1001415" cy="1001415"/>
            </a:xfrm>
            <a:custGeom>
              <a:avLst/>
              <a:gdLst/>
              <a:ahLst/>
              <a:cxnLst/>
              <a:rect l="l" t="t" r="r" b="b"/>
              <a:pathLst>
                <a:path w="1001415" h="1001415">
                  <a:moveTo>
                    <a:pt x="504056" y="0"/>
                  </a:moveTo>
                  <a:cubicBezTo>
                    <a:pt x="759811" y="0"/>
                    <a:pt x="971078" y="190479"/>
                    <a:pt x="1001415" y="437619"/>
                  </a:cubicBezTo>
                  <a:lnTo>
                    <a:pt x="437620" y="1001415"/>
                  </a:lnTo>
                  <a:cubicBezTo>
                    <a:pt x="190480" y="971078"/>
                    <a:pt x="0" y="759811"/>
                    <a:pt x="0" y="504056"/>
                  </a:cubicBezTo>
                  <a:cubicBezTo>
                    <a:pt x="0" y="225674"/>
                    <a:pt x="225674" y="0"/>
                    <a:pt x="504056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dirty="0" smtClean="0">
                  <a:latin typeface="Impact" pitchFamily="34" charset="0"/>
                  <a:ea typeface="专业字体设计服务/WWW.ZTSGC.COM/" panose="02000000000000000000" pitchFamily="2" charset="-122"/>
                </a:rPr>
                <a:t>2</a:t>
              </a:r>
              <a:endParaRPr lang="zh-CN" altLang="en-US" sz="6000" dirty="0">
                <a:latin typeface="Impact" pitchFamily="34" charset="0"/>
                <a:ea typeface="专业字体设计服务/WWW.ZTSGC.COM/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23728" y="4086745"/>
            <a:ext cx="7020272" cy="555931"/>
            <a:chOff x="2376264" y="2979208"/>
            <a:chExt cx="7020272" cy="555931"/>
          </a:xfrm>
        </p:grpSpPr>
        <p:sp>
          <p:nvSpPr>
            <p:cNvPr id="5" name="五边形 4"/>
            <p:cNvSpPr/>
            <p:nvPr/>
          </p:nvSpPr>
          <p:spPr>
            <a:xfrm>
              <a:off x="2376264" y="2996952"/>
              <a:ext cx="3808566" cy="533656"/>
            </a:xfrm>
            <a:prstGeom prst="homePlate">
              <a:avLst>
                <a:gd name="adj" fmla="val 31827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燕尾形 5"/>
            <p:cNvSpPr/>
            <p:nvPr/>
          </p:nvSpPr>
          <p:spPr>
            <a:xfrm>
              <a:off x="6192182" y="2979208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>
              <a:off x="6732240" y="2979208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>
              <a:off x="7285562" y="2996952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燕尾形 8"/>
            <p:cNvSpPr/>
            <p:nvPr/>
          </p:nvSpPr>
          <p:spPr>
            <a:xfrm>
              <a:off x="7838499" y="3002339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燕尾形 9"/>
            <p:cNvSpPr/>
            <p:nvPr/>
          </p:nvSpPr>
          <p:spPr>
            <a:xfrm>
              <a:off x="8375281" y="2997380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>
              <a:off x="8856478" y="2996952"/>
              <a:ext cx="540058" cy="532800"/>
            </a:xfrm>
            <a:prstGeom prst="chevron">
              <a:avLst>
                <a:gd name="adj" fmla="val 34200"/>
              </a:avLst>
            </a:prstGeom>
            <a:solidFill>
              <a:srgbClr val="EE4448">
                <a:alpha val="2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5164" y="755881"/>
            <a:ext cx="1836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7F5750"/>
                </a:solidFill>
                <a:latin typeface="+mj-ea"/>
                <a:ea typeface="+mj-ea"/>
              </a:rPr>
              <a:t>禁忌</a:t>
            </a:r>
            <a:endParaRPr lang="zh-CN" altLang="en-US" sz="4800" b="1" dirty="0">
              <a:solidFill>
                <a:srgbClr val="7F5750"/>
              </a:solidFill>
              <a:latin typeface="+mj-ea"/>
              <a:ea typeface="+mj-ea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790210" y="1171380"/>
            <a:ext cx="35292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90210" y="2071480"/>
            <a:ext cx="35292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90210" y="3016585"/>
            <a:ext cx="35292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52251" y="3016585"/>
            <a:ext cx="35292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52251" y="3961690"/>
            <a:ext cx="352926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2201411" y="1263490"/>
            <a:ext cx="5371673" cy="749141"/>
            <a:chOff x="911523" y="382425"/>
            <a:chExt cx="5371673" cy="749141"/>
          </a:xfrm>
        </p:grpSpPr>
        <p:sp>
          <p:nvSpPr>
            <p:cNvPr id="18" name="矩形 17"/>
            <p:cNvSpPr/>
            <p:nvPr/>
          </p:nvSpPr>
          <p:spPr>
            <a:xfrm>
              <a:off x="1616673" y="721330"/>
              <a:ext cx="4666523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别读你不喜欢的书，你的厌恶情绪会表现在朗读上，造成负面影响。</a:t>
              </a:r>
              <a:endParaRPr lang="zh-CN" altLang="zh-CN" sz="1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911523" y="382425"/>
              <a:ext cx="552528" cy="749141"/>
              <a:chOff x="872190" y="316285"/>
              <a:chExt cx="630674" cy="855095"/>
            </a:xfrm>
          </p:grpSpPr>
          <p:sp>
            <p:nvSpPr>
              <p:cNvPr id="17" name="矩形 16"/>
              <p:cNvSpPr/>
              <p:nvPr/>
            </p:nvSpPr>
            <p:spPr>
              <a:xfrm rot="2700000">
                <a:off x="872190" y="766954"/>
                <a:ext cx="328733" cy="328733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  <a:lumMod val="77000"/>
                      <a:lumOff val="23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 flipV="1">
                <a:off x="1036555" y="746581"/>
                <a:ext cx="426413" cy="424799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/>
              <p:cNvSpPr txBox="1"/>
              <p:nvPr/>
            </p:nvSpPr>
            <p:spPr>
              <a:xfrm>
                <a:off x="1090572" y="316285"/>
                <a:ext cx="41229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3200" dirty="0" smtClean="0">
                    <a:solidFill>
                      <a:schemeClr val="bg2">
                        <a:lumMod val="50000"/>
                      </a:schemeClr>
                    </a:solidFill>
                    <a:latin typeface="AvantGarde" pitchFamily="34" charset="0"/>
                  </a:rPr>
                  <a:t>1</a:t>
                </a:r>
                <a:endParaRPr lang="zh-CN" altLang="en-US" sz="3200" dirty="0">
                  <a:solidFill>
                    <a:schemeClr val="bg2">
                      <a:lumMod val="50000"/>
                    </a:schemeClr>
                  </a:solidFill>
                  <a:latin typeface="AvantGarde" pitchFamily="34" charset="0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2213869" y="1853625"/>
            <a:ext cx="4878453" cy="825441"/>
            <a:chOff x="923981" y="1311589"/>
            <a:chExt cx="4878453" cy="825441"/>
          </a:xfrm>
        </p:grpSpPr>
        <p:sp>
          <p:nvSpPr>
            <p:cNvPr id="19" name="矩形 18"/>
            <p:cNvSpPr/>
            <p:nvPr/>
          </p:nvSpPr>
          <p:spPr>
            <a:xfrm>
              <a:off x="1616673" y="1660143"/>
              <a:ext cx="41857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如果发现选错书，立刻打住。不过要给每本书公平的机会。</a:t>
              </a:r>
              <a:endParaRPr lang="zh-CN" altLang="zh-CN" sz="1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 rot="2700000">
              <a:off x="923981" y="1750674"/>
              <a:ext cx="288000" cy="28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  <a:lumMod val="77000"/>
                    <a:lumOff val="23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 flipV="1">
              <a:off x="1078098" y="1726962"/>
              <a:ext cx="373958" cy="4100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125469" y="1311589"/>
              <a:ext cx="361574" cy="564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2">
                      <a:lumMod val="50000"/>
                    </a:schemeClr>
                  </a:solidFill>
                  <a:latin typeface="AvantGarde" pitchFamily="34" charset="0"/>
                </a:rPr>
                <a:t>2</a:t>
              </a:r>
              <a:endParaRPr lang="zh-CN" altLang="en-US" sz="3200" dirty="0">
                <a:solidFill>
                  <a:schemeClr val="bg2">
                    <a:lumMod val="50000"/>
                  </a:schemeClr>
                </a:solidFill>
                <a:latin typeface="AvantGarde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213869" y="2520060"/>
            <a:ext cx="4728157" cy="825440"/>
            <a:chOff x="923981" y="2180475"/>
            <a:chExt cx="4728157" cy="825440"/>
          </a:xfrm>
        </p:grpSpPr>
        <p:sp>
          <p:nvSpPr>
            <p:cNvPr id="20" name="矩形 19"/>
            <p:cNvSpPr/>
            <p:nvPr/>
          </p:nvSpPr>
          <p:spPr>
            <a:xfrm>
              <a:off x="1616673" y="2496977"/>
              <a:ext cx="403546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不要以为朗读时间越长越好。每天专注</a:t>
              </a:r>
              <a:r>
                <a:rPr lang="en-US" altLang="zh-CN" sz="1200" b="1" dirty="0" smtClean="0">
                  <a:solidFill>
                    <a:schemeClr val="bg2">
                      <a:lumMod val="50000"/>
                    </a:schemeClr>
                  </a:solidFill>
                </a:rPr>
                <a:t>10</a:t>
              </a:r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分钟就有好效果。</a:t>
              </a:r>
              <a:endParaRPr lang="zh-CN" altLang="zh-CN" sz="1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 rot="2700000">
              <a:off x="923981" y="2619559"/>
              <a:ext cx="288000" cy="28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  <a:lumMod val="77000"/>
                    <a:lumOff val="23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 flipV="1">
              <a:off x="1078098" y="2595847"/>
              <a:ext cx="373958" cy="4100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125469" y="2180475"/>
              <a:ext cx="361574" cy="564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2">
                      <a:lumMod val="50000"/>
                    </a:schemeClr>
                  </a:solidFill>
                  <a:latin typeface="AvantGarde" pitchFamily="34" charset="0"/>
                </a:rPr>
                <a:t>3</a:t>
              </a:r>
              <a:endParaRPr lang="zh-CN" altLang="en-US" sz="3200" dirty="0">
                <a:solidFill>
                  <a:schemeClr val="bg2">
                    <a:lumMod val="50000"/>
                  </a:schemeClr>
                </a:solidFill>
                <a:latin typeface="AvantGarde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225861" y="3186493"/>
            <a:ext cx="4761256" cy="825441"/>
            <a:chOff x="935973" y="3136249"/>
            <a:chExt cx="4761256" cy="825441"/>
          </a:xfrm>
        </p:grpSpPr>
        <p:sp>
          <p:nvSpPr>
            <p:cNvPr id="32" name="矩形 31"/>
            <p:cNvSpPr/>
            <p:nvPr/>
          </p:nvSpPr>
          <p:spPr>
            <a:xfrm>
              <a:off x="1623805" y="3487087"/>
              <a:ext cx="40734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</a:rPr>
                <a:t>当你把书当成武器时，孩子对书的态度会同积极转向消极。</a:t>
              </a:r>
              <a:endParaRPr lang="zh-CN" altLang="zh-CN" sz="12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rot="2700000">
              <a:off x="935973" y="3575335"/>
              <a:ext cx="288000" cy="28800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  <a:lumMod val="77000"/>
                    <a:lumOff val="23000"/>
                  </a:schemeClr>
                </a:gs>
                <a:gs pos="50000">
                  <a:schemeClr val="accent6">
                    <a:shade val="67500"/>
                    <a:satMod val="115000"/>
                  </a:schemeClr>
                </a:gs>
                <a:gs pos="100000">
                  <a:schemeClr val="accent6">
                    <a:shade val="100000"/>
                    <a:satMod val="115000"/>
                  </a:schemeClr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/>
            <p:cNvCxnSpPr/>
            <p:nvPr/>
          </p:nvCxnSpPr>
          <p:spPr>
            <a:xfrm flipV="1">
              <a:off x="1137651" y="3551622"/>
              <a:ext cx="373958" cy="410068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102476" y="3136249"/>
              <a:ext cx="361574" cy="564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solidFill>
                    <a:schemeClr val="bg2">
                      <a:lumMod val="50000"/>
                    </a:schemeClr>
                  </a:solidFill>
                  <a:latin typeface="AvantGarde" pitchFamily="34" charset="0"/>
                </a:rPr>
                <a:t>4</a:t>
              </a:r>
              <a:endParaRPr lang="zh-CN" altLang="en-US" sz="3200" dirty="0">
                <a:solidFill>
                  <a:schemeClr val="bg2">
                    <a:lumMod val="50000"/>
                  </a:schemeClr>
                </a:solidFill>
                <a:latin typeface="AvantGarde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6479704" y="4669718"/>
            <a:ext cx="2310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/>
              <a:t>朗读要领 </a:t>
            </a:r>
            <a:r>
              <a:rPr lang="en-US" altLang="zh-CN" b="1" dirty="0" smtClean="0">
                <a:solidFill>
                  <a:srgbClr val="FFC000"/>
                </a:solidFill>
              </a:rPr>
              <a:t>│</a:t>
            </a:r>
            <a:r>
              <a:rPr lang="zh-CN" altLang="en-US" b="1" dirty="0" smtClean="0"/>
              <a:t> 朗读禁忌</a:t>
            </a:r>
            <a:endParaRPr lang="zh-CN" altLang="en-US" b="1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9687" y="1879394"/>
            <a:ext cx="3375616" cy="288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748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046"/>
          <a:stretch/>
        </p:blipFill>
        <p:spPr>
          <a:xfrm>
            <a:off x="611494" y="1311589"/>
            <a:ext cx="3121152" cy="1935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矩形 7"/>
          <p:cNvSpPr/>
          <p:nvPr/>
        </p:nvSpPr>
        <p:spPr>
          <a:xfrm>
            <a:off x="4572000" y="2119598"/>
            <a:ext cx="37049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“你或许拥有无限的财富，一箱箱的珠宝与一柜柜的黄金。但你永远不会比我富有</a:t>
            </a:r>
            <a:r>
              <a:rPr lang="en-US" altLang="zh-CN" dirty="0"/>
              <a:t>——</a:t>
            </a:r>
            <a:r>
              <a:rPr lang="zh-CN" altLang="en-US" dirty="0"/>
              <a:t>我有一位读书给我听的妈妈。</a:t>
            </a:r>
            <a:r>
              <a:rPr lang="zh-CN" altLang="en-US" dirty="0" smtClean="0"/>
              <a:t>”</a:t>
            </a:r>
            <a:endParaRPr lang="zh-CN" altLang="en-US" dirty="0"/>
          </a:p>
        </p:txBody>
      </p:sp>
      <p:grpSp>
        <p:nvGrpSpPr>
          <p:cNvPr id="18" name="组合 17"/>
          <p:cNvGrpSpPr/>
          <p:nvPr/>
        </p:nvGrpSpPr>
        <p:grpSpPr>
          <a:xfrm rot="-960000">
            <a:off x="5688000" y="3641787"/>
            <a:ext cx="180022" cy="180023"/>
            <a:chOff x="5922173" y="3111819"/>
            <a:chExt cx="180022" cy="180023"/>
          </a:xfrm>
        </p:grpSpPr>
        <p:cxnSp>
          <p:nvCxnSpPr>
            <p:cNvPr id="11" name="直接连接符 10"/>
            <p:cNvCxnSpPr/>
            <p:nvPr/>
          </p:nvCxnSpPr>
          <p:spPr>
            <a:xfrm flipH="1">
              <a:off x="5922173" y="3111819"/>
              <a:ext cx="90012" cy="180023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6012184" y="3111819"/>
              <a:ext cx="90011" cy="180023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 rot="21170690">
            <a:off x="5480806" y="3639951"/>
            <a:ext cx="2956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1" spc="-150" dirty="0">
                <a:solidFill>
                  <a:schemeClr val="accent6">
                    <a:lumMod val="75000"/>
                  </a:schemeClr>
                </a:solidFill>
                <a:latin typeface="方正静蕾简体" pitchFamily="2" charset="-122"/>
                <a:ea typeface="方正静蕾简体" pitchFamily="2" charset="-122"/>
              </a:rPr>
              <a:t>爸妈的声音永远都是天籁之音</a:t>
            </a:r>
            <a:endParaRPr lang="zh-CN" altLang="en-US" b="1" spc="-150" dirty="0">
              <a:solidFill>
                <a:schemeClr val="accent6">
                  <a:lumMod val="75000"/>
                </a:schemeClr>
              </a:solidFill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1517" y="3089883"/>
            <a:ext cx="27430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专业字体设计服务/WWW.ZTSGC.COM/"/>
              </a:rPr>
              <a:t>THAHKS</a:t>
            </a:r>
            <a:endParaRPr lang="zh-CN" altLang="en-US" sz="66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专业字体设计服务/WWW.ZTSGC.COM/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11263" y="243407"/>
            <a:ext cx="1961905" cy="187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256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网格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821</Words>
  <Application>Microsoft Office PowerPoint</Application>
  <PresentationFormat>全屏显示(16:9)</PresentationFormat>
  <Paragraphs>70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方正宋刻本秀楷简体</vt:lpstr>
      <vt:lpstr>Franklin Gothic Medium</vt:lpstr>
      <vt:lpstr>微软雅黑</vt:lpstr>
      <vt:lpstr>Impact</vt:lpstr>
      <vt:lpstr>专业字体设计服务/WWW.ZTSGC.COM/</vt:lpstr>
      <vt:lpstr>AvantGarde</vt:lpstr>
      <vt:lpstr>方正静蕾简体</vt:lpstr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user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573606423@qq.com</dc:creator>
  <cp:lastModifiedBy>Administrator</cp:lastModifiedBy>
  <cp:revision>56</cp:revision>
  <dcterms:created xsi:type="dcterms:W3CDTF">2014-01-08T03:14:25Z</dcterms:created>
  <dcterms:modified xsi:type="dcterms:W3CDTF">2015-09-07T00:43:56Z</dcterms:modified>
</cp:coreProperties>
</file>