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02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2" r:id="rId7"/>
    <p:sldId id="267" r:id="rId8"/>
    <p:sldId id="268" r:id="rId9"/>
    <p:sldId id="269" r:id="rId10"/>
    <p:sldId id="270" r:id="rId11"/>
    <p:sldId id="271" r:id="rId12"/>
    <p:sldId id="273" r:id="rId13"/>
    <p:sldId id="274" r:id="rId14"/>
    <p:sldId id="276" r:id="rId15"/>
    <p:sldId id="277" r:id="rId16"/>
    <p:sldId id="278" r:id="rId17"/>
    <p:sldId id="279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 autoAdjust="0"/>
    <p:restoredTop sz="94660"/>
  </p:normalViewPr>
  <p:slideViewPr>
    <p:cSldViewPr>
      <p:cViewPr varScale="1">
        <p:scale>
          <a:sx n="107" d="100"/>
          <a:sy n="107" d="100"/>
        </p:scale>
        <p:origin x="185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2526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5937601-C0B6-4916-923F-270E804AD5C3}" type="datetimeFigureOut">
              <a:rPr lang="en-US"/>
              <a:pPr>
                <a:defRPr/>
              </a:pPr>
              <a:t>1/30/2015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D20D2B7-E7AD-456F-9318-2DFF85C980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5616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4613" y="220663"/>
            <a:ext cx="1544637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619250" y="461963"/>
            <a:ext cx="377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smtClean="0">
                <a:latin typeface="华文行楷" pitchFamily="2" charset="-122"/>
                <a:ea typeface="华文行楷" pitchFamily="2" charset="-122"/>
              </a:rPr>
              <a:t>南昌大学信息工程学院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1763713" y="900113"/>
            <a:ext cx="5683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Information School of  Nanchang Univers</a:t>
            </a:r>
            <a:r>
              <a:rPr lang="en-US" altLang="zh-CN" sz="2400" dirty="0" smtClean="0"/>
              <a:t>ity</a:t>
            </a:r>
            <a:endParaRPr lang="zh-CN" altLang="en-US" sz="2400" dirty="0" smtClean="0"/>
          </a:p>
        </p:txBody>
      </p:sp>
      <p:sp>
        <p:nvSpPr>
          <p:cNvPr id="5" name="矩形 4"/>
          <p:cNvSpPr/>
          <p:nvPr userDrawn="1"/>
        </p:nvSpPr>
        <p:spPr>
          <a:xfrm>
            <a:off x="1588" y="1930400"/>
            <a:ext cx="9144000" cy="24844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4524375"/>
            <a:ext cx="9144000" cy="5397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1779588"/>
            <a:ext cx="9144000" cy="5397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1C497-6C55-48B9-9184-524A631E18A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991AF-6FEE-473E-B23C-7B91F4B7851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975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F22AF-5399-4716-A328-9ADC1325F6B4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311FB-87E8-4005-899F-7927325A42C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213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A63F9-C472-4DCC-B134-1773FEA2D45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29243-D193-4C8F-8D74-F363C7D8C41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158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5BDB9-C073-4036-AD4D-3FCD0C4895A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DC828-D680-450E-98B9-73C2B130A85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13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419-109B-47C1-8E25-F9AD7B342634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8D959-EF2B-4381-819B-69D7271E07D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72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BDB4E-2A37-45E9-ACD2-CB9DAB09C7B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C9ABD-81E3-4A91-B7E0-FD336F2A256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388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07977-A114-45C8-A67E-29292A307E21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4DC3B-75C9-4B85-9A4E-F94BAE17E8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5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1750" y="0"/>
            <a:ext cx="9144000" cy="9810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346075" y="576263"/>
            <a:ext cx="676275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0488" y="6278563"/>
            <a:ext cx="5746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65163" y="6283325"/>
            <a:ext cx="249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南昌大学信息工程学院</a:t>
            </a: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647700" y="6546850"/>
            <a:ext cx="3735388" cy="3381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Information school of  nanchang univers</a:t>
            </a:r>
            <a:r>
              <a:rPr lang="en-US" altLang="zh-CN" sz="1600" smtClean="0"/>
              <a:t>ity</a:t>
            </a:r>
            <a:endParaRPr lang="zh-CN" altLang="en-US" sz="1600" smtClean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6272213"/>
            <a:ext cx="9144000" cy="0"/>
          </a:xfrm>
          <a:prstGeom prst="line">
            <a:avLst/>
          </a:prstGeom>
          <a:ln w="254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7"/>
          <p:cNvSpPr/>
          <p:nvPr userDrawn="1"/>
        </p:nvSpPr>
        <p:spPr>
          <a:xfrm>
            <a:off x="361950" y="53975"/>
            <a:ext cx="644525" cy="555625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 userDrawn="1"/>
        </p:nvSpPr>
        <p:spPr bwMode="auto">
          <a:xfrm>
            <a:off x="6732588" y="6445250"/>
            <a:ext cx="2238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@</a:t>
            </a:r>
            <a:r>
              <a:rPr lang="zh-CN" altLang="en-US"/>
              <a:t>骑着炮弹进城作品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921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Group 43"/>
          <p:cNvGrpSpPr>
            <a:grpSpLocks/>
          </p:cNvGrpSpPr>
          <p:nvPr userDrawn="1"/>
        </p:nvGrpSpPr>
        <p:grpSpPr bwMode="auto">
          <a:xfrm>
            <a:off x="955675" y="1762125"/>
            <a:ext cx="2606675" cy="2443163"/>
            <a:chOff x="2478" y="576"/>
            <a:chExt cx="934" cy="963"/>
          </a:xfrm>
        </p:grpSpPr>
        <p:sp>
          <p:nvSpPr>
            <p:cNvPr id="4" name="Freeform 44"/>
            <p:cNvSpPr>
              <a:spLocks/>
            </p:cNvSpPr>
            <p:nvPr/>
          </p:nvSpPr>
          <p:spPr bwMode="auto">
            <a:xfrm>
              <a:off x="2490" y="670"/>
              <a:ext cx="922" cy="869"/>
            </a:xfrm>
            <a:custGeom>
              <a:avLst/>
              <a:gdLst>
                <a:gd name="T0" fmla="*/ 1 w 1302"/>
                <a:gd name="T1" fmla="*/ 1 h 1231"/>
                <a:gd name="T2" fmla="*/ 1 w 1302"/>
                <a:gd name="T3" fmla="*/ 0 h 1231"/>
                <a:gd name="T4" fmla="*/ 2 w 1302"/>
                <a:gd name="T5" fmla="*/ 1 h 1231"/>
                <a:gd name="T6" fmla="*/ 2 w 1302"/>
                <a:gd name="T7" fmla="*/ 1 h 1231"/>
                <a:gd name="T8" fmla="*/ 1 w 1302"/>
                <a:gd name="T9" fmla="*/ 1 h 1231"/>
                <a:gd name="T10" fmla="*/ 1 w 1302"/>
                <a:gd name="T11" fmla="*/ 1 h 1231"/>
                <a:gd name="T12" fmla="*/ 1 w 1302"/>
                <a:gd name="T13" fmla="*/ 1 h 1231"/>
                <a:gd name="T14" fmla="*/ 1 w 1302"/>
                <a:gd name="T15" fmla="*/ 1 h 1231"/>
                <a:gd name="T16" fmla="*/ 1 w 1302"/>
                <a:gd name="T17" fmla="*/ 1 h 1231"/>
                <a:gd name="T18" fmla="*/ 1 w 1302"/>
                <a:gd name="T19" fmla="*/ 1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45"/>
            <p:cNvSpPr>
              <a:spLocks/>
            </p:cNvSpPr>
            <p:nvPr/>
          </p:nvSpPr>
          <p:spPr bwMode="auto">
            <a:xfrm>
              <a:off x="2478" y="670"/>
              <a:ext cx="913" cy="849"/>
            </a:xfrm>
            <a:custGeom>
              <a:avLst/>
              <a:gdLst>
                <a:gd name="T0" fmla="*/ 5 w 1289"/>
                <a:gd name="T1" fmla="*/ 4 h 1203"/>
                <a:gd name="T2" fmla="*/ 1 w 1289"/>
                <a:gd name="T3" fmla="*/ 4 h 1203"/>
                <a:gd name="T4" fmla="*/ 1 w 1289"/>
                <a:gd name="T5" fmla="*/ 1 h 1203"/>
                <a:gd name="T6" fmla="*/ 5 w 1289"/>
                <a:gd name="T7" fmla="*/ 0 h 1203"/>
                <a:gd name="T8" fmla="*/ 5 w 1289"/>
                <a:gd name="T9" fmla="*/ 4 h 1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EBEBEB"/>
                </a:gs>
                <a:gs pos="85001">
                  <a:srgbClr val="EBEBEB"/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46"/>
            <p:cNvGrpSpPr>
              <a:grpSpLocks/>
            </p:cNvGrpSpPr>
            <p:nvPr/>
          </p:nvGrpSpPr>
          <p:grpSpPr bwMode="auto">
            <a:xfrm>
              <a:off x="3214" y="926"/>
              <a:ext cx="296" cy="313"/>
              <a:chOff x="1088" y="998"/>
              <a:chExt cx="296" cy="313"/>
            </a:xfrm>
          </p:grpSpPr>
          <p:sp>
            <p:nvSpPr>
              <p:cNvPr id="7" name="Line 47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Line 48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49"/>
              <p:cNvSpPr>
                <a:spLocks/>
              </p:cNvSpPr>
              <p:nvPr/>
            </p:nvSpPr>
            <p:spPr bwMode="auto">
              <a:xfrm>
                <a:off x="1092" y="1200"/>
                <a:ext cx="104" cy="111"/>
              </a:xfrm>
              <a:custGeom>
                <a:avLst/>
                <a:gdLst>
                  <a:gd name="T0" fmla="*/ 1 w 161"/>
                  <a:gd name="T1" fmla="*/ 1 h 169"/>
                  <a:gd name="T2" fmla="*/ 1 w 161"/>
                  <a:gd name="T3" fmla="*/ 0 h 169"/>
                  <a:gd name="T4" fmla="*/ 1 w 161"/>
                  <a:gd name="T5" fmla="*/ 1 h 169"/>
                  <a:gd name="T6" fmla="*/ 1 w 161"/>
                  <a:gd name="T7" fmla="*/ 1 h 169"/>
                  <a:gd name="T8" fmla="*/ 1 w 161"/>
                  <a:gd name="T9" fmla="*/ 1 h 169"/>
                  <a:gd name="T10" fmla="*/ 1 w 161"/>
                  <a:gd name="T11" fmla="*/ 1 h 169"/>
                  <a:gd name="T12" fmla="*/ 1 w 161"/>
                  <a:gd name="T13" fmla="*/ 1 h 169"/>
                  <a:gd name="T14" fmla="*/ 1 w 161"/>
                  <a:gd name="T15" fmla="*/ 1 h 169"/>
                  <a:gd name="T16" fmla="*/ 1 w 161"/>
                  <a:gd name="T17" fmla="*/ 1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B6B6B6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50"/>
              <p:cNvSpPr>
                <a:spLocks/>
              </p:cNvSpPr>
              <p:nvPr/>
            </p:nvSpPr>
            <p:spPr bwMode="auto">
              <a:xfrm>
                <a:off x="1088" y="1083"/>
                <a:ext cx="218" cy="219"/>
              </a:xfrm>
              <a:custGeom>
                <a:avLst/>
                <a:gdLst>
                  <a:gd name="T0" fmla="*/ 1 w 336"/>
                  <a:gd name="T1" fmla="*/ 1 h 340"/>
                  <a:gd name="T2" fmla="*/ 1 w 336"/>
                  <a:gd name="T3" fmla="*/ 1 h 340"/>
                  <a:gd name="T4" fmla="*/ 1 w 336"/>
                  <a:gd name="T5" fmla="*/ 1 h 340"/>
                  <a:gd name="T6" fmla="*/ 1 w 336"/>
                  <a:gd name="T7" fmla="*/ 1 h 340"/>
                  <a:gd name="T8" fmla="*/ 1 w 336"/>
                  <a:gd name="T9" fmla="*/ 1 h 340"/>
                  <a:gd name="T10" fmla="*/ 1 w 336"/>
                  <a:gd name="T11" fmla="*/ 1 h 340"/>
                  <a:gd name="T12" fmla="*/ 1 w 336"/>
                  <a:gd name="T13" fmla="*/ 1 h 340"/>
                  <a:gd name="T14" fmla="*/ 1 w 336"/>
                  <a:gd name="T15" fmla="*/ 1 h 340"/>
                  <a:gd name="T16" fmla="*/ 1 w 336"/>
                  <a:gd name="T17" fmla="*/ 1 h 340"/>
                  <a:gd name="T18" fmla="*/ 1 w 336"/>
                  <a:gd name="T19" fmla="*/ 1 h 340"/>
                  <a:gd name="T20" fmla="*/ 1 w 336"/>
                  <a:gd name="T21" fmla="*/ 1 h 340"/>
                  <a:gd name="T22" fmla="*/ 1 w 336"/>
                  <a:gd name="T23" fmla="*/ 1 h 340"/>
                  <a:gd name="T24" fmla="*/ 1 w 336"/>
                  <a:gd name="T25" fmla="*/ 1 h 340"/>
                  <a:gd name="T26" fmla="*/ 1 w 336"/>
                  <a:gd name="T27" fmla="*/ 1 h 340"/>
                  <a:gd name="T28" fmla="*/ 1 w 336"/>
                  <a:gd name="T29" fmla="*/ 1 h 340"/>
                  <a:gd name="T30" fmla="*/ 1 w 336"/>
                  <a:gd name="T31" fmla="*/ 1 h 340"/>
                  <a:gd name="T32" fmla="*/ 1 w 336"/>
                  <a:gd name="T33" fmla="*/ 1 h 340"/>
                  <a:gd name="T34" fmla="*/ 1 w 336"/>
                  <a:gd name="T35" fmla="*/ 1 h 340"/>
                  <a:gd name="T36" fmla="*/ 1 w 336"/>
                  <a:gd name="T37" fmla="*/ 1 h 340"/>
                  <a:gd name="T38" fmla="*/ 1 w 336"/>
                  <a:gd name="T39" fmla="*/ 1 h 340"/>
                  <a:gd name="T40" fmla="*/ 1 w 336"/>
                  <a:gd name="T41" fmla="*/ 1 h 340"/>
                  <a:gd name="T42" fmla="*/ 1 w 336"/>
                  <a:gd name="T43" fmla="*/ 1 h 340"/>
                  <a:gd name="T44" fmla="*/ 1 w 336"/>
                  <a:gd name="T45" fmla="*/ 1 h 3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>
                <a:solidFill>
                  <a:srgbClr val="007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51"/>
              <p:cNvSpPr>
                <a:spLocks/>
              </p:cNvSpPr>
              <p:nvPr/>
            </p:nvSpPr>
            <p:spPr bwMode="auto">
              <a:xfrm>
                <a:off x="1196" y="1090"/>
                <a:ext cx="101" cy="100"/>
              </a:xfrm>
              <a:custGeom>
                <a:avLst/>
                <a:gdLst>
                  <a:gd name="T0" fmla="*/ 1 w 154"/>
                  <a:gd name="T1" fmla="*/ 1 h 158"/>
                  <a:gd name="T2" fmla="*/ 1 w 154"/>
                  <a:gd name="T3" fmla="*/ 0 h 158"/>
                  <a:gd name="T4" fmla="*/ 1 w 154"/>
                  <a:gd name="T5" fmla="*/ 1 h 158"/>
                  <a:gd name="T6" fmla="*/ 1 w 154"/>
                  <a:gd name="T7" fmla="*/ 1 h 158"/>
                  <a:gd name="T8" fmla="*/ 1 w 154"/>
                  <a:gd name="T9" fmla="*/ 1 h 158"/>
                  <a:gd name="T10" fmla="*/ 1 w 154"/>
                  <a:gd name="T11" fmla="*/ 1 h 158"/>
                  <a:gd name="T12" fmla="*/ 1 w 154"/>
                  <a:gd name="T13" fmla="*/ 1 h 158"/>
                  <a:gd name="T14" fmla="*/ 1 w 154"/>
                  <a:gd name="T15" fmla="*/ 1 h 158"/>
                  <a:gd name="T16" fmla="*/ 1 w 154"/>
                  <a:gd name="T17" fmla="*/ 1 h 1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A8AC5"/>
                  </a:gs>
                  <a:gs pos="100000">
                    <a:srgbClr val="33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52"/>
              <p:cNvSpPr>
                <a:spLocks/>
              </p:cNvSpPr>
              <p:nvPr/>
            </p:nvSpPr>
            <p:spPr bwMode="auto">
              <a:xfrm>
                <a:off x="1196" y="1090"/>
                <a:ext cx="101" cy="100"/>
              </a:xfrm>
              <a:custGeom>
                <a:avLst/>
                <a:gdLst>
                  <a:gd name="T0" fmla="*/ 1 w 154"/>
                  <a:gd name="T1" fmla="*/ 1 h 158"/>
                  <a:gd name="T2" fmla="*/ 1 w 154"/>
                  <a:gd name="T3" fmla="*/ 0 h 158"/>
                  <a:gd name="T4" fmla="*/ 1 w 154"/>
                  <a:gd name="T5" fmla="*/ 1 h 158"/>
                  <a:gd name="T6" fmla="*/ 1 w 154"/>
                  <a:gd name="T7" fmla="*/ 1 h 158"/>
                  <a:gd name="T8" fmla="*/ 1 w 154"/>
                  <a:gd name="T9" fmla="*/ 1 h 158"/>
                  <a:gd name="T10" fmla="*/ 1 w 154"/>
                  <a:gd name="T11" fmla="*/ 1 h 158"/>
                  <a:gd name="T12" fmla="*/ 1 w 154"/>
                  <a:gd name="T13" fmla="*/ 1 h 158"/>
                  <a:gd name="T14" fmla="*/ 1 w 154"/>
                  <a:gd name="T15" fmla="*/ 1 h 158"/>
                  <a:gd name="T16" fmla="*/ 1 w 154"/>
                  <a:gd name="T17" fmla="*/ 1 h 1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rgbClr val="8A8AC5"/>
                  </a:gs>
                  <a:gs pos="100000">
                    <a:srgbClr val="33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53"/>
              <p:cNvSpPr>
                <a:spLocks/>
              </p:cNvSpPr>
              <p:nvPr/>
            </p:nvSpPr>
            <p:spPr bwMode="auto">
              <a:xfrm>
                <a:off x="1213" y="998"/>
                <a:ext cx="166" cy="172"/>
              </a:xfrm>
              <a:custGeom>
                <a:avLst/>
                <a:gdLst>
                  <a:gd name="T0" fmla="*/ 1 w 259"/>
                  <a:gd name="T1" fmla="*/ 1 h 267"/>
                  <a:gd name="T2" fmla="*/ 1 w 259"/>
                  <a:gd name="T3" fmla="*/ 1 h 267"/>
                  <a:gd name="T4" fmla="*/ 1 w 259"/>
                  <a:gd name="T5" fmla="*/ 1 h 267"/>
                  <a:gd name="T6" fmla="*/ 1 w 259"/>
                  <a:gd name="T7" fmla="*/ 1 h 267"/>
                  <a:gd name="T8" fmla="*/ 1 w 259"/>
                  <a:gd name="T9" fmla="*/ 1 h 267"/>
                  <a:gd name="T10" fmla="*/ 1 w 259"/>
                  <a:gd name="T11" fmla="*/ 1 h 267"/>
                  <a:gd name="T12" fmla="*/ 1 w 259"/>
                  <a:gd name="T13" fmla="*/ 1 h 267"/>
                  <a:gd name="T14" fmla="*/ 1 w 259"/>
                  <a:gd name="T15" fmla="*/ 1 h 267"/>
                  <a:gd name="T16" fmla="*/ 1 w 259"/>
                  <a:gd name="T17" fmla="*/ 1 h 267"/>
                  <a:gd name="T18" fmla="*/ 1 w 259"/>
                  <a:gd name="T19" fmla="*/ 1 h 267"/>
                  <a:gd name="T20" fmla="*/ 1 w 259"/>
                  <a:gd name="T21" fmla="*/ 1 h 267"/>
                  <a:gd name="T22" fmla="*/ 1 w 259"/>
                  <a:gd name="T23" fmla="*/ 1 h 267"/>
                  <a:gd name="T24" fmla="*/ 1 w 259"/>
                  <a:gd name="T25" fmla="*/ 1 h 267"/>
                  <a:gd name="T26" fmla="*/ 0 w 259"/>
                  <a:gd name="T27" fmla="*/ 1 h 267"/>
                  <a:gd name="T28" fmla="*/ 1 w 259"/>
                  <a:gd name="T29" fmla="*/ 1 h 267"/>
                  <a:gd name="T30" fmla="*/ 1 w 259"/>
                  <a:gd name="T31" fmla="*/ 1 h 2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A8AC5"/>
                  </a:gs>
                  <a:gs pos="100000">
                    <a:srgbClr val="33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54"/>
              <p:cNvSpPr>
                <a:spLocks/>
              </p:cNvSpPr>
              <p:nvPr/>
            </p:nvSpPr>
            <p:spPr bwMode="auto">
              <a:xfrm>
                <a:off x="1200" y="998"/>
                <a:ext cx="179" cy="175"/>
              </a:xfrm>
              <a:custGeom>
                <a:avLst/>
                <a:gdLst>
                  <a:gd name="T0" fmla="*/ 1 w 278"/>
                  <a:gd name="T1" fmla="*/ 1 h 268"/>
                  <a:gd name="T2" fmla="*/ 1 w 278"/>
                  <a:gd name="T3" fmla="*/ 1 h 268"/>
                  <a:gd name="T4" fmla="*/ 1 w 278"/>
                  <a:gd name="T5" fmla="*/ 1 h 268"/>
                  <a:gd name="T6" fmla="*/ 1 w 278"/>
                  <a:gd name="T7" fmla="*/ 1 h 268"/>
                  <a:gd name="T8" fmla="*/ 1 w 278"/>
                  <a:gd name="T9" fmla="*/ 1 h 268"/>
                  <a:gd name="T10" fmla="*/ 1 w 278"/>
                  <a:gd name="T11" fmla="*/ 1 h 268"/>
                  <a:gd name="T12" fmla="*/ 1 w 278"/>
                  <a:gd name="T13" fmla="*/ 1 h 268"/>
                  <a:gd name="T14" fmla="*/ 1 w 278"/>
                  <a:gd name="T15" fmla="*/ 1 h 268"/>
                  <a:gd name="T16" fmla="*/ 1 w 278"/>
                  <a:gd name="T17" fmla="*/ 1 h 268"/>
                  <a:gd name="T18" fmla="*/ 1 w 278"/>
                  <a:gd name="T19" fmla="*/ 1 h 268"/>
                  <a:gd name="T20" fmla="*/ 1 w 278"/>
                  <a:gd name="T21" fmla="*/ 1 h 268"/>
                  <a:gd name="T22" fmla="*/ 1 w 278"/>
                  <a:gd name="T23" fmla="*/ 1 h 268"/>
                  <a:gd name="T24" fmla="*/ 1 w 278"/>
                  <a:gd name="T25" fmla="*/ 1 h 26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rgbClr val="8A8AC5"/>
                  </a:gs>
                  <a:gs pos="100000">
                    <a:srgbClr val="33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55"/>
              <p:cNvSpPr>
                <a:spLocks/>
              </p:cNvSpPr>
              <p:nvPr/>
            </p:nvSpPr>
            <p:spPr bwMode="auto">
              <a:xfrm>
                <a:off x="1210" y="1029"/>
                <a:ext cx="144" cy="145"/>
              </a:xfrm>
              <a:custGeom>
                <a:avLst/>
                <a:gdLst>
                  <a:gd name="T0" fmla="*/ 1 w 223"/>
                  <a:gd name="T1" fmla="*/ 1 h 220"/>
                  <a:gd name="T2" fmla="*/ 1 w 223"/>
                  <a:gd name="T3" fmla="*/ 1 h 220"/>
                  <a:gd name="T4" fmla="*/ 1 w 223"/>
                  <a:gd name="T5" fmla="*/ 1 h 220"/>
                  <a:gd name="T6" fmla="*/ 1 w 223"/>
                  <a:gd name="T7" fmla="*/ 1 h 220"/>
                  <a:gd name="T8" fmla="*/ 1 w 223"/>
                  <a:gd name="T9" fmla="*/ 1 h 220"/>
                  <a:gd name="T10" fmla="*/ 1 w 223"/>
                  <a:gd name="T11" fmla="*/ 0 h 220"/>
                  <a:gd name="T12" fmla="*/ 1 w 223"/>
                  <a:gd name="T13" fmla="*/ 1 h 220"/>
                  <a:gd name="T14" fmla="*/ 1 w 223"/>
                  <a:gd name="T15" fmla="*/ 1 h 220"/>
                  <a:gd name="T16" fmla="*/ 1 w 223"/>
                  <a:gd name="T17" fmla="*/ 1 h 220"/>
                  <a:gd name="T18" fmla="*/ 1 w 223"/>
                  <a:gd name="T19" fmla="*/ 1 h 220"/>
                  <a:gd name="T20" fmla="*/ 1 w 223"/>
                  <a:gd name="T21" fmla="*/ 1 h 220"/>
                  <a:gd name="T22" fmla="*/ 1 w 223"/>
                  <a:gd name="T23" fmla="*/ 1 h 220"/>
                  <a:gd name="T24" fmla="*/ 1 w 223"/>
                  <a:gd name="T25" fmla="*/ 1 h 220"/>
                  <a:gd name="T26" fmla="*/ 1 w 223"/>
                  <a:gd name="T27" fmla="*/ 1 h 220"/>
                  <a:gd name="T28" fmla="*/ 1 w 223"/>
                  <a:gd name="T29" fmla="*/ 1 h 220"/>
                  <a:gd name="T30" fmla="*/ 1 w 223"/>
                  <a:gd name="T31" fmla="*/ 1 h 220"/>
                  <a:gd name="T32" fmla="*/ 1 w 223"/>
                  <a:gd name="T33" fmla="*/ 1 h 220"/>
                  <a:gd name="T34" fmla="*/ 1 w 223"/>
                  <a:gd name="T35" fmla="*/ 1 h 220"/>
                  <a:gd name="T36" fmla="*/ 1 w 223"/>
                  <a:gd name="T37" fmla="*/ 1 h 220"/>
                  <a:gd name="T38" fmla="*/ 1 w 223"/>
                  <a:gd name="T39" fmla="*/ 1 h 22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A8AC5"/>
                  </a:gs>
                  <a:gs pos="100000">
                    <a:srgbClr val="33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56"/>
              <p:cNvSpPr>
                <a:spLocks/>
              </p:cNvSpPr>
              <p:nvPr/>
            </p:nvSpPr>
            <p:spPr bwMode="auto">
              <a:xfrm>
                <a:off x="1205" y="1029"/>
                <a:ext cx="149" cy="161"/>
              </a:xfrm>
              <a:custGeom>
                <a:avLst/>
                <a:gdLst>
                  <a:gd name="T0" fmla="*/ 1 w 232"/>
                  <a:gd name="T1" fmla="*/ 1 h 249"/>
                  <a:gd name="T2" fmla="*/ 1 w 232"/>
                  <a:gd name="T3" fmla="*/ 0 h 249"/>
                  <a:gd name="T4" fmla="*/ 1 w 232"/>
                  <a:gd name="T5" fmla="*/ 1 h 249"/>
                  <a:gd name="T6" fmla="*/ 1 w 232"/>
                  <a:gd name="T7" fmla="*/ 1 h 249"/>
                  <a:gd name="T8" fmla="*/ 1 w 232"/>
                  <a:gd name="T9" fmla="*/ 1 h 249"/>
                  <a:gd name="T10" fmla="*/ 1 w 232"/>
                  <a:gd name="T11" fmla="*/ 1 h 2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rgbClr val="8A8AC5"/>
                  </a:gs>
                  <a:gs pos="100000">
                    <a:srgbClr val="33339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57"/>
              <p:cNvSpPr>
                <a:spLocks/>
              </p:cNvSpPr>
              <p:nvPr/>
            </p:nvSpPr>
            <p:spPr bwMode="auto">
              <a:xfrm>
                <a:off x="1206" y="998"/>
                <a:ext cx="178" cy="175"/>
              </a:xfrm>
              <a:custGeom>
                <a:avLst/>
                <a:gdLst>
                  <a:gd name="T0" fmla="*/ 1 w 274"/>
                  <a:gd name="T1" fmla="*/ 1 h 268"/>
                  <a:gd name="T2" fmla="*/ 1 w 274"/>
                  <a:gd name="T3" fmla="*/ 1 h 268"/>
                  <a:gd name="T4" fmla="*/ 1 w 274"/>
                  <a:gd name="T5" fmla="*/ 1 h 268"/>
                  <a:gd name="T6" fmla="*/ 1 w 274"/>
                  <a:gd name="T7" fmla="*/ 1 h 268"/>
                  <a:gd name="T8" fmla="*/ 1 w 274"/>
                  <a:gd name="T9" fmla="*/ 1 h 2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Group 108"/>
          <p:cNvGrpSpPr>
            <a:grpSpLocks/>
          </p:cNvGrpSpPr>
          <p:nvPr userDrawn="1"/>
        </p:nvGrpSpPr>
        <p:grpSpPr bwMode="auto">
          <a:xfrm>
            <a:off x="3665538" y="1970088"/>
            <a:ext cx="3570287" cy="2235200"/>
            <a:chOff x="1824" y="3063"/>
            <a:chExt cx="964" cy="876"/>
          </a:xfrm>
        </p:grpSpPr>
        <p:sp>
          <p:nvSpPr>
            <p:cNvPr id="19" name="Freeform 59"/>
            <p:cNvSpPr>
              <a:spLocks/>
            </p:cNvSpPr>
            <p:nvPr/>
          </p:nvSpPr>
          <p:spPr bwMode="auto">
            <a:xfrm>
              <a:off x="1866" y="3070"/>
              <a:ext cx="922" cy="869"/>
            </a:xfrm>
            <a:custGeom>
              <a:avLst/>
              <a:gdLst>
                <a:gd name="T0" fmla="*/ 1 w 1302"/>
                <a:gd name="T1" fmla="*/ 1 h 1231"/>
                <a:gd name="T2" fmla="*/ 1 w 1302"/>
                <a:gd name="T3" fmla="*/ 0 h 1231"/>
                <a:gd name="T4" fmla="*/ 2 w 1302"/>
                <a:gd name="T5" fmla="*/ 1 h 1231"/>
                <a:gd name="T6" fmla="*/ 2 w 1302"/>
                <a:gd name="T7" fmla="*/ 1 h 1231"/>
                <a:gd name="T8" fmla="*/ 1 w 1302"/>
                <a:gd name="T9" fmla="*/ 1 h 1231"/>
                <a:gd name="T10" fmla="*/ 1 w 1302"/>
                <a:gd name="T11" fmla="*/ 1 h 1231"/>
                <a:gd name="T12" fmla="*/ 1 w 1302"/>
                <a:gd name="T13" fmla="*/ 1 h 1231"/>
                <a:gd name="T14" fmla="*/ 1 w 1302"/>
                <a:gd name="T15" fmla="*/ 1 h 1231"/>
                <a:gd name="T16" fmla="*/ 1 w 1302"/>
                <a:gd name="T17" fmla="*/ 1 h 1231"/>
                <a:gd name="T18" fmla="*/ 1 w 1302"/>
                <a:gd name="T19" fmla="*/ 1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60"/>
            <p:cNvSpPr>
              <a:spLocks/>
            </p:cNvSpPr>
            <p:nvPr/>
          </p:nvSpPr>
          <p:spPr bwMode="auto">
            <a:xfrm>
              <a:off x="1824" y="3063"/>
              <a:ext cx="913" cy="851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95000">
                  <a:schemeClr val="bg1">
                    <a:gamma/>
                    <a:shade val="9215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zh-CN"/>
            </a:p>
          </p:txBody>
        </p:sp>
        <p:grpSp>
          <p:nvGrpSpPr>
            <p:cNvPr id="21" name="Group 99"/>
            <p:cNvGrpSpPr>
              <a:grpSpLocks/>
            </p:cNvGrpSpPr>
            <p:nvPr/>
          </p:nvGrpSpPr>
          <p:grpSpPr bwMode="auto">
            <a:xfrm>
              <a:off x="2331" y="3137"/>
              <a:ext cx="1" cy="1"/>
              <a:chOff x="2187" y="2948"/>
              <a:chExt cx="1" cy="1"/>
            </a:xfrm>
          </p:grpSpPr>
          <p:sp>
            <p:nvSpPr>
              <p:cNvPr id="22" name="Line 88"/>
              <p:cNvSpPr>
                <a:spLocks noChangeShapeType="1"/>
              </p:cNvSpPr>
              <p:nvPr/>
            </p:nvSpPr>
            <p:spPr bwMode="auto">
              <a:xfrm>
                <a:off x="2187" y="2948"/>
                <a:ext cx="1" cy="1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Line 89"/>
              <p:cNvSpPr>
                <a:spLocks noChangeShapeType="1"/>
              </p:cNvSpPr>
              <p:nvPr/>
            </p:nvSpPr>
            <p:spPr bwMode="auto">
              <a:xfrm>
                <a:off x="2187" y="2948"/>
                <a:ext cx="1" cy="1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0488" y="6278563"/>
            <a:ext cx="5746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>
            <a:spLocks noChangeArrowheads="1"/>
          </p:cNvSpPr>
          <p:nvPr userDrawn="1"/>
        </p:nvSpPr>
        <p:spPr bwMode="auto">
          <a:xfrm>
            <a:off x="665163" y="6283325"/>
            <a:ext cx="249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南昌大学信息工程学院</a:t>
            </a:r>
          </a:p>
        </p:txBody>
      </p:sp>
      <p:sp>
        <p:nvSpPr>
          <p:cNvPr id="26" name="TextBox 25"/>
          <p:cNvSpPr txBox="1">
            <a:spLocks noChangeArrowheads="1"/>
          </p:cNvSpPr>
          <p:nvPr userDrawn="1"/>
        </p:nvSpPr>
        <p:spPr bwMode="auto">
          <a:xfrm>
            <a:off x="647700" y="6546850"/>
            <a:ext cx="3735388" cy="3381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Information school of  nanchang univers</a:t>
            </a:r>
            <a:r>
              <a:rPr lang="en-US" altLang="zh-CN" sz="1600" smtClean="0"/>
              <a:t>ity</a:t>
            </a:r>
            <a:endParaRPr lang="zh-CN" altLang="en-US" sz="1600" smtClean="0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0" y="6272213"/>
            <a:ext cx="9144000" cy="0"/>
          </a:xfrm>
          <a:prstGeom prst="line">
            <a:avLst/>
          </a:prstGeom>
          <a:ln w="254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>
            <a:spLocks noChangeArrowheads="1"/>
          </p:cNvSpPr>
          <p:nvPr userDrawn="1"/>
        </p:nvSpPr>
        <p:spPr bwMode="auto">
          <a:xfrm>
            <a:off x="6732588" y="6445250"/>
            <a:ext cx="2238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@</a:t>
            </a:r>
            <a:r>
              <a:rPr lang="zh-CN" altLang="en-US"/>
              <a:t>骑着炮弹进城作品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30163" y="0"/>
            <a:ext cx="9355138" cy="33337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 userDrawn="1"/>
        </p:nvGrpSpPr>
        <p:grpSpPr bwMode="auto">
          <a:xfrm>
            <a:off x="74613" y="407988"/>
            <a:ext cx="1184275" cy="660400"/>
            <a:chOff x="2935784" y="1508275"/>
            <a:chExt cx="1404000" cy="783045"/>
          </a:xfrm>
        </p:grpSpPr>
        <p:sp>
          <p:nvSpPr>
            <p:cNvPr id="4" name="矩形 3"/>
            <p:cNvSpPr/>
            <p:nvPr userDrawn="1"/>
          </p:nvSpPr>
          <p:spPr>
            <a:xfrm>
              <a:off x="2935784" y="1508275"/>
              <a:ext cx="1404000" cy="78304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TextBox 4"/>
            <p:cNvSpPr txBox="1">
              <a:spLocks/>
            </p:cNvSpPr>
            <p:nvPr userDrawn="1"/>
          </p:nvSpPr>
          <p:spPr bwMode="auto">
            <a:xfrm>
              <a:off x="2992245" y="1553451"/>
              <a:ext cx="1291078" cy="656929"/>
            </a:xfrm>
            <a:prstGeom prst="rect">
              <a:avLst/>
            </a:prstGeom>
            <a:solidFill>
              <a:srgbClr val="0070C0"/>
            </a:solidFill>
            <a:ln w="25400">
              <a:solidFill>
                <a:srgbClr val="0070C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600" b="1" dirty="0" smtClean="0">
                  <a:solidFill>
                    <a:schemeClr val="bg1"/>
                  </a:solidFill>
                </a:rPr>
                <a:t>（   ）</a:t>
              </a:r>
              <a:endParaRPr lang="zh-CN" altLang="en-US" sz="2400" dirty="0" smtClean="0">
                <a:solidFill>
                  <a:schemeClr val="bg1"/>
                </a:solidFill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>
            <a:off x="1547813" y="446088"/>
            <a:ext cx="0" cy="62230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0488" y="6278563"/>
            <a:ext cx="5746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665163" y="6283325"/>
            <a:ext cx="249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南昌大学信息工程学院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647700" y="6546850"/>
            <a:ext cx="3735388" cy="3381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Information school of  nanchang univers</a:t>
            </a:r>
            <a:r>
              <a:rPr lang="en-US" altLang="zh-CN" sz="1600" smtClean="0"/>
              <a:t>ity</a:t>
            </a:r>
            <a:endParaRPr lang="zh-CN" altLang="en-US" sz="1600" smtClean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0" y="6272213"/>
            <a:ext cx="9144000" cy="0"/>
          </a:xfrm>
          <a:prstGeom prst="line">
            <a:avLst/>
          </a:prstGeom>
          <a:ln w="254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>
            <a:spLocks noChangeArrowheads="1"/>
          </p:cNvSpPr>
          <p:nvPr userDrawn="1"/>
        </p:nvSpPr>
        <p:spPr bwMode="auto">
          <a:xfrm>
            <a:off x="6732588" y="6445250"/>
            <a:ext cx="2238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@</a:t>
            </a:r>
            <a:r>
              <a:rPr lang="zh-CN" altLang="en-US"/>
              <a:t>骑着炮弹进城作品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30163" y="0"/>
            <a:ext cx="9355138" cy="33337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0488" y="6278563"/>
            <a:ext cx="5746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65163" y="6283325"/>
            <a:ext cx="249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南昌大学信息工程学院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47700" y="6546850"/>
            <a:ext cx="3735388" cy="3381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Information school of  nanchang univers</a:t>
            </a:r>
            <a:r>
              <a:rPr lang="en-US" altLang="zh-CN" sz="1600" smtClean="0"/>
              <a:t>ity</a:t>
            </a:r>
            <a:endParaRPr lang="zh-CN" altLang="en-US" sz="1600" smtClean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6272213"/>
            <a:ext cx="9144000" cy="0"/>
          </a:xfrm>
          <a:prstGeom prst="line">
            <a:avLst/>
          </a:prstGeom>
          <a:ln w="254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>
            <a:spLocks noChangeArrowheads="1"/>
          </p:cNvSpPr>
          <p:nvPr userDrawn="1"/>
        </p:nvSpPr>
        <p:spPr bwMode="auto">
          <a:xfrm>
            <a:off x="6732588" y="6445250"/>
            <a:ext cx="2238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@</a:t>
            </a:r>
            <a:r>
              <a:rPr lang="zh-CN" altLang="en-US"/>
              <a:t>骑着炮弹进城作品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F590A-3619-4A4E-9F18-E7BD1EC687D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B364D-FB9F-4563-9EEF-9E3F30F49B1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416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8A29E-610A-435B-A118-50A6C2E6F4D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B84C3-8322-4FBB-AB43-00E656EF1D5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15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10103-98CF-46DC-8B3B-9B6A8D7A2AC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4A5AA-350D-4169-800E-D2B899197C7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89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3EAF2-5397-4897-925F-C4772500966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EED1F-65E7-48F6-8910-C72BA897A8B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225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9CA826D-B4ED-4ED7-8C70-13E26DEFD8CA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2015/1/30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A274AE98-03FA-4E37-823F-B11094F7FBB6}" type="slidenum"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9270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anyijingling.com/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5938838" y="4878388"/>
            <a:ext cx="26638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5938838" y="5386388"/>
            <a:ext cx="2905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导   师：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副教授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617538" y="3092450"/>
            <a:ext cx="8032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微带交指带通滤波器设计与仿真</a:t>
            </a: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5932488" y="5868988"/>
            <a:ext cx="2663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号</a:t>
            </a:r>
          </a:p>
        </p:txBody>
      </p:sp>
      <p:pic>
        <p:nvPicPr>
          <p:cNvPr id="7174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062"/>
          <a:stretch>
            <a:fillRect/>
          </a:stretch>
        </p:blipFill>
        <p:spPr bwMode="auto">
          <a:xfrm>
            <a:off x="3348038" y="2060575"/>
            <a:ext cx="12954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5003800" y="2252663"/>
            <a:ext cx="3671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24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2013 </a:t>
            </a:r>
            <a:r>
              <a:rPr lang="zh-CN" altLang="en-US" sz="24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届学士论文毕业答辩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434975" y="41592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1752600" y="414338"/>
            <a:ext cx="238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仿真与优化</a:t>
            </a: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4762500" y="476250"/>
            <a:ext cx="2339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原理图仿真结果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017963" y="706438"/>
            <a:ext cx="720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0" name="图片 1"/>
          <p:cNvPicPr>
            <a:picLocks noChangeAspect="1" noChangeArrowheads="1"/>
          </p:cNvPicPr>
          <p:nvPr/>
        </p:nvPicPr>
        <p:blipFill>
          <a:blip r:embed="rId2"/>
          <a:srcRect l="22940" t="20763" r="22174"/>
          <a:stretch>
            <a:fillRect/>
          </a:stretch>
        </p:blipFill>
        <p:spPr bwMode="auto">
          <a:xfrm>
            <a:off x="787400" y="1265238"/>
            <a:ext cx="476726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502275" y="1658938"/>
            <a:ext cx="1008063" cy="107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502275" y="1947863"/>
            <a:ext cx="2417763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3" name="TextBox 10"/>
          <p:cNvSpPr txBox="1">
            <a:spLocks noChangeArrowheads="1"/>
          </p:cNvSpPr>
          <p:nvPr/>
        </p:nvSpPr>
        <p:spPr bwMode="auto">
          <a:xfrm>
            <a:off x="5513388" y="1527175"/>
            <a:ext cx="1801812" cy="3683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原理图仿真结果</a:t>
            </a:r>
          </a:p>
        </p:txBody>
      </p:sp>
      <p:sp>
        <p:nvSpPr>
          <p:cNvPr id="16394" name="TextBox 11"/>
          <p:cNvSpPr txBox="1">
            <a:spLocks noChangeArrowheads="1"/>
          </p:cNvSpPr>
          <p:nvPr/>
        </p:nvSpPr>
        <p:spPr bwMode="auto">
          <a:xfrm>
            <a:off x="5732463" y="2003425"/>
            <a:ext cx="15795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中心频率偏低</a:t>
            </a:r>
          </a:p>
        </p:txBody>
      </p:sp>
      <p:sp>
        <p:nvSpPr>
          <p:cNvPr id="13" name="椭圆 12"/>
          <p:cNvSpPr/>
          <p:nvPr/>
        </p:nvSpPr>
        <p:spPr>
          <a:xfrm>
            <a:off x="5603875" y="2057400"/>
            <a:ext cx="184150" cy="1857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03875" y="2446338"/>
            <a:ext cx="184150" cy="18573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603875" y="2836863"/>
            <a:ext cx="184150" cy="18415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398" name="TextBox 22"/>
          <p:cNvSpPr txBox="1">
            <a:spLocks noChangeArrowheads="1"/>
          </p:cNvSpPr>
          <p:nvPr/>
        </p:nvSpPr>
        <p:spPr bwMode="auto">
          <a:xfrm>
            <a:off x="5764213" y="2354263"/>
            <a:ext cx="1895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通带波纹＞</a:t>
            </a:r>
            <a:r>
              <a:rPr lang="en-US" altLang="zh-CN" b="1"/>
              <a:t>0.5dB</a:t>
            </a:r>
            <a:endParaRPr lang="zh-CN" altLang="en-US" b="1"/>
          </a:p>
        </p:txBody>
      </p:sp>
      <p:sp>
        <p:nvSpPr>
          <p:cNvPr id="16399" name="TextBox 23"/>
          <p:cNvSpPr txBox="1">
            <a:spLocks noChangeArrowheads="1"/>
          </p:cNvSpPr>
          <p:nvPr/>
        </p:nvSpPr>
        <p:spPr bwMode="auto">
          <a:xfrm>
            <a:off x="5732463" y="2744788"/>
            <a:ext cx="1835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阻带衰减＜</a:t>
            </a:r>
            <a:r>
              <a:rPr lang="en-US" altLang="zh-CN" b="1"/>
              <a:t>30dB</a:t>
            </a:r>
            <a:endParaRPr lang="zh-CN" altLang="en-US" b="1"/>
          </a:p>
        </p:txBody>
      </p:sp>
      <p:cxnSp>
        <p:nvCxnSpPr>
          <p:cNvPr id="25" name="直接连接符 24"/>
          <p:cNvCxnSpPr/>
          <p:nvPr/>
        </p:nvCxnSpPr>
        <p:spPr>
          <a:xfrm>
            <a:off x="5554663" y="3573463"/>
            <a:ext cx="2417762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5502275" y="3573463"/>
            <a:ext cx="2262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计算时由于舍入处理</a:t>
            </a:r>
            <a:endParaRPr lang="en-US" altLang="zh-CN"/>
          </a:p>
          <a:p>
            <a:pPr eaLnBrk="1" hangingPunct="1"/>
            <a:r>
              <a:rPr lang="zh-CN" altLang="en-US"/>
              <a:t>造成出现偏差。</a:t>
            </a:r>
          </a:p>
        </p:txBody>
      </p:sp>
      <p:sp>
        <p:nvSpPr>
          <p:cNvPr id="16402" name="TextBox 10"/>
          <p:cNvSpPr txBox="1">
            <a:spLocks noChangeArrowheads="1"/>
          </p:cNvSpPr>
          <p:nvPr/>
        </p:nvSpPr>
        <p:spPr bwMode="auto">
          <a:xfrm>
            <a:off x="5554663" y="3125788"/>
            <a:ext cx="1685925" cy="369887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原因分析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5546725" y="4668838"/>
            <a:ext cx="2417763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4" name="TextBox 25"/>
          <p:cNvSpPr txBox="1">
            <a:spLocks noChangeArrowheads="1"/>
          </p:cNvSpPr>
          <p:nvPr/>
        </p:nvSpPr>
        <p:spPr bwMode="auto">
          <a:xfrm>
            <a:off x="5618163" y="4210050"/>
            <a:ext cx="1490662" cy="369888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优化方法   </a:t>
            </a:r>
          </a:p>
        </p:txBody>
      </p:sp>
      <p:sp>
        <p:nvSpPr>
          <p:cNvPr id="16405" name="TextBox 26"/>
          <p:cNvSpPr txBox="1">
            <a:spLocks noChangeArrowheads="1"/>
          </p:cNvSpPr>
          <p:nvPr/>
        </p:nvSpPr>
        <p:spPr bwMode="auto">
          <a:xfrm>
            <a:off x="5564188" y="4686300"/>
            <a:ext cx="241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利用</a:t>
            </a:r>
            <a:r>
              <a:rPr lang="en-US" altLang="zh-CN"/>
              <a:t>ADS</a:t>
            </a:r>
            <a:r>
              <a:rPr lang="zh-CN" altLang="en-US"/>
              <a:t>自带的优化工</a:t>
            </a:r>
            <a:endParaRPr lang="en-US" altLang="zh-CN"/>
          </a:p>
          <a:p>
            <a:pPr eaLnBrk="1" hangingPunct="1"/>
            <a:r>
              <a:rPr lang="zh-CN" altLang="en-US"/>
              <a:t>具进行优化。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434975" y="41592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752600" y="414338"/>
            <a:ext cx="238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仿真与优化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4738688" y="47625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版图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83038" y="708025"/>
            <a:ext cx="720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4" name="Picture 2" descr="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125" y="1196975"/>
            <a:ext cx="7269163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Box 5"/>
          <p:cNvSpPr txBox="1">
            <a:spLocks noChangeArrowheads="1"/>
          </p:cNvSpPr>
          <p:nvPr/>
        </p:nvSpPr>
        <p:spPr bwMode="auto">
          <a:xfrm>
            <a:off x="6300788" y="1169988"/>
            <a:ext cx="1244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单位：</a:t>
            </a:r>
            <a:r>
              <a:rPr lang="en-US" altLang="zh-CN"/>
              <a:t>mm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34975" y="41592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752600" y="414338"/>
            <a:ext cx="238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仿真与优化</a:t>
            </a: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4762500" y="476250"/>
            <a:ext cx="203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版图仿真结果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017963" y="706438"/>
            <a:ext cx="720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778500" y="1866900"/>
            <a:ext cx="2417763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5851525" y="1408113"/>
            <a:ext cx="1568450" cy="369887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版图仿真结果</a:t>
            </a:r>
          </a:p>
        </p:txBody>
      </p:sp>
      <p:sp>
        <p:nvSpPr>
          <p:cNvPr id="18440" name="TextBox 11"/>
          <p:cNvSpPr txBox="1">
            <a:spLocks noChangeArrowheads="1"/>
          </p:cNvSpPr>
          <p:nvPr/>
        </p:nvSpPr>
        <p:spPr bwMode="auto">
          <a:xfrm>
            <a:off x="6134100" y="1985963"/>
            <a:ext cx="2376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中心频率小于</a:t>
            </a:r>
            <a:r>
              <a:rPr lang="en-US" altLang="zh-CN" b="1"/>
              <a:t>2.45GHz</a:t>
            </a:r>
            <a:endParaRPr lang="zh-CN" altLang="en-US" b="1"/>
          </a:p>
        </p:txBody>
      </p:sp>
      <p:sp>
        <p:nvSpPr>
          <p:cNvPr id="13" name="椭圆 12"/>
          <p:cNvSpPr/>
          <p:nvPr/>
        </p:nvSpPr>
        <p:spPr>
          <a:xfrm>
            <a:off x="6005513" y="2041525"/>
            <a:ext cx="184150" cy="18415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05513" y="2430463"/>
            <a:ext cx="184150" cy="18415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005513" y="2819400"/>
            <a:ext cx="184150" cy="1857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444" name="TextBox 22"/>
          <p:cNvSpPr txBox="1">
            <a:spLocks noChangeArrowheads="1"/>
          </p:cNvSpPr>
          <p:nvPr/>
        </p:nvSpPr>
        <p:spPr bwMode="auto">
          <a:xfrm>
            <a:off x="6165850" y="2338388"/>
            <a:ext cx="23606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通带波纹满足＜</a:t>
            </a:r>
            <a:r>
              <a:rPr lang="en-US" altLang="zh-CN" b="1"/>
              <a:t>0.5dB</a:t>
            </a:r>
            <a:endParaRPr lang="zh-CN" altLang="en-US" b="1"/>
          </a:p>
        </p:txBody>
      </p:sp>
      <p:sp>
        <p:nvSpPr>
          <p:cNvPr id="18445" name="TextBox 23"/>
          <p:cNvSpPr txBox="1">
            <a:spLocks noChangeArrowheads="1"/>
          </p:cNvSpPr>
          <p:nvPr/>
        </p:nvSpPr>
        <p:spPr bwMode="auto">
          <a:xfrm>
            <a:off x="6134100" y="2727325"/>
            <a:ext cx="2300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阻带衰减满足＞</a:t>
            </a:r>
            <a:r>
              <a:rPr lang="en-US" altLang="zh-CN" b="1"/>
              <a:t>30dB</a:t>
            </a:r>
            <a:endParaRPr lang="zh-CN" altLang="en-US" b="1"/>
          </a:p>
        </p:txBody>
      </p:sp>
      <p:cxnSp>
        <p:nvCxnSpPr>
          <p:cNvPr id="25" name="直接连接符 24"/>
          <p:cNvCxnSpPr/>
          <p:nvPr/>
        </p:nvCxnSpPr>
        <p:spPr>
          <a:xfrm>
            <a:off x="5886450" y="3579813"/>
            <a:ext cx="2417763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7" name="TextBox 13"/>
          <p:cNvSpPr txBox="1">
            <a:spLocks noChangeArrowheads="1"/>
          </p:cNvSpPr>
          <p:nvPr/>
        </p:nvSpPr>
        <p:spPr bwMode="auto">
          <a:xfrm>
            <a:off x="5886450" y="3594100"/>
            <a:ext cx="24939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中心频率偏小根据相关</a:t>
            </a:r>
            <a:endParaRPr lang="en-US" altLang="zh-CN"/>
          </a:p>
          <a:p>
            <a:pPr eaLnBrk="1" hangingPunct="1"/>
            <a:r>
              <a:rPr lang="zh-CN" altLang="en-US"/>
              <a:t>理论可以知道微带线长</a:t>
            </a:r>
            <a:endParaRPr lang="en-US" altLang="zh-CN"/>
          </a:p>
          <a:p>
            <a:pPr eaLnBrk="1" hangingPunct="1"/>
            <a:r>
              <a:rPr lang="zh-CN" altLang="en-US"/>
              <a:t>度偏长，需要改短。</a:t>
            </a:r>
          </a:p>
        </p:txBody>
      </p:sp>
      <p:pic>
        <p:nvPicPr>
          <p:cNvPr id="18448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363" y="1308100"/>
            <a:ext cx="491013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9" name="TextBox 20"/>
          <p:cNvSpPr txBox="1">
            <a:spLocks noChangeArrowheads="1"/>
          </p:cNvSpPr>
          <p:nvPr/>
        </p:nvSpPr>
        <p:spPr bwMode="auto">
          <a:xfrm>
            <a:off x="5886450" y="3097213"/>
            <a:ext cx="1533525" cy="369887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原因分析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5857875" y="4976813"/>
            <a:ext cx="2417763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1" name="TextBox 25"/>
          <p:cNvSpPr txBox="1">
            <a:spLocks noChangeArrowheads="1"/>
          </p:cNvSpPr>
          <p:nvPr/>
        </p:nvSpPr>
        <p:spPr bwMode="auto">
          <a:xfrm>
            <a:off x="5929313" y="4518025"/>
            <a:ext cx="1490662" cy="369888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优化方法   </a:t>
            </a:r>
          </a:p>
        </p:txBody>
      </p:sp>
      <p:sp>
        <p:nvSpPr>
          <p:cNvPr id="18452" name="TextBox 26"/>
          <p:cNvSpPr txBox="1">
            <a:spLocks noChangeArrowheads="1"/>
          </p:cNvSpPr>
          <p:nvPr/>
        </p:nvSpPr>
        <p:spPr bwMode="auto">
          <a:xfrm>
            <a:off x="5875338" y="4994275"/>
            <a:ext cx="2724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通过实验发现优化时需要</a:t>
            </a:r>
            <a:endParaRPr lang="en-US" altLang="zh-CN"/>
          </a:p>
          <a:p>
            <a:pPr eaLnBrk="1" hangingPunct="1"/>
            <a:r>
              <a:rPr lang="zh-CN" altLang="en-US"/>
              <a:t>改变下一半微带线长度。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612900" y="24257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四</a:t>
            </a:r>
          </a:p>
        </p:txBody>
      </p:sp>
      <p:sp>
        <p:nvSpPr>
          <p:cNvPr id="19459" name="TextBox 1"/>
          <p:cNvSpPr txBox="1">
            <a:spLocks noChangeArrowheads="1"/>
          </p:cNvSpPr>
          <p:nvPr/>
        </p:nvSpPr>
        <p:spPr bwMode="auto">
          <a:xfrm>
            <a:off x="4140200" y="2701925"/>
            <a:ext cx="2236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434975" y="41592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四</a:t>
            </a: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752600" y="414338"/>
            <a:ext cx="238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结论分析</a:t>
            </a:r>
          </a:p>
        </p:txBody>
      </p:sp>
      <p:grpSp>
        <p:nvGrpSpPr>
          <p:cNvPr id="20484" name="组合 5"/>
          <p:cNvGrpSpPr>
            <a:grpSpLocks/>
          </p:cNvGrpSpPr>
          <p:nvPr/>
        </p:nvGrpSpPr>
        <p:grpSpPr bwMode="auto">
          <a:xfrm>
            <a:off x="1214438" y="1987550"/>
            <a:ext cx="520700" cy="520700"/>
            <a:chOff x="1155644" y="1656612"/>
            <a:chExt cx="596956" cy="596956"/>
          </a:xfrm>
        </p:grpSpPr>
        <p:sp>
          <p:nvSpPr>
            <p:cNvPr id="2" name="椭圆 1"/>
            <p:cNvSpPr/>
            <p:nvPr/>
          </p:nvSpPr>
          <p:spPr>
            <a:xfrm>
              <a:off x="1232083" y="1733051"/>
              <a:ext cx="444077" cy="44407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155644" y="1656612"/>
              <a:ext cx="596956" cy="596956"/>
            </a:xfrm>
            <a:prstGeom prst="ellipse">
              <a:avLst/>
            </a:prstGeom>
            <a:noFill/>
            <a:ln>
              <a:gradFill>
                <a:gsLst>
                  <a:gs pos="23000">
                    <a:srgbClr val="0070C0"/>
                  </a:gs>
                  <a:gs pos="5000">
                    <a:srgbClr val="00B0F0"/>
                  </a:gs>
                  <a:gs pos="75000">
                    <a:srgbClr val="00B0F0"/>
                  </a:gs>
                  <a:gs pos="93000">
                    <a:srgbClr val="0070C0"/>
                  </a:gs>
                </a:gsLst>
                <a:lin ang="5400000" scaled="0"/>
              </a:gradFill>
              <a:prstDash val="sysDot"/>
            </a:ln>
            <a:effectLst>
              <a:glow rad="381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1833563" y="2838450"/>
            <a:ext cx="6264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/>
              <a:t>本设计基本满足了给定的指</a:t>
            </a:r>
            <a:r>
              <a:rPr lang="zh-CN" altLang="en-US"/>
              <a:t>标，原理图和版图仿真都到达</a:t>
            </a:r>
            <a:endParaRPr lang="en-US" altLang="zh-CN"/>
          </a:p>
          <a:p>
            <a:pPr eaLnBrk="1" hangingPunct="1"/>
            <a:r>
              <a:rPr lang="zh-CN" altLang="en-US"/>
              <a:t>给定指标。不足之处是在低频段没有达到</a:t>
            </a:r>
            <a:r>
              <a:rPr lang="en-US" altLang="zh-CN"/>
              <a:t>30dB</a:t>
            </a:r>
            <a:r>
              <a:rPr lang="zh-CN" altLang="en-US"/>
              <a:t>的衰减。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811338" y="2665413"/>
            <a:ext cx="5802312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7" name="组合 14"/>
          <p:cNvGrpSpPr>
            <a:grpSpLocks/>
          </p:cNvGrpSpPr>
          <p:nvPr/>
        </p:nvGrpSpPr>
        <p:grpSpPr bwMode="auto">
          <a:xfrm>
            <a:off x="1214438" y="2963863"/>
            <a:ext cx="520700" cy="519112"/>
            <a:chOff x="1155644" y="1656612"/>
            <a:chExt cx="596956" cy="596956"/>
          </a:xfrm>
        </p:grpSpPr>
        <p:sp>
          <p:nvSpPr>
            <p:cNvPr id="16" name="椭圆 15"/>
            <p:cNvSpPr/>
            <p:nvPr/>
          </p:nvSpPr>
          <p:spPr>
            <a:xfrm>
              <a:off x="1232083" y="1733285"/>
              <a:ext cx="444077" cy="44360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155644" y="1656612"/>
              <a:ext cx="596956" cy="596956"/>
            </a:xfrm>
            <a:prstGeom prst="ellipse">
              <a:avLst/>
            </a:prstGeom>
            <a:noFill/>
            <a:ln>
              <a:gradFill>
                <a:gsLst>
                  <a:gs pos="23000">
                    <a:srgbClr val="0070C0"/>
                  </a:gs>
                  <a:gs pos="5000">
                    <a:srgbClr val="00B0F0"/>
                  </a:gs>
                  <a:gs pos="75000">
                    <a:srgbClr val="00B0F0"/>
                  </a:gs>
                  <a:gs pos="93000">
                    <a:srgbClr val="0070C0"/>
                  </a:gs>
                </a:gsLst>
                <a:lin ang="5400000" scaled="0"/>
              </a:gradFill>
              <a:prstDash val="sysDot"/>
            </a:ln>
            <a:effectLst>
              <a:glow rad="381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1833563" y="3913188"/>
            <a:ext cx="5956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由于实验室器材限制没有进行实物制作，没有进一步进行</a:t>
            </a:r>
            <a:endParaRPr lang="en-US" altLang="zh-CN"/>
          </a:p>
          <a:p>
            <a:pPr eaLnBrk="1" hangingPunct="1"/>
            <a:r>
              <a:rPr lang="zh-CN" altLang="en-US"/>
              <a:t>验证本次设计的合理性。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816100" y="3581400"/>
            <a:ext cx="5802313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90" name="组合 19"/>
          <p:cNvGrpSpPr>
            <a:grpSpLocks/>
          </p:cNvGrpSpPr>
          <p:nvPr/>
        </p:nvGrpSpPr>
        <p:grpSpPr bwMode="auto">
          <a:xfrm>
            <a:off x="1214438" y="3976688"/>
            <a:ext cx="520700" cy="519112"/>
            <a:chOff x="1155644" y="1656612"/>
            <a:chExt cx="596956" cy="596956"/>
          </a:xfrm>
        </p:grpSpPr>
        <p:sp>
          <p:nvSpPr>
            <p:cNvPr id="21" name="椭圆 20"/>
            <p:cNvSpPr/>
            <p:nvPr/>
          </p:nvSpPr>
          <p:spPr>
            <a:xfrm>
              <a:off x="1232083" y="1733285"/>
              <a:ext cx="444077" cy="44360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155644" y="1656612"/>
              <a:ext cx="596956" cy="596956"/>
            </a:xfrm>
            <a:prstGeom prst="ellipse">
              <a:avLst/>
            </a:prstGeom>
            <a:noFill/>
            <a:ln>
              <a:gradFill>
                <a:gsLst>
                  <a:gs pos="23000">
                    <a:srgbClr val="0070C0"/>
                  </a:gs>
                  <a:gs pos="5000">
                    <a:srgbClr val="00B0F0"/>
                  </a:gs>
                  <a:gs pos="75000">
                    <a:srgbClr val="00B0F0"/>
                  </a:gs>
                  <a:gs pos="93000">
                    <a:srgbClr val="0070C0"/>
                  </a:gs>
                </a:gsLst>
                <a:lin ang="5400000" scaled="0"/>
              </a:gradFill>
              <a:prstDash val="sysDot"/>
            </a:ln>
            <a:effectLst>
              <a:glow rad="381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491" name="TextBox 22"/>
          <p:cNvSpPr txBox="1">
            <a:spLocks noChangeArrowheads="1"/>
          </p:cNvSpPr>
          <p:nvPr/>
        </p:nvSpPr>
        <p:spPr bwMode="auto">
          <a:xfrm>
            <a:off x="1838325" y="1924050"/>
            <a:ext cx="58753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利用</a:t>
            </a:r>
            <a:r>
              <a:rPr lang="en-US" altLang="zh-CN"/>
              <a:t>ADS</a:t>
            </a:r>
            <a:r>
              <a:rPr lang="zh-CN" altLang="en-US"/>
              <a:t>软件来设计与仿真可以大大加快了本次滤波器的</a:t>
            </a:r>
            <a:endParaRPr lang="en-US" altLang="zh-CN"/>
          </a:p>
          <a:p>
            <a:pPr eaLnBrk="1" hangingPunct="1"/>
            <a:r>
              <a:rPr lang="zh-CN" altLang="en-US"/>
              <a:t>设计效率。也证明了本方案的合理性。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1816100" y="4660900"/>
            <a:ext cx="5802313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17346" y="1385324"/>
            <a:ext cx="7518455" cy="397031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63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2843213" y="2636838"/>
            <a:ext cx="4048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 b="1">
                <a:solidFill>
                  <a:srgbClr val="0070C0"/>
                </a:solidFill>
              </a:rPr>
              <a:t>谢谢观看！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9"/>
          <p:cNvSpPr>
            <a:spLocks noChangeArrowheads="1"/>
          </p:cNvSpPr>
          <p:nvPr/>
        </p:nvSpPr>
        <p:spPr bwMode="auto">
          <a:xfrm>
            <a:off x="-4763" y="5127625"/>
            <a:ext cx="9144001" cy="17272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90170" tIns="46990" rIns="90170" bIns="4699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0"/>
            <a:ext cx="9139238" cy="119063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8153400" y="119063"/>
            <a:ext cx="985838" cy="858837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7381875" y="981075"/>
            <a:ext cx="771525" cy="712788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7000875" y="647700"/>
            <a:ext cx="381000" cy="333375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1160463" y="5127625"/>
            <a:ext cx="1801812" cy="1679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170" tIns="46990" rIns="90170" bIns="4699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1063625" y="5402263"/>
            <a:ext cx="3841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7200" b="1" smtClean="0">
                <a:solidFill>
                  <a:srgbClr val="00B0F0"/>
                </a:solidFill>
                <a:ea typeface="黑体" panose="02010609060101010101" pitchFamily="49" charset="-122"/>
              </a:rPr>
              <a:t>演绎</a:t>
            </a:r>
            <a:r>
              <a:rPr lang="zh-CN" altLang="en-US" sz="7200" b="1" smtClean="0">
                <a:solidFill>
                  <a:srgbClr val="FFFFFF"/>
                </a:solidFill>
                <a:ea typeface="黑体" panose="02010609060101010101" pitchFamily="49" charset="-122"/>
              </a:rPr>
              <a:t>精灵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825500" y="1368425"/>
            <a:ext cx="381000" cy="333375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4897438" y="6103938"/>
            <a:ext cx="3355975" cy="142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111750" y="6145213"/>
            <a:ext cx="30400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海量精品PPT模板下载站</a:t>
            </a:r>
          </a:p>
        </p:txBody>
      </p:sp>
      <p:sp>
        <p:nvSpPr>
          <p:cNvPr id="3084" name="Text Box 13"/>
          <p:cNvSpPr txBox="1">
            <a:spLocks noChangeArrowheads="1"/>
          </p:cNvSpPr>
          <p:nvPr/>
        </p:nvSpPr>
        <p:spPr bwMode="auto">
          <a:xfrm>
            <a:off x="1244600" y="1493838"/>
            <a:ext cx="3095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606060"/>
              </a:solidFill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606060"/>
              </a:solidFill>
              <a:ea typeface="微软雅黑" panose="020B0503020204020204" pitchFamily="34" charset="-122"/>
            </a:endParaRPr>
          </a:p>
        </p:txBody>
      </p:sp>
      <p:sp>
        <p:nvSpPr>
          <p:cNvPr id="3085" name="Line 14"/>
          <p:cNvSpPr>
            <a:spLocks noChangeShapeType="1"/>
          </p:cNvSpPr>
          <p:nvPr/>
        </p:nvSpPr>
        <p:spPr bwMode="auto">
          <a:xfrm>
            <a:off x="1022350" y="127000"/>
            <a:ext cx="1588" cy="1389063"/>
          </a:xfrm>
          <a:prstGeom prst="line">
            <a:avLst/>
          </a:prstGeom>
          <a:noFill/>
          <a:ln w="4445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86" name="Picture 16" descr="QQ截图201411141543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2006600"/>
            <a:ext cx="1905000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7" descr="u=540109111,3851301067&amp;fm=23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1997075"/>
            <a:ext cx="725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0" descr="201110132313214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2063750"/>
            <a:ext cx="5111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22" descr="IMG_428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063750"/>
            <a:ext cx="18573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0" name="Text Box 23"/>
          <p:cNvSpPr txBox="1">
            <a:spLocks noChangeArrowheads="1"/>
          </p:cNvSpPr>
          <p:nvPr/>
        </p:nvSpPr>
        <p:spPr bwMode="auto">
          <a:xfrm>
            <a:off x="1730375" y="4343400"/>
            <a:ext cx="314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QQ分享交流群</a:t>
            </a:r>
            <a:r>
              <a:rPr lang="en-US" altLang="zh-CN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202145845</a:t>
            </a:r>
            <a:endParaRPr lang="en-US" altLang="zh-CN" sz="1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QQ分享交流群</a:t>
            </a:r>
            <a:r>
              <a:rPr lang="en-US" altLang="zh-CN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422208004</a:t>
            </a:r>
            <a:endParaRPr lang="zh-CN" altLang="en-US" sz="1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1" name="Text Box 24"/>
          <p:cNvSpPr txBox="1">
            <a:spLocks noChangeArrowheads="1"/>
          </p:cNvSpPr>
          <p:nvPr/>
        </p:nvSpPr>
        <p:spPr bwMode="auto">
          <a:xfrm>
            <a:off x="5676900" y="4340225"/>
            <a:ext cx="28019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smtClean="0">
                <a:solidFill>
                  <a:srgbClr val="000000"/>
                </a:solidFill>
                <a:ea typeface="微软雅黑" panose="020B0503020204020204" pitchFamily="34" charset="-122"/>
              </a:rPr>
              <a:t>微信公众号: </a:t>
            </a:r>
            <a:r>
              <a:rPr lang="zh-CN" altLang="en-US" sz="1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演绎精灵（pptelf）</a:t>
            </a:r>
          </a:p>
        </p:txBody>
      </p:sp>
      <p:sp>
        <p:nvSpPr>
          <p:cNvPr id="3092" name="Text Box 25"/>
          <p:cNvSpPr txBox="1">
            <a:spLocks noChangeArrowheads="1"/>
          </p:cNvSpPr>
          <p:nvPr/>
        </p:nvSpPr>
        <p:spPr bwMode="auto">
          <a:xfrm>
            <a:off x="2119313" y="3902075"/>
            <a:ext cx="15382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精选PPT模板免费分享</a:t>
            </a:r>
          </a:p>
        </p:txBody>
      </p:sp>
      <p:sp>
        <p:nvSpPr>
          <p:cNvPr id="3093" name="Text Box 25"/>
          <p:cNvSpPr txBox="1">
            <a:spLocks noChangeArrowheads="1"/>
          </p:cNvSpPr>
          <p:nvPr/>
        </p:nvSpPr>
        <p:spPr bwMode="auto">
          <a:xfrm>
            <a:off x="5922963" y="3887788"/>
            <a:ext cx="16684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不定期赠送精品PPT模板</a:t>
            </a:r>
          </a:p>
        </p:txBody>
      </p:sp>
      <p:sp>
        <p:nvSpPr>
          <p:cNvPr id="3094" name="文本框 1"/>
          <p:cNvSpPr txBox="1">
            <a:spLocks noChangeArrowheads="1"/>
          </p:cNvSpPr>
          <p:nvPr/>
        </p:nvSpPr>
        <p:spPr bwMode="auto">
          <a:xfrm>
            <a:off x="1301750" y="1338263"/>
            <a:ext cx="2355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扫一扫，关注我们！</a:t>
            </a:r>
          </a:p>
        </p:txBody>
      </p:sp>
      <p:sp>
        <p:nvSpPr>
          <p:cNvPr id="3095" name="Text Box 12"/>
          <p:cNvSpPr txBox="1">
            <a:spLocks noChangeArrowheads="1"/>
          </p:cNvSpPr>
          <p:nvPr/>
        </p:nvSpPr>
        <p:spPr bwMode="auto">
          <a:xfrm>
            <a:off x="4905375" y="5705475"/>
            <a:ext cx="3468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smtClean="0">
                <a:solidFill>
                  <a:srgbClr val="00B0F0"/>
                </a:solidFill>
                <a:latin typeface="Arial Black" panose="020B0A040201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  <a:hlinkClick r:id="rId6"/>
              </a:rPr>
              <a:t>http://www.yanyijingling.com</a:t>
            </a:r>
            <a:r>
              <a:rPr lang="zh-CN" altLang="en-US" sz="1600" smtClean="0">
                <a:solidFill>
                  <a:srgbClr val="FFFFFF"/>
                </a:solidFill>
                <a:latin typeface="Arial Black" panose="020B0A040201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  <a:hlinkClick r:id="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 smtClean="0">
              <a:solidFill>
                <a:srgbClr val="FFFFFF"/>
              </a:solidFill>
              <a:latin typeface="Arial Black" panose="020B0A040201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74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>
            <a:spLocks noChangeArrowheads="1"/>
          </p:cNvSpPr>
          <p:nvPr/>
        </p:nvSpPr>
        <p:spPr bwMode="auto">
          <a:xfrm>
            <a:off x="1254125" y="260350"/>
            <a:ext cx="124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95" name="Group 16"/>
          <p:cNvGrpSpPr>
            <a:grpSpLocks/>
          </p:cNvGrpSpPr>
          <p:nvPr/>
        </p:nvGrpSpPr>
        <p:grpSpPr bwMode="auto">
          <a:xfrm>
            <a:off x="1497013" y="1679575"/>
            <a:ext cx="792162" cy="792163"/>
            <a:chOff x="476" y="981"/>
            <a:chExt cx="499" cy="499"/>
          </a:xfrm>
        </p:grpSpPr>
        <p:sp>
          <p:nvSpPr>
            <p:cNvPr id="8212" name="AutoShape 17"/>
            <p:cNvSpPr>
              <a:spLocks noChangeArrowheads="1"/>
            </p:cNvSpPr>
            <p:nvPr/>
          </p:nvSpPr>
          <p:spPr bwMode="auto">
            <a:xfrm>
              <a:off x="476" y="981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0070C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b="1" i="1"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21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36" y="1116"/>
              <a:ext cx="135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1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39" name="AutoShape 19"/>
            <p:cNvSpPr>
              <a:spLocks noChangeArrowheads="1"/>
            </p:cNvSpPr>
            <p:nvPr/>
          </p:nvSpPr>
          <p:spPr bwMode="auto">
            <a:xfrm>
              <a:off x="499" y="1004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8196" name="Group 16"/>
          <p:cNvGrpSpPr>
            <a:grpSpLocks/>
          </p:cNvGrpSpPr>
          <p:nvPr/>
        </p:nvGrpSpPr>
        <p:grpSpPr bwMode="auto">
          <a:xfrm>
            <a:off x="1497013" y="2597150"/>
            <a:ext cx="792162" cy="792163"/>
            <a:chOff x="476" y="981"/>
            <a:chExt cx="499" cy="499"/>
          </a:xfrm>
        </p:grpSpPr>
        <p:sp>
          <p:nvSpPr>
            <p:cNvPr id="8209" name="AutoShape 17"/>
            <p:cNvSpPr>
              <a:spLocks noChangeArrowheads="1"/>
            </p:cNvSpPr>
            <p:nvPr/>
          </p:nvSpPr>
          <p:spPr bwMode="auto">
            <a:xfrm>
              <a:off x="476" y="981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0070C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b="1" i="1"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210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36" y="1116"/>
              <a:ext cx="135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2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65" name="AutoShape 19"/>
            <p:cNvSpPr>
              <a:spLocks noChangeArrowheads="1"/>
            </p:cNvSpPr>
            <p:nvPr/>
          </p:nvSpPr>
          <p:spPr bwMode="auto">
            <a:xfrm>
              <a:off x="499" y="1004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8197" name="Group 16"/>
          <p:cNvGrpSpPr>
            <a:grpSpLocks/>
          </p:cNvGrpSpPr>
          <p:nvPr/>
        </p:nvGrpSpPr>
        <p:grpSpPr bwMode="auto">
          <a:xfrm>
            <a:off x="1497013" y="3516313"/>
            <a:ext cx="792162" cy="792162"/>
            <a:chOff x="476" y="981"/>
            <a:chExt cx="499" cy="499"/>
          </a:xfrm>
        </p:grpSpPr>
        <p:sp>
          <p:nvSpPr>
            <p:cNvPr id="8206" name="AutoShape 17"/>
            <p:cNvSpPr>
              <a:spLocks noChangeArrowheads="1"/>
            </p:cNvSpPr>
            <p:nvPr/>
          </p:nvSpPr>
          <p:spPr bwMode="auto">
            <a:xfrm>
              <a:off x="476" y="981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0070C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b="1" i="1"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207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36" y="1116"/>
              <a:ext cx="135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3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73" name="AutoShape 19"/>
            <p:cNvSpPr>
              <a:spLocks noChangeArrowheads="1"/>
            </p:cNvSpPr>
            <p:nvPr/>
          </p:nvSpPr>
          <p:spPr bwMode="auto">
            <a:xfrm>
              <a:off x="499" y="1004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8198" name="Group 16"/>
          <p:cNvGrpSpPr>
            <a:grpSpLocks/>
          </p:cNvGrpSpPr>
          <p:nvPr/>
        </p:nvGrpSpPr>
        <p:grpSpPr bwMode="auto">
          <a:xfrm>
            <a:off x="1497013" y="4433888"/>
            <a:ext cx="792162" cy="792162"/>
            <a:chOff x="476" y="981"/>
            <a:chExt cx="499" cy="499"/>
          </a:xfrm>
        </p:grpSpPr>
        <p:sp>
          <p:nvSpPr>
            <p:cNvPr id="8203" name="AutoShape 17"/>
            <p:cNvSpPr>
              <a:spLocks noChangeArrowheads="1"/>
            </p:cNvSpPr>
            <p:nvPr/>
          </p:nvSpPr>
          <p:spPr bwMode="auto">
            <a:xfrm>
              <a:off x="476" y="981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0070C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 b="1" i="1"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20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636" y="1116"/>
              <a:ext cx="135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4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81" name="AutoShape 19"/>
            <p:cNvSpPr>
              <a:spLocks noChangeArrowheads="1"/>
            </p:cNvSpPr>
            <p:nvPr/>
          </p:nvSpPr>
          <p:spPr bwMode="auto">
            <a:xfrm>
              <a:off x="499" y="1004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2627313" y="1697038"/>
            <a:ext cx="5011737" cy="755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sp>
        <p:nvSpPr>
          <p:cNvPr id="94" name="矩形 93">
            <a:hlinkClick r:id="rId3" action="ppaction://hlinksldjump"/>
          </p:cNvPr>
          <p:cNvSpPr/>
          <p:nvPr/>
        </p:nvSpPr>
        <p:spPr>
          <a:xfrm>
            <a:off x="2627313" y="2619375"/>
            <a:ext cx="5011737" cy="755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设计理论</a:t>
            </a:r>
          </a:p>
        </p:txBody>
      </p:sp>
      <p:sp>
        <p:nvSpPr>
          <p:cNvPr id="95" name="矩形 94">
            <a:hlinkClick r:id="rId4" action="ppaction://hlinksldjump"/>
          </p:cNvPr>
          <p:cNvSpPr/>
          <p:nvPr/>
        </p:nvSpPr>
        <p:spPr>
          <a:xfrm>
            <a:off x="2627313" y="3543300"/>
            <a:ext cx="5011737" cy="755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仿真优化</a:t>
            </a:r>
          </a:p>
        </p:txBody>
      </p:sp>
      <p:sp>
        <p:nvSpPr>
          <p:cNvPr id="96" name="矩形 95">
            <a:hlinkClick r:id="rId5" action="ppaction://hlinksldjump"/>
          </p:cNvPr>
          <p:cNvSpPr/>
          <p:nvPr/>
        </p:nvSpPr>
        <p:spPr>
          <a:xfrm>
            <a:off x="2627313" y="4465638"/>
            <a:ext cx="5011737" cy="755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结论分析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4284663" y="2701925"/>
            <a:ext cx="2235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612900" y="24257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873250" y="430213"/>
            <a:ext cx="1185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选题</a:t>
            </a: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468313" y="415925"/>
            <a:ext cx="595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1887538" y="1716088"/>
            <a:ext cx="1416050" cy="461962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射频电路</a:t>
            </a:r>
          </a:p>
        </p:txBody>
      </p:sp>
      <p:sp>
        <p:nvSpPr>
          <p:cNvPr id="10245" name="TextBox 10"/>
          <p:cNvSpPr txBox="1">
            <a:spLocks noChangeArrowheads="1"/>
          </p:cNvSpPr>
          <p:nvPr/>
        </p:nvSpPr>
        <p:spPr bwMode="auto">
          <a:xfrm>
            <a:off x="1887538" y="3930650"/>
            <a:ext cx="1473200" cy="461963"/>
          </a:xfrm>
          <a:prstGeom prst="rect">
            <a:avLst/>
          </a:prstGeom>
          <a:solidFill>
            <a:srgbClr val="0070C0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滤  波  器</a:t>
            </a:r>
          </a:p>
        </p:txBody>
      </p:sp>
      <p:sp>
        <p:nvSpPr>
          <p:cNvPr id="10246" name="TextBox 8"/>
          <p:cNvSpPr txBox="1">
            <a:spLocks noChangeArrowheads="1"/>
          </p:cNvSpPr>
          <p:nvPr/>
        </p:nvSpPr>
        <p:spPr bwMode="auto">
          <a:xfrm>
            <a:off x="1736725" y="4581525"/>
            <a:ext cx="4800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/>
              <a:t>在高频条件下，杂散电容和杂散电感对电</a:t>
            </a:r>
            <a:endParaRPr lang="en-US" altLang="zh-CN" sz="2000"/>
          </a:p>
          <a:p>
            <a:pPr eaLnBrk="1" hangingPunct="1"/>
            <a:r>
              <a:rPr lang="zh-CN" altLang="en-US" sz="2000"/>
              <a:t>路的影响很大，要求射频电路有良好的滤</a:t>
            </a:r>
            <a:endParaRPr lang="en-US" altLang="zh-CN" sz="2000"/>
          </a:p>
          <a:p>
            <a:pPr eaLnBrk="1" hangingPunct="1"/>
            <a:r>
              <a:rPr lang="zh-CN" altLang="en-US" sz="2000"/>
              <a:t>波性能。</a:t>
            </a:r>
          </a:p>
        </p:txBody>
      </p:sp>
      <p:sp>
        <p:nvSpPr>
          <p:cNvPr id="10247" name="TextBox 8"/>
          <p:cNvSpPr txBox="1">
            <a:spLocks noChangeArrowheads="1"/>
          </p:cNvSpPr>
          <p:nvPr/>
        </p:nvSpPr>
        <p:spPr bwMode="auto">
          <a:xfrm>
            <a:off x="1727200" y="2486025"/>
            <a:ext cx="4543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/>
              <a:t>无线通信主要依靠射频电路产生的高频</a:t>
            </a:r>
            <a:endParaRPr lang="en-US" altLang="zh-CN" sz="2000"/>
          </a:p>
          <a:p>
            <a:pPr eaLnBrk="1" hangingPunct="1"/>
            <a:r>
              <a:rPr lang="zh-CN" altLang="en-US" sz="2000"/>
              <a:t>交流变化电磁波来传输信号。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838450" y="763588"/>
            <a:ext cx="720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9" name="TextBox 4"/>
          <p:cNvSpPr txBox="1">
            <a:spLocks noChangeArrowheads="1"/>
          </p:cNvSpPr>
          <p:nvPr/>
        </p:nvSpPr>
        <p:spPr bwMode="auto">
          <a:xfrm>
            <a:off x="3686175" y="531813"/>
            <a:ext cx="1193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背景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3588" y="1808163"/>
            <a:ext cx="2587625" cy="6778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+mn-ea"/>
                <a:ea typeface="宋体" panose="02010600030101010101" pitchFamily="2" charset="-122"/>
              </a:rPr>
              <a:t>---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无线通信关键技术</a:t>
            </a:r>
          </a:p>
          <a:p>
            <a:pPr eaLnBrk="1" hangingPunct="1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60550" y="2349500"/>
            <a:ext cx="4278313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70263" y="4076700"/>
            <a:ext cx="26003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+mn-ea"/>
              </a:rPr>
              <a:t>---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射频电路关键部分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860550" y="4587875"/>
            <a:ext cx="4511675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1612900" y="24257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4284663" y="2701925"/>
            <a:ext cx="2235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>
                <a:latin typeface="微软雅黑" pitchFamily="34" charset="-122"/>
                <a:ea typeface="微软雅黑" pitchFamily="34" charset="-122"/>
              </a:rPr>
              <a:t>设计理论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434975" y="41592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638300" y="414338"/>
            <a:ext cx="3960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设计理论</a:t>
            </a:r>
          </a:p>
        </p:txBody>
      </p:sp>
      <p:sp>
        <p:nvSpPr>
          <p:cNvPr id="12292" name="TextBox 1"/>
          <p:cNvSpPr txBox="1">
            <a:spLocks noChangeArrowheads="1"/>
          </p:cNvSpPr>
          <p:nvPr/>
        </p:nvSpPr>
        <p:spPr bwMode="auto">
          <a:xfrm>
            <a:off x="179388" y="16446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给定的指标：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563938" y="725488"/>
            <a:ext cx="720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4321175" y="477838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参数的确定</a:t>
            </a:r>
          </a:p>
        </p:txBody>
      </p:sp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1638300" y="1665288"/>
            <a:ext cx="2779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u"/>
            </a:pPr>
            <a:r>
              <a:rPr lang="zh-CN" altLang="en-US"/>
              <a:t>中心频率：</a:t>
            </a:r>
            <a:r>
              <a:rPr lang="en-US" altLang="zh-CN"/>
              <a:t>2450MHz</a:t>
            </a:r>
            <a:endParaRPr lang="zh-CN" altLang="en-US"/>
          </a:p>
        </p:txBody>
      </p:sp>
      <p:sp>
        <p:nvSpPr>
          <p:cNvPr id="12296" name="TextBox 12"/>
          <p:cNvSpPr txBox="1">
            <a:spLocks noChangeArrowheads="1"/>
          </p:cNvSpPr>
          <p:nvPr/>
        </p:nvSpPr>
        <p:spPr bwMode="auto">
          <a:xfrm>
            <a:off x="1638300" y="2032000"/>
            <a:ext cx="3549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u"/>
            </a:pPr>
            <a:r>
              <a:rPr lang="zh-CN" altLang="zh-CN"/>
              <a:t>频率范围：</a:t>
            </a:r>
            <a:r>
              <a:rPr lang="en-US" altLang="zh-CN"/>
              <a:t>2350~2550MHz</a:t>
            </a:r>
            <a:endParaRPr lang="zh-CN" altLang="en-US"/>
          </a:p>
        </p:txBody>
      </p:sp>
      <p:sp>
        <p:nvSpPr>
          <p:cNvPr id="12297" name="TextBox 14"/>
          <p:cNvSpPr txBox="1">
            <a:spLocks noChangeArrowheads="1"/>
          </p:cNvSpPr>
          <p:nvPr/>
        </p:nvSpPr>
        <p:spPr bwMode="auto">
          <a:xfrm>
            <a:off x="5187950" y="2012950"/>
            <a:ext cx="2128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u"/>
            </a:pPr>
            <a:r>
              <a:rPr lang="zh-CN" altLang="zh-CN"/>
              <a:t>带内衰减：</a:t>
            </a:r>
            <a:r>
              <a:rPr lang="en-US" altLang="zh-CN"/>
              <a:t>&lt;1dB</a:t>
            </a:r>
            <a:endParaRPr lang="zh-CN" altLang="en-US"/>
          </a:p>
        </p:txBody>
      </p:sp>
      <p:sp>
        <p:nvSpPr>
          <p:cNvPr id="12298" name="TextBox 15"/>
          <p:cNvSpPr txBox="1">
            <a:spLocks noChangeArrowheads="1"/>
          </p:cNvSpPr>
          <p:nvPr/>
        </p:nvSpPr>
        <p:spPr bwMode="auto">
          <a:xfrm>
            <a:off x="1638300" y="2382838"/>
            <a:ext cx="59515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u"/>
            </a:pPr>
            <a:r>
              <a:rPr lang="zh-CN" altLang="zh-CN"/>
              <a:t>带外衰减：当</a:t>
            </a:r>
            <a:r>
              <a:rPr lang="en-US" altLang="zh-CN"/>
              <a:t>&gt;2800MHz</a:t>
            </a:r>
            <a:r>
              <a:rPr lang="zh-CN" altLang="zh-CN"/>
              <a:t>和</a:t>
            </a:r>
            <a:r>
              <a:rPr lang="en-US" altLang="zh-CN"/>
              <a:t>&lt;2100MHz</a:t>
            </a:r>
            <a:r>
              <a:rPr lang="zh-CN" altLang="zh-CN"/>
              <a:t>时衰减大于</a:t>
            </a:r>
            <a:r>
              <a:rPr lang="en-US" altLang="zh-CN"/>
              <a:t>30dB</a:t>
            </a:r>
            <a:endParaRPr lang="zh-CN" altLang="zh-CN"/>
          </a:p>
        </p:txBody>
      </p:sp>
      <p:sp>
        <p:nvSpPr>
          <p:cNvPr id="18" name="下箭头 17"/>
          <p:cNvSpPr/>
          <p:nvPr/>
        </p:nvSpPr>
        <p:spPr>
          <a:xfrm>
            <a:off x="4445000" y="2752725"/>
            <a:ext cx="484188" cy="1439863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300" name="TextBox 11"/>
          <p:cNvSpPr txBox="1">
            <a:spLocks noChangeArrowheads="1"/>
          </p:cNvSpPr>
          <p:nvPr/>
        </p:nvSpPr>
        <p:spPr bwMode="auto">
          <a:xfrm>
            <a:off x="2286000" y="2924175"/>
            <a:ext cx="20351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方法一</a:t>
            </a:r>
            <a:r>
              <a:rPr lang="zh-CN" altLang="en-US"/>
              <a:t>、根据相关</a:t>
            </a:r>
            <a:endParaRPr lang="en-US" altLang="zh-CN"/>
          </a:p>
          <a:p>
            <a:pPr eaLnBrk="1" hangingPunct="1"/>
            <a:r>
              <a:rPr lang="zh-CN" altLang="en-US"/>
              <a:t>理论计算低通原型</a:t>
            </a:r>
            <a:endParaRPr lang="en-US" altLang="zh-CN"/>
          </a:p>
          <a:p>
            <a:pPr eaLnBrk="1" hangingPunct="1"/>
            <a:r>
              <a:rPr lang="zh-CN" altLang="en-US"/>
              <a:t>各参数具体数值。</a:t>
            </a:r>
          </a:p>
        </p:txBody>
      </p:sp>
      <p:sp>
        <p:nvSpPr>
          <p:cNvPr id="12301" name="TextBox 19"/>
          <p:cNvSpPr txBox="1">
            <a:spLocks noChangeArrowheads="1"/>
          </p:cNvSpPr>
          <p:nvPr/>
        </p:nvSpPr>
        <p:spPr bwMode="auto">
          <a:xfrm>
            <a:off x="5172075" y="2924175"/>
            <a:ext cx="24923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方法二</a:t>
            </a:r>
            <a:r>
              <a:rPr lang="zh-CN" altLang="en-US"/>
              <a:t>、利用</a:t>
            </a:r>
            <a:r>
              <a:rPr lang="en-US" altLang="zh-CN"/>
              <a:t>ADS</a:t>
            </a:r>
            <a:r>
              <a:rPr lang="zh-CN" altLang="en-US"/>
              <a:t>软件</a:t>
            </a:r>
            <a:endParaRPr lang="en-US" altLang="zh-CN"/>
          </a:p>
          <a:p>
            <a:pPr eaLnBrk="1" hangingPunct="1"/>
            <a:r>
              <a:rPr lang="zh-CN" altLang="en-US"/>
              <a:t>的设计向导获得低通原</a:t>
            </a:r>
            <a:endParaRPr lang="en-US" altLang="zh-CN"/>
          </a:p>
          <a:p>
            <a:pPr eaLnBrk="1" hangingPunct="1"/>
            <a:r>
              <a:rPr lang="zh-CN" altLang="en-US"/>
              <a:t>型各参数具体的数值。</a:t>
            </a:r>
          </a:p>
        </p:txBody>
      </p:sp>
      <p:pic>
        <p:nvPicPr>
          <p:cNvPr id="123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7013" y="4243388"/>
            <a:ext cx="73723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303" name="TextBox 22"/>
          <p:cNvSpPr txBox="1">
            <a:spLocks noChangeArrowheads="1"/>
          </p:cNvSpPr>
          <p:nvPr/>
        </p:nvSpPr>
        <p:spPr bwMode="auto">
          <a:xfrm>
            <a:off x="58738" y="4562475"/>
            <a:ext cx="1579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低通原型各参</a:t>
            </a:r>
            <a:endParaRPr lang="en-US" altLang="zh-CN" b="1"/>
          </a:p>
          <a:p>
            <a:pPr eaLnBrk="1" hangingPunct="1"/>
            <a:r>
              <a:rPr lang="zh-CN" altLang="en-US" b="1"/>
              <a:t>数的具体值：</a:t>
            </a:r>
          </a:p>
        </p:txBody>
      </p:sp>
      <p:sp>
        <p:nvSpPr>
          <p:cNvPr id="12304" name="TextBox 1"/>
          <p:cNvSpPr txBox="1">
            <a:spLocks noChangeArrowheads="1"/>
          </p:cNvSpPr>
          <p:nvPr/>
        </p:nvSpPr>
        <p:spPr bwMode="auto">
          <a:xfrm>
            <a:off x="2286000" y="2924175"/>
            <a:ext cx="1998663" cy="923925"/>
          </a:xfrm>
          <a:prstGeom prst="rect">
            <a:avLst/>
          </a:prstGeom>
          <a:noFill/>
          <a:ln w="9525">
            <a:solidFill>
              <a:srgbClr val="0070C0">
                <a:alpha val="21960"/>
              </a:srgb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sp>
        <p:nvSpPr>
          <p:cNvPr id="12305" name="TextBox 16"/>
          <p:cNvSpPr txBox="1">
            <a:spLocks noChangeArrowheads="1"/>
          </p:cNvSpPr>
          <p:nvPr/>
        </p:nvSpPr>
        <p:spPr bwMode="auto">
          <a:xfrm>
            <a:off x="5219700" y="2938463"/>
            <a:ext cx="2371725" cy="923925"/>
          </a:xfrm>
          <a:prstGeom prst="rect">
            <a:avLst/>
          </a:prstGeom>
          <a:noFill/>
          <a:ln w="9525">
            <a:solidFill>
              <a:srgbClr val="0070C0">
                <a:alpha val="21960"/>
              </a:srgb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434975" y="41592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752600" y="414338"/>
            <a:ext cx="1811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设计理论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438" y="1196975"/>
            <a:ext cx="55340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896938" y="1557338"/>
            <a:ext cx="876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00"/>
                </a:solidFill>
              </a:rPr>
              <a:t>带通原</a:t>
            </a:r>
            <a:endParaRPr lang="en-US" altLang="zh-CN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</a:rPr>
              <a:t>型电路</a:t>
            </a:r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827088" y="4484688"/>
            <a:ext cx="8826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00"/>
                </a:solidFill>
              </a:rPr>
              <a:t>分布参</a:t>
            </a:r>
            <a:endParaRPr lang="en-US" altLang="zh-CN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</a:rPr>
              <a:t>数示意</a:t>
            </a:r>
            <a:endParaRPr lang="en-US" altLang="zh-CN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</a:rPr>
              <a:t>图</a:t>
            </a:r>
          </a:p>
        </p:txBody>
      </p:sp>
      <p:sp>
        <p:nvSpPr>
          <p:cNvPr id="6" name="下箭头 5"/>
          <p:cNvSpPr/>
          <p:nvPr/>
        </p:nvSpPr>
        <p:spPr>
          <a:xfrm>
            <a:off x="7026275" y="2487613"/>
            <a:ext cx="484188" cy="1439862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20" name="TextBox 6"/>
          <p:cNvSpPr txBox="1">
            <a:spLocks noChangeArrowheads="1"/>
          </p:cNvSpPr>
          <p:nvPr/>
        </p:nvSpPr>
        <p:spPr bwMode="auto">
          <a:xfrm>
            <a:off x="946150" y="2751138"/>
            <a:ext cx="6461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00"/>
                </a:solidFill>
              </a:rPr>
              <a:t>变换</a:t>
            </a:r>
            <a:endParaRPr lang="en-US" altLang="zh-CN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</a:rPr>
              <a:t>方法</a:t>
            </a:r>
          </a:p>
        </p:txBody>
      </p:sp>
      <p:sp>
        <p:nvSpPr>
          <p:cNvPr id="13321" name="TextBox 7"/>
          <p:cNvSpPr txBox="1">
            <a:spLocks noChangeArrowheads="1"/>
          </p:cNvSpPr>
          <p:nvPr/>
        </p:nvSpPr>
        <p:spPr bwMode="auto">
          <a:xfrm>
            <a:off x="4284663" y="477838"/>
            <a:ext cx="3876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带通原型到分布参数的变换</a:t>
            </a:r>
          </a:p>
        </p:txBody>
      </p:sp>
      <p:pic>
        <p:nvPicPr>
          <p:cNvPr id="133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3238" y="2486025"/>
            <a:ext cx="50546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直接连接符 9"/>
          <p:cNvCxnSpPr>
            <a:endCxn id="13321" idx="1"/>
          </p:cNvCxnSpPr>
          <p:nvPr/>
        </p:nvCxnSpPr>
        <p:spPr>
          <a:xfrm>
            <a:off x="3563938" y="708025"/>
            <a:ext cx="720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014663" y="4246563"/>
            <a:ext cx="288925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219700" y="4246563"/>
            <a:ext cx="288925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779838" y="4246563"/>
            <a:ext cx="287337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32313" y="4246563"/>
            <a:ext cx="288925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370138" y="4246563"/>
            <a:ext cx="288925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005638" y="4246563"/>
            <a:ext cx="287337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95963" y="4806950"/>
            <a:ext cx="863600" cy="0"/>
          </a:xfrm>
          <a:prstGeom prst="line">
            <a:avLst/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292975" y="5029200"/>
            <a:ext cx="217488" cy="2000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152650" y="5027613"/>
            <a:ext cx="217488" cy="2000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33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zh-CN" altLang="en-US"/>
          </a:p>
        </p:txBody>
      </p:sp>
      <p:graphicFrame>
        <p:nvGraphicFramePr>
          <p:cNvPr id="13334" name="对象 2"/>
          <p:cNvGraphicFramePr>
            <a:graphicFrameLocks noChangeAspect="1"/>
          </p:cNvGraphicFramePr>
          <p:nvPr/>
        </p:nvGraphicFramePr>
        <p:xfrm>
          <a:off x="1976438" y="3752850"/>
          <a:ext cx="12573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name="Equation" r:id="rId5" imgW="1256755" imgH="253890" progId="Equation.DSMT4">
                  <p:embed/>
                </p:oleObj>
              </mc:Choice>
              <mc:Fallback>
                <p:oleObj name="Equation" r:id="rId5" imgW="1256755" imgH="25389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8" y="3752850"/>
                        <a:ext cx="1257300" cy="257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35" name="Picture 2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00575" y="3703638"/>
            <a:ext cx="16986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612900" y="24257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4140200" y="2701925"/>
            <a:ext cx="2749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仿真与优化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434975" y="41592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752600" y="414338"/>
            <a:ext cx="238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仿真与优化</a:t>
            </a: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4738688" y="4762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原理图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83038" y="708025"/>
            <a:ext cx="7207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6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8238" y="1196975"/>
            <a:ext cx="6867525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FAFAFA"/>
      </a:hlink>
      <a:folHlink>
        <a:srgbClr val="00B0F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FAFAFA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480</Words>
  <Application>Microsoft Office PowerPoint</Application>
  <PresentationFormat>全屏显示(4:3)</PresentationFormat>
  <Paragraphs>129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 Unicode MS</vt:lpstr>
      <vt:lpstr>方正姚体</vt:lpstr>
      <vt:lpstr>黑体</vt:lpstr>
      <vt:lpstr>华文行楷</vt:lpstr>
      <vt:lpstr>华文细黑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Office 主题​​</vt:lpstr>
      <vt:lpstr>默认设计模板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DADI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张奔</dc:creator>
  <cp:keywords>信工学院</cp:keywords>
  <cp:lastModifiedBy>Administrator</cp:lastModifiedBy>
  <cp:revision>69</cp:revision>
  <dcterms:created xsi:type="dcterms:W3CDTF">2013-05-22T02:15:50Z</dcterms:created>
  <dcterms:modified xsi:type="dcterms:W3CDTF">2015-01-30T03:23:53Z</dcterms:modified>
</cp:coreProperties>
</file>