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8" r:id="rId3"/>
    <p:sldId id="259" r:id="rId4"/>
    <p:sldId id="261" r:id="rId5"/>
    <p:sldId id="262" r:id="rId6"/>
    <p:sldId id="300" r:id="rId7"/>
    <p:sldId id="270" r:id="rId8"/>
    <p:sldId id="277" r:id="rId9"/>
    <p:sldId id="278" r:id="rId10"/>
    <p:sldId id="286" r:id="rId11"/>
    <p:sldId id="294" r:id="rId12"/>
    <p:sldId id="301" r:id="rId13"/>
    <p:sldId id="271" r:id="rId14"/>
    <p:sldId id="272" r:id="rId15"/>
    <p:sldId id="279" r:id="rId16"/>
    <p:sldId id="280" r:id="rId17"/>
    <p:sldId id="291" r:id="rId18"/>
    <p:sldId id="296" r:id="rId19"/>
    <p:sldId id="302" r:id="rId20"/>
    <p:sldId id="273" r:id="rId21"/>
    <p:sldId id="274" r:id="rId22"/>
    <p:sldId id="281" r:id="rId23"/>
    <p:sldId id="282" r:id="rId24"/>
    <p:sldId id="292" r:id="rId25"/>
    <p:sldId id="297" r:id="rId26"/>
    <p:sldId id="303" r:id="rId27"/>
    <p:sldId id="275" r:id="rId28"/>
    <p:sldId id="276" r:id="rId29"/>
    <p:sldId id="283" r:id="rId30"/>
    <p:sldId id="284" r:id="rId31"/>
    <p:sldId id="293" r:id="rId32"/>
    <p:sldId id="298" r:id="rId33"/>
    <p:sldId id="285" r:id="rId3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userDrawn="1">
          <p15:clr>
            <a:srgbClr val="A4A3A4"/>
          </p15:clr>
        </p15:guide>
        <p15:guide id="2" pos="7680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2139" userDrawn="1">
          <p15:clr>
            <a:srgbClr val="A4A3A4"/>
          </p15:clr>
        </p15:guide>
        <p15:guide id="5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B169"/>
    <a:srgbClr val="DAAD3E"/>
    <a:srgbClr val="00529C"/>
    <a:srgbClr val="D72F33"/>
    <a:srgbClr val="FEE801"/>
    <a:srgbClr val="DAC926"/>
    <a:srgbClr val="0B9A2E"/>
    <a:srgbClr val="E80012"/>
    <a:srgbClr val="0070C0"/>
    <a:srgbClr val="50BB4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1680" y="-846"/>
      </p:cViewPr>
      <p:guideLst>
        <p:guide orient="horz"/>
        <p:guide orient="horz" pos="4042"/>
        <p:guide pos="7680"/>
        <p:guide pos="213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15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explosion val="1"/>
          <c:dPt>
            <c:idx val="0"/>
            <c:spPr>
              <a:solidFill>
                <a:srgbClr val="DAAD3E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rgbClr val="50BB4B"/>
              </a:solidFill>
              <a:ln w="19050">
                <a:noFill/>
              </a:ln>
              <a:effectLst/>
            </c:spPr>
          </c:dPt>
          <c:dPt>
            <c:idx val="3"/>
            <c:spPr>
              <a:solidFill>
                <a:srgbClr val="D72F33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92775D-2A8C-48D9-9309-473C7DE9052E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6BBB3-B5BF-40DA-9C07-C0F0C9FECBE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62886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23591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26340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10990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01435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39598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45596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362215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2926769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25385794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4308486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560309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32966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5675969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13274385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9365520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58208710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3222733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57019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图表 15"/>
          <p:cNvGraphicFramePr/>
          <p:nvPr>
            <p:extLst>
              <p:ext uri="{D42A27DB-BD31-4B8C-83A1-F6EECF244321}">
                <p14:modId xmlns:p14="http://schemas.microsoft.com/office/powerpoint/2010/main" xmlns="" val="1222568356"/>
              </p:ext>
            </p:extLst>
          </p:nvPr>
        </p:nvGraphicFramePr>
        <p:xfrm>
          <a:off x="391315" y="802108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3107753" y="1977210"/>
            <a:ext cx="17156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400" dirty="0" smtClean="0">
                <a:solidFill>
                  <a:schemeClr val="bg2">
                    <a:lumMod val="50000"/>
                  </a:schemeClr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FPA</a:t>
            </a:r>
            <a:endParaRPr lang="zh-CN" altLang="en-US" sz="5400" dirty="0">
              <a:solidFill>
                <a:schemeClr val="bg2">
                  <a:lumMod val="50000"/>
                </a:schemeClr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154888" y="2654879"/>
            <a:ext cx="243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chemeClr val="bg2">
                    <a:lumMod val="50000"/>
                  </a:schemeClr>
                </a:solidFill>
              </a:rPr>
              <a:t>Four-colors Personality Analysis </a:t>
            </a:r>
            <a:endParaRPr lang="zh-CN" altLang="en-US" sz="9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5801606">
            <a:off x="2048677" y="3508307"/>
            <a:ext cx="360274" cy="53954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416096">
            <a:off x="4574042" y="1004085"/>
            <a:ext cx="237342" cy="536435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0334288">
            <a:off x="4599014" y="5447368"/>
            <a:ext cx="264949" cy="567397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1173461">
            <a:off x="3887248" y="1024679"/>
            <a:ext cx="440823" cy="54844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25662">
            <a:off x="4942004" y="1066122"/>
            <a:ext cx="237342" cy="536435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5961">
            <a:off x="5308201" y="1210563"/>
            <a:ext cx="237342" cy="536435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354135">
            <a:off x="5631166" y="1406628"/>
            <a:ext cx="237342" cy="536435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704429">
            <a:off x="5912743" y="1626278"/>
            <a:ext cx="237342" cy="536435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432139">
            <a:off x="6175879" y="1934476"/>
            <a:ext cx="237342" cy="53643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806299">
            <a:off x="6381947" y="2275209"/>
            <a:ext cx="237342" cy="536435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222375">
            <a:off x="3368643" y="1175498"/>
            <a:ext cx="440823" cy="548440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9248716">
            <a:off x="2895525" y="1457377"/>
            <a:ext cx="440823" cy="548440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8327157">
            <a:off x="2493720" y="1852135"/>
            <a:ext cx="440823" cy="548440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7654551">
            <a:off x="2196047" y="2316836"/>
            <a:ext cx="440823" cy="54844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6931173">
            <a:off x="2028644" y="2828944"/>
            <a:ext cx="440823" cy="54844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5168930">
            <a:off x="2138973" y="3891678"/>
            <a:ext cx="360274" cy="539545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4525437">
            <a:off x="2288115" y="4267313"/>
            <a:ext cx="360274" cy="539545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3786662">
            <a:off x="2504497" y="4624049"/>
            <a:ext cx="360274" cy="539545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3279741">
            <a:off x="2817921" y="4936299"/>
            <a:ext cx="360274" cy="539545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2625268">
            <a:off x="3170289" y="5192309"/>
            <a:ext cx="360274" cy="539545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2028545">
            <a:off x="3561170" y="5381019"/>
            <a:ext cx="360274" cy="539545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1095126">
            <a:off x="3993034" y="5476535"/>
            <a:ext cx="360274" cy="539545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9858741">
            <a:off x="4954726" y="5373884"/>
            <a:ext cx="264949" cy="567397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9193397">
            <a:off x="5281635" y="5243913"/>
            <a:ext cx="264949" cy="567397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8709528">
            <a:off x="5592751" y="5088602"/>
            <a:ext cx="264949" cy="567397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8202492">
            <a:off x="5847211" y="4871814"/>
            <a:ext cx="264949" cy="567397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699475">
            <a:off x="6075169" y="4642019"/>
            <a:ext cx="264949" cy="567397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319282">
            <a:off x="6263874" y="4407383"/>
            <a:ext cx="264949" cy="567397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823432" y="2765356"/>
            <a:ext cx="3930345" cy="186484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7802652" y="2891487"/>
            <a:ext cx="492443" cy="11825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000" b="1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读书笔记</a:t>
            </a:r>
            <a:endParaRPr lang="zh-CN" altLang="en-US" sz="2000" b="1" dirty="0">
              <a:solidFill>
                <a:schemeClr val="bg1"/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107168" y="2659957"/>
            <a:ext cx="489609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2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性格色彩</a:t>
            </a:r>
            <a:endParaRPr lang="zh-CN" altLang="en-US" sz="92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120667" y="3921520"/>
            <a:ext cx="4807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跟乐嘉</a:t>
            </a:r>
            <a:r>
              <a:rPr lang="zh-CN" altLang="en-US" sz="4800" dirty="0" smtClean="0">
                <a:solidFill>
                  <a:srgbClr val="D72F33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色</a:t>
            </a:r>
            <a:r>
              <a:rPr lang="zh-CN" altLang="en-US" sz="4800" dirty="0" smtClean="0">
                <a:solidFill>
                  <a:srgbClr val="0070C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眼</a:t>
            </a:r>
            <a:r>
              <a:rPr lang="zh-CN" altLang="en-US" sz="4800" dirty="0" smtClean="0">
                <a:solidFill>
                  <a:srgbClr val="DAC926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识</a:t>
            </a:r>
            <a:r>
              <a:rPr lang="zh-CN" altLang="en-US" sz="4800" dirty="0" smtClean="0">
                <a:solidFill>
                  <a:srgbClr val="50BB4B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人</a:t>
            </a:r>
            <a:endParaRPr lang="zh-CN" altLang="en-US" sz="4800" dirty="0">
              <a:solidFill>
                <a:srgbClr val="50BB4B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9162805" y="4381181"/>
            <a:ext cx="1714500" cy="1714500"/>
            <a:chOff x="8432800" y="4368800"/>
            <a:chExt cx="1714500" cy="1714500"/>
          </a:xfrm>
        </p:grpSpPr>
        <p:sp>
          <p:nvSpPr>
            <p:cNvPr id="64" name="椭圆 63"/>
            <p:cNvSpPr/>
            <p:nvPr/>
          </p:nvSpPr>
          <p:spPr>
            <a:xfrm>
              <a:off x="8432800" y="4368800"/>
              <a:ext cx="1714500" cy="17145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8460949" y="4884488"/>
              <a:ext cx="144173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乐嘉</a:t>
              </a: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9593768" y="5069831"/>
              <a:ext cx="4185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著</a:t>
              </a:r>
              <a:endParaRPr lang="zh-CN" altLang="en-US" sz="2400" dirty="0">
                <a:latin typeface="方正大标宋简体" panose="03000509000000000000" pitchFamily="65" charset="-122"/>
                <a:ea typeface="方正大标宋简体" panose="03000509000000000000" pitchFamily="65" charset="-122"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306348" y="227684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最</a:t>
            </a:r>
            <a:r>
              <a:rPr lang="zh-CN" altLang="en-US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直接的实用心理工具，识人知己的最便捷读本！</a:t>
            </a:r>
            <a:endParaRPr lang="zh-CN" altLang="en-US" dirty="0">
              <a:solidFill>
                <a:schemeClr val="bg1"/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9592556" y="-9053"/>
            <a:ext cx="2614517" cy="2844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60876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285131" y="-130987"/>
            <a:ext cx="12715255" cy="706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5782768">
            <a:off x="-4006722" y="2087860"/>
            <a:ext cx="10891150" cy="4231645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5782768">
            <a:off x="5176224" y="2188651"/>
            <a:ext cx="10128857" cy="4726800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 rot="21145001">
            <a:off x="3393560" y="5825293"/>
            <a:ext cx="5143500" cy="1429345"/>
            <a:chOff x="1912814" y="1825622"/>
            <a:chExt cx="811336" cy="9054124"/>
          </a:xfrm>
        </p:grpSpPr>
        <p:sp>
          <p:nvSpPr>
            <p:cNvPr id="10" name="矩形 9"/>
            <p:cNvSpPr/>
            <p:nvPr/>
          </p:nvSpPr>
          <p:spPr>
            <a:xfrm>
              <a:off x="1912814" y="1825622"/>
              <a:ext cx="811336" cy="9054124"/>
            </a:xfrm>
            <a:prstGeom prst="rect">
              <a:avLst/>
            </a:prstGeom>
            <a:solidFill>
              <a:srgbClr val="D72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977728" y="2056614"/>
              <a:ext cx="681508" cy="416746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性格弱势</a:t>
              </a:r>
              <a:r>
                <a:rPr lang="zh-CN" altLang="en-US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4" name="矩形 183"/>
          <p:cNvSpPr/>
          <p:nvPr/>
        </p:nvSpPr>
        <p:spPr>
          <a:xfrm rot="21142345">
            <a:off x="836439" y="2672319"/>
            <a:ext cx="2364392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说得太多。</a:t>
            </a:r>
            <a:endParaRPr lang="zh-CN" altLang="en-US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以自我为中心。</a:t>
            </a:r>
            <a:endParaRPr lang="zh-CN" altLang="en-US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不注意记忆。</a:t>
            </a:r>
            <a:endParaRPr lang="zh-CN" altLang="en-US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易变，健忘。</a:t>
            </a:r>
            <a:endParaRPr lang="zh-CN" altLang="en-US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少条理性。</a:t>
            </a:r>
            <a:endParaRPr lang="zh-CN" altLang="en-US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</p:txBody>
      </p:sp>
      <p:sp>
        <p:nvSpPr>
          <p:cNvPr id="3" name="矩形 2"/>
          <p:cNvSpPr/>
          <p:nvPr/>
        </p:nvSpPr>
        <p:spPr>
          <a:xfrm rot="21150956">
            <a:off x="-1024829" y="1061249"/>
            <a:ext cx="13553672" cy="8576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6" name="矩形 185"/>
          <p:cNvSpPr/>
          <p:nvPr/>
        </p:nvSpPr>
        <p:spPr>
          <a:xfrm rot="21142345">
            <a:off x="675797" y="1608878"/>
            <a:ext cx="17792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rgbClr val="D72F33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问题</a:t>
            </a:r>
          </a:p>
        </p:txBody>
      </p:sp>
      <p:sp>
        <p:nvSpPr>
          <p:cNvPr id="187" name="矩形 186"/>
          <p:cNvSpPr/>
          <p:nvPr/>
        </p:nvSpPr>
        <p:spPr>
          <a:xfrm rot="21142345">
            <a:off x="8611971" y="420716"/>
            <a:ext cx="38811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>
                <a:solidFill>
                  <a:srgbClr val="D72F33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解决方法</a:t>
            </a:r>
          </a:p>
        </p:txBody>
      </p:sp>
      <p:sp>
        <p:nvSpPr>
          <p:cNvPr id="188" name="矩形 187"/>
          <p:cNvSpPr/>
          <p:nvPr/>
        </p:nvSpPr>
        <p:spPr>
          <a:xfrm rot="21142345">
            <a:off x="7746574" y="1700669"/>
            <a:ext cx="4332129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少说一半，压缩你的谈话，切忌言过其实。</a:t>
            </a:r>
            <a:endParaRPr lang="en-US" altLang="zh-CN" b="1" kern="100" dirty="0" smtClean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关注他人兴趣，注意聆听。</a:t>
            </a:r>
            <a:endParaRPr lang="zh-CN" altLang="en-US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注意名字，写下来。</a:t>
            </a:r>
            <a:endParaRPr lang="zh-CN" altLang="en-US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将他人的需要放首位。</a:t>
            </a:r>
            <a:endParaRPr lang="zh-CN" altLang="en-US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控制自己切实做事。</a:t>
            </a:r>
            <a:endParaRPr lang="zh-CN" altLang="en-US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</p:txBody>
      </p:sp>
      <p:sp>
        <p:nvSpPr>
          <p:cNvPr id="15" name="文本框 14"/>
          <p:cNvSpPr txBox="1"/>
          <p:nvPr/>
        </p:nvSpPr>
        <p:spPr>
          <a:xfrm rot="21153084">
            <a:off x="4633409" y="34647"/>
            <a:ext cx="1107996" cy="55576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b="1" dirty="0" smtClean="0">
                <a:solidFill>
                  <a:srgbClr val="D72F33">
                    <a:alpha val="28000"/>
                  </a:srgbClr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让红色统筹起来</a:t>
            </a:r>
            <a:endParaRPr lang="zh-CN" altLang="en-US" sz="6000" b="1" dirty="0">
              <a:solidFill>
                <a:srgbClr val="D72F33">
                  <a:alpha val="28000"/>
                </a:srgbClr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rot="21153084">
            <a:off x="4909061" y="144448"/>
            <a:ext cx="1107996" cy="55576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dirty="0" smtClean="0">
                <a:solidFill>
                  <a:srgbClr val="D72F33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让红色统筹起来</a:t>
            </a:r>
            <a:endParaRPr lang="zh-CN" altLang="en-US" sz="6000" dirty="0">
              <a:solidFill>
                <a:srgbClr val="D72F33"/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64558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-263188" y="-125823"/>
            <a:ext cx="12179300" cy="706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5782768">
            <a:off x="-3608826" y="1752024"/>
            <a:ext cx="10891150" cy="4995836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 rot="19753971">
            <a:off x="2536095" y="738871"/>
            <a:ext cx="4223208" cy="235796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 rot="21151076">
            <a:off x="-2435544" y="2409484"/>
            <a:ext cx="5634076" cy="3819135"/>
            <a:chOff x="2750549" y="-316036"/>
            <a:chExt cx="2718967" cy="1843088"/>
          </a:xfrm>
        </p:grpSpPr>
        <p:sp>
          <p:nvSpPr>
            <p:cNvPr id="20" name="矩形 19"/>
            <p:cNvSpPr/>
            <p:nvPr/>
          </p:nvSpPr>
          <p:spPr>
            <a:xfrm>
              <a:off x="4463694" y="521230"/>
              <a:ext cx="1005822" cy="1005822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Group 4"/>
            <p:cNvGrpSpPr>
              <a:grpSpLocks noChangeAspect="1"/>
            </p:cNvGrpSpPr>
            <p:nvPr/>
          </p:nvGrpSpPr>
          <p:grpSpPr bwMode="auto">
            <a:xfrm>
              <a:off x="2750549" y="-316036"/>
              <a:ext cx="2595565" cy="1843088"/>
              <a:chOff x="860" y="-91"/>
              <a:chExt cx="1635" cy="1161"/>
            </a:xfrm>
          </p:grpSpPr>
          <p:sp>
            <p:nvSpPr>
              <p:cNvPr id="22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860" y="-91"/>
                <a:ext cx="933" cy="11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5"/>
              <p:cNvSpPr>
                <a:spLocks noEditPoints="1"/>
              </p:cNvSpPr>
              <p:nvPr/>
            </p:nvSpPr>
            <p:spPr bwMode="auto">
              <a:xfrm>
                <a:off x="1577" y="-88"/>
                <a:ext cx="918" cy="1153"/>
              </a:xfrm>
              <a:custGeom>
                <a:avLst/>
                <a:gdLst>
                  <a:gd name="T0" fmla="*/ 1008 w 2448"/>
                  <a:gd name="T1" fmla="*/ 160 h 3072"/>
                  <a:gd name="T2" fmla="*/ 1248 w 2448"/>
                  <a:gd name="T3" fmla="*/ 32 h 3072"/>
                  <a:gd name="T4" fmla="*/ 1312 w 2448"/>
                  <a:gd name="T5" fmla="*/ 224 h 3072"/>
                  <a:gd name="T6" fmla="*/ 1376 w 2448"/>
                  <a:gd name="T7" fmla="*/ 272 h 3072"/>
                  <a:gd name="T8" fmla="*/ 1360 w 2448"/>
                  <a:gd name="T9" fmla="*/ 336 h 3072"/>
                  <a:gd name="T10" fmla="*/ 1984 w 2448"/>
                  <a:gd name="T11" fmla="*/ 928 h 3072"/>
                  <a:gd name="T12" fmla="*/ 1936 w 2448"/>
                  <a:gd name="T13" fmla="*/ 1648 h 3072"/>
                  <a:gd name="T14" fmla="*/ 1920 w 2448"/>
                  <a:gd name="T15" fmla="*/ 1712 h 3072"/>
                  <a:gd name="T16" fmla="*/ 2080 w 2448"/>
                  <a:gd name="T17" fmla="*/ 1904 h 3072"/>
                  <a:gd name="T18" fmla="*/ 1984 w 2448"/>
                  <a:gd name="T19" fmla="*/ 1856 h 3072"/>
                  <a:gd name="T20" fmla="*/ 1872 w 2448"/>
                  <a:gd name="T21" fmla="*/ 1920 h 3072"/>
                  <a:gd name="T22" fmla="*/ 1792 w 2448"/>
                  <a:gd name="T23" fmla="*/ 1904 h 3072"/>
                  <a:gd name="T24" fmla="*/ 1728 w 2448"/>
                  <a:gd name="T25" fmla="*/ 1904 h 3072"/>
                  <a:gd name="T26" fmla="*/ 1600 w 2448"/>
                  <a:gd name="T27" fmla="*/ 1904 h 3072"/>
                  <a:gd name="T28" fmla="*/ 1520 w 2448"/>
                  <a:gd name="T29" fmla="*/ 1888 h 3072"/>
                  <a:gd name="T30" fmla="*/ 1408 w 2448"/>
                  <a:gd name="T31" fmla="*/ 1872 h 3072"/>
                  <a:gd name="T32" fmla="*/ 1232 w 2448"/>
                  <a:gd name="T33" fmla="*/ 1920 h 3072"/>
                  <a:gd name="T34" fmla="*/ 1008 w 2448"/>
                  <a:gd name="T35" fmla="*/ 2176 h 3072"/>
                  <a:gd name="T36" fmla="*/ 624 w 2448"/>
                  <a:gd name="T37" fmla="*/ 2624 h 3072"/>
                  <a:gd name="T38" fmla="*/ 416 w 2448"/>
                  <a:gd name="T39" fmla="*/ 2720 h 3072"/>
                  <a:gd name="T40" fmla="*/ 224 w 2448"/>
                  <a:gd name="T41" fmla="*/ 2704 h 3072"/>
                  <a:gd name="T42" fmla="*/ 128 w 2448"/>
                  <a:gd name="T43" fmla="*/ 2608 h 3072"/>
                  <a:gd name="T44" fmla="*/ 96 w 2448"/>
                  <a:gd name="T45" fmla="*/ 2464 h 3072"/>
                  <a:gd name="T46" fmla="*/ 352 w 2448"/>
                  <a:gd name="T47" fmla="*/ 2528 h 3072"/>
                  <a:gd name="T48" fmla="*/ 640 w 2448"/>
                  <a:gd name="T49" fmla="*/ 2224 h 3072"/>
                  <a:gd name="T50" fmla="*/ 944 w 2448"/>
                  <a:gd name="T51" fmla="*/ 1840 h 3072"/>
                  <a:gd name="T52" fmla="*/ 1232 w 2448"/>
                  <a:gd name="T53" fmla="*/ 1536 h 3072"/>
                  <a:gd name="T54" fmla="*/ 1520 w 2448"/>
                  <a:gd name="T55" fmla="*/ 1264 h 3072"/>
                  <a:gd name="T56" fmla="*/ 1168 w 2448"/>
                  <a:gd name="T57" fmla="*/ 1312 h 3072"/>
                  <a:gd name="T58" fmla="*/ 1408 w 2448"/>
                  <a:gd name="T59" fmla="*/ 1104 h 3072"/>
                  <a:gd name="T60" fmla="*/ 1232 w 2448"/>
                  <a:gd name="T61" fmla="*/ 816 h 3072"/>
                  <a:gd name="T62" fmla="*/ 1200 w 2448"/>
                  <a:gd name="T63" fmla="*/ 608 h 3072"/>
                  <a:gd name="T64" fmla="*/ 1120 w 2448"/>
                  <a:gd name="T65" fmla="*/ 464 h 3072"/>
                  <a:gd name="T66" fmla="*/ 1024 w 2448"/>
                  <a:gd name="T67" fmla="*/ 432 h 3072"/>
                  <a:gd name="T68" fmla="*/ 1024 w 2448"/>
                  <a:gd name="T69" fmla="*/ 384 h 3072"/>
                  <a:gd name="T70" fmla="*/ 1024 w 2448"/>
                  <a:gd name="T71" fmla="*/ 352 h 3072"/>
                  <a:gd name="T72" fmla="*/ 960 w 2448"/>
                  <a:gd name="T73" fmla="*/ 304 h 3072"/>
                  <a:gd name="T74" fmla="*/ 992 w 2448"/>
                  <a:gd name="T75" fmla="*/ 224 h 3072"/>
                  <a:gd name="T76" fmla="*/ 912 w 2448"/>
                  <a:gd name="T77" fmla="*/ 208 h 3072"/>
                  <a:gd name="T78" fmla="*/ 2080 w 2448"/>
                  <a:gd name="T79" fmla="*/ 2080 h 3072"/>
                  <a:gd name="T80" fmla="*/ 2304 w 2448"/>
                  <a:gd name="T81" fmla="*/ 2480 h 3072"/>
                  <a:gd name="T82" fmla="*/ 2368 w 2448"/>
                  <a:gd name="T83" fmla="*/ 2880 h 3072"/>
                  <a:gd name="T84" fmla="*/ 2240 w 2448"/>
                  <a:gd name="T85" fmla="*/ 3040 h 3072"/>
                  <a:gd name="T86" fmla="*/ 2000 w 2448"/>
                  <a:gd name="T87" fmla="*/ 3056 h 3072"/>
                  <a:gd name="T88" fmla="*/ 2144 w 2448"/>
                  <a:gd name="T89" fmla="*/ 2992 h 3072"/>
                  <a:gd name="T90" fmla="*/ 2144 w 2448"/>
                  <a:gd name="T91" fmla="*/ 2848 h 3072"/>
                  <a:gd name="T92" fmla="*/ 1856 w 2448"/>
                  <a:gd name="T93" fmla="*/ 2208 h 3072"/>
                  <a:gd name="T94" fmla="*/ 1408 w 2448"/>
                  <a:gd name="T95" fmla="*/ 1904 h 3072"/>
                  <a:gd name="T96" fmla="*/ 1520 w 2448"/>
                  <a:gd name="T97" fmla="*/ 1920 h 3072"/>
                  <a:gd name="T98" fmla="*/ 1584 w 2448"/>
                  <a:gd name="T99" fmla="*/ 1968 h 3072"/>
                  <a:gd name="T100" fmla="*/ 1728 w 2448"/>
                  <a:gd name="T101" fmla="*/ 1936 h 3072"/>
                  <a:gd name="T102" fmla="*/ 1792 w 2448"/>
                  <a:gd name="T103" fmla="*/ 1936 h 3072"/>
                  <a:gd name="T104" fmla="*/ 1968 w 2448"/>
                  <a:gd name="T105" fmla="*/ 2048 h 3072"/>
                  <a:gd name="T106" fmla="*/ 2000 w 2448"/>
                  <a:gd name="T107" fmla="*/ 1920 h 3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448" h="3072">
                    <a:moveTo>
                      <a:pt x="912" y="208"/>
                    </a:moveTo>
                    <a:cubicBezTo>
                      <a:pt x="928" y="192"/>
                      <a:pt x="976" y="192"/>
                      <a:pt x="1008" y="160"/>
                    </a:cubicBezTo>
                    <a:cubicBezTo>
                      <a:pt x="1024" y="128"/>
                      <a:pt x="1056" y="48"/>
                      <a:pt x="1056" y="32"/>
                    </a:cubicBezTo>
                    <a:cubicBezTo>
                      <a:pt x="1056" y="0"/>
                      <a:pt x="1200" y="32"/>
                      <a:pt x="1248" y="32"/>
                    </a:cubicBezTo>
                    <a:cubicBezTo>
                      <a:pt x="1280" y="48"/>
                      <a:pt x="1328" y="64"/>
                      <a:pt x="1328" y="96"/>
                    </a:cubicBezTo>
                    <a:cubicBezTo>
                      <a:pt x="1328" y="128"/>
                      <a:pt x="1296" y="208"/>
                      <a:pt x="1312" y="224"/>
                    </a:cubicBezTo>
                    <a:cubicBezTo>
                      <a:pt x="1328" y="240"/>
                      <a:pt x="1376" y="272"/>
                      <a:pt x="1392" y="272"/>
                    </a:cubicBezTo>
                    <a:cubicBezTo>
                      <a:pt x="1408" y="272"/>
                      <a:pt x="1392" y="272"/>
                      <a:pt x="1376" y="272"/>
                    </a:cubicBezTo>
                    <a:cubicBezTo>
                      <a:pt x="1360" y="272"/>
                      <a:pt x="1312" y="272"/>
                      <a:pt x="1312" y="272"/>
                    </a:cubicBezTo>
                    <a:cubicBezTo>
                      <a:pt x="1312" y="288"/>
                      <a:pt x="1312" y="320"/>
                      <a:pt x="1360" y="336"/>
                    </a:cubicBezTo>
                    <a:cubicBezTo>
                      <a:pt x="1424" y="368"/>
                      <a:pt x="1696" y="432"/>
                      <a:pt x="1776" y="544"/>
                    </a:cubicBezTo>
                    <a:cubicBezTo>
                      <a:pt x="1872" y="656"/>
                      <a:pt x="1968" y="848"/>
                      <a:pt x="1984" y="928"/>
                    </a:cubicBezTo>
                    <a:cubicBezTo>
                      <a:pt x="2000" y="1024"/>
                      <a:pt x="2000" y="1552"/>
                      <a:pt x="1984" y="1616"/>
                    </a:cubicBezTo>
                    <a:cubicBezTo>
                      <a:pt x="1984" y="1616"/>
                      <a:pt x="1952" y="1648"/>
                      <a:pt x="1936" y="1648"/>
                    </a:cubicBezTo>
                    <a:cubicBezTo>
                      <a:pt x="1920" y="1664"/>
                      <a:pt x="1920" y="1648"/>
                      <a:pt x="1920" y="1680"/>
                    </a:cubicBezTo>
                    <a:cubicBezTo>
                      <a:pt x="1920" y="1696"/>
                      <a:pt x="1920" y="1712"/>
                      <a:pt x="1920" y="1712"/>
                    </a:cubicBezTo>
                    <a:lnTo>
                      <a:pt x="2080" y="1712"/>
                    </a:lnTo>
                    <a:lnTo>
                      <a:pt x="2080" y="1904"/>
                    </a:lnTo>
                    <a:cubicBezTo>
                      <a:pt x="2064" y="1904"/>
                      <a:pt x="2048" y="1904"/>
                      <a:pt x="2000" y="1920"/>
                    </a:cubicBezTo>
                    <a:cubicBezTo>
                      <a:pt x="2000" y="1888"/>
                      <a:pt x="1984" y="1856"/>
                      <a:pt x="1984" y="1856"/>
                    </a:cubicBezTo>
                    <a:cubicBezTo>
                      <a:pt x="1952" y="1840"/>
                      <a:pt x="1936" y="1888"/>
                      <a:pt x="1936" y="1920"/>
                    </a:cubicBezTo>
                    <a:cubicBezTo>
                      <a:pt x="1920" y="1920"/>
                      <a:pt x="1888" y="1920"/>
                      <a:pt x="1872" y="1920"/>
                    </a:cubicBezTo>
                    <a:cubicBezTo>
                      <a:pt x="1840" y="1920"/>
                      <a:pt x="1824" y="1920"/>
                      <a:pt x="1792" y="1920"/>
                    </a:cubicBezTo>
                    <a:cubicBezTo>
                      <a:pt x="1792" y="1920"/>
                      <a:pt x="1792" y="1920"/>
                      <a:pt x="1792" y="1904"/>
                    </a:cubicBezTo>
                    <a:cubicBezTo>
                      <a:pt x="1792" y="1888"/>
                      <a:pt x="1776" y="1872"/>
                      <a:pt x="1760" y="1872"/>
                    </a:cubicBezTo>
                    <a:cubicBezTo>
                      <a:pt x="1744" y="1872"/>
                      <a:pt x="1728" y="1888"/>
                      <a:pt x="1728" y="1904"/>
                    </a:cubicBezTo>
                    <a:cubicBezTo>
                      <a:pt x="1728" y="1904"/>
                      <a:pt x="1728" y="1920"/>
                      <a:pt x="1728" y="1920"/>
                    </a:cubicBezTo>
                    <a:cubicBezTo>
                      <a:pt x="1680" y="1904"/>
                      <a:pt x="1632" y="1904"/>
                      <a:pt x="1600" y="1904"/>
                    </a:cubicBezTo>
                    <a:cubicBezTo>
                      <a:pt x="1584" y="1872"/>
                      <a:pt x="1584" y="1824"/>
                      <a:pt x="1568" y="1824"/>
                    </a:cubicBezTo>
                    <a:cubicBezTo>
                      <a:pt x="1536" y="1824"/>
                      <a:pt x="1536" y="1872"/>
                      <a:pt x="1520" y="1888"/>
                    </a:cubicBezTo>
                    <a:cubicBezTo>
                      <a:pt x="1456" y="1888"/>
                      <a:pt x="1424" y="1888"/>
                      <a:pt x="1424" y="1888"/>
                    </a:cubicBezTo>
                    <a:lnTo>
                      <a:pt x="1408" y="1872"/>
                    </a:lnTo>
                    <a:lnTo>
                      <a:pt x="1408" y="1840"/>
                    </a:lnTo>
                    <a:cubicBezTo>
                      <a:pt x="1408" y="1840"/>
                      <a:pt x="1344" y="1840"/>
                      <a:pt x="1232" y="1920"/>
                    </a:cubicBezTo>
                    <a:cubicBezTo>
                      <a:pt x="1104" y="1984"/>
                      <a:pt x="1104" y="1984"/>
                      <a:pt x="1104" y="1984"/>
                    </a:cubicBezTo>
                    <a:cubicBezTo>
                      <a:pt x="1104" y="1984"/>
                      <a:pt x="1040" y="2128"/>
                      <a:pt x="1008" y="2176"/>
                    </a:cubicBezTo>
                    <a:cubicBezTo>
                      <a:pt x="992" y="2224"/>
                      <a:pt x="928" y="2320"/>
                      <a:pt x="880" y="2352"/>
                    </a:cubicBezTo>
                    <a:cubicBezTo>
                      <a:pt x="832" y="2368"/>
                      <a:pt x="656" y="2576"/>
                      <a:pt x="624" y="2624"/>
                    </a:cubicBezTo>
                    <a:cubicBezTo>
                      <a:pt x="576" y="2656"/>
                      <a:pt x="480" y="2752"/>
                      <a:pt x="480" y="2752"/>
                    </a:cubicBezTo>
                    <a:lnTo>
                      <a:pt x="416" y="2720"/>
                    </a:lnTo>
                    <a:lnTo>
                      <a:pt x="320" y="2800"/>
                    </a:lnTo>
                    <a:lnTo>
                      <a:pt x="224" y="2704"/>
                    </a:lnTo>
                    <a:cubicBezTo>
                      <a:pt x="224" y="2704"/>
                      <a:pt x="224" y="2672"/>
                      <a:pt x="224" y="2672"/>
                    </a:cubicBezTo>
                    <a:cubicBezTo>
                      <a:pt x="208" y="2656"/>
                      <a:pt x="192" y="2624"/>
                      <a:pt x="128" y="2608"/>
                    </a:cubicBezTo>
                    <a:cubicBezTo>
                      <a:pt x="80" y="2592"/>
                      <a:pt x="0" y="2432"/>
                      <a:pt x="0" y="2432"/>
                    </a:cubicBezTo>
                    <a:cubicBezTo>
                      <a:pt x="0" y="2432"/>
                      <a:pt x="32" y="2432"/>
                      <a:pt x="96" y="2464"/>
                    </a:cubicBezTo>
                    <a:cubicBezTo>
                      <a:pt x="160" y="2512"/>
                      <a:pt x="128" y="2512"/>
                      <a:pt x="144" y="2512"/>
                    </a:cubicBezTo>
                    <a:cubicBezTo>
                      <a:pt x="160" y="2512"/>
                      <a:pt x="352" y="2528"/>
                      <a:pt x="352" y="2528"/>
                    </a:cubicBezTo>
                    <a:lnTo>
                      <a:pt x="352" y="2480"/>
                    </a:lnTo>
                    <a:cubicBezTo>
                      <a:pt x="352" y="2480"/>
                      <a:pt x="576" y="2320"/>
                      <a:pt x="640" y="2224"/>
                    </a:cubicBezTo>
                    <a:cubicBezTo>
                      <a:pt x="720" y="2112"/>
                      <a:pt x="816" y="1984"/>
                      <a:pt x="832" y="1952"/>
                    </a:cubicBezTo>
                    <a:cubicBezTo>
                      <a:pt x="864" y="1904"/>
                      <a:pt x="896" y="1840"/>
                      <a:pt x="944" y="1840"/>
                    </a:cubicBezTo>
                    <a:cubicBezTo>
                      <a:pt x="944" y="1840"/>
                      <a:pt x="976" y="1840"/>
                      <a:pt x="976" y="1824"/>
                    </a:cubicBezTo>
                    <a:cubicBezTo>
                      <a:pt x="992" y="1808"/>
                      <a:pt x="1104" y="1616"/>
                      <a:pt x="1232" y="1536"/>
                    </a:cubicBezTo>
                    <a:cubicBezTo>
                      <a:pt x="1360" y="1456"/>
                      <a:pt x="1424" y="1440"/>
                      <a:pt x="1472" y="1408"/>
                    </a:cubicBezTo>
                    <a:cubicBezTo>
                      <a:pt x="1504" y="1360"/>
                      <a:pt x="1520" y="1264"/>
                      <a:pt x="1520" y="1264"/>
                    </a:cubicBezTo>
                    <a:cubicBezTo>
                      <a:pt x="1520" y="1264"/>
                      <a:pt x="1376" y="1280"/>
                      <a:pt x="1312" y="1280"/>
                    </a:cubicBezTo>
                    <a:cubicBezTo>
                      <a:pt x="1248" y="1296"/>
                      <a:pt x="1168" y="1312"/>
                      <a:pt x="1168" y="1312"/>
                    </a:cubicBezTo>
                    <a:lnTo>
                      <a:pt x="1168" y="1120"/>
                    </a:lnTo>
                    <a:lnTo>
                      <a:pt x="1408" y="1104"/>
                    </a:lnTo>
                    <a:cubicBezTo>
                      <a:pt x="1408" y="1104"/>
                      <a:pt x="1296" y="976"/>
                      <a:pt x="1264" y="928"/>
                    </a:cubicBezTo>
                    <a:cubicBezTo>
                      <a:pt x="1232" y="896"/>
                      <a:pt x="1248" y="864"/>
                      <a:pt x="1232" y="816"/>
                    </a:cubicBezTo>
                    <a:cubicBezTo>
                      <a:pt x="1232" y="768"/>
                      <a:pt x="1216" y="768"/>
                      <a:pt x="1184" y="720"/>
                    </a:cubicBezTo>
                    <a:cubicBezTo>
                      <a:pt x="1168" y="672"/>
                      <a:pt x="1184" y="656"/>
                      <a:pt x="1200" y="608"/>
                    </a:cubicBezTo>
                    <a:cubicBezTo>
                      <a:pt x="1200" y="576"/>
                      <a:pt x="1216" y="528"/>
                      <a:pt x="1200" y="496"/>
                    </a:cubicBezTo>
                    <a:cubicBezTo>
                      <a:pt x="1184" y="480"/>
                      <a:pt x="1168" y="464"/>
                      <a:pt x="1120" y="464"/>
                    </a:cubicBezTo>
                    <a:cubicBezTo>
                      <a:pt x="1088" y="464"/>
                      <a:pt x="1040" y="464"/>
                      <a:pt x="1024" y="464"/>
                    </a:cubicBezTo>
                    <a:cubicBezTo>
                      <a:pt x="1024" y="464"/>
                      <a:pt x="1024" y="448"/>
                      <a:pt x="1024" y="432"/>
                    </a:cubicBezTo>
                    <a:cubicBezTo>
                      <a:pt x="1024" y="416"/>
                      <a:pt x="1040" y="400"/>
                      <a:pt x="1040" y="400"/>
                    </a:cubicBezTo>
                    <a:cubicBezTo>
                      <a:pt x="1040" y="400"/>
                      <a:pt x="1040" y="400"/>
                      <a:pt x="1024" y="384"/>
                    </a:cubicBezTo>
                    <a:cubicBezTo>
                      <a:pt x="1008" y="384"/>
                      <a:pt x="1008" y="384"/>
                      <a:pt x="1024" y="368"/>
                    </a:cubicBezTo>
                    <a:cubicBezTo>
                      <a:pt x="1024" y="368"/>
                      <a:pt x="1040" y="352"/>
                      <a:pt x="1024" y="352"/>
                    </a:cubicBezTo>
                    <a:cubicBezTo>
                      <a:pt x="1024" y="352"/>
                      <a:pt x="976" y="336"/>
                      <a:pt x="1024" y="320"/>
                    </a:cubicBezTo>
                    <a:cubicBezTo>
                      <a:pt x="976" y="304"/>
                      <a:pt x="960" y="304"/>
                      <a:pt x="960" y="304"/>
                    </a:cubicBezTo>
                    <a:cubicBezTo>
                      <a:pt x="960" y="304"/>
                      <a:pt x="1008" y="240"/>
                      <a:pt x="1008" y="240"/>
                    </a:cubicBezTo>
                    <a:cubicBezTo>
                      <a:pt x="1008" y="224"/>
                      <a:pt x="1008" y="224"/>
                      <a:pt x="992" y="224"/>
                    </a:cubicBezTo>
                    <a:cubicBezTo>
                      <a:pt x="992" y="224"/>
                      <a:pt x="928" y="208"/>
                      <a:pt x="928" y="208"/>
                    </a:cubicBezTo>
                    <a:cubicBezTo>
                      <a:pt x="928" y="208"/>
                      <a:pt x="912" y="208"/>
                      <a:pt x="912" y="208"/>
                    </a:cubicBezTo>
                    <a:close/>
                    <a:moveTo>
                      <a:pt x="2080" y="1920"/>
                    </a:moveTo>
                    <a:lnTo>
                      <a:pt x="2080" y="2080"/>
                    </a:lnTo>
                    <a:cubicBezTo>
                      <a:pt x="2080" y="2080"/>
                      <a:pt x="2208" y="2192"/>
                      <a:pt x="2224" y="2256"/>
                    </a:cubicBezTo>
                    <a:cubicBezTo>
                      <a:pt x="2240" y="2320"/>
                      <a:pt x="2288" y="2432"/>
                      <a:pt x="2304" y="2480"/>
                    </a:cubicBezTo>
                    <a:cubicBezTo>
                      <a:pt x="2320" y="2512"/>
                      <a:pt x="2448" y="2752"/>
                      <a:pt x="2448" y="2800"/>
                    </a:cubicBezTo>
                    <a:cubicBezTo>
                      <a:pt x="2448" y="2864"/>
                      <a:pt x="2384" y="2864"/>
                      <a:pt x="2368" y="2880"/>
                    </a:cubicBezTo>
                    <a:lnTo>
                      <a:pt x="2336" y="2864"/>
                    </a:lnTo>
                    <a:cubicBezTo>
                      <a:pt x="2336" y="2864"/>
                      <a:pt x="2256" y="3024"/>
                      <a:pt x="2240" y="3040"/>
                    </a:cubicBezTo>
                    <a:cubicBezTo>
                      <a:pt x="2224" y="3056"/>
                      <a:pt x="2176" y="3072"/>
                      <a:pt x="2112" y="3072"/>
                    </a:cubicBezTo>
                    <a:cubicBezTo>
                      <a:pt x="2048" y="3072"/>
                      <a:pt x="2000" y="3056"/>
                      <a:pt x="2000" y="3056"/>
                    </a:cubicBezTo>
                    <a:cubicBezTo>
                      <a:pt x="2000" y="3056"/>
                      <a:pt x="2032" y="3008"/>
                      <a:pt x="2096" y="2992"/>
                    </a:cubicBezTo>
                    <a:cubicBezTo>
                      <a:pt x="2096" y="2992"/>
                      <a:pt x="2128" y="3008"/>
                      <a:pt x="2144" y="2992"/>
                    </a:cubicBezTo>
                    <a:cubicBezTo>
                      <a:pt x="2160" y="2992"/>
                      <a:pt x="2176" y="2880"/>
                      <a:pt x="2176" y="2864"/>
                    </a:cubicBezTo>
                    <a:lnTo>
                      <a:pt x="2144" y="2848"/>
                    </a:lnTo>
                    <a:cubicBezTo>
                      <a:pt x="2144" y="2848"/>
                      <a:pt x="2112" y="2592"/>
                      <a:pt x="2016" y="2448"/>
                    </a:cubicBezTo>
                    <a:cubicBezTo>
                      <a:pt x="1920" y="2304"/>
                      <a:pt x="1888" y="2224"/>
                      <a:pt x="1856" y="2208"/>
                    </a:cubicBezTo>
                    <a:lnTo>
                      <a:pt x="1408" y="2208"/>
                    </a:lnTo>
                    <a:lnTo>
                      <a:pt x="1408" y="1904"/>
                    </a:lnTo>
                    <a:cubicBezTo>
                      <a:pt x="1424" y="1904"/>
                      <a:pt x="1472" y="1904"/>
                      <a:pt x="1520" y="1920"/>
                    </a:cubicBezTo>
                    <a:cubicBezTo>
                      <a:pt x="1520" y="1920"/>
                      <a:pt x="1520" y="1920"/>
                      <a:pt x="1520" y="1920"/>
                    </a:cubicBezTo>
                    <a:cubicBezTo>
                      <a:pt x="1520" y="1920"/>
                      <a:pt x="1520" y="2016"/>
                      <a:pt x="1536" y="2032"/>
                    </a:cubicBezTo>
                    <a:cubicBezTo>
                      <a:pt x="1568" y="2048"/>
                      <a:pt x="1584" y="2000"/>
                      <a:pt x="1584" y="1968"/>
                    </a:cubicBezTo>
                    <a:cubicBezTo>
                      <a:pt x="1584" y="1952"/>
                      <a:pt x="1600" y="1936"/>
                      <a:pt x="1600" y="1920"/>
                    </a:cubicBezTo>
                    <a:cubicBezTo>
                      <a:pt x="1632" y="1920"/>
                      <a:pt x="1680" y="1936"/>
                      <a:pt x="1728" y="1936"/>
                    </a:cubicBezTo>
                    <a:cubicBezTo>
                      <a:pt x="1744" y="1952"/>
                      <a:pt x="1744" y="1952"/>
                      <a:pt x="1760" y="1952"/>
                    </a:cubicBezTo>
                    <a:cubicBezTo>
                      <a:pt x="1776" y="1952"/>
                      <a:pt x="1792" y="1952"/>
                      <a:pt x="1792" y="1936"/>
                    </a:cubicBezTo>
                    <a:cubicBezTo>
                      <a:pt x="1840" y="1936"/>
                      <a:pt x="1888" y="1936"/>
                      <a:pt x="1936" y="1936"/>
                    </a:cubicBezTo>
                    <a:cubicBezTo>
                      <a:pt x="1936" y="1968"/>
                      <a:pt x="1936" y="2048"/>
                      <a:pt x="1968" y="2048"/>
                    </a:cubicBezTo>
                    <a:cubicBezTo>
                      <a:pt x="2000" y="2064"/>
                      <a:pt x="2000" y="1984"/>
                      <a:pt x="2000" y="1968"/>
                    </a:cubicBezTo>
                    <a:cubicBezTo>
                      <a:pt x="2000" y="1968"/>
                      <a:pt x="2000" y="1952"/>
                      <a:pt x="2000" y="1920"/>
                    </a:cubicBezTo>
                    <a:cubicBezTo>
                      <a:pt x="2048" y="1920"/>
                      <a:pt x="2080" y="1920"/>
                      <a:pt x="2080" y="192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6"/>
              <p:cNvSpPr>
                <a:spLocks/>
              </p:cNvSpPr>
              <p:nvPr/>
            </p:nvSpPr>
            <p:spPr bwMode="auto">
              <a:xfrm rot="201471">
                <a:off x="1921" y="326"/>
                <a:ext cx="84" cy="84"/>
              </a:xfrm>
              <a:custGeom>
                <a:avLst/>
                <a:gdLst>
                  <a:gd name="T0" fmla="*/ 192 w 224"/>
                  <a:gd name="T1" fmla="*/ 32 h 224"/>
                  <a:gd name="T2" fmla="*/ 208 w 224"/>
                  <a:gd name="T3" fmla="*/ 32 h 224"/>
                  <a:gd name="T4" fmla="*/ 224 w 224"/>
                  <a:gd name="T5" fmla="*/ 176 h 224"/>
                  <a:gd name="T6" fmla="*/ 64 w 224"/>
                  <a:gd name="T7" fmla="*/ 192 h 224"/>
                  <a:gd name="T8" fmla="*/ 32 w 224"/>
                  <a:gd name="T9" fmla="*/ 176 h 224"/>
                  <a:gd name="T10" fmla="*/ 16 w 224"/>
                  <a:gd name="T11" fmla="*/ 176 h 224"/>
                  <a:gd name="T12" fmla="*/ 16 w 224"/>
                  <a:gd name="T13" fmla="*/ 144 h 224"/>
                  <a:gd name="T14" fmla="*/ 16 w 224"/>
                  <a:gd name="T15" fmla="*/ 112 h 224"/>
                  <a:gd name="T16" fmla="*/ 16 w 224"/>
                  <a:gd name="T17" fmla="*/ 64 h 224"/>
                  <a:gd name="T18" fmla="*/ 32 w 224"/>
                  <a:gd name="T19" fmla="*/ 32 h 224"/>
                  <a:gd name="T20" fmla="*/ 64 w 224"/>
                  <a:gd name="T21" fmla="*/ 0 h 224"/>
                  <a:gd name="T22" fmla="*/ 160 w 224"/>
                  <a:gd name="T23" fmla="*/ 16 h 224"/>
                  <a:gd name="T24" fmla="*/ 192 w 224"/>
                  <a:gd name="T25" fmla="*/ 3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4" h="224">
                    <a:moveTo>
                      <a:pt x="192" y="32"/>
                    </a:moveTo>
                    <a:lnTo>
                      <a:pt x="208" y="32"/>
                    </a:lnTo>
                    <a:lnTo>
                      <a:pt x="224" y="176"/>
                    </a:lnTo>
                    <a:cubicBezTo>
                      <a:pt x="160" y="160"/>
                      <a:pt x="128" y="224"/>
                      <a:pt x="64" y="192"/>
                    </a:cubicBezTo>
                    <a:cubicBezTo>
                      <a:pt x="48" y="192"/>
                      <a:pt x="32" y="176"/>
                      <a:pt x="32" y="176"/>
                    </a:cubicBezTo>
                    <a:lnTo>
                      <a:pt x="16" y="176"/>
                    </a:lnTo>
                    <a:cubicBezTo>
                      <a:pt x="16" y="160"/>
                      <a:pt x="32" y="160"/>
                      <a:pt x="16" y="144"/>
                    </a:cubicBezTo>
                    <a:cubicBezTo>
                      <a:pt x="0" y="128"/>
                      <a:pt x="16" y="128"/>
                      <a:pt x="16" y="112"/>
                    </a:cubicBezTo>
                    <a:cubicBezTo>
                      <a:pt x="0" y="80"/>
                      <a:pt x="32" y="80"/>
                      <a:pt x="16" y="64"/>
                    </a:cubicBezTo>
                    <a:cubicBezTo>
                      <a:pt x="16" y="48"/>
                      <a:pt x="16" y="32"/>
                      <a:pt x="32" y="32"/>
                    </a:cubicBezTo>
                    <a:cubicBezTo>
                      <a:pt x="48" y="32"/>
                      <a:pt x="48" y="16"/>
                      <a:pt x="64" y="0"/>
                    </a:cubicBezTo>
                    <a:cubicBezTo>
                      <a:pt x="80" y="0"/>
                      <a:pt x="160" y="0"/>
                      <a:pt x="160" y="16"/>
                    </a:cubicBezTo>
                    <a:lnTo>
                      <a:pt x="192" y="32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2" name="文本框 11"/>
          <p:cNvSpPr txBox="1"/>
          <p:nvPr/>
        </p:nvSpPr>
        <p:spPr>
          <a:xfrm rot="21153084">
            <a:off x="5891416" y="1751049"/>
            <a:ext cx="1415772" cy="4067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8000" b="1" dirty="0" smtClean="0">
                <a:solidFill>
                  <a:srgbClr val="D72F33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猪八戒</a:t>
            </a:r>
            <a:endParaRPr lang="zh-CN" altLang="en-US" sz="8000" b="1" dirty="0">
              <a:solidFill>
                <a:srgbClr val="D72F33"/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 rot="21153084">
            <a:off x="5497892" y="1620475"/>
            <a:ext cx="1415772" cy="4067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8000" b="1" dirty="0" smtClean="0">
                <a:solidFill>
                  <a:srgbClr val="D72F33">
                    <a:alpha val="28000"/>
                  </a:srgbClr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猪八戒</a:t>
            </a:r>
            <a:endParaRPr lang="zh-CN" altLang="en-US" sz="8000" b="1" dirty="0">
              <a:solidFill>
                <a:srgbClr val="D72F33">
                  <a:alpha val="28000"/>
                </a:srgbClr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 rot="21179669">
            <a:off x="3091373" y="1304404"/>
            <a:ext cx="1538883" cy="556626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8800" dirty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色</a:t>
            </a:r>
            <a:r>
              <a:rPr lang="zh-CN" altLang="en-US" sz="88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评西游</a:t>
            </a:r>
            <a:endParaRPr lang="zh-CN" altLang="en-US" sz="88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 rot="19753971">
            <a:off x="6210116" y="5828950"/>
            <a:ext cx="4223208" cy="856637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lumMod val="40000"/>
                <a:lumOff val="6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810"/>
          <a:stretch>
            <a:fillRect/>
          </a:stretch>
        </p:blipFill>
        <p:spPr>
          <a:xfrm>
            <a:off x="8129570" y="-5346"/>
            <a:ext cx="4535114" cy="6858000"/>
          </a:xfrm>
          <a:custGeom>
            <a:avLst/>
            <a:gdLst>
              <a:gd name="connsiteX0" fmla="*/ 0 w 4535114"/>
              <a:gd name="connsiteY0" fmla="*/ 0 h 6858000"/>
              <a:gd name="connsiteX1" fmla="*/ 4535114 w 4535114"/>
              <a:gd name="connsiteY1" fmla="*/ 0 h 6858000"/>
              <a:gd name="connsiteX2" fmla="*/ 4535114 w 4535114"/>
              <a:gd name="connsiteY2" fmla="*/ 6858000 h 6858000"/>
              <a:gd name="connsiteX3" fmla="*/ 836452 w 453511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5114" h="6858000">
                <a:moveTo>
                  <a:pt x="0" y="0"/>
                </a:moveTo>
                <a:lnTo>
                  <a:pt x="4535114" y="0"/>
                </a:lnTo>
                <a:lnTo>
                  <a:pt x="4535114" y="6858000"/>
                </a:lnTo>
                <a:lnTo>
                  <a:pt x="836452" y="6858000"/>
                </a:lnTo>
                <a:close/>
              </a:path>
            </a:pathLst>
          </a:custGeom>
        </p:spPr>
      </p:pic>
      <p:sp>
        <p:nvSpPr>
          <p:cNvPr id="31" name="矩形 30"/>
          <p:cNvSpPr/>
          <p:nvPr/>
        </p:nvSpPr>
        <p:spPr>
          <a:xfrm rot="21145001">
            <a:off x="4553817" y="6267362"/>
            <a:ext cx="8986749" cy="1208158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2" name="矩形 31"/>
          <p:cNvSpPr/>
          <p:nvPr/>
        </p:nvSpPr>
        <p:spPr>
          <a:xfrm rot="21145001">
            <a:off x="3821940" y="-668446"/>
            <a:ext cx="8530013" cy="1240918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xmlns="" val="31121342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rot="16200000">
            <a:off x="2666998" y="-2667002"/>
            <a:ext cx="6858001" cy="12192001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6699173">
            <a:off x="2048390" y="1355534"/>
            <a:ext cx="7934416" cy="419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1312980">
            <a:off x="-978760" y="1626139"/>
            <a:ext cx="14403365" cy="2486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rot="519680">
            <a:off x="1597173" y="1848690"/>
            <a:ext cx="9251496" cy="186204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rgbClr val="00529C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蓝色性格分析</a:t>
            </a:r>
            <a:endParaRPr lang="zh-CN" altLang="en-US" sz="11500" dirty="0">
              <a:solidFill>
                <a:srgbClr val="00529C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02858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63600" y="0"/>
            <a:ext cx="11328400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6699173">
            <a:off x="-2999227" y="1246328"/>
            <a:ext cx="7631483" cy="4139441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16699173">
            <a:off x="5431491" y="1115681"/>
            <a:ext cx="8209537" cy="4726049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519680">
            <a:off x="1195155" y="1583908"/>
            <a:ext cx="1954381" cy="504622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蓝色的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 rot="500143">
            <a:off x="3054076" y="424027"/>
            <a:ext cx="4257693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个体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0052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严肃的生活哲学。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谨慎而深藏不露。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高标准，追求完美。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善于分析，富有条理。</a:t>
            </a:r>
            <a:endParaRPr lang="en-US" altLang="zh-CN" b="1" dirty="0">
              <a:solidFill>
                <a:srgbClr val="0052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沉默寡言，老成持重。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注重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承诺，可靠安全。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坚守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原则，责任心强。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遵守规则，井井有条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敏感细腻，谦和稳健。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深思熟虑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，三思而后行。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深沉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有目标的理想主义。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思想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深邃，独立思考而不盲目从众</a:t>
            </a: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0052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493889">
            <a:off x="7570974" y="457463"/>
            <a:ext cx="45579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沟通特点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关注谈话的细节。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设身处地地体会他人。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享受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敏感而有深度的交流。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喜欢小群体交流的思想碰撞。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记住谈话时共鸣的感情和思想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03827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863600" y="0"/>
            <a:ext cx="11328400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6699173">
            <a:off x="-6574868" y="566280"/>
            <a:ext cx="11481898" cy="5421437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16699173">
            <a:off x="2713208" y="1651953"/>
            <a:ext cx="11481898" cy="4726800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491229">
            <a:off x="258177" y="139674"/>
            <a:ext cx="1954381" cy="660740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天然优势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rot="496020">
            <a:off x="2138723" y="453181"/>
            <a:ext cx="445201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0052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对友谊忠诚不渝。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能够记得特殊的日子。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很少向他人表达内心的看法。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经常扮演解决分析问题的角色。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遭遇难关时，极力给予鼓舞安慰。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默默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地为他人付出以表示关切和爱。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真诚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关怀朋友的境遇，善于体贴他人</a:t>
            </a: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0052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496020">
            <a:off x="6416140" y="447496"/>
            <a:ext cx="4402962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对待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工作和事业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高度自律。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注重承诺。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严格的计划性。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丝不茍地执行工作。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尽忠职守，追求卓越。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喜欢探究及根据事实行事。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强调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制度、程序、规范、细节和流程。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喜欢用表格、数字的管理来验证效果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8018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5782768">
            <a:off x="-5679823" y="2113260"/>
            <a:ext cx="10891150" cy="4231645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15784569">
            <a:off x="4020261" y="618127"/>
            <a:ext cx="8744134" cy="4726800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1175984">
            <a:off x="259533" y="1565580"/>
            <a:ext cx="1954381" cy="504622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蓝色的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 rot="21185539">
            <a:off x="1873787" y="-97050"/>
            <a:ext cx="398153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个体</a:t>
            </a:r>
          </a:p>
          <a:p>
            <a:pPr>
              <a:lnSpc>
                <a:spcPct val="150000"/>
              </a:lnSpc>
            </a:pPr>
            <a:endParaRPr lang="zh-CN" altLang="en-US" b="1" dirty="0" smtClean="0">
              <a:solidFill>
                <a:srgbClr val="0052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高度负面的情绪化。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容易沮丧，悲观消极。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杞人忧天，庸人自扰。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最容易的抑郁症患者。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猜忌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心重，不信任他人。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陷于低落的情绪无法自拔。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情感脆弱抑郁，有自怜倾向。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过于阴沉的面孔，让人感觉压抑，不易接近。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太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在意别人的看法和评价，容易被负面评价中伤。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别人轻易成功时，会因自己的努力付出却不如他人而心生嫉妒</a:t>
            </a: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0052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21179285">
            <a:off x="6146693" y="-137953"/>
            <a:ext cx="4557948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沟通特点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不太主动与人沟通。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原则性强，不易妥协。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习惯以防卫的状态面对别人。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不知不觉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地说教和上纲上线。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以为别人能够读懂自己的心思。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要真诚开放心胸与人互动会比较难。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强烈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期待别人具有敏感度和深度能够理解自己。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喜欢制造困扰麻烦给别人，也讨厌别人制造困扰麻烦给自己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15738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18458" y="-162874"/>
            <a:ext cx="12025992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15782768">
            <a:off x="-4847230" y="2113260"/>
            <a:ext cx="10891150" cy="4231645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15782768">
            <a:off x="3926609" y="1835708"/>
            <a:ext cx="10891150" cy="4726800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1179669">
            <a:off x="998644" y="63879"/>
            <a:ext cx="1954381" cy="660740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本性局限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rot="21184460">
            <a:off x="2513629" y="-94926"/>
            <a:ext cx="4373228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0052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吝于宽恕。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远离人群。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强烈的不安全感。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喜好批判和挑剔。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过度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敏感，有时很难相处。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经常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怀疑别人的话，不容易相信他人。</a:t>
            </a:r>
          </a:p>
        </p:txBody>
      </p:sp>
      <p:sp>
        <p:nvSpPr>
          <p:cNvPr id="8" name="矩形 7"/>
          <p:cNvSpPr/>
          <p:nvPr/>
        </p:nvSpPr>
        <p:spPr>
          <a:xfrm rot="21184460">
            <a:off x="6947713" y="-136812"/>
            <a:ext cx="4660750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对待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工作和事业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患得患失，行动缓慢。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过度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计划和过度绸缪。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专注于小细节，因小失大。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吝啬表扬，强烈的形式主义。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维护原则缺乏妥协精神。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较真，挑剔他人及自己的表现。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墨守成规，死板教条不懂变通。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容易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被不理想的成绩击垮斗志。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自己和他人常寄予过高而且不切实际的期望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32803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285131" y="-130987"/>
            <a:ext cx="12562855" cy="706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5782768">
            <a:off x="-2400560" y="1452704"/>
            <a:ext cx="7505415" cy="4231645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5782768">
            <a:off x="6259149" y="975724"/>
            <a:ext cx="7685026" cy="4726800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 rot="21145001">
            <a:off x="3391688" y="5825417"/>
            <a:ext cx="5143500" cy="1400973"/>
            <a:chOff x="1912814" y="1825624"/>
            <a:chExt cx="811336" cy="8888999"/>
          </a:xfrm>
        </p:grpSpPr>
        <p:sp>
          <p:nvSpPr>
            <p:cNvPr id="10" name="矩形 9"/>
            <p:cNvSpPr/>
            <p:nvPr/>
          </p:nvSpPr>
          <p:spPr>
            <a:xfrm>
              <a:off x="1912814" y="1825624"/>
              <a:ext cx="811336" cy="8888999"/>
            </a:xfrm>
            <a:prstGeom prst="rect">
              <a:avLst/>
            </a:prstGeom>
            <a:solidFill>
              <a:srgbClr val="0052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977728" y="2056614"/>
              <a:ext cx="681508" cy="416746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性格弱势分析</a:t>
              </a:r>
            </a:p>
          </p:txBody>
        </p:sp>
      </p:grpSp>
      <p:sp>
        <p:nvSpPr>
          <p:cNvPr id="184" name="矩形 183"/>
          <p:cNvSpPr/>
          <p:nvPr/>
        </p:nvSpPr>
        <p:spPr>
          <a:xfrm rot="21142345">
            <a:off x="992821" y="2863712"/>
            <a:ext cx="2364392" cy="1497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易抑郁。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自惭形秽。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拖拖拉拉。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要求太高。</a:t>
            </a:r>
          </a:p>
        </p:txBody>
      </p:sp>
      <p:sp>
        <p:nvSpPr>
          <p:cNvPr id="188" name="矩形 187"/>
          <p:cNvSpPr/>
          <p:nvPr/>
        </p:nvSpPr>
        <p:spPr>
          <a:xfrm rot="21142345">
            <a:off x="7746574" y="1847551"/>
            <a:ext cx="4332129" cy="1857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认识到没人喜欢阴沉的人，别自找麻烦别那么容易受伤，从正面看事物。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找出无安全感的原因，留意假谦虚。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勿花太多时间做计划。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放宽标准，学会放松。</a:t>
            </a:r>
          </a:p>
        </p:txBody>
      </p:sp>
      <p:sp>
        <p:nvSpPr>
          <p:cNvPr id="15" name="矩形 14"/>
          <p:cNvSpPr/>
          <p:nvPr/>
        </p:nvSpPr>
        <p:spPr>
          <a:xfrm rot="21150956">
            <a:off x="-1024829" y="1061249"/>
            <a:ext cx="13553672" cy="8576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文本框 105"/>
          <p:cNvSpPr txBox="1"/>
          <p:nvPr/>
        </p:nvSpPr>
        <p:spPr>
          <a:xfrm rot="21153084">
            <a:off x="4654655" y="19160"/>
            <a:ext cx="1107996" cy="55576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rgbClr val="00529C">
                    <a:alpha val="28000"/>
                  </a:srgbClr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让蓝色快乐起来</a:t>
            </a:r>
          </a:p>
        </p:txBody>
      </p:sp>
      <p:sp>
        <p:nvSpPr>
          <p:cNvPr id="18" name="文本框 17"/>
          <p:cNvSpPr txBox="1"/>
          <p:nvPr/>
        </p:nvSpPr>
        <p:spPr>
          <a:xfrm rot="21153084">
            <a:off x="4909061" y="144448"/>
            <a:ext cx="1107996" cy="55576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dirty="0">
                <a:solidFill>
                  <a:srgbClr val="00529C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让蓝色快乐起来</a:t>
            </a:r>
          </a:p>
        </p:txBody>
      </p:sp>
      <p:sp>
        <p:nvSpPr>
          <p:cNvPr id="19" name="矩形 18"/>
          <p:cNvSpPr/>
          <p:nvPr/>
        </p:nvSpPr>
        <p:spPr>
          <a:xfrm rot="21142345">
            <a:off x="675797" y="1608878"/>
            <a:ext cx="17792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rgbClr val="00529C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问题</a:t>
            </a:r>
          </a:p>
        </p:txBody>
      </p:sp>
      <p:sp>
        <p:nvSpPr>
          <p:cNvPr id="20" name="矩形 19"/>
          <p:cNvSpPr/>
          <p:nvPr/>
        </p:nvSpPr>
        <p:spPr>
          <a:xfrm rot="21142345">
            <a:off x="8611971" y="420716"/>
            <a:ext cx="38811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>
                <a:solidFill>
                  <a:srgbClr val="00529C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解决方法</a:t>
            </a:r>
          </a:p>
        </p:txBody>
      </p:sp>
    </p:spTree>
    <p:extLst>
      <p:ext uri="{BB962C8B-B14F-4D97-AF65-F5344CB8AC3E}">
        <p14:creationId xmlns:p14="http://schemas.microsoft.com/office/powerpoint/2010/main" xmlns="" val="303406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-310530" y="-166365"/>
            <a:ext cx="12179300" cy="706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rot="19753971">
            <a:off x="6210116" y="5828950"/>
            <a:ext cx="4223208" cy="856637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 rot="19753971">
            <a:off x="2536095" y="738871"/>
            <a:ext cx="4223208" cy="235796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5782768">
            <a:off x="-3608827" y="1840924"/>
            <a:ext cx="10891150" cy="4995836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 rot="21153084">
            <a:off x="5891416" y="1751049"/>
            <a:ext cx="1415772" cy="4067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8000" b="1" dirty="0" smtClean="0">
                <a:solidFill>
                  <a:srgbClr val="00529C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唐玄奘</a:t>
            </a:r>
            <a:endParaRPr lang="zh-CN" altLang="en-US" sz="8000" b="1" dirty="0">
              <a:solidFill>
                <a:srgbClr val="00529C"/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 rot="21153084">
            <a:off x="5497892" y="1620475"/>
            <a:ext cx="1415772" cy="4067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8000" b="1" dirty="0" smtClean="0">
                <a:solidFill>
                  <a:srgbClr val="00529C">
                    <a:alpha val="28000"/>
                  </a:srgbClr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唐玄奘</a:t>
            </a:r>
            <a:endParaRPr lang="zh-CN" altLang="en-US" sz="8000" b="1" dirty="0">
              <a:solidFill>
                <a:srgbClr val="00529C">
                  <a:alpha val="28000"/>
                </a:srgbClr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 rot="21179669">
            <a:off x="3091373" y="1304404"/>
            <a:ext cx="1538883" cy="556626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8800" dirty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色</a:t>
            </a:r>
            <a:r>
              <a:rPr lang="zh-CN" altLang="en-US" sz="88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评西游</a:t>
            </a:r>
            <a:endParaRPr lang="zh-CN" altLang="en-US" sz="88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 rot="21098694">
            <a:off x="343678" y="2094503"/>
            <a:ext cx="2536240" cy="4457142"/>
            <a:chOff x="6303863" y="835418"/>
            <a:chExt cx="1232951" cy="2400300"/>
          </a:xfrm>
        </p:grpSpPr>
        <p:sp>
          <p:nvSpPr>
            <p:cNvPr id="33" name="矩形 32"/>
            <p:cNvSpPr/>
            <p:nvPr/>
          </p:nvSpPr>
          <p:spPr>
            <a:xfrm>
              <a:off x="6530992" y="2131571"/>
              <a:ext cx="1005822" cy="1005822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Group 9"/>
            <p:cNvGrpSpPr>
              <a:grpSpLocks noChangeAspect="1"/>
            </p:cNvGrpSpPr>
            <p:nvPr/>
          </p:nvGrpSpPr>
          <p:grpSpPr bwMode="auto">
            <a:xfrm>
              <a:off x="6303863" y="835418"/>
              <a:ext cx="1122362" cy="2400300"/>
              <a:chOff x="4498" y="1682"/>
              <a:chExt cx="707" cy="1512"/>
            </a:xfrm>
          </p:grpSpPr>
          <p:sp>
            <p:nvSpPr>
              <p:cNvPr id="35" name="AutoShape 8"/>
              <p:cNvSpPr>
                <a:spLocks noChangeAspect="1" noChangeArrowheads="1" noTextEdit="1"/>
              </p:cNvSpPr>
              <p:nvPr/>
            </p:nvSpPr>
            <p:spPr bwMode="auto">
              <a:xfrm>
                <a:off x="4547" y="1933"/>
                <a:ext cx="583" cy="1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0"/>
              <p:cNvSpPr>
                <a:spLocks/>
              </p:cNvSpPr>
              <p:nvPr/>
            </p:nvSpPr>
            <p:spPr bwMode="auto">
              <a:xfrm>
                <a:off x="4498" y="1682"/>
                <a:ext cx="707" cy="1512"/>
              </a:xfrm>
              <a:custGeom>
                <a:avLst/>
                <a:gdLst>
                  <a:gd name="T0" fmla="*/ 1120 w 1552"/>
                  <a:gd name="T1" fmla="*/ 2960 h 3312"/>
                  <a:gd name="T2" fmla="*/ 1120 w 1552"/>
                  <a:gd name="T3" fmla="*/ 3056 h 3312"/>
                  <a:gd name="T4" fmla="*/ 1200 w 1552"/>
                  <a:gd name="T5" fmla="*/ 3104 h 3312"/>
                  <a:gd name="T6" fmla="*/ 1296 w 1552"/>
                  <a:gd name="T7" fmla="*/ 3248 h 3312"/>
                  <a:gd name="T8" fmla="*/ 1472 w 1552"/>
                  <a:gd name="T9" fmla="*/ 3280 h 3312"/>
                  <a:gd name="T10" fmla="*/ 1504 w 1552"/>
                  <a:gd name="T11" fmla="*/ 3184 h 3312"/>
                  <a:gd name="T12" fmla="*/ 1408 w 1552"/>
                  <a:gd name="T13" fmla="*/ 3056 h 3312"/>
                  <a:gd name="T14" fmla="*/ 1392 w 1552"/>
                  <a:gd name="T15" fmla="*/ 2976 h 3312"/>
                  <a:gd name="T16" fmla="*/ 1424 w 1552"/>
                  <a:gd name="T17" fmla="*/ 2880 h 3312"/>
                  <a:gd name="T18" fmla="*/ 1408 w 1552"/>
                  <a:gd name="T19" fmla="*/ 2240 h 3312"/>
                  <a:gd name="T20" fmla="*/ 1376 w 1552"/>
                  <a:gd name="T21" fmla="*/ 1664 h 3312"/>
                  <a:gd name="T22" fmla="*/ 1424 w 1552"/>
                  <a:gd name="T23" fmla="*/ 1632 h 3312"/>
                  <a:gd name="T24" fmla="*/ 1440 w 1552"/>
                  <a:gd name="T25" fmla="*/ 1616 h 3312"/>
                  <a:gd name="T26" fmla="*/ 1408 w 1552"/>
                  <a:gd name="T27" fmla="*/ 1376 h 3312"/>
                  <a:gd name="T28" fmla="*/ 1408 w 1552"/>
                  <a:gd name="T29" fmla="*/ 1200 h 3312"/>
                  <a:gd name="T30" fmla="*/ 1520 w 1552"/>
                  <a:gd name="T31" fmla="*/ 1024 h 3312"/>
                  <a:gd name="T32" fmla="*/ 1456 w 1552"/>
                  <a:gd name="T33" fmla="*/ 800 h 3312"/>
                  <a:gd name="T34" fmla="*/ 1424 w 1552"/>
                  <a:gd name="T35" fmla="*/ 512 h 3312"/>
                  <a:gd name="T36" fmla="*/ 1232 w 1552"/>
                  <a:gd name="T37" fmla="*/ 384 h 3312"/>
                  <a:gd name="T38" fmla="*/ 1136 w 1552"/>
                  <a:gd name="T39" fmla="*/ 288 h 3312"/>
                  <a:gd name="T40" fmla="*/ 1104 w 1552"/>
                  <a:gd name="T41" fmla="*/ 64 h 3312"/>
                  <a:gd name="T42" fmla="*/ 944 w 1552"/>
                  <a:gd name="T43" fmla="*/ 0 h 3312"/>
                  <a:gd name="T44" fmla="*/ 736 w 1552"/>
                  <a:gd name="T45" fmla="*/ 144 h 3312"/>
                  <a:gd name="T46" fmla="*/ 784 w 1552"/>
                  <a:gd name="T47" fmla="*/ 176 h 3312"/>
                  <a:gd name="T48" fmla="*/ 784 w 1552"/>
                  <a:gd name="T49" fmla="*/ 256 h 3312"/>
                  <a:gd name="T50" fmla="*/ 816 w 1552"/>
                  <a:gd name="T51" fmla="*/ 272 h 3312"/>
                  <a:gd name="T52" fmla="*/ 800 w 1552"/>
                  <a:gd name="T53" fmla="*/ 320 h 3312"/>
                  <a:gd name="T54" fmla="*/ 816 w 1552"/>
                  <a:gd name="T55" fmla="*/ 368 h 3312"/>
                  <a:gd name="T56" fmla="*/ 832 w 1552"/>
                  <a:gd name="T57" fmla="*/ 384 h 3312"/>
                  <a:gd name="T58" fmla="*/ 848 w 1552"/>
                  <a:gd name="T59" fmla="*/ 400 h 3312"/>
                  <a:gd name="T60" fmla="*/ 864 w 1552"/>
                  <a:gd name="T61" fmla="*/ 432 h 3312"/>
                  <a:gd name="T62" fmla="*/ 912 w 1552"/>
                  <a:gd name="T63" fmla="*/ 448 h 3312"/>
                  <a:gd name="T64" fmla="*/ 880 w 1552"/>
                  <a:gd name="T65" fmla="*/ 496 h 3312"/>
                  <a:gd name="T66" fmla="*/ 720 w 1552"/>
                  <a:gd name="T67" fmla="*/ 608 h 3312"/>
                  <a:gd name="T68" fmla="*/ 688 w 1552"/>
                  <a:gd name="T69" fmla="*/ 832 h 3312"/>
                  <a:gd name="T70" fmla="*/ 640 w 1552"/>
                  <a:gd name="T71" fmla="*/ 736 h 3312"/>
                  <a:gd name="T72" fmla="*/ 560 w 1552"/>
                  <a:gd name="T73" fmla="*/ 560 h 3312"/>
                  <a:gd name="T74" fmla="*/ 560 w 1552"/>
                  <a:gd name="T75" fmla="*/ 480 h 3312"/>
                  <a:gd name="T76" fmla="*/ 352 w 1552"/>
                  <a:gd name="T77" fmla="*/ 528 h 3312"/>
                  <a:gd name="T78" fmla="*/ 160 w 1552"/>
                  <a:gd name="T79" fmla="*/ 480 h 3312"/>
                  <a:gd name="T80" fmla="*/ 0 w 1552"/>
                  <a:gd name="T81" fmla="*/ 448 h 3312"/>
                  <a:gd name="T82" fmla="*/ 160 w 1552"/>
                  <a:gd name="T83" fmla="*/ 752 h 3312"/>
                  <a:gd name="T84" fmla="*/ 320 w 1552"/>
                  <a:gd name="T85" fmla="*/ 976 h 3312"/>
                  <a:gd name="T86" fmla="*/ 352 w 1552"/>
                  <a:gd name="T87" fmla="*/ 1088 h 3312"/>
                  <a:gd name="T88" fmla="*/ 384 w 1552"/>
                  <a:gd name="T89" fmla="*/ 1152 h 3312"/>
                  <a:gd name="T90" fmla="*/ 400 w 1552"/>
                  <a:gd name="T91" fmla="*/ 1280 h 3312"/>
                  <a:gd name="T92" fmla="*/ 400 w 1552"/>
                  <a:gd name="T93" fmla="*/ 1440 h 3312"/>
                  <a:gd name="T94" fmla="*/ 480 w 1552"/>
                  <a:gd name="T95" fmla="*/ 1488 h 3312"/>
                  <a:gd name="T96" fmla="*/ 624 w 1552"/>
                  <a:gd name="T97" fmla="*/ 1616 h 3312"/>
                  <a:gd name="T98" fmla="*/ 704 w 1552"/>
                  <a:gd name="T99" fmla="*/ 1632 h 3312"/>
                  <a:gd name="T100" fmla="*/ 704 w 1552"/>
                  <a:gd name="T101" fmla="*/ 1904 h 3312"/>
                  <a:gd name="T102" fmla="*/ 800 w 1552"/>
                  <a:gd name="T103" fmla="*/ 2496 h 3312"/>
                  <a:gd name="T104" fmla="*/ 848 w 1552"/>
                  <a:gd name="T105" fmla="*/ 2768 h 3312"/>
                  <a:gd name="T106" fmla="*/ 848 w 1552"/>
                  <a:gd name="T107" fmla="*/ 2832 h 3312"/>
                  <a:gd name="T108" fmla="*/ 832 w 1552"/>
                  <a:gd name="T109" fmla="*/ 2896 h 3312"/>
                  <a:gd name="T110" fmla="*/ 848 w 1552"/>
                  <a:gd name="T111" fmla="*/ 2944 h 3312"/>
                  <a:gd name="T112" fmla="*/ 736 w 1552"/>
                  <a:gd name="T113" fmla="*/ 3008 h 3312"/>
                  <a:gd name="T114" fmla="*/ 624 w 1552"/>
                  <a:gd name="T115" fmla="*/ 3104 h 3312"/>
                  <a:gd name="T116" fmla="*/ 784 w 1552"/>
                  <a:gd name="T117" fmla="*/ 3184 h 3312"/>
                  <a:gd name="T118" fmla="*/ 976 w 1552"/>
                  <a:gd name="T119" fmla="*/ 3088 h 3312"/>
                  <a:gd name="T120" fmla="*/ 1088 w 1552"/>
                  <a:gd name="T121" fmla="*/ 3040 h 3312"/>
                  <a:gd name="T122" fmla="*/ 1104 w 1552"/>
                  <a:gd name="T123" fmla="*/ 2944 h 3312"/>
                  <a:gd name="T124" fmla="*/ 1120 w 1552"/>
                  <a:gd name="T125" fmla="*/ 2960 h 3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52" h="3312">
                    <a:moveTo>
                      <a:pt x="1120" y="2960"/>
                    </a:moveTo>
                    <a:cubicBezTo>
                      <a:pt x="1120" y="2960"/>
                      <a:pt x="1104" y="3040"/>
                      <a:pt x="1120" y="3056"/>
                    </a:cubicBezTo>
                    <a:cubicBezTo>
                      <a:pt x="1136" y="3072"/>
                      <a:pt x="1184" y="3104"/>
                      <a:pt x="1200" y="3104"/>
                    </a:cubicBezTo>
                    <a:cubicBezTo>
                      <a:pt x="1216" y="3104"/>
                      <a:pt x="1232" y="3216"/>
                      <a:pt x="1296" y="3248"/>
                    </a:cubicBezTo>
                    <a:cubicBezTo>
                      <a:pt x="1376" y="3296"/>
                      <a:pt x="1424" y="3312"/>
                      <a:pt x="1472" y="3280"/>
                    </a:cubicBezTo>
                    <a:cubicBezTo>
                      <a:pt x="1520" y="3232"/>
                      <a:pt x="1520" y="3216"/>
                      <a:pt x="1504" y="3184"/>
                    </a:cubicBezTo>
                    <a:cubicBezTo>
                      <a:pt x="1488" y="3136"/>
                      <a:pt x="1424" y="3088"/>
                      <a:pt x="1408" y="3056"/>
                    </a:cubicBezTo>
                    <a:cubicBezTo>
                      <a:pt x="1392" y="3040"/>
                      <a:pt x="1392" y="3008"/>
                      <a:pt x="1392" y="2976"/>
                    </a:cubicBezTo>
                    <a:cubicBezTo>
                      <a:pt x="1408" y="2944"/>
                      <a:pt x="1424" y="2912"/>
                      <a:pt x="1424" y="2880"/>
                    </a:cubicBezTo>
                    <a:cubicBezTo>
                      <a:pt x="1424" y="2832"/>
                      <a:pt x="1408" y="2240"/>
                      <a:pt x="1408" y="2240"/>
                    </a:cubicBezTo>
                    <a:cubicBezTo>
                      <a:pt x="1408" y="2240"/>
                      <a:pt x="1360" y="1744"/>
                      <a:pt x="1376" y="1664"/>
                    </a:cubicBezTo>
                    <a:cubicBezTo>
                      <a:pt x="1376" y="1664"/>
                      <a:pt x="1408" y="1632"/>
                      <a:pt x="1424" y="1632"/>
                    </a:cubicBezTo>
                    <a:cubicBezTo>
                      <a:pt x="1440" y="1616"/>
                      <a:pt x="1440" y="1616"/>
                      <a:pt x="1440" y="1616"/>
                    </a:cubicBezTo>
                    <a:cubicBezTo>
                      <a:pt x="1440" y="1616"/>
                      <a:pt x="1408" y="1424"/>
                      <a:pt x="1408" y="1376"/>
                    </a:cubicBezTo>
                    <a:cubicBezTo>
                      <a:pt x="1408" y="1344"/>
                      <a:pt x="1376" y="1248"/>
                      <a:pt x="1408" y="1200"/>
                    </a:cubicBezTo>
                    <a:cubicBezTo>
                      <a:pt x="1456" y="1152"/>
                      <a:pt x="1552" y="1136"/>
                      <a:pt x="1520" y="1024"/>
                    </a:cubicBezTo>
                    <a:cubicBezTo>
                      <a:pt x="1488" y="896"/>
                      <a:pt x="1456" y="896"/>
                      <a:pt x="1456" y="800"/>
                    </a:cubicBezTo>
                    <a:cubicBezTo>
                      <a:pt x="1456" y="720"/>
                      <a:pt x="1472" y="592"/>
                      <a:pt x="1424" y="512"/>
                    </a:cubicBezTo>
                    <a:cubicBezTo>
                      <a:pt x="1376" y="432"/>
                      <a:pt x="1312" y="432"/>
                      <a:pt x="1232" y="384"/>
                    </a:cubicBezTo>
                    <a:cubicBezTo>
                      <a:pt x="1152" y="352"/>
                      <a:pt x="1136" y="336"/>
                      <a:pt x="1136" y="288"/>
                    </a:cubicBezTo>
                    <a:cubicBezTo>
                      <a:pt x="1136" y="272"/>
                      <a:pt x="1152" y="144"/>
                      <a:pt x="1104" y="64"/>
                    </a:cubicBezTo>
                    <a:cubicBezTo>
                      <a:pt x="1072" y="16"/>
                      <a:pt x="1024" y="0"/>
                      <a:pt x="944" y="0"/>
                    </a:cubicBezTo>
                    <a:cubicBezTo>
                      <a:pt x="736" y="32"/>
                      <a:pt x="736" y="128"/>
                      <a:pt x="736" y="144"/>
                    </a:cubicBezTo>
                    <a:cubicBezTo>
                      <a:pt x="736" y="160"/>
                      <a:pt x="784" y="176"/>
                      <a:pt x="784" y="176"/>
                    </a:cubicBezTo>
                    <a:cubicBezTo>
                      <a:pt x="784" y="176"/>
                      <a:pt x="768" y="240"/>
                      <a:pt x="784" y="256"/>
                    </a:cubicBezTo>
                    <a:cubicBezTo>
                      <a:pt x="800" y="272"/>
                      <a:pt x="816" y="272"/>
                      <a:pt x="816" y="272"/>
                    </a:cubicBezTo>
                    <a:cubicBezTo>
                      <a:pt x="816" y="272"/>
                      <a:pt x="816" y="304"/>
                      <a:pt x="800" y="320"/>
                    </a:cubicBezTo>
                    <a:cubicBezTo>
                      <a:pt x="784" y="336"/>
                      <a:pt x="784" y="352"/>
                      <a:pt x="816" y="368"/>
                    </a:cubicBezTo>
                    <a:cubicBezTo>
                      <a:pt x="848" y="368"/>
                      <a:pt x="816" y="368"/>
                      <a:pt x="832" y="384"/>
                    </a:cubicBezTo>
                    <a:cubicBezTo>
                      <a:pt x="832" y="400"/>
                      <a:pt x="848" y="400"/>
                      <a:pt x="848" y="400"/>
                    </a:cubicBezTo>
                    <a:cubicBezTo>
                      <a:pt x="848" y="400"/>
                      <a:pt x="864" y="416"/>
                      <a:pt x="864" y="432"/>
                    </a:cubicBezTo>
                    <a:cubicBezTo>
                      <a:pt x="880" y="448"/>
                      <a:pt x="912" y="448"/>
                      <a:pt x="912" y="448"/>
                    </a:cubicBezTo>
                    <a:cubicBezTo>
                      <a:pt x="912" y="448"/>
                      <a:pt x="896" y="480"/>
                      <a:pt x="880" y="496"/>
                    </a:cubicBezTo>
                    <a:cubicBezTo>
                      <a:pt x="864" y="512"/>
                      <a:pt x="736" y="528"/>
                      <a:pt x="720" y="608"/>
                    </a:cubicBezTo>
                    <a:cubicBezTo>
                      <a:pt x="704" y="688"/>
                      <a:pt x="688" y="832"/>
                      <a:pt x="688" y="832"/>
                    </a:cubicBezTo>
                    <a:cubicBezTo>
                      <a:pt x="688" y="832"/>
                      <a:pt x="656" y="768"/>
                      <a:pt x="640" y="736"/>
                    </a:cubicBezTo>
                    <a:cubicBezTo>
                      <a:pt x="608" y="688"/>
                      <a:pt x="576" y="592"/>
                      <a:pt x="560" y="560"/>
                    </a:cubicBezTo>
                    <a:cubicBezTo>
                      <a:pt x="560" y="544"/>
                      <a:pt x="560" y="480"/>
                      <a:pt x="560" y="480"/>
                    </a:cubicBezTo>
                    <a:cubicBezTo>
                      <a:pt x="560" y="480"/>
                      <a:pt x="448" y="512"/>
                      <a:pt x="352" y="528"/>
                    </a:cubicBezTo>
                    <a:cubicBezTo>
                      <a:pt x="240" y="544"/>
                      <a:pt x="208" y="512"/>
                      <a:pt x="160" y="480"/>
                    </a:cubicBezTo>
                    <a:cubicBezTo>
                      <a:pt x="96" y="448"/>
                      <a:pt x="0" y="448"/>
                      <a:pt x="0" y="448"/>
                    </a:cubicBezTo>
                    <a:cubicBezTo>
                      <a:pt x="0" y="448"/>
                      <a:pt x="0" y="608"/>
                      <a:pt x="160" y="752"/>
                    </a:cubicBezTo>
                    <a:cubicBezTo>
                      <a:pt x="304" y="912"/>
                      <a:pt x="320" y="928"/>
                      <a:pt x="320" y="976"/>
                    </a:cubicBezTo>
                    <a:cubicBezTo>
                      <a:pt x="320" y="1008"/>
                      <a:pt x="336" y="1056"/>
                      <a:pt x="352" y="1088"/>
                    </a:cubicBezTo>
                    <a:cubicBezTo>
                      <a:pt x="368" y="1120"/>
                      <a:pt x="368" y="1104"/>
                      <a:pt x="384" y="1152"/>
                    </a:cubicBezTo>
                    <a:cubicBezTo>
                      <a:pt x="384" y="1200"/>
                      <a:pt x="400" y="1184"/>
                      <a:pt x="400" y="1280"/>
                    </a:cubicBezTo>
                    <a:cubicBezTo>
                      <a:pt x="400" y="1360"/>
                      <a:pt x="368" y="1408"/>
                      <a:pt x="400" y="1440"/>
                    </a:cubicBezTo>
                    <a:cubicBezTo>
                      <a:pt x="416" y="1456"/>
                      <a:pt x="448" y="1456"/>
                      <a:pt x="480" y="1488"/>
                    </a:cubicBezTo>
                    <a:cubicBezTo>
                      <a:pt x="528" y="1536"/>
                      <a:pt x="608" y="1600"/>
                      <a:pt x="624" y="1616"/>
                    </a:cubicBezTo>
                    <a:cubicBezTo>
                      <a:pt x="672" y="1632"/>
                      <a:pt x="704" y="1632"/>
                      <a:pt x="704" y="1632"/>
                    </a:cubicBezTo>
                    <a:lnTo>
                      <a:pt x="704" y="1904"/>
                    </a:lnTo>
                    <a:cubicBezTo>
                      <a:pt x="704" y="1904"/>
                      <a:pt x="784" y="2368"/>
                      <a:pt x="800" y="2496"/>
                    </a:cubicBezTo>
                    <a:cubicBezTo>
                      <a:pt x="832" y="2624"/>
                      <a:pt x="816" y="2752"/>
                      <a:pt x="848" y="2768"/>
                    </a:cubicBezTo>
                    <a:cubicBezTo>
                      <a:pt x="864" y="2800"/>
                      <a:pt x="880" y="2800"/>
                      <a:pt x="848" y="2832"/>
                    </a:cubicBezTo>
                    <a:cubicBezTo>
                      <a:pt x="832" y="2864"/>
                      <a:pt x="816" y="2880"/>
                      <a:pt x="832" y="2896"/>
                    </a:cubicBezTo>
                    <a:cubicBezTo>
                      <a:pt x="832" y="2928"/>
                      <a:pt x="848" y="2944"/>
                      <a:pt x="848" y="2944"/>
                    </a:cubicBezTo>
                    <a:cubicBezTo>
                      <a:pt x="848" y="2944"/>
                      <a:pt x="752" y="2976"/>
                      <a:pt x="736" y="3008"/>
                    </a:cubicBezTo>
                    <a:cubicBezTo>
                      <a:pt x="704" y="3024"/>
                      <a:pt x="624" y="3072"/>
                      <a:pt x="624" y="3104"/>
                    </a:cubicBezTo>
                    <a:cubicBezTo>
                      <a:pt x="608" y="3152"/>
                      <a:pt x="688" y="3184"/>
                      <a:pt x="784" y="3184"/>
                    </a:cubicBezTo>
                    <a:cubicBezTo>
                      <a:pt x="880" y="3168"/>
                      <a:pt x="912" y="3136"/>
                      <a:pt x="976" y="3088"/>
                    </a:cubicBezTo>
                    <a:cubicBezTo>
                      <a:pt x="1040" y="3056"/>
                      <a:pt x="1072" y="3088"/>
                      <a:pt x="1088" y="3040"/>
                    </a:cubicBezTo>
                    <a:cubicBezTo>
                      <a:pt x="1104" y="2992"/>
                      <a:pt x="1104" y="2944"/>
                      <a:pt x="1104" y="2944"/>
                    </a:cubicBezTo>
                    <a:lnTo>
                      <a:pt x="1120" y="296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911"/>
          <a:stretch>
            <a:fillRect/>
          </a:stretch>
        </p:blipFill>
        <p:spPr>
          <a:xfrm>
            <a:off x="8137883" y="-12133"/>
            <a:ext cx="5015419" cy="6892375"/>
          </a:xfrm>
          <a:custGeom>
            <a:avLst/>
            <a:gdLst>
              <a:gd name="connsiteX0" fmla="*/ 0 w 5015419"/>
              <a:gd name="connsiteY0" fmla="*/ 0 h 6892375"/>
              <a:gd name="connsiteX1" fmla="*/ 4761828 w 5015419"/>
              <a:gd name="connsiteY1" fmla="*/ 0 h 6892375"/>
              <a:gd name="connsiteX2" fmla="*/ 5015419 w 5015419"/>
              <a:gd name="connsiteY2" fmla="*/ 2079174 h 6892375"/>
              <a:gd name="connsiteX3" fmla="*/ 5015419 w 5015419"/>
              <a:gd name="connsiteY3" fmla="*/ 6890177 h 6892375"/>
              <a:gd name="connsiteX4" fmla="*/ 4997394 w 5015419"/>
              <a:gd name="connsiteY4" fmla="*/ 6892375 h 6892375"/>
              <a:gd name="connsiteX5" fmla="*/ 840645 w 5015419"/>
              <a:gd name="connsiteY5" fmla="*/ 6892375 h 689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15419" h="6892375">
                <a:moveTo>
                  <a:pt x="0" y="0"/>
                </a:moveTo>
                <a:lnTo>
                  <a:pt x="4761828" y="0"/>
                </a:lnTo>
                <a:lnTo>
                  <a:pt x="5015419" y="2079174"/>
                </a:lnTo>
                <a:lnTo>
                  <a:pt x="5015419" y="6890177"/>
                </a:lnTo>
                <a:lnTo>
                  <a:pt x="4997394" y="6892375"/>
                </a:lnTo>
                <a:lnTo>
                  <a:pt x="840645" y="6892375"/>
                </a:lnTo>
                <a:close/>
              </a:path>
            </a:pathLst>
          </a:custGeom>
        </p:spPr>
      </p:pic>
      <p:sp>
        <p:nvSpPr>
          <p:cNvPr id="29" name="矩形 28"/>
          <p:cNvSpPr/>
          <p:nvPr/>
        </p:nvSpPr>
        <p:spPr>
          <a:xfrm rot="21145001">
            <a:off x="4553817" y="6267362"/>
            <a:ext cx="8986749" cy="1208158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0" name="矩形 29"/>
          <p:cNvSpPr/>
          <p:nvPr/>
        </p:nvSpPr>
        <p:spPr>
          <a:xfrm rot="21145001">
            <a:off x="3821940" y="-668446"/>
            <a:ext cx="8530013" cy="1240918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xmlns="" val="39610116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rot="16200000">
            <a:off x="2666998" y="-2667003"/>
            <a:ext cx="6858002" cy="12192001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6699173">
            <a:off x="2048390" y="1355534"/>
            <a:ext cx="7934416" cy="419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1312980">
            <a:off x="-978760" y="1626139"/>
            <a:ext cx="14403365" cy="2486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rot="519680">
            <a:off x="1597173" y="1848690"/>
            <a:ext cx="9251496" cy="186204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rgbClr val="DAAD3E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黄色性格分析</a:t>
            </a:r>
            <a:endParaRPr lang="zh-CN" altLang="en-US" sz="11500" dirty="0">
              <a:solidFill>
                <a:srgbClr val="DAAD3E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83449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 rot="20585295">
            <a:off x="4742272" y="2167342"/>
            <a:ext cx="8944364" cy="6125039"/>
            <a:chOff x="3636905" y="249497"/>
            <a:chExt cx="11837221" cy="8106047"/>
          </a:xfrm>
        </p:grpSpPr>
        <p:sp>
          <p:nvSpPr>
            <p:cNvPr id="22" name="六边形 21"/>
            <p:cNvSpPr/>
            <p:nvPr/>
          </p:nvSpPr>
          <p:spPr>
            <a:xfrm rot="19693316">
              <a:off x="6007009" y="4316520"/>
              <a:ext cx="4368911" cy="3766281"/>
            </a:xfrm>
            <a:prstGeom prst="hexagon">
              <a:avLst/>
            </a:prstGeom>
            <a:noFill/>
            <a:ln w="50800">
              <a:solidFill>
                <a:srgbClr val="D72F33">
                  <a:alpha val="5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六边形 22"/>
            <p:cNvSpPr/>
            <p:nvPr/>
          </p:nvSpPr>
          <p:spPr>
            <a:xfrm rot="19693316">
              <a:off x="10781968" y="4202404"/>
              <a:ext cx="4692158" cy="4153140"/>
            </a:xfrm>
            <a:prstGeom prst="hexagon">
              <a:avLst/>
            </a:prstGeom>
            <a:noFill/>
            <a:ln w="50800">
              <a:solidFill>
                <a:srgbClr val="01B169">
                  <a:alpha val="5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六边形 23"/>
            <p:cNvSpPr/>
            <p:nvPr/>
          </p:nvSpPr>
          <p:spPr>
            <a:xfrm rot="19693316">
              <a:off x="8393749" y="249497"/>
              <a:ext cx="4368904" cy="3766286"/>
            </a:xfrm>
            <a:prstGeom prst="hexagon">
              <a:avLst/>
            </a:prstGeom>
            <a:noFill/>
            <a:ln w="50800">
              <a:solidFill>
                <a:srgbClr val="00529C">
                  <a:alpha val="5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六边形 24"/>
            <p:cNvSpPr/>
            <p:nvPr/>
          </p:nvSpPr>
          <p:spPr>
            <a:xfrm rot="19693316">
              <a:off x="3636905" y="490664"/>
              <a:ext cx="4368911" cy="3766280"/>
            </a:xfrm>
            <a:prstGeom prst="hexagon">
              <a:avLst/>
            </a:prstGeom>
            <a:noFill/>
            <a:ln w="50800">
              <a:solidFill>
                <a:srgbClr val="FEE801">
                  <a:alpha val="3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1996" y="-297"/>
            <a:ext cx="829559" cy="6957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611984" y="1505495"/>
            <a:ext cx="7503736" cy="94269"/>
          </a:xfrm>
          <a:prstGeom prst="rect">
            <a:avLst/>
          </a:prstGeom>
          <a:gradFill>
            <a:gsLst>
              <a:gs pos="0">
                <a:srgbClr val="D72F33"/>
              </a:gs>
              <a:gs pos="37000">
                <a:srgbClr val="00529C"/>
              </a:gs>
              <a:gs pos="71000">
                <a:srgbClr val="01B169"/>
              </a:gs>
              <a:gs pos="100000">
                <a:srgbClr val="FEE80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8509001" y="0"/>
            <a:ext cx="3683000" cy="2739422"/>
          </a:xfrm>
          <a:custGeom>
            <a:avLst/>
            <a:gdLst>
              <a:gd name="connsiteX0" fmla="*/ 275012 w 3505501"/>
              <a:gd name="connsiteY0" fmla="*/ 0 h 2607398"/>
              <a:gd name="connsiteX1" fmla="*/ 3505501 w 3505501"/>
              <a:gd name="connsiteY1" fmla="*/ 0 h 2607398"/>
              <a:gd name="connsiteX2" fmla="*/ 3505501 w 3505501"/>
              <a:gd name="connsiteY2" fmla="*/ 1814297 h 2607398"/>
              <a:gd name="connsiteX3" fmla="*/ 3482172 w 3505501"/>
              <a:gd name="connsiteY3" fmla="*/ 1848997 h 2607398"/>
              <a:gd name="connsiteX4" fmla="*/ 1903642 w 3505501"/>
              <a:gd name="connsiteY4" fmla="*/ 2607398 h 2607398"/>
              <a:gd name="connsiteX5" fmla="*/ 0 w 3505501"/>
              <a:gd name="connsiteY5" fmla="*/ 887239 h 2607398"/>
              <a:gd name="connsiteX6" fmla="*/ 229759 w 3505501"/>
              <a:gd name="connsiteY6" fmla="*/ 67309 h 260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5501" h="2607398">
                <a:moveTo>
                  <a:pt x="275012" y="0"/>
                </a:moveTo>
                <a:lnTo>
                  <a:pt x="3505501" y="0"/>
                </a:lnTo>
                <a:lnTo>
                  <a:pt x="3505501" y="1814297"/>
                </a:lnTo>
                <a:lnTo>
                  <a:pt x="3482172" y="1848997"/>
                </a:lnTo>
                <a:cubicBezTo>
                  <a:pt x="3140073" y="2306562"/>
                  <a:pt x="2560737" y="2607398"/>
                  <a:pt x="1903642" y="2607398"/>
                </a:cubicBezTo>
                <a:cubicBezTo>
                  <a:pt x="852290" y="2607398"/>
                  <a:pt x="0" y="1837257"/>
                  <a:pt x="0" y="887239"/>
                </a:cubicBezTo>
                <a:cubicBezTo>
                  <a:pt x="0" y="590358"/>
                  <a:pt x="83232" y="311044"/>
                  <a:pt x="229759" y="67309"/>
                </a:cubicBezTo>
                <a:close/>
              </a:path>
            </a:pathLst>
          </a:custGeom>
          <a:blipFill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artisticCrisscrossEtching trans="85000" pressure="31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5080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550409" y="1569883"/>
            <a:ext cx="7126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dirty="0" smtClean="0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rPr>
              <a:t>www.fpaworld.com</a:t>
            </a:r>
            <a:endParaRPr lang="zh-CN" altLang="en-US" sz="1400" dirty="0">
              <a:solidFill>
                <a:schemeClr val="bg1"/>
              </a:solidFill>
              <a:latin typeface="方正中倩简体" panose="03000509000000000000" pitchFamily="65" charset="-122"/>
              <a:ea typeface="方正中倩简体" panose="03000509000000000000" pitchFamily="65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-546992" y="300844"/>
            <a:ext cx="2739211" cy="65662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6600" dirty="0" smtClean="0">
                <a:blipFill>
                  <a:blip r:embed="rId4"/>
                  <a:stretch>
                    <a:fillRect/>
                  </a:stretch>
                </a:blipFill>
              </a:rPr>
              <a:t>ABOUT</a:t>
            </a:r>
            <a:endParaRPr lang="zh-CN" altLang="en-US" sz="16600" dirty="0">
              <a:blipFill>
                <a:blip r:embed="rId4"/>
                <a:stretch>
                  <a:fillRect/>
                </a:stretch>
              </a:blip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02931" y="741396"/>
            <a:ext cx="4977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gradFill>
                  <a:gsLst>
                    <a:gs pos="0">
                      <a:srgbClr val="D72F33"/>
                    </a:gs>
                    <a:gs pos="37000">
                      <a:srgbClr val="00529C"/>
                    </a:gs>
                    <a:gs pos="71000">
                      <a:srgbClr val="01B169"/>
                    </a:gs>
                    <a:gs pos="100000">
                      <a:srgbClr val="FEE801"/>
                    </a:gs>
                  </a:gsLst>
                  <a:lin ang="10800000" scaled="0"/>
                </a:gra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作者简介</a:t>
            </a:r>
            <a:endParaRPr lang="zh-CN" altLang="en-US" sz="3600" dirty="0">
              <a:gradFill>
                <a:gsLst>
                  <a:gs pos="0">
                    <a:srgbClr val="D72F33"/>
                  </a:gs>
                  <a:gs pos="37000">
                    <a:srgbClr val="00529C"/>
                  </a:gs>
                  <a:gs pos="71000">
                    <a:srgbClr val="01B169"/>
                  </a:gs>
                  <a:gs pos="100000">
                    <a:srgbClr val="FEE801"/>
                  </a:gs>
                </a:gsLst>
                <a:lin ang="10800000" scaled="0"/>
              </a:gra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550409" y="2001810"/>
            <a:ext cx="9612198" cy="4431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乐嘉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性格色彩研究中心创办人，“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FPA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性格色彩”创始人，性格色彩传道者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FPA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性格色彩”的创始人，他自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2001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年创立“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FPA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性格色彩”课程以来，将此课程从领导、销售、客服、招聘、沟通、团队、心理咨询，逐渐延伸至婚恋、亲子、学校教育，个人成长等各领域，帮助人们知己知彼，寻找相处之道，从而获得幸福与平衡。</a:t>
            </a:r>
            <a:b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95051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63600" y="0"/>
            <a:ext cx="11328400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 rot="16699173">
            <a:off x="-2999227" y="1246328"/>
            <a:ext cx="7631483" cy="4139441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16699173">
            <a:off x="5431491" y="1115681"/>
            <a:ext cx="8209537" cy="4726049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519680">
            <a:off x="1195155" y="1583908"/>
            <a:ext cx="1954381" cy="504622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黄色</a:t>
            </a:r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的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 rot="500143">
            <a:off x="3054076" y="424026"/>
            <a:ext cx="4257693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个体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DAAD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意志坚强。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独立性强。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有强烈的求胜欲。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讲究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速度和效率。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危难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时刻挺身而出。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达目标，誓不罢休。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不畏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强权并敢于冒险。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行动迅速，活力充沛。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强烈的进取心，居安思危。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敢于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接受挑战并渴望成功。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坦率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，直截了当，一针见血。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不停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地给自己设定目标以推动前进</a:t>
            </a: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DAAD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493889">
            <a:off x="7570974" y="457463"/>
            <a:ext cx="45579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沟通特点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不受情绪干扰和控制。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务实的方式主导会谈。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能够直接抓住问题的本质。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主导整个事情进行的方式。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说话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用字简明扼要，不喜欢拐弯抹角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45520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863600" y="0"/>
            <a:ext cx="11328400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6699173">
            <a:off x="-6565632" y="566280"/>
            <a:ext cx="11481898" cy="5421437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16699173">
            <a:off x="2713208" y="1651953"/>
            <a:ext cx="11481898" cy="4726800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491229">
            <a:off x="258177" y="139674"/>
            <a:ext cx="1954381" cy="660740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天然优势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rot="496020">
            <a:off x="2211169" y="410465"/>
            <a:ext cx="43274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DAAD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迅速提出忠告和方向。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直言不讳地提出建议。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给予解决问题的方法。</a:t>
            </a:r>
          </a:p>
        </p:txBody>
      </p:sp>
      <p:sp>
        <p:nvSpPr>
          <p:cNvPr id="8" name="矩形 7"/>
          <p:cNvSpPr/>
          <p:nvPr/>
        </p:nvSpPr>
        <p:spPr>
          <a:xfrm rot="496020">
            <a:off x="6260060" y="419471"/>
            <a:ext cx="4402962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对待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工作和事业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富有责任感。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重点执行。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行事作风明快。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善于委派工作。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寻求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实际的解决方法。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高瞻远瞩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，有全局观念。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动作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干净利落，讲求效率。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能够承担长期高强度的压力。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天生的领导者和富有组织能力。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强烈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的目标趋向，善于设定目标。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竞争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越强，精力越旺，愈挫愈勇。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善于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快速决策并处理所遇到的一切问题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82234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5782768">
            <a:off x="-5659328" y="2113260"/>
            <a:ext cx="10891150" cy="4231645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15784569">
            <a:off x="4029786" y="618127"/>
            <a:ext cx="8744134" cy="4726800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1175984">
            <a:off x="271081" y="1565580"/>
            <a:ext cx="1954381" cy="504622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黄色</a:t>
            </a:r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的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 rot="21185539">
            <a:off x="1888300" y="-88089"/>
            <a:ext cx="398153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个体</a:t>
            </a:r>
          </a:p>
          <a:p>
            <a:pPr>
              <a:lnSpc>
                <a:spcPct val="150000"/>
              </a:lnSpc>
            </a:pPr>
            <a:endParaRPr lang="zh-CN" altLang="en-US" b="1" dirty="0" smtClean="0">
              <a:solidFill>
                <a:srgbClr val="DAAD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缺少同情心。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趾高气扬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，霸道。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脾气暴躁，容易发怒。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傲慢自大，目中无人。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经常紧绷自己的情绪。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以自我为中心，自私倾向。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永远是对的，死不认错。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关注自己的感受，不体贴别人的心情和想法。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情绪不佳或有压力的时候，经常会不可理喻与独断专行。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不喜欢受群体所规范</a:t>
            </a: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约束，打破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既定规则且自己不遵守规则。</a:t>
            </a:r>
          </a:p>
        </p:txBody>
      </p:sp>
      <p:sp>
        <p:nvSpPr>
          <p:cNvPr id="11" name="矩形 10"/>
          <p:cNvSpPr/>
          <p:nvPr/>
        </p:nvSpPr>
        <p:spPr>
          <a:xfrm rot="21179285">
            <a:off x="6141020" y="-171691"/>
            <a:ext cx="455794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沟通特点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控制欲强。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争辩和冲突。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不习惯赞美别人。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粗线条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，简单粗暴。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缺乏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亲密分享的能力。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态度尖锐严厉，批判性强。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缺乏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耐心，是非常糟糕的倾听者。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容易让他人的工作或生活步调紧张。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抗拒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批评，严酷且自以为是的审判者。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毫无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敏感，无力洞察他人内心和理解他人所想。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太能体谅他人，对行事模式不同的人缺少包容度。</a:t>
            </a:r>
          </a:p>
        </p:txBody>
      </p:sp>
    </p:spTree>
    <p:extLst>
      <p:ext uri="{BB962C8B-B14F-4D97-AF65-F5344CB8AC3E}">
        <p14:creationId xmlns:p14="http://schemas.microsoft.com/office/powerpoint/2010/main" xmlns="" val="22223417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18458" y="-162874"/>
            <a:ext cx="12025992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15782768">
            <a:off x="-4827024" y="2113260"/>
            <a:ext cx="10891150" cy="4231645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15782768">
            <a:off x="3935556" y="1835708"/>
            <a:ext cx="10891150" cy="4726800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1179669">
            <a:off x="1009036" y="63879"/>
            <a:ext cx="1954381" cy="660740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本性局限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rot="21184460">
            <a:off x="2565493" y="-143453"/>
            <a:ext cx="42209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DAAD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为别人做主。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需要你的时候才找你。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时候仅保持理性的友谊。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情感上习惯与人保持一定的距离。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很少对人流露出直接诚挚的关怀。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讨厌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与犹豫不决、能力弱的人互动。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试图控制和影响大家的活动，希望他人服从自己而非配合别人。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除了工作内容，很少交谈其它话题</a:t>
            </a: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DAAD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21184460">
            <a:off x="6992057" y="-193009"/>
            <a:ext cx="4643341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对待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工作和事业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数量远比质量重要。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拒绝为自己和他人放松。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武断，刚愎自用且一意孤行。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工作第一，人的事情第二。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未明察就急于改变，急于求成。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寻求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更多的权力，有极强的控制欲。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自己的面子，不妥协且毫不认错。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很难慢下来，缺少生命乐趣的工作狂。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在无尽的工作当中而不是人群中。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没有完成时，容易发怒且迁怒于人。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竞争结果过分关注而忽略过程中的乐趣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6371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285131" y="-130987"/>
            <a:ext cx="12608761" cy="706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5782768">
            <a:off x="-3995174" y="2087860"/>
            <a:ext cx="10891150" cy="4231645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5782768">
            <a:off x="5194696" y="2188651"/>
            <a:ext cx="10128857" cy="4726800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 rot="21145001">
            <a:off x="3395183" y="5825186"/>
            <a:ext cx="5143500" cy="1453918"/>
            <a:chOff x="1912814" y="1825631"/>
            <a:chExt cx="811336" cy="21157381"/>
          </a:xfrm>
        </p:grpSpPr>
        <p:sp>
          <p:nvSpPr>
            <p:cNvPr id="10" name="矩形 9"/>
            <p:cNvSpPr/>
            <p:nvPr/>
          </p:nvSpPr>
          <p:spPr>
            <a:xfrm>
              <a:off x="1912814" y="1825631"/>
              <a:ext cx="811336" cy="21157381"/>
            </a:xfrm>
            <a:prstGeom prst="rect">
              <a:avLst/>
            </a:prstGeom>
            <a:solidFill>
              <a:srgbClr val="DAA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977728" y="2056614"/>
              <a:ext cx="681508" cy="416746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性格弱势分析</a:t>
              </a:r>
            </a:p>
          </p:txBody>
        </p:sp>
      </p:grpSp>
      <p:sp>
        <p:nvSpPr>
          <p:cNvPr id="184" name="矩形 183"/>
          <p:cNvSpPr/>
          <p:nvPr/>
        </p:nvSpPr>
        <p:spPr>
          <a:xfrm rot="21142345">
            <a:off x="457992" y="2864446"/>
            <a:ext cx="2687136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强迫性的工作者。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必须取得控制。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不会处理人事。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是对的，但不受欢迎。</a:t>
            </a:r>
          </a:p>
        </p:txBody>
      </p:sp>
      <p:sp>
        <p:nvSpPr>
          <p:cNvPr id="186" name="矩形 185"/>
          <p:cNvSpPr/>
          <p:nvPr/>
        </p:nvSpPr>
        <p:spPr>
          <a:xfrm rot="21142345">
            <a:off x="-64179" y="1680039"/>
            <a:ext cx="17792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7" name="矩形 186"/>
          <p:cNvSpPr/>
          <p:nvPr/>
        </p:nvSpPr>
        <p:spPr>
          <a:xfrm rot="21142345">
            <a:off x="7548895" y="608962"/>
            <a:ext cx="388110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解决方法</a:t>
            </a:r>
          </a:p>
        </p:txBody>
      </p:sp>
      <p:sp>
        <p:nvSpPr>
          <p:cNvPr id="188" name="矩形 187"/>
          <p:cNvSpPr/>
          <p:nvPr/>
        </p:nvSpPr>
        <p:spPr>
          <a:xfrm rot="21142345">
            <a:off x="7781478" y="1848595"/>
            <a:ext cx="446016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学会放松，减低对他人压力，安排娱乐。</a:t>
            </a:r>
            <a:endParaRPr lang="en-US" altLang="zh-CN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找出无安全感的原因，留意假谦虚。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耐心，停止争论。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学会道歉，承认你有某些缺点。</a:t>
            </a:r>
          </a:p>
        </p:txBody>
      </p:sp>
      <p:sp>
        <p:nvSpPr>
          <p:cNvPr id="15" name="矩形 14"/>
          <p:cNvSpPr/>
          <p:nvPr/>
        </p:nvSpPr>
        <p:spPr>
          <a:xfrm rot="21150956">
            <a:off x="-1024829" y="1061249"/>
            <a:ext cx="13553672" cy="8576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 rot="21142345">
            <a:off x="675797" y="1608878"/>
            <a:ext cx="17792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rgbClr val="DAAD3E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问题</a:t>
            </a:r>
          </a:p>
        </p:txBody>
      </p:sp>
      <p:sp>
        <p:nvSpPr>
          <p:cNvPr id="19" name="矩形 18"/>
          <p:cNvSpPr/>
          <p:nvPr/>
        </p:nvSpPr>
        <p:spPr>
          <a:xfrm rot="21142345">
            <a:off x="8611971" y="420716"/>
            <a:ext cx="38811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>
                <a:solidFill>
                  <a:srgbClr val="DAAD3E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解决方法</a:t>
            </a:r>
          </a:p>
        </p:txBody>
      </p:sp>
      <p:sp>
        <p:nvSpPr>
          <p:cNvPr id="20" name="文本框 19"/>
          <p:cNvSpPr txBox="1"/>
          <p:nvPr/>
        </p:nvSpPr>
        <p:spPr>
          <a:xfrm rot="21153084">
            <a:off x="4654655" y="19160"/>
            <a:ext cx="1107996" cy="55576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b="1" dirty="0" smtClean="0">
                <a:solidFill>
                  <a:srgbClr val="DAAD3E">
                    <a:alpha val="28000"/>
                  </a:srgbClr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让黄色缓和起来</a:t>
            </a:r>
            <a:endParaRPr lang="zh-CN" altLang="en-US" sz="6000" b="1" dirty="0">
              <a:solidFill>
                <a:srgbClr val="DAAD3E">
                  <a:alpha val="28000"/>
                </a:srgbClr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 rot="21153084">
            <a:off x="4909061" y="144448"/>
            <a:ext cx="1107996" cy="55576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dirty="0" smtClean="0">
                <a:solidFill>
                  <a:srgbClr val="DAAD3E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让黄色缓和起来</a:t>
            </a:r>
            <a:endParaRPr lang="zh-CN" altLang="en-US" sz="6000" dirty="0">
              <a:solidFill>
                <a:srgbClr val="DAAD3E"/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60803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-310530" y="-166365"/>
            <a:ext cx="12179300" cy="706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 rot="19753971">
            <a:off x="6210116" y="5828950"/>
            <a:ext cx="4223208" cy="856637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 rot="19753971">
            <a:off x="2536095" y="738871"/>
            <a:ext cx="4223208" cy="235796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5782768">
            <a:off x="-3608826" y="1752024"/>
            <a:ext cx="10891150" cy="4995836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 rot="21153084">
            <a:off x="5497892" y="1620475"/>
            <a:ext cx="1415772" cy="4067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8000" b="1" dirty="0" smtClean="0">
                <a:solidFill>
                  <a:srgbClr val="DAAD3E">
                    <a:alpha val="28000"/>
                  </a:srgbClr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孙悟空</a:t>
            </a:r>
            <a:endParaRPr lang="zh-CN" altLang="en-US" sz="8000" b="1" dirty="0">
              <a:solidFill>
                <a:srgbClr val="DAAD3E">
                  <a:alpha val="28000"/>
                </a:srgbClr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 rot="21179669">
            <a:off x="3091373" y="1304404"/>
            <a:ext cx="1538883" cy="556626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8800" dirty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色</a:t>
            </a:r>
            <a:r>
              <a:rPr lang="zh-CN" altLang="en-US" sz="88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评西游</a:t>
            </a:r>
            <a:endParaRPr lang="zh-CN" altLang="en-US" sz="88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 rot="21153084">
            <a:off x="5891416" y="1751049"/>
            <a:ext cx="1415772" cy="4067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8000" b="1" dirty="0" smtClean="0">
                <a:solidFill>
                  <a:srgbClr val="DAAD3E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孙悟空</a:t>
            </a:r>
            <a:endParaRPr lang="zh-CN" altLang="en-US" sz="8000" b="1" dirty="0">
              <a:solidFill>
                <a:srgbClr val="DAAD3E"/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 rot="21154438">
            <a:off x="662567" y="479414"/>
            <a:ext cx="1991629" cy="6046068"/>
            <a:chOff x="4822427" y="2849350"/>
            <a:chExt cx="1056521" cy="3207323"/>
          </a:xfrm>
        </p:grpSpPr>
        <p:sp>
          <p:nvSpPr>
            <p:cNvPr id="18" name="矩形 17"/>
            <p:cNvSpPr/>
            <p:nvPr/>
          </p:nvSpPr>
          <p:spPr>
            <a:xfrm>
              <a:off x="4873126" y="5050851"/>
              <a:ext cx="1005822" cy="1005822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Group 13"/>
            <p:cNvGrpSpPr>
              <a:grpSpLocks noChangeAspect="1"/>
            </p:cNvGrpSpPr>
            <p:nvPr/>
          </p:nvGrpSpPr>
          <p:grpSpPr bwMode="auto">
            <a:xfrm>
              <a:off x="4822427" y="2849350"/>
              <a:ext cx="1019175" cy="2305050"/>
              <a:chOff x="6198" y="1832"/>
              <a:chExt cx="642" cy="1452"/>
            </a:xfrm>
          </p:grpSpPr>
          <p:sp>
            <p:nvSpPr>
              <p:cNvPr id="26" name="AutoShape 12"/>
              <p:cNvSpPr>
                <a:spLocks noChangeAspect="1" noChangeArrowheads="1" noTextEdit="1"/>
              </p:cNvSpPr>
              <p:nvPr/>
            </p:nvSpPr>
            <p:spPr bwMode="auto">
              <a:xfrm>
                <a:off x="6198" y="1832"/>
                <a:ext cx="642" cy="14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4"/>
              <p:cNvSpPr>
                <a:spLocks noEditPoints="1"/>
              </p:cNvSpPr>
              <p:nvPr/>
            </p:nvSpPr>
            <p:spPr bwMode="auto">
              <a:xfrm>
                <a:off x="6198" y="1826"/>
                <a:ext cx="636" cy="1447"/>
              </a:xfrm>
              <a:custGeom>
                <a:avLst/>
                <a:gdLst>
                  <a:gd name="T0" fmla="*/ 640 w 1696"/>
                  <a:gd name="T1" fmla="*/ 384 h 3856"/>
                  <a:gd name="T2" fmla="*/ 896 w 1696"/>
                  <a:gd name="T3" fmla="*/ 64 h 3856"/>
                  <a:gd name="T4" fmla="*/ 960 w 1696"/>
                  <a:gd name="T5" fmla="*/ 512 h 3856"/>
                  <a:gd name="T6" fmla="*/ 1408 w 1696"/>
                  <a:gd name="T7" fmla="*/ 768 h 3856"/>
                  <a:gd name="T8" fmla="*/ 1616 w 1696"/>
                  <a:gd name="T9" fmla="*/ 1072 h 3856"/>
                  <a:gd name="T10" fmla="*/ 1600 w 1696"/>
                  <a:gd name="T11" fmla="*/ 1392 h 3856"/>
                  <a:gd name="T12" fmla="*/ 1360 w 1696"/>
                  <a:gd name="T13" fmla="*/ 1568 h 3856"/>
                  <a:gd name="T14" fmla="*/ 1200 w 1696"/>
                  <a:gd name="T15" fmla="*/ 1760 h 3856"/>
                  <a:gd name="T16" fmla="*/ 1280 w 1696"/>
                  <a:gd name="T17" fmla="*/ 2736 h 3856"/>
                  <a:gd name="T18" fmla="*/ 1360 w 1696"/>
                  <a:gd name="T19" fmla="*/ 3488 h 3856"/>
                  <a:gd name="T20" fmla="*/ 1392 w 1696"/>
                  <a:gd name="T21" fmla="*/ 3856 h 3856"/>
                  <a:gd name="T22" fmla="*/ 1168 w 1696"/>
                  <a:gd name="T23" fmla="*/ 3600 h 3856"/>
                  <a:gd name="T24" fmla="*/ 1136 w 1696"/>
                  <a:gd name="T25" fmla="*/ 3168 h 3856"/>
                  <a:gd name="T26" fmla="*/ 1008 w 1696"/>
                  <a:gd name="T27" fmla="*/ 2656 h 3856"/>
                  <a:gd name="T28" fmla="*/ 800 w 1696"/>
                  <a:gd name="T29" fmla="*/ 2592 h 3856"/>
                  <a:gd name="T30" fmla="*/ 752 w 1696"/>
                  <a:gd name="T31" fmla="*/ 3104 h 3856"/>
                  <a:gd name="T32" fmla="*/ 624 w 1696"/>
                  <a:gd name="T33" fmla="*/ 3712 h 3856"/>
                  <a:gd name="T34" fmla="*/ 192 w 1696"/>
                  <a:gd name="T35" fmla="*/ 3760 h 3856"/>
                  <a:gd name="T36" fmla="*/ 512 w 1696"/>
                  <a:gd name="T37" fmla="*/ 3488 h 3856"/>
                  <a:gd name="T38" fmla="*/ 496 w 1696"/>
                  <a:gd name="T39" fmla="*/ 2608 h 3856"/>
                  <a:gd name="T40" fmla="*/ 432 w 1696"/>
                  <a:gd name="T41" fmla="*/ 2032 h 3856"/>
                  <a:gd name="T42" fmla="*/ 288 w 1696"/>
                  <a:gd name="T43" fmla="*/ 1520 h 3856"/>
                  <a:gd name="T44" fmla="*/ 80 w 1696"/>
                  <a:gd name="T45" fmla="*/ 1072 h 3856"/>
                  <a:gd name="T46" fmla="*/ 240 w 1696"/>
                  <a:gd name="T47" fmla="*/ 720 h 3856"/>
                  <a:gd name="T48" fmla="*/ 640 w 1696"/>
                  <a:gd name="T49" fmla="*/ 528 h 3856"/>
                  <a:gd name="T50" fmla="*/ 432 w 1696"/>
                  <a:gd name="T51" fmla="*/ 1104 h 3856"/>
                  <a:gd name="T52" fmla="*/ 512 w 1696"/>
                  <a:gd name="T53" fmla="*/ 1504 h 3856"/>
                  <a:gd name="T54" fmla="*/ 224 w 1696"/>
                  <a:gd name="T55" fmla="*/ 1232 h 3856"/>
                  <a:gd name="T56" fmla="*/ 400 w 1696"/>
                  <a:gd name="T57" fmla="*/ 1040 h 3856"/>
                  <a:gd name="T58" fmla="*/ 1360 w 1696"/>
                  <a:gd name="T59" fmla="*/ 1152 h 3856"/>
                  <a:gd name="T60" fmla="*/ 1328 w 1696"/>
                  <a:gd name="T61" fmla="*/ 1328 h 3856"/>
                  <a:gd name="T62" fmla="*/ 1168 w 1696"/>
                  <a:gd name="T63" fmla="*/ 1552 h 3856"/>
                  <a:gd name="T64" fmla="*/ 1200 w 1696"/>
                  <a:gd name="T65" fmla="*/ 1136 h 3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96" h="3856">
                    <a:moveTo>
                      <a:pt x="640" y="528"/>
                    </a:moveTo>
                    <a:cubicBezTo>
                      <a:pt x="656" y="528"/>
                      <a:pt x="656" y="432"/>
                      <a:pt x="640" y="384"/>
                    </a:cubicBezTo>
                    <a:cubicBezTo>
                      <a:pt x="624" y="336"/>
                      <a:pt x="576" y="192"/>
                      <a:pt x="656" y="96"/>
                    </a:cubicBezTo>
                    <a:cubicBezTo>
                      <a:pt x="736" y="0"/>
                      <a:pt x="864" y="32"/>
                      <a:pt x="896" y="64"/>
                    </a:cubicBezTo>
                    <a:cubicBezTo>
                      <a:pt x="944" y="80"/>
                      <a:pt x="992" y="160"/>
                      <a:pt x="976" y="304"/>
                    </a:cubicBezTo>
                    <a:cubicBezTo>
                      <a:pt x="944" y="448"/>
                      <a:pt x="944" y="496"/>
                      <a:pt x="960" y="512"/>
                    </a:cubicBezTo>
                    <a:cubicBezTo>
                      <a:pt x="976" y="528"/>
                      <a:pt x="1120" y="624"/>
                      <a:pt x="1184" y="624"/>
                    </a:cubicBezTo>
                    <a:cubicBezTo>
                      <a:pt x="1248" y="624"/>
                      <a:pt x="1296" y="608"/>
                      <a:pt x="1408" y="768"/>
                    </a:cubicBezTo>
                    <a:cubicBezTo>
                      <a:pt x="1408" y="768"/>
                      <a:pt x="1424" y="848"/>
                      <a:pt x="1440" y="880"/>
                    </a:cubicBezTo>
                    <a:cubicBezTo>
                      <a:pt x="1456" y="896"/>
                      <a:pt x="1552" y="992"/>
                      <a:pt x="1616" y="1072"/>
                    </a:cubicBezTo>
                    <a:cubicBezTo>
                      <a:pt x="1680" y="1168"/>
                      <a:pt x="1696" y="1216"/>
                      <a:pt x="1696" y="1264"/>
                    </a:cubicBezTo>
                    <a:cubicBezTo>
                      <a:pt x="1696" y="1264"/>
                      <a:pt x="1680" y="1328"/>
                      <a:pt x="1600" y="1392"/>
                    </a:cubicBezTo>
                    <a:cubicBezTo>
                      <a:pt x="1504" y="1456"/>
                      <a:pt x="1472" y="1472"/>
                      <a:pt x="1440" y="1504"/>
                    </a:cubicBezTo>
                    <a:cubicBezTo>
                      <a:pt x="1424" y="1536"/>
                      <a:pt x="1392" y="1520"/>
                      <a:pt x="1360" y="1568"/>
                    </a:cubicBezTo>
                    <a:cubicBezTo>
                      <a:pt x="1328" y="1600"/>
                      <a:pt x="1328" y="1648"/>
                      <a:pt x="1296" y="1680"/>
                    </a:cubicBezTo>
                    <a:cubicBezTo>
                      <a:pt x="1280" y="1728"/>
                      <a:pt x="1232" y="1744"/>
                      <a:pt x="1200" y="1760"/>
                    </a:cubicBezTo>
                    <a:cubicBezTo>
                      <a:pt x="1184" y="1760"/>
                      <a:pt x="1264" y="2192"/>
                      <a:pt x="1280" y="2256"/>
                    </a:cubicBezTo>
                    <a:cubicBezTo>
                      <a:pt x="1280" y="2304"/>
                      <a:pt x="1280" y="2672"/>
                      <a:pt x="1280" y="2736"/>
                    </a:cubicBezTo>
                    <a:cubicBezTo>
                      <a:pt x="1296" y="2784"/>
                      <a:pt x="1344" y="2800"/>
                      <a:pt x="1344" y="2928"/>
                    </a:cubicBezTo>
                    <a:cubicBezTo>
                      <a:pt x="1344" y="3072"/>
                      <a:pt x="1344" y="3424"/>
                      <a:pt x="1360" y="3488"/>
                    </a:cubicBezTo>
                    <a:cubicBezTo>
                      <a:pt x="1392" y="3552"/>
                      <a:pt x="1472" y="3648"/>
                      <a:pt x="1488" y="3744"/>
                    </a:cubicBezTo>
                    <a:cubicBezTo>
                      <a:pt x="1488" y="3840"/>
                      <a:pt x="1440" y="3856"/>
                      <a:pt x="1392" y="3856"/>
                    </a:cubicBezTo>
                    <a:cubicBezTo>
                      <a:pt x="1344" y="3856"/>
                      <a:pt x="1216" y="3840"/>
                      <a:pt x="1216" y="3760"/>
                    </a:cubicBezTo>
                    <a:cubicBezTo>
                      <a:pt x="1200" y="3696"/>
                      <a:pt x="1168" y="3680"/>
                      <a:pt x="1168" y="3600"/>
                    </a:cubicBezTo>
                    <a:cubicBezTo>
                      <a:pt x="1168" y="3520"/>
                      <a:pt x="1184" y="3504"/>
                      <a:pt x="1184" y="3488"/>
                    </a:cubicBezTo>
                    <a:cubicBezTo>
                      <a:pt x="1184" y="3456"/>
                      <a:pt x="1152" y="3280"/>
                      <a:pt x="1136" y="3168"/>
                    </a:cubicBezTo>
                    <a:cubicBezTo>
                      <a:pt x="1104" y="3056"/>
                      <a:pt x="1088" y="3008"/>
                      <a:pt x="1072" y="2880"/>
                    </a:cubicBezTo>
                    <a:cubicBezTo>
                      <a:pt x="1072" y="2768"/>
                      <a:pt x="1040" y="2752"/>
                      <a:pt x="1008" y="2656"/>
                    </a:cubicBezTo>
                    <a:cubicBezTo>
                      <a:pt x="976" y="2560"/>
                      <a:pt x="864" y="2144"/>
                      <a:pt x="864" y="2144"/>
                    </a:cubicBezTo>
                    <a:cubicBezTo>
                      <a:pt x="864" y="2144"/>
                      <a:pt x="816" y="2528"/>
                      <a:pt x="800" y="2592"/>
                    </a:cubicBezTo>
                    <a:cubicBezTo>
                      <a:pt x="800" y="2640"/>
                      <a:pt x="800" y="2752"/>
                      <a:pt x="800" y="2800"/>
                    </a:cubicBezTo>
                    <a:cubicBezTo>
                      <a:pt x="816" y="2848"/>
                      <a:pt x="800" y="2992"/>
                      <a:pt x="752" y="3104"/>
                    </a:cubicBezTo>
                    <a:cubicBezTo>
                      <a:pt x="704" y="3216"/>
                      <a:pt x="672" y="3312"/>
                      <a:pt x="688" y="3472"/>
                    </a:cubicBezTo>
                    <a:cubicBezTo>
                      <a:pt x="704" y="3632"/>
                      <a:pt x="736" y="3680"/>
                      <a:pt x="624" y="3712"/>
                    </a:cubicBezTo>
                    <a:cubicBezTo>
                      <a:pt x="512" y="3728"/>
                      <a:pt x="480" y="3792"/>
                      <a:pt x="400" y="3808"/>
                    </a:cubicBezTo>
                    <a:cubicBezTo>
                      <a:pt x="320" y="3808"/>
                      <a:pt x="224" y="3840"/>
                      <a:pt x="192" y="3760"/>
                    </a:cubicBezTo>
                    <a:cubicBezTo>
                      <a:pt x="192" y="3760"/>
                      <a:pt x="192" y="3680"/>
                      <a:pt x="368" y="3600"/>
                    </a:cubicBezTo>
                    <a:cubicBezTo>
                      <a:pt x="544" y="3504"/>
                      <a:pt x="512" y="3520"/>
                      <a:pt x="512" y="3488"/>
                    </a:cubicBezTo>
                    <a:cubicBezTo>
                      <a:pt x="512" y="3472"/>
                      <a:pt x="496" y="2832"/>
                      <a:pt x="480" y="2768"/>
                    </a:cubicBezTo>
                    <a:cubicBezTo>
                      <a:pt x="480" y="2720"/>
                      <a:pt x="496" y="2704"/>
                      <a:pt x="496" y="2608"/>
                    </a:cubicBezTo>
                    <a:cubicBezTo>
                      <a:pt x="512" y="2528"/>
                      <a:pt x="512" y="2352"/>
                      <a:pt x="480" y="2240"/>
                    </a:cubicBezTo>
                    <a:cubicBezTo>
                      <a:pt x="448" y="2144"/>
                      <a:pt x="448" y="2096"/>
                      <a:pt x="432" y="2032"/>
                    </a:cubicBezTo>
                    <a:cubicBezTo>
                      <a:pt x="432" y="1984"/>
                      <a:pt x="448" y="1696"/>
                      <a:pt x="448" y="1664"/>
                    </a:cubicBezTo>
                    <a:cubicBezTo>
                      <a:pt x="448" y="1632"/>
                      <a:pt x="336" y="1552"/>
                      <a:pt x="288" y="1520"/>
                    </a:cubicBezTo>
                    <a:cubicBezTo>
                      <a:pt x="256" y="1488"/>
                      <a:pt x="32" y="1424"/>
                      <a:pt x="16" y="1312"/>
                    </a:cubicBezTo>
                    <a:cubicBezTo>
                      <a:pt x="0" y="1200"/>
                      <a:pt x="48" y="1136"/>
                      <a:pt x="80" y="1072"/>
                    </a:cubicBezTo>
                    <a:cubicBezTo>
                      <a:pt x="128" y="992"/>
                      <a:pt x="160" y="992"/>
                      <a:pt x="176" y="928"/>
                    </a:cubicBezTo>
                    <a:cubicBezTo>
                      <a:pt x="192" y="880"/>
                      <a:pt x="208" y="768"/>
                      <a:pt x="240" y="720"/>
                    </a:cubicBezTo>
                    <a:cubicBezTo>
                      <a:pt x="288" y="672"/>
                      <a:pt x="416" y="672"/>
                      <a:pt x="432" y="672"/>
                    </a:cubicBezTo>
                    <a:cubicBezTo>
                      <a:pt x="464" y="672"/>
                      <a:pt x="640" y="528"/>
                      <a:pt x="640" y="528"/>
                    </a:cubicBezTo>
                    <a:close/>
                    <a:moveTo>
                      <a:pt x="400" y="1040"/>
                    </a:moveTo>
                    <a:cubicBezTo>
                      <a:pt x="400" y="1040"/>
                      <a:pt x="432" y="1056"/>
                      <a:pt x="432" y="1104"/>
                    </a:cubicBezTo>
                    <a:cubicBezTo>
                      <a:pt x="432" y="1152"/>
                      <a:pt x="464" y="1248"/>
                      <a:pt x="496" y="1280"/>
                    </a:cubicBezTo>
                    <a:cubicBezTo>
                      <a:pt x="512" y="1296"/>
                      <a:pt x="512" y="1504"/>
                      <a:pt x="512" y="1504"/>
                    </a:cubicBezTo>
                    <a:cubicBezTo>
                      <a:pt x="512" y="1504"/>
                      <a:pt x="368" y="1392"/>
                      <a:pt x="320" y="1328"/>
                    </a:cubicBezTo>
                    <a:cubicBezTo>
                      <a:pt x="288" y="1280"/>
                      <a:pt x="224" y="1232"/>
                      <a:pt x="224" y="1232"/>
                    </a:cubicBezTo>
                    <a:cubicBezTo>
                      <a:pt x="224" y="1232"/>
                      <a:pt x="288" y="1184"/>
                      <a:pt x="336" y="1136"/>
                    </a:cubicBezTo>
                    <a:cubicBezTo>
                      <a:pt x="368" y="1088"/>
                      <a:pt x="400" y="1040"/>
                      <a:pt x="400" y="1040"/>
                    </a:cubicBezTo>
                    <a:close/>
                    <a:moveTo>
                      <a:pt x="1232" y="1040"/>
                    </a:moveTo>
                    <a:cubicBezTo>
                      <a:pt x="1232" y="1040"/>
                      <a:pt x="1280" y="1120"/>
                      <a:pt x="1360" y="1152"/>
                    </a:cubicBezTo>
                    <a:cubicBezTo>
                      <a:pt x="1424" y="1184"/>
                      <a:pt x="1472" y="1232"/>
                      <a:pt x="1472" y="1232"/>
                    </a:cubicBezTo>
                    <a:cubicBezTo>
                      <a:pt x="1472" y="1232"/>
                      <a:pt x="1344" y="1296"/>
                      <a:pt x="1328" y="1328"/>
                    </a:cubicBezTo>
                    <a:cubicBezTo>
                      <a:pt x="1312" y="1376"/>
                      <a:pt x="1264" y="1472"/>
                      <a:pt x="1232" y="1504"/>
                    </a:cubicBezTo>
                    <a:cubicBezTo>
                      <a:pt x="1200" y="1520"/>
                      <a:pt x="1168" y="1552"/>
                      <a:pt x="1168" y="1552"/>
                    </a:cubicBezTo>
                    <a:cubicBezTo>
                      <a:pt x="1168" y="1552"/>
                      <a:pt x="1120" y="1424"/>
                      <a:pt x="1136" y="1312"/>
                    </a:cubicBezTo>
                    <a:cubicBezTo>
                      <a:pt x="1152" y="1200"/>
                      <a:pt x="1184" y="1184"/>
                      <a:pt x="1200" y="1136"/>
                    </a:cubicBezTo>
                    <a:cubicBezTo>
                      <a:pt x="1216" y="1104"/>
                      <a:pt x="1232" y="1040"/>
                      <a:pt x="1232" y="104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EE801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737"/>
          <a:stretch>
            <a:fillRect/>
          </a:stretch>
        </p:blipFill>
        <p:spPr>
          <a:xfrm>
            <a:off x="8123438" y="-64765"/>
            <a:ext cx="4702454" cy="7008500"/>
          </a:xfrm>
          <a:custGeom>
            <a:avLst/>
            <a:gdLst>
              <a:gd name="connsiteX0" fmla="*/ 0 w 4702454"/>
              <a:gd name="connsiteY0" fmla="*/ 0 h 7008500"/>
              <a:gd name="connsiteX1" fmla="*/ 4702454 w 4702454"/>
              <a:gd name="connsiteY1" fmla="*/ 0 h 7008500"/>
              <a:gd name="connsiteX2" fmla="*/ 4702454 w 4702454"/>
              <a:gd name="connsiteY2" fmla="*/ 7008500 h 7008500"/>
              <a:gd name="connsiteX3" fmla="*/ 854807 w 4702454"/>
              <a:gd name="connsiteY3" fmla="*/ 7008500 h 700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2454" h="7008500">
                <a:moveTo>
                  <a:pt x="0" y="0"/>
                </a:moveTo>
                <a:lnTo>
                  <a:pt x="4702454" y="0"/>
                </a:lnTo>
                <a:lnTo>
                  <a:pt x="4702454" y="7008500"/>
                </a:lnTo>
                <a:lnTo>
                  <a:pt x="854807" y="7008500"/>
                </a:lnTo>
                <a:close/>
              </a:path>
            </a:pathLst>
          </a:custGeom>
        </p:spPr>
      </p:pic>
      <p:sp>
        <p:nvSpPr>
          <p:cNvPr id="31" name="矩形 30"/>
          <p:cNvSpPr/>
          <p:nvPr/>
        </p:nvSpPr>
        <p:spPr>
          <a:xfrm rot="21145001">
            <a:off x="4553817" y="6267362"/>
            <a:ext cx="8986749" cy="1208158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2" name="矩形 31"/>
          <p:cNvSpPr/>
          <p:nvPr/>
        </p:nvSpPr>
        <p:spPr>
          <a:xfrm rot="21145001">
            <a:off x="3821940" y="-668446"/>
            <a:ext cx="8530013" cy="1240918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xmlns="" val="6360629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rot="16200000">
            <a:off x="2666998" y="-2667002"/>
            <a:ext cx="6858001" cy="12192001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6699173">
            <a:off x="2048390" y="1355534"/>
            <a:ext cx="7934416" cy="419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1312980">
            <a:off x="-978760" y="1626139"/>
            <a:ext cx="14403365" cy="2486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rot="519680">
            <a:off x="1597173" y="1848690"/>
            <a:ext cx="9251496" cy="186204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rgbClr val="01B169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绿色性格分析</a:t>
            </a:r>
            <a:endParaRPr lang="zh-CN" altLang="en-US" sz="11500" dirty="0">
              <a:solidFill>
                <a:srgbClr val="01B169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99264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63600" y="0"/>
            <a:ext cx="11328400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 rot="16699173">
            <a:off x="-2999227" y="1246328"/>
            <a:ext cx="7631483" cy="4139441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16699173">
            <a:off x="5431491" y="1115681"/>
            <a:ext cx="8209537" cy="4726049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519680">
            <a:off x="1195155" y="1583908"/>
            <a:ext cx="1954381" cy="504622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黄色</a:t>
            </a:r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的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 rot="500143">
            <a:off x="3066777" y="428416"/>
            <a:ext cx="4257693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个体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01B1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知足常乐，心态轻松。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追求平淡的幸福生活。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追求人际关系的和谐。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和善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的天性，做人厚道。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追求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简单随意的生活方式。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做人懂得“得饶人处且饶人”。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奉行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中庸之道，为人稳定低调。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遇事以不变应万变，镇定自若。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静不爱动，有温柔祥和的吸引力和宁静愉悦的气质</a:t>
            </a: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01B1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493889">
            <a:off x="7414181" y="451041"/>
            <a:ext cx="4557948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沟通特点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善于接纳他人意见。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避免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冲突，注重双赢。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心平气和且慢条斯理。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松弛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大度，不急不徐。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擅长让别人感觉舒适。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最佳的倾听者，极具耐心。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有自然和不经意的冷幽默。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以柔克刚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，不战而屈人之兵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681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863600" y="0"/>
            <a:ext cx="11328400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6699173">
            <a:off x="-6565343" y="566280"/>
            <a:ext cx="11481898" cy="5421437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16699173">
            <a:off x="2713497" y="1651953"/>
            <a:ext cx="11481898" cy="4726800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491229">
            <a:off x="258177" y="139674"/>
            <a:ext cx="1954381" cy="660740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天然优势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rot="496020">
            <a:off x="1985119" y="405823"/>
            <a:ext cx="418310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01B1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从无攻击性。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富有同情和关心。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对友情的要求不严苛。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从不尝试去改变他人。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宽恕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他人对自己的伤害。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和善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的天性及圆滑的手腕。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接纳所有不同性格的人。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处处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为别人考虑，不吝付出。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与之相处轻松自然又没有压力。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最佳的垃圾宣泄处，鼓励他们的朋友多谈自己</a:t>
            </a: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01B1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496020">
            <a:off x="6260059" y="421629"/>
            <a:ext cx="440296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对待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工作和事业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稳定性。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以团体为导向。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注重人本管理。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巧妙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地化解冲突。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善于为别人着想。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善于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从容地面对压力。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缓步前进以取得思考空间。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高超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的协调人际关系的能力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用自然低调的行事手法处理事务。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超脱游离政治斗争之外，没有敌人。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推崇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一种员工都积极参与的工作环境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92547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5782768">
            <a:off x="-5659328" y="2113260"/>
            <a:ext cx="10891150" cy="4231645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15784569">
            <a:off x="4029786" y="618127"/>
            <a:ext cx="8744134" cy="4726800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1175984">
            <a:off x="280028" y="1565580"/>
            <a:ext cx="1954381" cy="504622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绿色的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 rot="21185539">
            <a:off x="1736766" y="-119402"/>
            <a:ext cx="424247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个体</a:t>
            </a:r>
          </a:p>
          <a:p>
            <a:pPr>
              <a:lnSpc>
                <a:spcPct val="150000"/>
              </a:lnSpc>
            </a:pPr>
            <a:endParaRPr lang="zh-CN" altLang="en-US" b="1" dirty="0" smtClean="0">
              <a:solidFill>
                <a:srgbClr val="01B1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得过且过。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逃避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问题与冲突。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懦弱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胆小，纵容别人欺压自己。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懒洋洋的作风，原谅自己的不思进取。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期待事情会自动解决，完全守望被动。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太在意别人反应，不敢表达自己的立场和原则。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按照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惯性来做事，拒绝改变，对于外界变化置若罔闻。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无原则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地妥协，而无法促使他们采取负责任的解决态度</a:t>
            </a: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01B1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21179285">
            <a:off x="6010390" y="-134265"/>
            <a:ext cx="45579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沟通特点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避免承担责任。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行动迟钝，慢慢腾腾。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拳打在棉花上，毫无反应。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没有主见，把压力和负担通通转嫁到他人身上。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不会拒绝他人，给自己和他人都带来无穷麻烦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4333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rot="20911203">
            <a:off x="-637390" y="-1137897"/>
            <a:ext cx="11481898" cy="21848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 rot="20892690">
            <a:off x="417978" y="1381320"/>
            <a:ext cx="1163718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FPA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(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Four-colors </a:t>
            </a:r>
            <a:r>
              <a:rPr lang="en-US" altLang="zh-CN" sz="20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PersonalityAnalysis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了人们一个简单易行的工具，使每一个人都可以迅速掌握并将它运用于实践当中。不论你从事的工作是什么，是在办公室、医院、商店、学校还是建筑工地，都可以通过人们身着的服装，肩负的工作职责，和与人交往的态度中发觉周遭的人是什么样的性格。他们将学会赞颂别人，借此赢得一个气氛融洽和高效的工作环境。与此同时，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FPA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富有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高度地阐述了个性与性格的差别，动机与行为的差别，从而将人性行为的理解带入到一个更加深远意义的层面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FPA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系统将人们的性格分为：</a:t>
            </a:r>
            <a:r>
              <a:rPr lang="zh-CN" altLang="en-US" sz="2000" dirty="0">
                <a:solidFill>
                  <a:srgbClr val="D72F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红色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000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蓝色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000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黄色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000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绿色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7" name="矩形 6"/>
          <p:cNvSpPr/>
          <p:nvPr/>
        </p:nvSpPr>
        <p:spPr>
          <a:xfrm rot="20914973">
            <a:off x="304932" y="69139"/>
            <a:ext cx="3611886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500" dirty="0">
                <a:solidFill>
                  <a:schemeClr val="tx1">
                    <a:alpha val="57000"/>
                  </a:schemeClr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FPA</a:t>
            </a:r>
            <a:endParaRPr lang="zh-CN" altLang="en-US" sz="11500" dirty="0">
              <a:solidFill>
                <a:schemeClr val="tx1">
                  <a:alpha val="57000"/>
                </a:schemeClr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 rot="20894904">
            <a:off x="-695145" y="1480996"/>
            <a:ext cx="13821714" cy="3301538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20896934">
            <a:off x="-978407" y="1213375"/>
            <a:ext cx="13821714" cy="328426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3835905" y="5372075"/>
            <a:ext cx="1397574" cy="1398321"/>
            <a:chOff x="3796869" y="5333142"/>
            <a:chExt cx="1397574" cy="1398321"/>
          </a:xfrm>
        </p:grpSpPr>
        <p:sp>
          <p:nvSpPr>
            <p:cNvPr id="11" name="椭圆 10"/>
            <p:cNvSpPr/>
            <p:nvPr/>
          </p:nvSpPr>
          <p:spPr>
            <a:xfrm>
              <a:off x="3796869" y="5333142"/>
              <a:ext cx="1397574" cy="1397574"/>
            </a:xfrm>
            <a:prstGeom prst="ellipse">
              <a:avLst/>
            </a:prstGeom>
            <a:noFill/>
            <a:ln w="22225">
              <a:solidFill>
                <a:srgbClr val="D72F33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3796869" y="5423363"/>
              <a:ext cx="1308100" cy="1308100"/>
            </a:xfrm>
            <a:prstGeom prst="ellipse">
              <a:avLst/>
            </a:prstGeom>
            <a:solidFill>
              <a:srgbClr val="D72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880149" y="5983985"/>
              <a:ext cx="698787" cy="69878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077672" y="4910715"/>
            <a:ext cx="1397574" cy="1397574"/>
            <a:chOff x="6063354" y="4872776"/>
            <a:chExt cx="1397574" cy="1397574"/>
          </a:xfrm>
        </p:grpSpPr>
        <p:sp>
          <p:nvSpPr>
            <p:cNvPr id="21" name="椭圆 20"/>
            <p:cNvSpPr/>
            <p:nvPr/>
          </p:nvSpPr>
          <p:spPr>
            <a:xfrm>
              <a:off x="6063354" y="4872776"/>
              <a:ext cx="1397574" cy="1397574"/>
            </a:xfrm>
            <a:prstGeom prst="ellipse">
              <a:avLst/>
            </a:prstGeom>
            <a:noFill/>
            <a:ln w="22225">
              <a:solidFill>
                <a:srgbClr val="00529C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6066847" y="4962250"/>
              <a:ext cx="1308100" cy="1308100"/>
            </a:xfrm>
            <a:prstGeom prst="ellipse">
              <a:avLst/>
            </a:prstGeom>
            <a:solidFill>
              <a:srgbClr val="0052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6153391" y="5512798"/>
              <a:ext cx="698787" cy="69878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371175" y="4426303"/>
            <a:ext cx="1397574" cy="1397574"/>
            <a:chOff x="8226760" y="4393062"/>
            <a:chExt cx="1397574" cy="1397574"/>
          </a:xfrm>
        </p:grpSpPr>
        <p:sp>
          <p:nvSpPr>
            <p:cNvPr id="22" name="椭圆 21"/>
            <p:cNvSpPr/>
            <p:nvPr/>
          </p:nvSpPr>
          <p:spPr>
            <a:xfrm>
              <a:off x="8226760" y="4393062"/>
              <a:ext cx="1397574" cy="1397574"/>
            </a:xfrm>
            <a:prstGeom prst="ellipse">
              <a:avLst/>
            </a:prstGeom>
            <a:noFill/>
            <a:ln w="22225">
              <a:solidFill>
                <a:srgbClr val="FEE80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8230508" y="4482536"/>
              <a:ext cx="1308100" cy="1308100"/>
            </a:xfrm>
            <a:prstGeom prst="ellipse">
              <a:avLst/>
            </a:prstGeom>
            <a:solidFill>
              <a:srgbClr val="DAA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AAD3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8360027" y="5066116"/>
              <a:ext cx="698787" cy="69878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0664678" y="3941891"/>
            <a:ext cx="1397574" cy="1397574"/>
            <a:chOff x="10677378" y="3879905"/>
            <a:chExt cx="1397574" cy="1397574"/>
          </a:xfrm>
        </p:grpSpPr>
        <p:sp>
          <p:nvSpPr>
            <p:cNvPr id="23" name="椭圆 22"/>
            <p:cNvSpPr/>
            <p:nvPr/>
          </p:nvSpPr>
          <p:spPr>
            <a:xfrm>
              <a:off x="10677378" y="3879905"/>
              <a:ext cx="1397574" cy="1397574"/>
            </a:xfrm>
            <a:prstGeom prst="ellipse">
              <a:avLst/>
            </a:prstGeom>
            <a:noFill/>
            <a:ln w="22225">
              <a:solidFill>
                <a:srgbClr val="01B169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677888" y="3969379"/>
              <a:ext cx="1308100" cy="1308100"/>
            </a:xfrm>
            <a:prstGeom prst="ellipse">
              <a:avLst/>
            </a:prstGeom>
            <a:solidFill>
              <a:srgbClr val="01B1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0794358" y="4538773"/>
              <a:ext cx="698787" cy="69878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矩形 30"/>
          <p:cNvSpPr/>
          <p:nvPr/>
        </p:nvSpPr>
        <p:spPr>
          <a:xfrm rot="20911203">
            <a:off x="4991232" y="6157252"/>
            <a:ext cx="7998648" cy="17829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860153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18458" y="-162874"/>
            <a:ext cx="12025992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15782768">
            <a:off x="-4817499" y="2113260"/>
            <a:ext cx="10891150" cy="4231645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15782768">
            <a:off x="3935556" y="1835708"/>
            <a:ext cx="10891150" cy="4726800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1179669">
            <a:off x="1018561" y="63879"/>
            <a:ext cx="1954381" cy="660740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本性局限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rot="21184460">
            <a:off x="2580008" y="-114920"/>
            <a:ext cx="4220996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01B1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缺乏激情。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姑息养奸的态度。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负责任的和稀泥。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自我，迷失人生的方向。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压抑自己的感受以迁就别人。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漠不关心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，惰于参与任何活动。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期待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让人人满意，对自己的内心不忠诚</a:t>
            </a: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01B1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21184460">
            <a:off x="6875943" y="-158462"/>
            <a:ext cx="4643341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对待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工作和事业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拖拖拉拉。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缺少目标。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缺乏自觉性。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懒惰而不进取。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安于现状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，不思进取。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乐于平庸，缺乏创意。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害怕冒风险，缺乏自信。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宁愿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做旁观者不肯做参与者。</a:t>
            </a:r>
          </a:p>
        </p:txBody>
      </p:sp>
    </p:spTree>
    <p:extLst>
      <p:ext uri="{BB962C8B-B14F-4D97-AF65-F5344CB8AC3E}">
        <p14:creationId xmlns:p14="http://schemas.microsoft.com/office/powerpoint/2010/main" xmlns="" val="41064843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285131" y="-130987"/>
            <a:ext cx="12630319" cy="706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5782768">
            <a:off x="-3985649" y="2087860"/>
            <a:ext cx="10891150" cy="4231645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5782768">
            <a:off x="5194696" y="2188651"/>
            <a:ext cx="10128857" cy="4726800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 rot="21145001">
            <a:off x="3392738" y="5825348"/>
            <a:ext cx="5143500" cy="1416882"/>
            <a:chOff x="1912814" y="1825631"/>
            <a:chExt cx="811336" cy="17684153"/>
          </a:xfrm>
        </p:grpSpPr>
        <p:sp>
          <p:nvSpPr>
            <p:cNvPr id="10" name="矩形 9"/>
            <p:cNvSpPr/>
            <p:nvPr/>
          </p:nvSpPr>
          <p:spPr>
            <a:xfrm>
              <a:off x="1912814" y="1825631"/>
              <a:ext cx="811336" cy="17684153"/>
            </a:xfrm>
            <a:prstGeom prst="rect">
              <a:avLst/>
            </a:prstGeom>
            <a:solidFill>
              <a:srgbClr val="01B1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977728" y="2056614"/>
              <a:ext cx="681508" cy="416746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性格弱势分析</a:t>
              </a:r>
            </a:p>
          </p:txBody>
        </p:sp>
      </p:grpSp>
      <p:sp>
        <p:nvSpPr>
          <p:cNvPr id="184" name="矩形 183"/>
          <p:cNvSpPr/>
          <p:nvPr/>
        </p:nvSpPr>
        <p:spPr>
          <a:xfrm rot="21142345">
            <a:off x="775492" y="2788246"/>
            <a:ext cx="2687136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不易兴奋。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拒绝改变。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沉默的坚强意志。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似乎做事马虎。</a:t>
            </a:r>
          </a:p>
        </p:txBody>
      </p:sp>
      <p:sp>
        <p:nvSpPr>
          <p:cNvPr id="186" name="矩形 185"/>
          <p:cNvSpPr/>
          <p:nvPr/>
        </p:nvSpPr>
        <p:spPr>
          <a:xfrm rot="21142345">
            <a:off x="-64179" y="1680039"/>
            <a:ext cx="17792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7" name="矩形 186"/>
          <p:cNvSpPr/>
          <p:nvPr/>
        </p:nvSpPr>
        <p:spPr>
          <a:xfrm rot="21142345">
            <a:off x="7548895" y="682850"/>
            <a:ext cx="388110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解决方法</a:t>
            </a:r>
          </a:p>
        </p:txBody>
      </p:sp>
      <p:sp>
        <p:nvSpPr>
          <p:cNvPr id="188" name="矩形 187"/>
          <p:cNvSpPr/>
          <p:nvPr/>
        </p:nvSpPr>
        <p:spPr>
          <a:xfrm rot="21142345">
            <a:off x="7781478" y="1813179"/>
            <a:ext cx="4460163" cy="1857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尽力获得热情。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尽力尝试新事物，学会接受生活责任，勿得过且过，今日事今日做。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学会说出感受。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要有主见，学会拒绝。</a:t>
            </a:r>
          </a:p>
        </p:txBody>
      </p:sp>
      <p:sp>
        <p:nvSpPr>
          <p:cNvPr id="15" name="矩形 14"/>
          <p:cNvSpPr/>
          <p:nvPr/>
        </p:nvSpPr>
        <p:spPr>
          <a:xfrm rot="21150956">
            <a:off x="-1024829" y="1061249"/>
            <a:ext cx="13553672" cy="8576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文本框 105"/>
          <p:cNvSpPr txBox="1"/>
          <p:nvPr/>
        </p:nvSpPr>
        <p:spPr>
          <a:xfrm rot="21153084">
            <a:off x="13349957" y="48369"/>
            <a:ext cx="1107996" cy="55576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让黄色缓和</a:t>
            </a:r>
            <a:r>
              <a:rPr lang="zh-CN" altLang="en-US" sz="6000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起来</a:t>
            </a:r>
            <a:endParaRPr lang="zh-CN" altLang="en-US" sz="6000" b="1" dirty="0">
              <a:solidFill>
                <a:srgbClr val="01B1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 rot="21142345">
            <a:off x="675797" y="1608878"/>
            <a:ext cx="17792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rgbClr val="01B169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问题</a:t>
            </a:r>
          </a:p>
        </p:txBody>
      </p:sp>
      <p:sp>
        <p:nvSpPr>
          <p:cNvPr id="19" name="矩形 18"/>
          <p:cNvSpPr/>
          <p:nvPr/>
        </p:nvSpPr>
        <p:spPr>
          <a:xfrm rot="21142345">
            <a:off x="8611971" y="420716"/>
            <a:ext cx="38811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>
                <a:solidFill>
                  <a:srgbClr val="01B169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解决方法</a:t>
            </a:r>
          </a:p>
        </p:txBody>
      </p:sp>
      <p:sp>
        <p:nvSpPr>
          <p:cNvPr id="20" name="文本框 19"/>
          <p:cNvSpPr txBox="1"/>
          <p:nvPr/>
        </p:nvSpPr>
        <p:spPr>
          <a:xfrm rot="21153084">
            <a:off x="4654655" y="19160"/>
            <a:ext cx="1107996" cy="55576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b="1" dirty="0" smtClean="0">
                <a:solidFill>
                  <a:srgbClr val="01B169">
                    <a:alpha val="28000"/>
                  </a:srgbClr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让绿色振奋起来</a:t>
            </a:r>
            <a:endParaRPr lang="zh-CN" altLang="en-US" sz="6000" b="1" dirty="0">
              <a:solidFill>
                <a:srgbClr val="01B169">
                  <a:alpha val="28000"/>
                </a:srgbClr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 rot="21153084">
            <a:off x="4909061" y="144448"/>
            <a:ext cx="1107996" cy="55576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dirty="0" smtClean="0">
                <a:solidFill>
                  <a:srgbClr val="01B169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让绿色振奋起来</a:t>
            </a:r>
            <a:endParaRPr lang="zh-CN" altLang="en-US" sz="6000" dirty="0">
              <a:solidFill>
                <a:srgbClr val="01B169"/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35888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-310530" y="-166365"/>
            <a:ext cx="12179300" cy="706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9753971">
            <a:off x="6210116" y="5828950"/>
            <a:ext cx="4223208" cy="856637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 rot="19753971">
            <a:off x="2536095" y="738871"/>
            <a:ext cx="4223208" cy="235796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5782768">
            <a:off x="-3608826" y="1752024"/>
            <a:ext cx="10891150" cy="4995836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 rot="21153084">
            <a:off x="5497892" y="1620475"/>
            <a:ext cx="1415772" cy="4067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8000" b="1" dirty="0" smtClean="0">
                <a:solidFill>
                  <a:srgbClr val="01B169">
                    <a:alpha val="28000"/>
                  </a:srgbClr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沙僧</a:t>
            </a:r>
            <a:endParaRPr lang="zh-CN" altLang="en-US" sz="8000" b="1" dirty="0">
              <a:solidFill>
                <a:srgbClr val="01B169">
                  <a:alpha val="28000"/>
                </a:srgbClr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 rot="21179669">
            <a:off x="3091373" y="1304404"/>
            <a:ext cx="1538883" cy="556626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8800" dirty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色</a:t>
            </a:r>
            <a:r>
              <a:rPr lang="zh-CN" altLang="en-US" sz="88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评西游</a:t>
            </a:r>
            <a:endParaRPr lang="zh-CN" altLang="en-US" sz="88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 rot="21153084">
            <a:off x="5891416" y="1751049"/>
            <a:ext cx="1415772" cy="4067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8000" b="1" dirty="0">
                <a:solidFill>
                  <a:srgbClr val="01B169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沙僧</a:t>
            </a:r>
          </a:p>
        </p:txBody>
      </p:sp>
      <p:grpSp>
        <p:nvGrpSpPr>
          <p:cNvPr id="15" name="组合 14"/>
          <p:cNvGrpSpPr/>
          <p:nvPr/>
        </p:nvGrpSpPr>
        <p:grpSpPr>
          <a:xfrm rot="21135987">
            <a:off x="516671" y="2509443"/>
            <a:ext cx="2428442" cy="3995616"/>
            <a:chOff x="6464987" y="4009429"/>
            <a:chExt cx="1227138" cy="2019061"/>
          </a:xfrm>
        </p:grpSpPr>
        <p:sp>
          <p:nvSpPr>
            <p:cNvPr id="19" name="矩形 18"/>
            <p:cNvSpPr/>
            <p:nvPr/>
          </p:nvSpPr>
          <p:spPr>
            <a:xfrm>
              <a:off x="6574413" y="5022668"/>
              <a:ext cx="1005822" cy="1005822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Freeform 18"/>
            <p:cNvSpPr>
              <a:spLocks noEditPoints="1"/>
            </p:cNvSpPr>
            <p:nvPr/>
          </p:nvSpPr>
          <p:spPr bwMode="auto">
            <a:xfrm>
              <a:off x="6464987" y="4009429"/>
              <a:ext cx="1227138" cy="1828800"/>
            </a:xfrm>
            <a:custGeom>
              <a:avLst/>
              <a:gdLst>
                <a:gd name="T0" fmla="*/ 1168 w 2064"/>
                <a:gd name="T1" fmla="*/ 352 h 3072"/>
                <a:gd name="T2" fmla="*/ 944 w 2064"/>
                <a:gd name="T3" fmla="*/ 0 h 3072"/>
                <a:gd name="T4" fmla="*/ 704 w 2064"/>
                <a:gd name="T5" fmla="*/ 160 h 3072"/>
                <a:gd name="T6" fmla="*/ 672 w 2064"/>
                <a:gd name="T7" fmla="*/ 240 h 3072"/>
                <a:gd name="T8" fmla="*/ 352 w 2064"/>
                <a:gd name="T9" fmla="*/ 720 h 3072"/>
                <a:gd name="T10" fmla="*/ 368 w 2064"/>
                <a:gd name="T11" fmla="*/ 880 h 3072"/>
                <a:gd name="T12" fmla="*/ 192 w 2064"/>
                <a:gd name="T13" fmla="*/ 1632 h 3072"/>
                <a:gd name="T14" fmla="*/ 272 w 2064"/>
                <a:gd name="T15" fmla="*/ 1888 h 3072"/>
                <a:gd name="T16" fmla="*/ 176 w 2064"/>
                <a:gd name="T17" fmla="*/ 2224 h 3072"/>
                <a:gd name="T18" fmla="*/ 416 w 2064"/>
                <a:gd name="T19" fmla="*/ 2016 h 3072"/>
                <a:gd name="T20" fmla="*/ 464 w 2064"/>
                <a:gd name="T21" fmla="*/ 1808 h 3072"/>
                <a:gd name="T22" fmla="*/ 656 w 2064"/>
                <a:gd name="T23" fmla="*/ 1376 h 3072"/>
                <a:gd name="T24" fmla="*/ 928 w 2064"/>
                <a:gd name="T25" fmla="*/ 1584 h 3072"/>
                <a:gd name="T26" fmla="*/ 736 w 2064"/>
                <a:gd name="T27" fmla="*/ 2320 h 3072"/>
                <a:gd name="T28" fmla="*/ 784 w 2064"/>
                <a:gd name="T29" fmla="*/ 2656 h 3072"/>
                <a:gd name="T30" fmla="*/ 640 w 2064"/>
                <a:gd name="T31" fmla="*/ 2960 h 3072"/>
                <a:gd name="T32" fmla="*/ 928 w 2064"/>
                <a:gd name="T33" fmla="*/ 2976 h 3072"/>
                <a:gd name="T34" fmla="*/ 1056 w 2064"/>
                <a:gd name="T35" fmla="*/ 2704 h 3072"/>
                <a:gd name="T36" fmla="*/ 1120 w 2064"/>
                <a:gd name="T37" fmla="*/ 2240 h 3072"/>
                <a:gd name="T38" fmla="*/ 1296 w 2064"/>
                <a:gd name="T39" fmla="*/ 1760 h 3072"/>
                <a:gd name="T40" fmla="*/ 1440 w 2064"/>
                <a:gd name="T41" fmla="*/ 1008 h 3072"/>
                <a:gd name="T42" fmla="*/ 1616 w 2064"/>
                <a:gd name="T43" fmla="*/ 1328 h 3072"/>
                <a:gd name="T44" fmla="*/ 1728 w 2064"/>
                <a:gd name="T45" fmla="*/ 1568 h 3072"/>
                <a:gd name="T46" fmla="*/ 1728 w 2064"/>
                <a:gd name="T47" fmla="*/ 1760 h 3072"/>
                <a:gd name="T48" fmla="*/ 1888 w 2064"/>
                <a:gd name="T49" fmla="*/ 1792 h 3072"/>
                <a:gd name="T50" fmla="*/ 1984 w 2064"/>
                <a:gd name="T51" fmla="*/ 1808 h 3072"/>
                <a:gd name="T52" fmla="*/ 2016 w 2064"/>
                <a:gd name="T53" fmla="*/ 1760 h 3072"/>
                <a:gd name="T54" fmla="*/ 2032 w 2064"/>
                <a:gd name="T55" fmla="*/ 1680 h 3072"/>
                <a:gd name="T56" fmla="*/ 1696 w 2064"/>
                <a:gd name="T57" fmla="*/ 992 h 3072"/>
                <a:gd name="T58" fmla="*/ 1392 w 2064"/>
                <a:gd name="T59" fmla="*/ 400 h 3072"/>
                <a:gd name="T60" fmla="*/ 688 w 2064"/>
                <a:gd name="T61" fmla="*/ 832 h 3072"/>
                <a:gd name="T62" fmla="*/ 864 w 2064"/>
                <a:gd name="T63" fmla="*/ 928 h 3072"/>
                <a:gd name="T64" fmla="*/ 944 w 2064"/>
                <a:gd name="T65" fmla="*/ 1168 h 3072"/>
                <a:gd name="T66" fmla="*/ 592 w 2064"/>
                <a:gd name="T67" fmla="*/ 912 h 3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64" h="3072">
                  <a:moveTo>
                    <a:pt x="1392" y="400"/>
                  </a:moveTo>
                  <a:cubicBezTo>
                    <a:pt x="1328" y="384"/>
                    <a:pt x="1200" y="400"/>
                    <a:pt x="1168" y="352"/>
                  </a:cubicBezTo>
                  <a:cubicBezTo>
                    <a:pt x="1136" y="304"/>
                    <a:pt x="1120" y="240"/>
                    <a:pt x="1104" y="160"/>
                  </a:cubicBezTo>
                  <a:cubicBezTo>
                    <a:pt x="1104" y="80"/>
                    <a:pt x="1024" y="0"/>
                    <a:pt x="944" y="0"/>
                  </a:cubicBezTo>
                  <a:cubicBezTo>
                    <a:pt x="848" y="0"/>
                    <a:pt x="768" y="32"/>
                    <a:pt x="736" y="80"/>
                  </a:cubicBezTo>
                  <a:cubicBezTo>
                    <a:pt x="704" y="112"/>
                    <a:pt x="688" y="128"/>
                    <a:pt x="704" y="160"/>
                  </a:cubicBezTo>
                  <a:cubicBezTo>
                    <a:pt x="704" y="192"/>
                    <a:pt x="720" y="192"/>
                    <a:pt x="720" y="192"/>
                  </a:cubicBezTo>
                  <a:cubicBezTo>
                    <a:pt x="720" y="192"/>
                    <a:pt x="672" y="224"/>
                    <a:pt x="672" y="240"/>
                  </a:cubicBezTo>
                  <a:cubicBezTo>
                    <a:pt x="672" y="272"/>
                    <a:pt x="688" y="368"/>
                    <a:pt x="672" y="400"/>
                  </a:cubicBezTo>
                  <a:cubicBezTo>
                    <a:pt x="656" y="432"/>
                    <a:pt x="368" y="672"/>
                    <a:pt x="352" y="720"/>
                  </a:cubicBezTo>
                  <a:cubicBezTo>
                    <a:pt x="320" y="768"/>
                    <a:pt x="304" y="800"/>
                    <a:pt x="336" y="832"/>
                  </a:cubicBezTo>
                  <a:cubicBezTo>
                    <a:pt x="368" y="880"/>
                    <a:pt x="368" y="880"/>
                    <a:pt x="368" y="880"/>
                  </a:cubicBezTo>
                  <a:cubicBezTo>
                    <a:pt x="368" y="880"/>
                    <a:pt x="240" y="896"/>
                    <a:pt x="224" y="1088"/>
                  </a:cubicBezTo>
                  <a:cubicBezTo>
                    <a:pt x="208" y="1280"/>
                    <a:pt x="192" y="1632"/>
                    <a:pt x="192" y="1632"/>
                  </a:cubicBezTo>
                  <a:cubicBezTo>
                    <a:pt x="192" y="1632"/>
                    <a:pt x="256" y="1696"/>
                    <a:pt x="272" y="1712"/>
                  </a:cubicBezTo>
                  <a:cubicBezTo>
                    <a:pt x="272" y="1728"/>
                    <a:pt x="272" y="1888"/>
                    <a:pt x="272" y="1888"/>
                  </a:cubicBezTo>
                  <a:cubicBezTo>
                    <a:pt x="272" y="1888"/>
                    <a:pt x="0" y="2064"/>
                    <a:pt x="0" y="2160"/>
                  </a:cubicBezTo>
                  <a:cubicBezTo>
                    <a:pt x="16" y="2240"/>
                    <a:pt x="144" y="2256"/>
                    <a:pt x="176" y="2224"/>
                  </a:cubicBezTo>
                  <a:cubicBezTo>
                    <a:pt x="208" y="2208"/>
                    <a:pt x="272" y="2144"/>
                    <a:pt x="320" y="2096"/>
                  </a:cubicBezTo>
                  <a:cubicBezTo>
                    <a:pt x="368" y="2048"/>
                    <a:pt x="400" y="2032"/>
                    <a:pt x="416" y="2016"/>
                  </a:cubicBezTo>
                  <a:cubicBezTo>
                    <a:pt x="432" y="2000"/>
                    <a:pt x="448" y="2000"/>
                    <a:pt x="448" y="1984"/>
                  </a:cubicBezTo>
                  <a:cubicBezTo>
                    <a:pt x="448" y="1968"/>
                    <a:pt x="464" y="1808"/>
                    <a:pt x="464" y="1808"/>
                  </a:cubicBezTo>
                  <a:cubicBezTo>
                    <a:pt x="480" y="1792"/>
                    <a:pt x="528" y="1312"/>
                    <a:pt x="512" y="1280"/>
                  </a:cubicBezTo>
                  <a:cubicBezTo>
                    <a:pt x="512" y="1280"/>
                    <a:pt x="576" y="1280"/>
                    <a:pt x="656" y="1376"/>
                  </a:cubicBezTo>
                  <a:cubicBezTo>
                    <a:pt x="736" y="1472"/>
                    <a:pt x="880" y="1568"/>
                    <a:pt x="912" y="1568"/>
                  </a:cubicBezTo>
                  <a:cubicBezTo>
                    <a:pt x="928" y="1568"/>
                    <a:pt x="928" y="1584"/>
                    <a:pt x="928" y="1584"/>
                  </a:cubicBezTo>
                  <a:cubicBezTo>
                    <a:pt x="928" y="1584"/>
                    <a:pt x="784" y="1824"/>
                    <a:pt x="768" y="1920"/>
                  </a:cubicBezTo>
                  <a:cubicBezTo>
                    <a:pt x="752" y="2016"/>
                    <a:pt x="736" y="2240"/>
                    <a:pt x="736" y="2320"/>
                  </a:cubicBezTo>
                  <a:cubicBezTo>
                    <a:pt x="736" y="2384"/>
                    <a:pt x="720" y="2496"/>
                    <a:pt x="720" y="2560"/>
                  </a:cubicBezTo>
                  <a:cubicBezTo>
                    <a:pt x="720" y="2624"/>
                    <a:pt x="752" y="2640"/>
                    <a:pt x="784" y="2656"/>
                  </a:cubicBezTo>
                  <a:cubicBezTo>
                    <a:pt x="832" y="2672"/>
                    <a:pt x="832" y="2736"/>
                    <a:pt x="832" y="2768"/>
                  </a:cubicBezTo>
                  <a:cubicBezTo>
                    <a:pt x="816" y="2800"/>
                    <a:pt x="656" y="2928"/>
                    <a:pt x="640" y="2960"/>
                  </a:cubicBezTo>
                  <a:cubicBezTo>
                    <a:pt x="624" y="2992"/>
                    <a:pt x="640" y="3072"/>
                    <a:pt x="720" y="3072"/>
                  </a:cubicBezTo>
                  <a:cubicBezTo>
                    <a:pt x="816" y="3072"/>
                    <a:pt x="832" y="3040"/>
                    <a:pt x="928" y="2976"/>
                  </a:cubicBezTo>
                  <a:cubicBezTo>
                    <a:pt x="1008" y="2912"/>
                    <a:pt x="1104" y="2864"/>
                    <a:pt x="1104" y="2816"/>
                  </a:cubicBezTo>
                  <a:cubicBezTo>
                    <a:pt x="1088" y="2752"/>
                    <a:pt x="1056" y="2720"/>
                    <a:pt x="1056" y="2704"/>
                  </a:cubicBezTo>
                  <a:cubicBezTo>
                    <a:pt x="1056" y="2672"/>
                    <a:pt x="1056" y="2624"/>
                    <a:pt x="1056" y="2576"/>
                  </a:cubicBezTo>
                  <a:cubicBezTo>
                    <a:pt x="1072" y="2512"/>
                    <a:pt x="1120" y="2352"/>
                    <a:pt x="1120" y="2240"/>
                  </a:cubicBezTo>
                  <a:cubicBezTo>
                    <a:pt x="1120" y="2128"/>
                    <a:pt x="1120" y="2032"/>
                    <a:pt x="1184" y="1952"/>
                  </a:cubicBezTo>
                  <a:cubicBezTo>
                    <a:pt x="1232" y="1856"/>
                    <a:pt x="1280" y="1776"/>
                    <a:pt x="1296" y="1760"/>
                  </a:cubicBezTo>
                  <a:cubicBezTo>
                    <a:pt x="1328" y="1728"/>
                    <a:pt x="1456" y="1536"/>
                    <a:pt x="1456" y="1456"/>
                  </a:cubicBezTo>
                  <a:cubicBezTo>
                    <a:pt x="1456" y="1376"/>
                    <a:pt x="1440" y="1008"/>
                    <a:pt x="1440" y="1008"/>
                  </a:cubicBezTo>
                  <a:cubicBezTo>
                    <a:pt x="1440" y="1008"/>
                    <a:pt x="1520" y="1104"/>
                    <a:pt x="1536" y="1168"/>
                  </a:cubicBezTo>
                  <a:cubicBezTo>
                    <a:pt x="1552" y="1232"/>
                    <a:pt x="1584" y="1280"/>
                    <a:pt x="1616" y="1328"/>
                  </a:cubicBezTo>
                  <a:cubicBezTo>
                    <a:pt x="1664" y="1392"/>
                    <a:pt x="1664" y="1392"/>
                    <a:pt x="1696" y="1424"/>
                  </a:cubicBezTo>
                  <a:cubicBezTo>
                    <a:pt x="1728" y="1456"/>
                    <a:pt x="1728" y="1536"/>
                    <a:pt x="1728" y="1568"/>
                  </a:cubicBezTo>
                  <a:cubicBezTo>
                    <a:pt x="1728" y="1616"/>
                    <a:pt x="1664" y="1728"/>
                    <a:pt x="1664" y="1760"/>
                  </a:cubicBezTo>
                  <a:cubicBezTo>
                    <a:pt x="1664" y="1792"/>
                    <a:pt x="1680" y="1808"/>
                    <a:pt x="1728" y="1760"/>
                  </a:cubicBezTo>
                  <a:cubicBezTo>
                    <a:pt x="1760" y="1728"/>
                    <a:pt x="1744" y="1712"/>
                    <a:pt x="1776" y="1712"/>
                  </a:cubicBezTo>
                  <a:cubicBezTo>
                    <a:pt x="1808" y="1712"/>
                    <a:pt x="1840" y="1728"/>
                    <a:pt x="1888" y="1792"/>
                  </a:cubicBezTo>
                  <a:cubicBezTo>
                    <a:pt x="1920" y="1840"/>
                    <a:pt x="1952" y="1840"/>
                    <a:pt x="1952" y="1808"/>
                  </a:cubicBezTo>
                  <a:cubicBezTo>
                    <a:pt x="1952" y="1776"/>
                    <a:pt x="1968" y="1808"/>
                    <a:pt x="1984" y="1808"/>
                  </a:cubicBezTo>
                  <a:cubicBezTo>
                    <a:pt x="2016" y="1824"/>
                    <a:pt x="2016" y="1792"/>
                    <a:pt x="2000" y="1776"/>
                  </a:cubicBezTo>
                  <a:cubicBezTo>
                    <a:pt x="1984" y="1744"/>
                    <a:pt x="2000" y="1728"/>
                    <a:pt x="2016" y="1760"/>
                  </a:cubicBezTo>
                  <a:cubicBezTo>
                    <a:pt x="2032" y="1776"/>
                    <a:pt x="2064" y="1760"/>
                    <a:pt x="2032" y="1728"/>
                  </a:cubicBezTo>
                  <a:cubicBezTo>
                    <a:pt x="2032" y="1712"/>
                    <a:pt x="2048" y="1696"/>
                    <a:pt x="2032" y="1680"/>
                  </a:cubicBezTo>
                  <a:cubicBezTo>
                    <a:pt x="2016" y="1632"/>
                    <a:pt x="1904" y="1616"/>
                    <a:pt x="1872" y="1552"/>
                  </a:cubicBezTo>
                  <a:cubicBezTo>
                    <a:pt x="1856" y="1488"/>
                    <a:pt x="1728" y="1104"/>
                    <a:pt x="1696" y="992"/>
                  </a:cubicBezTo>
                  <a:cubicBezTo>
                    <a:pt x="1680" y="896"/>
                    <a:pt x="1536" y="576"/>
                    <a:pt x="1504" y="528"/>
                  </a:cubicBezTo>
                  <a:cubicBezTo>
                    <a:pt x="1488" y="480"/>
                    <a:pt x="1472" y="416"/>
                    <a:pt x="1392" y="400"/>
                  </a:cubicBezTo>
                  <a:close/>
                  <a:moveTo>
                    <a:pt x="560" y="912"/>
                  </a:moveTo>
                  <a:cubicBezTo>
                    <a:pt x="560" y="912"/>
                    <a:pt x="640" y="864"/>
                    <a:pt x="688" y="832"/>
                  </a:cubicBezTo>
                  <a:cubicBezTo>
                    <a:pt x="720" y="816"/>
                    <a:pt x="768" y="800"/>
                    <a:pt x="768" y="800"/>
                  </a:cubicBezTo>
                  <a:cubicBezTo>
                    <a:pt x="784" y="784"/>
                    <a:pt x="832" y="864"/>
                    <a:pt x="864" y="928"/>
                  </a:cubicBezTo>
                  <a:cubicBezTo>
                    <a:pt x="880" y="992"/>
                    <a:pt x="864" y="1024"/>
                    <a:pt x="896" y="1072"/>
                  </a:cubicBezTo>
                  <a:cubicBezTo>
                    <a:pt x="928" y="1120"/>
                    <a:pt x="944" y="1168"/>
                    <a:pt x="944" y="1168"/>
                  </a:cubicBezTo>
                  <a:cubicBezTo>
                    <a:pt x="944" y="1168"/>
                    <a:pt x="848" y="1056"/>
                    <a:pt x="800" y="1024"/>
                  </a:cubicBezTo>
                  <a:cubicBezTo>
                    <a:pt x="752" y="976"/>
                    <a:pt x="624" y="912"/>
                    <a:pt x="592" y="912"/>
                  </a:cubicBezTo>
                  <a:cubicBezTo>
                    <a:pt x="560" y="912"/>
                    <a:pt x="560" y="912"/>
                    <a:pt x="560" y="912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5" name="图片 34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18"/>
          <a:stretch>
            <a:fillRect/>
          </a:stretch>
        </p:blipFill>
        <p:spPr>
          <a:xfrm>
            <a:off x="8126928" y="-20680"/>
            <a:ext cx="5085179" cy="6915516"/>
          </a:xfrm>
          <a:custGeom>
            <a:avLst/>
            <a:gdLst>
              <a:gd name="connsiteX0" fmla="*/ 0 w 5085179"/>
              <a:gd name="connsiteY0" fmla="*/ 0 h 6915516"/>
              <a:gd name="connsiteX1" fmla="*/ 5085179 w 5085179"/>
              <a:gd name="connsiteY1" fmla="*/ 0 h 6915516"/>
              <a:gd name="connsiteX2" fmla="*/ 5085179 w 5085179"/>
              <a:gd name="connsiteY2" fmla="*/ 6915516 h 6915516"/>
              <a:gd name="connsiteX3" fmla="*/ 843467 w 5085179"/>
              <a:gd name="connsiteY3" fmla="*/ 6915516 h 6915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5179" h="6915516">
                <a:moveTo>
                  <a:pt x="0" y="0"/>
                </a:moveTo>
                <a:lnTo>
                  <a:pt x="5085179" y="0"/>
                </a:lnTo>
                <a:lnTo>
                  <a:pt x="5085179" y="6915516"/>
                </a:lnTo>
                <a:lnTo>
                  <a:pt x="843467" y="6915516"/>
                </a:lnTo>
                <a:close/>
              </a:path>
            </a:pathLst>
          </a:custGeom>
        </p:spPr>
      </p:pic>
      <p:sp>
        <p:nvSpPr>
          <p:cNvPr id="31" name="矩形 30"/>
          <p:cNvSpPr/>
          <p:nvPr/>
        </p:nvSpPr>
        <p:spPr>
          <a:xfrm rot="21145001">
            <a:off x="4553817" y="6267362"/>
            <a:ext cx="8986749" cy="1208158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2" name="矩形 31"/>
          <p:cNvSpPr/>
          <p:nvPr/>
        </p:nvSpPr>
        <p:spPr>
          <a:xfrm rot="21145001">
            <a:off x="3821940" y="-668446"/>
            <a:ext cx="8530013" cy="1240918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xmlns="" val="16862053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20922653">
            <a:off x="-1232857" y="-432247"/>
            <a:ext cx="4528748" cy="8796322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20922653">
            <a:off x="2972657" y="-706684"/>
            <a:ext cx="3144718" cy="87963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0922653">
            <a:off x="6134327" y="-983985"/>
            <a:ext cx="4042060" cy="8796322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20922653">
            <a:off x="9277486" y="-1174687"/>
            <a:ext cx="3573204" cy="8796322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20927303">
            <a:off x="-29028" y="-58056"/>
            <a:ext cx="12192000" cy="6858000"/>
          </a:xfrm>
          <a:prstGeom prst="triangl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731282" y="3864643"/>
            <a:ext cx="489609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2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性格色彩</a:t>
            </a:r>
            <a:endParaRPr lang="zh-CN" altLang="en-US" sz="92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 rot="5400000">
            <a:off x="2936049" y="4300239"/>
            <a:ext cx="1310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000" dirty="0" smtClean="0">
                <a:solidFill>
                  <a:schemeClr val="bg1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FPA</a:t>
            </a:r>
            <a:endParaRPr lang="zh-CN" altLang="en-US" sz="4000" dirty="0">
              <a:solidFill>
                <a:schemeClr val="bg1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426766" y="4096173"/>
            <a:ext cx="492443" cy="11825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000" b="1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读书笔记</a:t>
            </a:r>
            <a:endParaRPr lang="zh-CN" altLang="en-US" sz="2000" b="1" dirty="0">
              <a:solidFill>
                <a:schemeClr val="bg1"/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266589" y="5212189"/>
            <a:ext cx="5681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跟乐嘉色眼识人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976202" y="861510"/>
            <a:ext cx="6304654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22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95911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组合 106"/>
          <p:cNvGrpSpPr/>
          <p:nvPr/>
        </p:nvGrpSpPr>
        <p:grpSpPr>
          <a:xfrm>
            <a:off x="1372642" y="1645303"/>
            <a:ext cx="4632871" cy="2238171"/>
            <a:chOff x="1372642" y="1645303"/>
            <a:chExt cx="4632871" cy="2238171"/>
          </a:xfrm>
        </p:grpSpPr>
        <p:sp>
          <p:nvSpPr>
            <p:cNvPr id="2" name="矩形 1"/>
            <p:cNvSpPr/>
            <p:nvPr/>
          </p:nvSpPr>
          <p:spPr>
            <a:xfrm>
              <a:off x="1531898" y="2406146"/>
              <a:ext cx="4473615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zh-CN" altLang="en-US" sz="3200" b="1" dirty="0" smtClean="0">
                  <a:solidFill>
                    <a:srgbClr val="D72F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快乐的带动者</a:t>
              </a:r>
              <a:endParaRPr lang="en-US" altLang="zh-CN" sz="3200" b="1" dirty="0" smtClean="0">
                <a:solidFill>
                  <a:srgbClr val="D72F3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ts val="2700"/>
                </a:lnSpc>
              </a:pP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做事情的动机很大程度上是为了快乐，快乐是这些人的最大驱动力。他们积极、乐观，天赋超凡魅力，随性而又善于交际。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1372642" y="1645303"/>
              <a:ext cx="1262366" cy="774395"/>
              <a:chOff x="470383" y="909436"/>
              <a:chExt cx="1262366" cy="774395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629591" y="993626"/>
                <a:ext cx="100540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>
                    <a:solidFill>
                      <a:srgbClr val="D72F3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红色</a:t>
                </a:r>
                <a:endParaRPr lang="en-US" altLang="zh-CN" sz="3200" b="1" dirty="0">
                  <a:solidFill>
                    <a:srgbClr val="D72F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40" name="直接连接符 39"/>
              <p:cNvCxnSpPr/>
              <p:nvPr/>
            </p:nvCxnSpPr>
            <p:spPr>
              <a:xfrm>
                <a:off x="470383" y="993626"/>
                <a:ext cx="776692" cy="0"/>
              </a:xfrm>
              <a:prstGeom prst="line">
                <a:avLst/>
              </a:prstGeom>
              <a:ln w="12700">
                <a:solidFill>
                  <a:srgbClr val="D72F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>
                <a:off x="555504" y="909436"/>
                <a:ext cx="24957" cy="472552"/>
              </a:xfrm>
              <a:prstGeom prst="line">
                <a:avLst/>
              </a:prstGeom>
              <a:ln w="12700">
                <a:solidFill>
                  <a:srgbClr val="D72F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>
                <a:off x="1132292" y="1576826"/>
                <a:ext cx="600457" cy="0"/>
              </a:xfrm>
              <a:prstGeom prst="line">
                <a:avLst/>
              </a:prstGeom>
              <a:ln w="12700">
                <a:solidFill>
                  <a:srgbClr val="D72F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>
                <a:off x="1640256" y="1145712"/>
                <a:ext cx="18406" cy="538119"/>
              </a:xfrm>
              <a:prstGeom prst="line">
                <a:avLst/>
              </a:prstGeom>
              <a:ln w="12700">
                <a:solidFill>
                  <a:srgbClr val="D72F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6" name="组合 55"/>
          <p:cNvGrpSpPr/>
          <p:nvPr/>
        </p:nvGrpSpPr>
        <p:grpSpPr>
          <a:xfrm>
            <a:off x="3436301" y="625098"/>
            <a:ext cx="2718967" cy="1843088"/>
            <a:chOff x="2750549" y="-316036"/>
            <a:chExt cx="2718967" cy="1843088"/>
          </a:xfrm>
        </p:grpSpPr>
        <p:sp>
          <p:nvSpPr>
            <p:cNvPr id="34" name="矩形 33"/>
            <p:cNvSpPr/>
            <p:nvPr/>
          </p:nvSpPr>
          <p:spPr>
            <a:xfrm>
              <a:off x="4463694" y="521230"/>
              <a:ext cx="1005822" cy="1005822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" name="Group 4"/>
            <p:cNvGrpSpPr>
              <a:grpSpLocks noChangeAspect="1"/>
            </p:cNvGrpSpPr>
            <p:nvPr/>
          </p:nvGrpSpPr>
          <p:grpSpPr bwMode="auto">
            <a:xfrm>
              <a:off x="2750549" y="-316036"/>
              <a:ext cx="1603376" cy="1843088"/>
              <a:chOff x="860" y="-91"/>
              <a:chExt cx="1010" cy="1161"/>
            </a:xfrm>
          </p:grpSpPr>
          <p:sp>
            <p:nvSpPr>
              <p:cNvPr id="53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860" y="-91"/>
                <a:ext cx="933" cy="11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5"/>
              <p:cNvSpPr>
                <a:spLocks noEditPoints="1"/>
              </p:cNvSpPr>
              <p:nvPr/>
            </p:nvSpPr>
            <p:spPr bwMode="auto">
              <a:xfrm>
                <a:off x="952" y="-91"/>
                <a:ext cx="918" cy="1153"/>
              </a:xfrm>
              <a:custGeom>
                <a:avLst/>
                <a:gdLst>
                  <a:gd name="T0" fmla="*/ 1008 w 2448"/>
                  <a:gd name="T1" fmla="*/ 160 h 3072"/>
                  <a:gd name="T2" fmla="*/ 1248 w 2448"/>
                  <a:gd name="T3" fmla="*/ 32 h 3072"/>
                  <a:gd name="T4" fmla="*/ 1312 w 2448"/>
                  <a:gd name="T5" fmla="*/ 224 h 3072"/>
                  <a:gd name="T6" fmla="*/ 1376 w 2448"/>
                  <a:gd name="T7" fmla="*/ 272 h 3072"/>
                  <a:gd name="T8" fmla="*/ 1360 w 2448"/>
                  <a:gd name="T9" fmla="*/ 336 h 3072"/>
                  <a:gd name="T10" fmla="*/ 1984 w 2448"/>
                  <a:gd name="T11" fmla="*/ 928 h 3072"/>
                  <a:gd name="T12" fmla="*/ 1936 w 2448"/>
                  <a:gd name="T13" fmla="*/ 1648 h 3072"/>
                  <a:gd name="T14" fmla="*/ 1920 w 2448"/>
                  <a:gd name="T15" fmla="*/ 1712 h 3072"/>
                  <a:gd name="T16" fmla="*/ 2080 w 2448"/>
                  <a:gd name="T17" fmla="*/ 1904 h 3072"/>
                  <a:gd name="T18" fmla="*/ 1984 w 2448"/>
                  <a:gd name="T19" fmla="*/ 1856 h 3072"/>
                  <a:gd name="T20" fmla="*/ 1872 w 2448"/>
                  <a:gd name="T21" fmla="*/ 1920 h 3072"/>
                  <a:gd name="T22" fmla="*/ 1792 w 2448"/>
                  <a:gd name="T23" fmla="*/ 1904 h 3072"/>
                  <a:gd name="T24" fmla="*/ 1728 w 2448"/>
                  <a:gd name="T25" fmla="*/ 1904 h 3072"/>
                  <a:gd name="T26" fmla="*/ 1600 w 2448"/>
                  <a:gd name="T27" fmla="*/ 1904 h 3072"/>
                  <a:gd name="T28" fmla="*/ 1520 w 2448"/>
                  <a:gd name="T29" fmla="*/ 1888 h 3072"/>
                  <a:gd name="T30" fmla="*/ 1408 w 2448"/>
                  <a:gd name="T31" fmla="*/ 1872 h 3072"/>
                  <a:gd name="T32" fmla="*/ 1232 w 2448"/>
                  <a:gd name="T33" fmla="*/ 1920 h 3072"/>
                  <a:gd name="T34" fmla="*/ 1008 w 2448"/>
                  <a:gd name="T35" fmla="*/ 2176 h 3072"/>
                  <a:gd name="T36" fmla="*/ 624 w 2448"/>
                  <a:gd name="T37" fmla="*/ 2624 h 3072"/>
                  <a:gd name="T38" fmla="*/ 416 w 2448"/>
                  <a:gd name="T39" fmla="*/ 2720 h 3072"/>
                  <a:gd name="T40" fmla="*/ 224 w 2448"/>
                  <a:gd name="T41" fmla="*/ 2704 h 3072"/>
                  <a:gd name="T42" fmla="*/ 128 w 2448"/>
                  <a:gd name="T43" fmla="*/ 2608 h 3072"/>
                  <a:gd name="T44" fmla="*/ 96 w 2448"/>
                  <a:gd name="T45" fmla="*/ 2464 h 3072"/>
                  <a:gd name="T46" fmla="*/ 352 w 2448"/>
                  <a:gd name="T47" fmla="*/ 2528 h 3072"/>
                  <a:gd name="T48" fmla="*/ 640 w 2448"/>
                  <a:gd name="T49" fmla="*/ 2224 h 3072"/>
                  <a:gd name="T50" fmla="*/ 944 w 2448"/>
                  <a:gd name="T51" fmla="*/ 1840 h 3072"/>
                  <a:gd name="T52" fmla="*/ 1232 w 2448"/>
                  <a:gd name="T53" fmla="*/ 1536 h 3072"/>
                  <a:gd name="T54" fmla="*/ 1520 w 2448"/>
                  <a:gd name="T55" fmla="*/ 1264 h 3072"/>
                  <a:gd name="T56" fmla="*/ 1168 w 2448"/>
                  <a:gd name="T57" fmla="*/ 1312 h 3072"/>
                  <a:gd name="T58" fmla="*/ 1408 w 2448"/>
                  <a:gd name="T59" fmla="*/ 1104 h 3072"/>
                  <a:gd name="T60" fmla="*/ 1232 w 2448"/>
                  <a:gd name="T61" fmla="*/ 816 h 3072"/>
                  <a:gd name="T62" fmla="*/ 1200 w 2448"/>
                  <a:gd name="T63" fmla="*/ 608 h 3072"/>
                  <a:gd name="T64" fmla="*/ 1120 w 2448"/>
                  <a:gd name="T65" fmla="*/ 464 h 3072"/>
                  <a:gd name="T66" fmla="*/ 1024 w 2448"/>
                  <a:gd name="T67" fmla="*/ 432 h 3072"/>
                  <a:gd name="T68" fmla="*/ 1024 w 2448"/>
                  <a:gd name="T69" fmla="*/ 384 h 3072"/>
                  <a:gd name="T70" fmla="*/ 1024 w 2448"/>
                  <a:gd name="T71" fmla="*/ 352 h 3072"/>
                  <a:gd name="T72" fmla="*/ 960 w 2448"/>
                  <a:gd name="T73" fmla="*/ 304 h 3072"/>
                  <a:gd name="T74" fmla="*/ 992 w 2448"/>
                  <a:gd name="T75" fmla="*/ 224 h 3072"/>
                  <a:gd name="T76" fmla="*/ 912 w 2448"/>
                  <a:gd name="T77" fmla="*/ 208 h 3072"/>
                  <a:gd name="T78" fmla="*/ 2080 w 2448"/>
                  <a:gd name="T79" fmla="*/ 2080 h 3072"/>
                  <a:gd name="T80" fmla="*/ 2304 w 2448"/>
                  <a:gd name="T81" fmla="*/ 2480 h 3072"/>
                  <a:gd name="T82" fmla="*/ 2368 w 2448"/>
                  <a:gd name="T83" fmla="*/ 2880 h 3072"/>
                  <a:gd name="T84" fmla="*/ 2240 w 2448"/>
                  <a:gd name="T85" fmla="*/ 3040 h 3072"/>
                  <a:gd name="T86" fmla="*/ 2000 w 2448"/>
                  <a:gd name="T87" fmla="*/ 3056 h 3072"/>
                  <a:gd name="T88" fmla="*/ 2144 w 2448"/>
                  <a:gd name="T89" fmla="*/ 2992 h 3072"/>
                  <a:gd name="T90" fmla="*/ 2144 w 2448"/>
                  <a:gd name="T91" fmla="*/ 2848 h 3072"/>
                  <a:gd name="T92" fmla="*/ 1856 w 2448"/>
                  <a:gd name="T93" fmla="*/ 2208 h 3072"/>
                  <a:gd name="T94" fmla="*/ 1408 w 2448"/>
                  <a:gd name="T95" fmla="*/ 1904 h 3072"/>
                  <a:gd name="T96" fmla="*/ 1520 w 2448"/>
                  <a:gd name="T97" fmla="*/ 1920 h 3072"/>
                  <a:gd name="T98" fmla="*/ 1584 w 2448"/>
                  <a:gd name="T99" fmla="*/ 1968 h 3072"/>
                  <a:gd name="T100" fmla="*/ 1728 w 2448"/>
                  <a:gd name="T101" fmla="*/ 1936 h 3072"/>
                  <a:gd name="T102" fmla="*/ 1792 w 2448"/>
                  <a:gd name="T103" fmla="*/ 1936 h 3072"/>
                  <a:gd name="T104" fmla="*/ 1968 w 2448"/>
                  <a:gd name="T105" fmla="*/ 2048 h 3072"/>
                  <a:gd name="T106" fmla="*/ 2000 w 2448"/>
                  <a:gd name="T107" fmla="*/ 1920 h 3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448" h="3072">
                    <a:moveTo>
                      <a:pt x="912" y="208"/>
                    </a:moveTo>
                    <a:cubicBezTo>
                      <a:pt x="928" y="192"/>
                      <a:pt x="976" y="192"/>
                      <a:pt x="1008" y="160"/>
                    </a:cubicBezTo>
                    <a:cubicBezTo>
                      <a:pt x="1024" y="128"/>
                      <a:pt x="1056" y="48"/>
                      <a:pt x="1056" y="32"/>
                    </a:cubicBezTo>
                    <a:cubicBezTo>
                      <a:pt x="1056" y="0"/>
                      <a:pt x="1200" y="32"/>
                      <a:pt x="1248" y="32"/>
                    </a:cubicBezTo>
                    <a:cubicBezTo>
                      <a:pt x="1280" y="48"/>
                      <a:pt x="1328" y="64"/>
                      <a:pt x="1328" y="96"/>
                    </a:cubicBezTo>
                    <a:cubicBezTo>
                      <a:pt x="1328" y="128"/>
                      <a:pt x="1296" y="208"/>
                      <a:pt x="1312" y="224"/>
                    </a:cubicBezTo>
                    <a:cubicBezTo>
                      <a:pt x="1328" y="240"/>
                      <a:pt x="1376" y="272"/>
                      <a:pt x="1392" y="272"/>
                    </a:cubicBezTo>
                    <a:cubicBezTo>
                      <a:pt x="1408" y="272"/>
                      <a:pt x="1392" y="272"/>
                      <a:pt x="1376" y="272"/>
                    </a:cubicBezTo>
                    <a:cubicBezTo>
                      <a:pt x="1360" y="272"/>
                      <a:pt x="1312" y="272"/>
                      <a:pt x="1312" y="272"/>
                    </a:cubicBezTo>
                    <a:cubicBezTo>
                      <a:pt x="1312" y="288"/>
                      <a:pt x="1312" y="320"/>
                      <a:pt x="1360" y="336"/>
                    </a:cubicBezTo>
                    <a:cubicBezTo>
                      <a:pt x="1424" y="368"/>
                      <a:pt x="1696" y="432"/>
                      <a:pt x="1776" y="544"/>
                    </a:cubicBezTo>
                    <a:cubicBezTo>
                      <a:pt x="1872" y="656"/>
                      <a:pt x="1968" y="848"/>
                      <a:pt x="1984" y="928"/>
                    </a:cubicBezTo>
                    <a:cubicBezTo>
                      <a:pt x="2000" y="1024"/>
                      <a:pt x="2000" y="1552"/>
                      <a:pt x="1984" y="1616"/>
                    </a:cubicBezTo>
                    <a:cubicBezTo>
                      <a:pt x="1984" y="1616"/>
                      <a:pt x="1952" y="1648"/>
                      <a:pt x="1936" y="1648"/>
                    </a:cubicBezTo>
                    <a:cubicBezTo>
                      <a:pt x="1920" y="1664"/>
                      <a:pt x="1920" y="1648"/>
                      <a:pt x="1920" y="1680"/>
                    </a:cubicBezTo>
                    <a:cubicBezTo>
                      <a:pt x="1920" y="1696"/>
                      <a:pt x="1920" y="1712"/>
                      <a:pt x="1920" y="1712"/>
                    </a:cubicBezTo>
                    <a:lnTo>
                      <a:pt x="2080" y="1712"/>
                    </a:lnTo>
                    <a:lnTo>
                      <a:pt x="2080" y="1904"/>
                    </a:lnTo>
                    <a:cubicBezTo>
                      <a:pt x="2064" y="1904"/>
                      <a:pt x="2048" y="1904"/>
                      <a:pt x="2000" y="1920"/>
                    </a:cubicBezTo>
                    <a:cubicBezTo>
                      <a:pt x="2000" y="1888"/>
                      <a:pt x="1984" y="1856"/>
                      <a:pt x="1984" y="1856"/>
                    </a:cubicBezTo>
                    <a:cubicBezTo>
                      <a:pt x="1952" y="1840"/>
                      <a:pt x="1936" y="1888"/>
                      <a:pt x="1936" y="1920"/>
                    </a:cubicBezTo>
                    <a:cubicBezTo>
                      <a:pt x="1920" y="1920"/>
                      <a:pt x="1888" y="1920"/>
                      <a:pt x="1872" y="1920"/>
                    </a:cubicBezTo>
                    <a:cubicBezTo>
                      <a:pt x="1840" y="1920"/>
                      <a:pt x="1824" y="1920"/>
                      <a:pt x="1792" y="1920"/>
                    </a:cubicBezTo>
                    <a:cubicBezTo>
                      <a:pt x="1792" y="1920"/>
                      <a:pt x="1792" y="1920"/>
                      <a:pt x="1792" y="1904"/>
                    </a:cubicBezTo>
                    <a:cubicBezTo>
                      <a:pt x="1792" y="1888"/>
                      <a:pt x="1776" y="1872"/>
                      <a:pt x="1760" y="1872"/>
                    </a:cubicBezTo>
                    <a:cubicBezTo>
                      <a:pt x="1744" y="1872"/>
                      <a:pt x="1728" y="1888"/>
                      <a:pt x="1728" y="1904"/>
                    </a:cubicBezTo>
                    <a:cubicBezTo>
                      <a:pt x="1728" y="1904"/>
                      <a:pt x="1728" y="1920"/>
                      <a:pt x="1728" y="1920"/>
                    </a:cubicBezTo>
                    <a:cubicBezTo>
                      <a:pt x="1680" y="1904"/>
                      <a:pt x="1632" y="1904"/>
                      <a:pt x="1600" y="1904"/>
                    </a:cubicBezTo>
                    <a:cubicBezTo>
                      <a:pt x="1584" y="1872"/>
                      <a:pt x="1584" y="1824"/>
                      <a:pt x="1568" y="1824"/>
                    </a:cubicBezTo>
                    <a:cubicBezTo>
                      <a:pt x="1536" y="1824"/>
                      <a:pt x="1536" y="1872"/>
                      <a:pt x="1520" y="1888"/>
                    </a:cubicBezTo>
                    <a:cubicBezTo>
                      <a:pt x="1456" y="1888"/>
                      <a:pt x="1424" y="1888"/>
                      <a:pt x="1424" y="1888"/>
                    </a:cubicBezTo>
                    <a:lnTo>
                      <a:pt x="1408" y="1872"/>
                    </a:lnTo>
                    <a:lnTo>
                      <a:pt x="1408" y="1840"/>
                    </a:lnTo>
                    <a:cubicBezTo>
                      <a:pt x="1408" y="1840"/>
                      <a:pt x="1344" y="1840"/>
                      <a:pt x="1232" y="1920"/>
                    </a:cubicBezTo>
                    <a:cubicBezTo>
                      <a:pt x="1104" y="1984"/>
                      <a:pt x="1104" y="1984"/>
                      <a:pt x="1104" y="1984"/>
                    </a:cubicBezTo>
                    <a:cubicBezTo>
                      <a:pt x="1104" y="1984"/>
                      <a:pt x="1040" y="2128"/>
                      <a:pt x="1008" y="2176"/>
                    </a:cubicBezTo>
                    <a:cubicBezTo>
                      <a:pt x="992" y="2224"/>
                      <a:pt x="928" y="2320"/>
                      <a:pt x="880" y="2352"/>
                    </a:cubicBezTo>
                    <a:cubicBezTo>
                      <a:pt x="832" y="2368"/>
                      <a:pt x="656" y="2576"/>
                      <a:pt x="624" y="2624"/>
                    </a:cubicBezTo>
                    <a:cubicBezTo>
                      <a:pt x="576" y="2656"/>
                      <a:pt x="480" y="2752"/>
                      <a:pt x="480" y="2752"/>
                    </a:cubicBezTo>
                    <a:lnTo>
                      <a:pt x="416" y="2720"/>
                    </a:lnTo>
                    <a:lnTo>
                      <a:pt x="320" y="2800"/>
                    </a:lnTo>
                    <a:lnTo>
                      <a:pt x="224" y="2704"/>
                    </a:lnTo>
                    <a:cubicBezTo>
                      <a:pt x="224" y="2704"/>
                      <a:pt x="224" y="2672"/>
                      <a:pt x="224" y="2672"/>
                    </a:cubicBezTo>
                    <a:cubicBezTo>
                      <a:pt x="208" y="2656"/>
                      <a:pt x="192" y="2624"/>
                      <a:pt x="128" y="2608"/>
                    </a:cubicBezTo>
                    <a:cubicBezTo>
                      <a:pt x="80" y="2592"/>
                      <a:pt x="0" y="2432"/>
                      <a:pt x="0" y="2432"/>
                    </a:cubicBezTo>
                    <a:cubicBezTo>
                      <a:pt x="0" y="2432"/>
                      <a:pt x="32" y="2432"/>
                      <a:pt x="96" y="2464"/>
                    </a:cubicBezTo>
                    <a:cubicBezTo>
                      <a:pt x="160" y="2512"/>
                      <a:pt x="128" y="2512"/>
                      <a:pt x="144" y="2512"/>
                    </a:cubicBezTo>
                    <a:cubicBezTo>
                      <a:pt x="160" y="2512"/>
                      <a:pt x="352" y="2528"/>
                      <a:pt x="352" y="2528"/>
                    </a:cubicBezTo>
                    <a:lnTo>
                      <a:pt x="352" y="2480"/>
                    </a:lnTo>
                    <a:cubicBezTo>
                      <a:pt x="352" y="2480"/>
                      <a:pt x="576" y="2320"/>
                      <a:pt x="640" y="2224"/>
                    </a:cubicBezTo>
                    <a:cubicBezTo>
                      <a:pt x="720" y="2112"/>
                      <a:pt x="816" y="1984"/>
                      <a:pt x="832" y="1952"/>
                    </a:cubicBezTo>
                    <a:cubicBezTo>
                      <a:pt x="864" y="1904"/>
                      <a:pt x="896" y="1840"/>
                      <a:pt x="944" y="1840"/>
                    </a:cubicBezTo>
                    <a:cubicBezTo>
                      <a:pt x="944" y="1840"/>
                      <a:pt x="976" y="1840"/>
                      <a:pt x="976" y="1824"/>
                    </a:cubicBezTo>
                    <a:cubicBezTo>
                      <a:pt x="992" y="1808"/>
                      <a:pt x="1104" y="1616"/>
                      <a:pt x="1232" y="1536"/>
                    </a:cubicBezTo>
                    <a:cubicBezTo>
                      <a:pt x="1360" y="1456"/>
                      <a:pt x="1424" y="1440"/>
                      <a:pt x="1472" y="1408"/>
                    </a:cubicBezTo>
                    <a:cubicBezTo>
                      <a:pt x="1504" y="1360"/>
                      <a:pt x="1520" y="1264"/>
                      <a:pt x="1520" y="1264"/>
                    </a:cubicBezTo>
                    <a:cubicBezTo>
                      <a:pt x="1520" y="1264"/>
                      <a:pt x="1376" y="1280"/>
                      <a:pt x="1312" y="1280"/>
                    </a:cubicBezTo>
                    <a:cubicBezTo>
                      <a:pt x="1248" y="1296"/>
                      <a:pt x="1168" y="1312"/>
                      <a:pt x="1168" y="1312"/>
                    </a:cubicBezTo>
                    <a:lnTo>
                      <a:pt x="1168" y="1120"/>
                    </a:lnTo>
                    <a:lnTo>
                      <a:pt x="1408" y="1104"/>
                    </a:lnTo>
                    <a:cubicBezTo>
                      <a:pt x="1408" y="1104"/>
                      <a:pt x="1296" y="976"/>
                      <a:pt x="1264" y="928"/>
                    </a:cubicBezTo>
                    <a:cubicBezTo>
                      <a:pt x="1232" y="896"/>
                      <a:pt x="1248" y="864"/>
                      <a:pt x="1232" y="816"/>
                    </a:cubicBezTo>
                    <a:cubicBezTo>
                      <a:pt x="1232" y="768"/>
                      <a:pt x="1216" y="768"/>
                      <a:pt x="1184" y="720"/>
                    </a:cubicBezTo>
                    <a:cubicBezTo>
                      <a:pt x="1168" y="672"/>
                      <a:pt x="1184" y="656"/>
                      <a:pt x="1200" y="608"/>
                    </a:cubicBezTo>
                    <a:cubicBezTo>
                      <a:pt x="1200" y="576"/>
                      <a:pt x="1216" y="528"/>
                      <a:pt x="1200" y="496"/>
                    </a:cubicBezTo>
                    <a:cubicBezTo>
                      <a:pt x="1184" y="480"/>
                      <a:pt x="1168" y="464"/>
                      <a:pt x="1120" y="464"/>
                    </a:cubicBezTo>
                    <a:cubicBezTo>
                      <a:pt x="1088" y="464"/>
                      <a:pt x="1040" y="464"/>
                      <a:pt x="1024" y="464"/>
                    </a:cubicBezTo>
                    <a:cubicBezTo>
                      <a:pt x="1024" y="464"/>
                      <a:pt x="1024" y="448"/>
                      <a:pt x="1024" y="432"/>
                    </a:cubicBezTo>
                    <a:cubicBezTo>
                      <a:pt x="1024" y="416"/>
                      <a:pt x="1040" y="400"/>
                      <a:pt x="1040" y="400"/>
                    </a:cubicBezTo>
                    <a:cubicBezTo>
                      <a:pt x="1040" y="400"/>
                      <a:pt x="1040" y="400"/>
                      <a:pt x="1024" y="384"/>
                    </a:cubicBezTo>
                    <a:cubicBezTo>
                      <a:pt x="1008" y="384"/>
                      <a:pt x="1008" y="384"/>
                      <a:pt x="1024" y="368"/>
                    </a:cubicBezTo>
                    <a:cubicBezTo>
                      <a:pt x="1024" y="368"/>
                      <a:pt x="1040" y="352"/>
                      <a:pt x="1024" y="352"/>
                    </a:cubicBezTo>
                    <a:cubicBezTo>
                      <a:pt x="1024" y="352"/>
                      <a:pt x="976" y="336"/>
                      <a:pt x="1024" y="320"/>
                    </a:cubicBezTo>
                    <a:cubicBezTo>
                      <a:pt x="976" y="304"/>
                      <a:pt x="960" y="304"/>
                      <a:pt x="960" y="304"/>
                    </a:cubicBezTo>
                    <a:cubicBezTo>
                      <a:pt x="960" y="304"/>
                      <a:pt x="1008" y="240"/>
                      <a:pt x="1008" y="240"/>
                    </a:cubicBezTo>
                    <a:cubicBezTo>
                      <a:pt x="1008" y="224"/>
                      <a:pt x="1008" y="224"/>
                      <a:pt x="992" y="224"/>
                    </a:cubicBezTo>
                    <a:cubicBezTo>
                      <a:pt x="992" y="224"/>
                      <a:pt x="928" y="208"/>
                      <a:pt x="928" y="208"/>
                    </a:cubicBezTo>
                    <a:cubicBezTo>
                      <a:pt x="928" y="208"/>
                      <a:pt x="912" y="208"/>
                      <a:pt x="912" y="208"/>
                    </a:cubicBezTo>
                    <a:close/>
                    <a:moveTo>
                      <a:pt x="2080" y="1920"/>
                    </a:moveTo>
                    <a:lnTo>
                      <a:pt x="2080" y="2080"/>
                    </a:lnTo>
                    <a:cubicBezTo>
                      <a:pt x="2080" y="2080"/>
                      <a:pt x="2208" y="2192"/>
                      <a:pt x="2224" y="2256"/>
                    </a:cubicBezTo>
                    <a:cubicBezTo>
                      <a:pt x="2240" y="2320"/>
                      <a:pt x="2288" y="2432"/>
                      <a:pt x="2304" y="2480"/>
                    </a:cubicBezTo>
                    <a:cubicBezTo>
                      <a:pt x="2320" y="2512"/>
                      <a:pt x="2448" y="2752"/>
                      <a:pt x="2448" y="2800"/>
                    </a:cubicBezTo>
                    <a:cubicBezTo>
                      <a:pt x="2448" y="2864"/>
                      <a:pt x="2384" y="2864"/>
                      <a:pt x="2368" y="2880"/>
                    </a:cubicBezTo>
                    <a:lnTo>
                      <a:pt x="2336" y="2864"/>
                    </a:lnTo>
                    <a:cubicBezTo>
                      <a:pt x="2336" y="2864"/>
                      <a:pt x="2256" y="3024"/>
                      <a:pt x="2240" y="3040"/>
                    </a:cubicBezTo>
                    <a:cubicBezTo>
                      <a:pt x="2224" y="3056"/>
                      <a:pt x="2176" y="3072"/>
                      <a:pt x="2112" y="3072"/>
                    </a:cubicBezTo>
                    <a:cubicBezTo>
                      <a:pt x="2048" y="3072"/>
                      <a:pt x="2000" y="3056"/>
                      <a:pt x="2000" y="3056"/>
                    </a:cubicBezTo>
                    <a:cubicBezTo>
                      <a:pt x="2000" y="3056"/>
                      <a:pt x="2032" y="3008"/>
                      <a:pt x="2096" y="2992"/>
                    </a:cubicBezTo>
                    <a:cubicBezTo>
                      <a:pt x="2096" y="2992"/>
                      <a:pt x="2128" y="3008"/>
                      <a:pt x="2144" y="2992"/>
                    </a:cubicBezTo>
                    <a:cubicBezTo>
                      <a:pt x="2160" y="2992"/>
                      <a:pt x="2176" y="2880"/>
                      <a:pt x="2176" y="2864"/>
                    </a:cubicBezTo>
                    <a:lnTo>
                      <a:pt x="2144" y="2848"/>
                    </a:lnTo>
                    <a:cubicBezTo>
                      <a:pt x="2144" y="2848"/>
                      <a:pt x="2112" y="2592"/>
                      <a:pt x="2016" y="2448"/>
                    </a:cubicBezTo>
                    <a:cubicBezTo>
                      <a:pt x="1920" y="2304"/>
                      <a:pt x="1888" y="2224"/>
                      <a:pt x="1856" y="2208"/>
                    </a:cubicBezTo>
                    <a:lnTo>
                      <a:pt x="1408" y="2208"/>
                    </a:lnTo>
                    <a:lnTo>
                      <a:pt x="1408" y="1904"/>
                    </a:lnTo>
                    <a:cubicBezTo>
                      <a:pt x="1424" y="1904"/>
                      <a:pt x="1472" y="1904"/>
                      <a:pt x="1520" y="1920"/>
                    </a:cubicBezTo>
                    <a:cubicBezTo>
                      <a:pt x="1520" y="1920"/>
                      <a:pt x="1520" y="1920"/>
                      <a:pt x="1520" y="1920"/>
                    </a:cubicBezTo>
                    <a:cubicBezTo>
                      <a:pt x="1520" y="1920"/>
                      <a:pt x="1520" y="2016"/>
                      <a:pt x="1536" y="2032"/>
                    </a:cubicBezTo>
                    <a:cubicBezTo>
                      <a:pt x="1568" y="2048"/>
                      <a:pt x="1584" y="2000"/>
                      <a:pt x="1584" y="1968"/>
                    </a:cubicBezTo>
                    <a:cubicBezTo>
                      <a:pt x="1584" y="1952"/>
                      <a:pt x="1600" y="1936"/>
                      <a:pt x="1600" y="1920"/>
                    </a:cubicBezTo>
                    <a:cubicBezTo>
                      <a:pt x="1632" y="1920"/>
                      <a:pt x="1680" y="1936"/>
                      <a:pt x="1728" y="1936"/>
                    </a:cubicBezTo>
                    <a:cubicBezTo>
                      <a:pt x="1744" y="1952"/>
                      <a:pt x="1744" y="1952"/>
                      <a:pt x="1760" y="1952"/>
                    </a:cubicBezTo>
                    <a:cubicBezTo>
                      <a:pt x="1776" y="1952"/>
                      <a:pt x="1792" y="1952"/>
                      <a:pt x="1792" y="1936"/>
                    </a:cubicBezTo>
                    <a:cubicBezTo>
                      <a:pt x="1840" y="1936"/>
                      <a:pt x="1888" y="1936"/>
                      <a:pt x="1936" y="1936"/>
                    </a:cubicBezTo>
                    <a:cubicBezTo>
                      <a:pt x="1936" y="1968"/>
                      <a:pt x="1936" y="2048"/>
                      <a:pt x="1968" y="2048"/>
                    </a:cubicBezTo>
                    <a:cubicBezTo>
                      <a:pt x="2000" y="2064"/>
                      <a:pt x="2000" y="1984"/>
                      <a:pt x="2000" y="1968"/>
                    </a:cubicBezTo>
                    <a:cubicBezTo>
                      <a:pt x="2000" y="1968"/>
                      <a:pt x="2000" y="1952"/>
                      <a:pt x="2000" y="1920"/>
                    </a:cubicBezTo>
                    <a:cubicBezTo>
                      <a:pt x="2048" y="1920"/>
                      <a:pt x="2080" y="1920"/>
                      <a:pt x="2080" y="1920"/>
                    </a:cubicBezTo>
                    <a:close/>
                  </a:path>
                </a:pathLst>
              </a:custGeom>
              <a:solidFill>
                <a:srgbClr val="D72F33"/>
              </a:solidFill>
              <a:ln w="0">
                <a:solidFill>
                  <a:srgbClr val="D72F3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6"/>
              <p:cNvSpPr>
                <a:spLocks/>
              </p:cNvSpPr>
              <p:nvPr/>
            </p:nvSpPr>
            <p:spPr bwMode="auto">
              <a:xfrm rot="201471">
                <a:off x="1300" y="326"/>
                <a:ext cx="84" cy="84"/>
              </a:xfrm>
              <a:custGeom>
                <a:avLst/>
                <a:gdLst>
                  <a:gd name="T0" fmla="*/ 192 w 224"/>
                  <a:gd name="T1" fmla="*/ 32 h 224"/>
                  <a:gd name="T2" fmla="*/ 208 w 224"/>
                  <a:gd name="T3" fmla="*/ 32 h 224"/>
                  <a:gd name="T4" fmla="*/ 224 w 224"/>
                  <a:gd name="T5" fmla="*/ 176 h 224"/>
                  <a:gd name="T6" fmla="*/ 64 w 224"/>
                  <a:gd name="T7" fmla="*/ 192 h 224"/>
                  <a:gd name="T8" fmla="*/ 32 w 224"/>
                  <a:gd name="T9" fmla="*/ 176 h 224"/>
                  <a:gd name="T10" fmla="*/ 16 w 224"/>
                  <a:gd name="T11" fmla="*/ 176 h 224"/>
                  <a:gd name="T12" fmla="*/ 16 w 224"/>
                  <a:gd name="T13" fmla="*/ 144 h 224"/>
                  <a:gd name="T14" fmla="*/ 16 w 224"/>
                  <a:gd name="T15" fmla="*/ 112 h 224"/>
                  <a:gd name="T16" fmla="*/ 16 w 224"/>
                  <a:gd name="T17" fmla="*/ 64 h 224"/>
                  <a:gd name="T18" fmla="*/ 32 w 224"/>
                  <a:gd name="T19" fmla="*/ 32 h 224"/>
                  <a:gd name="T20" fmla="*/ 64 w 224"/>
                  <a:gd name="T21" fmla="*/ 0 h 224"/>
                  <a:gd name="T22" fmla="*/ 160 w 224"/>
                  <a:gd name="T23" fmla="*/ 16 h 224"/>
                  <a:gd name="T24" fmla="*/ 192 w 224"/>
                  <a:gd name="T25" fmla="*/ 3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4" h="224">
                    <a:moveTo>
                      <a:pt x="192" y="32"/>
                    </a:moveTo>
                    <a:lnTo>
                      <a:pt x="208" y="32"/>
                    </a:lnTo>
                    <a:lnTo>
                      <a:pt x="224" y="176"/>
                    </a:lnTo>
                    <a:cubicBezTo>
                      <a:pt x="160" y="160"/>
                      <a:pt x="128" y="224"/>
                      <a:pt x="64" y="192"/>
                    </a:cubicBezTo>
                    <a:cubicBezTo>
                      <a:pt x="48" y="192"/>
                      <a:pt x="32" y="176"/>
                      <a:pt x="32" y="176"/>
                    </a:cubicBezTo>
                    <a:lnTo>
                      <a:pt x="16" y="176"/>
                    </a:lnTo>
                    <a:cubicBezTo>
                      <a:pt x="16" y="160"/>
                      <a:pt x="32" y="160"/>
                      <a:pt x="16" y="144"/>
                    </a:cubicBezTo>
                    <a:cubicBezTo>
                      <a:pt x="0" y="128"/>
                      <a:pt x="16" y="128"/>
                      <a:pt x="16" y="112"/>
                    </a:cubicBezTo>
                    <a:cubicBezTo>
                      <a:pt x="0" y="80"/>
                      <a:pt x="32" y="80"/>
                      <a:pt x="16" y="64"/>
                    </a:cubicBezTo>
                    <a:cubicBezTo>
                      <a:pt x="16" y="48"/>
                      <a:pt x="16" y="32"/>
                      <a:pt x="32" y="32"/>
                    </a:cubicBezTo>
                    <a:cubicBezTo>
                      <a:pt x="48" y="32"/>
                      <a:pt x="48" y="16"/>
                      <a:pt x="64" y="0"/>
                    </a:cubicBezTo>
                    <a:cubicBezTo>
                      <a:pt x="80" y="0"/>
                      <a:pt x="160" y="0"/>
                      <a:pt x="160" y="16"/>
                    </a:cubicBezTo>
                    <a:lnTo>
                      <a:pt x="192" y="32"/>
                    </a:lnTo>
                    <a:close/>
                  </a:path>
                </a:pathLst>
              </a:custGeom>
              <a:solidFill>
                <a:srgbClr val="D72F3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7479742" y="1298403"/>
            <a:ext cx="4264787" cy="2238171"/>
            <a:chOff x="7840425" y="-674680"/>
            <a:chExt cx="4264787" cy="2238171"/>
          </a:xfrm>
        </p:grpSpPr>
        <p:sp>
          <p:nvSpPr>
            <p:cNvPr id="63" name="矩形 62"/>
            <p:cNvSpPr/>
            <p:nvPr/>
          </p:nvSpPr>
          <p:spPr>
            <a:xfrm>
              <a:off x="7999682" y="86163"/>
              <a:ext cx="410553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zh-CN" altLang="en-US" sz="3200" b="1" dirty="0" smtClean="0">
                  <a:solidFill>
                    <a:srgbClr val="00529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最佳的执行者</a:t>
              </a:r>
            </a:p>
            <a:p>
              <a:pPr>
                <a:lnSpc>
                  <a:spcPts val="2700"/>
                </a:lnSpc>
              </a:pP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持久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深入的关系是他们这类人所着意建立和维系的。他们具有可贵的品质，对待朋友忠诚而诚挚，并在思想上深层次地关心和交流。</a:t>
              </a: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7840425" y="-674680"/>
              <a:ext cx="1262366" cy="774395"/>
              <a:chOff x="470383" y="909436"/>
              <a:chExt cx="1262366" cy="774395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629591" y="993626"/>
                <a:ext cx="100540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00529C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蓝色</a:t>
                </a:r>
                <a:endParaRPr lang="en-US" altLang="zh-CN" sz="3200" b="1" dirty="0">
                  <a:solidFill>
                    <a:srgbClr val="00529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2" name="直接连接符 71"/>
              <p:cNvCxnSpPr/>
              <p:nvPr/>
            </p:nvCxnSpPr>
            <p:spPr>
              <a:xfrm>
                <a:off x="470383" y="993626"/>
                <a:ext cx="776692" cy="0"/>
              </a:xfrm>
              <a:prstGeom prst="line">
                <a:avLst/>
              </a:prstGeom>
              <a:ln w="12700">
                <a:solidFill>
                  <a:srgbClr val="0052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>
                <a:off x="555504" y="909436"/>
                <a:ext cx="24957" cy="472552"/>
              </a:xfrm>
              <a:prstGeom prst="line">
                <a:avLst/>
              </a:prstGeom>
              <a:ln w="12700">
                <a:solidFill>
                  <a:srgbClr val="0052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>
                <a:off x="1132292" y="1576826"/>
                <a:ext cx="600457" cy="0"/>
              </a:xfrm>
              <a:prstGeom prst="line">
                <a:avLst/>
              </a:prstGeom>
              <a:ln w="12700">
                <a:solidFill>
                  <a:srgbClr val="0052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>
                <a:off x="1640256" y="1145712"/>
                <a:ext cx="18406" cy="538119"/>
              </a:xfrm>
              <a:prstGeom prst="line">
                <a:avLst/>
              </a:prstGeom>
              <a:ln w="12700">
                <a:solidFill>
                  <a:srgbClr val="0052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0" name="组合 79"/>
          <p:cNvGrpSpPr/>
          <p:nvPr/>
        </p:nvGrpSpPr>
        <p:grpSpPr>
          <a:xfrm>
            <a:off x="6350261" y="1519890"/>
            <a:ext cx="1155165" cy="1984375"/>
            <a:chOff x="6381649" y="1233880"/>
            <a:chExt cx="1155165" cy="1984375"/>
          </a:xfrm>
        </p:grpSpPr>
        <p:sp>
          <p:nvSpPr>
            <p:cNvPr id="36" name="矩形 35"/>
            <p:cNvSpPr/>
            <p:nvPr/>
          </p:nvSpPr>
          <p:spPr>
            <a:xfrm>
              <a:off x="6530992" y="2131571"/>
              <a:ext cx="1005822" cy="1005822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7" name="Group 9"/>
            <p:cNvGrpSpPr>
              <a:grpSpLocks noChangeAspect="1"/>
            </p:cNvGrpSpPr>
            <p:nvPr/>
          </p:nvGrpSpPr>
          <p:grpSpPr bwMode="auto">
            <a:xfrm>
              <a:off x="6381649" y="1233880"/>
              <a:ext cx="925512" cy="1984375"/>
              <a:chOff x="4547" y="1933"/>
              <a:chExt cx="583" cy="1250"/>
            </a:xfrm>
          </p:grpSpPr>
          <p:sp>
            <p:nvSpPr>
              <p:cNvPr id="78" name="AutoShape 8"/>
              <p:cNvSpPr>
                <a:spLocks noChangeAspect="1" noChangeArrowheads="1" noTextEdit="1"/>
              </p:cNvSpPr>
              <p:nvPr/>
            </p:nvSpPr>
            <p:spPr bwMode="auto">
              <a:xfrm>
                <a:off x="4547" y="1933"/>
                <a:ext cx="583" cy="1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10"/>
              <p:cNvSpPr>
                <a:spLocks/>
              </p:cNvSpPr>
              <p:nvPr/>
            </p:nvSpPr>
            <p:spPr bwMode="auto">
              <a:xfrm>
                <a:off x="4553" y="1939"/>
                <a:ext cx="581" cy="1242"/>
              </a:xfrm>
              <a:custGeom>
                <a:avLst/>
                <a:gdLst>
                  <a:gd name="T0" fmla="*/ 1120 w 1552"/>
                  <a:gd name="T1" fmla="*/ 2960 h 3312"/>
                  <a:gd name="T2" fmla="*/ 1120 w 1552"/>
                  <a:gd name="T3" fmla="*/ 3056 h 3312"/>
                  <a:gd name="T4" fmla="*/ 1200 w 1552"/>
                  <a:gd name="T5" fmla="*/ 3104 h 3312"/>
                  <a:gd name="T6" fmla="*/ 1296 w 1552"/>
                  <a:gd name="T7" fmla="*/ 3248 h 3312"/>
                  <a:gd name="T8" fmla="*/ 1472 w 1552"/>
                  <a:gd name="T9" fmla="*/ 3280 h 3312"/>
                  <a:gd name="T10" fmla="*/ 1504 w 1552"/>
                  <a:gd name="T11" fmla="*/ 3184 h 3312"/>
                  <a:gd name="T12" fmla="*/ 1408 w 1552"/>
                  <a:gd name="T13" fmla="*/ 3056 h 3312"/>
                  <a:gd name="T14" fmla="*/ 1392 w 1552"/>
                  <a:gd name="T15" fmla="*/ 2976 h 3312"/>
                  <a:gd name="T16" fmla="*/ 1424 w 1552"/>
                  <a:gd name="T17" fmla="*/ 2880 h 3312"/>
                  <a:gd name="T18" fmla="*/ 1408 w 1552"/>
                  <a:gd name="T19" fmla="*/ 2240 h 3312"/>
                  <a:gd name="T20" fmla="*/ 1376 w 1552"/>
                  <a:gd name="T21" fmla="*/ 1664 h 3312"/>
                  <a:gd name="T22" fmla="*/ 1424 w 1552"/>
                  <a:gd name="T23" fmla="*/ 1632 h 3312"/>
                  <a:gd name="T24" fmla="*/ 1440 w 1552"/>
                  <a:gd name="T25" fmla="*/ 1616 h 3312"/>
                  <a:gd name="T26" fmla="*/ 1408 w 1552"/>
                  <a:gd name="T27" fmla="*/ 1376 h 3312"/>
                  <a:gd name="T28" fmla="*/ 1408 w 1552"/>
                  <a:gd name="T29" fmla="*/ 1200 h 3312"/>
                  <a:gd name="T30" fmla="*/ 1520 w 1552"/>
                  <a:gd name="T31" fmla="*/ 1024 h 3312"/>
                  <a:gd name="T32" fmla="*/ 1456 w 1552"/>
                  <a:gd name="T33" fmla="*/ 800 h 3312"/>
                  <a:gd name="T34" fmla="*/ 1424 w 1552"/>
                  <a:gd name="T35" fmla="*/ 512 h 3312"/>
                  <a:gd name="T36" fmla="*/ 1232 w 1552"/>
                  <a:gd name="T37" fmla="*/ 384 h 3312"/>
                  <a:gd name="T38" fmla="*/ 1136 w 1552"/>
                  <a:gd name="T39" fmla="*/ 288 h 3312"/>
                  <a:gd name="T40" fmla="*/ 1104 w 1552"/>
                  <a:gd name="T41" fmla="*/ 64 h 3312"/>
                  <a:gd name="T42" fmla="*/ 944 w 1552"/>
                  <a:gd name="T43" fmla="*/ 0 h 3312"/>
                  <a:gd name="T44" fmla="*/ 736 w 1552"/>
                  <a:gd name="T45" fmla="*/ 144 h 3312"/>
                  <a:gd name="T46" fmla="*/ 784 w 1552"/>
                  <a:gd name="T47" fmla="*/ 176 h 3312"/>
                  <a:gd name="T48" fmla="*/ 784 w 1552"/>
                  <a:gd name="T49" fmla="*/ 256 h 3312"/>
                  <a:gd name="T50" fmla="*/ 816 w 1552"/>
                  <a:gd name="T51" fmla="*/ 272 h 3312"/>
                  <a:gd name="T52" fmla="*/ 800 w 1552"/>
                  <a:gd name="T53" fmla="*/ 320 h 3312"/>
                  <a:gd name="T54" fmla="*/ 816 w 1552"/>
                  <a:gd name="T55" fmla="*/ 368 h 3312"/>
                  <a:gd name="T56" fmla="*/ 832 w 1552"/>
                  <a:gd name="T57" fmla="*/ 384 h 3312"/>
                  <a:gd name="T58" fmla="*/ 848 w 1552"/>
                  <a:gd name="T59" fmla="*/ 400 h 3312"/>
                  <a:gd name="T60" fmla="*/ 864 w 1552"/>
                  <a:gd name="T61" fmla="*/ 432 h 3312"/>
                  <a:gd name="T62" fmla="*/ 912 w 1552"/>
                  <a:gd name="T63" fmla="*/ 448 h 3312"/>
                  <a:gd name="T64" fmla="*/ 880 w 1552"/>
                  <a:gd name="T65" fmla="*/ 496 h 3312"/>
                  <a:gd name="T66" fmla="*/ 720 w 1552"/>
                  <a:gd name="T67" fmla="*/ 608 h 3312"/>
                  <a:gd name="T68" fmla="*/ 688 w 1552"/>
                  <a:gd name="T69" fmla="*/ 832 h 3312"/>
                  <a:gd name="T70" fmla="*/ 640 w 1552"/>
                  <a:gd name="T71" fmla="*/ 736 h 3312"/>
                  <a:gd name="T72" fmla="*/ 560 w 1552"/>
                  <a:gd name="T73" fmla="*/ 560 h 3312"/>
                  <a:gd name="T74" fmla="*/ 560 w 1552"/>
                  <a:gd name="T75" fmla="*/ 480 h 3312"/>
                  <a:gd name="T76" fmla="*/ 352 w 1552"/>
                  <a:gd name="T77" fmla="*/ 528 h 3312"/>
                  <a:gd name="T78" fmla="*/ 160 w 1552"/>
                  <a:gd name="T79" fmla="*/ 480 h 3312"/>
                  <a:gd name="T80" fmla="*/ 0 w 1552"/>
                  <a:gd name="T81" fmla="*/ 448 h 3312"/>
                  <a:gd name="T82" fmla="*/ 160 w 1552"/>
                  <a:gd name="T83" fmla="*/ 752 h 3312"/>
                  <a:gd name="T84" fmla="*/ 320 w 1552"/>
                  <a:gd name="T85" fmla="*/ 976 h 3312"/>
                  <a:gd name="T86" fmla="*/ 352 w 1552"/>
                  <a:gd name="T87" fmla="*/ 1088 h 3312"/>
                  <a:gd name="T88" fmla="*/ 384 w 1552"/>
                  <a:gd name="T89" fmla="*/ 1152 h 3312"/>
                  <a:gd name="T90" fmla="*/ 400 w 1552"/>
                  <a:gd name="T91" fmla="*/ 1280 h 3312"/>
                  <a:gd name="T92" fmla="*/ 400 w 1552"/>
                  <a:gd name="T93" fmla="*/ 1440 h 3312"/>
                  <a:gd name="T94" fmla="*/ 480 w 1552"/>
                  <a:gd name="T95" fmla="*/ 1488 h 3312"/>
                  <a:gd name="T96" fmla="*/ 624 w 1552"/>
                  <a:gd name="T97" fmla="*/ 1616 h 3312"/>
                  <a:gd name="T98" fmla="*/ 704 w 1552"/>
                  <a:gd name="T99" fmla="*/ 1632 h 3312"/>
                  <a:gd name="T100" fmla="*/ 704 w 1552"/>
                  <a:gd name="T101" fmla="*/ 1904 h 3312"/>
                  <a:gd name="T102" fmla="*/ 800 w 1552"/>
                  <a:gd name="T103" fmla="*/ 2496 h 3312"/>
                  <a:gd name="T104" fmla="*/ 848 w 1552"/>
                  <a:gd name="T105" fmla="*/ 2768 h 3312"/>
                  <a:gd name="T106" fmla="*/ 848 w 1552"/>
                  <a:gd name="T107" fmla="*/ 2832 h 3312"/>
                  <a:gd name="T108" fmla="*/ 832 w 1552"/>
                  <a:gd name="T109" fmla="*/ 2896 h 3312"/>
                  <a:gd name="T110" fmla="*/ 848 w 1552"/>
                  <a:gd name="T111" fmla="*/ 2944 h 3312"/>
                  <a:gd name="T112" fmla="*/ 736 w 1552"/>
                  <a:gd name="T113" fmla="*/ 3008 h 3312"/>
                  <a:gd name="T114" fmla="*/ 624 w 1552"/>
                  <a:gd name="T115" fmla="*/ 3104 h 3312"/>
                  <a:gd name="T116" fmla="*/ 784 w 1552"/>
                  <a:gd name="T117" fmla="*/ 3184 h 3312"/>
                  <a:gd name="T118" fmla="*/ 976 w 1552"/>
                  <a:gd name="T119" fmla="*/ 3088 h 3312"/>
                  <a:gd name="T120" fmla="*/ 1088 w 1552"/>
                  <a:gd name="T121" fmla="*/ 3040 h 3312"/>
                  <a:gd name="T122" fmla="*/ 1104 w 1552"/>
                  <a:gd name="T123" fmla="*/ 2944 h 3312"/>
                  <a:gd name="T124" fmla="*/ 1120 w 1552"/>
                  <a:gd name="T125" fmla="*/ 2960 h 3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52" h="3312">
                    <a:moveTo>
                      <a:pt x="1120" y="2960"/>
                    </a:moveTo>
                    <a:cubicBezTo>
                      <a:pt x="1120" y="2960"/>
                      <a:pt x="1104" y="3040"/>
                      <a:pt x="1120" y="3056"/>
                    </a:cubicBezTo>
                    <a:cubicBezTo>
                      <a:pt x="1136" y="3072"/>
                      <a:pt x="1184" y="3104"/>
                      <a:pt x="1200" y="3104"/>
                    </a:cubicBezTo>
                    <a:cubicBezTo>
                      <a:pt x="1216" y="3104"/>
                      <a:pt x="1232" y="3216"/>
                      <a:pt x="1296" y="3248"/>
                    </a:cubicBezTo>
                    <a:cubicBezTo>
                      <a:pt x="1376" y="3296"/>
                      <a:pt x="1424" y="3312"/>
                      <a:pt x="1472" y="3280"/>
                    </a:cubicBezTo>
                    <a:cubicBezTo>
                      <a:pt x="1520" y="3232"/>
                      <a:pt x="1520" y="3216"/>
                      <a:pt x="1504" y="3184"/>
                    </a:cubicBezTo>
                    <a:cubicBezTo>
                      <a:pt x="1488" y="3136"/>
                      <a:pt x="1424" y="3088"/>
                      <a:pt x="1408" y="3056"/>
                    </a:cubicBezTo>
                    <a:cubicBezTo>
                      <a:pt x="1392" y="3040"/>
                      <a:pt x="1392" y="3008"/>
                      <a:pt x="1392" y="2976"/>
                    </a:cubicBezTo>
                    <a:cubicBezTo>
                      <a:pt x="1408" y="2944"/>
                      <a:pt x="1424" y="2912"/>
                      <a:pt x="1424" y="2880"/>
                    </a:cubicBezTo>
                    <a:cubicBezTo>
                      <a:pt x="1424" y="2832"/>
                      <a:pt x="1408" y="2240"/>
                      <a:pt x="1408" y="2240"/>
                    </a:cubicBezTo>
                    <a:cubicBezTo>
                      <a:pt x="1408" y="2240"/>
                      <a:pt x="1360" y="1744"/>
                      <a:pt x="1376" y="1664"/>
                    </a:cubicBezTo>
                    <a:cubicBezTo>
                      <a:pt x="1376" y="1664"/>
                      <a:pt x="1408" y="1632"/>
                      <a:pt x="1424" y="1632"/>
                    </a:cubicBezTo>
                    <a:cubicBezTo>
                      <a:pt x="1440" y="1616"/>
                      <a:pt x="1440" y="1616"/>
                      <a:pt x="1440" y="1616"/>
                    </a:cubicBezTo>
                    <a:cubicBezTo>
                      <a:pt x="1440" y="1616"/>
                      <a:pt x="1408" y="1424"/>
                      <a:pt x="1408" y="1376"/>
                    </a:cubicBezTo>
                    <a:cubicBezTo>
                      <a:pt x="1408" y="1344"/>
                      <a:pt x="1376" y="1248"/>
                      <a:pt x="1408" y="1200"/>
                    </a:cubicBezTo>
                    <a:cubicBezTo>
                      <a:pt x="1456" y="1152"/>
                      <a:pt x="1552" y="1136"/>
                      <a:pt x="1520" y="1024"/>
                    </a:cubicBezTo>
                    <a:cubicBezTo>
                      <a:pt x="1488" y="896"/>
                      <a:pt x="1456" y="896"/>
                      <a:pt x="1456" y="800"/>
                    </a:cubicBezTo>
                    <a:cubicBezTo>
                      <a:pt x="1456" y="720"/>
                      <a:pt x="1472" y="592"/>
                      <a:pt x="1424" y="512"/>
                    </a:cubicBezTo>
                    <a:cubicBezTo>
                      <a:pt x="1376" y="432"/>
                      <a:pt x="1312" y="432"/>
                      <a:pt x="1232" y="384"/>
                    </a:cubicBezTo>
                    <a:cubicBezTo>
                      <a:pt x="1152" y="352"/>
                      <a:pt x="1136" y="336"/>
                      <a:pt x="1136" y="288"/>
                    </a:cubicBezTo>
                    <a:cubicBezTo>
                      <a:pt x="1136" y="272"/>
                      <a:pt x="1152" y="144"/>
                      <a:pt x="1104" y="64"/>
                    </a:cubicBezTo>
                    <a:cubicBezTo>
                      <a:pt x="1072" y="16"/>
                      <a:pt x="1024" y="0"/>
                      <a:pt x="944" y="0"/>
                    </a:cubicBezTo>
                    <a:cubicBezTo>
                      <a:pt x="736" y="32"/>
                      <a:pt x="736" y="128"/>
                      <a:pt x="736" y="144"/>
                    </a:cubicBezTo>
                    <a:cubicBezTo>
                      <a:pt x="736" y="160"/>
                      <a:pt x="784" y="176"/>
                      <a:pt x="784" y="176"/>
                    </a:cubicBezTo>
                    <a:cubicBezTo>
                      <a:pt x="784" y="176"/>
                      <a:pt x="768" y="240"/>
                      <a:pt x="784" y="256"/>
                    </a:cubicBezTo>
                    <a:cubicBezTo>
                      <a:pt x="800" y="272"/>
                      <a:pt x="816" y="272"/>
                      <a:pt x="816" y="272"/>
                    </a:cubicBezTo>
                    <a:cubicBezTo>
                      <a:pt x="816" y="272"/>
                      <a:pt x="816" y="304"/>
                      <a:pt x="800" y="320"/>
                    </a:cubicBezTo>
                    <a:cubicBezTo>
                      <a:pt x="784" y="336"/>
                      <a:pt x="784" y="352"/>
                      <a:pt x="816" y="368"/>
                    </a:cubicBezTo>
                    <a:cubicBezTo>
                      <a:pt x="848" y="368"/>
                      <a:pt x="816" y="368"/>
                      <a:pt x="832" y="384"/>
                    </a:cubicBezTo>
                    <a:cubicBezTo>
                      <a:pt x="832" y="400"/>
                      <a:pt x="848" y="400"/>
                      <a:pt x="848" y="400"/>
                    </a:cubicBezTo>
                    <a:cubicBezTo>
                      <a:pt x="848" y="400"/>
                      <a:pt x="864" y="416"/>
                      <a:pt x="864" y="432"/>
                    </a:cubicBezTo>
                    <a:cubicBezTo>
                      <a:pt x="880" y="448"/>
                      <a:pt x="912" y="448"/>
                      <a:pt x="912" y="448"/>
                    </a:cubicBezTo>
                    <a:cubicBezTo>
                      <a:pt x="912" y="448"/>
                      <a:pt x="896" y="480"/>
                      <a:pt x="880" y="496"/>
                    </a:cubicBezTo>
                    <a:cubicBezTo>
                      <a:pt x="864" y="512"/>
                      <a:pt x="736" y="528"/>
                      <a:pt x="720" y="608"/>
                    </a:cubicBezTo>
                    <a:cubicBezTo>
                      <a:pt x="704" y="688"/>
                      <a:pt x="688" y="832"/>
                      <a:pt x="688" y="832"/>
                    </a:cubicBezTo>
                    <a:cubicBezTo>
                      <a:pt x="688" y="832"/>
                      <a:pt x="656" y="768"/>
                      <a:pt x="640" y="736"/>
                    </a:cubicBezTo>
                    <a:cubicBezTo>
                      <a:pt x="608" y="688"/>
                      <a:pt x="576" y="592"/>
                      <a:pt x="560" y="560"/>
                    </a:cubicBezTo>
                    <a:cubicBezTo>
                      <a:pt x="560" y="544"/>
                      <a:pt x="560" y="480"/>
                      <a:pt x="560" y="480"/>
                    </a:cubicBezTo>
                    <a:cubicBezTo>
                      <a:pt x="560" y="480"/>
                      <a:pt x="448" y="512"/>
                      <a:pt x="352" y="528"/>
                    </a:cubicBezTo>
                    <a:cubicBezTo>
                      <a:pt x="240" y="544"/>
                      <a:pt x="208" y="512"/>
                      <a:pt x="160" y="480"/>
                    </a:cubicBezTo>
                    <a:cubicBezTo>
                      <a:pt x="96" y="448"/>
                      <a:pt x="0" y="448"/>
                      <a:pt x="0" y="448"/>
                    </a:cubicBezTo>
                    <a:cubicBezTo>
                      <a:pt x="0" y="448"/>
                      <a:pt x="0" y="608"/>
                      <a:pt x="160" y="752"/>
                    </a:cubicBezTo>
                    <a:cubicBezTo>
                      <a:pt x="304" y="912"/>
                      <a:pt x="320" y="928"/>
                      <a:pt x="320" y="976"/>
                    </a:cubicBezTo>
                    <a:cubicBezTo>
                      <a:pt x="320" y="1008"/>
                      <a:pt x="336" y="1056"/>
                      <a:pt x="352" y="1088"/>
                    </a:cubicBezTo>
                    <a:cubicBezTo>
                      <a:pt x="368" y="1120"/>
                      <a:pt x="368" y="1104"/>
                      <a:pt x="384" y="1152"/>
                    </a:cubicBezTo>
                    <a:cubicBezTo>
                      <a:pt x="384" y="1200"/>
                      <a:pt x="400" y="1184"/>
                      <a:pt x="400" y="1280"/>
                    </a:cubicBezTo>
                    <a:cubicBezTo>
                      <a:pt x="400" y="1360"/>
                      <a:pt x="368" y="1408"/>
                      <a:pt x="400" y="1440"/>
                    </a:cubicBezTo>
                    <a:cubicBezTo>
                      <a:pt x="416" y="1456"/>
                      <a:pt x="448" y="1456"/>
                      <a:pt x="480" y="1488"/>
                    </a:cubicBezTo>
                    <a:cubicBezTo>
                      <a:pt x="528" y="1536"/>
                      <a:pt x="608" y="1600"/>
                      <a:pt x="624" y="1616"/>
                    </a:cubicBezTo>
                    <a:cubicBezTo>
                      <a:pt x="672" y="1632"/>
                      <a:pt x="704" y="1632"/>
                      <a:pt x="704" y="1632"/>
                    </a:cubicBezTo>
                    <a:lnTo>
                      <a:pt x="704" y="1904"/>
                    </a:lnTo>
                    <a:cubicBezTo>
                      <a:pt x="704" y="1904"/>
                      <a:pt x="784" y="2368"/>
                      <a:pt x="800" y="2496"/>
                    </a:cubicBezTo>
                    <a:cubicBezTo>
                      <a:pt x="832" y="2624"/>
                      <a:pt x="816" y="2752"/>
                      <a:pt x="848" y="2768"/>
                    </a:cubicBezTo>
                    <a:cubicBezTo>
                      <a:pt x="864" y="2800"/>
                      <a:pt x="880" y="2800"/>
                      <a:pt x="848" y="2832"/>
                    </a:cubicBezTo>
                    <a:cubicBezTo>
                      <a:pt x="832" y="2864"/>
                      <a:pt x="816" y="2880"/>
                      <a:pt x="832" y="2896"/>
                    </a:cubicBezTo>
                    <a:cubicBezTo>
                      <a:pt x="832" y="2928"/>
                      <a:pt x="848" y="2944"/>
                      <a:pt x="848" y="2944"/>
                    </a:cubicBezTo>
                    <a:cubicBezTo>
                      <a:pt x="848" y="2944"/>
                      <a:pt x="752" y="2976"/>
                      <a:pt x="736" y="3008"/>
                    </a:cubicBezTo>
                    <a:cubicBezTo>
                      <a:pt x="704" y="3024"/>
                      <a:pt x="624" y="3072"/>
                      <a:pt x="624" y="3104"/>
                    </a:cubicBezTo>
                    <a:cubicBezTo>
                      <a:pt x="608" y="3152"/>
                      <a:pt x="688" y="3184"/>
                      <a:pt x="784" y="3184"/>
                    </a:cubicBezTo>
                    <a:cubicBezTo>
                      <a:pt x="880" y="3168"/>
                      <a:pt x="912" y="3136"/>
                      <a:pt x="976" y="3088"/>
                    </a:cubicBezTo>
                    <a:cubicBezTo>
                      <a:pt x="1040" y="3056"/>
                      <a:pt x="1072" y="3088"/>
                      <a:pt x="1088" y="3040"/>
                    </a:cubicBezTo>
                    <a:cubicBezTo>
                      <a:pt x="1104" y="2992"/>
                      <a:pt x="1104" y="2944"/>
                      <a:pt x="1104" y="2944"/>
                    </a:cubicBezTo>
                    <a:lnTo>
                      <a:pt x="1120" y="2960"/>
                    </a:lnTo>
                    <a:close/>
                  </a:path>
                </a:pathLst>
              </a:custGeom>
              <a:solidFill>
                <a:srgbClr val="00529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1" name="组合 80"/>
          <p:cNvGrpSpPr/>
          <p:nvPr/>
        </p:nvGrpSpPr>
        <p:grpSpPr>
          <a:xfrm>
            <a:off x="774890" y="4032594"/>
            <a:ext cx="4264787" cy="2238171"/>
            <a:chOff x="7840425" y="-674680"/>
            <a:chExt cx="4264787" cy="2238171"/>
          </a:xfrm>
        </p:grpSpPr>
        <p:sp>
          <p:nvSpPr>
            <p:cNvPr id="82" name="矩形 81"/>
            <p:cNvSpPr/>
            <p:nvPr/>
          </p:nvSpPr>
          <p:spPr>
            <a:xfrm>
              <a:off x="7999682" y="86163"/>
              <a:ext cx="410553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zh-CN" altLang="en-US" sz="3200" b="1" dirty="0">
                  <a:solidFill>
                    <a:srgbClr val="DAAD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有力的指挥者</a:t>
              </a:r>
            </a:p>
            <a:p>
              <a:pPr>
                <a:lnSpc>
                  <a:spcPts val="27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这类人深层次的驱动力来自对目标的实现和完成。他们一般都具有前瞻性和领导能力，通常都有很强的责任感、决策力和自信心。</a:t>
              </a:r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7840425" y="-674680"/>
              <a:ext cx="1262366" cy="774395"/>
              <a:chOff x="470383" y="909436"/>
              <a:chExt cx="1262366" cy="774395"/>
            </a:xfrm>
          </p:grpSpPr>
          <p:sp>
            <p:nvSpPr>
              <p:cNvPr id="84" name="矩形 83"/>
              <p:cNvSpPr/>
              <p:nvPr/>
            </p:nvSpPr>
            <p:spPr>
              <a:xfrm>
                <a:off x="629591" y="993626"/>
                <a:ext cx="100540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DAAD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黄色</a:t>
                </a:r>
                <a:endParaRPr lang="en-US" altLang="zh-CN" sz="3200" b="1" dirty="0">
                  <a:solidFill>
                    <a:srgbClr val="DAAD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85" name="直接连接符 84"/>
              <p:cNvCxnSpPr/>
              <p:nvPr/>
            </p:nvCxnSpPr>
            <p:spPr>
              <a:xfrm>
                <a:off x="470383" y="993626"/>
                <a:ext cx="776692" cy="0"/>
              </a:xfrm>
              <a:prstGeom prst="line">
                <a:avLst/>
              </a:prstGeom>
              <a:ln w="12700">
                <a:solidFill>
                  <a:srgbClr val="DAAD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>
                <a:off x="555504" y="909436"/>
                <a:ext cx="24957" cy="472552"/>
              </a:xfrm>
              <a:prstGeom prst="line">
                <a:avLst/>
              </a:prstGeom>
              <a:ln w="12700">
                <a:solidFill>
                  <a:srgbClr val="DAAD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>
                <a:off x="1132292" y="1576826"/>
                <a:ext cx="600457" cy="0"/>
              </a:xfrm>
              <a:prstGeom prst="line">
                <a:avLst/>
              </a:prstGeom>
              <a:ln w="12700">
                <a:solidFill>
                  <a:srgbClr val="DAAD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/>
              <p:cNvCxnSpPr/>
              <p:nvPr/>
            </p:nvCxnSpPr>
            <p:spPr>
              <a:xfrm>
                <a:off x="1640256" y="1145712"/>
                <a:ext cx="18406" cy="538119"/>
              </a:xfrm>
              <a:prstGeom prst="line">
                <a:avLst/>
              </a:prstGeom>
              <a:ln w="12700">
                <a:solidFill>
                  <a:srgbClr val="DAAD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2" name="组合 91"/>
          <p:cNvGrpSpPr/>
          <p:nvPr/>
        </p:nvGrpSpPr>
        <p:grpSpPr>
          <a:xfrm>
            <a:off x="4862173" y="3501090"/>
            <a:ext cx="1056521" cy="3207323"/>
            <a:chOff x="4822427" y="2849350"/>
            <a:chExt cx="1056521" cy="3207323"/>
          </a:xfrm>
        </p:grpSpPr>
        <p:sp>
          <p:nvSpPr>
            <p:cNvPr id="35" name="矩形 34"/>
            <p:cNvSpPr/>
            <p:nvPr/>
          </p:nvSpPr>
          <p:spPr>
            <a:xfrm>
              <a:off x="4873126" y="5050851"/>
              <a:ext cx="1005822" cy="1005822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9" name="Group 13"/>
            <p:cNvGrpSpPr>
              <a:grpSpLocks noChangeAspect="1"/>
            </p:cNvGrpSpPr>
            <p:nvPr/>
          </p:nvGrpSpPr>
          <p:grpSpPr bwMode="auto">
            <a:xfrm>
              <a:off x="4822427" y="2849350"/>
              <a:ext cx="1019175" cy="2305050"/>
              <a:chOff x="6198" y="1832"/>
              <a:chExt cx="642" cy="1452"/>
            </a:xfrm>
          </p:grpSpPr>
          <p:sp>
            <p:nvSpPr>
              <p:cNvPr id="90" name="AutoShape 12"/>
              <p:cNvSpPr>
                <a:spLocks noChangeAspect="1" noChangeArrowheads="1" noTextEdit="1"/>
              </p:cNvSpPr>
              <p:nvPr/>
            </p:nvSpPr>
            <p:spPr bwMode="auto">
              <a:xfrm>
                <a:off x="6198" y="1832"/>
                <a:ext cx="642" cy="14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4"/>
              <p:cNvSpPr>
                <a:spLocks noEditPoints="1"/>
              </p:cNvSpPr>
              <p:nvPr/>
            </p:nvSpPr>
            <p:spPr bwMode="auto">
              <a:xfrm>
                <a:off x="6198" y="1826"/>
                <a:ext cx="636" cy="1447"/>
              </a:xfrm>
              <a:custGeom>
                <a:avLst/>
                <a:gdLst>
                  <a:gd name="T0" fmla="*/ 640 w 1696"/>
                  <a:gd name="T1" fmla="*/ 384 h 3856"/>
                  <a:gd name="T2" fmla="*/ 896 w 1696"/>
                  <a:gd name="T3" fmla="*/ 64 h 3856"/>
                  <a:gd name="T4" fmla="*/ 960 w 1696"/>
                  <a:gd name="T5" fmla="*/ 512 h 3856"/>
                  <a:gd name="T6" fmla="*/ 1408 w 1696"/>
                  <a:gd name="T7" fmla="*/ 768 h 3856"/>
                  <a:gd name="T8" fmla="*/ 1616 w 1696"/>
                  <a:gd name="T9" fmla="*/ 1072 h 3856"/>
                  <a:gd name="T10" fmla="*/ 1600 w 1696"/>
                  <a:gd name="T11" fmla="*/ 1392 h 3856"/>
                  <a:gd name="T12" fmla="*/ 1360 w 1696"/>
                  <a:gd name="T13" fmla="*/ 1568 h 3856"/>
                  <a:gd name="T14" fmla="*/ 1200 w 1696"/>
                  <a:gd name="T15" fmla="*/ 1760 h 3856"/>
                  <a:gd name="T16" fmla="*/ 1280 w 1696"/>
                  <a:gd name="T17" fmla="*/ 2736 h 3856"/>
                  <a:gd name="T18" fmla="*/ 1360 w 1696"/>
                  <a:gd name="T19" fmla="*/ 3488 h 3856"/>
                  <a:gd name="T20" fmla="*/ 1392 w 1696"/>
                  <a:gd name="T21" fmla="*/ 3856 h 3856"/>
                  <a:gd name="T22" fmla="*/ 1168 w 1696"/>
                  <a:gd name="T23" fmla="*/ 3600 h 3856"/>
                  <a:gd name="T24" fmla="*/ 1136 w 1696"/>
                  <a:gd name="T25" fmla="*/ 3168 h 3856"/>
                  <a:gd name="T26" fmla="*/ 1008 w 1696"/>
                  <a:gd name="T27" fmla="*/ 2656 h 3856"/>
                  <a:gd name="T28" fmla="*/ 800 w 1696"/>
                  <a:gd name="T29" fmla="*/ 2592 h 3856"/>
                  <a:gd name="T30" fmla="*/ 752 w 1696"/>
                  <a:gd name="T31" fmla="*/ 3104 h 3856"/>
                  <a:gd name="T32" fmla="*/ 624 w 1696"/>
                  <a:gd name="T33" fmla="*/ 3712 h 3856"/>
                  <a:gd name="T34" fmla="*/ 192 w 1696"/>
                  <a:gd name="T35" fmla="*/ 3760 h 3856"/>
                  <a:gd name="T36" fmla="*/ 512 w 1696"/>
                  <a:gd name="T37" fmla="*/ 3488 h 3856"/>
                  <a:gd name="T38" fmla="*/ 496 w 1696"/>
                  <a:gd name="T39" fmla="*/ 2608 h 3856"/>
                  <a:gd name="T40" fmla="*/ 432 w 1696"/>
                  <a:gd name="T41" fmla="*/ 2032 h 3856"/>
                  <a:gd name="T42" fmla="*/ 288 w 1696"/>
                  <a:gd name="T43" fmla="*/ 1520 h 3856"/>
                  <a:gd name="T44" fmla="*/ 80 w 1696"/>
                  <a:gd name="T45" fmla="*/ 1072 h 3856"/>
                  <a:gd name="T46" fmla="*/ 240 w 1696"/>
                  <a:gd name="T47" fmla="*/ 720 h 3856"/>
                  <a:gd name="T48" fmla="*/ 640 w 1696"/>
                  <a:gd name="T49" fmla="*/ 528 h 3856"/>
                  <a:gd name="T50" fmla="*/ 432 w 1696"/>
                  <a:gd name="T51" fmla="*/ 1104 h 3856"/>
                  <a:gd name="T52" fmla="*/ 512 w 1696"/>
                  <a:gd name="T53" fmla="*/ 1504 h 3856"/>
                  <a:gd name="T54" fmla="*/ 224 w 1696"/>
                  <a:gd name="T55" fmla="*/ 1232 h 3856"/>
                  <a:gd name="T56" fmla="*/ 400 w 1696"/>
                  <a:gd name="T57" fmla="*/ 1040 h 3856"/>
                  <a:gd name="T58" fmla="*/ 1360 w 1696"/>
                  <a:gd name="T59" fmla="*/ 1152 h 3856"/>
                  <a:gd name="T60" fmla="*/ 1328 w 1696"/>
                  <a:gd name="T61" fmla="*/ 1328 h 3856"/>
                  <a:gd name="T62" fmla="*/ 1168 w 1696"/>
                  <a:gd name="T63" fmla="*/ 1552 h 3856"/>
                  <a:gd name="T64" fmla="*/ 1200 w 1696"/>
                  <a:gd name="T65" fmla="*/ 1136 h 3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96" h="3856">
                    <a:moveTo>
                      <a:pt x="640" y="528"/>
                    </a:moveTo>
                    <a:cubicBezTo>
                      <a:pt x="656" y="528"/>
                      <a:pt x="656" y="432"/>
                      <a:pt x="640" y="384"/>
                    </a:cubicBezTo>
                    <a:cubicBezTo>
                      <a:pt x="624" y="336"/>
                      <a:pt x="576" y="192"/>
                      <a:pt x="656" y="96"/>
                    </a:cubicBezTo>
                    <a:cubicBezTo>
                      <a:pt x="736" y="0"/>
                      <a:pt x="864" y="32"/>
                      <a:pt x="896" y="64"/>
                    </a:cubicBezTo>
                    <a:cubicBezTo>
                      <a:pt x="944" y="80"/>
                      <a:pt x="992" y="160"/>
                      <a:pt x="976" y="304"/>
                    </a:cubicBezTo>
                    <a:cubicBezTo>
                      <a:pt x="944" y="448"/>
                      <a:pt x="944" y="496"/>
                      <a:pt x="960" y="512"/>
                    </a:cubicBezTo>
                    <a:cubicBezTo>
                      <a:pt x="976" y="528"/>
                      <a:pt x="1120" y="624"/>
                      <a:pt x="1184" y="624"/>
                    </a:cubicBezTo>
                    <a:cubicBezTo>
                      <a:pt x="1248" y="624"/>
                      <a:pt x="1296" y="608"/>
                      <a:pt x="1408" y="768"/>
                    </a:cubicBezTo>
                    <a:cubicBezTo>
                      <a:pt x="1408" y="768"/>
                      <a:pt x="1424" y="848"/>
                      <a:pt x="1440" y="880"/>
                    </a:cubicBezTo>
                    <a:cubicBezTo>
                      <a:pt x="1456" y="896"/>
                      <a:pt x="1552" y="992"/>
                      <a:pt x="1616" y="1072"/>
                    </a:cubicBezTo>
                    <a:cubicBezTo>
                      <a:pt x="1680" y="1168"/>
                      <a:pt x="1696" y="1216"/>
                      <a:pt x="1696" y="1264"/>
                    </a:cubicBezTo>
                    <a:cubicBezTo>
                      <a:pt x="1696" y="1264"/>
                      <a:pt x="1680" y="1328"/>
                      <a:pt x="1600" y="1392"/>
                    </a:cubicBezTo>
                    <a:cubicBezTo>
                      <a:pt x="1504" y="1456"/>
                      <a:pt x="1472" y="1472"/>
                      <a:pt x="1440" y="1504"/>
                    </a:cubicBezTo>
                    <a:cubicBezTo>
                      <a:pt x="1424" y="1536"/>
                      <a:pt x="1392" y="1520"/>
                      <a:pt x="1360" y="1568"/>
                    </a:cubicBezTo>
                    <a:cubicBezTo>
                      <a:pt x="1328" y="1600"/>
                      <a:pt x="1328" y="1648"/>
                      <a:pt x="1296" y="1680"/>
                    </a:cubicBezTo>
                    <a:cubicBezTo>
                      <a:pt x="1280" y="1728"/>
                      <a:pt x="1232" y="1744"/>
                      <a:pt x="1200" y="1760"/>
                    </a:cubicBezTo>
                    <a:cubicBezTo>
                      <a:pt x="1184" y="1760"/>
                      <a:pt x="1264" y="2192"/>
                      <a:pt x="1280" y="2256"/>
                    </a:cubicBezTo>
                    <a:cubicBezTo>
                      <a:pt x="1280" y="2304"/>
                      <a:pt x="1280" y="2672"/>
                      <a:pt x="1280" y="2736"/>
                    </a:cubicBezTo>
                    <a:cubicBezTo>
                      <a:pt x="1296" y="2784"/>
                      <a:pt x="1344" y="2800"/>
                      <a:pt x="1344" y="2928"/>
                    </a:cubicBezTo>
                    <a:cubicBezTo>
                      <a:pt x="1344" y="3072"/>
                      <a:pt x="1344" y="3424"/>
                      <a:pt x="1360" y="3488"/>
                    </a:cubicBezTo>
                    <a:cubicBezTo>
                      <a:pt x="1392" y="3552"/>
                      <a:pt x="1472" y="3648"/>
                      <a:pt x="1488" y="3744"/>
                    </a:cubicBezTo>
                    <a:cubicBezTo>
                      <a:pt x="1488" y="3840"/>
                      <a:pt x="1440" y="3856"/>
                      <a:pt x="1392" y="3856"/>
                    </a:cubicBezTo>
                    <a:cubicBezTo>
                      <a:pt x="1344" y="3856"/>
                      <a:pt x="1216" y="3840"/>
                      <a:pt x="1216" y="3760"/>
                    </a:cubicBezTo>
                    <a:cubicBezTo>
                      <a:pt x="1200" y="3696"/>
                      <a:pt x="1168" y="3680"/>
                      <a:pt x="1168" y="3600"/>
                    </a:cubicBezTo>
                    <a:cubicBezTo>
                      <a:pt x="1168" y="3520"/>
                      <a:pt x="1184" y="3504"/>
                      <a:pt x="1184" y="3488"/>
                    </a:cubicBezTo>
                    <a:cubicBezTo>
                      <a:pt x="1184" y="3456"/>
                      <a:pt x="1152" y="3280"/>
                      <a:pt x="1136" y="3168"/>
                    </a:cubicBezTo>
                    <a:cubicBezTo>
                      <a:pt x="1104" y="3056"/>
                      <a:pt x="1088" y="3008"/>
                      <a:pt x="1072" y="2880"/>
                    </a:cubicBezTo>
                    <a:cubicBezTo>
                      <a:pt x="1072" y="2768"/>
                      <a:pt x="1040" y="2752"/>
                      <a:pt x="1008" y="2656"/>
                    </a:cubicBezTo>
                    <a:cubicBezTo>
                      <a:pt x="976" y="2560"/>
                      <a:pt x="864" y="2144"/>
                      <a:pt x="864" y="2144"/>
                    </a:cubicBezTo>
                    <a:cubicBezTo>
                      <a:pt x="864" y="2144"/>
                      <a:pt x="816" y="2528"/>
                      <a:pt x="800" y="2592"/>
                    </a:cubicBezTo>
                    <a:cubicBezTo>
                      <a:pt x="800" y="2640"/>
                      <a:pt x="800" y="2752"/>
                      <a:pt x="800" y="2800"/>
                    </a:cubicBezTo>
                    <a:cubicBezTo>
                      <a:pt x="816" y="2848"/>
                      <a:pt x="800" y="2992"/>
                      <a:pt x="752" y="3104"/>
                    </a:cubicBezTo>
                    <a:cubicBezTo>
                      <a:pt x="704" y="3216"/>
                      <a:pt x="672" y="3312"/>
                      <a:pt x="688" y="3472"/>
                    </a:cubicBezTo>
                    <a:cubicBezTo>
                      <a:pt x="704" y="3632"/>
                      <a:pt x="736" y="3680"/>
                      <a:pt x="624" y="3712"/>
                    </a:cubicBezTo>
                    <a:cubicBezTo>
                      <a:pt x="512" y="3728"/>
                      <a:pt x="480" y="3792"/>
                      <a:pt x="400" y="3808"/>
                    </a:cubicBezTo>
                    <a:cubicBezTo>
                      <a:pt x="320" y="3808"/>
                      <a:pt x="224" y="3840"/>
                      <a:pt x="192" y="3760"/>
                    </a:cubicBezTo>
                    <a:cubicBezTo>
                      <a:pt x="192" y="3760"/>
                      <a:pt x="192" y="3680"/>
                      <a:pt x="368" y="3600"/>
                    </a:cubicBezTo>
                    <a:cubicBezTo>
                      <a:pt x="544" y="3504"/>
                      <a:pt x="512" y="3520"/>
                      <a:pt x="512" y="3488"/>
                    </a:cubicBezTo>
                    <a:cubicBezTo>
                      <a:pt x="512" y="3472"/>
                      <a:pt x="496" y="2832"/>
                      <a:pt x="480" y="2768"/>
                    </a:cubicBezTo>
                    <a:cubicBezTo>
                      <a:pt x="480" y="2720"/>
                      <a:pt x="496" y="2704"/>
                      <a:pt x="496" y="2608"/>
                    </a:cubicBezTo>
                    <a:cubicBezTo>
                      <a:pt x="512" y="2528"/>
                      <a:pt x="512" y="2352"/>
                      <a:pt x="480" y="2240"/>
                    </a:cubicBezTo>
                    <a:cubicBezTo>
                      <a:pt x="448" y="2144"/>
                      <a:pt x="448" y="2096"/>
                      <a:pt x="432" y="2032"/>
                    </a:cubicBezTo>
                    <a:cubicBezTo>
                      <a:pt x="432" y="1984"/>
                      <a:pt x="448" y="1696"/>
                      <a:pt x="448" y="1664"/>
                    </a:cubicBezTo>
                    <a:cubicBezTo>
                      <a:pt x="448" y="1632"/>
                      <a:pt x="336" y="1552"/>
                      <a:pt x="288" y="1520"/>
                    </a:cubicBezTo>
                    <a:cubicBezTo>
                      <a:pt x="256" y="1488"/>
                      <a:pt x="32" y="1424"/>
                      <a:pt x="16" y="1312"/>
                    </a:cubicBezTo>
                    <a:cubicBezTo>
                      <a:pt x="0" y="1200"/>
                      <a:pt x="48" y="1136"/>
                      <a:pt x="80" y="1072"/>
                    </a:cubicBezTo>
                    <a:cubicBezTo>
                      <a:pt x="128" y="992"/>
                      <a:pt x="160" y="992"/>
                      <a:pt x="176" y="928"/>
                    </a:cubicBezTo>
                    <a:cubicBezTo>
                      <a:pt x="192" y="880"/>
                      <a:pt x="208" y="768"/>
                      <a:pt x="240" y="720"/>
                    </a:cubicBezTo>
                    <a:cubicBezTo>
                      <a:pt x="288" y="672"/>
                      <a:pt x="416" y="672"/>
                      <a:pt x="432" y="672"/>
                    </a:cubicBezTo>
                    <a:cubicBezTo>
                      <a:pt x="464" y="672"/>
                      <a:pt x="640" y="528"/>
                      <a:pt x="640" y="528"/>
                    </a:cubicBezTo>
                    <a:close/>
                    <a:moveTo>
                      <a:pt x="400" y="1040"/>
                    </a:moveTo>
                    <a:cubicBezTo>
                      <a:pt x="400" y="1040"/>
                      <a:pt x="432" y="1056"/>
                      <a:pt x="432" y="1104"/>
                    </a:cubicBezTo>
                    <a:cubicBezTo>
                      <a:pt x="432" y="1152"/>
                      <a:pt x="464" y="1248"/>
                      <a:pt x="496" y="1280"/>
                    </a:cubicBezTo>
                    <a:cubicBezTo>
                      <a:pt x="512" y="1296"/>
                      <a:pt x="512" y="1504"/>
                      <a:pt x="512" y="1504"/>
                    </a:cubicBezTo>
                    <a:cubicBezTo>
                      <a:pt x="512" y="1504"/>
                      <a:pt x="368" y="1392"/>
                      <a:pt x="320" y="1328"/>
                    </a:cubicBezTo>
                    <a:cubicBezTo>
                      <a:pt x="288" y="1280"/>
                      <a:pt x="224" y="1232"/>
                      <a:pt x="224" y="1232"/>
                    </a:cubicBezTo>
                    <a:cubicBezTo>
                      <a:pt x="224" y="1232"/>
                      <a:pt x="288" y="1184"/>
                      <a:pt x="336" y="1136"/>
                    </a:cubicBezTo>
                    <a:cubicBezTo>
                      <a:pt x="368" y="1088"/>
                      <a:pt x="400" y="1040"/>
                      <a:pt x="400" y="1040"/>
                    </a:cubicBezTo>
                    <a:close/>
                    <a:moveTo>
                      <a:pt x="1232" y="1040"/>
                    </a:moveTo>
                    <a:cubicBezTo>
                      <a:pt x="1232" y="1040"/>
                      <a:pt x="1280" y="1120"/>
                      <a:pt x="1360" y="1152"/>
                    </a:cubicBezTo>
                    <a:cubicBezTo>
                      <a:pt x="1424" y="1184"/>
                      <a:pt x="1472" y="1232"/>
                      <a:pt x="1472" y="1232"/>
                    </a:cubicBezTo>
                    <a:cubicBezTo>
                      <a:pt x="1472" y="1232"/>
                      <a:pt x="1344" y="1296"/>
                      <a:pt x="1328" y="1328"/>
                    </a:cubicBezTo>
                    <a:cubicBezTo>
                      <a:pt x="1312" y="1376"/>
                      <a:pt x="1264" y="1472"/>
                      <a:pt x="1232" y="1504"/>
                    </a:cubicBezTo>
                    <a:cubicBezTo>
                      <a:pt x="1200" y="1520"/>
                      <a:pt x="1168" y="1552"/>
                      <a:pt x="1168" y="1552"/>
                    </a:cubicBezTo>
                    <a:cubicBezTo>
                      <a:pt x="1168" y="1552"/>
                      <a:pt x="1120" y="1424"/>
                      <a:pt x="1136" y="1312"/>
                    </a:cubicBezTo>
                    <a:cubicBezTo>
                      <a:pt x="1152" y="1200"/>
                      <a:pt x="1184" y="1184"/>
                      <a:pt x="1200" y="1136"/>
                    </a:cubicBezTo>
                    <a:cubicBezTo>
                      <a:pt x="1216" y="1104"/>
                      <a:pt x="1232" y="1040"/>
                      <a:pt x="1232" y="1040"/>
                    </a:cubicBezTo>
                    <a:close/>
                  </a:path>
                </a:pathLst>
              </a:custGeom>
              <a:solidFill>
                <a:srgbClr val="DAAD3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3" name="组合 92"/>
          <p:cNvGrpSpPr/>
          <p:nvPr/>
        </p:nvGrpSpPr>
        <p:grpSpPr>
          <a:xfrm>
            <a:off x="7394621" y="3612979"/>
            <a:ext cx="4264787" cy="2238171"/>
            <a:chOff x="7840425" y="-674680"/>
            <a:chExt cx="4264787" cy="2238171"/>
          </a:xfrm>
        </p:grpSpPr>
        <p:sp>
          <p:nvSpPr>
            <p:cNvPr id="94" name="矩形 93"/>
            <p:cNvSpPr/>
            <p:nvPr/>
          </p:nvSpPr>
          <p:spPr>
            <a:xfrm>
              <a:off x="7999682" y="86163"/>
              <a:ext cx="410553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zh-CN" altLang="en-US" sz="3200" b="1" dirty="0">
                  <a:solidFill>
                    <a:srgbClr val="01B1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和平的促进者</a:t>
              </a:r>
            </a:p>
            <a:p>
              <a:pPr>
                <a:lnSpc>
                  <a:spcPts val="27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他们的核心本质是对和谐与稳定的追求，缺乏锋芒与棱角。他们宽容透明，通常都非常友善，适应性强，是很好的倾听者。</a:t>
              </a:r>
            </a:p>
          </p:txBody>
        </p:sp>
        <p:grpSp>
          <p:nvGrpSpPr>
            <p:cNvPr id="95" name="组合 94"/>
            <p:cNvGrpSpPr/>
            <p:nvPr/>
          </p:nvGrpSpPr>
          <p:grpSpPr>
            <a:xfrm>
              <a:off x="7840425" y="-674680"/>
              <a:ext cx="1262366" cy="774395"/>
              <a:chOff x="470383" y="909436"/>
              <a:chExt cx="1262366" cy="774395"/>
            </a:xfrm>
          </p:grpSpPr>
          <p:sp>
            <p:nvSpPr>
              <p:cNvPr id="96" name="矩形 95"/>
              <p:cNvSpPr/>
              <p:nvPr/>
            </p:nvSpPr>
            <p:spPr>
              <a:xfrm>
                <a:off x="629591" y="993626"/>
                <a:ext cx="100540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>
                    <a:solidFill>
                      <a:srgbClr val="01B16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绿色</a:t>
                </a:r>
                <a:endParaRPr lang="en-US" altLang="zh-CN" sz="3200" b="1" dirty="0">
                  <a:solidFill>
                    <a:srgbClr val="01B1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97" name="直接连接符 96"/>
              <p:cNvCxnSpPr/>
              <p:nvPr/>
            </p:nvCxnSpPr>
            <p:spPr>
              <a:xfrm>
                <a:off x="470383" y="993626"/>
                <a:ext cx="776692" cy="0"/>
              </a:xfrm>
              <a:prstGeom prst="line">
                <a:avLst/>
              </a:prstGeom>
              <a:ln w="12700">
                <a:solidFill>
                  <a:srgbClr val="01B16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/>
              <p:cNvCxnSpPr/>
              <p:nvPr/>
            </p:nvCxnSpPr>
            <p:spPr>
              <a:xfrm>
                <a:off x="555504" y="909436"/>
                <a:ext cx="24957" cy="472552"/>
              </a:xfrm>
              <a:prstGeom prst="line">
                <a:avLst/>
              </a:prstGeom>
              <a:ln w="12700">
                <a:solidFill>
                  <a:srgbClr val="01B16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98"/>
              <p:cNvCxnSpPr/>
              <p:nvPr/>
            </p:nvCxnSpPr>
            <p:spPr>
              <a:xfrm>
                <a:off x="1132292" y="1576826"/>
                <a:ext cx="600457" cy="0"/>
              </a:xfrm>
              <a:prstGeom prst="line">
                <a:avLst/>
              </a:prstGeom>
              <a:ln w="12700">
                <a:solidFill>
                  <a:srgbClr val="01B16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接连接符 99"/>
              <p:cNvCxnSpPr/>
              <p:nvPr/>
            </p:nvCxnSpPr>
            <p:spPr>
              <a:xfrm>
                <a:off x="1640256" y="1145712"/>
                <a:ext cx="18406" cy="538119"/>
              </a:xfrm>
              <a:prstGeom prst="line">
                <a:avLst/>
              </a:prstGeom>
              <a:ln w="12700">
                <a:solidFill>
                  <a:srgbClr val="01B16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4" name="组合 103"/>
          <p:cNvGrpSpPr/>
          <p:nvPr/>
        </p:nvGrpSpPr>
        <p:grpSpPr>
          <a:xfrm>
            <a:off x="6160422" y="3626006"/>
            <a:ext cx="1236663" cy="2028585"/>
            <a:chOff x="6455462" y="3999905"/>
            <a:chExt cx="1236663" cy="2028585"/>
          </a:xfrm>
        </p:grpSpPr>
        <p:sp>
          <p:nvSpPr>
            <p:cNvPr id="33" name="矩形 32"/>
            <p:cNvSpPr/>
            <p:nvPr/>
          </p:nvSpPr>
          <p:spPr>
            <a:xfrm>
              <a:off x="6574413" y="5022668"/>
              <a:ext cx="1005822" cy="1005822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1" name="Group 17"/>
            <p:cNvGrpSpPr>
              <a:grpSpLocks noChangeAspect="1"/>
            </p:cNvGrpSpPr>
            <p:nvPr/>
          </p:nvGrpSpPr>
          <p:grpSpPr bwMode="auto">
            <a:xfrm>
              <a:off x="6455462" y="3999905"/>
              <a:ext cx="1236663" cy="1852613"/>
              <a:chOff x="1698" y="2700"/>
              <a:chExt cx="779" cy="1167"/>
            </a:xfrm>
          </p:grpSpPr>
          <p:sp>
            <p:nvSpPr>
              <p:cNvPr id="102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1698" y="2700"/>
                <a:ext cx="779" cy="11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18"/>
              <p:cNvSpPr>
                <a:spLocks noEditPoints="1"/>
              </p:cNvSpPr>
              <p:nvPr/>
            </p:nvSpPr>
            <p:spPr bwMode="auto">
              <a:xfrm>
                <a:off x="1704" y="2706"/>
                <a:ext cx="773" cy="1152"/>
              </a:xfrm>
              <a:custGeom>
                <a:avLst/>
                <a:gdLst>
                  <a:gd name="T0" fmla="*/ 1168 w 2064"/>
                  <a:gd name="T1" fmla="*/ 352 h 3072"/>
                  <a:gd name="T2" fmla="*/ 944 w 2064"/>
                  <a:gd name="T3" fmla="*/ 0 h 3072"/>
                  <a:gd name="T4" fmla="*/ 704 w 2064"/>
                  <a:gd name="T5" fmla="*/ 160 h 3072"/>
                  <a:gd name="T6" fmla="*/ 672 w 2064"/>
                  <a:gd name="T7" fmla="*/ 240 h 3072"/>
                  <a:gd name="T8" fmla="*/ 352 w 2064"/>
                  <a:gd name="T9" fmla="*/ 720 h 3072"/>
                  <a:gd name="T10" fmla="*/ 368 w 2064"/>
                  <a:gd name="T11" fmla="*/ 880 h 3072"/>
                  <a:gd name="T12" fmla="*/ 192 w 2064"/>
                  <a:gd name="T13" fmla="*/ 1632 h 3072"/>
                  <a:gd name="T14" fmla="*/ 272 w 2064"/>
                  <a:gd name="T15" fmla="*/ 1888 h 3072"/>
                  <a:gd name="T16" fmla="*/ 176 w 2064"/>
                  <a:gd name="T17" fmla="*/ 2224 h 3072"/>
                  <a:gd name="T18" fmla="*/ 416 w 2064"/>
                  <a:gd name="T19" fmla="*/ 2016 h 3072"/>
                  <a:gd name="T20" fmla="*/ 464 w 2064"/>
                  <a:gd name="T21" fmla="*/ 1808 h 3072"/>
                  <a:gd name="T22" fmla="*/ 656 w 2064"/>
                  <a:gd name="T23" fmla="*/ 1376 h 3072"/>
                  <a:gd name="T24" fmla="*/ 928 w 2064"/>
                  <a:gd name="T25" fmla="*/ 1584 h 3072"/>
                  <a:gd name="T26" fmla="*/ 736 w 2064"/>
                  <a:gd name="T27" fmla="*/ 2320 h 3072"/>
                  <a:gd name="T28" fmla="*/ 784 w 2064"/>
                  <a:gd name="T29" fmla="*/ 2656 h 3072"/>
                  <a:gd name="T30" fmla="*/ 640 w 2064"/>
                  <a:gd name="T31" fmla="*/ 2960 h 3072"/>
                  <a:gd name="T32" fmla="*/ 928 w 2064"/>
                  <a:gd name="T33" fmla="*/ 2976 h 3072"/>
                  <a:gd name="T34" fmla="*/ 1056 w 2064"/>
                  <a:gd name="T35" fmla="*/ 2704 h 3072"/>
                  <a:gd name="T36" fmla="*/ 1120 w 2064"/>
                  <a:gd name="T37" fmla="*/ 2240 h 3072"/>
                  <a:gd name="T38" fmla="*/ 1296 w 2064"/>
                  <a:gd name="T39" fmla="*/ 1760 h 3072"/>
                  <a:gd name="T40" fmla="*/ 1440 w 2064"/>
                  <a:gd name="T41" fmla="*/ 1008 h 3072"/>
                  <a:gd name="T42" fmla="*/ 1616 w 2064"/>
                  <a:gd name="T43" fmla="*/ 1328 h 3072"/>
                  <a:gd name="T44" fmla="*/ 1728 w 2064"/>
                  <a:gd name="T45" fmla="*/ 1568 h 3072"/>
                  <a:gd name="T46" fmla="*/ 1728 w 2064"/>
                  <a:gd name="T47" fmla="*/ 1760 h 3072"/>
                  <a:gd name="T48" fmla="*/ 1888 w 2064"/>
                  <a:gd name="T49" fmla="*/ 1792 h 3072"/>
                  <a:gd name="T50" fmla="*/ 1984 w 2064"/>
                  <a:gd name="T51" fmla="*/ 1808 h 3072"/>
                  <a:gd name="T52" fmla="*/ 2016 w 2064"/>
                  <a:gd name="T53" fmla="*/ 1760 h 3072"/>
                  <a:gd name="T54" fmla="*/ 2032 w 2064"/>
                  <a:gd name="T55" fmla="*/ 1680 h 3072"/>
                  <a:gd name="T56" fmla="*/ 1696 w 2064"/>
                  <a:gd name="T57" fmla="*/ 992 h 3072"/>
                  <a:gd name="T58" fmla="*/ 1392 w 2064"/>
                  <a:gd name="T59" fmla="*/ 400 h 3072"/>
                  <a:gd name="T60" fmla="*/ 688 w 2064"/>
                  <a:gd name="T61" fmla="*/ 832 h 3072"/>
                  <a:gd name="T62" fmla="*/ 864 w 2064"/>
                  <a:gd name="T63" fmla="*/ 928 h 3072"/>
                  <a:gd name="T64" fmla="*/ 944 w 2064"/>
                  <a:gd name="T65" fmla="*/ 1168 h 3072"/>
                  <a:gd name="T66" fmla="*/ 592 w 2064"/>
                  <a:gd name="T67" fmla="*/ 912 h 3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064" h="3072">
                    <a:moveTo>
                      <a:pt x="1392" y="400"/>
                    </a:moveTo>
                    <a:cubicBezTo>
                      <a:pt x="1328" y="384"/>
                      <a:pt x="1200" y="400"/>
                      <a:pt x="1168" y="352"/>
                    </a:cubicBezTo>
                    <a:cubicBezTo>
                      <a:pt x="1136" y="304"/>
                      <a:pt x="1120" y="240"/>
                      <a:pt x="1104" y="160"/>
                    </a:cubicBezTo>
                    <a:cubicBezTo>
                      <a:pt x="1104" y="80"/>
                      <a:pt x="1024" y="0"/>
                      <a:pt x="944" y="0"/>
                    </a:cubicBezTo>
                    <a:cubicBezTo>
                      <a:pt x="848" y="0"/>
                      <a:pt x="768" y="32"/>
                      <a:pt x="736" y="80"/>
                    </a:cubicBezTo>
                    <a:cubicBezTo>
                      <a:pt x="704" y="112"/>
                      <a:pt x="688" y="128"/>
                      <a:pt x="704" y="160"/>
                    </a:cubicBezTo>
                    <a:cubicBezTo>
                      <a:pt x="704" y="192"/>
                      <a:pt x="720" y="192"/>
                      <a:pt x="720" y="192"/>
                    </a:cubicBezTo>
                    <a:cubicBezTo>
                      <a:pt x="720" y="192"/>
                      <a:pt x="672" y="224"/>
                      <a:pt x="672" y="240"/>
                    </a:cubicBezTo>
                    <a:cubicBezTo>
                      <a:pt x="672" y="272"/>
                      <a:pt x="688" y="368"/>
                      <a:pt x="672" y="400"/>
                    </a:cubicBezTo>
                    <a:cubicBezTo>
                      <a:pt x="656" y="432"/>
                      <a:pt x="368" y="672"/>
                      <a:pt x="352" y="720"/>
                    </a:cubicBezTo>
                    <a:cubicBezTo>
                      <a:pt x="320" y="768"/>
                      <a:pt x="304" y="800"/>
                      <a:pt x="336" y="832"/>
                    </a:cubicBezTo>
                    <a:cubicBezTo>
                      <a:pt x="368" y="880"/>
                      <a:pt x="368" y="880"/>
                      <a:pt x="368" y="880"/>
                    </a:cubicBezTo>
                    <a:cubicBezTo>
                      <a:pt x="368" y="880"/>
                      <a:pt x="240" y="896"/>
                      <a:pt x="224" y="1088"/>
                    </a:cubicBezTo>
                    <a:cubicBezTo>
                      <a:pt x="208" y="1280"/>
                      <a:pt x="192" y="1632"/>
                      <a:pt x="192" y="1632"/>
                    </a:cubicBezTo>
                    <a:cubicBezTo>
                      <a:pt x="192" y="1632"/>
                      <a:pt x="256" y="1696"/>
                      <a:pt x="272" y="1712"/>
                    </a:cubicBezTo>
                    <a:cubicBezTo>
                      <a:pt x="272" y="1728"/>
                      <a:pt x="272" y="1888"/>
                      <a:pt x="272" y="1888"/>
                    </a:cubicBezTo>
                    <a:cubicBezTo>
                      <a:pt x="272" y="1888"/>
                      <a:pt x="0" y="2064"/>
                      <a:pt x="0" y="2160"/>
                    </a:cubicBezTo>
                    <a:cubicBezTo>
                      <a:pt x="16" y="2240"/>
                      <a:pt x="144" y="2256"/>
                      <a:pt x="176" y="2224"/>
                    </a:cubicBezTo>
                    <a:cubicBezTo>
                      <a:pt x="208" y="2208"/>
                      <a:pt x="272" y="2144"/>
                      <a:pt x="320" y="2096"/>
                    </a:cubicBezTo>
                    <a:cubicBezTo>
                      <a:pt x="368" y="2048"/>
                      <a:pt x="400" y="2032"/>
                      <a:pt x="416" y="2016"/>
                    </a:cubicBezTo>
                    <a:cubicBezTo>
                      <a:pt x="432" y="2000"/>
                      <a:pt x="448" y="2000"/>
                      <a:pt x="448" y="1984"/>
                    </a:cubicBezTo>
                    <a:cubicBezTo>
                      <a:pt x="448" y="1968"/>
                      <a:pt x="464" y="1808"/>
                      <a:pt x="464" y="1808"/>
                    </a:cubicBezTo>
                    <a:cubicBezTo>
                      <a:pt x="480" y="1792"/>
                      <a:pt x="528" y="1312"/>
                      <a:pt x="512" y="1280"/>
                    </a:cubicBezTo>
                    <a:cubicBezTo>
                      <a:pt x="512" y="1280"/>
                      <a:pt x="576" y="1280"/>
                      <a:pt x="656" y="1376"/>
                    </a:cubicBezTo>
                    <a:cubicBezTo>
                      <a:pt x="736" y="1472"/>
                      <a:pt x="880" y="1568"/>
                      <a:pt x="912" y="1568"/>
                    </a:cubicBezTo>
                    <a:cubicBezTo>
                      <a:pt x="928" y="1568"/>
                      <a:pt x="928" y="1584"/>
                      <a:pt x="928" y="1584"/>
                    </a:cubicBezTo>
                    <a:cubicBezTo>
                      <a:pt x="928" y="1584"/>
                      <a:pt x="784" y="1824"/>
                      <a:pt x="768" y="1920"/>
                    </a:cubicBezTo>
                    <a:cubicBezTo>
                      <a:pt x="752" y="2016"/>
                      <a:pt x="736" y="2240"/>
                      <a:pt x="736" y="2320"/>
                    </a:cubicBezTo>
                    <a:cubicBezTo>
                      <a:pt x="736" y="2384"/>
                      <a:pt x="720" y="2496"/>
                      <a:pt x="720" y="2560"/>
                    </a:cubicBezTo>
                    <a:cubicBezTo>
                      <a:pt x="720" y="2624"/>
                      <a:pt x="752" y="2640"/>
                      <a:pt x="784" y="2656"/>
                    </a:cubicBezTo>
                    <a:cubicBezTo>
                      <a:pt x="832" y="2672"/>
                      <a:pt x="832" y="2736"/>
                      <a:pt x="832" y="2768"/>
                    </a:cubicBezTo>
                    <a:cubicBezTo>
                      <a:pt x="816" y="2800"/>
                      <a:pt x="656" y="2928"/>
                      <a:pt x="640" y="2960"/>
                    </a:cubicBezTo>
                    <a:cubicBezTo>
                      <a:pt x="624" y="2992"/>
                      <a:pt x="640" y="3072"/>
                      <a:pt x="720" y="3072"/>
                    </a:cubicBezTo>
                    <a:cubicBezTo>
                      <a:pt x="816" y="3072"/>
                      <a:pt x="832" y="3040"/>
                      <a:pt x="928" y="2976"/>
                    </a:cubicBezTo>
                    <a:cubicBezTo>
                      <a:pt x="1008" y="2912"/>
                      <a:pt x="1104" y="2864"/>
                      <a:pt x="1104" y="2816"/>
                    </a:cubicBezTo>
                    <a:cubicBezTo>
                      <a:pt x="1088" y="2752"/>
                      <a:pt x="1056" y="2720"/>
                      <a:pt x="1056" y="2704"/>
                    </a:cubicBezTo>
                    <a:cubicBezTo>
                      <a:pt x="1056" y="2672"/>
                      <a:pt x="1056" y="2624"/>
                      <a:pt x="1056" y="2576"/>
                    </a:cubicBezTo>
                    <a:cubicBezTo>
                      <a:pt x="1072" y="2512"/>
                      <a:pt x="1120" y="2352"/>
                      <a:pt x="1120" y="2240"/>
                    </a:cubicBezTo>
                    <a:cubicBezTo>
                      <a:pt x="1120" y="2128"/>
                      <a:pt x="1120" y="2032"/>
                      <a:pt x="1184" y="1952"/>
                    </a:cubicBezTo>
                    <a:cubicBezTo>
                      <a:pt x="1232" y="1856"/>
                      <a:pt x="1280" y="1776"/>
                      <a:pt x="1296" y="1760"/>
                    </a:cubicBezTo>
                    <a:cubicBezTo>
                      <a:pt x="1328" y="1728"/>
                      <a:pt x="1456" y="1536"/>
                      <a:pt x="1456" y="1456"/>
                    </a:cubicBezTo>
                    <a:cubicBezTo>
                      <a:pt x="1456" y="1376"/>
                      <a:pt x="1440" y="1008"/>
                      <a:pt x="1440" y="1008"/>
                    </a:cubicBezTo>
                    <a:cubicBezTo>
                      <a:pt x="1440" y="1008"/>
                      <a:pt x="1520" y="1104"/>
                      <a:pt x="1536" y="1168"/>
                    </a:cubicBezTo>
                    <a:cubicBezTo>
                      <a:pt x="1552" y="1232"/>
                      <a:pt x="1584" y="1280"/>
                      <a:pt x="1616" y="1328"/>
                    </a:cubicBezTo>
                    <a:cubicBezTo>
                      <a:pt x="1664" y="1392"/>
                      <a:pt x="1664" y="1392"/>
                      <a:pt x="1696" y="1424"/>
                    </a:cubicBezTo>
                    <a:cubicBezTo>
                      <a:pt x="1728" y="1456"/>
                      <a:pt x="1728" y="1536"/>
                      <a:pt x="1728" y="1568"/>
                    </a:cubicBezTo>
                    <a:cubicBezTo>
                      <a:pt x="1728" y="1616"/>
                      <a:pt x="1664" y="1728"/>
                      <a:pt x="1664" y="1760"/>
                    </a:cubicBezTo>
                    <a:cubicBezTo>
                      <a:pt x="1664" y="1792"/>
                      <a:pt x="1680" y="1808"/>
                      <a:pt x="1728" y="1760"/>
                    </a:cubicBezTo>
                    <a:cubicBezTo>
                      <a:pt x="1760" y="1728"/>
                      <a:pt x="1744" y="1712"/>
                      <a:pt x="1776" y="1712"/>
                    </a:cubicBezTo>
                    <a:cubicBezTo>
                      <a:pt x="1808" y="1712"/>
                      <a:pt x="1840" y="1728"/>
                      <a:pt x="1888" y="1792"/>
                    </a:cubicBezTo>
                    <a:cubicBezTo>
                      <a:pt x="1920" y="1840"/>
                      <a:pt x="1952" y="1840"/>
                      <a:pt x="1952" y="1808"/>
                    </a:cubicBezTo>
                    <a:cubicBezTo>
                      <a:pt x="1952" y="1776"/>
                      <a:pt x="1968" y="1808"/>
                      <a:pt x="1984" y="1808"/>
                    </a:cubicBezTo>
                    <a:cubicBezTo>
                      <a:pt x="2016" y="1824"/>
                      <a:pt x="2016" y="1792"/>
                      <a:pt x="2000" y="1776"/>
                    </a:cubicBezTo>
                    <a:cubicBezTo>
                      <a:pt x="1984" y="1744"/>
                      <a:pt x="2000" y="1728"/>
                      <a:pt x="2016" y="1760"/>
                    </a:cubicBezTo>
                    <a:cubicBezTo>
                      <a:pt x="2032" y="1776"/>
                      <a:pt x="2064" y="1760"/>
                      <a:pt x="2032" y="1728"/>
                    </a:cubicBezTo>
                    <a:cubicBezTo>
                      <a:pt x="2032" y="1712"/>
                      <a:pt x="2048" y="1696"/>
                      <a:pt x="2032" y="1680"/>
                    </a:cubicBezTo>
                    <a:cubicBezTo>
                      <a:pt x="2016" y="1632"/>
                      <a:pt x="1904" y="1616"/>
                      <a:pt x="1872" y="1552"/>
                    </a:cubicBezTo>
                    <a:cubicBezTo>
                      <a:pt x="1856" y="1488"/>
                      <a:pt x="1728" y="1104"/>
                      <a:pt x="1696" y="992"/>
                    </a:cubicBezTo>
                    <a:cubicBezTo>
                      <a:pt x="1680" y="896"/>
                      <a:pt x="1536" y="576"/>
                      <a:pt x="1504" y="528"/>
                    </a:cubicBezTo>
                    <a:cubicBezTo>
                      <a:pt x="1488" y="480"/>
                      <a:pt x="1472" y="416"/>
                      <a:pt x="1392" y="400"/>
                    </a:cubicBezTo>
                    <a:close/>
                    <a:moveTo>
                      <a:pt x="560" y="912"/>
                    </a:moveTo>
                    <a:cubicBezTo>
                      <a:pt x="560" y="912"/>
                      <a:pt x="640" y="864"/>
                      <a:pt x="688" y="832"/>
                    </a:cubicBezTo>
                    <a:cubicBezTo>
                      <a:pt x="720" y="816"/>
                      <a:pt x="768" y="800"/>
                      <a:pt x="768" y="800"/>
                    </a:cubicBezTo>
                    <a:cubicBezTo>
                      <a:pt x="784" y="784"/>
                      <a:pt x="832" y="864"/>
                      <a:pt x="864" y="928"/>
                    </a:cubicBezTo>
                    <a:cubicBezTo>
                      <a:pt x="880" y="992"/>
                      <a:pt x="864" y="1024"/>
                      <a:pt x="896" y="1072"/>
                    </a:cubicBezTo>
                    <a:cubicBezTo>
                      <a:pt x="928" y="1120"/>
                      <a:pt x="944" y="1168"/>
                      <a:pt x="944" y="1168"/>
                    </a:cubicBezTo>
                    <a:cubicBezTo>
                      <a:pt x="944" y="1168"/>
                      <a:pt x="848" y="1056"/>
                      <a:pt x="800" y="1024"/>
                    </a:cubicBezTo>
                    <a:cubicBezTo>
                      <a:pt x="752" y="976"/>
                      <a:pt x="624" y="912"/>
                      <a:pt x="592" y="912"/>
                    </a:cubicBezTo>
                    <a:cubicBezTo>
                      <a:pt x="560" y="912"/>
                      <a:pt x="560" y="912"/>
                      <a:pt x="560" y="912"/>
                    </a:cubicBezTo>
                    <a:close/>
                  </a:path>
                </a:pathLst>
              </a:custGeom>
              <a:solidFill>
                <a:srgbClr val="01B16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05" name="等腰三角形 104"/>
          <p:cNvSpPr/>
          <p:nvPr/>
        </p:nvSpPr>
        <p:spPr>
          <a:xfrm rot="5400000" flipH="1">
            <a:off x="-213545" y="197774"/>
            <a:ext cx="812482" cy="68335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B298C3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534374" y="185509"/>
            <a:ext cx="38765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四色性格简析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95173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rot="16200000">
            <a:off x="2666998" y="-2667002"/>
            <a:ext cx="6858001" cy="12192001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6699173">
            <a:off x="2048390" y="1355534"/>
            <a:ext cx="7934416" cy="419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1312980">
            <a:off x="-978760" y="1626139"/>
            <a:ext cx="14403365" cy="2486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rot="519680">
            <a:off x="1597173" y="1848690"/>
            <a:ext cx="9251496" cy="186204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rgbClr val="D72F33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红色性格分析</a:t>
            </a:r>
            <a:endParaRPr lang="zh-CN" altLang="en-US" sz="11500" dirty="0">
              <a:solidFill>
                <a:srgbClr val="D72F33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8037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63600" y="0"/>
            <a:ext cx="11328400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6699173">
            <a:off x="-2989703" y="1223939"/>
            <a:ext cx="7631483" cy="4139441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16699173">
            <a:off x="5102099" y="1372122"/>
            <a:ext cx="8744134" cy="4726800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519680">
            <a:off x="1174223" y="1571682"/>
            <a:ext cx="1954381" cy="504622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红色</a:t>
            </a:r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的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 rot="500143">
            <a:off x="3089713" y="419183"/>
            <a:ext cx="3603504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个体</a:t>
            </a:r>
          </a:p>
          <a:p>
            <a:pPr>
              <a:lnSpc>
                <a:spcPct val="150000"/>
              </a:lnSpc>
            </a:pPr>
            <a:endParaRPr lang="zh-CN" altLang="en-US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表现力强。</a:t>
            </a:r>
            <a:endParaRPr lang="en-US" altLang="zh-CN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情感丰富而外露。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喜欢开玩笑和调侃。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高度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乐观的积极心态。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经常开心，追求快乐。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自由自在，不受拘束。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别出心裁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，与众不同。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生动活泼，好奇心强。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新鲜、变化和刺激。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自己，也容易接纳别人。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把生命当作值得享受的经验。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容易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受到人们的喜欢和欢迎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493889">
            <a:off x="7431508" y="495758"/>
            <a:ext cx="45579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沟通特点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容易与人攀谈。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越多越亢奋。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乐于表达自己的看法。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才思敏捷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，善于表达。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演讲和舞台表演的高手。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发生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冲突时，能直接表白。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通过肢体上的接触传达亲密情感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52975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18458" y="-162874"/>
            <a:ext cx="11740242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6699173">
            <a:off x="-6210315" y="915688"/>
            <a:ext cx="11481898" cy="4723191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16699173">
            <a:off x="2691190" y="1650084"/>
            <a:ext cx="11481898" cy="4726800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491229">
            <a:off x="259517" y="145107"/>
            <a:ext cx="1954381" cy="660740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天然优势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rot="496020">
            <a:off x="2207564" y="401127"/>
            <a:ext cx="3879942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乐于助人。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富有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个人魅力。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有错就认，很快道歉。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真诚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主动，热情洋溢。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交友，善于与陌生人互动。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擅长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搞笑，是带来乐趣的伙伴。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容易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原谅自己和别人，不记仇。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接受别人的肯定和不吝赞美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496020">
            <a:off x="6348967" y="423028"/>
            <a:ext cx="426716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对待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工作和事业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信任他人。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令人愉悦的工作伙伴。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反应快，闪电般开始。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主动，寻找新任务。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完成短期目标时，极富爆发力。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富有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感染力，能够吸引他人参与。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工作以活泼化、丰富化的方式进行。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善于赞美和鼓励，是天生的激励者。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不喜欢太多的规定束缚，富有创意。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激发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团队的热情合作心和进取心，重视团队合作的感觉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90415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5782768">
            <a:off x="-5670587" y="2113260"/>
            <a:ext cx="10891150" cy="4231645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15784569">
            <a:off x="4011603" y="618127"/>
            <a:ext cx="8744134" cy="4726800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1175984">
            <a:off x="268769" y="1565580"/>
            <a:ext cx="1954381" cy="504622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红色</a:t>
            </a:r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的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 rot="21185539">
            <a:off x="1873015" y="-109836"/>
            <a:ext cx="4194153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个体</a:t>
            </a:r>
          </a:p>
          <a:p>
            <a:pPr>
              <a:lnSpc>
                <a:spcPct val="150000"/>
              </a:lnSpc>
            </a:pPr>
            <a:endParaRPr lang="zh-CN" altLang="en-US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拒绝长大。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不稳定和散漫。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情绪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波动大起大落。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变化无常，随意性强。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缺乏自控，毫无纪律。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粗心大意，杂乱无章。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容易原谅自己，不吸取教训。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虚荣心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强，不肯吃苦，贪图享受。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喜欢走捷径，虎头蛇尾，不能坚持。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不肯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承担责任，期待有别人为自己的人生负责。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放纵来麻痹自己的痛苦和烦恼，而不去认真思考生命的本质。</a:t>
            </a:r>
          </a:p>
        </p:txBody>
      </p:sp>
      <p:sp>
        <p:nvSpPr>
          <p:cNvPr id="11" name="矩形 10"/>
          <p:cNvSpPr/>
          <p:nvPr/>
        </p:nvSpPr>
        <p:spPr>
          <a:xfrm rot="21179285">
            <a:off x="6146693" y="-137953"/>
            <a:ext cx="4557948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沟通特点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不可靠，光说不练。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夸大吹嘘自己的成功。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炫耀自己，夺人话题。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口无遮拦，不保守秘密。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吹牛不打草稿，疏于兑现承诺。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说话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少经大脑思考，脱口而出。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对于严肃和敏感的事情也会开玩笑。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注意力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分散，不能专注倾听，插话。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忘记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别人说过什么，自己讲过的话也经常重复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67367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18458" y="-162874"/>
            <a:ext cx="12025992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15782768">
            <a:off x="-4837994" y="2113260"/>
            <a:ext cx="10891150" cy="4231645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15782768">
            <a:off x="3917662" y="1835708"/>
            <a:ext cx="10891150" cy="4726800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1179669">
            <a:off x="989408" y="63879"/>
            <a:ext cx="1954381" cy="660740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本性局限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rot="21184460">
            <a:off x="2644413" y="-84975"/>
            <a:ext cx="433038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健忘多变。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好心办坏事。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只想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当主角。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插嘴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打断别人谈话。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经常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会忘记老朋友。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无关的话题心不在焉。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缺少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分寸，过度的玩笑和热情。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谈论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自己感兴趣的话题，对和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自己有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极强的依赖性，脆弱而不能独立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21184460">
            <a:off x="6946686" y="-153775"/>
            <a:ext cx="4942117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对待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工作和事业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异想天开，难以预料。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没有规划，随意性强。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过高估计了自己的能力。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觉得没有必要为未来做准备。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跳槽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频率高，这山望着那山高。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很难全神贯注，经常性地走神。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不切实际地希望所有的工作都要有趣味。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焦点，把精力分散在太多的不同方向。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不肯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花更大的精力和幕后工作的勤奋代价，来获取更高的殊荣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63910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孙东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529C"/>
      </a:accent1>
      <a:accent2>
        <a:srgbClr val="0070C0"/>
      </a:accent2>
      <a:accent3>
        <a:srgbClr val="43DD0D"/>
      </a:accent3>
      <a:accent4>
        <a:srgbClr val="D3E849"/>
      </a:accent4>
      <a:accent5>
        <a:srgbClr val="F200A1"/>
      </a:accent5>
      <a:accent6>
        <a:srgbClr val="FF0000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2564</TotalTime>
  <Words>4872</Words>
  <Application>Microsoft Office PowerPoint</Application>
  <PresentationFormat>自定义</PresentationFormat>
  <Paragraphs>475</Paragraphs>
  <Slides>33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4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Provence</dc:creator>
  <cp:lastModifiedBy>Administrator</cp:lastModifiedBy>
  <cp:revision>116</cp:revision>
  <dcterms:created xsi:type="dcterms:W3CDTF">2014-01-21T11:48:31Z</dcterms:created>
  <dcterms:modified xsi:type="dcterms:W3CDTF">2015-07-30T09:33:01Z</dcterms:modified>
</cp:coreProperties>
</file>