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75" r:id="rId3"/>
  </p:sldMasterIdLst>
  <p:sldIdLst>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612" userDrawn="1">
          <p15:clr>
            <a:srgbClr val="A4A3A4"/>
          </p15:clr>
        </p15:guide>
        <p15:guide id="3"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9595"/>
    <a:srgbClr val="000000"/>
    <a:srgbClr val="2870C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42" d="100"/>
          <a:sy n="142" d="100"/>
        </p:scale>
        <p:origin x="-138" y="-96"/>
      </p:cViewPr>
      <p:guideLst>
        <p:guide orient="horz" pos="1620"/>
        <p:guide pos="612"/>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任意多边形 1"/>
          <p:cNvSpPr>
            <a:spLocks noChangeAspect="1"/>
          </p:cNvSpPr>
          <p:nvPr userDrawn="1"/>
        </p:nvSpPr>
        <p:spPr>
          <a:xfrm>
            <a:off x="-11430" y="1"/>
            <a:ext cx="7384500" cy="3679556"/>
          </a:xfrm>
          <a:custGeom>
            <a:avLst/>
            <a:gdLst>
              <a:gd name="connsiteX0" fmla="*/ 0 w 9209242"/>
              <a:gd name="connsiteY0" fmla="*/ 0 h 4588790"/>
              <a:gd name="connsiteX1" fmla="*/ 9209242 w 9209242"/>
              <a:gd name="connsiteY1" fmla="*/ 0 h 4588790"/>
              <a:gd name="connsiteX2" fmla="*/ 9125476 w 9209242"/>
              <a:gd name="connsiteY2" fmla="*/ 3183568 h 4588790"/>
              <a:gd name="connsiteX3" fmla="*/ 3165982 w 9209242"/>
              <a:gd name="connsiteY3" fmla="*/ 4588790 h 4588790"/>
              <a:gd name="connsiteX4" fmla="*/ 0 w 9209242"/>
              <a:gd name="connsiteY4" fmla="*/ 1616292 h 458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9242" h="4588790">
                <a:moveTo>
                  <a:pt x="0" y="0"/>
                </a:moveTo>
                <a:lnTo>
                  <a:pt x="9209242" y="0"/>
                </a:lnTo>
                <a:lnTo>
                  <a:pt x="9125476" y="3183568"/>
                </a:lnTo>
                <a:lnTo>
                  <a:pt x="3165982" y="4588790"/>
                </a:lnTo>
                <a:lnTo>
                  <a:pt x="0" y="1616292"/>
                </a:lnTo>
                <a:close/>
              </a:path>
            </a:pathLst>
          </a:cu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p:cNvSpPr/>
          <p:nvPr userDrawn="1"/>
        </p:nvSpPr>
        <p:spPr>
          <a:xfrm>
            <a:off x="7369110" y="567936"/>
            <a:ext cx="1502444" cy="609398"/>
          </a:xfrm>
          <a:prstGeom prst="rect">
            <a:avLst/>
          </a:prstGeom>
        </p:spPr>
        <p:txBody>
          <a:bodyPr wrap="square">
            <a:spAutoFit/>
          </a:bodyPr>
          <a:lstStyle/>
          <a:p>
            <a:pPr marL="0" marR="0" lvl="0" indent="0" algn="r" defTabSz="685800" eaLnBrk="1" fontAlgn="auto" latinLnBrk="0" hangingPunct="1">
              <a:lnSpc>
                <a:spcPct val="112000"/>
              </a:lnSpc>
              <a:spcBef>
                <a:spcPts val="0"/>
              </a:spcBef>
              <a:spcAft>
                <a:spcPts val="0"/>
              </a:spcAft>
              <a:buClrTx/>
              <a:buSzTx/>
              <a:buFontTx/>
              <a:buNone/>
              <a:tabLst/>
              <a:defRPr/>
            </a:pPr>
            <a:r>
              <a:rPr lang="zh-CN" altLang="en-US" sz="1800" b="1" dirty="0">
                <a:solidFill>
                  <a:schemeClr val="bg1"/>
                </a:solidFill>
                <a:latin typeface="微软雅黑" pitchFamily="34" charset="-122"/>
                <a:ea typeface="微软雅黑" pitchFamily="34" charset="-122"/>
              </a:rPr>
              <a:t>过渡</a:t>
            </a:r>
            <a:r>
              <a:rPr kumimoji="0" lang="zh-CN" altLang="en-US" sz="18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18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gn="r">
              <a:lnSpc>
                <a:spcPct val="112000"/>
              </a:lnSpc>
              <a:defRPr/>
            </a:pPr>
            <a:r>
              <a:rPr lang="en-US" altLang="zh-CN" sz="1200" dirty="0">
                <a:solidFill>
                  <a:schemeClr val="bg1"/>
                </a:solidFill>
              </a:rPr>
              <a:t>TRANSITION </a:t>
            </a:r>
            <a:r>
              <a:rPr kumimoji="0" lang="en-US" altLang="zh-CN" sz="12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350" b="0" i="0" u="none" strike="noStrike" kern="0" cap="none" spc="0" normalizeH="0" baseline="0" noProof="0" dirty="0" smtClean="0">
              <a:ln>
                <a:noFill/>
              </a:ln>
              <a:solidFill>
                <a:schemeClr val="bg1"/>
              </a:solidFill>
              <a:effectLst/>
              <a:uLnTx/>
              <a:uFillTx/>
            </a:endParaRPr>
          </a:p>
        </p:txBody>
      </p:sp>
    </p:spTree>
    <p:extLst>
      <p:ext uri="{BB962C8B-B14F-4D97-AF65-F5344CB8AC3E}">
        <p14:creationId xmlns:p14="http://schemas.microsoft.com/office/powerpoint/2010/main" xmlns="" val="2490908252"/>
      </p:ext>
    </p:extLst>
  </p:cSld>
  <p:clrMapOvr>
    <a:masterClrMapping/>
  </p:clrMapOvr>
  <mc:AlternateContent xmlns:mc="http://schemas.openxmlformats.org/markup-compatibility/2006">
    <mc:Choice xmlns:p14="http://schemas.microsoft.com/office/powerpoint/2010/main" xmlns=""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4194681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4202839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17058234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任意多边形 1"/>
          <p:cNvSpPr>
            <a:spLocks noChangeAspect="1"/>
          </p:cNvSpPr>
          <p:nvPr userDrawn="1"/>
        </p:nvSpPr>
        <p:spPr>
          <a:xfrm>
            <a:off x="-11430" y="1"/>
            <a:ext cx="7384500" cy="3679556"/>
          </a:xfrm>
          <a:custGeom>
            <a:avLst/>
            <a:gdLst>
              <a:gd name="connsiteX0" fmla="*/ 0 w 9209242"/>
              <a:gd name="connsiteY0" fmla="*/ 0 h 4588790"/>
              <a:gd name="connsiteX1" fmla="*/ 9209242 w 9209242"/>
              <a:gd name="connsiteY1" fmla="*/ 0 h 4588790"/>
              <a:gd name="connsiteX2" fmla="*/ 9125476 w 9209242"/>
              <a:gd name="connsiteY2" fmla="*/ 3183568 h 4588790"/>
              <a:gd name="connsiteX3" fmla="*/ 3165982 w 9209242"/>
              <a:gd name="connsiteY3" fmla="*/ 4588790 h 4588790"/>
              <a:gd name="connsiteX4" fmla="*/ 0 w 9209242"/>
              <a:gd name="connsiteY4" fmla="*/ 1616292 h 458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9242" h="4588790">
                <a:moveTo>
                  <a:pt x="0" y="0"/>
                </a:moveTo>
                <a:lnTo>
                  <a:pt x="9209242" y="0"/>
                </a:lnTo>
                <a:lnTo>
                  <a:pt x="9125476" y="3183568"/>
                </a:lnTo>
                <a:lnTo>
                  <a:pt x="3165982" y="4588790"/>
                </a:lnTo>
                <a:lnTo>
                  <a:pt x="0" y="1616292"/>
                </a:lnTo>
                <a:close/>
              </a:path>
            </a:pathLst>
          </a:cu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Tree>
    <p:extLst>
      <p:ext uri="{BB962C8B-B14F-4D97-AF65-F5344CB8AC3E}">
        <p14:creationId xmlns:p14="http://schemas.microsoft.com/office/powerpoint/2010/main" xmlns="" val="3634884741"/>
      </p:ext>
    </p:extLst>
  </p:cSld>
  <p:clrMapOvr>
    <a:masterClrMapping/>
  </p:clrMapOvr>
  <mc:AlternateContent xmlns:mc="http://schemas.openxmlformats.org/markup-compatibility/2006">
    <mc:Choice xmlns:p14="http://schemas.microsoft.com/office/powerpoint/2010/main" xmlns=""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591827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881764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19115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33711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1476529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3399942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723502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568080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0A3BEEA-20E8-44A7-B61E-8CA98CC18D51}" type="datetimeFigureOut">
              <a:rPr lang="zh-CN" altLang="en-US" smtClean="0"/>
              <a:pPr/>
              <a:t>2015/8/5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2734694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0A3BEEA-20E8-44A7-B61E-8CA98CC18D51}" type="datetimeFigureOut">
              <a:rPr lang="zh-CN" altLang="en-US" smtClean="0"/>
              <a:pPr/>
              <a:t>2015/8/5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429F20F-DAB7-427C-8CB7-1700F4B72946}" type="slidenum">
              <a:rPr lang="zh-CN" altLang="en-US" smtClean="0"/>
              <a:pPr/>
              <a:t>‹#›</a:t>
            </a:fld>
            <a:endParaRPr lang="zh-CN" altLang="en-US"/>
          </a:p>
        </p:txBody>
      </p:sp>
    </p:spTree>
    <p:extLst>
      <p:ext uri="{BB962C8B-B14F-4D97-AF65-F5344CB8AC3E}">
        <p14:creationId xmlns:p14="http://schemas.microsoft.com/office/powerpoint/2010/main" xmlns="" val="360973217"/>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3" name="椭圆 2"/>
          <p:cNvSpPr/>
          <p:nvPr userDrawn="1"/>
        </p:nvSpPr>
        <p:spPr>
          <a:xfrm>
            <a:off x="8594882" y="4723446"/>
            <a:ext cx="269860" cy="27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itchFamily="34" charset="-122"/>
            </a:endParaRPr>
          </a:p>
        </p:txBody>
      </p:sp>
      <p:sp>
        <p:nvSpPr>
          <p:cNvPr id="4" name="TextBox 15"/>
          <p:cNvSpPr txBox="1"/>
          <p:nvPr userDrawn="1"/>
        </p:nvSpPr>
        <p:spPr>
          <a:xfrm>
            <a:off x="8486028" y="4731489"/>
            <a:ext cx="487568" cy="276999"/>
          </a:xfrm>
          <a:prstGeom prst="rect">
            <a:avLst/>
          </a:prstGeom>
          <a:noFill/>
        </p:spPr>
        <p:txBody>
          <a:bodyPr wrap="square" rtlCol="0">
            <a:spAutoFit/>
          </a:bodyPr>
          <a:lstStyle/>
          <a:p>
            <a:pPr algn="ctr" defTabSz="685800"/>
            <a:fld id="{2EEF1883-7A0E-4F66-9932-E581691AD397}" type="slidenum">
              <a:rPr lang="zh-CN" altLang="en-US" sz="120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685800"/>
              <a:t>‹#›</a:t>
            </a:fld>
            <a:r>
              <a:rPr lang="zh-CN" altLang="en-US" sz="12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Tree>
    <p:extLst>
      <p:ext uri="{BB962C8B-B14F-4D97-AF65-F5344CB8AC3E}">
        <p14:creationId xmlns:p14="http://schemas.microsoft.com/office/powerpoint/2010/main" xmlns="" val="3063117173"/>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3" name="椭圆 2"/>
          <p:cNvSpPr/>
          <p:nvPr userDrawn="1"/>
        </p:nvSpPr>
        <p:spPr>
          <a:xfrm>
            <a:off x="8594882" y="4723446"/>
            <a:ext cx="269860" cy="27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itchFamily="34" charset="-122"/>
            </a:endParaRPr>
          </a:p>
        </p:txBody>
      </p:sp>
      <p:sp>
        <p:nvSpPr>
          <p:cNvPr id="4" name="TextBox 15"/>
          <p:cNvSpPr txBox="1"/>
          <p:nvPr userDrawn="1"/>
        </p:nvSpPr>
        <p:spPr>
          <a:xfrm>
            <a:off x="8486028" y="4731489"/>
            <a:ext cx="487568" cy="276999"/>
          </a:xfrm>
          <a:prstGeom prst="rect">
            <a:avLst/>
          </a:prstGeom>
          <a:noFill/>
        </p:spPr>
        <p:txBody>
          <a:bodyPr wrap="square" rtlCol="0">
            <a:spAutoFit/>
          </a:bodyPr>
          <a:lstStyle/>
          <a:p>
            <a:pPr algn="ctr" defTabSz="685800"/>
            <a:fld id="{2EEF1883-7A0E-4F66-9932-E581691AD397}" type="slidenum">
              <a:rPr lang="zh-CN" altLang="en-US" sz="120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685800"/>
              <a:t>‹#›</a:t>
            </a:fld>
            <a:r>
              <a:rPr lang="zh-CN" altLang="en-US" sz="12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Tree>
    <p:extLst>
      <p:ext uri="{BB962C8B-B14F-4D97-AF65-F5344CB8AC3E}">
        <p14:creationId xmlns:p14="http://schemas.microsoft.com/office/powerpoint/2010/main" xmlns="" val="589417811"/>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文本框 3"/>
          <p:cNvSpPr txBox="1"/>
          <p:nvPr/>
        </p:nvSpPr>
        <p:spPr>
          <a:xfrm>
            <a:off x="4572000" y="1287097"/>
            <a:ext cx="4031873" cy="1845120"/>
          </a:xfrm>
          <a:prstGeom prst="rect">
            <a:avLst/>
          </a:prstGeom>
          <a:noFill/>
        </p:spPr>
        <p:txBody>
          <a:bodyPr wrap="none" rtlCol="0">
            <a:spAutoFit/>
          </a:bodyPr>
          <a:lstStyle/>
          <a:p>
            <a:pPr>
              <a:lnSpc>
                <a:spcPct val="120000"/>
              </a:lnSpc>
            </a:pPr>
            <a:r>
              <a:rPr lang="zh-CN" altLang="en-US" sz="4000" dirty="0">
                <a:solidFill>
                  <a:schemeClr val="bg1"/>
                </a:solidFill>
                <a:latin typeface="微软雅黑" panose="020B0503020204020204" pitchFamily="34" charset="-122"/>
                <a:ea typeface="微软雅黑" panose="020B0503020204020204" pitchFamily="34" charset="-122"/>
              </a:rPr>
              <a:t>他们曾经是</a:t>
            </a:r>
            <a:r>
              <a:rPr lang="zh-CN" altLang="en-US" sz="4000" dirty="0" smtClean="0">
                <a:solidFill>
                  <a:schemeClr val="bg1"/>
                </a:solidFill>
                <a:latin typeface="微软雅黑" panose="020B0503020204020204" pitchFamily="34" charset="-122"/>
                <a:ea typeface="微软雅黑" panose="020B0503020204020204" pitchFamily="34" charset="-122"/>
              </a:rPr>
              <a:t>笑话</a:t>
            </a:r>
            <a:endParaRPr lang="en-US" altLang="zh-CN" sz="4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6000" dirty="0" smtClean="0">
                <a:solidFill>
                  <a:schemeClr val="bg1"/>
                </a:solidFill>
                <a:latin typeface="微软雅黑" panose="020B0503020204020204" pitchFamily="34" charset="-122"/>
                <a:ea typeface="微软雅黑" panose="020B0503020204020204" pitchFamily="34" charset="-122"/>
              </a:rPr>
              <a:t>如今</a:t>
            </a:r>
            <a:r>
              <a:rPr lang="zh-CN" altLang="en-US" sz="6000" dirty="0">
                <a:solidFill>
                  <a:schemeClr val="bg1"/>
                </a:solidFill>
                <a:latin typeface="微软雅黑" panose="020B0503020204020204" pitchFamily="34" charset="-122"/>
                <a:ea typeface="微软雅黑" panose="020B0503020204020204" pitchFamily="34" charset="-122"/>
              </a:rPr>
              <a:t>是</a:t>
            </a:r>
            <a:r>
              <a:rPr lang="zh-CN" altLang="en-US" sz="6000" dirty="0" smtClean="0">
                <a:solidFill>
                  <a:schemeClr val="bg1"/>
                </a:solidFill>
                <a:latin typeface="微软雅黑" panose="020B0503020204020204" pitchFamily="34" charset="-122"/>
                <a:ea typeface="微软雅黑" panose="020B0503020204020204" pitchFamily="34" charset="-122"/>
              </a:rPr>
              <a:t>神话</a:t>
            </a:r>
            <a:endParaRPr lang="zh-CN" altLang="en-US" sz="6000"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652105" y="3723147"/>
            <a:ext cx="36338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523770" y="1356240"/>
            <a:ext cx="2431019" cy="2431019"/>
          </a:xfrm>
          <a:prstGeom prst="ellipse">
            <a:avLst/>
          </a:prstGeom>
          <a:solidFill>
            <a:schemeClr val="tx1">
              <a:lumMod val="95000"/>
              <a:lumOff val="5000"/>
            </a:schemeClr>
          </a:solidFill>
          <a:ln>
            <a:noFill/>
          </a:ln>
          <a:effectLst>
            <a:outerShdw blurRad="1028700" sx="102000" sy="102000" algn="ctr" rotWithShape="0">
              <a:srgbClr val="00B0F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0875"/>
            <a:endParaRPr lang="zh-CN" altLang="en-US" sz="1714">
              <a:solidFill>
                <a:prstClr val="white"/>
              </a:solidFill>
            </a:endParaRPr>
          </a:p>
        </p:txBody>
      </p:sp>
      <p:cxnSp>
        <p:nvCxnSpPr>
          <p:cNvPr id="10" name="直接连接符 9"/>
          <p:cNvCxnSpPr/>
          <p:nvPr/>
        </p:nvCxnSpPr>
        <p:spPr>
          <a:xfrm>
            <a:off x="1557158" y="2854280"/>
            <a:ext cx="23682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736200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http://s2.t.itc.cn/mblog/pic/20143_13_13/a38q6p4223951954268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26727" t="19386" r="3529" b="26075"/>
          <a:stretch>
            <a:fillRect/>
          </a:stretch>
        </p:blipFill>
        <p:spPr bwMode="auto">
          <a:xfrm>
            <a:off x="1402080" y="1238250"/>
            <a:ext cx="2667000" cy="2667000"/>
          </a:xfrm>
          <a:custGeom>
            <a:avLst/>
            <a:gdLst>
              <a:gd name="connsiteX0" fmla="*/ 1333500 w 2667000"/>
              <a:gd name="connsiteY0" fmla="*/ 0 h 2667000"/>
              <a:gd name="connsiteX1" fmla="*/ 2667000 w 2667000"/>
              <a:gd name="connsiteY1" fmla="*/ 1333500 h 2667000"/>
              <a:gd name="connsiteX2" fmla="*/ 1333500 w 2667000"/>
              <a:gd name="connsiteY2" fmla="*/ 2667000 h 2667000"/>
              <a:gd name="connsiteX3" fmla="*/ 0 w 2667000"/>
              <a:gd name="connsiteY3" fmla="*/ 1333500 h 2667000"/>
              <a:gd name="connsiteX4" fmla="*/ 1333500 w 2667000"/>
              <a:gd name="connsiteY4" fmla="*/ 0 h 266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0" h="2667000">
                <a:moveTo>
                  <a:pt x="1333500" y="0"/>
                </a:moveTo>
                <a:cubicBezTo>
                  <a:pt x="2069972" y="0"/>
                  <a:pt x="2667000" y="597028"/>
                  <a:pt x="2667000" y="1333500"/>
                </a:cubicBezTo>
                <a:cubicBezTo>
                  <a:pt x="2667000" y="2069972"/>
                  <a:pt x="2069972" y="2667000"/>
                  <a:pt x="1333500" y="2667000"/>
                </a:cubicBezTo>
                <a:cubicBezTo>
                  <a:pt x="597028" y="2667000"/>
                  <a:pt x="0" y="2069972"/>
                  <a:pt x="0" y="1333500"/>
                </a:cubicBezTo>
                <a:cubicBezTo>
                  <a:pt x="0" y="597028"/>
                  <a:pt x="597028" y="0"/>
                  <a:pt x="1333500" y="0"/>
                </a:cubicBezTo>
                <a:close/>
              </a:path>
            </a:pathLst>
          </a:custGeom>
          <a:noFill/>
          <a:ln w="28575">
            <a:solidFill>
              <a:schemeClr val="bg1"/>
            </a:solidFill>
          </a:ln>
          <a:extLst>
            <a:ext uri="{909E8E84-426E-40DD-AFC4-6F175D3DCCD1}">
              <a14:hiddenFill xmlns:a14="http://schemas.microsoft.com/office/drawing/2010/main" xmlns="">
                <a:solidFill>
                  <a:srgbClr val="FFFFFF"/>
                </a:solidFill>
              </a14:hiddenFill>
            </a:ext>
          </a:extLst>
        </p:spPr>
      </p:pic>
      <p:sp>
        <p:nvSpPr>
          <p:cNvPr id="3" name="矩形 2"/>
          <p:cNvSpPr/>
          <p:nvPr/>
        </p:nvSpPr>
        <p:spPr>
          <a:xfrm>
            <a:off x="4572000" y="2609568"/>
            <a:ext cx="3998975" cy="1089529"/>
          </a:xfrm>
          <a:prstGeom prst="rect">
            <a:avLst/>
          </a:prstGeom>
          <a:noFill/>
        </p:spPr>
        <p:txBody>
          <a:bodyPr wrap="square" rtlCol="0">
            <a:spAutoFit/>
          </a:bodyPr>
          <a:lstStyle/>
          <a:p>
            <a:pPr>
              <a:lnSpc>
                <a:spcPct val="120000"/>
              </a:lnSpc>
            </a:pPr>
            <a:r>
              <a:rPr lang="zh-CN" altLang="en-US" sz="1800" dirty="0" smtClean="0">
                <a:solidFill>
                  <a:schemeClr val="bg1"/>
                </a:solidFill>
              </a:rPr>
              <a:t>崔永元第一次主持节目的时候，过了一会儿，身后传来一个声音，这孙子是谁</a:t>
            </a:r>
            <a:r>
              <a:rPr lang="en-US" altLang="zh-CN" sz="1800" dirty="0" smtClean="0">
                <a:solidFill>
                  <a:schemeClr val="bg1"/>
                </a:solidFill>
              </a:rPr>
              <a:t>?</a:t>
            </a:r>
            <a:endParaRPr lang="zh-CN" altLang="en-US" sz="1800" dirty="0">
              <a:solidFill>
                <a:schemeClr val="bg1"/>
              </a:solidFill>
            </a:endParaRPr>
          </a:p>
        </p:txBody>
      </p:sp>
      <p:sp>
        <p:nvSpPr>
          <p:cNvPr id="4" name="矩形 3"/>
          <p:cNvSpPr/>
          <p:nvPr/>
        </p:nvSpPr>
        <p:spPr>
          <a:xfrm>
            <a:off x="4572000" y="1238250"/>
            <a:ext cx="2467738"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崔永元</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主持人</a:t>
            </a:r>
            <a:endParaRPr lang="en-US" altLang="zh-CN" kern="0" dirty="0" smtClean="0">
              <a:solidFill>
                <a:prstClr val="white"/>
              </a:solidFill>
            </a:endParaRPr>
          </a:p>
          <a:p>
            <a:pPr defTabSz="685800">
              <a:lnSpc>
                <a:spcPct val="120000"/>
              </a:lnSpc>
              <a:defRPr/>
            </a:pPr>
            <a:r>
              <a:rPr lang="en-US" altLang="zh-CN" kern="0" dirty="0" smtClean="0">
                <a:solidFill>
                  <a:prstClr val="white"/>
                </a:solidFill>
              </a:rPr>
              <a:t>CCTV</a:t>
            </a:r>
            <a:r>
              <a:rPr lang="zh-CN" altLang="en-US" kern="0" dirty="0">
                <a:solidFill>
                  <a:prstClr val="white"/>
                </a:solidFill>
              </a:rPr>
              <a:t>著名</a:t>
            </a:r>
            <a:r>
              <a:rPr lang="zh-CN" altLang="en-US" kern="0" dirty="0" smtClean="0">
                <a:solidFill>
                  <a:prstClr val="white"/>
                </a:solidFill>
              </a:rPr>
              <a:t>主持人</a:t>
            </a:r>
            <a:r>
              <a:rPr lang="en-US" altLang="zh-CN" kern="0" dirty="0" smtClean="0">
                <a:solidFill>
                  <a:prstClr val="white"/>
                </a:solidFill>
              </a:rPr>
              <a:t>《</a:t>
            </a:r>
            <a:r>
              <a:rPr lang="zh-CN" altLang="en-US" kern="0" dirty="0" smtClean="0">
                <a:solidFill>
                  <a:prstClr val="white"/>
                </a:solidFill>
              </a:rPr>
              <a:t>实话实说</a:t>
            </a:r>
            <a:r>
              <a:rPr lang="en-US" altLang="zh-CN" kern="0" dirty="0" smtClean="0">
                <a:solidFill>
                  <a:prstClr val="white"/>
                </a:solidFill>
              </a:rPr>
              <a:t>》</a:t>
            </a:r>
            <a:endParaRPr lang="zh-CN" altLang="en-US" sz="1350" kern="0" dirty="0">
              <a:solidFill>
                <a:prstClr val="white"/>
              </a:solidFill>
            </a:endParaRPr>
          </a:p>
        </p:txBody>
      </p:sp>
    </p:spTree>
    <p:extLst>
      <p:ext uri="{BB962C8B-B14F-4D97-AF65-F5344CB8AC3E}">
        <p14:creationId xmlns:p14="http://schemas.microsoft.com/office/powerpoint/2010/main" xmlns="" val="18701286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c.hiphotos.baidu.com/image/pic/item/37d3d539b6003af308d3ce5f362ac65c1038b6a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8578" t="8664" b="8880"/>
          <a:stretch/>
        </p:blipFill>
        <p:spPr bwMode="auto">
          <a:xfrm>
            <a:off x="4463667" y="0"/>
            <a:ext cx="4680333" cy="4021156"/>
          </a:xfrm>
          <a:prstGeom prst="flowChartOffpageConnector">
            <a:avLst/>
          </a:prstGeom>
          <a:noFill/>
          <a:ln w="19050">
            <a:solidFill>
              <a:schemeClr val="bg1"/>
            </a:solidFill>
          </a:ln>
          <a:extLst>
            <a:ext uri="{909E8E84-426E-40DD-AFC4-6F175D3DCCD1}">
              <a14:hiddenFill xmlns:a14="http://schemas.microsoft.com/office/drawing/2010/main" xmlns="">
                <a:solidFill>
                  <a:srgbClr val="FFFFFF"/>
                </a:solidFill>
              </a14:hiddenFill>
            </a:ext>
          </a:extLst>
        </p:spPr>
      </p:pic>
      <p:sp>
        <p:nvSpPr>
          <p:cNvPr id="4" name="矩形 3"/>
          <p:cNvSpPr/>
          <p:nvPr/>
        </p:nvSpPr>
        <p:spPr>
          <a:xfrm>
            <a:off x="971550" y="3476391"/>
            <a:ext cx="5477888" cy="1089529"/>
          </a:xfrm>
          <a:prstGeom prst="rect">
            <a:avLst/>
          </a:prstGeom>
          <a:noFill/>
        </p:spPr>
        <p:txBody>
          <a:bodyPr wrap="square" rtlCol="0">
            <a:spAutoFit/>
          </a:bodyPr>
          <a:lstStyle/>
          <a:p>
            <a:pPr>
              <a:lnSpc>
                <a:spcPct val="120000"/>
              </a:lnSpc>
            </a:pPr>
            <a:r>
              <a:rPr lang="zh-CN" altLang="en-US" sz="1800" dirty="0" smtClean="0">
                <a:solidFill>
                  <a:schemeClr val="bg1"/>
                </a:solidFill>
              </a:rPr>
              <a:t>自从吴宗宪给了一个工作机会后，</a:t>
            </a:r>
            <a:endParaRPr lang="en-US" altLang="zh-CN" sz="1800" dirty="0" smtClean="0">
              <a:solidFill>
                <a:schemeClr val="bg1"/>
              </a:solidFill>
            </a:endParaRPr>
          </a:p>
          <a:p>
            <a:pPr>
              <a:lnSpc>
                <a:spcPct val="120000"/>
              </a:lnSpc>
            </a:pPr>
            <a:r>
              <a:rPr lang="zh-CN" altLang="en-US" sz="1800" dirty="0" smtClean="0">
                <a:solidFill>
                  <a:schemeClr val="bg1"/>
                </a:solidFill>
              </a:rPr>
              <a:t>周杰伦终于不用再去餐厅里刷盘子了于是他写了</a:t>
            </a:r>
            <a:endParaRPr lang="en-US" altLang="zh-CN" sz="1800" dirty="0" smtClean="0">
              <a:solidFill>
                <a:schemeClr val="bg1"/>
              </a:solidFill>
            </a:endParaRPr>
          </a:p>
          <a:p>
            <a:pPr>
              <a:lnSpc>
                <a:spcPct val="120000"/>
              </a:lnSpc>
            </a:pPr>
            <a:r>
              <a:rPr lang="zh-CN" altLang="en-US" sz="1800" dirty="0" smtClean="0">
                <a:solidFill>
                  <a:schemeClr val="bg1"/>
                </a:solidFill>
              </a:rPr>
              <a:t>一些歌，但是竟然没有一个歌手肯唱他的那些破歌。</a:t>
            </a:r>
            <a:endParaRPr lang="zh-CN" altLang="en-US" sz="1800" dirty="0">
              <a:solidFill>
                <a:schemeClr val="bg1"/>
              </a:solidFill>
            </a:endParaRPr>
          </a:p>
        </p:txBody>
      </p:sp>
      <p:sp>
        <p:nvSpPr>
          <p:cNvPr id="5" name="矩形 4"/>
          <p:cNvSpPr/>
          <p:nvPr/>
        </p:nvSpPr>
        <p:spPr>
          <a:xfrm>
            <a:off x="971550" y="2010578"/>
            <a:ext cx="2648980"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周杰伦</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歌手</a:t>
            </a:r>
            <a:endParaRPr lang="en-US" altLang="zh-CN" kern="0" dirty="0" smtClean="0">
              <a:solidFill>
                <a:prstClr val="white"/>
              </a:solidFill>
            </a:endParaRPr>
          </a:p>
          <a:p>
            <a:pPr defTabSz="685800">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smtClean="0">
                <a:solidFill>
                  <a:prstClr val="white"/>
                </a:solidFill>
              </a:rPr>
              <a:t>七里香</a:t>
            </a:r>
            <a:r>
              <a:rPr lang="en-US" altLang="zh-CN" kern="0" dirty="0" smtClean="0">
                <a:solidFill>
                  <a:prstClr val="white"/>
                </a:solidFill>
              </a:rPr>
              <a:t>》《</a:t>
            </a:r>
            <a:r>
              <a:rPr lang="zh-CN" altLang="en-US" kern="0" dirty="0" smtClean="0">
                <a:solidFill>
                  <a:prstClr val="white"/>
                </a:solidFill>
              </a:rPr>
              <a:t>千里之外</a:t>
            </a:r>
            <a:r>
              <a:rPr lang="en-US" altLang="zh-CN" kern="0" dirty="0" smtClean="0">
                <a:solidFill>
                  <a:prstClr val="white"/>
                </a:solidFill>
              </a:rPr>
              <a:t>》</a:t>
            </a:r>
            <a:endParaRPr lang="zh-CN" altLang="en-US" sz="1350" kern="0" dirty="0">
              <a:solidFill>
                <a:prstClr val="white"/>
              </a:solidFill>
            </a:endParaRPr>
          </a:p>
        </p:txBody>
      </p:sp>
    </p:spTree>
    <p:extLst>
      <p:ext uri="{BB962C8B-B14F-4D97-AF65-F5344CB8AC3E}">
        <p14:creationId xmlns:p14="http://schemas.microsoft.com/office/powerpoint/2010/main" xmlns="" val="340981801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1.t.itc.cn/mblog/pic/201104/17/20/13030437971212.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9981" b="92746" l="9888" r="93657">
                        <a14:backgroundMark x1="46891" y1="34469" x2="56779" y2="48978"/>
                      </a14:backgroundRemoval>
                    </a14:imgEffect>
                  </a14:imgLayer>
                </a14:imgProps>
              </a:ext>
              <a:ext uri="{28A0092B-C50C-407E-A947-70E740481C1C}">
                <a14:useLocalDpi xmlns:a14="http://schemas.microsoft.com/office/drawing/2010/main" xmlns="" val="0"/>
              </a:ext>
            </a:extLst>
          </a:blip>
          <a:srcRect l="25333" t="21117"/>
          <a:stretch/>
        </p:blipFill>
        <p:spPr bwMode="auto">
          <a:xfrm flipH="1">
            <a:off x="77118" y="0"/>
            <a:ext cx="4494882" cy="617321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0" y="3755136"/>
            <a:ext cx="9144000" cy="1388366"/>
          </a:xfrm>
          <a:prstGeom prst="rect">
            <a:avLst/>
          </a:prstGeom>
        </p:spPr>
      </p:pic>
      <p:cxnSp>
        <p:nvCxnSpPr>
          <p:cNvPr id="4" name="直接连接符 3"/>
          <p:cNvCxnSpPr/>
          <p:nvPr/>
        </p:nvCxnSpPr>
        <p:spPr>
          <a:xfrm>
            <a:off x="0" y="3755136"/>
            <a:ext cx="457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840480" y="680448"/>
            <a:ext cx="4556760" cy="2086725"/>
          </a:xfrm>
          <a:prstGeom prst="rect">
            <a:avLst/>
          </a:prstGeom>
          <a:noFill/>
        </p:spPr>
        <p:txBody>
          <a:bodyPr wrap="square" rtlCol="0">
            <a:spAutoFit/>
          </a:bodyPr>
          <a:lstStyle/>
          <a:p>
            <a:pPr>
              <a:lnSpc>
                <a:spcPct val="120000"/>
              </a:lnSpc>
            </a:pPr>
            <a:r>
              <a:rPr lang="en-US" altLang="zh-CN" sz="1800" dirty="0" smtClean="0">
                <a:solidFill>
                  <a:schemeClr val="bg1"/>
                </a:solidFill>
              </a:rPr>
              <a:t>        42</a:t>
            </a:r>
            <a:r>
              <a:rPr lang="zh-CN" altLang="en-US" sz="1800" dirty="0" smtClean="0">
                <a:solidFill>
                  <a:schemeClr val="bg1"/>
                </a:solidFill>
              </a:rPr>
              <a:t>岁的宗庆后发现，做儿童营养液有巨大的市场，但亲戚朋友都劝他不能干，卖那东西能发财就是痴人说梦，宗庆后老泪纵横道，你能理解一个四十多岁的中年人面对他这一生中最后一次机遇的心情么？过了没多久，他给自己的营养液取名为娃哈哈。</a:t>
            </a:r>
            <a:endParaRPr lang="zh-CN" altLang="en-US" sz="1800" dirty="0">
              <a:solidFill>
                <a:schemeClr val="bg1"/>
              </a:solidFill>
            </a:endParaRPr>
          </a:p>
        </p:txBody>
      </p:sp>
      <p:sp>
        <p:nvSpPr>
          <p:cNvPr id="6" name="矩形 5"/>
          <p:cNvSpPr/>
          <p:nvPr/>
        </p:nvSpPr>
        <p:spPr>
          <a:xfrm>
            <a:off x="1852231" y="3755135"/>
            <a:ext cx="2056258"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宗庆后</a:t>
            </a:r>
            <a:endParaRPr lang="en-US" altLang="zh-CN" sz="1800" b="1" dirty="0" smtClean="0">
              <a:solidFill>
                <a:prstClr val="white"/>
              </a:solidFill>
              <a:latin typeface="微软雅黑" pitchFamily="34" charset="-122"/>
            </a:endParaRPr>
          </a:p>
          <a:p>
            <a:pPr defTabSz="685800">
              <a:lnSpc>
                <a:spcPct val="120000"/>
              </a:lnSpc>
              <a:defRPr/>
            </a:pPr>
            <a:r>
              <a:rPr lang="zh-CN" altLang="en-US" kern="0" dirty="0" smtClean="0">
                <a:solidFill>
                  <a:prstClr val="white"/>
                </a:solidFill>
              </a:rPr>
              <a:t>企业家</a:t>
            </a:r>
            <a:endParaRPr lang="en-US" altLang="zh-CN" kern="0" dirty="0" smtClean="0">
              <a:solidFill>
                <a:prstClr val="white"/>
              </a:solidFill>
            </a:endParaRPr>
          </a:p>
          <a:p>
            <a:pPr defTabSz="685800">
              <a:lnSpc>
                <a:spcPct val="120000"/>
              </a:lnSpc>
              <a:defRPr/>
            </a:pPr>
            <a:r>
              <a:rPr lang="zh-CN" altLang="en-US" kern="0" dirty="0" smtClean="0">
                <a:solidFill>
                  <a:prstClr val="white"/>
                </a:solidFill>
              </a:rPr>
              <a:t>哇哈哈集团董事</a:t>
            </a:r>
            <a:endParaRPr lang="zh-CN" altLang="en-US" sz="1350" kern="0" dirty="0">
              <a:solidFill>
                <a:prstClr val="white"/>
              </a:solidFill>
            </a:endParaRPr>
          </a:p>
        </p:txBody>
      </p:sp>
      <p:cxnSp>
        <p:nvCxnSpPr>
          <p:cNvPr id="8" name="直接连接符 7"/>
          <p:cNvCxnSpPr/>
          <p:nvPr/>
        </p:nvCxnSpPr>
        <p:spPr>
          <a:xfrm flipV="1">
            <a:off x="2895600" y="3755136"/>
            <a:ext cx="1661160" cy="151790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247926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周润发"/>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0" y="0"/>
            <a:ext cx="9144000" cy="57150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971550" y="2571750"/>
            <a:ext cx="4773930" cy="1421928"/>
          </a:xfrm>
          <a:prstGeom prst="rect">
            <a:avLst/>
          </a:prstGeom>
          <a:noFill/>
        </p:spPr>
        <p:txBody>
          <a:bodyPr wrap="square" rtlCol="0">
            <a:spAutoFit/>
          </a:bodyPr>
          <a:lstStyle/>
          <a:p>
            <a:pPr>
              <a:lnSpc>
                <a:spcPct val="120000"/>
              </a:lnSpc>
            </a:pPr>
            <a:r>
              <a:rPr lang="zh-CN" altLang="en-US" sz="1800" dirty="0" smtClean="0">
                <a:solidFill>
                  <a:schemeClr val="bg1"/>
                </a:solidFill>
              </a:rPr>
              <a:t>有一天，洗车行里开来了一辆劳斯莱斯，有一个擦车小弟非常欣喜地摸了下方向盘，被客人发现了，客人扇了他一巴掌，告诉他，你这辈子都不可能买得起这种车。</a:t>
            </a:r>
            <a:endParaRPr lang="en-US" altLang="zh-CN" sz="1800" dirty="0" smtClean="0">
              <a:solidFill>
                <a:schemeClr val="bg1"/>
              </a:solidFill>
            </a:endParaRPr>
          </a:p>
        </p:txBody>
      </p:sp>
      <p:sp>
        <p:nvSpPr>
          <p:cNvPr id="4" name="矩形 3"/>
          <p:cNvSpPr/>
          <p:nvPr/>
        </p:nvSpPr>
        <p:spPr>
          <a:xfrm>
            <a:off x="971550" y="1288062"/>
            <a:ext cx="2710764"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周润发</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演员</a:t>
            </a:r>
            <a:r>
              <a:rPr lang="en-US" altLang="zh-CN" kern="0" dirty="0" smtClean="0">
                <a:solidFill>
                  <a:prstClr val="white"/>
                </a:solidFill>
              </a:rPr>
              <a:t>/</a:t>
            </a:r>
            <a:r>
              <a:rPr lang="zh-CN" altLang="en-US" kern="0" dirty="0" smtClean="0">
                <a:solidFill>
                  <a:prstClr val="white"/>
                </a:solidFill>
              </a:rPr>
              <a:t>影帝</a:t>
            </a:r>
            <a:endParaRPr lang="en-US" altLang="zh-CN" kern="0" dirty="0" smtClean="0">
              <a:solidFill>
                <a:prstClr val="white"/>
              </a:solidFill>
            </a:endParaRPr>
          </a:p>
          <a:p>
            <a:pPr>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a:solidFill>
                  <a:prstClr val="white"/>
                </a:solidFill>
              </a:rPr>
              <a:t>赌神</a:t>
            </a:r>
            <a:r>
              <a:rPr lang="en-US" altLang="zh-CN" kern="0" dirty="0" smtClean="0">
                <a:solidFill>
                  <a:prstClr val="white"/>
                </a:solidFill>
              </a:rPr>
              <a:t>》《</a:t>
            </a:r>
            <a:r>
              <a:rPr lang="zh-CN" altLang="en-US" kern="0" dirty="0" smtClean="0">
                <a:solidFill>
                  <a:prstClr val="white"/>
                </a:solidFill>
              </a:rPr>
              <a:t>让子弹飞</a:t>
            </a:r>
            <a:r>
              <a:rPr lang="en-US" altLang="zh-CN" kern="0" dirty="0" smtClean="0">
                <a:solidFill>
                  <a:prstClr val="white"/>
                </a:solidFill>
              </a:rPr>
              <a:t>》</a:t>
            </a:r>
            <a:endParaRPr lang="zh-CN" altLang="en-US" kern="0" dirty="0">
              <a:solidFill>
                <a:prstClr val="white"/>
              </a:solidFill>
            </a:endParaRPr>
          </a:p>
        </p:txBody>
      </p:sp>
    </p:spTree>
    <p:extLst>
      <p:ext uri="{BB962C8B-B14F-4D97-AF65-F5344CB8AC3E}">
        <p14:creationId xmlns:p14="http://schemas.microsoft.com/office/powerpoint/2010/main" xmlns="" val="206253865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http://wp4.sina.cn/woriginal/7ece7745jw1e25o6pkx8tj.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2980" b="28400"/>
          <a:stretch>
            <a:fillRect/>
          </a:stretch>
        </p:blipFill>
        <p:spPr bwMode="auto">
          <a:xfrm>
            <a:off x="0" y="1"/>
            <a:ext cx="6888480" cy="3436689"/>
          </a:xfrm>
          <a:custGeom>
            <a:avLst/>
            <a:gdLst>
              <a:gd name="connsiteX0" fmla="*/ 0 w 9144000"/>
              <a:gd name="connsiteY0" fmla="*/ 0 h 4561977"/>
              <a:gd name="connsiteX1" fmla="*/ 9144000 w 9144000"/>
              <a:gd name="connsiteY1" fmla="*/ 0 h 4561977"/>
              <a:gd name="connsiteX2" fmla="*/ 9060723 w 9144000"/>
              <a:gd name="connsiteY2" fmla="*/ 3164966 h 4561977"/>
              <a:gd name="connsiteX3" fmla="*/ 3136053 w 9144000"/>
              <a:gd name="connsiteY3" fmla="*/ 4561977 h 4561977"/>
              <a:gd name="connsiteX4" fmla="*/ 0 w 9144000"/>
              <a:gd name="connsiteY4" fmla="*/ 1617579 h 4561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561977">
                <a:moveTo>
                  <a:pt x="0" y="0"/>
                </a:moveTo>
                <a:lnTo>
                  <a:pt x="9144000" y="0"/>
                </a:lnTo>
                <a:lnTo>
                  <a:pt x="9060723" y="3164966"/>
                </a:lnTo>
                <a:lnTo>
                  <a:pt x="3136053" y="4561977"/>
                </a:lnTo>
                <a:lnTo>
                  <a:pt x="0" y="1617579"/>
                </a:lnTo>
                <a:close/>
              </a:path>
            </a:pathLst>
          </a:custGeom>
          <a:noFill/>
          <a:ln w="15875">
            <a:solidFill>
              <a:schemeClr val="bg1"/>
            </a:solidFill>
          </a:ln>
          <a:extLst>
            <a:ext uri="{909E8E84-426E-40DD-AFC4-6F175D3DCCD1}">
              <a14:hiddenFill xmlns:a14="http://schemas.microsoft.com/office/drawing/2010/main" xmlns="">
                <a:solidFill>
                  <a:srgbClr val="FFFFFF"/>
                </a:solidFill>
              </a14:hiddenFill>
            </a:ext>
          </a:extLst>
        </p:spPr>
      </p:pic>
      <p:sp>
        <p:nvSpPr>
          <p:cNvPr id="5" name="矩形 4"/>
          <p:cNvSpPr/>
          <p:nvPr/>
        </p:nvSpPr>
        <p:spPr>
          <a:xfrm>
            <a:off x="942975" y="3505340"/>
            <a:ext cx="7258050" cy="1089529"/>
          </a:xfrm>
          <a:prstGeom prst="rect">
            <a:avLst/>
          </a:prstGeom>
          <a:noFill/>
        </p:spPr>
        <p:txBody>
          <a:bodyPr wrap="square" rtlCol="0">
            <a:spAutoFit/>
          </a:bodyPr>
          <a:lstStyle/>
          <a:p>
            <a:pPr>
              <a:lnSpc>
                <a:spcPct val="120000"/>
              </a:lnSpc>
            </a:pPr>
            <a:r>
              <a:rPr lang="zh-CN" altLang="en-US" sz="1800" dirty="0" smtClean="0">
                <a:solidFill>
                  <a:schemeClr val="bg1"/>
                </a:solidFill>
              </a:rPr>
              <a:t>李安毕业后六年没有活干，靠老婆赚钱养着。李安曾一度想放弃电影，报了个电脑班想学点技术打打工补贴家用，他老婆知道后直接告诉他，全世界懂电脑的那么多，不差你李安一个，你该去做只有你能做的事。</a:t>
            </a:r>
            <a:endParaRPr lang="en-US" altLang="zh-CN" sz="1800" dirty="0" smtClean="0">
              <a:solidFill>
                <a:schemeClr val="bg1"/>
              </a:solidFill>
            </a:endParaRPr>
          </a:p>
        </p:txBody>
      </p:sp>
      <p:sp>
        <p:nvSpPr>
          <p:cNvPr id="6" name="矩形 5"/>
          <p:cNvSpPr/>
          <p:nvPr/>
        </p:nvSpPr>
        <p:spPr>
          <a:xfrm>
            <a:off x="7101840" y="765880"/>
            <a:ext cx="2255520"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李 安</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导</a:t>
            </a:r>
            <a:r>
              <a:rPr lang="en-US" altLang="zh-CN" kern="0" dirty="0" smtClean="0">
                <a:solidFill>
                  <a:prstClr val="white"/>
                </a:solidFill>
              </a:rPr>
              <a:t> </a:t>
            </a:r>
            <a:r>
              <a:rPr lang="zh-CN" altLang="en-US" kern="0" dirty="0" smtClean="0">
                <a:solidFill>
                  <a:prstClr val="white"/>
                </a:solidFill>
              </a:rPr>
              <a:t>演</a:t>
            </a:r>
            <a:endParaRPr lang="en-US" altLang="zh-CN" kern="0" dirty="0" smtClean="0">
              <a:solidFill>
                <a:prstClr val="white"/>
              </a:solidFill>
            </a:endParaRPr>
          </a:p>
          <a:p>
            <a:pPr defTabSz="685800">
              <a:lnSpc>
                <a:spcPct val="120000"/>
              </a:lnSpc>
              <a:defRPr/>
            </a:pPr>
            <a:r>
              <a:rPr lang="zh-CN" altLang="en-US" kern="0" dirty="0" smtClean="0">
                <a:solidFill>
                  <a:prstClr val="white"/>
                </a:solidFill>
              </a:rPr>
              <a:t>少年派的</a:t>
            </a:r>
            <a:r>
              <a:rPr lang="zh-CN" altLang="en-US" kern="0" dirty="0">
                <a:solidFill>
                  <a:prstClr val="white"/>
                </a:solidFill>
              </a:rPr>
              <a:t>奇幻</a:t>
            </a:r>
            <a:r>
              <a:rPr lang="zh-CN" altLang="en-US" kern="0" dirty="0" smtClean="0">
                <a:solidFill>
                  <a:prstClr val="white"/>
                </a:solidFill>
              </a:rPr>
              <a:t>漂流</a:t>
            </a:r>
            <a:endParaRPr lang="zh-CN" altLang="en-US" sz="1350" kern="0" dirty="0">
              <a:solidFill>
                <a:prstClr val="white"/>
              </a:solidFill>
            </a:endParaRPr>
          </a:p>
        </p:txBody>
      </p:sp>
    </p:spTree>
    <p:extLst>
      <p:ext uri="{BB962C8B-B14F-4D97-AF65-F5344CB8AC3E}">
        <p14:creationId xmlns:p14="http://schemas.microsoft.com/office/powerpoint/2010/main" xmlns="" val="2300308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阿诺德·施瓦辛格 敢死队2 电影HD 壁纸 - 1920x1080"/>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0" y="0"/>
            <a:ext cx="9144000" cy="4632960"/>
          </a:xfrm>
          <a:prstGeom prst="rect">
            <a:avLst/>
          </a:prstGeom>
          <a:gradFill flip="none" rotWithShape="1">
            <a:gsLst>
              <a:gs pos="0">
                <a:schemeClr val="accent1">
                  <a:lumMod val="5000"/>
                  <a:lumOff val="95000"/>
                  <a:alpha val="0"/>
                </a:schemeClr>
              </a:gs>
              <a:gs pos="87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0" y="3755136"/>
            <a:ext cx="9144000" cy="1388366"/>
          </a:xfrm>
          <a:prstGeom prst="rect">
            <a:avLst/>
          </a:prstGeom>
        </p:spPr>
      </p:pic>
      <p:cxnSp>
        <p:nvCxnSpPr>
          <p:cNvPr id="9" name="直接连接符 8"/>
          <p:cNvCxnSpPr/>
          <p:nvPr/>
        </p:nvCxnSpPr>
        <p:spPr>
          <a:xfrm>
            <a:off x="0" y="3755136"/>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71550" y="4295882"/>
            <a:ext cx="6216778" cy="401264"/>
          </a:xfrm>
          <a:prstGeom prst="rect">
            <a:avLst/>
          </a:prstGeom>
          <a:noFill/>
        </p:spPr>
        <p:txBody>
          <a:bodyPr wrap="square" rtlCol="0">
            <a:spAutoFit/>
          </a:bodyPr>
          <a:lstStyle/>
          <a:p>
            <a:pPr>
              <a:lnSpc>
                <a:spcPct val="120000"/>
              </a:lnSpc>
            </a:pPr>
            <a:r>
              <a:rPr lang="zh-CN" altLang="en-US" sz="1800" dirty="0" smtClean="0">
                <a:solidFill>
                  <a:schemeClr val="bg1"/>
                </a:solidFill>
              </a:rPr>
              <a:t>曾经，瘦弱的施瓦辛格在贫民窟里，过着暗无天日的生活。</a:t>
            </a:r>
            <a:endParaRPr lang="zh-CN" altLang="en-US" sz="1800" dirty="0">
              <a:solidFill>
                <a:schemeClr val="bg1"/>
              </a:solidFill>
            </a:endParaRPr>
          </a:p>
        </p:txBody>
      </p:sp>
      <p:sp>
        <p:nvSpPr>
          <p:cNvPr id="11" name="矩形 10"/>
          <p:cNvSpPr/>
          <p:nvPr/>
        </p:nvSpPr>
        <p:spPr>
          <a:xfrm>
            <a:off x="971550" y="3216377"/>
            <a:ext cx="2056258"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施瓦辛格</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演员</a:t>
            </a:r>
            <a:endParaRPr lang="en-US" altLang="zh-CN" kern="0" dirty="0" smtClean="0">
              <a:solidFill>
                <a:prstClr val="white"/>
              </a:solidFill>
            </a:endParaRPr>
          </a:p>
          <a:p>
            <a:pPr defTabSz="685800">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a:solidFill>
                  <a:prstClr val="white"/>
                </a:solidFill>
              </a:rPr>
              <a:t>敢死队</a:t>
            </a:r>
            <a:r>
              <a:rPr lang="en-US" altLang="zh-CN" kern="0" dirty="0" smtClean="0">
                <a:solidFill>
                  <a:prstClr val="white"/>
                </a:solidFill>
              </a:rPr>
              <a:t>》</a:t>
            </a:r>
            <a:endParaRPr lang="zh-CN" altLang="en-US" sz="1350" kern="0" dirty="0">
              <a:solidFill>
                <a:prstClr val="white"/>
              </a:solidFill>
            </a:endParaRPr>
          </a:p>
        </p:txBody>
      </p:sp>
    </p:spTree>
    <p:extLst>
      <p:ext uri="{BB962C8B-B14F-4D97-AF65-F5344CB8AC3E}">
        <p14:creationId xmlns:p14="http://schemas.microsoft.com/office/powerpoint/2010/main" xmlns="" val="429383580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63840" y="1232989"/>
            <a:ext cx="3416320" cy="565604"/>
          </a:xfrm>
          <a:prstGeom prst="rect">
            <a:avLst/>
          </a:prstGeom>
        </p:spPr>
        <p:txBody>
          <a:bodyPr wrap="square">
            <a:spAutoFit/>
          </a:bodyPr>
          <a:lstStyle/>
          <a:p>
            <a:pPr algn="ctr">
              <a:lnSpc>
                <a:spcPct val="120000"/>
              </a:lnSpc>
            </a:pPr>
            <a:r>
              <a:rPr lang="zh-CN" altLang="en-US" sz="2800" b="1" dirty="0">
                <a:solidFill>
                  <a:prstClr val="white"/>
                </a:solidFill>
                <a:latin typeface="微软雅黑" pitchFamily="34" charset="-122"/>
              </a:rPr>
              <a:t>他们</a:t>
            </a:r>
            <a:r>
              <a:rPr lang="zh-CN" altLang="en-US" sz="2800" b="1" dirty="0" smtClean="0">
                <a:solidFill>
                  <a:prstClr val="white"/>
                </a:solidFill>
                <a:latin typeface="微软雅黑" pitchFamily="34" charset="-122"/>
              </a:rPr>
              <a:t>那时  远</a:t>
            </a:r>
            <a:r>
              <a:rPr lang="zh-CN" altLang="en-US" sz="2800" b="1" dirty="0">
                <a:solidFill>
                  <a:prstClr val="white"/>
                </a:solidFill>
                <a:latin typeface="微软雅黑" pitchFamily="34" charset="-122"/>
              </a:rPr>
              <a:t>不如你</a:t>
            </a:r>
          </a:p>
        </p:txBody>
      </p:sp>
      <p:sp>
        <p:nvSpPr>
          <p:cNvPr id="3" name="矩形 2"/>
          <p:cNvSpPr/>
          <p:nvPr/>
        </p:nvSpPr>
        <p:spPr>
          <a:xfrm>
            <a:off x="1797679" y="1903549"/>
            <a:ext cx="5591661" cy="1938992"/>
          </a:xfrm>
          <a:prstGeom prst="rect">
            <a:avLst/>
          </a:prstGeom>
        </p:spPr>
        <p:txBody>
          <a:bodyPr wrap="square">
            <a:spAutoFit/>
          </a:bodyPr>
          <a:lstStyle/>
          <a:p>
            <a:pPr>
              <a:lnSpc>
                <a:spcPct val="120000"/>
              </a:lnSpc>
            </a:pPr>
            <a:r>
              <a:rPr lang="zh-CN" altLang="en-US" sz="2000" dirty="0" smtClean="0">
                <a:solidFill>
                  <a:prstClr val="white"/>
                </a:solidFill>
                <a:latin typeface="微软雅黑" pitchFamily="34" charset="-122"/>
              </a:rPr>
              <a:t>他们都是万里挑一的人，你如果足够幸运，你会遇见他们。他们的特点就是一直在努力，梦想听起来不切实际，过得日子比你差，也没人知道他们这辈子能否成功。</a:t>
            </a:r>
            <a:endParaRPr lang="en-US" altLang="zh-CN" sz="2000" dirty="0" smtClean="0">
              <a:solidFill>
                <a:prstClr val="white"/>
              </a:solidFill>
              <a:latin typeface="微软雅黑" pitchFamily="34" charset="-122"/>
            </a:endParaRPr>
          </a:p>
          <a:p>
            <a:pPr algn="r">
              <a:lnSpc>
                <a:spcPct val="120000"/>
              </a:lnSpc>
            </a:pPr>
            <a:r>
              <a:rPr lang="zh-CN" altLang="en-US" sz="2000" dirty="0" smtClean="0">
                <a:solidFill>
                  <a:srgbClr val="FFFF00"/>
                </a:solidFill>
                <a:latin typeface="微软雅黑" pitchFamily="34" charset="-122"/>
              </a:rPr>
              <a:t>最关键的一条</a:t>
            </a:r>
            <a:r>
              <a:rPr lang="en-US" altLang="zh-CN" sz="2000" dirty="0" smtClean="0">
                <a:solidFill>
                  <a:srgbClr val="FFFF00"/>
                </a:solidFill>
                <a:latin typeface="微软雅黑" pitchFamily="34" charset="-122"/>
              </a:rPr>
              <a:t>——</a:t>
            </a:r>
            <a:r>
              <a:rPr lang="zh-CN" altLang="en-US" sz="2000" dirty="0" smtClean="0">
                <a:solidFill>
                  <a:srgbClr val="FFFF00"/>
                </a:solidFill>
                <a:latin typeface="微软雅黑" pitchFamily="34" charset="-122"/>
              </a:rPr>
              <a:t>他们受尽非议，却毫不动摇。</a:t>
            </a:r>
            <a:endParaRPr lang="en-US" altLang="zh-CN" sz="2000" dirty="0" smtClean="0">
              <a:solidFill>
                <a:srgbClr val="FFFF00"/>
              </a:solidFill>
              <a:latin typeface="微软雅黑" pitchFamily="34" charset="-122"/>
            </a:endParaRPr>
          </a:p>
        </p:txBody>
      </p:sp>
    </p:spTree>
    <p:extLst>
      <p:ext uri="{BB962C8B-B14F-4D97-AF65-F5344CB8AC3E}">
        <p14:creationId xmlns:p14="http://schemas.microsoft.com/office/powerpoint/2010/main" xmlns="" val="103882601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3320" y="1639187"/>
            <a:ext cx="6737360" cy="1865126"/>
          </a:xfrm>
          <a:prstGeom prst="rect">
            <a:avLst/>
          </a:prstGeom>
        </p:spPr>
        <p:txBody>
          <a:bodyPr wrap="square">
            <a:spAutoFit/>
          </a:bodyPr>
          <a:lstStyle/>
          <a:p>
            <a:pPr algn="ctr">
              <a:lnSpc>
                <a:spcPct val="120000"/>
              </a:lnSpc>
            </a:pPr>
            <a:r>
              <a:rPr lang="zh-CN" altLang="en-US" sz="3200" b="1" dirty="0" smtClean="0">
                <a:solidFill>
                  <a:prstClr val="white"/>
                </a:solidFill>
                <a:latin typeface="微软雅黑" pitchFamily="34" charset="-122"/>
              </a:rPr>
              <a:t>成功者都是一个人上路</a:t>
            </a:r>
            <a:endParaRPr lang="en-US" altLang="zh-CN" sz="3200" b="1" dirty="0" smtClean="0">
              <a:solidFill>
                <a:prstClr val="white"/>
              </a:solidFill>
              <a:latin typeface="微软雅黑" pitchFamily="34" charset="-122"/>
            </a:endParaRPr>
          </a:p>
          <a:p>
            <a:pPr algn="ctr">
              <a:lnSpc>
                <a:spcPct val="120000"/>
              </a:lnSpc>
            </a:pPr>
            <a:r>
              <a:rPr lang="zh-CN" altLang="en-US" sz="3200" b="1" dirty="0" smtClean="0">
                <a:solidFill>
                  <a:prstClr val="white"/>
                </a:solidFill>
                <a:latin typeface="微软雅黑" pitchFamily="34" charset="-122"/>
              </a:rPr>
              <a:t>你的梦想只有你自己买单</a:t>
            </a:r>
            <a:endParaRPr lang="en-US" altLang="zh-CN" sz="3200" b="1" dirty="0" smtClean="0">
              <a:solidFill>
                <a:prstClr val="white"/>
              </a:solidFill>
              <a:latin typeface="微软雅黑" pitchFamily="34" charset="-122"/>
            </a:endParaRPr>
          </a:p>
          <a:p>
            <a:pPr algn="ctr">
              <a:lnSpc>
                <a:spcPct val="120000"/>
              </a:lnSpc>
            </a:pPr>
            <a:r>
              <a:rPr lang="zh-CN" altLang="en-US" sz="3200" b="1" dirty="0" smtClean="0">
                <a:solidFill>
                  <a:srgbClr val="FFFF00"/>
                </a:solidFill>
                <a:latin typeface="微软雅黑" pitchFamily="34" charset="-122"/>
              </a:rPr>
              <a:t>成功者影响别人  失败者被别人影响</a:t>
            </a:r>
            <a:endParaRPr lang="zh-CN" altLang="en-US" sz="3200" b="1" dirty="0">
              <a:solidFill>
                <a:srgbClr val="FFFF00"/>
              </a:solidFill>
              <a:latin typeface="微软雅黑" pitchFamily="34" charset="-122"/>
            </a:endParaRPr>
          </a:p>
        </p:txBody>
      </p:sp>
    </p:spTree>
    <p:extLst>
      <p:ext uri="{BB962C8B-B14F-4D97-AF65-F5344CB8AC3E}">
        <p14:creationId xmlns:p14="http://schemas.microsoft.com/office/powerpoint/2010/main" xmlns="" val="15435052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B9595"/>
        </a:solidFill>
        <a:effectLst/>
      </p:bgPr>
    </p:bg>
    <p:spTree>
      <p:nvGrpSpPr>
        <p:cNvPr id="1" name=""/>
        <p:cNvGrpSpPr/>
        <p:nvPr/>
      </p:nvGrpSpPr>
      <p:grpSpPr>
        <a:xfrm>
          <a:off x="0" y="0"/>
          <a:ext cx="0" cy="0"/>
          <a:chOff x="0" y="0"/>
          <a:chExt cx="0" cy="0"/>
        </a:xfrm>
      </p:grpSpPr>
      <p:pic>
        <p:nvPicPr>
          <p:cNvPr id="9" name="图片 8" descr="朴树"/>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1" y="0"/>
            <a:ext cx="7362701" cy="3668694"/>
          </a:xfrm>
          <a:custGeom>
            <a:avLst/>
            <a:gdLst>
              <a:gd name="connsiteX0" fmla="*/ 0 w 7362701"/>
              <a:gd name="connsiteY0" fmla="*/ 0 h 3668694"/>
              <a:gd name="connsiteX1" fmla="*/ 7362701 w 7362701"/>
              <a:gd name="connsiteY1" fmla="*/ 0 h 3668694"/>
              <a:gd name="connsiteX2" fmla="*/ 7295731 w 7362701"/>
              <a:gd name="connsiteY2" fmla="*/ 2545232 h 3668694"/>
              <a:gd name="connsiteX3" fmla="*/ 2531172 w 7362701"/>
              <a:gd name="connsiteY3" fmla="*/ 3668694 h 3668694"/>
              <a:gd name="connsiteX4" fmla="*/ 0 w 7362701"/>
              <a:gd name="connsiteY4" fmla="*/ 1292210 h 366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2701" h="3668694">
                <a:moveTo>
                  <a:pt x="0" y="0"/>
                </a:moveTo>
                <a:lnTo>
                  <a:pt x="7362701" y="0"/>
                </a:lnTo>
                <a:lnTo>
                  <a:pt x="7295731" y="2545232"/>
                </a:lnTo>
                <a:lnTo>
                  <a:pt x="2531172" y="3668694"/>
                </a:lnTo>
                <a:lnTo>
                  <a:pt x="0" y="1292210"/>
                </a:lnTo>
                <a:close/>
              </a:path>
            </a:pathLst>
          </a:custGeom>
          <a:noFill/>
          <a:extLst>
            <a:ext uri="{909E8E84-426E-40DD-AFC4-6F175D3DCCD1}">
              <a14:hiddenFill xmlns:a14="http://schemas.microsoft.com/office/drawing/2010/main" xmlns="">
                <a:solidFill>
                  <a:srgbClr val="FFFFFF"/>
                </a:solidFill>
              </a14:hiddenFill>
            </a:ext>
          </a:extLst>
        </p:spPr>
      </p:pic>
      <p:sp>
        <p:nvSpPr>
          <p:cNvPr id="10" name="矩形 9"/>
          <p:cNvSpPr/>
          <p:nvPr/>
        </p:nvSpPr>
        <p:spPr>
          <a:xfrm>
            <a:off x="7265774" y="567936"/>
            <a:ext cx="1734859" cy="1107996"/>
          </a:xfrm>
          <a:prstGeom prst="rect">
            <a:avLst/>
          </a:prstGeom>
        </p:spPr>
        <p:txBody>
          <a:bodyPr wrap="square">
            <a:spAutoFit/>
          </a:bodyPr>
          <a:lstStyle/>
          <a:p>
            <a:pPr algn="r" defTabSz="685800">
              <a:lnSpc>
                <a:spcPct val="120000"/>
              </a:lnSpc>
              <a:defRPr/>
            </a:pPr>
            <a:r>
              <a:rPr lang="zh-CN" altLang="en-US" sz="2800" b="1" dirty="0" smtClean="0">
                <a:solidFill>
                  <a:prstClr val="white"/>
                </a:solidFill>
                <a:latin typeface="微软雅黑" pitchFamily="34" charset="-122"/>
              </a:rPr>
              <a:t>朴树</a:t>
            </a:r>
            <a:r>
              <a:rPr lang="zh-CN" altLang="en-US" sz="1800" b="1" dirty="0" smtClean="0">
                <a:solidFill>
                  <a:prstClr val="white"/>
                </a:solidFill>
                <a:latin typeface="微软雅黑" pitchFamily="34" charset="-122"/>
              </a:rPr>
              <a:t> </a:t>
            </a:r>
            <a:r>
              <a:rPr lang="en-US" altLang="zh-CN" sz="1800" b="1" dirty="0" smtClean="0">
                <a:solidFill>
                  <a:prstClr val="white"/>
                </a:solidFill>
                <a:latin typeface="微软雅黑" pitchFamily="34" charset="-122"/>
              </a:rPr>
              <a:t> </a:t>
            </a:r>
            <a:endParaRPr lang="en-US" altLang="zh-CN" sz="1800" b="1" dirty="0">
              <a:solidFill>
                <a:prstClr val="white"/>
              </a:solidFill>
              <a:latin typeface="微软雅黑" pitchFamily="34" charset="-122"/>
            </a:endParaRPr>
          </a:p>
          <a:p>
            <a:pPr algn="r" defTabSz="685800">
              <a:lnSpc>
                <a:spcPct val="120000"/>
              </a:lnSpc>
              <a:defRPr/>
            </a:pPr>
            <a:r>
              <a:rPr lang="zh-CN" altLang="en-US" sz="1350" kern="0" dirty="0" smtClean="0">
                <a:solidFill>
                  <a:prstClr val="white"/>
                </a:solidFill>
              </a:rPr>
              <a:t>著名音乐人</a:t>
            </a:r>
            <a:endParaRPr lang="en-US" altLang="zh-CN" sz="1350" kern="0" dirty="0" smtClean="0">
              <a:solidFill>
                <a:prstClr val="white"/>
              </a:solidFill>
            </a:endParaRPr>
          </a:p>
          <a:p>
            <a:pPr algn="r" defTabSz="685800">
              <a:lnSpc>
                <a:spcPct val="120000"/>
              </a:lnSpc>
              <a:defRPr/>
            </a:pPr>
            <a:r>
              <a:rPr lang="zh-CN" altLang="en-US" sz="1350" kern="0" dirty="0" smtClean="0">
                <a:solidFill>
                  <a:prstClr val="white"/>
                </a:solidFill>
              </a:rPr>
              <a:t>代表作</a:t>
            </a:r>
            <a:r>
              <a:rPr lang="en-US" altLang="zh-CN" sz="1350" kern="0" dirty="0" smtClean="0">
                <a:solidFill>
                  <a:prstClr val="white"/>
                </a:solidFill>
              </a:rPr>
              <a:t>《</a:t>
            </a:r>
            <a:r>
              <a:rPr lang="zh-CN" altLang="en-US" sz="1350" kern="0" dirty="0" smtClean="0">
                <a:solidFill>
                  <a:prstClr val="white"/>
                </a:solidFill>
              </a:rPr>
              <a:t>平凡之路</a:t>
            </a:r>
            <a:r>
              <a:rPr lang="en-US" altLang="zh-CN" sz="1350" kern="0" dirty="0" smtClean="0">
                <a:solidFill>
                  <a:prstClr val="white"/>
                </a:solidFill>
              </a:rPr>
              <a:t>》</a:t>
            </a:r>
            <a:endParaRPr lang="zh-CN" altLang="en-US" sz="1350" kern="0" dirty="0">
              <a:solidFill>
                <a:prstClr val="white"/>
              </a:solidFill>
            </a:endParaRPr>
          </a:p>
        </p:txBody>
      </p:sp>
      <p:sp>
        <p:nvSpPr>
          <p:cNvPr id="4" name="文本框 3"/>
          <p:cNvSpPr txBox="1"/>
          <p:nvPr/>
        </p:nvSpPr>
        <p:spPr>
          <a:xfrm>
            <a:off x="890650" y="3867298"/>
            <a:ext cx="6878806" cy="757130"/>
          </a:xfrm>
          <a:prstGeom prst="rect">
            <a:avLst/>
          </a:prstGeom>
          <a:noFill/>
        </p:spPr>
        <p:txBody>
          <a:bodyPr wrap="none" rtlCol="0">
            <a:spAutoFit/>
          </a:bodyPr>
          <a:lstStyle/>
          <a:p>
            <a:pPr>
              <a:lnSpc>
                <a:spcPct val="120000"/>
              </a:lnSpc>
            </a:pPr>
            <a:r>
              <a:rPr lang="zh-CN" altLang="en-US" sz="1800" dirty="0" smtClean="0">
                <a:solidFill>
                  <a:schemeClr val="bg1"/>
                </a:solidFill>
              </a:rPr>
              <a:t>有一天，朴树的妈妈很难为情地问他，你要不要去饭店端个盘子，</a:t>
            </a:r>
            <a:endParaRPr lang="en-US" altLang="zh-CN" sz="1800" dirty="0" smtClean="0">
              <a:solidFill>
                <a:schemeClr val="bg1"/>
              </a:solidFill>
            </a:endParaRPr>
          </a:p>
          <a:p>
            <a:pPr>
              <a:lnSpc>
                <a:spcPct val="120000"/>
              </a:lnSpc>
            </a:pPr>
            <a:r>
              <a:rPr lang="zh-CN" altLang="en-US" sz="1800" dirty="0" smtClean="0">
                <a:solidFill>
                  <a:schemeClr val="bg1"/>
                </a:solidFill>
              </a:rPr>
              <a:t>朴树才忽然发现，自己已经在家白吃白喝很久了。</a:t>
            </a:r>
            <a:endParaRPr lang="zh-CN" altLang="en-US" sz="1800" dirty="0">
              <a:solidFill>
                <a:schemeClr val="bg1"/>
              </a:solidFill>
            </a:endParaRPr>
          </a:p>
        </p:txBody>
      </p:sp>
    </p:spTree>
    <p:extLst>
      <p:ext uri="{BB962C8B-B14F-4D97-AF65-F5344CB8AC3E}">
        <p14:creationId xmlns:p14="http://schemas.microsoft.com/office/powerpoint/2010/main" xmlns="" val="1875036865"/>
      </p:ext>
    </p:extLst>
  </p:cSld>
  <p:clrMapOvr>
    <a:masterClrMapping/>
  </p:clrMapOvr>
  <mc:AlternateContent xmlns:mc="http://schemas.openxmlformats.org/markup-compatibility/2006">
    <mc:Choice xmlns:p14="http://schemas.microsoft.com/office/powerpoint/2010/main" xmlns="" Requires="p14">
      <p:transition spd="med">
        <p14:prism/>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s0.139js.com/file/s_jpg_85d8bc0ftw1e4tewqik9oj21kw1kw49z.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9961" b="100000" l="0" r="89990"/>
                    </a14:imgEffect>
                  </a14:imgLayer>
                </a14:imgProps>
              </a:ext>
              <a:ext uri="{28A0092B-C50C-407E-A947-70E740481C1C}">
                <a14:useLocalDpi xmlns:a14="http://schemas.microsoft.com/office/drawing/2010/main" xmlns="" val="0"/>
              </a:ext>
            </a:extLst>
          </a:blip>
          <a:srcRect/>
          <a:stretch>
            <a:fillRect/>
          </a:stretch>
        </p:blipFill>
        <p:spPr bwMode="auto">
          <a:xfrm>
            <a:off x="-1" y="-2560320"/>
            <a:ext cx="7703821" cy="7703821"/>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0" y="4609448"/>
            <a:ext cx="9144000" cy="534054"/>
          </a:xfrm>
          <a:prstGeom prst="rect">
            <a:avLst/>
          </a:prstGeom>
        </p:spPr>
      </p:pic>
      <p:cxnSp>
        <p:nvCxnSpPr>
          <p:cNvPr id="4" name="直接连接符 3"/>
          <p:cNvCxnSpPr/>
          <p:nvPr/>
        </p:nvCxnSpPr>
        <p:spPr>
          <a:xfrm>
            <a:off x="0" y="4609447"/>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840225" y="737592"/>
            <a:ext cx="1591980" cy="1107996"/>
          </a:xfrm>
          <a:prstGeom prst="rect">
            <a:avLst/>
          </a:prstGeom>
        </p:spPr>
        <p:txBody>
          <a:bodyPr wrap="square">
            <a:spAutoFit/>
          </a:bodyPr>
          <a:lstStyle/>
          <a:p>
            <a:pPr defTabSz="685800">
              <a:lnSpc>
                <a:spcPct val="120000"/>
              </a:lnSpc>
              <a:defRPr/>
            </a:pPr>
            <a:r>
              <a:rPr lang="zh-CN" altLang="en-US" sz="2800" b="1" dirty="0" smtClean="0">
                <a:solidFill>
                  <a:prstClr val="white"/>
                </a:solidFill>
                <a:latin typeface="微软雅黑" pitchFamily="34" charset="-122"/>
              </a:rPr>
              <a:t>俞敏洪</a:t>
            </a:r>
            <a:r>
              <a:rPr lang="zh-CN" altLang="en-US" sz="1800" b="1" dirty="0" smtClean="0">
                <a:solidFill>
                  <a:prstClr val="white"/>
                </a:solidFill>
                <a:latin typeface="微软雅黑" pitchFamily="34" charset="-122"/>
              </a:rPr>
              <a:t> </a:t>
            </a:r>
            <a:r>
              <a:rPr lang="en-US" altLang="zh-CN" sz="1800" b="1" dirty="0" smtClean="0">
                <a:solidFill>
                  <a:prstClr val="white"/>
                </a:solidFill>
                <a:latin typeface="微软雅黑" pitchFamily="34" charset="-122"/>
              </a:rPr>
              <a:t> </a:t>
            </a:r>
            <a:endParaRPr lang="en-US" altLang="zh-CN" sz="1800" b="1" dirty="0">
              <a:solidFill>
                <a:prstClr val="white"/>
              </a:solidFill>
              <a:latin typeface="微软雅黑" pitchFamily="34" charset="-122"/>
            </a:endParaRPr>
          </a:p>
          <a:p>
            <a:pPr defTabSz="685800">
              <a:lnSpc>
                <a:spcPct val="120000"/>
              </a:lnSpc>
              <a:defRPr/>
            </a:pPr>
            <a:r>
              <a:rPr lang="zh-CN" altLang="en-US" sz="1350" kern="0" dirty="0" smtClean="0">
                <a:solidFill>
                  <a:prstClr val="white"/>
                </a:solidFill>
              </a:rPr>
              <a:t>企业家</a:t>
            </a:r>
            <a:endParaRPr lang="en-US" altLang="zh-CN" sz="1350" kern="0" dirty="0" smtClean="0">
              <a:solidFill>
                <a:prstClr val="white"/>
              </a:solidFill>
            </a:endParaRPr>
          </a:p>
          <a:p>
            <a:pPr defTabSz="685800">
              <a:lnSpc>
                <a:spcPct val="120000"/>
              </a:lnSpc>
              <a:defRPr/>
            </a:pPr>
            <a:r>
              <a:rPr lang="zh-CN" altLang="en-US" kern="0" dirty="0">
                <a:solidFill>
                  <a:prstClr val="white"/>
                </a:solidFill>
              </a:rPr>
              <a:t>新</a:t>
            </a:r>
            <a:r>
              <a:rPr lang="zh-CN" altLang="en-US" kern="0" dirty="0" smtClean="0">
                <a:solidFill>
                  <a:prstClr val="white"/>
                </a:solidFill>
              </a:rPr>
              <a:t>东方总裁</a:t>
            </a:r>
            <a:endParaRPr lang="zh-CN" altLang="en-US" sz="1350" kern="0" dirty="0">
              <a:solidFill>
                <a:prstClr val="white"/>
              </a:solidFill>
            </a:endParaRPr>
          </a:p>
        </p:txBody>
      </p:sp>
      <p:sp>
        <p:nvSpPr>
          <p:cNvPr id="2" name="矩形 1"/>
          <p:cNvSpPr/>
          <p:nvPr/>
        </p:nvSpPr>
        <p:spPr>
          <a:xfrm>
            <a:off x="4840225" y="1804342"/>
            <a:ext cx="3998975" cy="1421928"/>
          </a:xfrm>
          <a:prstGeom prst="rect">
            <a:avLst/>
          </a:prstGeom>
          <a:noFill/>
        </p:spPr>
        <p:txBody>
          <a:bodyPr wrap="square" rtlCol="0">
            <a:spAutoFit/>
          </a:bodyPr>
          <a:lstStyle/>
          <a:p>
            <a:pPr>
              <a:lnSpc>
                <a:spcPct val="120000"/>
              </a:lnSpc>
            </a:pPr>
            <a:r>
              <a:rPr lang="zh-CN" altLang="en-US" sz="1800" dirty="0">
                <a:solidFill>
                  <a:schemeClr val="bg1"/>
                </a:solidFill>
              </a:rPr>
              <a:t>俞敏洪连续考了三年大学，</a:t>
            </a:r>
            <a:r>
              <a:rPr lang="zh-CN" altLang="en-US" sz="1800" dirty="0" smtClean="0">
                <a:solidFill>
                  <a:schemeClr val="bg1"/>
                </a:solidFill>
              </a:rPr>
              <a:t>不干农活</a:t>
            </a:r>
            <a:r>
              <a:rPr lang="zh-CN" altLang="en-US" sz="1800" dirty="0">
                <a:solidFill>
                  <a:schemeClr val="bg1"/>
                </a:solidFill>
              </a:rPr>
              <a:t>不打工赚钱</a:t>
            </a:r>
            <a:r>
              <a:rPr lang="zh-CN" altLang="en-US" sz="1800" dirty="0" smtClean="0">
                <a:solidFill>
                  <a:schemeClr val="bg1"/>
                </a:solidFill>
              </a:rPr>
              <a:t>，村里人</a:t>
            </a:r>
            <a:r>
              <a:rPr lang="zh-CN" altLang="en-US" sz="1800" dirty="0">
                <a:solidFill>
                  <a:schemeClr val="bg1"/>
                </a:solidFill>
              </a:rPr>
              <a:t>谁见了都</a:t>
            </a:r>
            <a:r>
              <a:rPr lang="zh-CN" altLang="en-US" sz="1800" dirty="0" smtClean="0">
                <a:solidFill>
                  <a:schemeClr val="bg1"/>
                </a:solidFill>
              </a:rPr>
              <a:t>笑话。</a:t>
            </a:r>
            <a:endParaRPr lang="en-US" altLang="zh-CN" sz="1800" dirty="0" smtClean="0">
              <a:solidFill>
                <a:schemeClr val="bg1"/>
              </a:solidFill>
            </a:endParaRPr>
          </a:p>
          <a:p>
            <a:pPr>
              <a:lnSpc>
                <a:spcPct val="120000"/>
              </a:lnSpc>
            </a:pPr>
            <a:r>
              <a:rPr lang="zh-CN" altLang="en-US" sz="1800" dirty="0" smtClean="0">
                <a:solidFill>
                  <a:schemeClr val="bg1"/>
                </a:solidFill>
              </a:rPr>
              <a:t>并且</a:t>
            </a:r>
            <a:r>
              <a:rPr lang="zh-CN" altLang="en-US" sz="1800" dirty="0">
                <a:solidFill>
                  <a:schemeClr val="bg1"/>
                </a:solidFill>
              </a:rPr>
              <a:t>最关键的是，他在</a:t>
            </a:r>
            <a:r>
              <a:rPr lang="zh-CN" altLang="en-US" sz="1800" dirty="0" smtClean="0">
                <a:solidFill>
                  <a:schemeClr val="bg1"/>
                </a:solidFill>
              </a:rPr>
              <a:t>第三</a:t>
            </a:r>
            <a:r>
              <a:rPr lang="zh-CN" altLang="en-US" sz="1800" dirty="0">
                <a:solidFill>
                  <a:schemeClr val="bg1"/>
                </a:solidFill>
              </a:rPr>
              <a:t>次努力的时候，仍然不知道自己能否考得上。</a:t>
            </a:r>
          </a:p>
        </p:txBody>
      </p:sp>
    </p:spTree>
    <p:extLst>
      <p:ext uri="{BB962C8B-B14F-4D97-AF65-F5344CB8AC3E}">
        <p14:creationId xmlns:p14="http://schemas.microsoft.com/office/powerpoint/2010/main" xmlns="" val="48757841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郭德纲海报"/>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9478" b="94778" l="60742" r="95898"/>
                    </a14:imgEffect>
                  </a14:imgLayer>
                </a14:imgProps>
              </a:ext>
              <a:ext uri="{28A0092B-C50C-407E-A947-70E740481C1C}">
                <a14:useLocalDpi xmlns:a14="http://schemas.microsoft.com/office/drawing/2010/main" xmlns="" val="0"/>
              </a:ext>
            </a:extLst>
          </a:blip>
          <a:srcRect l="59875" b="4182"/>
          <a:stretch/>
        </p:blipFill>
        <p:spPr bwMode="auto">
          <a:xfrm>
            <a:off x="5071872" y="-421108"/>
            <a:ext cx="4413658" cy="532135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0" y="3755136"/>
            <a:ext cx="9144000" cy="1388366"/>
          </a:xfrm>
          <a:prstGeom prst="rect">
            <a:avLst/>
          </a:prstGeom>
        </p:spPr>
      </p:pic>
      <p:cxnSp>
        <p:nvCxnSpPr>
          <p:cNvPr id="4" name="直接连接符 3"/>
          <p:cNvCxnSpPr/>
          <p:nvPr/>
        </p:nvCxnSpPr>
        <p:spPr>
          <a:xfrm>
            <a:off x="0" y="3755136"/>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971550" y="1884910"/>
            <a:ext cx="4100322" cy="757130"/>
          </a:xfrm>
          <a:prstGeom prst="rect">
            <a:avLst/>
          </a:prstGeom>
          <a:noFill/>
        </p:spPr>
        <p:txBody>
          <a:bodyPr wrap="square" rtlCol="0">
            <a:spAutoFit/>
          </a:bodyPr>
          <a:lstStyle/>
          <a:p>
            <a:pPr>
              <a:lnSpc>
                <a:spcPct val="120000"/>
              </a:lnSpc>
            </a:pPr>
            <a:r>
              <a:rPr lang="zh-CN" altLang="en-US" sz="1800" dirty="0" smtClean="0">
                <a:solidFill>
                  <a:schemeClr val="bg1"/>
                </a:solidFill>
              </a:rPr>
              <a:t>那一年，郭德纲饿得实在没招了，</a:t>
            </a:r>
            <a:endParaRPr lang="en-US" altLang="zh-CN" sz="1800" dirty="0" smtClean="0">
              <a:solidFill>
                <a:schemeClr val="bg1"/>
              </a:solidFill>
            </a:endParaRPr>
          </a:p>
          <a:p>
            <a:pPr>
              <a:lnSpc>
                <a:spcPct val="120000"/>
              </a:lnSpc>
            </a:pPr>
            <a:r>
              <a:rPr lang="zh-CN" altLang="en-US" sz="1800" dirty="0" smtClean="0">
                <a:solidFill>
                  <a:schemeClr val="bg1"/>
                </a:solidFill>
              </a:rPr>
              <a:t>用</a:t>
            </a:r>
            <a:r>
              <a:rPr lang="en-US" altLang="zh-CN" sz="1800" dirty="0" smtClean="0">
                <a:solidFill>
                  <a:schemeClr val="bg1"/>
                </a:solidFill>
              </a:rPr>
              <a:t>BB</a:t>
            </a:r>
            <a:r>
              <a:rPr lang="zh-CN" altLang="en-US" sz="1800" dirty="0" smtClean="0">
                <a:solidFill>
                  <a:schemeClr val="bg1"/>
                </a:solidFill>
              </a:rPr>
              <a:t>机换了两个馒头吃。</a:t>
            </a:r>
            <a:endParaRPr lang="zh-CN" altLang="en-US" sz="1800" dirty="0">
              <a:solidFill>
                <a:schemeClr val="bg1"/>
              </a:solidFill>
            </a:endParaRPr>
          </a:p>
        </p:txBody>
      </p:sp>
      <p:sp>
        <p:nvSpPr>
          <p:cNvPr id="6" name="矩形 5"/>
          <p:cNvSpPr/>
          <p:nvPr/>
        </p:nvSpPr>
        <p:spPr>
          <a:xfrm>
            <a:off x="971550" y="701016"/>
            <a:ext cx="1796034" cy="1107996"/>
          </a:xfrm>
          <a:prstGeom prst="rect">
            <a:avLst/>
          </a:prstGeom>
        </p:spPr>
        <p:txBody>
          <a:bodyPr wrap="square">
            <a:spAutoFit/>
          </a:bodyPr>
          <a:lstStyle/>
          <a:p>
            <a:pPr defTabSz="685800">
              <a:lnSpc>
                <a:spcPct val="120000"/>
              </a:lnSpc>
              <a:defRPr/>
            </a:pPr>
            <a:r>
              <a:rPr lang="zh-CN" altLang="en-US" sz="2800" b="1" dirty="0" smtClean="0">
                <a:solidFill>
                  <a:prstClr val="white"/>
                </a:solidFill>
                <a:latin typeface="微软雅黑" pitchFamily="34" charset="-122"/>
              </a:rPr>
              <a:t>郭德纲</a:t>
            </a:r>
            <a:r>
              <a:rPr lang="zh-CN" altLang="en-US" sz="1800" b="1" dirty="0" smtClean="0">
                <a:solidFill>
                  <a:prstClr val="white"/>
                </a:solidFill>
                <a:latin typeface="微软雅黑" pitchFamily="34" charset="-122"/>
              </a:rPr>
              <a:t> </a:t>
            </a:r>
            <a:r>
              <a:rPr lang="en-US" altLang="zh-CN" sz="1800" b="1" dirty="0" smtClean="0">
                <a:solidFill>
                  <a:prstClr val="white"/>
                </a:solidFill>
                <a:latin typeface="微软雅黑" pitchFamily="34" charset="-122"/>
              </a:rPr>
              <a:t> </a:t>
            </a:r>
            <a:endParaRPr lang="en-US" altLang="zh-CN" sz="1800" b="1" dirty="0">
              <a:solidFill>
                <a:prstClr val="white"/>
              </a:solidFill>
              <a:latin typeface="微软雅黑" pitchFamily="34" charset="-122"/>
            </a:endParaRPr>
          </a:p>
          <a:p>
            <a:pPr defTabSz="685800">
              <a:lnSpc>
                <a:spcPct val="120000"/>
              </a:lnSpc>
              <a:defRPr/>
            </a:pPr>
            <a:r>
              <a:rPr lang="zh-CN" altLang="en-US" sz="1350" kern="0" dirty="0" smtClean="0">
                <a:solidFill>
                  <a:prstClr val="white"/>
                </a:solidFill>
              </a:rPr>
              <a:t>相声大师</a:t>
            </a:r>
            <a:endParaRPr lang="en-US" altLang="zh-CN" sz="1350" kern="0" dirty="0" smtClean="0">
              <a:solidFill>
                <a:prstClr val="white"/>
              </a:solidFill>
            </a:endParaRPr>
          </a:p>
          <a:p>
            <a:pPr defTabSz="685800">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smtClean="0">
                <a:solidFill>
                  <a:prstClr val="white"/>
                </a:solidFill>
              </a:rPr>
              <a:t>我这一辈子</a:t>
            </a:r>
            <a:r>
              <a:rPr lang="en-US" altLang="zh-CN" kern="0" dirty="0" smtClean="0">
                <a:solidFill>
                  <a:prstClr val="white"/>
                </a:solidFill>
              </a:rPr>
              <a:t>》</a:t>
            </a:r>
            <a:endParaRPr lang="zh-CN" altLang="en-US" sz="1350" kern="0" dirty="0">
              <a:solidFill>
                <a:prstClr val="white"/>
              </a:solidFill>
            </a:endParaRPr>
          </a:p>
        </p:txBody>
      </p:sp>
      <p:sp>
        <p:nvSpPr>
          <p:cNvPr id="7" name="矩形 6"/>
          <p:cNvSpPr/>
          <p:nvPr/>
        </p:nvSpPr>
        <p:spPr>
          <a:xfrm>
            <a:off x="971550" y="4033390"/>
            <a:ext cx="7343394" cy="757130"/>
          </a:xfrm>
          <a:prstGeom prst="rect">
            <a:avLst/>
          </a:prstGeom>
          <a:noFill/>
        </p:spPr>
        <p:txBody>
          <a:bodyPr wrap="square" rtlCol="0">
            <a:spAutoFit/>
          </a:bodyPr>
          <a:lstStyle/>
          <a:p>
            <a:pPr>
              <a:lnSpc>
                <a:spcPct val="120000"/>
              </a:lnSpc>
            </a:pPr>
            <a:r>
              <a:rPr lang="zh-CN" altLang="en-US" sz="1800" dirty="0" smtClean="0">
                <a:solidFill>
                  <a:schemeClr val="bg1"/>
                </a:solidFill>
              </a:rPr>
              <a:t>德云社由郭德纲于</a:t>
            </a:r>
            <a:r>
              <a:rPr lang="en-US" altLang="zh-CN" sz="1800" dirty="0" smtClean="0">
                <a:solidFill>
                  <a:schemeClr val="bg1"/>
                </a:solidFill>
              </a:rPr>
              <a:t>1995</a:t>
            </a:r>
            <a:r>
              <a:rPr lang="zh-CN" altLang="en-US" sz="1800" dirty="0" smtClean="0">
                <a:solidFill>
                  <a:schemeClr val="bg1"/>
                </a:solidFill>
              </a:rPr>
              <a:t>年创建，经过郭德纲先生和众多位新老相声演员的不懈努力，有很多人对德云社认可和关注，德云社正在逐步走向辉煌</a:t>
            </a:r>
            <a:r>
              <a:rPr lang="en-US" altLang="zh-CN" sz="1800" dirty="0" smtClean="0">
                <a:solidFill>
                  <a:schemeClr val="bg1"/>
                </a:solidFill>
              </a:rPr>
              <a:t>.</a:t>
            </a:r>
            <a:endParaRPr lang="zh-CN" altLang="en-US" sz="1800" dirty="0">
              <a:solidFill>
                <a:schemeClr val="bg1"/>
              </a:solidFill>
            </a:endParaRPr>
          </a:p>
        </p:txBody>
      </p:sp>
    </p:spTree>
    <p:extLst>
      <p:ext uri="{BB962C8B-B14F-4D97-AF65-F5344CB8AC3E}">
        <p14:creationId xmlns:p14="http://schemas.microsoft.com/office/powerpoint/2010/main" xmlns="" val="297291153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descr="http://i.vanclimg.com/Brand/hanhan/haibao_1.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278" b="100000" l="37584" r="75259">
                        <a14:foregroundMark x1="55265" y1="6458" x2="44492" y2="50556"/>
                        <a14:foregroundMark x1="48113" y1="36944" x2="55843" y2="56944"/>
                        <a14:foregroundMark x1="45800" y1="88472" x2="51156" y2="95139"/>
                        <a14:foregroundMark x1="46257" y1="35833" x2="43670" y2="41458"/>
                        <a14:backgroundMark x1="65794" y1="7778" x2="60773" y2="57500"/>
                      </a14:backgroundRemoval>
                    </a14:imgEffect>
                  </a14:imgLayer>
                </a14:imgProps>
              </a:ext>
              <a:ext uri="{28A0092B-C50C-407E-A947-70E740481C1C}">
                <a14:useLocalDpi xmlns:a14="http://schemas.microsoft.com/office/drawing/2010/main" xmlns="" val="0"/>
              </a:ext>
            </a:extLst>
          </a:blip>
          <a:srcRect l="36889" r="23779"/>
          <a:stretch/>
        </p:blipFill>
        <p:spPr bwMode="auto">
          <a:xfrm>
            <a:off x="-175354" y="-35462"/>
            <a:ext cx="4648201" cy="5178962"/>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3673982" y="609576"/>
            <a:ext cx="2763888" cy="1107996"/>
          </a:xfrm>
          <a:prstGeom prst="rect">
            <a:avLst/>
          </a:prstGeom>
        </p:spPr>
        <p:txBody>
          <a:bodyPr wrap="square">
            <a:spAutoFit/>
          </a:bodyPr>
          <a:lstStyle/>
          <a:p>
            <a:pPr defTabSz="685800">
              <a:lnSpc>
                <a:spcPct val="120000"/>
              </a:lnSpc>
              <a:defRPr/>
            </a:pPr>
            <a:r>
              <a:rPr lang="zh-CN" altLang="en-US" sz="2800" b="1" dirty="0" smtClean="0">
                <a:solidFill>
                  <a:prstClr val="white"/>
                </a:solidFill>
                <a:latin typeface="微软雅黑" pitchFamily="34" charset="-122"/>
              </a:rPr>
              <a:t>韩寒</a:t>
            </a:r>
            <a:r>
              <a:rPr lang="en-US" altLang="zh-CN" sz="1800" b="1" dirty="0" smtClean="0">
                <a:solidFill>
                  <a:prstClr val="white"/>
                </a:solidFill>
                <a:latin typeface="微软雅黑" pitchFamily="34" charset="-122"/>
              </a:rPr>
              <a:t> </a:t>
            </a:r>
            <a:endParaRPr lang="en-US" altLang="zh-CN" sz="1800" b="1" dirty="0">
              <a:solidFill>
                <a:prstClr val="white"/>
              </a:solidFill>
              <a:latin typeface="微软雅黑" pitchFamily="34" charset="-122"/>
            </a:endParaRPr>
          </a:p>
          <a:p>
            <a:pPr defTabSz="685800">
              <a:lnSpc>
                <a:spcPct val="120000"/>
              </a:lnSpc>
              <a:defRPr/>
            </a:pPr>
            <a:r>
              <a:rPr lang="zh-CN" altLang="en-US" sz="1350" kern="0" dirty="0" smtClean="0">
                <a:solidFill>
                  <a:prstClr val="white"/>
                </a:solidFill>
              </a:rPr>
              <a:t>作家</a:t>
            </a:r>
            <a:r>
              <a:rPr lang="en-US" altLang="zh-CN" sz="1350" kern="0" dirty="0" smtClean="0">
                <a:solidFill>
                  <a:prstClr val="white"/>
                </a:solidFill>
              </a:rPr>
              <a:t>/</a:t>
            </a:r>
            <a:r>
              <a:rPr lang="zh-CN" altLang="en-US" sz="1350" kern="0" dirty="0" smtClean="0">
                <a:solidFill>
                  <a:prstClr val="white"/>
                </a:solidFill>
              </a:rPr>
              <a:t>导演</a:t>
            </a:r>
            <a:endParaRPr lang="en-US" altLang="zh-CN" sz="1350" kern="0" dirty="0" smtClean="0">
              <a:solidFill>
                <a:prstClr val="white"/>
              </a:solidFill>
            </a:endParaRPr>
          </a:p>
          <a:p>
            <a:pPr defTabSz="685800">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smtClean="0">
                <a:solidFill>
                  <a:prstClr val="white"/>
                </a:solidFill>
              </a:rPr>
              <a:t>三重门</a:t>
            </a:r>
            <a:r>
              <a:rPr lang="en-US" altLang="zh-CN" kern="0" dirty="0" smtClean="0">
                <a:solidFill>
                  <a:prstClr val="white"/>
                </a:solidFill>
              </a:rPr>
              <a:t>》《</a:t>
            </a:r>
            <a:r>
              <a:rPr lang="zh-CN" altLang="en-US" kern="0" dirty="0" smtClean="0">
                <a:solidFill>
                  <a:prstClr val="white"/>
                </a:solidFill>
              </a:rPr>
              <a:t>后会无期</a:t>
            </a:r>
            <a:r>
              <a:rPr lang="en-US" altLang="zh-CN" kern="0" dirty="0" smtClean="0">
                <a:solidFill>
                  <a:prstClr val="white"/>
                </a:solidFill>
              </a:rPr>
              <a:t>》</a:t>
            </a:r>
            <a:endParaRPr lang="zh-CN" altLang="en-US" sz="1350" kern="0" dirty="0">
              <a:solidFill>
                <a:prstClr val="white"/>
              </a:solidFill>
            </a:endParaRPr>
          </a:p>
        </p:txBody>
      </p:sp>
      <p:sp>
        <p:nvSpPr>
          <p:cNvPr id="8" name="矩形 7"/>
          <p:cNvSpPr/>
          <p:nvPr/>
        </p:nvSpPr>
        <p:spPr>
          <a:xfrm>
            <a:off x="3673982" y="1843055"/>
            <a:ext cx="3998975" cy="1421928"/>
          </a:xfrm>
          <a:prstGeom prst="rect">
            <a:avLst/>
          </a:prstGeom>
          <a:noFill/>
        </p:spPr>
        <p:txBody>
          <a:bodyPr wrap="square" rtlCol="0">
            <a:spAutoFit/>
          </a:bodyPr>
          <a:lstStyle/>
          <a:p>
            <a:pPr>
              <a:lnSpc>
                <a:spcPct val="120000"/>
              </a:lnSpc>
            </a:pPr>
            <a:r>
              <a:rPr lang="zh-CN" altLang="en-US" sz="1800" dirty="0" smtClean="0">
                <a:solidFill>
                  <a:schemeClr val="bg1"/>
                </a:solidFill>
              </a:rPr>
              <a:t>当韩寒去办公室办理退学手续的时候，老师们问他，你不念书了，将来靠什么生活，年少的韩寒天真地说，靠我的稿费啊。老师们全都笑了。</a:t>
            </a:r>
            <a:endParaRPr lang="zh-CN" altLang="en-US" sz="1800" dirty="0">
              <a:solidFill>
                <a:schemeClr val="bg1"/>
              </a:solidFill>
            </a:endParaRPr>
          </a:p>
        </p:txBody>
      </p:sp>
    </p:spTree>
    <p:extLst>
      <p:ext uri="{BB962C8B-B14F-4D97-AF65-F5344CB8AC3E}">
        <p14:creationId xmlns:p14="http://schemas.microsoft.com/office/powerpoint/2010/main" xmlns="" val="18947052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descr="http://img1.imgtn.bdimg.com/it/u=1837154717,2956993086&amp;fm=23&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a:lnSpc>
                <a:spcPct val="120000"/>
              </a:lnSpc>
            </a:pPr>
            <a:endParaRPr lang="zh-CN" altLang="en-US"/>
          </a:p>
        </p:txBody>
      </p:sp>
      <p:pic>
        <p:nvPicPr>
          <p:cNvPr id="12" name="图片 11" descr="http://finance.cz001.com.cn/attachement/jpg/site2/20100421/001676c4943d0d38aa920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12624" b="12624"/>
          <a:stretch>
            <a:fillRect/>
          </a:stretch>
        </p:blipFill>
        <p:spPr bwMode="auto">
          <a:xfrm>
            <a:off x="0" y="1"/>
            <a:ext cx="7373070" cy="3679556"/>
          </a:xfrm>
          <a:custGeom>
            <a:avLst/>
            <a:gdLst>
              <a:gd name="connsiteX0" fmla="*/ 0 w 7373070"/>
              <a:gd name="connsiteY0" fmla="*/ 0 h 3679556"/>
              <a:gd name="connsiteX1" fmla="*/ 7373070 w 7373070"/>
              <a:gd name="connsiteY1" fmla="*/ 0 h 3679556"/>
              <a:gd name="connsiteX2" fmla="*/ 7305902 w 7373070"/>
              <a:gd name="connsiteY2" fmla="*/ 2552768 h 3679556"/>
              <a:gd name="connsiteX3" fmla="*/ 2527237 w 7373070"/>
              <a:gd name="connsiteY3" fmla="*/ 3679556 h 3679556"/>
              <a:gd name="connsiteX4" fmla="*/ 0 w 7373070"/>
              <a:gd name="connsiteY4" fmla="*/ 1306768 h 367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070" h="3679556">
                <a:moveTo>
                  <a:pt x="0" y="0"/>
                </a:moveTo>
                <a:lnTo>
                  <a:pt x="7373070" y="0"/>
                </a:lnTo>
                <a:lnTo>
                  <a:pt x="7305902" y="2552768"/>
                </a:lnTo>
                <a:lnTo>
                  <a:pt x="2527237" y="3679556"/>
                </a:lnTo>
                <a:lnTo>
                  <a:pt x="0" y="1306768"/>
                </a:lnTo>
                <a:close/>
              </a:path>
            </a:pathLst>
          </a:custGeom>
          <a:noFill/>
          <a:ln w="28575">
            <a:solidFill>
              <a:schemeClr val="bg1"/>
            </a:solidFill>
          </a:ln>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7346868" y="567936"/>
            <a:ext cx="1591980" cy="1107996"/>
          </a:xfrm>
          <a:prstGeom prst="rect">
            <a:avLst/>
          </a:prstGeom>
        </p:spPr>
        <p:txBody>
          <a:bodyPr wrap="square">
            <a:spAutoFit/>
          </a:bodyPr>
          <a:lstStyle/>
          <a:p>
            <a:pPr algn="r" defTabSz="685800">
              <a:lnSpc>
                <a:spcPct val="120000"/>
              </a:lnSpc>
              <a:defRPr/>
            </a:pPr>
            <a:r>
              <a:rPr lang="zh-CN" altLang="en-US" sz="2800" b="1" dirty="0" smtClean="0">
                <a:solidFill>
                  <a:prstClr val="white"/>
                </a:solidFill>
                <a:latin typeface="微软雅黑" pitchFamily="34" charset="-122"/>
              </a:rPr>
              <a:t>马云</a:t>
            </a:r>
            <a:endParaRPr lang="en-US" altLang="zh-CN" sz="1800" b="1" dirty="0">
              <a:solidFill>
                <a:prstClr val="white"/>
              </a:solidFill>
              <a:latin typeface="微软雅黑" pitchFamily="34" charset="-122"/>
            </a:endParaRPr>
          </a:p>
          <a:p>
            <a:pPr algn="r" defTabSz="685800">
              <a:lnSpc>
                <a:spcPct val="120000"/>
              </a:lnSpc>
              <a:defRPr/>
            </a:pPr>
            <a:r>
              <a:rPr lang="zh-CN" altLang="en-US" sz="1350" kern="0" dirty="0" smtClean="0">
                <a:solidFill>
                  <a:prstClr val="white"/>
                </a:solidFill>
              </a:rPr>
              <a:t>企业家</a:t>
            </a:r>
            <a:endParaRPr lang="en-US" altLang="zh-CN" sz="1350" kern="0" dirty="0" smtClean="0">
              <a:solidFill>
                <a:prstClr val="white"/>
              </a:solidFill>
            </a:endParaRPr>
          </a:p>
          <a:p>
            <a:pPr algn="r" defTabSz="685800">
              <a:lnSpc>
                <a:spcPct val="120000"/>
              </a:lnSpc>
              <a:defRPr/>
            </a:pPr>
            <a:r>
              <a:rPr lang="zh-CN" altLang="en-US" sz="1350" kern="0" dirty="0" smtClean="0">
                <a:solidFill>
                  <a:prstClr val="white"/>
                </a:solidFill>
              </a:rPr>
              <a:t>阿里巴巴总裁</a:t>
            </a:r>
            <a:endParaRPr lang="zh-CN" altLang="en-US" sz="1350" kern="0" dirty="0">
              <a:solidFill>
                <a:prstClr val="white"/>
              </a:solidFill>
            </a:endParaRPr>
          </a:p>
        </p:txBody>
      </p:sp>
      <p:sp>
        <p:nvSpPr>
          <p:cNvPr id="14" name="文本框 13"/>
          <p:cNvSpPr txBox="1"/>
          <p:nvPr/>
        </p:nvSpPr>
        <p:spPr>
          <a:xfrm>
            <a:off x="890650" y="3867298"/>
            <a:ext cx="7571303" cy="757130"/>
          </a:xfrm>
          <a:prstGeom prst="rect">
            <a:avLst/>
          </a:prstGeom>
          <a:noFill/>
        </p:spPr>
        <p:txBody>
          <a:bodyPr wrap="none" rtlCol="0">
            <a:spAutoFit/>
          </a:bodyPr>
          <a:lstStyle/>
          <a:p>
            <a:pPr>
              <a:lnSpc>
                <a:spcPct val="120000"/>
              </a:lnSpc>
            </a:pPr>
            <a:r>
              <a:rPr lang="zh-CN" altLang="en-US" sz="1800" dirty="0" smtClean="0">
                <a:solidFill>
                  <a:schemeClr val="bg1"/>
                </a:solidFill>
              </a:rPr>
              <a:t>马云去肯德基应聘，他落选了。马云跟大老板们讲了讲什么叫电子商务，</a:t>
            </a:r>
            <a:endParaRPr lang="en-US" altLang="zh-CN" sz="1800" dirty="0" smtClean="0">
              <a:solidFill>
                <a:schemeClr val="bg1"/>
              </a:solidFill>
            </a:endParaRPr>
          </a:p>
          <a:p>
            <a:pPr>
              <a:lnSpc>
                <a:spcPct val="120000"/>
              </a:lnSpc>
            </a:pPr>
            <a:r>
              <a:rPr lang="zh-CN" altLang="en-US" sz="1800" dirty="0" smtClean="0">
                <a:solidFill>
                  <a:schemeClr val="bg1"/>
                </a:solidFill>
              </a:rPr>
              <a:t>大老板们得出一个结论，这是个骗子。</a:t>
            </a:r>
            <a:endParaRPr lang="zh-CN" altLang="en-US" sz="1800" dirty="0">
              <a:solidFill>
                <a:schemeClr val="bg1"/>
              </a:solidFill>
            </a:endParaRPr>
          </a:p>
        </p:txBody>
      </p:sp>
    </p:spTree>
    <p:extLst>
      <p:ext uri="{BB962C8B-B14F-4D97-AF65-F5344CB8AC3E}">
        <p14:creationId xmlns:p14="http://schemas.microsoft.com/office/powerpoint/2010/main" xmlns="" val="25604651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a3.att.hudong.com/82/93/19300001143928130303937872163.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3450" b="100000" l="10000" r="100000">
                        <a14:foregroundMark x1="23867" y1="97550" x2="71733" y2="73350"/>
                        <a14:foregroundMark x1="43000" y1="75250" x2="48067" y2="70350"/>
                        <a14:foregroundMark x1="47567" y1="20850" x2="53600" y2="9850"/>
                        <a14:foregroundMark x1="55367" y1="10600" x2="64433" y2="8000"/>
                        <a14:foregroundMark x1="67200" y1="11400" x2="70233" y2="15900"/>
                        <a14:foregroundMark x1="55867" y1="7750" x2="53333" y2="8600"/>
                        <a14:foregroundMark x1="52433" y1="9700" x2="46400" y2="20500"/>
                        <a14:foregroundMark x1="48367" y1="14200" x2="49967" y2="12600"/>
                        <a14:foregroundMark x1="46233" y1="21200" x2="46367" y2="22250"/>
                        <a14:foregroundMark x1="68667" y1="11350" x2="73633" y2="24100"/>
                        <a14:foregroundMark x1="44700" y1="50750" x2="45300" y2="58700"/>
                        <a14:foregroundMark x1="45867" y1="59350" x2="46667" y2="61550"/>
                        <a14:foregroundMark x1="69900" y1="56600" x2="70200" y2="62800"/>
                        <a14:foregroundMark x1="70367" y1="55900" x2="69600" y2="57050"/>
                        <a14:backgroundMark x1="20100" y1="58250" x2="26133" y2="14800"/>
                        <a14:backgroundMark x1="84833" y1="9500" x2="89633" y2="58250"/>
                        <a14:backgroundMark x1="49833" y1="8350" x2="39500" y2="24600"/>
                      </a14:backgroundRemoval>
                    </a14:imgEffect>
                  </a14:imgLayer>
                </a14:imgProps>
              </a:ext>
              <a:ext uri="{28A0092B-C50C-407E-A947-70E740481C1C}">
                <a14:useLocalDpi xmlns:a14="http://schemas.microsoft.com/office/drawing/2010/main" xmlns="" val="0"/>
              </a:ext>
            </a:extLst>
          </a:blip>
          <a:srcRect/>
          <a:stretch>
            <a:fillRect/>
          </a:stretch>
        </p:blipFill>
        <p:spPr bwMode="auto">
          <a:xfrm>
            <a:off x="1428750" y="0"/>
            <a:ext cx="771525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854582" y="2571750"/>
            <a:ext cx="3998975" cy="1421928"/>
          </a:xfrm>
          <a:prstGeom prst="rect">
            <a:avLst/>
          </a:prstGeom>
          <a:noFill/>
        </p:spPr>
        <p:txBody>
          <a:bodyPr wrap="square" rtlCol="0">
            <a:spAutoFit/>
          </a:bodyPr>
          <a:lstStyle/>
          <a:p>
            <a:pPr>
              <a:lnSpc>
                <a:spcPct val="120000"/>
              </a:lnSpc>
            </a:pPr>
            <a:r>
              <a:rPr lang="en-US" altLang="zh-CN" sz="1800" dirty="0" smtClean="0">
                <a:solidFill>
                  <a:schemeClr val="bg1"/>
                </a:solidFill>
              </a:rPr>
              <a:t>1.83</a:t>
            </a:r>
            <a:r>
              <a:rPr lang="zh-CN" altLang="en-US" sz="1800" dirty="0" smtClean="0">
                <a:solidFill>
                  <a:schemeClr val="bg1"/>
                </a:solidFill>
              </a:rPr>
              <a:t>米的艾弗森第一次走进职业篮球场的时候，那些人告诉他，你最终的目标就是每场得</a:t>
            </a:r>
            <a:r>
              <a:rPr lang="en-US" altLang="zh-CN" sz="1800" dirty="0" smtClean="0">
                <a:solidFill>
                  <a:schemeClr val="bg1"/>
                </a:solidFill>
              </a:rPr>
              <a:t>10</a:t>
            </a:r>
            <a:r>
              <a:rPr lang="zh-CN" altLang="en-US" sz="1800" dirty="0" smtClean="0">
                <a:solidFill>
                  <a:schemeClr val="bg1"/>
                </a:solidFill>
              </a:rPr>
              <a:t>分和</a:t>
            </a:r>
            <a:r>
              <a:rPr lang="en-US" altLang="zh-CN" sz="1800" dirty="0" smtClean="0">
                <a:solidFill>
                  <a:schemeClr val="bg1"/>
                </a:solidFill>
              </a:rPr>
              <a:t>5</a:t>
            </a:r>
            <a:r>
              <a:rPr lang="zh-CN" altLang="en-US" sz="1800" dirty="0" smtClean="0">
                <a:solidFill>
                  <a:schemeClr val="bg1"/>
                </a:solidFill>
              </a:rPr>
              <a:t>次助攻，因为你太矮了，永远不可能主宰这里。</a:t>
            </a:r>
            <a:endParaRPr lang="zh-CN" altLang="en-US" sz="1800" dirty="0">
              <a:solidFill>
                <a:schemeClr val="bg1"/>
              </a:solidFill>
            </a:endParaRPr>
          </a:p>
        </p:txBody>
      </p:sp>
      <p:sp>
        <p:nvSpPr>
          <p:cNvPr id="4" name="矩形 3"/>
          <p:cNvSpPr/>
          <p:nvPr/>
        </p:nvSpPr>
        <p:spPr>
          <a:xfrm>
            <a:off x="854582" y="1280136"/>
            <a:ext cx="2056258" cy="1107996"/>
          </a:xfrm>
          <a:prstGeom prst="rect">
            <a:avLst/>
          </a:prstGeom>
        </p:spPr>
        <p:txBody>
          <a:bodyPr wrap="square">
            <a:spAutoFit/>
          </a:bodyPr>
          <a:lstStyle/>
          <a:p>
            <a:pPr>
              <a:lnSpc>
                <a:spcPct val="120000"/>
              </a:lnSpc>
              <a:defRPr/>
            </a:pPr>
            <a:r>
              <a:rPr lang="zh-CN" altLang="en-US" sz="2800" b="1" dirty="0">
                <a:solidFill>
                  <a:prstClr val="white"/>
                </a:solidFill>
                <a:latin typeface="微软雅黑" pitchFamily="34" charset="-122"/>
              </a:rPr>
              <a:t>艾弗</a:t>
            </a:r>
            <a:r>
              <a:rPr lang="zh-CN" altLang="en-US" sz="2800" b="1" dirty="0" smtClean="0">
                <a:solidFill>
                  <a:prstClr val="white"/>
                </a:solidFill>
                <a:latin typeface="微软雅黑" pitchFamily="34" charset="-122"/>
              </a:rPr>
              <a:t>森</a:t>
            </a:r>
            <a:endParaRPr lang="en-US" altLang="zh-CN" sz="1800" b="1" dirty="0">
              <a:solidFill>
                <a:prstClr val="white"/>
              </a:solidFill>
              <a:latin typeface="微软雅黑" pitchFamily="34" charset="-122"/>
            </a:endParaRPr>
          </a:p>
          <a:p>
            <a:pPr defTabSz="685800">
              <a:lnSpc>
                <a:spcPct val="120000"/>
              </a:lnSpc>
              <a:defRPr/>
            </a:pPr>
            <a:r>
              <a:rPr lang="zh-CN" altLang="en-US" kern="0" dirty="0">
                <a:solidFill>
                  <a:prstClr val="white"/>
                </a:solidFill>
              </a:rPr>
              <a:t>篮球</a:t>
            </a:r>
            <a:r>
              <a:rPr lang="zh-CN" altLang="en-US" kern="0" dirty="0" smtClean="0">
                <a:solidFill>
                  <a:prstClr val="white"/>
                </a:solidFill>
              </a:rPr>
              <a:t>运动员</a:t>
            </a:r>
            <a:endParaRPr lang="en-US" altLang="zh-CN" kern="0" dirty="0" smtClean="0">
              <a:solidFill>
                <a:prstClr val="white"/>
              </a:solidFill>
            </a:endParaRPr>
          </a:p>
          <a:p>
            <a:pPr defTabSz="685800">
              <a:lnSpc>
                <a:spcPct val="120000"/>
              </a:lnSpc>
              <a:defRPr/>
            </a:pPr>
            <a:r>
              <a:rPr lang="en-US" altLang="zh-CN" kern="0" dirty="0" smtClean="0">
                <a:solidFill>
                  <a:prstClr val="white"/>
                </a:solidFill>
              </a:rPr>
              <a:t>11</a:t>
            </a:r>
            <a:r>
              <a:rPr lang="zh-CN" altLang="en-US" kern="0" dirty="0" smtClean="0">
                <a:solidFill>
                  <a:prstClr val="white"/>
                </a:solidFill>
              </a:rPr>
              <a:t>次入选</a:t>
            </a:r>
            <a:r>
              <a:rPr lang="en-US" altLang="zh-CN" kern="0" dirty="0" smtClean="0">
                <a:solidFill>
                  <a:prstClr val="white"/>
                </a:solidFill>
              </a:rPr>
              <a:t>NBA</a:t>
            </a:r>
            <a:r>
              <a:rPr lang="zh-CN" altLang="en-US" kern="0" dirty="0" smtClean="0">
                <a:solidFill>
                  <a:prstClr val="white"/>
                </a:solidFill>
              </a:rPr>
              <a:t>全明星队员</a:t>
            </a:r>
            <a:endParaRPr lang="zh-CN" altLang="en-US" sz="1350" kern="0" dirty="0">
              <a:solidFill>
                <a:prstClr val="white"/>
              </a:solidFill>
            </a:endParaRPr>
          </a:p>
        </p:txBody>
      </p:sp>
    </p:spTree>
    <p:extLst>
      <p:ext uri="{BB962C8B-B14F-4D97-AF65-F5344CB8AC3E}">
        <p14:creationId xmlns:p14="http://schemas.microsoft.com/office/powerpoint/2010/main" xmlns="" val="124833002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backgroundRemoval t="13859" b="100000" l="1268" r="72645"/>
                    </a14:imgEffect>
                  </a14:imgLayer>
                </a14:imgProps>
              </a:ext>
              <a:ext uri="{28A0092B-C50C-407E-A947-70E740481C1C}">
                <a14:useLocalDpi xmlns:a14="http://schemas.microsoft.com/office/drawing/2010/main" xmlns="" val="0"/>
              </a:ext>
            </a:extLst>
          </a:blip>
          <a:srcRect l="983" t="14571" r="26958"/>
          <a:stretch/>
        </p:blipFill>
        <p:spPr>
          <a:xfrm>
            <a:off x="783772" y="1074702"/>
            <a:ext cx="3788228" cy="29940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4710302" y="1074702"/>
            <a:ext cx="2056258"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余华</a:t>
            </a:r>
            <a:endParaRPr lang="en-US" altLang="zh-CN" sz="1800" b="1" dirty="0">
              <a:solidFill>
                <a:prstClr val="white"/>
              </a:solidFill>
              <a:latin typeface="微软雅黑" pitchFamily="34" charset="-122"/>
            </a:endParaRPr>
          </a:p>
          <a:p>
            <a:pPr defTabSz="685800">
              <a:lnSpc>
                <a:spcPct val="120000"/>
              </a:lnSpc>
              <a:defRPr/>
            </a:pPr>
            <a:r>
              <a:rPr lang="zh-CN" altLang="en-US" kern="0" dirty="0" smtClean="0">
                <a:solidFill>
                  <a:prstClr val="white"/>
                </a:solidFill>
              </a:rPr>
              <a:t>当代作家</a:t>
            </a:r>
            <a:endParaRPr lang="en-US" altLang="zh-CN" kern="0" dirty="0" smtClean="0">
              <a:solidFill>
                <a:prstClr val="white"/>
              </a:solidFill>
            </a:endParaRPr>
          </a:p>
          <a:p>
            <a:pPr defTabSz="685800">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smtClean="0">
                <a:solidFill>
                  <a:prstClr val="white"/>
                </a:solidFill>
              </a:rPr>
              <a:t>活着</a:t>
            </a:r>
            <a:r>
              <a:rPr lang="en-US" altLang="zh-CN" kern="0" dirty="0" smtClean="0">
                <a:solidFill>
                  <a:prstClr val="white"/>
                </a:solidFill>
              </a:rPr>
              <a:t>》</a:t>
            </a:r>
            <a:endParaRPr lang="zh-CN" altLang="en-US" sz="1350" kern="0" dirty="0">
              <a:solidFill>
                <a:prstClr val="white"/>
              </a:solidFill>
            </a:endParaRPr>
          </a:p>
        </p:txBody>
      </p:sp>
      <p:sp>
        <p:nvSpPr>
          <p:cNvPr id="7" name="矩形 6"/>
          <p:cNvSpPr/>
          <p:nvPr/>
        </p:nvSpPr>
        <p:spPr>
          <a:xfrm>
            <a:off x="4710302" y="2314471"/>
            <a:ext cx="3998975" cy="1754326"/>
          </a:xfrm>
          <a:prstGeom prst="rect">
            <a:avLst/>
          </a:prstGeom>
          <a:noFill/>
        </p:spPr>
        <p:txBody>
          <a:bodyPr wrap="square" rtlCol="0">
            <a:spAutoFit/>
          </a:bodyPr>
          <a:lstStyle/>
          <a:p>
            <a:pPr>
              <a:lnSpc>
                <a:spcPct val="120000"/>
              </a:lnSpc>
            </a:pPr>
            <a:r>
              <a:rPr lang="zh-CN" altLang="en-US" sz="1800" dirty="0" smtClean="0">
                <a:solidFill>
                  <a:schemeClr val="bg1"/>
                </a:solidFill>
              </a:rPr>
              <a:t>余华把小说投遍了全国各个大小刊物，紧接着，接到了来自全国各地的退稿信。但他没有放弃，他继续写，继续投，紧接着，他接二连三地接到了来自全国各地的退稿信。</a:t>
            </a:r>
            <a:endParaRPr lang="zh-CN" altLang="en-US" sz="1800" dirty="0">
              <a:solidFill>
                <a:schemeClr val="bg1"/>
              </a:solidFill>
            </a:endParaRPr>
          </a:p>
        </p:txBody>
      </p:sp>
    </p:spTree>
    <p:extLst>
      <p:ext uri="{BB962C8B-B14F-4D97-AF65-F5344CB8AC3E}">
        <p14:creationId xmlns:p14="http://schemas.microsoft.com/office/powerpoint/2010/main" xmlns="" val="16308652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911pop.com/qmoon/Preview/qmyl/upload/information/138797870810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9464" y="1"/>
            <a:ext cx="5574535" cy="3889352"/>
          </a:xfrm>
          <a:prstGeom prst="teardrop">
            <a:avLst/>
          </a:prstGeom>
          <a:noFill/>
          <a:ln w="19050">
            <a:solidFill>
              <a:schemeClr val="bg1"/>
            </a:solidFill>
          </a:ln>
          <a:extLst>
            <a:ext uri="{909E8E84-426E-40DD-AFC4-6F175D3DCCD1}">
              <a14:hiddenFill xmlns:a14="http://schemas.microsoft.com/office/drawing/2010/main" xmlns="">
                <a:solidFill>
                  <a:srgbClr val="FFFFFF"/>
                </a:solidFill>
              </a14:hiddenFill>
            </a:ext>
          </a:extLst>
        </p:spPr>
      </p:pic>
      <p:sp>
        <p:nvSpPr>
          <p:cNvPr id="3" name="矩形 2"/>
          <p:cNvSpPr/>
          <p:nvPr/>
        </p:nvSpPr>
        <p:spPr>
          <a:xfrm>
            <a:off x="971550" y="4050030"/>
            <a:ext cx="6983730" cy="401264"/>
          </a:xfrm>
          <a:prstGeom prst="rect">
            <a:avLst/>
          </a:prstGeom>
          <a:noFill/>
        </p:spPr>
        <p:txBody>
          <a:bodyPr wrap="square" rtlCol="0">
            <a:spAutoFit/>
          </a:bodyPr>
          <a:lstStyle/>
          <a:p>
            <a:pPr>
              <a:lnSpc>
                <a:spcPct val="120000"/>
              </a:lnSpc>
            </a:pPr>
            <a:r>
              <a:rPr lang="zh-CN" altLang="en-US" sz="1800" dirty="0" smtClean="0">
                <a:solidFill>
                  <a:schemeClr val="bg1"/>
                </a:solidFill>
              </a:rPr>
              <a:t>有人对年轻的李宗盛说，你这么丑，也没什么天赋，怎么能唱歌呢</a:t>
            </a:r>
            <a:r>
              <a:rPr lang="en-US" altLang="zh-CN" sz="1800" dirty="0" smtClean="0">
                <a:solidFill>
                  <a:schemeClr val="bg1"/>
                </a:solidFill>
              </a:rPr>
              <a:t>?</a:t>
            </a:r>
            <a:endParaRPr lang="zh-CN" altLang="en-US" sz="1800" dirty="0">
              <a:solidFill>
                <a:schemeClr val="bg1"/>
              </a:solidFill>
            </a:endParaRPr>
          </a:p>
        </p:txBody>
      </p:sp>
      <p:sp>
        <p:nvSpPr>
          <p:cNvPr id="4" name="矩形 3"/>
          <p:cNvSpPr/>
          <p:nvPr/>
        </p:nvSpPr>
        <p:spPr>
          <a:xfrm>
            <a:off x="971549" y="2781357"/>
            <a:ext cx="2302991" cy="1107996"/>
          </a:xfrm>
          <a:prstGeom prst="rect">
            <a:avLst/>
          </a:prstGeom>
        </p:spPr>
        <p:txBody>
          <a:bodyPr wrap="square">
            <a:spAutoFit/>
          </a:bodyPr>
          <a:lstStyle/>
          <a:p>
            <a:pPr>
              <a:lnSpc>
                <a:spcPct val="120000"/>
              </a:lnSpc>
              <a:defRPr/>
            </a:pPr>
            <a:r>
              <a:rPr lang="zh-CN" altLang="en-US" sz="2800" b="1" dirty="0" smtClean="0">
                <a:solidFill>
                  <a:prstClr val="white"/>
                </a:solidFill>
                <a:latin typeface="微软雅黑" pitchFamily="34" charset="-122"/>
              </a:rPr>
              <a:t>李宗盛</a:t>
            </a:r>
            <a:endParaRPr lang="en-US" altLang="zh-CN" sz="1800" b="1" dirty="0">
              <a:solidFill>
                <a:prstClr val="white"/>
              </a:solidFill>
              <a:latin typeface="微软雅黑" pitchFamily="34" charset="-122"/>
            </a:endParaRPr>
          </a:p>
          <a:p>
            <a:pPr defTabSz="685800">
              <a:lnSpc>
                <a:spcPct val="120000"/>
              </a:lnSpc>
              <a:defRPr/>
            </a:pPr>
            <a:r>
              <a:rPr lang="zh-CN" altLang="en-US" kern="0" dirty="0">
                <a:solidFill>
                  <a:prstClr val="white"/>
                </a:solidFill>
              </a:rPr>
              <a:t>歌手</a:t>
            </a:r>
            <a:endParaRPr lang="en-US" altLang="zh-CN" kern="0" dirty="0" smtClean="0">
              <a:solidFill>
                <a:prstClr val="white"/>
              </a:solidFill>
            </a:endParaRPr>
          </a:p>
          <a:p>
            <a:pPr>
              <a:lnSpc>
                <a:spcPct val="120000"/>
              </a:lnSpc>
              <a:defRPr/>
            </a:pPr>
            <a:r>
              <a:rPr lang="zh-CN" altLang="en-US" kern="0" dirty="0" smtClean="0">
                <a:solidFill>
                  <a:prstClr val="white"/>
                </a:solidFill>
              </a:rPr>
              <a:t>代表作</a:t>
            </a:r>
            <a:r>
              <a:rPr lang="en-US" altLang="zh-CN" kern="0" dirty="0" smtClean="0">
                <a:solidFill>
                  <a:prstClr val="white"/>
                </a:solidFill>
              </a:rPr>
              <a:t>《</a:t>
            </a:r>
            <a:r>
              <a:rPr lang="zh-CN" altLang="en-US" kern="0" dirty="0">
                <a:solidFill>
                  <a:prstClr val="white"/>
                </a:solidFill>
              </a:rPr>
              <a:t>当爱已成往事</a:t>
            </a:r>
            <a:r>
              <a:rPr lang="en-US" altLang="zh-CN" kern="0" dirty="0" smtClean="0">
                <a:solidFill>
                  <a:prstClr val="white"/>
                </a:solidFill>
              </a:rPr>
              <a:t>》</a:t>
            </a:r>
            <a:endParaRPr lang="zh-CN" altLang="en-US" sz="1350" kern="0" dirty="0">
              <a:solidFill>
                <a:prstClr val="white"/>
              </a:solidFill>
            </a:endParaRPr>
          </a:p>
        </p:txBody>
      </p:sp>
    </p:spTree>
    <p:extLst>
      <p:ext uri="{BB962C8B-B14F-4D97-AF65-F5344CB8AC3E}">
        <p14:creationId xmlns:p14="http://schemas.microsoft.com/office/powerpoint/2010/main" xmlns="" val="51764997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solidFill>
          <a:headEnd type="oval" w="med" len="med"/>
          <a:tailEnd type="oval"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solidFill>
          <a:headEnd type="oval" w="med" len="med"/>
          <a:tailEnd type="oval"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369</TotalTime>
  <Words>1243</Words>
  <Application>Microsoft Office PowerPoint</Application>
  <PresentationFormat>全屏显示(16:9)</PresentationFormat>
  <Paragraphs>71</Paragraphs>
  <Slides>17</Slides>
  <Notes>0</Notes>
  <HiddenSlides>0</HiddenSlides>
  <MMClips>0</MMClips>
  <ScaleCrop>false</ScaleCrop>
  <HeadingPairs>
    <vt:vector size="4" baseType="variant">
      <vt:variant>
        <vt:lpstr>主题</vt:lpstr>
      </vt:variant>
      <vt:variant>
        <vt:i4>3</vt:i4>
      </vt:variant>
      <vt:variant>
        <vt:lpstr>幻灯片标题</vt:lpstr>
      </vt:variant>
      <vt:variant>
        <vt:i4>17</vt:i4>
      </vt:variant>
    </vt:vector>
  </HeadingPairs>
  <TitlesOfParts>
    <vt:vector size="20" baseType="lpstr">
      <vt:lpstr>Office 主题</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平顶山市实验高中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guoying lee</dc:creator>
  <cp:lastModifiedBy>Administrator</cp:lastModifiedBy>
  <cp:revision>35</cp:revision>
  <dcterms:created xsi:type="dcterms:W3CDTF">2014-10-06T02:34:26Z</dcterms:created>
  <dcterms:modified xsi:type="dcterms:W3CDTF">2015-08-05T08:21:57Z</dcterms:modified>
</cp:coreProperties>
</file>