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olors4.xml" ContentType="application/vnd.ms-office.chartcolor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charts/colors3.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Default Extension="wdp" ContentType="image/vnd.ms-photo"/>
  <Override PartName="/ppt/charts/colors1.xml" ContentType="application/vnd.ms-office.chartcolorstyle+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charts/style4.xml" ContentType="application/vnd.ms-office.chartstyle+xml"/>
  <Override PartName="/ppt/charts/style3.xml" ContentType="application/vnd.ms-office.chart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8" r:id="rId2"/>
    <p:sldId id="280" r:id="rId3"/>
    <p:sldId id="265" r:id="rId4"/>
    <p:sldId id="266" r:id="rId5"/>
    <p:sldId id="267" r:id="rId6"/>
    <p:sldId id="279" r:id="rId7"/>
    <p:sldId id="270" r:id="rId8"/>
    <p:sldId id="276" r:id="rId9"/>
    <p:sldId id="260" r:id="rId10"/>
    <p:sldId id="273" r:id="rId11"/>
    <p:sldId id="269" r:id="rId12"/>
    <p:sldId id="261" r:id="rId13"/>
    <p:sldId id="277" r:id="rId14"/>
    <p:sldId id="278" r:id="rId15"/>
    <p:sldId id="268" r:id="rId16"/>
    <p:sldId id="271" r:id="rId17"/>
    <p:sldId id="274" r:id="rId18"/>
    <p:sldId id="272" r:id="rId19"/>
    <p:sldId id="275"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29515"/>
    <a:srgbClr val="C60C10"/>
    <a:srgbClr val="6FAC46"/>
    <a:srgbClr val="E2A8A8"/>
    <a:srgbClr val="C04444"/>
    <a:srgbClr val="440B07"/>
    <a:srgbClr val="BB1924"/>
    <a:srgbClr val="D07676"/>
    <a:srgbClr val="C85C5C"/>
    <a:srgbClr val="A2E96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37" autoAdjust="0"/>
    <p:restoredTop sz="91429" autoAdjust="0"/>
  </p:normalViewPr>
  <p:slideViewPr>
    <p:cSldViewPr snapToGrid="0">
      <p:cViewPr>
        <p:scale>
          <a:sx n="66" d="100"/>
          <a:sy n="66" d="100"/>
        </p:scale>
        <p:origin x="-1608" y="-972"/>
      </p:cViewPr>
      <p:guideLst>
        <p:guide orient="horz" pos="2160"/>
        <p:guide pos="347"/>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chartUserShapes" Target="../drawings/drawing1.xml"/><Relationship Id="rId1" Type="http://schemas.openxmlformats.org/officeDocument/2006/relationships/package" Target="../embeddings/Microsoft_Excel_Worksheet11.xlsx"/><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5.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55.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manualLayout>
          <c:layoutTarget val="inner"/>
          <c:xMode val="edge"/>
          <c:yMode val="edge"/>
          <c:x val="5.8079701065279175E-2"/>
          <c:y val="0.1646951679643848"/>
          <c:w val="0.80374157287367143"/>
          <c:h val="0.72952763164689871"/>
        </c:manualLayout>
      </c:layout>
      <c:barChart>
        <c:barDir val="col"/>
        <c:grouping val="clustered"/>
        <c:ser>
          <c:idx val="0"/>
          <c:order val="0"/>
          <c:tx>
            <c:strRef>
              <c:f>Sheet1!$B$1</c:f>
              <c:strCache>
                <c:ptCount val="1"/>
                <c:pt idx="0">
                  <c:v>系列 1</c:v>
                </c:pt>
              </c:strCache>
            </c:strRef>
          </c:tx>
          <c:spPr>
            <a:solidFill>
              <a:srgbClr val="529515"/>
            </a:solidFill>
            <a:ln>
              <a:noFill/>
            </a:ln>
            <a:effectLst/>
          </c:spPr>
          <c:dPt>
            <c:idx val="6"/>
          </c:dPt>
          <c:dLbls>
            <c:dLbl>
              <c:idx val="2"/>
              <c:layout>
                <c:manualLayout>
                  <c:x val="2.1033656832079549E-3"/>
                  <c:y val="2.2444079779965556E-2"/>
                </c:manualLayout>
              </c:layout>
              <c:showVal val="1"/>
              <c:extLst>
                <c:ext xmlns:c15="http://schemas.microsoft.com/office/drawing/2012/chart" uri="{CE6537A1-D6FC-4f65-9D91-7224C49458BB}">
                  <c15:layout/>
                </c:ext>
              </c:extLst>
            </c:dLbl>
            <c:dLbl>
              <c:idx val="3"/>
              <c:layout>
                <c:manualLayout>
                  <c:x val="2.1033656832078777E-3"/>
                  <c:y val="1.9950293137747151E-2"/>
                </c:manualLayout>
              </c:layout>
              <c:showVal val="1"/>
              <c:extLst>
                <c:ext xmlns:c15="http://schemas.microsoft.com/office/drawing/2012/chart" uri="{CE6537A1-D6FC-4f65-9D91-7224C49458BB}">
                  <c15:layout/>
                </c:ext>
              </c:extLst>
            </c:dLbl>
            <c:dLbl>
              <c:idx val="4"/>
              <c:layout>
                <c:manualLayout>
                  <c:x val="-7.712251745838893E-17"/>
                  <c:y val="1.9950293137747151E-2"/>
                </c:manualLayout>
              </c:layout>
              <c:showVal val="1"/>
              <c:extLst>
                <c:ext xmlns:c15="http://schemas.microsoft.com/office/drawing/2012/chart" uri="{CE6537A1-D6FC-4f65-9D91-7224C49458BB}">
                  <c15:layout/>
                </c:ext>
              </c:extLst>
            </c:dLbl>
            <c:dLbl>
              <c:idx val="5"/>
              <c:layout>
                <c:manualLayout>
                  <c:x val="2.1034484928805211E-3"/>
                  <c:y val="1.2468933211091923E-2"/>
                </c:manualLayout>
              </c:layout>
              <c:showVal val="1"/>
              <c:extLst>
                <c:ext xmlns:c15="http://schemas.microsoft.com/office/drawing/2012/chart" uri="{CE6537A1-D6FC-4f65-9D91-7224C49458BB}">
                  <c15:layout>
                    <c:manualLayout>
                      <c:w val="7.9223351267700137E-2"/>
                      <c:h val="8.450205855214675E-2"/>
                    </c:manualLayout>
                  </c15:layout>
                </c:ext>
              </c:extLst>
            </c:dLbl>
            <c:dLbl>
              <c:idx val="6"/>
              <c:layout>
                <c:manualLayout>
                  <c:x val="-4.2067313664159852E-3"/>
                  <c:y val="1.9950293137747131E-2"/>
                </c:manualLayout>
              </c:layout>
              <c:showVal val="1"/>
              <c:extLst>
                <c:ext xmlns:c15="http://schemas.microsoft.com/office/drawing/2012/chart" uri="{CE6537A1-D6FC-4f65-9D91-7224C49458BB}">
                  <c15:layout/>
                </c:ext>
              </c:extLst>
            </c:dLbl>
            <c:dLbl>
              <c:idx val="7"/>
              <c:layout>
                <c:manualLayout>
                  <c:x val="2.1740023339078117E-2"/>
                  <c:y val="2.4937866422183926E-2"/>
                </c:manualLayout>
              </c:layout>
              <c:tx>
                <c:rich>
                  <a:bodyPr rot="0" spcFirstLastPara="1" vertOverflow="ellipsis" vert="horz" wrap="square" lIns="38100" tIns="19050" rIns="38100" bIns="19050" anchor="ctr" anchorCtr="1">
                    <a:spAutoFit/>
                  </a:bodyPr>
                  <a:lstStyle/>
                  <a:p>
                    <a:pPr>
                      <a:defRPr sz="2800" b="1" i="0" u="none" strike="noStrike" kern="1200" baseline="0">
                        <a:solidFill>
                          <a:srgbClr val="AC2E2E"/>
                        </a:solidFill>
                        <a:latin typeface="微软雅黑" panose="020B0503020204020204" pitchFamily="34" charset="-122"/>
                        <a:ea typeface="微软雅黑" panose="020B0503020204020204" pitchFamily="34" charset="-122"/>
                        <a:cs typeface="+mn-cs"/>
                      </a:defRPr>
                    </a:pPr>
                    <a:fld id="{F8785235-7D05-4320-AF89-46DF1609DE2C}" type="VALUE">
                      <a:rPr lang="en-US" altLang="zh-CN" sz="2800" b="1" smtClean="0"/>
                      <a:pPr>
                        <a:defRPr sz="2800" b="1" i="0" u="none" strike="noStrike" kern="1200" baseline="0">
                          <a:solidFill>
                            <a:srgbClr val="AC2E2E"/>
                          </a:solidFill>
                          <a:latin typeface="微软雅黑" panose="020B0503020204020204" pitchFamily="34" charset="-122"/>
                          <a:ea typeface="微软雅黑" panose="020B0503020204020204" pitchFamily="34" charset="-122"/>
                          <a:cs typeface="+mn-cs"/>
                        </a:defRPr>
                      </a:pPr>
                      <a:t>[值]</a:t>
                    </a:fld>
                    <a:r>
                      <a:rPr lang="zh-CN" altLang="en-US" sz="2800" b="1" dirty="0" smtClean="0"/>
                      <a:t>亿</a:t>
                    </a:r>
                  </a:p>
                </c:rich>
              </c:tx>
              <c:spPr>
                <a:noFill/>
                <a:ln>
                  <a:noFill/>
                </a:ln>
                <a:effectLst/>
              </c:spPr>
              <c:showVal val="1"/>
              <c:extLst>
                <c:ext xmlns:c15="http://schemas.microsoft.com/office/drawing/2012/chart" uri="{CE6537A1-D6FC-4f65-9D91-7224C49458BB}">
                  <c15:layout>
                    <c:manualLayout>
                      <c:w val="0.25762387250490315"/>
                      <c:h val="0.12729543733261439"/>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rgbClr val="AC2E2E"/>
                    </a:solidFill>
                    <a:latin typeface="微软雅黑" panose="020B0503020204020204" pitchFamily="34" charset="-122"/>
                    <a:ea typeface="微软雅黑" panose="020B0503020204020204" pitchFamily="34" charset="-122"/>
                    <a:cs typeface="+mn-cs"/>
                  </a:defRPr>
                </a:pPr>
                <a:endParaRPr lang="zh-CN"/>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2001</c:v>
                </c:pt>
                <c:pt idx="2">
                  <c:v>'05</c:v>
                </c:pt>
                <c:pt idx="3">
                  <c:v>'06</c:v>
                </c:pt>
                <c:pt idx="4">
                  <c:v>'07</c:v>
                </c:pt>
                <c:pt idx="5">
                  <c:v>'08</c:v>
                </c:pt>
                <c:pt idx="6">
                  <c:v>'09</c:v>
                </c:pt>
                <c:pt idx="7">
                  <c:v>'10</c:v>
                </c:pt>
              </c:strCache>
            </c:strRef>
          </c:cat>
          <c:val>
            <c:numRef>
              <c:f>Sheet1!$B$2:$B$9</c:f>
              <c:numCache>
                <c:formatCode>General</c:formatCode>
                <c:ptCount val="8"/>
                <c:pt idx="0">
                  <c:v>8</c:v>
                </c:pt>
                <c:pt idx="2">
                  <c:v>45</c:v>
                </c:pt>
                <c:pt idx="3">
                  <c:v>50</c:v>
                </c:pt>
                <c:pt idx="4">
                  <c:v>70</c:v>
                </c:pt>
                <c:pt idx="5">
                  <c:v>100</c:v>
                </c:pt>
                <c:pt idx="6">
                  <c:v>120</c:v>
                </c:pt>
                <c:pt idx="7">
                  <c:v>130</c:v>
                </c:pt>
              </c:numCache>
            </c:numRef>
          </c:val>
        </c:ser>
        <c:dLbls/>
        <c:gapWidth val="56"/>
        <c:overlap val="-27"/>
        <c:axId val="206366592"/>
        <c:axId val="206317056"/>
      </c:barChart>
      <c:catAx>
        <c:axId val="206366592"/>
        <c:scaling>
          <c:orientation val="minMax"/>
        </c:scaling>
        <c:axPos val="b"/>
        <c:numFmt formatCode="General" sourceLinked="1"/>
        <c:majorTickMark val="none"/>
        <c:tickLblPos val="nextTo"/>
        <c:spPr>
          <a:noFill/>
          <a:ln w="9525" cap="flat" cmpd="sng" algn="ctr">
            <a:solidFill>
              <a:srgbClr val="002060"/>
            </a:solidFill>
            <a:round/>
          </a:ln>
          <a:effectLst/>
        </c:spPr>
        <c:txPr>
          <a:bodyPr rot="-60000000" spcFirstLastPara="1" vertOverflow="ellipsis" vert="horz" wrap="square" anchor="ctr" anchorCtr="1"/>
          <a:lstStyle/>
          <a:p>
            <a:pPr>
              <a:defRPr sz="1800" b="1" i="0" u="none" strike="noStrike" kern="1200" baseline="0">
                <a:solidFill>
                  <a:srgbClr val="440B07"/>
                </a:solidFill>
                <a:latin typeface="微软雅黑" panose="020B0503020204020204" pitchFamily="34" charset="-122"/>
                <a:ea typeface="微软雅黑" panose="020B0503020204020204" pitchFamily="34" charset="-122"/>
                <a:cs typeface="+mn-cs"/>
              </a:defRPr>
            </a:pPr>
            <a:endParaRPr lang="zh-CN"/>
          </a:p>
        </c:txPr>
        <c:crossAx val="206317056"/>
        <c:crosses val="autoZero"/>
        <c:auto val="1"/>
        <c:lblAlgn val="ctr"/>
        <c:lblOffset val="0"/>
      </c:catAx>
      <c:valAx>
        <c:axId val="206317056"/>
        <c:scaling>
          <c:orientation val="minMax"/>
        </c:scaling>
        <c:delete val="1"/>
        <c:axPos val="l"/>
        <c:numFmt formatCode="General" sourceLinked="1"/>
        <c:majorTickMark val="none"/>
        <c:tickLblPos val="none"/>
        <c:crossAx val="206366592"/>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manualLayout>
          <c:layoutTarget val="inner"/>
          <c:xMode val="edge"/>
          <c:yMode val="edge"/>
          <c:x val="0.20728792408040531"/>
          <c:y val="0.11432915719472907"/>
          <c:w val="0.6107716105745995"/>
          <c:h val="0.7966999999719756"/>
        </c:manualLayout>
      </c:layout>
      <c:pieChart>
        <c:varyColors val="1"/>
        <c:ser>
          <c:idx val="0"/>
          <c:order val="0"/>
          <c:tx>
            <c:strRef>
              <c:f>Sheet1!$B$1</c:f>
              <c:strCache>
                <c:ptCount val="1"/>
                <c:pt idx="0">
                  <c:v>销售额</c:v>
                </c:pt>
              </c:strCache>
            </c:strRef>
          </c:tx>
          <c:dPt>
            <c:idx val="0"/>
            <c:spPr>
              <a:solidFill>
                <a:srgbClr val="C60C10"/>
              </a:solidFill>
              <a:ln w="19050">
                <a:solidFill>
                  <a:schemeClr val="lt1"/>
                </a:solidFill>
              </a:ln>
              <a:effectLst/>
            </c:spPr>
          </c:dPt>
          <c:dPt>
            <c:idx val="1"/>
            <c:spPr>
              <a:solidFill>
                <a:srgbClr val="C04444"/>
              </a:solidFill>
              <a:ln w="19050">
                <a:solidFill>
                  <a:schemeClr val="lt1"/>
                </a:solidFill>
              </a:ln>
              <a:effectLst/>
            </c:spPr>
          </c:dPt>
          <c:dPt>
            <c:idx val="2"/>
            <c:spPr>
              <a:solidFill>
                <a:srgbClr val="D07676"/>
              </a:solidFill>
              <a:ln w="19050">
                <a:solidFill>
                  <a:schemeClr val="lt1"/>
                </a:solidFill>
              </a:ln>
              <a:effectLst/>
            </c:spPr>
          </c:dPt>
          <c:dPt>
            <c:idx val="3"/>
            <c:spPr>
              <a:solidFill>
                <a:srgbClr val="E2A8A8"/>
              </a:solidFill>
              <a:ln w="19050">
                <a:solidFill>
                  <a:schemeClr val="lt1"/>
                </a:solidFill>
              </a:ln>
              <a:effectLst/>
            </c:spPr>
          </c:dPt>
          <c:dLbls>
            <c:dLbl>
              <c:idx val="0"/>
              <c:layout>
                <c:manualLayout>
                  <c:x val="-0.22865443633219681"/>
                  <c:y val="-9.6587057464585679E-2"/>
                </c:manualLayout>
              </c:layout>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CatName val="1"/>
              <c:showPercent val="1"/>
              <c:extLst>
                <c:ext xmlns:c15="http://schemas.microsoft.com/office/drawing/2012/chart" uri="{CE6537A1-D6FC-4f65-9D91-7224C49458BB}">
                  <c15:layout>
                    <c:manualLayout>
                      <c:w val="0.28277038339885624"/>
                      <c:h val="0.40708841712365873"/>
                    </c:manualLayout>
                  </c15:layout>
                </c:ext>
              </c:extLst>
            </c:dLbl>
            <c:dLbl>
              <c:idx val="1"/>
              <c:layout>
                <c:manualLayout>
                  <c:x val="0.191618094122955"/>
                  <c:y val="-0.16882983311675046"/>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CatName val="1"/>
              <c:showPercent val="1"/>
              <c:extLst>
                <c:ext xmlns:c15="http://schemas.microsoft.com/office/drawing/2012/chart" uri="{CE6537A1-D6FC-4f65-9D91-7224C49458BB}">
                  <c15:layout>
                    <c:manualLayout>
                      <c:w val="0.19918144611186903"/>
                      <c:h val="0.26693360961779317"/>
                    </c:manualLayout>
                  </c15:layout>
                </c:ext>
              </c:extLst>
            </c:dLbl>
            <c:dLbl>
              <c:idx val="2"/>
              <c:layout>
                <c:manualLayout>
                  <c:x val="-4.0927586984778351E-2"/>
                  <c:y val="3.320640091382375E-2"/>
                </c:manualLayout>
              </c:layout>
              <c:spPr>
                <a:noFill/>
                <a:ln>
                  <a:noFill/>
                </a:ln>
                <a:effectLst/>
              </c:spPr>
              <c:txPr>
                <a:bodyPr rot="0" spcFirstLastPara="1" vertOverflow="ellipsis" vert="horz" wrap="square" lIns="38100" tIns="19050" rIns="38100" bIns="19050" anchor="ctr" anchorCtr="1">
                  <a:noAutofit/>
                </a:bodyPr>
                <a:lstStyle/>
                <a:p>
                  <a:pPr>
                    <a:defRPr sz="1600" b="0" i="0" u="none" strike="noStrike" kern="1200" baseline="0">
                      <a:solidFill>
                        <a:srgbClr val="BB1924"/>
                      </a:solidFill>
                      <a:latin typeface="微软雅黑" panose="020B0503020204020204" pitchFamily="34" charset="-122"/>
                      <a:ea typeface="微软雅黑" panose="020B0503020204020204" pitchFamily="34" charset="-122"/>
                      <a:cs typeface="+mn-cs"/>
                    </a:defRPr>
                  </a:pPr>
                  <a:endParaRPr lang="zh-CN"/>
                </a:p>
              </c:txPr>
              <c:showCatName val="1"/>
              <c:showPercent val="1"/>
              <c:extLst>
                <c:ext xmlns:c15="http://schemas.microsoft.com/office/drawing/2012/chart" uri="{CE6537A1-D6FC-4f65-9D91-7224C49458BB}">
                  <c15:layout>
                    <c:manualLayout>
                      <c:w val="0.19373795533402796"/>
                      <c:h val="0.31128017996229573"/>
                    </c:manualLayout>
                  </c15:layout>
                </c:ext>
              </c:extLst>
            </c:dLbl>
            <c:dLbl>
              <c:idx val="3"/>
              <c:layout>
                <c:manualLayout>
                  <c:x val="0.12551170360185199"/>
                  <c:y val="0.17083751015538759"/>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CatName val="1"/>
              <c:showPercent val="1"/>
              <c:extLst>
                <c:ext xmlns:c15="http://schemas.microsoft.com/office/drawing/2012/chart" uri="{CE6537A1-D6FC-4f65-9D91-7224C49458BB}">
                  <c15:layout>
                    <c:manualLayout>
                      <c:w val="0.11766701399705662"/>
                      <c:h val="0.23052386526592614"/>
                    </c:manualLayout>
                  </c15:layout>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endParaRPr lang="zh-CN"/>
              </a:p>
            </c:txPr>
            <c:showPercent val="1"/>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葡萄酒</c:v>
                </c:pt>
                <c:pt idx="1">
                  <c:v>啤酒</c:v>
                </c:pt>
                <c:pt idx="2">
                  <c:v>药酒或保健酒</c:v>
                </c:pt>
                <c:pt idx="3">
                  <c:v>其他</c:v>
                </c:pt>
              </c:strCache>
            </c:strRef>
          </c:cat>
          <c:val>
            <c:numRef>
              <c:f>Sheet1!$B$2:$B$5</c:f>
              <c:numCache>
                <c:formatCode>General</c:formatCode>
                <c:ptCount val="4"/>
                <c:pt idx="0">
                  <c:v>397</c:v>
                </c:pt>
                <c:pt idx="1">
                  <c:v>105</c:v>
                </c:pt>
                <c:pt idx="2">
                  <c:v>95</c:v>
                </c:pt>
                <c:pt idx="3">
                  <c:v>130</c:v>
                </c:pt>
              </c:numCache>
            </c:numRef>
          </c:val>
        </c:ser>
        <c:dLbls/>
        <c:firstSliceAng val="0"/>
      </c:pie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manualLayout>
          <c:layoutTarget val="inner"/>
          <c:xMode val="edge"/>
          <c:yMode val="edge"/>
          <c:x val="0.15613949939610244"/>
          <c:y val="8.2829543206409617E-2"/>
          <c:w val="0.70145596966042068"/>
          <c:h val="0.82494160628471247"/>
        </c:manualLayout>
      </c:layout>
      <c:pieChart>
        <c:varyColors val="1"/>
        <c:ser>
          <c:idx val="0"/>
          <c:order val="0"/>
          <c:tx>
            <c:strRef>
              <c:f>Sheet1!$B$1</c:f>
              <c:strCache>
                <c:ptCount val="1"/>
                <c:pt idx="0">
                  <c:v>销售额</c:v>
                </c:pt>
              </c:strCache>
            </c:strRef>
          </c:tx>
          <c:dPt>
            <c:idx val="0"/>
            <c:spPr>
              <a:solidFill>
                <a:srgbClr val="C60C10"/>
              </a:solidFill>
              <a:ln w="19050">
                <a:solidFill>
                  <a:schemeClr val="lt1"/>
                </a:solidFill>
              </a:ln>
              <a:effectLst/>
            </c:spPr>
          </c:dPt>
          <c:dPt>
            <c:idx val="1"/>
            <c:spPr>
              <a:solidFill>
                <a:srgbClr val="C04444"/>
              </a:solidFill>
              <a:ln w="19050">
                <a:solidFill>
                  <a:schemeClr val="lt1"/>
                </a:solidFill>
              </a:ln>
              <a:effectLst/>
            </c:spPr>
          </c:dPt>
          <c:dPt>
            <c:idx val="2"/>
            <c:spPr>
              <a:solidFill>
                <a:srgbClr val="D07676"/>
              </a:solidFill>
              <a:ln w="19050">
                <a:solidFill>
                  <a:schemeClr val="lt1"/>
                </a:solidFill>
              </a:ln>
              <a:effectLst/>
            </c:spPr>
          </c:dPt>
          <c:dPt>
            <c:idx val="3"/>
            <c:spPr>
              <a:solidFill>
                <a:srgbClr val="E2A8A8"/>
              </a:solidFill>
              <a:ln w="19050">
                <a:solidFill>
                  <a:schemeClr val="lt1"/>
                </a:solidFill>
              </a:ln>
              <a:effectLst/>
            </c:spPr>
          </c:dPt>
          <c:dLbls>
            <c:dLbl>
              <c:idx val="0"/>
              <c:layout>
                <c:manualLayout>
                  <c:x val="-0.19807515127891667"/>
                  <c:y val="-6.7548753225948679E-2"/>
                </c:manualLayout>
              </c:layout>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CatName val="1"/>
              <c:showPercent val="1"/>
              <c:extLst>
                <c:ext xmlns:c15="http://schemas.microsoft.com/office/drawing/2012/chart" uri="{CE6537A1-D6FC-4f65-9D91-7224C49458BB}">
                  <c15:layout>
                    <c:manualLayout>
                      <c:w val="0.28277038339885624"/>
                      <c:h val="0.40708841712365873"/>
                    </c:manualLayout>
                  </c15:layout>
                </c:ext>
              </c:extLst>
            </c:dLbl>
            <c:dLbl>
              <c:idx val="1"/>
              <c:layout>
                <c:manualLayout>
                  <c:x val="0.22436024964819368"/>
                  <c:y val="-0.20442098106578954"/>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CatName val="1"/>
              <c:showPercent val="1"/>
              <c:extLst>
                <c:ext xmlns:c15="http://schemas.microsoft.com/office/drawing/2012/chart" uri="{CE6537A1-D6FC-4f65-9D91-7224C49458BB}">
                  <c15:layout>
                    <c:manualLayout>
                      <c:w val="0.19918144611186903"/>
                      <c:h val="0.26693360961779317"/>
                    </c:manualLayout>
                  </c15:layout>
                </c:ext>
              </c:extLst>
            </c:dLbl>
            <c:dLbl>
              <c:idx val="2"/>
              <c:layout>
                <c:manualLayout>
                  <c:x val="0.19099601465232946"/>
                  <c:y val="0.15777541873546058"/>
                </c:manualLayout>
              </c:layout>
              <c:spPr>
                <a:noFill/>
                <a:ln>
                  <a:noFill/>
                </a:ln>
                <a:effectLst/>
              </c:spPr>
              <c:txPr>
                <a:bodyPr rot="0" spcFirstLastPara="1" vertOverflow="ellipsis" vert="horz" wrap="square" lIns="38100" tIns="19050" rIns="38100" bIns="19050" anchor="ctr" anchorCtr="1">
                  <a:noAutofit/>
                </a:bodyPr>
                <a:lstStyle/>
                <a:p>
                  <a:pPr>
                    <a:defRPr sz="140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CatName val="1"/>
              <c:showPercent val="1"/>
              <c:extLst>
                <c:ext xmlns:c15="http://schemas.microsoft.com/office/drawing/2012/chart" uri="{CE6537A1-D6FC-4f65-9D91-7224C49458BB}">
                  <c15:layout>
                    <c:manualLayout>
                      <c:w val="0.19373795533402796"/>
                      <c:h val="0.31128017996229573"/>
                    </c:manualLayout>
                  </c15:layout>
                </c:ext>
              </c:extLst>
            </c:dLbl>
            <c:dLbl>
              <c:idx val="3"/>
              <c:layout>
                <c:manualLayout>
                  <c:x val="9.0041035116176657E-2"/>
                  <c:y val="0.11389167343692508"/>
                </c:manualLayout>
              </c:layout>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CatName val="1"/>
              <c:showPercent val="1"/>
              <c:extLst>
                <c:ext xmlns:c15="http://schemas.microsoft.com/office/drawing/2012/chart" uri="{CE6537A1-D6FC-4f65-9D91-7224C49458BB}">
                  <c15:layout>
                    <c:manualLayout>
                      <c:w val="0.11766701399705662"/>
                      <c:h val="0.23052386526592614"/>
                    </c:manualLayout>
                  </c15:layout>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endParaRPr lang="zh-CN"/>
              </a:p>
            </c:txPr>
            <c:showPercent val="1"/>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宾馆饭店</c:v>
                </c:pt>
                <c:pt idx="1">
                  <c:v>家里</c:v>
                </c:pt>
                <c:pt idx="2">
                  <c:v>单位</c:v>
                </c:pt>
                <c:pt idx="3">
                  <c:v>其他</c:v>
                </c:pt>
              </c:strCache>
            </c:strRef>
          </c:cat>
          <c:val>
            <c:numRef>
              <c:f>Sheet1!$B$2:$B$5</c:f>
              <c:numCache>
                <c:formatCode>General</c:formatCode>
                <c:ptCount val="4"/>
                <c:pt idx="0">
                  <c:v>382</c:v>
                </c:pt>
                <c:pt idx="1">
                  <c:v>175</c:v>
                </c:pt>
                <c:pt idx="2">
                  <c:v>86</c:v>
                </c:pt>
                <c:pt idx="3">
                  <c:v>72</c:v>
                </c:pt>
              </c:numCache>
            </c:numRef>
          </c:val>
        </c:ser>
        <c:dLbls/>
        <c:firstSliceAng val="0"/>
      </c:pie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CN"/>
  <c:chart>
    <c:plotArea>
      <c:layout/>
      <c:barChart>
        <c:barDir val="bar"/>
        <c:grouping val="clustered"/>
        <c:ser>
          <c:idx val="0"/>
          <c:order val="0"/>
          <c:tx>
            <c:strRef>
              <c:f>Sheet1!$B$1</c:f>
              <c:strCache>
                <c:ptCount val="1"/>
                <c:pt idx="0">
                  <c:v>系列 1</c:v>
                </c:pt>
              </c:strCache>
            </c:strRef>
          </c:tx>
          <c:spPr>
            <a:solidFill>
              <a:srgbClr val="529515"/>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tx1">
                        <a:lumMod val="75000"/>
                        <a:lumOff val="25000"/>
                      </a:schemeClr>
                    </a:solidFill>
                    <a:latin typeface="Impact" panose="020B0806030902050204" pitchFamily="34" charset="0"/>
                    <a:ea typeface="+mn-ea"/>
                    <a:cs typeface="+mn-cs"/>
                  </a:defRPr>
                </a:pPr>
                <a:endParaRPr lang="zh-CN"/>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中立</c:v>
                </c:pt>
                <c:pt idx="1">
                  <c:v>喝酒有悖“贤妻良母”传统形象</c:v>
                </c:pt>
                <c:pt idx="2">
                  <c:v>赞同保健酒的饮用</c:v>
                </c:pt>
              </c:strCache>
            </c:strRef>
          </c:cat>
          <c:val>
            <c:numRef>
              <c:f>Sheet1!$B$2:$B$4</c:f>
              <c:numCache>
                <c:formatCode>0%</c:formatCode>
                <c:ptCount val="3"/>
                <c:pt idx="0">
                  <c:v>0.15000000000000002</c:v>
                </c:pt>
                <c:pt idx="1">
                  <c:v>0.35000000000000003</c:v>
                </c:pt>
                <c:pt idx="2">
                  <c:v>0.5</c:v>
                </c:pt>
              </c:numCache>
            </c:numRef>
          </c:val>
        </c:ser>
        <c:ser>
          <c:idx val="1"/>
          <c:order val="1"/>
          <c:tx>
            <c:strRef>
              <c:f>Sheet1!$C$1</c:f>
              <c:strCache>
                <c:ptCount val="1"/>
                <c:pt idx="0">
                  <c:v>系列 2</c:v>
                </c:pt>
              </c:strCache>
            </c:strRef>
          </c:tx>
          <c:spPr>
            <a:solidFill>
              <a:schemeClr val="bg1"/>
            </a:solidFill>
            <a:ln>
              <a:noFill/>
            </a:ln>
            <a:effectLst/>
          </c:spPr>
          <c:cat>
            <c:strRef>
              <c:f>Sheet1!$A$2:$A$4</c:f>
              <c:strCache>
                <c:ptCount val="3"/>
                <c:pt idx="0">
                  <c:v>中立</c:v>
                </c:pt>
                <c:pt idx="1">
                  <c:v>喝酒有悖“贤妻良母”传统形象</c:v>
                </c:pt>
                <c:pt idx="2">
                  <c:v>赞同保健酒的饮用</c:v>
                </c:pt>
              </c:strCache>
            </c:strRef>
          </c:cat>
          <c:val>
            <c:numRef>
              <c:f>Sheet1!$C$2:$C$4</c:f>
              <c:numCache>
                <c:formatCode>0%</c:formatCode>
                <c:ptCount val="3"/>
                <c:pt idx="0">
                  <c:v>0.15000000000000002</c:v>
                </c:pt>
                <c:pt idx="1">
                  <c:v>0.35000000000000003</c:v>
                </c:pt>
                <c:pt idx="2">
                  <c:v>0.5</c:v>
                </c:pt>
              </c:numCache>
            </c:numRef>
          </c:val>
        </c:ser>
        <c:dLbls/>
        <c:gapWidth val="53"/>
        <c:axId val="216892160"/>
        <c:axId val="216924160"/>
      </c:barChart>
      <c:catAx>
        <c:axId val="216892160"/>
        <c:scaling>
          <c:orientation val="minMax"/>
        </c:scaling>
        <c:axPos val="l"/>
        <c:numFmt formatCode="General" sourceLinked="1"/>
        <c:majorTickMark val="none"/>
        <c:tickLblPos val="none"/>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16924160"/>
        <c:crosses val="autoZero"/>
        <c:auto val="1"/>
        <c:lblAlgn val="ctr"/>
        <c:lblOffset val="100"/>
      </c:catAx>
      <c:valAx>
        <c:axId val="216924160"/>
        <c:scaling>
          <c:orientation val="minMax"/>
        </c:scaling>
        <c:delete val="1"/>
        <c:axPos val="b"/>
        <c:numFmt formatCode="0%" sourceLinked="1"/>
        <c:majorTickMark val="none"/>
        <c:tickLblPos val="none"/>
        <c:crossAx val="216892160"/>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zh-CN"/>
  <c:chart>
    <c:autoTitleDeleted val="1"/>
    <c:plotArea>
      <c:layout>
        <c:manualLayout>
          <c:layoutTarget val="inner"/>
          <c:xMode val="edge"/>
          <c:yMode val="edge"/>
          <c:x val="3.4374984944235687E-2"/>
          <c:y val="6.2129861806921073E-2"/>
          <c:w val="0.96562500000000007"/>
          <c:h val="0.78293654712681482"/>
        </c:manualLayout>
      </c:layout>
      <c:barChart>
        <c:barDir val="col"/>
        <c:grouping val="clustered"/>
        <c:ser>
          <c:idx val="0"/>
          <c:order val="0"/>
          <c:tx>
            <c:strRef>
              <c:f>Sheet1!$B$1</c:f>
              <c:strCache>
                <c:ptCount val="1"/>
                <c:pt idx="0">
                  <c:v>系列 1</c:v>
                </c:pt>
              </c:strCache>
            </c:strRef>
          </c:tx>
          <c:spPr>
            <a:solidFill>
              <a:srgbClr val="6FAC46"/>
            </a:solidFill>
            <a:ln>
              <a:noFill/>
            </a:ln>
            <a:effectLst/>
          </c:spPr>
          <c:dPt>
            <c:idx val="2"/>
            <c:spPr>
              <a:solidFill>
                <a:srgbClr val="C85C5C"/>
              </a:solidFill>
              <a:ln>
                <a:noFill/>
              </a:ln>
              <a:effectLst/>
            </c:spPr>
          </c:dPt>
          <c:dPt>
            <c:idx val="3"/>
            <c:spPr>
              <a:solidFill>
                <a:srgbClr val="C85C5C"/>
              </a:solidFill>
              <a:ln>
                <a:noFill/>
              </a:ln>
              <a:effectLst/>
            </c:spPr>
          </c:dPt>
          <c:dPt>
            <c:idx val="4"/>
            <c:spPr>
              <a:solidFill>
                <a:srgbClr val="C85C5C"/>
              </a:solidFill>
              <a:ln>
                <a:noFill/>
              </a:ln>
              <a:effectLst/>
            </c:spPr>
          </c:dPt>
          <c:dPt>
            <c:idx val="5"/>
            <c:spPr>
              <a:solidFill>
                <a:srgbClr val="C85C5C"/>
              </a:solidFill>
              <a:ln>
                <a:noFill/>
              </a:ln>
              <a:effectLst/>
            </c:spPr>
          </c:dPt>
          <c:dPt>
            <c:idx val="6"/>
            <c:spPr>
              <a:solidFill>
                <a:srgbClr val="C85C5C"/>
              </a:solidFill>
              <a:ln>
                <a:noFill/>
              </a:ln>
              <a:effectLst/>
            </c:spPr>
          </c:dPt>
          <c:dLbls>
            <c:dLbl>
              <c:idx val="6"/>
              <c:layout/>
              <c:tx>
                <c:rich>
                  <a:bodyPr rot="0" spcFirstLastPara="1" vertOverflow="ellipsis" vert="horz" wrap="square" lIns="38100" tIns="19050" rIns="38100" bIns="19050" anchor="ctr" anchorCtr="1">
                    <a:spAutoFit/>
                  </a:bodyPr>
                  <a:lstStyle/>
                  <a:p>
                    <a:pPr>
                      <a:defRPr sz="2400" b="0" i="0" u="none" strike="noStrike" kern="1200" baseline="0">
                        <a:solidFill>
                          <a:srgbClr val="529515"/>
                        </a:solidFill>
                        <a:latin typeface="Impact" panose="020B0806030902050204" pitchFamily="34" charset="0"/>
                        <a:ea typeface="+mn-ea"/>
                        <a:cs typeface="+mn-cs"/>
                      </a:defRPr>
                    </a:pPr>
                    <a:fld id="{07F5D9F6-7690-4FBF-99E8-FFDE48A1EBAA}" type="VALUE">
                      <a:rPr lang="en-US" altLang="zh-CN" smtClean="0"/>
                      <a:pPr>
                        <a:defRPr sz="2400" b="0" i="0" u="none" strike="noStrike" kern="1200" baseline="0">
                          <a:solidFill>
                            <a:srgbClr val="529515"/>
                          </a:solidFill>
                          <a:latin typeface="Impact" panose="020B0806030902050204" pitchFamily="34" charset="0"/>
                          <a:ea typeface="+mn-ea"/>
                          <a:cs typeface="+mn-cs"/>
                        </a:defRPr>
                      </a:pPr>
                      <a:t>[值]</a:t>
                    </a:fld>
                    <a:r>
                      <a:rPr lang="zh-CN" altLang="en-US" b="1" dirty="0" smtClean="0">
                        <a:latin typeface="微软雅黑" panose="020B0503020204020204" pitchFamily="34" charset="-122"/>
                        <a:ea typeface="微软雅黑" panose="020B0503020204020204" pitchFamily="34" charset="-122"/>
                      </a:rPr>
                      <a:t>亿</a:t>
                    </a:r>
                  </a:p>
                </c:rich>
              </c:tx>
              <c:spPr>
                <a:noFill/>
                <a:ln>
                  <a:noFill/>
                </a:ln>
                <a:effectLst/>
              </c:spPr>
              <c:showVal val="1"/>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529515"/>
                    </a:solidFill>
                    <a:latin typeface="+mn-lt"/>
                    <a:ea typeface="+mn-ea"/>
                    <a:cs typeface="+mn-cs"/>
                  </a:defRPr>
                </a:pPr>
                <a:endParaRPr lang="zh-CN"/>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'01</c:v>
                </c:pt>
                <c:pt idx="1">
                  <c:v>'02</c:v>
                </c:pt>
                <c:pt idx="2">
                  <c:v>'03</c:v>
                </c:pt>
                <c:pt idx="3">
                  <c:v>'04</c:v>
                </c:pt>
                <c:pt idx="4">
                  <c:v>'05</c:v>
                </c:pt>
                <c:pt idx="5">
                  <c:v>'06</c:v>
                </c:pt>
                <c:pt idx="6">
                  <c:v>'07</c:v>
                </c:pt>
              </c:strCache>
            </c:strRef>
          </c:cat>
          <c:val>
            <c:numRef>
              <c:f>Sheet1!$B$2:$B$8</c:f>
              <c:numCache>
                <c:formatCode>General</c:formatCode>
                <c:ptCount val="7"/>
                <c:pt idx="0">
                  <c:v>1.1000000000000001</c:v>
                </c:pt>
                <c:pt idx="1">
                  <c:v>1.8</c:v>
                </c:pt>
                <c:pt idx="2">
                  <c:v>6</c:v>
                </c:pt>
                <c:pt idx="3">
                  <c:v>14.3</c:v>
                </c:pt>
                <c:pt idx="4">
                  <c:v>25</c:v>
                </c:pt>
                <c:pt idx="5">
                  <c:v>40</c:v>
                </c:pt>
                <c:pt idx="6">
                  <c:v>90</c:v>
                </c:pt>
              </c:numCache>
            </c:numRef>
          </c:val>
        </c:ser>
        <c:dLbls/>
        <c:gapWidth val="103"/>
        <c:overlap val="-27"/>
        <c:axId val="221741440"/>
        <c:axId val="233787392"/>
      </c:barChart>
      <c:catAx>
        <c:axId val="221741440"/>
        <c:scaling>
          <c:orientation val="minMax"/>
        </c:scaling>
        <c:axPos val="b"/>
        <c:numFmt formatCode="General" sourceLinked="1"/>
        <c:majorTickMark val="none"/>
        <c:tickLblPos val="nextTo"/>
        <c:spPr>
          <a:noFill/>
          <a:ln w="9525" cap="flat" cmpd="sng" algn="ctr">
            <a:solidFill>
              <a:srgbClr val="6FAC46"/>
            </a:solidFill>
            <a:round/>
          </a:ln>
          <a:effectLst/>
        </c:spPr>
        <c:txPr>
          <a:bodyPr rot="-60000000" spcFirstLastPara="1" vertOverflow="ellipsis" vert="horz" wrap="square" anchor="ctr" anchorCtr="1"/>
          <a:lstStyle/>
          <a:p>
            <a:pPr>
              <a:defRPr sz="1800" b="1" i="0" u="none" strike="noStrike" kern="1200" baseline="0">
                <a:solidFill>
                  <a:srgbClr val="C85C5C"/>
                </a:solidFill>
                <a:latin typeface="微软雅黑" panose="020B0503020204020204" pitchFamily="34" charset="-122"/>
                <a:ea typeface="微软雅黑" panose="020B0503020204020204" pitchFamily="34" charset="-122"/>
                <a:cs typeface="+mn-cs"/>
              </a:defRPr>
            </a:pPr>
            <a:endParaRPr lang="zh-CN"/>
          </a:p>
        </c:txPr>
        <c:crossAx val="233787392"/>
        <c:crosses val="autoZero"/>
        <c:auto val="1"/>
        <c:lblAlgn val="ctr"/>
        <c:lblOffset val="0"/>
      </c:catAx>
      <c:valAx>
        <c:axId val="233787392"/>
        <c:scaling>
          <c:orientation val="minMax"/>
        </c:scaling>
        <c:delete val="1"/>
        <c:axPos val="l"/>
        <c:numFmt formatCode="General" sourceLinked="1"/>
        <c:majorTickMark val="none"/>
        <c:tickLblPos val="none"/>
        <c:crossAx val="221741440"/>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0.84876</cdr:x>
      <cdr:y>0.43053</cdr:y>
    </cdr:from>
    <cdr:to>
      <cdr:x>0.92522</cdr:x>
      <cdr:y>0.66423</cdr:y>
    </cdr:to>
    <cdr:sp macro="" textlink="">
      <cdr:nvSpPr>
        <cdr:cNvPr id="2" name="文本框 1"/>
        <cdr:cNvSpPr txBox="1"/>
      </cdr:nvSpPr>
      <cdr:spPr>
        <a:xfrm xmlns:a="http://schemas.openxmlformats.org/drawingml/2006/main">
          <a:off x="5124764" y="2192545"/>
          <a:ext cx="461661" cy="1190154"/>
        </a:xfrm>
        <a:prstGeom xmlns:a="http://schemas.openxmlformats.org/drawingml/2006/main" prst="rect">
          <a:avLst/>
        </a:prstGeom>
        <a:noFill xmlns:a="http://schemas.openxmlformats.org/drawingml/2006/main"/>
      </cdr:spPr>
      <cdr:txBody>
        <a:bodyPr xmlns:a="http://schemas.openxmlformats.org/drawingml/2006/main" vertOverflow="clip" vert="eaVert" wrap="square" rtlCol="0">
          <a:spAutoFit/>
        </a:bodyPr>
        <a:lstStyle xmlns:a="http://schemas.openxmlformats.org/drawingml/2006/main"/>
        <a:p xmlns:a="http://schemas.openxmlformats.org/drawingml/2006/main">
          <a:r>
            <a:rPr lang="zh-CN" altLang="en-US" sz="1800" dirty="0">
              <a:solidFill>
                <a:srgbClr val="C00000"/>
              </a:solidFill>
              <a:latin typeface="微软雅黑" panose="020B0503020204020204" pitchFamily="34" charset="-122"/>
              <a:ea typeface="微软雅黑" panose="020B0503020204020204" pitchFamily="34" charset="-122"/>
            </a:rPr>
            <a:t>销</a:t>
          </a:r>
          <a:r>
            <a:rPr lang="zh-CN" altLang="en-US" sz="1800" dirty="0" smtClean="0">
              <a:solidFill>
                <a:srgbClr val="C00000"/>
              </a:solidFill>
              <a:latin typeface="微软雅黑" panose="020B0503020204020204" pitchFamily="34" charset="-122"/>
              <a:ea typeface="微软雅黑" panose="020B0503020204020204" pitchFamily="34" charset="-122"/>
            </a:rPr>
            <a:t>售规模</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ACF68E-8DDE-4ADC-AB67-839370CC6381}" type="datetimeFigureOut">
              <a:rPr lang="zh-CN" altLang="en-US" smtClean="0"/>
              <a:pPr/>
              <a:t>2015/7/28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30C050-DD83-4226-ADDC-ED57ED0E0BC8}" type="slidenum">
              <a:rPr lang="zh-CN" altLang="en-US" smtClean="0"/>
              <a:pPr/>
              <a:t>‹#›</a:t>
            </a:fld>
            <a:endParaRPr lang="zh-CN" altLang="en-US"/>
          </a:p>
        </p:txBody>
      </p:sp>
    </p:spTree>
    <p:extLst>
      <p:ext uri="{BB962C8B-B14F-4D97-AF65-F5344CB8AC3E}">
        <p14:creationId xmlns:p14="http://schemas.microsoft.com/office/powerpoint/2010/main" xmlns="" val="2230968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30C050-DD83-4226-ADDC-ED57ED0E0BC8}" type="slidenum">
              <a:rPr lang="zh-CN" altLang="en-US" smtClean="0"/>
              <a:pPr/>
              <a:t>16</a:t>
            </a:fld>
            <a:endParaRPr lang="zh-CN" altLang="en-US"/>
          </a:p>
        </p:txBody>
      </p:sp>
    </p:spTree>
    <p:extLst>
      <p:ext uri="{BB962C8B-B14F-4D97-AF65-F5344CB8AC3E}">
        <p14:creationId xmlns:p14="http://schemas.microsoft.com/office/powerpoint/2010/main" xmlns="" val="14265595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文本框 5"/>
          <p:cNvSpPr txBox="1"/>
          <p:nvPr userDrawn="1"/>
        </p:nvSpPr>
        <p:spPr>
          <a:xfrm>
            <a:off x="4364963" y="1701437"/>
            <a:ext cx="2717800" cy="2730500"/>
          </a:xfrm>
          <a:prstGeom prst="rect">
            <a:avLst/>
          </a:prstGeom>
          <a:noFill/>
        </p:spPr>
        <p:txBody>
          <a:bodyPr wrap="square" rtlCol="0">
            <a:spAutoFit/>
          </a:bodyPr>
          <a:lstStyle/>
          <a:p>
            <a:endParaRPr lang="zh-CN" altLang="en-US" dirty="0"/>
          </a:p>
        </p:txBody>
      </p:sp>
      <p:grpSp>
        <p:nvGrpSpPr>
          <p:cNvPr id="7" name="组合 6"/>
          <p:cNvGrpSpPr/>
          <p:nvPr userDrawn="1"/>
        </p:nvGrpSpPr>
        <p:grpSpPr>
          <a:xfrm>
            <a:off x="-3837" y="581913"/>
            <a:ext cx="12195837" cy="4220308"/>
            <a:chOff x="0" y="1195754"/>
            <a:chExt cx="12195837" cy="4220308"/>
          </a:xfrm>
        </p:grpSpPr>
        <p:pic>
          <p:nvPicPr>
            <p:cNvPr id="8" name="图片 7"/>
            <p:cNvPicPr>
              <a:picLocks noChangeAspect="1"/>
            </p:cNvPicPr>
            <p:nvPr/>
          </p:nvPicPr>
          <p:blipFill rotWithShape="1">
            <a:blip r:embed="rId2" cstate="print">
              <a:extLst>
                <a:ext uri="{28A0092B-C50C-407E-A947-70E740481C1C}">
                  <a14:useLocalDpi xmlns:a14="http://schemas.microsoft.com/office/drawing/2010/main" xmlns="" val="0"/>
                </a:ext>
              </a:extLst>
            </a:blip>
            <a:srcRect t="3714" b="8587"/>
            <a:stretch/>
          </p:blipFill>
          <p:spPr>
            <a:xfrm>
              <a:off x="0" y="1195754"/>
              <a:ext cx="12195837" cy="4220308"/>
            </a:xfrm>
            <a:prstGeom prst="rect">
              <a:avLst/>
            </a:prstGeom>
          </p:spPr>
        </p:pic>
        <p:sp>
          <p:nvSpPr>
            <p:cNvPr id="9" name="平行四边形 8"/>
            <p:cNvSpPr/>
            <p:nvPr/>
          </p:nvSpPr>
          <p:spPr>
            <a:xfrm>
              <a:off x="2793218" y="1195754"/>
              <a:ext cx="1575582" cy="4220308"/>
            </a:xfrm>
            <a:prstGeom prst="parallelogram">
              <a:avLst>
                <a:gd name="adj" fmla="val 6913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p:cNvPicPr>
            <a:picLocks noChangeAspect="1"/>
          </p:cNvPicPr>
          <p:nvPr userDrawn="1"/>
        </p:nvPicPr>
        <p:blipFill rotWithShape="1">
          <a:blip r:embed="rId3" cstate="print"/>
          <a:srcRect l="17063" t="13359" r="23631" b="38703"/>
          <a:stretch/>
        </p:blipFill>
        <p:spPr>
          <a:xfrm>
            <a:off x="4596298" y="1290980"/>
            <a:ext cx="3221502" cy="2940147"/>
          </a:xfrm>
          <a:prstGeom prst="rect">
            <a:avLst/>
          </a:prstGeom>
        </p:spPr>
      </p:pic>
      <p:sp>
        <p:nvSpPr>
          <p:cNvPr id="11" name="文本框 10"/>
          <p:cNvSpPr txBox="1"/>
          <p:nvPr userDrawn="1"/>
        </p:nvSpPr>
        <p:spPr>
          <a:xfrm>
            <a:off x="3010483" y="4762919"/>
            <a:ext cx="6555547" cy="769441"/>
          </a:xfrm>
          <a:prstGeom prst="rect">
            <a:avLst/>
          </a:prstGeom>
          <a:noFill/>
        </p:spPr>
        <p:txBody>
          <a:bodyPr wrap="square" rtlCol="0">
            <a:spAutoFit/>
          </a:bodyPr>
          <a:lstStyle/>
          <a:p>
            <a:pPr algn="r"/>
            <a:r>
              <a:rPr lang="zh-CN" altLang="en-US" sz="4400" b="1" dirty="0" smtClean="0">
                <a:solidFill>
                  <a:srgbClr val="BB1924"/>
                </a:solidFill>
                <a:latin typeface="微软雅黑" panose="020B0503020204020204" pitchFamily="34" charset="-122"/>
                <a:ea typeface="微软雅黑" panose="020B0503020204020204" pitchFamily="34" charset="-122"/>
              </a:rPr>
              <a:t>韵酒</a:t>
            </a:r>
            <a:r>
              <a:rPr lang="en-US" altLang="zh-CN" sz="4400" b="1" dirty="0" smtClean="0">
                <a:solidFill>
                  <a:srgbClr val="5B1919"/>
                </a:solidFill>
                <a:latin typeface="微软雅黑" panose="020B0503020204020204" pitchFamily="34" charset="-122"/>
                <a:ea typeface="微软雅黑" panose="020B0503020204020204" pitchFamily="34" charset="-122"/>
              </a:rPr>
              <a:t>——</a:t>
            </a:r>
            <a:r>
              <a:rPr lang="zh-CN" altLang="en-US" sz="4400" b="1" dirty="0" smtClean="0">
                <a:solidFill>
                  <a:srgbClr val="5B1919"/>
                </a:solidFill>
                <a:latin typeface="微软雅黑" panose="020B0503020204020204" pitchFamily="34" charset="-122"/>
                <a:ea typeface="微软雅黑" panose="020B0503020204020204" pitchFamily="34" charset="-122"/>
              </a:rPr>
              <a:t>女性保健酒产品</a:t>
            </a:r>
            <a:endParaRPr lang="zh-CN" altLang="en-US" sz="4400" b="1" dirty="0">
              <a:solidFill>
                <a:srgbClr val="5B1919"/>
              </a:solidFill>
              <a:latin typeface="微软雅黑" panose="020B0503020204020204" pitchFamily="34" charset="-122"/>
              <a:ea typeface="微软雅黑" panose="020B0503020204020204" pitchFamily="34" charset="-122"/>
            </a:endParaRPr>
          </a:p>
        </p:txBody>
      </p:sp>
      <p:sp>
        <p:nvSpPr>
          <p:cNvPr id="12" name="文本框 11"/>
          <p:cNvSpPr txBox="1"/>
          <p:nvPr userDrawn="1"/>
        </p:nvSpPr>
        <p:spPr>
          <a:xfrm>
            <a:off x="7082763" y="5401677"/>
            <a:ext cx="2483267" cy="523220"/>
          </a:xfrm>
          <a:prstGeom prst="rect">
            <a:avLst/>
          </a:prstGeom>
          <a:noFill/>
        </p:spPr>
        <p:txBody>
          <a:bodyPr wrap="square" rtlCol="0">
            <a:spAutoFit/>
          </a:bodyPr>
          <a:lstStyle/>
          <a:p>
            <a:pPr algn="r"/>
            <a:r>
              <a:rPr lang="zh-CN" altLang="en-US" sz="2800" dirty="0" smtClean="0">
                <a:solidFill>
                  <a:srgbClr val="5B0302"/>
                </a:solidFill>
                <a:latin typeface="微软雅黑" panose="020B0503020204020204" pitchFamily="34" charset="-122"/>
                <a:ea typeface="微软雅黑" panose="020B0503020204020204" pitchFamily="34" charset="-122"/>
              </a:rPr>
              <a:t>市场分析报告</a:t>
            </a:r>
            <a:endParaRPr lang="zh-CN" altLang="en-US" sz="2800" dirty="0">
              <a:solidFill>
                <a:srgbClr val="5B0302"/>
              </a:solidFill>
              <a:latin typeface="微软雅黑" panose="020B0503020204020204" pitchFamily="34" charset="-122"/>
              <a:ea typeface="微软雅黑" panose="020B0503020204020204" pitchFamily="34" charset="-122"/>
            </a:endParaRPr>
          </a:p>
        </p:txBody>
      </p:sp>
      <p:sp>
        <p:nvSpPr>
          <p:cNvPr id="13" name="文本框 12"/>
          <p:cNvSpPr txBox="1"/>
          <p:nvPr userDrawn="1"/>
        </p:nvSpPr>
        <p:spPr>
          <a:xfrm>
            <a:off x="10440574" y="184445"/>
            <a:ext cx="1807698" cy="369332"/>
          </a:xfrm>
          <a:prstGeom prst="rect">
            <a:avLst/>
          </a:prstGeom>
          <a:noFill/>
        </p:spPr>
        <p:txBody>
          <a:bodyPr wrap="square" rtlCol="0">
            <a:spAutoFit/>
          </a:bodyPr>
          <a:lstStyle/>
          <a:p>
            <a:r>
              <a:rPr lang="zh-CN" altLang="en-US" i="1" dirty="0">
                <a:solidFill>
                  <a:srgbClr val="721C19"/>
                </a:solidFill>
                <a:latin typeface="微软雅黑" panose="020B0503020204020204" pitchFamily="34" charset="-122"/>
                <a:ea typeface="微软雅黑" panose="020B0503020204020204" pitchFamily="34" charset="-122"/>
              </a:rPr>
              <a:t>劲</a:t>
            </a:r>
            <a:r>
              <a:rPr lang="zh-CN" altLang="en-US" i="1" dirty="0" smtClean="0">
                <a:solidFill>
                  <a:srgbClr val="721C19"/>
                </a:solidFill>
                <a:latin typeface="微软雅黑" panose="020B0503020204020204" pitchFamily="34" charset="-122"/>
                <a:ea typeface="微软雅黑" panose="020B0503020204020204" pitchFamily="34" charset="-122"/>
              </a:rPr>
              <a:t>牌有限公司</a:t>
            </a:r>
            <a:endParaRPr lang="zh-CN" altLang="en-US" i="1" dirty="0">
              <a:solidFill>
                <a:srgbClr val="721C19"/>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4034384" y="225534"/>
            <a:ext cx="892494" cy="870419"/>
          </a:xfrm>
          <a:prstGeom prst="rect">
            <a:avLst/>
          </a:prstGeom>
        </p:spPr>
      </p:pic>
      <p:sp>
        <p:nvSpPr>
          <p:cNvPr id="15" name="文本框 14"/>
          <p:cNvSpPr txBox="1"/>
          <p:nvPr userDrawn="1"/>
        </p:nvSpPr>
        <p:spPr>
          <a:xfrm>
            <a:off x="6117758" y="6007880"/>
            <a:ext cx="3448272" cy="584775"/>
          </a:xfrm>
          <a:prstGeom prst="rect">
            <a:avLst/>
          </a:prstGeom>
          <a:noFill/>
        </p:spPr>
        <p:txBody>
          <a:bodyPr wrap="square" rtlCol="0">
            <a:spAutoFit/>
          </a:bodyPr>
          <a:lstStyle/>
          <a:p>
            <a:pPr algn="r"/>
            <a:r>
              <a:rPr lang="zh-CN" altLang="en-US" sz="1600" dirty="0" smtClean="0">
                <a:solidFill>
                  <a:srgbClr val="5B0302"/>
                </a:solidFill>
                <a:latin typeface="微软雅黑" panose="020B0503020204020204" pitchFamily="34" charset="-122"/>
                <a:ea typeface="微软雅黑" panose="020B0503020204020204" pitchFamily="34" charset="-122"/>
              </a:rPr>
              <a:t>团队成员</a:t>
            </a:r>
            <a:endParaRPr lang="en-US" altLang="zh-CN" sz="1600" dirty="0" smtClean="0">
              <a:solidFill>
                <a:srgbClr val="5B0302"/>
              </a:solidFill>
              <a:latin typeface="微软雅黑" panose="020B0503020204020204" pitchFamily="34" charset="-122"/>
              <a:ea typeface="微软雅黑" panose="020B0503020204020204" pitchFamily="34" charset="-122"/>
            </a:endParaRPr>
          </a:p>
          <a:p>
            <a:pPr algn="r"/>
            <a:r>
              <a:rPr lang="zh-CN" altLang="en-US" sz="1600" dirty="0">
                <a:solidFill>
                  <a:srgbClr val="5B0302"/>
                </a:solidFill>
                <a:latin typeface="微软雅黑" panose="020B0503020204020204" pitchFamily="34" charset="-122"/>
                <a:ea typeface="微软雅黑" panose="020B0503020204020204" pitchFamily="34" charset="-122"/>
              </a:rPr>
              <a:t>张义</a:t>
            </a:r>
            <a:r>
              <a:rPr lang="zh-CN" altLang="en-US" sz="1600" dirty="0" smtClean="0">
                <a:solidFill>
                  <a:srgbClr val="5B0302"/>
                </a:solidFill>
                <a:latin typeface="微软雅黑" panose="020B0503020204020204" pitchFamily="34" charset="-122"/>
                <a:ea typeface="微软雅黑" panose="020B0503020204020204" pitchFamily="34" charset="-122"/>
              </a:rPr>
              <a:t>增 罗小连 林佳 李凯飞 吴磊</a:t>
            </a:r>
            <a:endParaRPr lang="zh-CN" altLang="en-US" sz="1600" dirty="0">
              <a:solidFill>
                <a:srgbClr val="5B030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161029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内容与标题">
    <p:spTree>
      <p:nvGrpSpPr>
        <p:cNvPr id="1" name=""/>
        <p:cNvGrpSpPr/>
        <p:nvPr/>
      </p:nvGrpSpPr>
      <p:grpSpPr>
        <a:xfrm>
          <a:off x="0" y="0"/>
          <a:ext cx="0" cy="0"/>
          <a:chOff x="0" y="0"/>
          <a:chExt cx="0" cy="0"/>
        </a:xfrm>
      </p:grpSpPr>
      <p:sp>
        <p:nvSpPr>
          <p:cNvPr id="13" name="对角圆角矩形 12"/>
          <p:cNvSpPr/>
          <p:nvPr userDrawn="1"/>
        </p:nvSpPr>
        <p:spPr>
          <a:xfrm>
            <a:off x="9760136" y="139315"/>
            <a:ext cx="936000" cy="285008"/>
          </a:xfrm>
          <a:prstGeom prst="round2DiagRect">
            <a:avLst/>
          </a:prstGeom>
          <a:solidFill>
            <a:srgbClr val="CB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8970498" y="6246370"/>
            <a:ext cx="2743200" cy="365125"/>
          </a:xfrm>
        </p:spPr>
        <p:txBody>
          <a:bodyPr/>
          <a:lstStyle>
            <a:lvl1pPr>
              <a:defRPr sz="1800">
                <a:solidFill>
                  <a:srgbClr val="BB1924"/>
                </a:solidFill>
                <a:latin typeface="Impact" panose="020B0806030902050204" pitchFamily="34" charset="0"/>
              </a:defRPr>
            </a:lvl1pPr>
          </a:lstStyle>
          <a:p>
            <a:fld id="{C0686434-DC0F-4E0C-BB96-AC2AE7EB0963}" type="slidenum">
              <a:rPr lang="zh-CN" altLang="en-US" smtClean="0"/>
              <a:pPr/>
              <a:t>‹#›</a:t>
            </a:fld>
            <a:endParaRPr lang="zh-CN" altLang="en-US"/>
          </a:p>
        </p:txBody>
      </p:sp>
      <p:sp>
        <p:nvSpPr>
          <p:cNvPr id="8" name="矩形 7"/>
          <p:cNvSpPr/>
          <p:nvPr userDrawn="1"/>
        </p:nvSpPr>
        <p:spPr>
          <a:xfrm>
            <a:off x="548638" y="0"/>
            <a:ext cx="1786599" cy="745588"/>
          </a:xfrm>
          <a:prstGeom prst="rect">
            <a:avLst/>
          </a:prstGeom>
          <a:solidFill>
            <a:srgbClr val="91272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userDrawn="1"/>
        </p:nvSpPr>
        <p:spPr>
          <a:xfrm>
            <a:off x="548638" y="6344526"/>
            <a:ext cx="10620000" cy="168813"/>
          </a:xfrm>
          <a:prstGeom prst="rect">
            <a:avLst/>
          </a:prstGeom>
          <a:solidFill>
            <a:srgbClr val="91272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userDrawn="1"/>
        </p:nvSpPr>
        <p:spPr>
          <a:xfrm>
            <a:off x="11727766" y="6330460"/>
            <a:ext cx="464234" cy="196947"/>
          </a:xfrm>
          <a:prstGeom prst="rect">
            <a:avLst/>
          </a:prstGeom>
          <a:solidFill>
            <a:srgbClr val="52951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2" name="直接连接符 11"/>
          <p:cNvCxnSpPr/>
          <p:nvPr userDrawn="1"/>
        </p:nvCxnSpPr>
        <p:spPr>
          <a:xfrm>
            <a:off x="2307100" y="731520"/>
            <a:ext cx="3960000" cy="0"/>
          </a:xfrm>
          <a:prstGeom prst="line">
            <a:avLst/>
          </a:prstGeom>
          <a:ln>
            <a:solidFill>
              <a:srgbClr val="912727"/>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7753642" y="112542"/>
            <a:ext cx="1031630" cy="338554"/>
          </a:xfrm>
          <a:prstGeom prst="rect">
            <a:avLst/>
          </a:prstGeom>
          <a:noFill/>
        </p:spPr>
        <p:txBody>
          <a:bodyPr wrap="square" rtlCol="0">
            <a:spAutoFit/>
          </a:bodyPr>
          <a:lstStyle/>
          <a:p>
            <a:r>
              <a:rPr lang="zh-CN" altLang="en-US" sz="1600" dirty="0" smtClean="0">
                <a:solidFill>
                  <a:srgbClr val="912727"/>
                </a:solidFill>
                <a:latin typeface="微软雅黑" panose="020B0503020204020204" pitchFamily="34" charset="-122"/>
                <a:ea typeface="微软雅黑" panose="020B0503020204020204" pitchFamily="34" charset="-122"/>
              </a:rPr>
              <a:t>行业现状</a:t>
            </a:r>
            <a:endParaRPr lang="zh-CN" altLang="en-US" sz="1600" dirty="0">
              <a:solidFill>
                <a:srgbClr val="912727"/>
              </a:solidFill>
              <a:latin typeface="微软雅黑" panose="020B0503020204020204" pitchFamily="34" charset="-122"/>
              <a:ea typeface="微软雅黑" panose="020B0503020204020204" pitchFamily="34" charset="-122"/>
            </a:endParaRPr>
          </a:p>
        </p:txBody>
      </p:sp>
      <p:sp>
        <p:nvSpPr>
          <p:cNvPr id="15" name="文本框 14"/>
          <p:cNvSpPr txBox="1"/>
          <p:nvPr userDrawn="1"/>
        </p:nvSpPr>
        <p:spPr>
          <a:xfrm>
            <a:off x="8754792" y="112542"/>
            <a:ext cx="1031630" cy="338554"/>
          </a:xfrm>
          <a:prstGeom prst="rect">
            <a:avLst/>
          </a:prstGeom>
          <a:noFill/>
        </p:spPr>
        <p:txBody>
          <a:bodyPr wrap="square" rtlCol="0">
            <a:spAutoFit/>
          </a:bodyPr>
          <a:lstStyle/>
          <a:p>
            <a:r>
              <a:rPr lang="zh-CN" altLang="en-US" sz="1600" dirty="0" smtClean="0">
                <a:solidFill>
                  <a:srgbClr val="912727"/>
                </a:solidFill>
                <a:latin typeface="微软雅黑" panose="020B0503020204020204" pitchFamily="34" charset="-122"/>
                <a:ea typeface="微软雅黑" panose="020B0503020204020204" pitchFamily="34" charset="-122"/>
              </a:rPr>
              <a:t>用户分析</a:t>
            </a:r>
            <a:endParaRPr lang="zh-CN" altLang="en-US" sz="1600" dirty="0">
              <a:solidFill>
                <a:srgbClr val="912727"/>
              </a:solidFill>
              <a:latin typeface="微软雅黑" panose="020B0503020204020204" pitchFamily="34" charset="-122"/>
              <a:ea typeface="微软雅黑" panose="020B0503020204020204" pitchFamily="34" charset="-122"/>
            </a:endParaRPr>
          </a:p>
        </p:txBody>
      </p:sp>
      <p:sp>
        <p:nvSpPr>
          <p:cNvPr id="16" name="文本框 15"/>
          <p:cNvSpPr txBox="1"/>
          <p:nvPr userDrawn="1"/>
        </p:nvSpPr>
        <p:spPr>
          <a:xfrm>
            <a:off x="9755944" y="112542"/>
            <a:ext cx="1031630"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竞争分析</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userDrawn="1"/>
        </p:nvSpPr>
        <p:spPr>
          <a:xfrm>
            <a:off x="10696136" y="112542"/>
            <a:ext cx="1031630" cy="338554"/>
          </a:xfrm>
          <a:prstGeom prst="rect">
            <a:avLst/>
          </a:prstGeom>
          <a:noFill/>
        </p:spPr>
        <p:txBody>
          <a:bodyPr wrap="square" rtlCol="0">
            <a:spAutoFit/>
          </a:bodyPr>
          <a:lstStyle/>
          <a:p>
            <a:r>
              <a:rPr lang="zh-CN" altLang="en-US" sz="1600" dirty="0" smtClean="0">
                <a:solidFill>
                  <a:srgbClr val="912727"/>
                </a:solidFill>
                <a:latin typeface="微软雅黑" panose="020B0503020204020204" pitchFamily="34" charset="-122"/>
                <a:ea typeface="微软雅黑" panose="020B0503020204020204" pitchFamily="34" charset="-122"/>
              </a:rPr>
              <a:t>产品规划</a:t>
            </a:r>
            <a:endParaRPr lang="zh-CN" altLang="en-US" sz="1600" dirty="0">
              <a:solidFill>
                <a:srgbClr val="912727"/>
              </a:solidFill>
              <a:latin typeface="微软雅黑" panose="020B0503020204020204" pitchFamily="34" charset="-122"/>
              <a:ea typeface="微软雅黑" panose="020B0503020204020204" pitchFamily="34" charset="-122"/>
            </a:endParaRPr>
          </a:p>
        </p:txBody>
      </p:sp>
      <p:sp>
        <p:nvSpPr>
          <p:cNvPr id="18" name="文本框 17"/>
          <p:cNvSpPr txBox="1"/>
          <p:nvPr userDrawn="1"/>
        </p:nvSpPr>
        <p:spPr>
          <a:xfrm>
            <a:off x="661182" y="112542"/>
            <a:ext cx="1674055" cy="523220"/>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竞争分析</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66057928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内容与标题">
    <p:spTree>
      <p:nvGrpSpPr>
        <p:cNvPr id="1" name=""/>
        <p:cNvGrpSpPr/>
        <p:nvPr/>
      </p:nvGrpSpPr>
      <p:grpSpPr>
        <a:xfrm>
          <a:off x="0" y="0"/>
          <a:ext cx="0" cy="0"/>
          <a:chOff x="0" y="0"/>
          <a:chExt cx="0" cy="0"/>
        </a:xfrm>
      </p:grpSpPr>
      <p:sp>
        <p:nvSpPr>
          <p:cNvPr id="13" name="对角圆角矩形 12"/>
          <p:cNvSpPr/>
          <p:nvPr userDrawn="1"/>
        </p:nvSpPr>
        <p:spPr>
          <a:xfrm>
            <a:off x="10751787" y="127852"/>
            <a:ext cx="936000" cy="285008"/>
          </a:xfrm>
          <a:prstGeom prst="round2DiagRect">
            <a:avLst/>
          </a:prstGeom>
          <a:solidFill>
            <a:srgbClr val="CB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8970498" y="6246370"/>
            <a:ext cx="2743200" cy="365125"/>
          </a:xfrm>
        </p:spPr>
        <p:txBody>
          <a:bodyPr/>
          <a:lstStyle>
            <a:lvl1pPr>
              <a:defRPr sz="1800">
                <a:solidFill>
                  <a:srgbClr val="BB1924"/>
                </a:solidFill>
                <a:latin typeface="Impact" panose="020B0806030902050204" pitchFamily="34" charset="0"/>
              </a:defRPr>
            </a:lvl1pPr>
          </a:lstStyle>
          <a:p>
            <a:fld id="{C0686434-DC0F-4E0C-BB96-AC2AE7EB0963}" type="slidenum">
              <a:rPr lang="zh-CN" altLang="en-US" smtClean="0"/>
              <a:pPr/>
              <a:t>‹#›</a:t>
            </a:fld>
            <a:endParaRPr lang="zh-CN" altLang="en-US"/>
          </a:p>
        </p:txBody>
      </p:sp>
      <p:sp>
        <p:nvSpPr>
          <p:cNvPr id="8" name="矩形 7"/>
          <p:cNvSpPr/>
          <p:nvPr userDrawn="1"/>
        </p:nvSpPr>
        <p:spPr>
          <a:xfrm>
            <a:off x="548638" y="0"/>
            <a:ext cx="1786599" cy="745588"/>
          </a:xfrm>
          <a:prstGeom prst="rect">
            <a:avLst/>
          </a:prstGeom>
          <a:solidFill>
            <a:srgbClr val="91272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userDrawn="1"/>
        </p:nvSpPr>
        <p:spPr>
          <a:xfrm>
            <a:off x="548638" y="6344526"/>
            <a:ext cx="10620000" cy="168813"/>
          </a:xfrm>
          <a:prstGeom prst="rect">
            <a:avLst/>
          </a:prstGeom>
          <a:solidFill>
            <a:srgbClr val="91272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userDrawn="1"/>
        </p:nvSpPr>
        <p:spPr>
          <a:xfrm>
            <a:off x="11727766" y="6330460"/>
            <a:ext cx="464234" cy="196947"/>
          </a:xfrm>
          <a:prstGeom prst="rect">
            <a:avLst/>
          </a:prstGeom>
          <a:solidFill>
            <a:srgbClr val="52951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2" name="直接连接符 11"/>
          <p:cNvCxnSpPr/>
          <p:nvPr userDrawn="1"/>
        </p:nvCxnSpPr>
        <p:spPr>
          <a:xfrm>
            <a:off x="2307100" y="731520"/>
            <a:ext cx="3960000" cy="0"/>
          </a:xfrm>
          <a:prstGeom prst="line">
            <a:avLst/>
          </a:prstGeom>
          <a:ln>
            <a:solidFill>
              <a:srgbClr val="912727"/>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7753642" y="112542"/>
            <a:ext cx="1031630" cy="338554"/>
          </a:xfrm>
          <a:prstGeom prst="rect">
            <a:avLst/>
          </a:prstGeom>
          <a:noFill/>
        </p:spPr>
        <p:txBody>
          <a:bodyPr wrap="square" rtlCol="0">
            <a:spAutoFit/>
          </a:bodyPr>
          <a:lstStyle/>
          <a:p>
            <a:r>
              <a:rPr lang="zh-CN" altLang="en-US" sz="1600" dirty="0" smtClean="0">
                <a:solidFill>
                  <a:srgbClr val="912727"/>
                </a:solidFill>
                <a:latin typeface="微软雅黑" panose="020B0503020204020204" pitchFamily="34" charset="-122"/>
                <a:ea typeface="微软雅黑" panose="020B0503020204020204" pitchFamily="34" charset="-122"/>
              </a:rPr>
              <a:t>行业现状</a:t>
            </a:r>
            <a:endParaRPr lang="zh-CN" altLang="en-US" sz="1600" dirty="0">
              <a:solidFill>
                <a:srgbClr val="912727"/>
              </a:solidFill>
              <a:latin typeface="微软雅黑" panose="020B0503020204020204" pitchFamily="34" charset="-122"/>
              <a:ea typeface="微软雅黑" panose="020B0503020204020204" pitchFamily="34" charset="-122"/>
            </a:endParaRPr>
          </a:p>
        </p:txBody>
      </p:sp>
      <p:sp>
        <p:nvSpPr>
          <p:cNvPr id="15" name="文本框 14"/>
          <p:cNvSpPr txBox="1"/>
          <p:nvPr userDrawn="1"/>
        </p:nvSpPr>
        <p:spPr>
          <a:xfrm>
            <a:off x="8754792" y="112542"/>
            <a:ext cx="1031630" cy="338554"/>
          </a:xfrm>
          <a:prstGeom prst="rect">
            <a:avLst/>
          </a:prstGeom>
          <a:noFill/>
        </p:spPr>
        <p:txBody>
          <a:bodyPr wrap="square" rtlCol="0">
            <a:spAutoFit/>
          </a:bodyPr>
          <a:lstStyle/>
          <a:p>
            <a:r>
              <a:rPr lang="zh-CN" altLang="en-US" sz="1600" dirty="0" smtClean="0">
                <a:solidFill>
                  <a:srgbClr val="912727"/>
                </a:solidFill>
                <a:latin typeface="微软雅黑" panose="020B0503020204020204" pitchFamily="34" charset="-122"/>
                <a:ea typeface="微软雅黑" panose="020B0503020204020204" pitchFamily="34" charset="-122"/>
              </a:rPr>
              <a:t>用户分析</a:t>
            </a:r>
            <a:endParaRPr lang="zh-CN" altLang="en-US" sz="1600" dirty="0">
              <a:solidFill>
                <a:srgbClr val="912727"/>
              </a:solidFill>
              <a:latin typeface="微软雅黑" panose="020B0503020204020204" pitchFamily="34" charset="-122"/>
              <a:ea typeface="微软雅黑" panose="020B0503020204020204" pitchFamily="34" charset="-122"/>
            </a:endParaRPr>
          </a:p>
        </p:txBody>
      </p:sp>
      <p:sp>
        <p:nvSpPr>
          <p:cNvPr id="16" name="文本框 15"/>
          <p:cNvSpPr txBox="1"/>
          <p:nvPr userDrawn="1"/>
        </p:nvSpPr>
        <p:spPr>
          <a:xfrm>
            <a:off x="9755944" y="112542"/>
            <a:ext cx="1031630" cy="338554"/>
          </a:xfrm>
          <a:prstGeom prst="rect">
            <a:avLst/>
          </a:prstGeom>
          <a:noFill/>
        </p:spPr>
        <p:txBody>
          <a:bodyPr wrap="square" rtlCol="0">
            <a:spAutoFit/>
          </a:bodyPr>
          <a:lstStyle/>
          <a:p>
            <a:r>
              <a:rPr lang="zh-CN" altLang="en-US" sz="1600" dirty="0" smtClean="0">
                <a:solidFill>
                  <a:srgbClr val="912727"/>
                </a:solidFill>
                <a:latin typeface="微软雅黑" panose="020B0503020204020204" pitchFamily="34" charset="-122"/>
                <a:ea typeface="微软雅黑" panose="020B0503020204020204" pitchFamily="34" charset="-122"/>
              </a:rPr>
              <a:t>竞争分析</a:t>
            </a:r>
            <a:endParaRPr lang="zh-CN" altLang="en-US" sz="1600" dirty="0">
              <a:solidFill>
                <a:srgbClr val="912727"/>
              </a:solidFill>
              <a:latin typeface="微软雅黑" panose="020B0503020204020204" pitchFamily="34" charset="-122"/>
              <a:ea typeface="微软雅黑" panose="020B0503020204020204" pitchFamily="34" charset="-122"/>
            </a:endParaRPr>
          </a:p>
        </p:txBody>
      </p:sp>
      <p:sp>
        <p:nvSpPr>
          <p:cNvPr id="17" name="文本框 16"/>
          <p:cNvSpPr txBox="1"/>
          <p:nvPr userDrawn="1"/>
        </p:nvSpPr>
        <p:spPr>
          <a:xfrm>
            <a:off x="10696136" y="112542"/>
            <a:ext cx="1031630"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产品规划</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userDrawn="1"/>
        </p:nvSpPr>
        <p:spPr>
          <a:xfrm>
            <a:off x="661182" y="112542"/>
            <a:ext cx="1674055" cy="523220"/>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产品规划</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987602944"/>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C0686434-DC0F-4E0C-BB96-AC2AE7EB0963}" type="slidenum">
              <a:rPr lang="zh-CN" altLang="en-US" smtClean="0"/>
              <a:pPr/>
              <a:t>‹#›</a:t>
            </a:fld>
            <a:endParaRPr lang="zh-CN" altLang="en-US"/>
          </a:p>
        </p:txBody>
      </p:sp>
    </p:spTree>
    <p:extLst>
      <p:ext uri="{BB962C8B-B14F-4D97-AF65-F5344CB8AC3E}">
        <p14:creationId xmlns:p14="http://schemas.microsoft.com/office/powerpoint/2010/main" xmlns="" val="2594595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A6FDEA-AE7E-4107-965F-A3C000DA1280}" type="datetimeFigureOut">
              <a:rPr lang="zh-CN" altLang="en-US" smtClean="0"/>
              <a:pPr/>
              <a:t>2015/7/28</a:t>
            </a:fld>
            <a:endParaRPr lang="zh-CN" altLang="en-US"/>
          </a:p>
        </p:txBody>
      </p:sp>
      <p:pic>
        <p:nvPicPr>
          <p:cNvPr id="5" name="图片 4"/>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4917057" cy="6858000"/>
          </a:xfrm>
          <a:prstGeom prst="rect">
            <a:avLst/>
          </a:prstGeom>
        </p:spPr>
      </p:pic>
      <p:sp>
        <p:nvSpPr>
          <p:cNvPr id="6" name="直角三角形 5"/>
          <p:cNvSpPr/>
          <p:nvPr userDrawn="1"/>
        </p:nvSpPr>
        <p:spPr>
          <a:xfrm flipH="1">
            <a:off x="3953022" y="0"/>
            <a:ext cx="987278" cy="685800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4464358" y="0"/>
            <a:ext cx="1557119" cy="6858000"/>
          </a:xfrm>
          <a:prstGeom prst="parallelogram">
            <a:avLst>
              <a:gd name="adj" fmla="val 61853"/>
            </a:avLst>
          </a:prstGeom>
          <a:solidFill>
            <a:srgbClr val="5B0302">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userDrawn="1"/>
        </p:nvSpPr>
        <p:spPr>
          <a:xfrm>
            <a:off x="5235721" y="-15189"/>
            <a:ext cx="1290418" cy="6858000"/>
          </a:xfrm>
          <a:prstGeom prst="parallelogram">
            <a:avLst>
              <a:gd name="adj" fmla="val 77555"/>
            </a:avLst>
          </a:prstGeom>
          <a:solidFill>
            <a:srgbClr val="529515">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userDrawn="1"/>
        </p:nvPicPr>
        <p:blipFill rotWithShape="1">
          <a:blip r:embed="rId3" cstate="print">
            <a:extLst>
              <a:ext uri="{28A0092B-C50C-407E-A947-70E740481C1C}">
                <a14:useLocalDpi xmlns:a14="http://schemas.microsoft.com/office/drawing/2010/main" xmlns="" val="0"/>
              </a:ext>
            </a:extLst>
          </a:blip>
          <a:srcRect l="29002" t="12718" r="17870" b="16923"/>
          <a:stretch/>
        </p:blipFill>
        <p:spPr>
          <a:xfrm>
            <a:off x="9278199" y="4027892"/>
            <a:ext cx="1366904" cy="1339566"/>
          </a:xfrm>
          <a:prstGeom prst="rect">
            <a:avLst/>
          </a:prstGeom>
          <a:ln w="19050">
            <a:solidFill>
              <a:srgbClr val="529515"/>
            </a:solidFill>
          </a:ln>
        </p:spPr>
      </p:pic>
      <p:pic>
        <p:nvPicPr>
          <p:cNvPr id="14" name="图片 13"/>
          <p:cNvPicPr>
            <a:picLocks noChangeAspect="1"/>
          </p:cNvPicPr>
          <p:nvPr userDrawn="1"/>
        </p:nvPicPr>
        <p:blipFill rotWithShape="1">
          <a:blip r:embed="rId4" cstate="print">
            <a:extLst>
              <a:ext uri="{28A0092B-C50C-407E-A947-70E740481C1C}">
                <a14:useLocalDpi xmlns:a14="http://schemas.microsoft.com/office/drawing/2010/main" xmlns="" val="0"/>
              </a:ext>
            </a:extLst>
          </a:blip>
          <a:srcRect l="2741" t="7925" r="4213" b="12737"/>
          <a:stretch/>
        </p:blipFill>
        <p:spPr>
          <a:xfrm>
            <a:off x="6538359" y="4043498"/>
            <a:ext cx="1283222" cy="1323960"/>
          </a:xfrm>
          <a:prstGeom prst="rect">
            <a:avLst/>
          </a:prstGeom>
          <a:ln w="19050">
            <a:solidFill>
              <a:srgbClr val="529515"/>
            </a:solidFill>
          </a:ln>
        </p:spPr>
      </p:pic>
      <p:pic>
        <p:nvPicPr>
          <p:cNvPr id="15" name="图片 14"/>
          <p:cNvPicPr>
            <a:picLocks noChangeAspect="1"/>
          </p:cNvPicPr>
          <p:nvPr userDrawn="1"/>
        </p:nvPicPr>
        <p:blipFill rotWithShape="1">
          <a:blip r:embed="rId5" cstate="print">
            <a:extLst>
              <a:ext uri="{28A0092B-C50C-407E-A947-70E740481C1C}">
                <a14:useLocalDpi xmlns:a14="http://schemas.microsoft.com/office/drawing/2010/main" xmlns="" val="0"/>
              </a:ext>
            </a:extLst>
          </a:blip>
          <a:srcRect l="8214" t="6088" r="9465" b="20477"/>
          <a:stretch/>
        </p:blipFill>
        <p:spPr>
          <a:xfrm>
            <a:off x="7913240" y="4043498"/>
            <a:ext cx="1294375" cy="1323960"/>
          </a:xfrm>
          <a:prstGeom prst="rect">
            <a:avLst/>
          </a:prstGeom>
          <a:ln w="19050">
            <a:solidFill>
              <a:srgbClr val="529515"/>
            </a:solidFill>
          </a:ln>
        </p:spPr>
      </p:pic>
      <p:sp>
        <p:nvSpPr>
          <p:cNvPr id="16" name="直角三角形 15"/>
          <p:cNvSpPr/>
          <p:nvPr userDrawn="1"/>
        </p:nvSpPr>
        <p:spPr>
          <a:xfrm flipV="1">
            <a:off x="0" y="0"/>
            <a:ext cx="956603" cy="685800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userDrawn="1"/>
        </p:nvSpPr>
        <p:spPr>
          <a:xfrm>
            <a:off x="886113" y="0"/>
            <a:ext cx="4054188" cy="6858000"/>
          </a:xfrm>
          <a:prstGeom prst="parallelogram">
            <a:avLst/>
          </a:prstGeom>
          <a:gradFill flip="none" rotWithShape="1">
            <a:gsLst>
              <a:gs pos="25000">
                <a:srgbClr val="529515">
                  <a:alpha val="0"/>
                </a:srgbClr>
              </a:gs>
              <a:gs pos="100000">
                <a:srgbClr val="3B6A27">
                  <a:alpha val="34000"/>
                </a:srgbClr>
              </a:gs>
            </a:gsLst>
            <a:lin ang="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userDrawn="1"/>
        </p:nvPicPr>
        <p:blipFill rotWithShape="1">
          <a:blip r:embed="rId6" cstate="print"/>
          <a:srcRect l="24903"/>
          <a:stretch/>
        </p:blipFill>
        <p:spPr>
          <a:xfrm>
            <a:off x="-23751" y="-15189"/>
            <a:ext cx="769155" cy="6736664"/>
          </a:xfrm>
          <a:prstGeom prst="rect">
            <a:avLst/>
          </a:prstGeom>
        </p:spPr>
      </p:pic>
      <p:sp>
        <p:nvSpPr>
          <p:cNvPr id="4" name="矩形 3"/>
          <p:cNvSpPr/>
          <p:nvPr userDrawn="1"/>
        </p:nvSpPr>
        <p:spPr>
          <a:xfrm>
            <a:off x="7005484" y="797635"/>
            <a:ext cx="5186516" cy="256135"/>
          </a:xfrm>
          <a:prstGeom prst="rect">
            <a:avLst/>
          </a:prstGeom>
          <a:solidFill>
            <a:srgbClr val="529515">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userDrawn="1"/>
        </p:nvPicPr>
        <p:blipFill>
          <a:blip r:embed="rId7" cstate="print"/>
          <a:stretch>
            <a:fillRect/>
          </a:stretch>
        </p:blipFill>
        <p:spPr>
          <a:xfrm>
            <a:off x="6154503" y="966585"/>
            <a:ext cx="5535648" cy="3164098"/>
          </a:xfrm>
          <a:prstGeom prst="rect">
            <a:avLst/>
          </a:prstGeom>
        </p:spPr>
      </p:pic>
    </p:spTree>
    <p:extLst>
      <p:ext uri="{BB962C8B-B14F-4D97-AF65-F5344CB8AC3E}">
        <p14:creationId xmlns:p14="http://schemas.microsoft.com/office/powerpoint/2010/main" xmlns="" val="126132154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4792981" y="993097"/>
            <a:ext cx="7427699" cy="4716000"/>
          </a:xfrm>
          <a:prstGeom prst="rect">
            <a:avLst/>
          </a:prstGeom>
        </p:spPr>
      </p:pic>
      <p:sp>
        <p:nvSpPr>
          <p:cNvPr id="7" name="矩形 6"/>
          <p:cNvSpPr/>
          <p:nvPr userDrawn="1"/>
        </p:nvSpPr>
        <p:spPr>
          <a:xfrm>
            <a:off x="-1" y="993097"/>
            <a:ext cx="4792982" cy="471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8" name="组合 7"/>
          <p:cNvGrpSpPr/>
          <p:nvPr userDrawn="1"/>
        </p:nvGrpSpPr>
        <p:grpSpPr>
          <a:xfrm>
            <a:off x="4349737" y="3800235"/>
            <a:ext cx="3730868" cy="523220"/>
            <a:chOff x="4330308" y="3148436"/>
            <a:chExt cx="3730868" cy="523220"/>
          </a:xfrm>
        </p:grpSpPr>
        <p:sp>
          <p:nvSpPr>
            <p:cNvPr id="9" name="文本框 8"/>
            <p:cNvSpPr txBox="1"/>
            <p:nvPr/>
          </p:nvSpPr>
          <p:spPr>
            <a:xfrm>
              <a:off x="5402383" y="3148436"/>
              <a:ext cx="2658793" cy="523220"/>
            </a:xfrm>
            <a:prstGeom prst="rect">
              <a:avLst/>
            </a:prstGeom>
            <a:noFill/>
          </p:spPr>
          <p:txBody>
            <a:bodyPr wrap="square" rtlCol="0">
              <a:spAutoFit/>
            </a:bodyPr>
            <a:lstStyle/>
            <a:p>
              <a:r>
                <a:rPr lang="zh-CN" altLang="en-US" sz="2800" b="1" dirty="0" smtClean="0">
                  <a:solidFill>
                    <a:schemeClr val="accent6">
                      <a:lumMod val="40000"/>
                      <a:lumOff val="60000"/>
                      <a:alpha val="30000"/>
                    </a:schemeClr>
                  </a:solidFill>
                  <a:latin typeface="微软雅黑" panose="020B0503020204020204" pitchFamily="34" charset="-122"/>
                  <a:ea typeface="微软雅黑" panose="020B0503020204020204" pitchFamily="34" charset="-122"/>
                </a:rPr>
                <a:t>您的优雅选择</a:t>
              </a:r>
              <a:endParaRPr lang="zh-CN" altLang="en-US" sz="2800" b="1" dirty="0">
                <a:solidFill>
                  <a:schemeClr val="accent6">
                    <a:lumMod val="40000"/>
                    <a:lumOff val="60000"/>
                    <a:alpha val="30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330308" y="3440823"/>
              <a:ext cx="1116000"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11" name="图片 10"/>
          <p:cNvPicPr>
            <a:picLocks noChangeAspect="1"/>
          </p:cNvPicPr>
          <p:nvPr userDrawn="1"/>
        </p:nvPicPr>
        <p:blipFill>
          <a:blip r:embed="rId3" cstate="print">
            <a:extLst>
              <a:ext uri="{BEBA8EAE-BF5A-486C-A8C5-ECC9F3942E4B}">
                <a14:imgProps xmlns:a14="http://schemas.microsoft.com/office/drawing/2010/main" xmlns="">
                  <a14:imgLayer r:embed="rId4">
                    <a14:imgEffect>
                      <a14:colorTemperature colorTemp="5900"/>
                    </a14:imgEffect>
                  </a14:imgLayer>
                </a14:imgProps>
              </a:ext>
              <a:ext uri="{28A0092B-C50C-407E-A947-70E740481C1C}">
                <a14:useLocalDpi xmlns:a14="http://schemas.microsoft.com/office/drawing/2010/main" xmlns="" val="0"/>
              </a:ext>
            </a:extLst>
          </a:blip>
          <a:stretch>
            <a:fillRect/>
          </a:stretch>
        </p:blipFill>
        <p:spPr>
          <a:xfrm>
            <a:off x="-16840" y="993525"/>
            <a:ext cx="3575966" cy="2994028"/>
          </a:xfrm>
          <a:prstGeom prst="rect">
            <a:avLst/>
          </a:prstGeom>
        </p:spPr>
      </p:pic>
      <p:sp>
        <p:nvSpPr>
          <p:cNvPr id="12" name="文本框 11"/>
          <p:cNvSpPr txBox="1"/>
          <p:nvPr userDrawn="1"/>
        </p:nvSpPr>
        <p:spPr>
          <a:xfrm>
            <a:off x="9757117" y="623765"/>
            <a:ext cx="1807698" cy="369332"/>
          </a:xfrm>
          <a:prstGeom prst="rect">
            <a:avLst/>
          </a:prstGeom>
          <a:noFill/>
        </p:spPr>
        <p:txBody>
          <a:bodyPr wrap="square" rtlCol="0">
            <a:spAutoFit/>
          </a:bodyPr>
          <a:lstStyle/>
          <a:p>
            <a:pPr algn="r"/>
            <a:r>
              <a:rPr lang="zh-CN" altLang="en-US" i="1" dirty="0">
                <a:solidFill>
                  <a:srgbClr val="721C19"/>
                </a:solidFill>
                <a:latin typeface="微软雅黑" panose="020B0503020204020204" pitchFamily="34" charset="-122"/>
                <a:ea typeface="微软雅黑" panose="020B0503020204020204" pitchFamily="34" charset="-122"/>
              </a:rPr>
              <a:t>劲</a:t>
            </a:r>
            <a:r>
              <a:rPr lang="zh-CN" altLang="en-US" i="1" dirty="0" smtClean="0">
                <a:solidFill>
                  <a:srgbClr val="721C19"/>
                </a:solidFill>
                <a:latin typeface="微软雅黑" panose="020B0503020204020204" pitchFamily="34" charset="-122"/>
                <a:ea typeface="微软雅黑" panose="020B0503020204020204" pitchFamily="34" charset="-122"/>
              </a:rPr>
              <a:t>牌有限公司</a:t>
            </a:r>
            <a:endParaRPr lang="zh-CN" altLang="en-US" i="1" dirty="0">
              <a:solidFill>
                <a:srgbClr val="721C19"/>
              </a:solidFill>
              <a:latin typeface="微软雅黑" panose="020B0503020204020204" pitchFamily="34" charset="-122"/>
              <a:ea typeface="微软雅黑" panose="020B0503020204020204" pitchFamily="34" charset="-122"/>
            </a:endParaRPr>
          </a:p>
        </p:txBody>
      </p:sp>
      <p:sp>
        <p:nvSpPr>
          <p:cNvPr id="13" name="文本框 12"/>
          <p:cNvSpPr txBox="1"/>
          <p:nvPr userDrawn="1"/>
        </p:nvSpPr>
        <p:spPr>
          <a:xfrm>
            <a:off x="8671560" y="5709097"/>
            <a:ext cx="2893255" cy="369332"/>
          </a:xfrm>
          <a:prstGeom prst="rect">
            <a:avLst/>
          </a:prstGeom>
          <a:noFill/>
        </p:spPr>
        <p:txBody>
          <a:bodyPr wrap="square" rtlCol="0">
            <a:spAutoFit/>
          </a:bodyPr>
          <a:lstStyle/>
          <a:p>
            <a:pPr algn="r"/>
            <a:r>
              <a:rPr lang="en-US" altLang="zh-CN" i="1" dirty="0" smtClean="0">
                <a:solidFill>
                  <a:srgbClr val="721C19"/>
                </a:solidFill>
                <a:latin typeface="微软雅黑" panose="020B0503020204020204" pitchFamily="34" charset="-122"/>
                <a:ea typeface="微软雅黑" panose="020B0503020204020204" pitchFamily="34" charset="-122"/>
              </a:rPr>
              <a:t>2013</a:t>
            </a:r>
            <a:r>
              <a:rPr lang="zh-CN" altLang="en-US" i="1" dirty="0" smtClean="0">
                <a:solidFill>
                  <a:srgbClr val="721C19"/>
                </a:solidFill>
                <a:latin typeface="微软雅黑" panose="020B0503020204020204" pitchFamily="34" charset="-122"/>
                <a:ea typeface="微软雅黑" panose="020B0503020204020204" pitchFamily="34" charset="-122"/>
              </a:rPr>
              <a:t>年市场分析报告</a:t>
            </a:r>
            <a:endParaRPr lang="zh-CN" altLang="en-US" i="1" dirty="0">
              <a:solidFill>
                <a:srgbClr val="721C19"/>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userDrawn="1"/>
        </p:nvPicPr>
        <p:blipFill>
          <a:blip r:embed="rId5" cstate="print"/>
          <a:stretch>
            <a:fillRect/>
          </a:stretch>
        </p:blipFill>
        <p:spPr>
          <a:xfrm>
            <a:off x="2584745" y="910399"/>
            <a:ext cx="4688230" cy="3078747"/>
          </a:xfrm>
          <a:prstGeom prst="rect">
            <a:avLst/>
          </a:prstGeom>
        </p:spPr>
      </p:pic>
      <p:pic>
        <p:nvPicPr>
          <p:cNvPr id="15" name="图片 14"/>
          <p:cNvPicPr>
            <a:picLocks noChangeAspect="1"/>
          </p:cNvPicPr>
          <p:nvPr userDrawn="1"/>
        </p:nvPicPr>
        <p:blipFill>
          <a:blip r:embed="rId6" cstate="print"/>
          <a:stretch>
            <a:fillRect/>
          </a:stretch>
        </p:blipFill>
        <p:spPr>
          <a:xfrm>
            <a:off x="3131120" y="2508694"/>
            <a:ext cx="5297883" cy="1926503"/>
          </a:xfrm>
          <a:prstGeom prst="rect">
            <a:avLst/>
          </a:prstGeom>
        </p:spPr>
      </p:pic>
    </p:spTree>
    <p:extLst>
      <p:ext uri="{BB962C8B-B14F-4D97-AF65-F5344CB8AC3E}">
        <p14:creationId xmlns:p14="http://schemas.microsoft.com/office/powerpoint/2010/main" xmlns="" val="2729112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C0686434-DC0F-4E0C-BB96-AC2AE7EB0963}" type="slidenum">
              <a:rPr lang="zh-CN" altLang="en-US" smtClean="0"/>
              <a:pPr/>
              <a:t>‹#›</a:t>
            </a:fld>
            <a:endParaRPr lang="zh-CN" altLang="en-US"/>
          </a:p>
        </p:txBody>
      </p:sp>
      <p:sp>
        <p:nvSpPr>
          <p:cNvPr id="6" name="矩形 5"/>
          <p:cNvSpPr/>
          <p:nvPr userDrawn="1"/>
        </p:nvSpPr>
        <p:spPr>
          <a:xfrm>
            <a:off x="0" y="1546217"/>
            <a:ext cx="4470400" cy="1814286"/>
          </a:xfrm>
          <a:prstGeom prst="rect">
            <a:avLst/>
          </a:prstGeom>
          <a:solidFill>
            <a:srgbClr val="AC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406398" y="1651446"/>
            <a:ext cx="3947886" cy="1553028"/>
          </a:xfrm>
          <a:prstGeom prst="rect">
            <a:avLst/>
          </a:prstGeom>
          <a:gradFill flip="none" rotWithShape="1">
            <a:gsLst>
              <a:gs pos="15000">
                <a:schemeClr val="bg1">
                  <a:alpha val="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a:stretch/>
        </p:blipFill>
        <p:spPr>
          <a:xfrm>
            <a:off x="2510968" y="1752303"/>
            <a:ext cx="1764000" cy="1320692"/>
          </a:xfrm>
          <a:prstGeom prst="rect">
            <a:avLst/>
          </a:prstGeom>
          <a:ln>
            <a:solidFill>
              <a:schemeClr val="bg2">
                <a:lumMod val="90000"/>
              </a:schemeClr>
            </a:solidFill>
          </a:ln>
        </p:spPr>
      </p:pic>
      <p:sp>
        <p:nvSpPr>
          <p:cNvPr id="9" name="矩形 8"/>
          <p:cNvSpPr/>
          <p:nvPr userDrawn="1"/>
        </p:nvSpPr>
        <p:spPr>
          <a:xfrm>
            <a:off x="4601029" y="1546217"/>
            <a:ext cx="246742" cy="1814286"/>
          </a:xfrm>
          <a:prstGeom prst="rect">
            <a:avLst/>
          </a:prstGeom>
          <a:solidFill>
            <a:srgbClr val="BB1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4949881" y="2749829"/>
            <a:ext cx="2859314" cy="707886"/>
          </a:xfrm>
          <a:prstGeom prst="rect">
            <a:avLst/>
          </a:prstGeom>
          <a:noFill/>
        </p:spPr>
        <p:txBody>
          <a:bodyPr wrap="square" rtlCol="0">
            <a:spAutoFit/>
          </a:bodyPr>
          <a:lstStyle/>
          <a:p>
            <a:r>
              <a:rPr lang="zh-CN" altLang="en-US" sz="4000" b="1" dirty="0" smtClean="0">
                <a:solidFill>
                  <a:srgbClr val="3B6A27"/>
                </a:solidFill>
                <a:latin typeface="微软雅黑" panose="020B0503020204020204" pitchFamily="34" charset="-122"/>
                <a:ea typeface="微软雅黑" panose="020B0503020204020204" pitchFamily="34" charset="-122"/>
              </a:rPr>
              <a:t>第一部分</a:t>
            </a:r>
            <a:endParaRPr lang="zh-CN" altLang="en-US" sz="4000" b="1" dirty="0">
              <a:solidFill>
                <a:srgbClr val="3B6A27"/>
              </a:solidFill>
              <a:latin typeface="微软雅黑" panose="020B0503020204020204" pitchFamily="34" charset="-122"/>
              <a:ea typeface="微软雅黑" panose="020B0503020204020204" pitchFamily="34" charset="-122"/>
            </a:endParaRPr>
          </a:p>
        </p:txBody>
      </p:sp>
      <p:sp>
        <p:nvSpPr>
          <p:cNvPr id="14" name="矩形 13"/>
          <p:cNvSpPr/>
          <p:nvPr userDrawn="1"/>
        </p:nvSpPr>
        <p:spPr>
          <a:xfrm>
            <a:off x="5036965" y="4849294"/>
            <a:ext cx="7164000" cy="245013"/>
          </a:xfrm>
          <a:prstGeom prst="rect">
            <a:avLst/>
          </a:prstGeom>
          <a:solidFill>
            <a:srgbClr val="529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959405862"/>
      </p:ext>
    </p:extLst>
  </p:cSld>
  <p:clrMapOvr>
    <a:masterClrMapping/>
  </p:clrMapOvr>
  <p:extLst mod="1">
    <p:ext uri="{DCECCB84-F9BA-43D5-87BE-67443E8EF086}">
      <p15:sldGuideLst xmlns=""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C0686434-DC0F-4E0C-BB96-AC2AE7EB0963}" type="slidenum">
              <a:rPr lang="zh-CN" altLang="en-US" smtClean="0"/>
              <a:pPr/>
              <a:t>‹#›</a:t>
            </a:fld>
            <a:endParaRPr lang="zh-CN" altLang="en-US"/>
          </a:p>
        </p:txBody>
      </p:sp>
      <p:sp>
        <p:nvSpPr>
          <p:cNvPr id="6" name="矩形 5"/>
          <p:cNvSpPr/>
          <p:nvPr userDrawn="1"/>
        </p:nvSpPr>
        <p:spPr>
          <a:xfrm>
            <a:off x="0" y="1546217"/>
            <a:ext cx="4470400" cy="1814286"/>
          </a:xfrm>
          <a:prstGeom prst="rect">
            <a:avLst/>
          </a:prstGeom>
          <a:solidFill>
            <a:srgbClr val="AC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406398" y="1651446"/>
            <a:ext cx="3947886" cy="1553028"/>
          </a:xfrm>
          <a:prstGeom prst="rect">
            <a:avLst/>
          </a:prstGeom>
          <a:gradFill flip="none" rotWithShape="1">
            <a:gsLst>
              <a:gs pos="15000">
                <a:schemeClr val="bg1">
                  <a:alpha val="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4601029" y="1546217"/>
            <a:ext cx="246742" cy="1814286"/>
          </a:xfrm>
          <a:prstGeom prst="rect">
            <a:avLst/>
          </a:prstGeom>
          <a:solidFill>
            <a:srgbClr val="D9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4949881" y="2749829"/>
            <a:ext cx="2859314" cy="707886"/>
          </a:xfrm>
          <a:prstGeom prst="rect">
            <a:avLst/>
          </a:prstGeom>
          <a:noFill/>
        </p:spPr>
        <p:txBody>
          <a:bodyPr wrap="square" rtlCol="0">
            <a:spAutoFit/>
          </a:bodyPr>
          <a:lstStyle/>
          <a:p>
            <a:r>
              <a:rPr lang="zh-CN" altLang="en-US" sz="4000" b="1" dirty="0" smtClean="0">
                <a:solidFill>
                  <a:srgbClr val="3B6A27"/>
                </a:solidFill>
                <a:latin typeface="微软雅黑" panose="020B0503020204020204" pitchFamily="34" charset="-122"/>
                <a:ea typeface="微软雅黑" panose="020B0503020204020204" pitchFamily="34" charset="-122"/>
              </a:rPr>
              <a:t>第二部分</a:t>
            </a:r>
            <a:endParaRPr lang="zh-CN" altLang="en-US" sz="4000" b="1" dirty="0">
              <a:solidFill>
                <a:srgbClr val="3B6A27"/>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2515363" y="1764481"/>
            <a:ext cx="1764000" cy="1319701"/>
          </a:xfrm>
          <a:prstGeom prst="rect">
            <a:avLst/>
          </a:prstGeom>
          <a:ln>
            <a:solidFill>
              <a:schemeClr val="bg2">
                <a:lumMod val="90000"/>
              </a:schemeClr>
            </a:solidFill>
          </a:ln>
        </p:spPr>
      </p:pic>
      <p:sp>
        <p:nvSpPr>
          <p:cNvPr id="15" name="矩形 14"/>
          <p:cNvSpPr/>
          <p:nvPr userDrawn="1"/>
        </p:nvSpPr>
        <p:spPr>
          <a:xfrm>
            <a:off x="5036965" y="4776930"/>
            <a:ext cx="7164000" cy="245013"/>
          </a:xfrm>
          <a:prstGeom prst="rect">
            <a:avLst/>
          </a:prstGeom>
          <a:solidFill>
            <a:srgbClr val="529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397539962"/>
      </p:ext>
    </p:extLst>
  </p:cSld>
  <p:clrMapOvr>
    <a:masterClrMapping/>
  </p:clrMapOvr>
  <p:extLst mod="1">
    <p:ext uri="{DCECCB84-F9BA-43D5-87BE-67443E8EF086}">
      <p15:sldGuideLst xmlns=""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C0686434-DC0F-4E0C-BB96-AC2AE7EB0963}" type="slidenum">
              <a:rPr lang="zh-CN" altLang="en-US" smtClean="0"/>
              <a:pPr/>
              <a:t>‹#›</a:t>
            </a:fld>
            <a:endParaRPr lang="zh-CN" altLang="en-US"/>
          </a:p>
        </p:txBody>
      </p:sp>
      <p:sp>
        <p:nvSpPr>
          <p:cNvPr id="6" name="矩形 5"/>
          <p:cNvSpPr/>
          <p:nvPr userDrawn="1"/>
        </p:nvSpPr>
        <p:spPr>
          <a:xfrm>
            <a:off x="0" y="1546217"/>
            <a:ext cx="4470400" cy="1814286"/>
          </a:xfrm>
          <a:prstGeom prst="rect">
            <a:avLst/>
          </a:prstGeom>
          <a:solidFill>
            <a:srgbClr val="AC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406398" y="1651446"/>
            <a:ext cx="3947886" cy="1553028"/>
          </a:xfrm>
          <a:prstGeom prst="rect">
            <a:avLst/>
          </a:prstGeom>
          <a:gradFill flip="none" rotWithShape="1">
            <a:gsLst>
              <a:gs pos="15000">
                <a:schemeClr val="bg1">
                  <a:alpha val="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4601029" y="1546217"/>
            <a:ext cx="246742" cy="1814286"/>
          </a:xfrm>
          <a:prstGeom prst="rect">
            <a:avLst/>
          </a:prstGeom>
          <a:solidFill>
            <a:srgbClr val="D9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4949881" y="2749829"/>
            <a:ext cx="2859314" cy="707886"/>
          </a:xfrm>
          <a:prstGeom prst="rect">
            <a:avLst/>
          </a:prstGeom>
          <a:noFill/>
        </p:spPr>
        <p:txBody>
          <a:bodyPr wrap="square" rtlCol="0">
            <a:spAutoFit/>
          </a:bodyPr>
          <a:lstStyle/>
          <a:p>
            <a:r>
              <a:rPr lang="zh-CN" altLang="en-US" sz="4000" b="1" dirty="0" smtClean="0">
                <a:solidFill>
                  <a:srgbClr val="3B6A27"/>
                </a:solidFill>
                <a:latin typeface="微软雅黑" panose="020B0503020204020204" pitchFamily="34" charset="-122"/>
                <a:ea typeface="微软雅黑" panose="020B0503020204020204" pitchFamily="34" charset="-122"/>
              </a:rPr>
              <a:t>第三部分</a:t>
            </a:r>
            <a:endParaRPr lang="zh-CN" altLang="en-US" sz="4000" b="1" dirty="0">
              <a:solidFill>
                <a:srgbClr val="3B6A27"/>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2515363" y="1764481"/>
            <a:ext cx="1764000" cy="1321348"/>
          </a:xfrm>
          <a:prstGeom prst="rect">
            <a:avLst/>
          </a:prstGeom>
          <a:ln>
            <a:solidFill>
              <a:schemeClr val="bg2">
                <a:lumMod val="90000"/>
              </a:schemeClr>
            </a:solidFill>
          </a:ln>
        </p:spPr>
      </p:pic>
      <p:sp>
        <p:nvSpPr>
          <p:cNvPr id="16" name="矩形 15"/>
          <p:cNvSpPr/>
          <p:nvPr userDrawn="1"/>
        </p:nvSpPr>
        <p:spPr>
          <a:xfrm>
            <a:off x="5036965" y="4776930"/>
            <a:ext cx="7164000" cy="245013"/>
          </a:xfrm>
          <a:prstGeom prst="rect">
            <a:avLst/>
          </a:prstGeom>
          <a:solidFill>
            <a:srgbClr val="529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628136291"/>
      </p:ext>
    </p:extLst>
  </p:cSld>
  <p:clrMapOvr>
    <a:masterClrMapping/>
  </p:clrMapOvr>
  <p:extLst mod="1">
    <p:ext uri="{DCECCB84-F9BA-43D5-87BE-67443E8EF086}">
      <p15:sldGuideLst xmlns=""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C0686434-DC0F-4E0C-BB96-AC2AE7EB0963}" type="slidenum">
              <a:rPr lang="zh-CN" altLang="en-US" smtClean="0"/>
              <a:pPr/>
              <a:t>‹#›</a:t>
            </a:fld>
            <a:endParaRPr lang="zh-CN" altLang="en-US"/>
          </a:p>
        </p:txBody>
      </p:sp>
      <p:sp>
        <p:nvSpPr>
          <p:cNvPr id="6" name="矩形 5"/>
          <p:cNvSpPr/>
          <p:nvPr userDrawn="1"/>
        </p:nvSpPr>
        <p:spPr>
          <a:xfrm>
            <a:off x="0" y="1546217"/>
            <a:ext cx="4470400" cy="1814286"/>
          </a:xfrm>
          <a:prstGeom prst="rect">
            <a:avLst/>
          </a:prstGeom>
          <a:solidFill>
            <a:srgbClr val="AC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406398" y="1651446"/>
            <a:ext cx="3947886" cy="1553028"/>
          </a:xfrm>
          <a:prstGeom prst="rect">
            <a:avLst/>
          </a:prstGeom>
          <a:gradFill flip="none" rotWithShape="1">
            <a:gsLst>
              <a:gs pos="15000">
                <a:schemeClr val="bg1">
                  <a:alpha val="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4601029" y="1546217"/>
            <a:ext cx="246742" cy="1814286"/>
          </a:xfrm>
          <a:prstGeom prst="rect">
            <a:avLst/>
          </a:prstGeom>
          <a:solidFill>
            <a:srgbClr val="D9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4949881" y="2749829"/>
            <a:ext cx="2859314" cy="707886"/>
          </a:xfrm>
          <a:prstGeom prst="rect">
            <a:avLst/>
          </a:prstGeom>
          <a:noFill/>
        </p:spPr>
        <p:txBody>
          <a:bodyPr wrap="square" rtlCol="0">
            <a:spAutoFit/>
          </a:bodyPr>
          <a:lstStyle/>
          <a:p>
            <a:r>
              <a:rPr lang="zh-CN" altLang="en-US" sz="4000" b="1" dirty="0" smtClean="0">
                <a:solidFill>
                  <a:srgbClr val="3B6A27"/>
                </a:solidFill>
                <a:latin typeface="微软雅黑" panose="020B0503020204020204" pitchFamily="34" charset="-122"/>
                <a:ea typeface="微软雅黑" panose="020B0503020204020204" pitchFamily="34" charset="-122"/>
              </a:rPr>
              <a:t>第四部分</a:t>
            </a:r>
            <a:endParaRPr lang="zh-CN" altLang="en-US" sz="4000" b="1" dirty="0">
              <a:solidFill>
                <a:srgbClr val="3B6A27"/>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2510968" y="1756832"/>
            <a:ext cx="1764000" cy="1319733"/>
          </a:xfrm>
          <a:prstGeom prst="rect">
            <a:avLst/>
          </a:prstGeom>
          <a:ln>
            <a:solidFill>
              <a:schemeClr val="bg2">
                <a:lumMod val="90000"/>
              </a:schemeClr>
            </a:solidFill>
          </a:ln>
        </p:spPr>
      </p:pic>
      <p:sp>
        <p:nvSpPr>
          <p:cNvPr id="16" name="矩形 15"/>
          <p:cNvSpPr/>
          <p:nvPr userDrawn="1"/>
        </p:nvSpPr>
        <p:spPr>
          <a:xfrm>
            <a:off x="5036965" y="5180690"/>
            <a:ext cx="7164000" cy="245013"/>
          </a:xfrm>
          <a:prstGeom prst="rect">
            <a:avLst/>
          </a:prstGeom>
          <a:solidFill>
            <a:srgbClr val="529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03439492"/>
      </p:ext>
    </p:extLst>
  </p:cSld>
  <p:clrMapOvr>
    <a:masterClrMapping/>
  </p:clrMapOvr>
  <p:extLst mod="1">
    <p:ext uri="{DCECCB84-F9BA-43D5-87BE-67443E8EF086}">
      <p15:sldGuideLst xmlns=""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内容与标题">
    <p:spTree>
      <p:nvGrpSpPr>
        <p:cNvPr id="1" name=""/>
        <p:cNvGrpSpPr/>
        <p:nvPr/>
      </p:nvGrpSpPr>
      <p:grpSpPr>
        <a:xfrm>
          <a:off x="0" y="0"/>
          <a:ext cx="0" cy="0"/>
          <a:chOff x="0" y="0"/>
          <a:chExt cx="0" cy="0"/>
        </a:xfrm>
      </p:grpSpPr>
      <p:sp>
        <p:nvSpPr>
          <p:cNvPr id="2" name="对角圆角矩形 1"/>
          <p:cNvSpPr/>
          <p:nvPr userDrawn="1"/>
        </p:nvSpPr>
        <p:spPr>
          <a:xfrm>
            <a:off x="7798634" y="127852"/>
            <a:ext cx="936000" cy="285008"/>
          </a:xfrm>
          <a:prstGeom prst="round2DiagRect">
            <a:avLst/>
          </a:prstGeom>
          <a:solidFill>
            <a:srgbClr val="CB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userDrawn="1"/>
        </p:nvSpPr>
        <p:spPr>
          <a:xfrm>
            <a:off x="7753642" y="112542"/>
            <a:ext cx="1031630"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行业现状</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 name="灯片编号占位符 6"/>
          <p:cNvSpPr>
            <a:spLocks noGrp="1"/>
          </p:cNvSpPr>
          <p:nvPr>
            <p:ph type="sldNum" sz="quarter" idx="12"/>
          </p:nvPr>
        </p:nvSpPr>
        <p:spPr>
          <a:xfrm>
            <a:off x="8970498" y="6246370"/>
            <a:ext cx="2743200" cy="365125"/>
          </a:xfrm>
        </p:spPr>
        <p:txBody>
          <a:bodyPr/>
          <a:lstStyle>
            <a:lvl1pPr>
              <a:defRPr sz="1800">
                <a:solidFill>
                  <a:srgbClr val="BB1924"/>
                </a:solidFill>
                <a:latin typeface="Impact" panose="020B0806030902050204" pitchFamily="34" charset="0"/>
              </a:defRPr>
            </a:lvl1pPr>
          </a:lstStyle>
          <a:p>
            <a:fld id="{C0686434-DC0F-4E0C-BB96-AC2AE7EB0963}" type="slidenum">
              <a:rPr lang="zh-CN" altLang="en-US" smtClean="0"/>
              <a:pPr/>
              <a:t>‹#›</a:t>
            </a:fld>
            <a:endParaRPr lang="zh-CN" altLang="en-US"/>
          </a:p>
        </p:txBody>
      </p:sp>
      <p:sp>
        <p:nvSpPr>
          <p:cNvPr id="8" name="矩形 7"/>
          <p:cNvSpPr/>
          <p:nvPr userDrawn="1"/>
        </p:nvSpPr>
        <p:spPr>
          <a:xfrm>
            <a:off x="548638" y="0"/>
            <a:ext cx="1786599" cy="745588"/>
          </a:xfrm>
          <a:prstGeom prst="rect">
            <a:avLst/>
          </a:prstGeom>
          <a:solidFill>
            <a:srgbClr val="91272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userDrawn="1"/>
        </p:nvSpPr>
        <p:spPr>
          <a:xfrm>
            <a:off x="548638" y="6344526"/>
            <a:ext cx="10620000" cy="168813"/>
          </a:xfrm>
          <a:prstGeom prst="rect">
            <a:avLst/>
          </a:prstGeom>
          <a:solidFill>
            <a:srgbClr val="91272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userDrawn="1"/>
        </p:nvSpPr>
        <p:spPr>
          <a:xfrm>
            <a:off x="11727766" y="6330460"/>
            <a:ext cx="464234" cy="196947"/>
          </a:xfrm>
          <a:prstGeom prst="rect">
            <a:avLst/>
          </a:prstGeom>
          <a:solidFill>
            <a:srgbClr val="52951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2" name="直接连接符 11"/>
          <p:cNvCxnSpPr/>
          <p:nvPr userDrawn="1"/>
        </p:nvCxnSpPr>
        <p:spPr>
          <a:xfrm>
            <a:off x="2307100" y="731520"/>
            <a:ext cx="3960000" cy="0"/>
          </a:xfrm>
          <a:prstGeom prst="line">
            <a:avLst/>
          </a:prstGeom>
          <a:ln>
            <a:solidFill>
              <a:srgbClr val="912727"/>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userDrawn="1"/>
        </p:nvSpPr>
        <p:spPr>
          <a:xfrm>
            <a:off x="8754792" y="112542"/>
            <a:ext cx="1031630" cy="338554"/>
          </a:xfrm>
          <a:prstGeom prst="rect">
            <a:avLst/>
          </a:prstGeom>
          <a:noFill/>
        </p:spPr>
        <p:txBody>
          <a:bodyPr wrap="square" rtlCol="0">
            <a:spAutoFit/>
          </a:bodyPr>
          <a:lstStyle/>
          <a:p>
            <a:r>
              <a:rPr lang="zh-CN" altLang="en-US" sz="1600" dirty="0" smtClean="0">
                <a:solidFill>
                  <a:srgbClr val="912727"/>
                </a:solidFill>
                <a:latin typeface="微软雅黑" panose="020B0503020204020204" pitchFamily="34" charset="-122"/>
                <a:ea typeface="微软雅黑" panose="020B0503020204020204" pitchFamily="34" charset="-122"/>
              </a:rPr>
              <a:t>用户分析</a:t>
            </a:r>
            <a:endParaRPr lang="zh-CN" altLang="en-US" sz="1600" dirty="0">
              <a:solidFill>
                <a:srgbClr val="912727"/>
              </a:solidFill>
              <a:latin typeface="微软雅黑" panose="020B0503020204020204" pitchFamily="34" charset="-122"/>
              <a:ea typeface="微软雅黑" panose="020B0503020204020204" pitchFamily="34" charset="-122"/>
            </a:endParaRPr>
          </a:p>
        </p:txBody>
      </p:sp>
      <p:sp>
        <p:nvSpPr>
          <p:cNvPr id="16" name="文本框 15"/>
          <p:cNvSpPr txBox="1"/>
          <p:nvPr userDrawn="1"/>
        </p:nvSpPr>
        <p:spPr>
          <a:xfrm>
            <a:off x="9755944" y="112542"/>
            <a:ext cx="1031630" cy="338554"/>
          </a:xfrm>
          <a:prstGeom prst="rect">
            <a:avLst/>
          </a:prstGeom>
          <a:noFill/>
        </p:spPr>
        <p:txBody>
          <a:bodyPr wrap="square" rtlCol="0">
            <a:spAutoFit/>
          </a:bodyPr>
          <a:lstStyle/>
          <a:p>
            <a:r>
              <a:rPr lang="zh-CN" altLang="en-US" sz="1600" dirty="0" smtClean="0">
                <a:solidFill>
                  <a:srgbClr val="912727"/>
                </a:solidFill>
                <a:latin typeface="微软雅黑" panose="020B0503020204020204" pitchFamily="34" charset="-122"/>
                <a:ea typeface="微软雅黑" panose="020B0503020204020204" pitchFamily="34" charset="-122"/>
              </a:rPr>
              <a:t>竞争分析</a:t>
            </a:r>
            <a:endParaRPr lang="zh-CN" altLang="en-US" sz="1600" dirty="0">
              <a:solidFill>
                <a:srgbClr val="912727"/>
              </a:solidFill>
              <a:latin typeface="微软雅黑" panose="020B0503020204020204" pitchFamily="34" charset="-122"/>
              <a:ea typeface="微软雅黑" panose="020B0503020204020204" pitchFamily="34" charset="-122"/>
            </a:endParaRPr>
          </a:p>
        </p:txBody>
      </p:sp>
      <p:sp>
        <p:nvSpPr>
          <p:cNvPr id="17" name="文本框 16"/>
          <p:cNvSpPr txBox="1"/>
          <p:nvPr userDrawn="1"/>
        </p:nvSpPr>
        <p:spPr>
          <a:xfrm>
            <a:off x="10696136" y="112542"/>
            <a:ext cx="1031630" cy="338554"/>
          </a:xfrm>
          <a:prstGeom prst="rect">
            <a:avLst/>
          </a:prstGeom>
          <a:noFill/>
        </p:spPr>
        <p:txBody>
          <a:bodyPr wrap="square" rtlCol="0">
            <a:spAutoFit/>
          </a:bodyPr>
          <a:lstStyle/>
          <a:p>
            <a:r>
              <a:rPr lang="zh-CN" altLang="en-US" sz="1600" dirty="0" smtClean="0">
                <a:solidFill>
                  <a:srgbClr val="912727"/>
                </a:solidFill>
                <a:latin typeface="微软雅黑" panose="020B0503020204020204" pitchFamily="34" charset="-122"/>
                <a:ea typeface="微软雅黑" panose="020B0503020204020204" pitchFamily="34" charset="-122"/>
              </a:rPr>
              <a:t>产品规划</a:t>
            </a:r>
            <a:endParaRPr lang="zh-CN" altLang="en-US" sz="1600" dirty="0">
              <a:solidFill>
                <a:srgbClr val="912727"/>
              </a:solidFill>
              <a:latin typeface="微软雅黑" panose="020B0503020204020204" pitchFamily="34" charset="-122"/>
              <a:ea typeface="微软雅黑" panose="020B0503020204020204" pitchFamily="34" charset="-122"/>
            </a:endParaRPr>
          </a:p>
        </p:txBody>
      </p:sp>
      <p:sp>
        <p:nvSpPr>
          <p:cNvPr id="18" name="文本框 17"/>
          <p:cNvSpPr txBox="1"/>
          <p:nvPr userDrawn="1"/>
        </p:nvSpPr>
        <p:spPr>
          <a:xfrm>
            <a:off x="661182" y="112542"/>
            <a:ext cx="1674055" cy="523220"/>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行业现状</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706443488"/>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内容与标题">
    <p:spTree>
      <p:nvGrpSpPr>
        <p:cNvPr id="1" name=""/>
        <p:cNvGrpSpPr/>
        <p:nvPr/>
      </p:nvGrpSpPr>
      <p:grpSpPr>
        <a:xfrm>
          <a:off x="0" y="0"/>
          <a:ext cx="0" cy="0"/>
          <a:chOff x="0" y="0"/>
          <a:chExt cx="0" cy="0"/>
        </a:xfrm>
      </p:grpSpPr>
      <p:sp>
        <p:nvSpPr>
          <p:cNvPr id="13" name="对角圆角矩形 12"/>
          <p:cNvSpPr/>
          <p:nvPr userDrawn="1"/>
        </p:nvSpPr>
        <p:spPr>
          <a:xfrm>
            <a:off x="8785272" y="139315"/>
            <a:ext cx="936000" cy="285008"/>
          </a:xfrm>
          <a:prstGeom prst="round2DiagRect">
            <a:avLst/>
          </a:prstGeom>
          <a:solidFill>
            <a:srgbClr val="CB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8970498" y="6246370"/>
            <a:ext cx="2743200" cy="365125"/>
          </a:xfrm>
        </p:spPr>
        <p:txBody>
          <a:bodyPr/>
          <a:lstStyle>
            <a:lvl1pPr>
              <a:defRPr sz="1800">
                <a:solidFill>
                  <a:srgbClr val="BB1924"/>
                </a:solidFill>
                <a:latin typeface="Impact" panose="020B0806030902050204" pitchFamily="34" charset="0"/>
              </a:defRPr>
            </a:lvl1pPr>
          </a:lstStyle>
          <a:p>
            <a:fld id="{C0686434-DC0F-4E0C-BB96-AC2AE7EB0963}" type="slidenum">
              <a:rPr lang="zh-CN" altLang="en-US" smtClean="0"/>
              <a:pPr/>
              <a:t>‹#›</a:t>
            </a:fld>
            <a:endParaRPr lang="zh-CN" altLang="en-US"/>
          </a:p>
        </p:txBody>
      </p:sp>
      <p:sp>
        <p:nvSpPr>
          <p:cNvPr id="8" name="矩形 7"/>
          <p:cNvSpPr/>
          <p:nvPr userDrawn="1"/>
        </p:nvSpPr>
        <p:spPr>
          <a:xfrm>
            <a:off x="548638" y="0"/>
            <a:ext cx="1786599" cy="745588"/>
          </a:xfrm>
          <a:prstGeom prst="rect">
            <a:avLst/>
          </a:prstGeom>
          <a:solidFill>
            <a:srgbClr val="91272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userDrawn="1"/>
        </p:nvSpPr>
        <p:spPr>
          <a:xfrm>
            <a:off x="548638" y="6344526"/>
            <a:ext cx="10620000" cy="168813"/>
          </a:xfrm>
          <a:prstGeom prst="rect">
            <a:avLst/>
          </a:prstGeom>
          <a:solidFill>
            <a:srgbClr val="91272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userDrawn="1"/>
        </p:nvSpPr>
        <p:spPr>
          <a:xfrm>
            <a:off x="11727766" y="6330460"/>
            <a:ext cx="464234" cy="196947"/>
          </a:xfrm>
          <a:prstGeom prst="rect">
            <a:avLst/>
          </a:prstGeom>
          <a:solidFill>
            <a:srgbClr val="52951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2" name="直接连接符 11"/>
          <p:cNvCxnSpPr/>
          <p:nvPr userDrawn="1"/>
        </p:nvCxnSpPr>
        <p:spPr>
          <a:xfrm>
            <a:off x="2307100" y="731520"/>
            <a:ext cx="3960000" cy="0"/>
          </a:xfrm>
          <a:prstGeom prst="line">
            <a:avLst/>
          </a:prstGeom>
          <a:ln>
            <a:solidFill>
              <a:srgbClr val="912727"/>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7753642" y="112542"/>
            <a:ext cx="1031630" cy="338554"/>
          </a:xfrm>
          <a:prstGeom prst="rect">
            <a:avLst/>
          </a:prstGeom>
          <a:noFill/>
        </p:spPr>
        <p:txBody>
          <a:bodyPr wrap="square" rtlCol="0">
            <a:spAutoFit/>
          </a:bodyPr>
          <a:lstStyle/>
          <a:p>
            <a:r>
              <a:rPr lang="zh-CN" altLang="en-US" sz="1600" dirty="0" smtClean="0">
                <a:solidFill>
                  <a:srgbClr val="912727"/>
                </a:solidFill>
                <a:latin typeface="微软雅黑" panose="020B0503020204020204" pitchFamily="34" charset="-122"/>
                <a:ea typeface="微软雅黑" panose="020B0503020204020204" pitchFamily="34" charset="-122"/>
              </a:rPr>
              <a:t>行业现状</a:t>
            </a:r>
            <a:endParaRPr lang="zh-CN" altLang="en-US" sz="1600" dirty="0">
              <a:solidFill>
                <a:srgbClr val="912727"/>
              </a:solidFill>
              <a:latin typeface="微软雅黑" panose="020B0503020204020204" pitchFamily="34" charset="-122"/>
              <a:ea typeface="微软雅黑" panose="020B0503020204020204" pitchFamily="34" charset="-122"/>
            </a:endParaRPr>
          </a:p>
        </p:txBody>
      </p:sp>
      <p:sp>
        <p:nvSpPr>
          <p:cNvPr id="15" name="文本框 14"/>
          <p:cNvSpPr txBox="1"/>
          <p:nvPr userDrawn="1"/>
        </p:nvSpPr>
        <p:spPr>
          <a:xfrm>
            <a:off x="8754792" y="112542"/>
            <a:ext cx="1031630"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用户分析</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userDrawn="1"/>
        </p:nvSpPr>
        <p:spPr>
          <a:xfrm>
            <a:off x="9755944" y="112542"/>
            <a:ext cx="1031630" cy="338554"/>
          </a:xfrm>
          <a:prstGeom prst="rect">
            <a:avLst/>
          </a:prstGeom>
          <a:noFill/>
        </p:spPr>
        <p:txBody>
          <a:bodyPr wrap="square" rtlCol="0">
            <a:spAutoFit/>
          </a:bodyPr>
          <a:lstStyle/>
          <a:p>
            <a:r>
              <a:rPr lang="zh-CN" altLang="en-US" sz="1600" dirty="0" smtClean="0">
                <a:solidFill>
                  <a:srgbClr val="912727"/>
                </a:solidFill>
                <a:latin typeface="微软雅黑" panose="020B0503020204020204" pitchFamily="34" charset="-122"/>
                <a:ea typeface="微软雅黑" panose="020B0503020204020204" pitchFamily="34" charset="-122"/>
              </a:rPr>
              <a:t>竞争分析</a:t>
            </a:r>
            <a:endParaRPr lang="zh-CN" altLang="en-US" sz="1600" dirty="0">
              <a:solidFill>
                <a:srgbClr val="912727"/>
              </a:solidFill>
              <a:latin typeface="微软雅黑" panose="020B0503020204020204" pitchFamily="34" charset="-122"/>
              <a:ea typeface="微软雅黑" panose="020B0503020204020204" pitchFamily="34" charset="-122"/>
            </a:endParaRPr>
          </a:p>
        </p:txBody>
      </p:sp>
      <p:sp>
        <p:nvSpPr>
          <p:cNvPr id="17" name="文本框 16"/>
          <p:cNvSpPr txBox="1"/>
          <p:nvPr userDrawn="1"/>
        </p:nvSpPr>
        <p:spPr>
          <a:xfrm>
            <a:off x="10696136" y="112542"/>
            <a:ext cx="1031630" cy="338554"/>
          </a:xfrm>
          <a:prstGeom prst="rect">
            <a:avLst/>
          </a:prstGeom>
          <a:noFill/>
        </p:spPr>
        <p:txBody>
          <a:bodyPr wrap="square" rtlCol="0">
            <a:spAutoFit/>
          </a:bodyPr>
          <a:lstStyle/>
          <a:p>
            <a:r>
              <a:rPr lang="zh-CN" altLang="en-US" sz="1600" dirty="0" smtClean="0">
                <a:solidFill>
                  <a:srgbClr val="912727"/>
                </a:solidFill>
                <a:latin typeface="微软雅黑" panose="020B0503020204020204" pitchFamily="34" charset="-122"/>
                <a:ea typeface="微软雅黑" panose="020B0503020204020204" pitchFamily="34" charset="-122"/>
              </a:rPr>
              <a:t>产品规划</a:t>
            </a:r>
            <a:endParaRPr lang="zh-CN" altLang="en-US" sz="1600" dirty="0">
              <a:solidFill>
                <a:srgbClr val="912727"/>
              </a:solidFill>
              <a:latin typeface="微软雅黑" panose="020B0503020204020204" pitchFamily="34" charset="-122"/>
              <a:ea typeface="微软雅黑" panose="020B0503020204020204" pitchFamily="34" charset="-122"/>
            </a:endParaRPr>
          </a:p>
        </p:txBody>
      </p:sp>
      <p:sp>
        <p:nvSpPr>
          <p:cNvPr id="18" name="文本框 17"/>
          <p:cNvSpPr txBox="1"/>
          <p:nvPr userDrawn="1"/>
        </p:nvSpPr>
        <p:spPr>
          <a:xfrm>
            <a:off x="661182" y="112542"/>
            <a:ext cx="1674055" cy="523220"/>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用户分析</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50235868"/>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A6FDEA-AE7E-4107-965F-A3C000DA1280}" type="datetimeFigureOut">
              <a:rPr lang="zh-CN" altLang="en-US" smtClean="0"/>
              <a:pPr/>
              <a:t>2015/7/28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686434-DC0F-4E0C-BB96-AC2AE7EB0963}" type="slidenum">
              <a:rPr lang="zh-CN" altLang="en-US" smtClean="0"/>
              <a:pPr/>
              <a:t>‹#›</a:t>
            </a:fld>
            <a:endParaRPr lang="zh-CN" altLang="en-US"/>
          </a:p>
        </p:txBody>
      </p:sp>
    </p:spTree>
    <p:extLst>
      <p:ext uri="{BB962C8B-B14F-4D97-AF65-F5344CB8AC3E}">
        <p14:creationId xmlns:p14="http://schemas.microsoft.com/office/powerpoint/2010/main" xmlns="" val="2883709774"/>
      </p:ext>
    </p:extLst>
  </p:cSld>
  <p:clrMap bg1="lt1" tx1="dk1" bg2="lt2" tx2="dk2" accent1="accent1" accent2="accent2" accent3="accent3" accent4="accent4" accent5="accent5" accent6="accent6" hlink="hlink" folHlink="folHlink"/>
  <p:sldLayoutIdLst>
    <p:sldLayoutId id="2147483664" r:id="rId1"/>
    <p:sldLayoutId id="2147483655" r:id="rId2"/>
    <p:sldLayoutId id="2147483665" r:id="rId3"/>
    <p:sldLayoutId id="2147483667" r:id="rId4"/>
    <p:sldLayoutId id="2147483668" r:id="rId5"/>
    <p:sldLayoutId id="2147483669" r:id="rId6"/>
    <p:sldLayoutId id="2147483670" r:id="rId7"/>
    <p:sldLayoutId id="2147483666" r:id="rId8"/>
    <p:sldLayoutId id="2147483660" r:id="rId9"/>
    <p:sldLayoutId id="2147483661" r:id="rId10"/>
    <p:sldLayoutId id="2147483662" r:id="rId11"/>
    <p:sldLayoutId id="214748367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0.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0.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1.xml"/><Relationship Id="rId4" Type="http://schemas.openxmlformats.org/officeDocument/2006/relationships/chart" Target="../charts/char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chart" Target="../charts/chart1.xml"/><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7924504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C0686434-DC0F-4E0C-BB96-AC2AE7EB0963}" type="slidenum">
              <a:rPr lang="zh-CN" altLang="en-US" smtClean="0"/>
              <a:pPr/>
              <a:t>10</a:t>
            </a:fld>
            <a:endParaRPr lang="zh-CN" altLang="en-US"/>
          </a:p>
        </p:txBody>
      </p:sp>
      <p:sp>
        <p:nvSpPr>
          <p:cNvPr id="3" name="文本框 2"/>
          <p:cNvSpPr txBox="1"/>
          <p:nvPr/>
        </p:nvSpPr>
        <p:spPr>
          <a:xfrm>
            <a:off x="524508" y="988190"/>
            <a:ext cx="2182761"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调查表明</a:t>
            </a:r>
          </a:p>
        </p:txBody>
      </p:sp>
      <p:sp>
        <p:nvSpPr>
          <p:cNvPr id="4" name="椭圆 3"/>
          <p:cNvSpPr/>
          <p:nvPr/>
        </p:nvSpPr>
        <p:spPr>
          <a:xfrm>
            <a:off x="422302" y="1326744"/>
            <a:ext cx="2521974" cy="2521974"/>
          </a:xfrm>
          <a:prstGeom prst="ellipse">
            <a:avLst/>
          </a:prstGeom>
          <a:solidFill>
            <a:srgbClr val="529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63246" y="3225128"/>
            <a:ext cx="339212" cy="339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flipV="1">
            <a:off x="1779110" y="3379548"/>
            <a:ext cx="849844" cy="537660"/>
          </a:xfrm>
          <a:custGeom>
            <a:avLst/>
            <a:gdLst>
              <a:gd name="connsiteX0" fmla="*/ 0 w 1651819"/>
              <a:gd name="connsiteY0" fmla="*/ 722671 h 722671"/>
              <a:gd name="connsiteX1" fmla="*/ 398206 w 1651819"/>
              <a:gd name="connsiteY1" fmla="*/ 0 h 722671"/>
              <a:gd name="connsiteX2" fmla="*/ 1651819 w 1651819"/>
              <a:gd name="connsiteY2" fmla="*/ 0 h 722671"/>
            </a:gdLst>
            <a:ahLst/>
            <a:cxnLst>
              <a:cxn ang="0">
                <a:pos x="connsiteX0" y="connsiteY0"/>
              </a:cxn>
              <a:cxn ang="0">
                <a:pos x="connsiteX1" y="connsiteY1"/>
              </a:cxn>
              <a:cxn ang="0">
                <a:pos x="connsiteX2" y="connsiteY2"/>
              </a:cxn>
            </a:cxnLst>
            <a:rect l="l" t="t" r="r" b="b"/>
            <a:pathLst>
              <a:path w="1651819" h="722671">
                <a:moveTo>
                  <a:pt x="0" y="722671"/>
                </a:moveTo>
                <a:lnTo>
                  <a:pt x="398206" y="0"/>
                </a:lnTo>
                <a:lnTo>
                  <a:pt x="1651819" y="0"/>
                </a:lnTo>
              </a:path>
            </a:pathLst>
          </a:custGeom>
          <a:noFill/>
          <a:ln>
            <a:solidFill>
              <a:srgbClr val="C60C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054510" y="1770457"/>
            <a:ext cx="1415846" cy="1446550"/>
          </a:xfrm>
          <a:prstGeom prst="rect">
            <a:avLst/>
          </a:prstGeom>
          <a:noFill/>
        </p:spPr>
        <p:txBody>
          <a:bodyPr wrap="squar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商务</a:t>
            </a:r>
            <a:endParaRPr lang="en-US" altLang="zh-CN" sz="4400" b="1" dirty="0" smtClean="0">
              <a:solidFill>
                <a:schemeClr val="bg1"/>
              </a:solidFill>
              <a:latin typeface="微软雅黑" panose="020B0503020204020204" pitchFamily="34" charset="-122"/>
              <a:ea typeface="微软雅黑" panose="020B0503020204020204" pitchFamily="34" charset="-122"/>
            </a:endParaRPr>
          </a:p>
          <a:p>
            <a:r>
              <a:rPr lang="zh-CN" altLang="en-US" sz="4400" b="1" dirty="0" smtClean="0">
                <a:solidFill>
                  <a:schemeClr val="bg1"/>
                </a:solidFill>
                <a:latin typeface="微软雅黑" panose="020B0503020204020204" pitchFamily="34" charset="-122"/>
                <a:ea typeface="微软雅黑" panose="020B0503020204020204" pitchFamily="34" charset="-122"/>
              </a:rPr>
              <a:t>场所</a:t>
            </a:r>
          </a:p>
        </p:txBody>
      </p:sp>
      <p:sp>
        <p:nvSpPr>
          <p:cNvPr id="8" name="文本框 7"/>
          <p:cNvSpPr txBox="1"/>
          <p:nvPr/>
        </p:nvSpPr>
        <p:spPr>
          <a:xfrm>
            <a:off x="2767136" y="3499857"/>
            <a:ext cx="1961535" cy="1292662"/>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喝保健酒仅占</a:t>
            </a:r>
            <a:r>
              <a:rPr lang="en-US" altLang="zh-CN" sz="6000" dirty="0" smtClean="0">
                <a:solidFill>
                  <a:srgbClr val="AC2E2E"/>
                </a:solidFill>
                <a:latin typeface="Impact" panose="020B0806030902050204" pitchFamily="34" charset="0"/>
                <a:ea typeface="微软雅黑" panose="020B0503020204020204" pitchFamily="34" charset="-122"/>
              </a:rPr>
              <a:t>8.1%</a:t>
            </a:r>
            <a:endParaRPr lang="zh-CN" altLang="en-US" dirty="0" smtClean="0">
              <a:solidFill>
                <a:srgbClr val="AC2E2E"/>
              </a:solidFill>
              <a:latin typeface="Impact" panose="020B0806030902050204" pitchFamily="34" charset="0"/>
              <a:ea typeface="微软雅黑" panose="020B0503020204020204" pitchFamily="34" charset="-122"/>
            </a:endParaRPr>
          </a:p>
        </p:txBody>
      </p:sp>
      <p:grpSp>
        <p:nvGrpSpPr>
          <p:cNvPr id="14" name="组合 13"/>
          <p:cNvGrpSpPr/>
          <p:nvPr/>
        </p:nvGrpSpPr>
        <p:grpSpPr>
          <a:xfrm>
            <a:off x="5565549" y="1480284"/>
            <a:ext cx="5629955" cy="655955"/>
            <a:chOff x="5565549" y="1480284"/>
            <a:chExt cx="5629955" cy="655955"/>
          </a:xfrm>
        </p:grpSpPr>
        <p:grpSp>
          <p:nvGrpSpPr>
            <p:cNvPr id="42" name="组合 41"/>
            <p:cNvGrpSpPr/>
            <p:nvPr/>
          </p:nvGrpSpPr>
          <p:grpSpPr>
            <a:xfrm>
              <a:off x="5565549" y="1480284"/>
              <a:ext cx="1156111" cy="588479"/>
              <a:chOff x="5565549" y="1480284"/>
              <a:chExt cx="1156111" cy="588479"/>
            </a:xfrm>
          </p:grpSpPr>
          <p:pic>
            <p:nvPicPr>
              <p:cNvPr id="9" name="图片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565549" y="1480284"/>
                <a:ext cx="440711" cy="588479"/>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90288" y="1480284"/>
                <a:ext cx="440711" cy="588479"/>
              </a:xfrm>
              <a:prstGeom prst="rect">
                <a:avLst/>
              </a:prstGeom>
            </p:spPr>
          </p:pic>
          <p:pic>
            <p:nvPicPr>
              <p:cNvPr id="11" name="图片 10"/>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727919" y="1480284"/>
                <a:ext cx="440711" cy="588479"/>
              </a:xfrm>
              <a:prstGeom prst="rect">
                <a:avLst/>
              </a:prstGeom>
            </p:spPr>
          </p:pic>
          <p:pic>
            <p:nvPicPr>
              <p:cNvPr id="12" name="图片 1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096012" y="1480284"/>
                <a:ext cx="440711" cy="588479"/>
              </a:xfrm>
              <a:prstGeom prst="rect">
                <a:avLst/>
              </a:prstGeom>
            </p:spPr>
          </p:pic>
          <p:pic>
            <p:nvPicPr>
              <p:cNvPr id="13" name="图片 1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280949" y="1480284"/>
                <a:ext cx="440711" cy="588479"/>
              </a:xfrm>
              <a:prstGeom prst="rect">
                <a:avLst/>
              </a:prstGeom>
            </p:spPr>
          </p:pic>
        </p:grpSp>
        <p:sp>
          <p:nvSpPr>
            <p:cNvPr id="15" name="文本框 14"/>
            <p:cNvSpPr txBox="1"/>
            <p:nvPr/>
          </p:nvSpPr>
          <p:spPr>
            <a:xfrm>
              <a:off x="6745491" y="1613019"/>
              <a:ext cx="4450013" cy="523220"/>
            </a:xfrm>
            <a:prstGeom prst="rect">
              <a:avLst/>
            </a:prstGeom>
            <a:noFill/>
          </p:spPr>
          <p:txBody>
            <a:bodyPr wrap="square" rtlCol="0">
              <a:spAutoFit/>
            </a:bodyPr>
            <a:lstStyle/>
            <a:p>
              <a:r>
                <a:rPr lang="en-US" altLang="zh-CN" sz="2800" dirty="0" smtClean="0">
                  <a:solidFill>
                    <a:srgbClr val="C60C10"/>
                  </a:solidFill>
                  <a:latin typeface="Impact" panose="020B0806030902050204" pitchFamily="34" charset="0"/>
                  <a:ea typeface="微软雅黑" panose="020B0503020204020204" pitchFamily="34" charset="-122"/>
                </a:rPr>
                <a:t>73%</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的消费者认为；保健酒粗制滥造</a:t>
              </a:r>
            </a:p>
          </p:txBody>
        </p:sp>
      </p:grpSp>
      <p:grpSp>
        <p:nvGrpSpPr>
          <p:cNvPr id="26" name="组合 25"/>
          <p:cNvGrpSpPr/>
          <p:nvPr/>
        </p:nvGrpSpPr>
        <p:grpSpPr>
          <a:xfrm>
            <a:off x="5565549" y="2333975"/>
            <a:ext cx="6069066" cy="661475"/>
            <a:chOff x="5565549" y="2333975"/>
            <a:chExt cx="6069066" cy="661475"/>
          </a:xfrm>
        </p:grpSpPr>
        <p:grpSp>
          <p:nvGrpSpPr>
            <p:cNvPr id="43" name="组合 42"/>
            <p:cNvGrpSpPr/>
            <p:nvPr/>
          </p:nvGrpSpPr>
          <p:grpSpPr>
            <a:xfrm>
              <a:off x="5565549" y="2333975"/>
              <a:ext cx="1156111" cy="588479"/>
              <a:chOff x="5565549" y="2333975"/>
              <a:chExt cx="1156111" cy="588479"/>
            </a:xfrm>
          </p:grpSpPr>
          <p:pic>
            <p:nvPicPr>
              <p:cNvPr id="16" name="图片 1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565549" y="2333975"/>
                <a:ext cx="440711" cy="588479"/>
              </a:xfrm>
              <a:prstGeom prst="rect">
                <a:avLst/>
              </a:prstGeom>
            </p:spPr>
          </p:pic>
          <p:pic>
            <p:nvPicPr>
              <p:cNvPr id="17" name="图片 1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90288" y="2333975"/>
                <a:ext cx="440711" cy="588479"/>
              </a:xfrm>
              <a:prstGeom prst="rect">
                <a:avLst/>
              </a:prstGeom>
            </p:spPr>
          </p:pic>
          <p:pic>
            <p:nvPicPr>
              <p:cNvPr id="18" name="图片 1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727919" y="2333975"/>
                <a:ext cx="440711" cy="588479"/>
              </a:xfrm>
              <a:prstGeom prst="rect">
                <a:avLst/>
              </a:prstGeom>
            </p:spPr>
          </p:pic>
          <p:pic>
            <p:nvPicPr>
              <p:cNvPr id="19" name="图片 1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096012" y="2333975"/>
                <a:ext cx="440711" cy="588479"/>
              </a:xfrm>
              <a:prstGeom prst="rect">
                <a:avLst/>
              </a:prstGeom>
            </p:spPr>
          </p:pic>
          <p:pic>
            <p:nvPicPr>
              <p:cNvPr id="20" name="图片 1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280949" y="2333975"/>
                <a:ext cx="440711" cy="588479"/>
              </a:xfrm>
              <a:prstGeom prst="rect">
                <a:avLst/>
              </a:prstGeom>
            </p:spPr>
          </p:pic>
        </p:grpSp>
        <p:sp>
          <p:nvSpPr>
            <p:cNvPr id="21" name="文本框 20"/>
            <p:cNvSpPr txBox="1"/>
            <p:nvPr/>
          </p:nvSpPr>
          <p:spPr>
            <a:xfrm>
              <a:off x="6745491" y="2472230"/>
              <a:ext cx="4889124" cy="523220"/>
            </a:xfrm>
            <a:prstGeom prst="rect">
              <a:avLst/>
            </a:prstGeom>
            <a:noFill/>
          </p:spPr>
          <p:txBody>
            <a:bodyPr wrap="square" rtlCol="0">
              <a:spAutoFit/>
            </a:bodyPr>
            <a:lstStyle/>
            <a:p>
              <a:r>
                <a:rPr lang="en-US" altLang="zh-CN" sz="2800" dirty="0" smtClean="0">
                  <a:solidFill>
                    <a:srgbClr val="C60C10"/>
                  </a:solidFill>
                  <a:latin typeface="Impact" panose="020B0806030902050204" pitchFamily="34" charset="0"/>
                  <a:ea typeface="微软雅黑" panose="020B0503020204020204" pitchFamily="34" charset="-122"/>
                </a:rPr>
                <a:t>75%</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认为保健酒功效太广，让人无法相信</a:t>
              </a:r>
            </a:p>
          </p:txBody>
        </p:sp>
      </p:grpSp>
      <p:grpSp>
        <p:nvGrpSpPr>
          <p:cNvPr id="27" name="组合 26"/>
          <p:cNvGrpSpPr/>
          <p:nvPr/>
        </p:nvGrpSpPr>
        <p:grpSpPr>
          <a:xfrm>
            <a:off x="5912972" y="3159869"/>
            <a:ext cx="3997944" cy="666081"/>
            <a:chOff x="5912972" y="3159869"/>
            <a:chExt cx="3997944" cy="666081"/>
          </a:xfrm>
        </p:grpSpPr>
        <p:grpSp>
          <p:nvGrpSpPr>
            <p:cNvPr id="44" name="组合 43"/>
            <p:cNvGrpSpPr/>
            <p:nvPr/>
          </p:nvGrpSpPr>
          <p:grpSpPr>
            <a:xfrm>
              <a:off x="5912972" y="3159869"/>
              <a:ext cx="808688" cy="591660"/>
              <a:chOff x="5565549" y="3159869"/>
              <a:chExt cx="808688" cy="591660"/>
            </a:xfrm>
          </p:grpSpPr>
          <p:pic>
            <p:nvPicPr>
              <p:cNvPr id="22" name="图片 2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729075" y="3159869"/>
                <a:ext cx="440711" cy="588479"/>
              </a:xfrm>
              <a:prstGeom prst="rect">
                <a:avLst/>
              </a:prstGeom>
            </p:spPr>
          </p:pic>
          <p:pic>
            <p:nvPicPr>
              <p:cNvPr id="23" name="图片 2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565549" y="3159869"/>
                <a:ext cx="440711" cy="588479"/>
              </a:xfrm>
              <a:prstGeom prst="rect">
                <a:avLst/>
              </a:prstGeom>
            </p:spPr>
          </p:pic>
          <p:pic>
            <p:nvPicPr>
              <p:cNvPr id="24" name="图片 2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933526" y="3163050"/>
                <a:ext cx="440711" cy="588479"/>
              </a:xfrm>
              <a:prstGeom prst="rect">
                <a:avLst/>
              </a:prstGeom>
            </p:spPr>
          </p:pic>
        </p:grpSp>
        <p:sp>
          <p:nvSpPr>
            <p:cNvPr id="25" name="文本框 24"/>
            <p:cNvSpPr txBox="1"/>
            <p:nvPr/>
          </p:nvSpPr>
          <p:spPr>
            <a:xfrm>
              <a:off x="6745491" y="3302730"/>
              <a:ext cx="3165425" cy="523220"/>
            </a:xfrm>
            <a:prstGeom prst="rect">
              <a:avLst/>
            </a:prstGeom>
            <a:noFill/>
          </p:spPr>
          <p:txBody>
            <a:bodyPr wrap="square" rtlCol="0">
              <a:spAutoFit/>
            </a:bodyPr>
            <a:lstStyle/>
            <a:p>
              <a:r>
                <a:rPr lang="en-US" altLang="zh-CN" sz="2800" dirty="0" smtClean="0">
                  <a:solidFill>
                    <a:srgbClr val="C60C10"/>
                  </a:solidFill>
                  <a:latin typeface="Impact" panose="020B0806030902050204" pitchFamily="34" charset="0"/>
                  <a:ea typeface="微软雅黑" panose="020B0503020204020204" pitchFamily="34" charset="-122"/>
                </a:rPr>
                <a:t>35%</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认为保酒价格偏高</a:t>
              </a:r>
            </a:p>
          </p:txBody>
        </p:sp>
      </p:grpSp>
      <p:grpSp>
        <p:nvGrpSpPr>
          <p:cNvPr id="28" name="组合 27"/>
          <p:cNvGrpSpPr/>
          <p:nvPr/>
        </p:nvGrpSpPr>
        <p:grpSpPr>
          <a:xfrm>
            <a:off x="5912972" y="4002075"/>
            <a:ext cx="5800726" cy="651589"/>
            <a:chOff x="5912972" y="4002075"/>
            <a:chExt cx="5800726" cy="651589"/>
          </a:xfrm>
        </p:grpSpPr>
        <p:grpSp>
          <p:nvGrpSpPr>
            <p:cNvPr id="45" name="组合 44"/>
            <p:cNvGrpSpPr/>
            <p:nvPr/>
          </p:nvGrpSpPr>
          <p:grpSpPr>
            <a:xfrm>
              <a:off x="5912972" y="4002075"/>
              <a:ext cx="808688" cy="591660"/>
              <a:chOff x="5565550" y="4002075"/>
              <a:chExt cx="808688" cy="591660"/>
            </a:xfrm>
          </p:grpSpPr>
          <p:pic>
            <p:nvPicPr>
              <p:cNvPr id="35" name="图片 3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729076" y="4002075"/>
                <a:ext cx="440711" cy="588479"/>
              </a:xfrm>
              <a:prstGeom prst="rect">
                <a:avLst/>
              </a:prstGeom>
            </p:spPr>
          </p:pic>
          <p:pic>
            <p:nvPicPr>
              <p:cNvPr id="36" name="图片 3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565550" y="4002075"/>
                <a:ext cx="440711" cy="588479"/>
              </a:xfrm>
              <a:prstGeom prst="rect">
                <a:avLst/>
              </a:prstGeom>
            </p:spPr>
          </p:pic>
          <p:pic>
            <p:nvPicPr>
              <p:cNvPr id="37" name="图片 3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933527" y="4005256"/>
                <a:ext cx="440711" cy="588479"/>
              </a:xfrm>
              <a:prstGeom prst="rect">
                <a:avLst/>
              </a:prstGeom>
            </p:spPr>
          </p:pic>
        </p:grpSp>
        <p:sp>
          <p:nvSpPr>
            <p:cNvPr id="38" name="文本框 37"/>
            <p:cNvSpPr txBox="1"/>
            <p:nvPr/>
          </p:nvSpPr>
          <p:spPr>
            <a:xfrm>
              <a:off x="6745491" y="4130444"/>
              <a:ext cx="4968207" cy="523220"/>
            </a:xfrm>
            <a:prstGeom prst="rect">
              <a:avLst/>
            </a:prstGeom>
            <a:noFill/>
          </p:spPr>
          <p:txBody>
            <a:bodyPr wrap="square" rtlCol="0">
              <a:spAutoFit/>
            </a:bodyPr>
            <a:lstStyle/>
            <a:p>
              <a:r>
                <a:rPr lang="en-US" altLang="zh-CN" sz="2800" dirty="0" smtClean="0">
                  <a:solidFill>
                    <a:srgbClr val="C60C10"/>
                  </a:solidFill>
                  <a:latin typeface="Impact" panose="020B0806030902050204" pitchFamily="34" charset="0"/>
                  <a:ea typeface="微软雅黑" panose="020B0503020204020204" pitchFamily="34" charset="-122"/>
                </a:rPr>
                <a:t>28%</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认为保健酒酒色不好，没有安全感</a:t>
              </a:r>
            </a:p>
          </p:txBody>
        </p:sp>
      </p:grpSp>
      <p:grpSp>
        <p:nvGrpSpPr>
          <p:cNvPr id="29" name="组合 28"/>
          <p:cNvGrpSpPr/>
          <p:nvPr/>
        </p:nvGrpSpPr>
        <p:grpSpPr>
          <a:xfrm>
            <a:off x="524508" y="5390120"/>
            <a:ext cx="10620000" cy="705323"/>
            <a:chOff x="524508" y="5390120"/>
            <a:chExt cx="10620000" cy="705323"/>
          </a:xfrm>
        </p:grpSpPr>
        <p:sp>
          <p:nvSpPr>
            <p:cNvPr id="40" name="矩形 39"/>
            <p:cNvSpPr/>
            <p:nvPr/>
          </p:nvSpPr>
          <p:spPr>
            <a:xfrm>
              <a:off x="524508" y="5409215"/>
              <a:ext cx="10620000" cy="686228"/>
            </a:xfrm>
            <a:prstGeom prst="rect">
              <a:avLst/>
            </a:prstGeom>
            <a:solidFill>
              <a:srgbClr val="6FAC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535653" y="5390120"/>
              <a:ext cx="7919883" cy="646331"/>
            </a:xfrm>
            <a:prstGeom prst="rect">
              <a:avLst/>
            </a:prstGeom>
            <a:noFill/>
          </p:spPr>
          <p:txBody>
            <a:bodyPr wrap="squar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保健</a:t>
              </a:r>
              <a:r>
                <a:rPr lang="zh-CN" altLang="en-US" sz="3200" b="1" dirty="0" smtClean="0">
                  <a:solidFill>
                    <a:schemeClr val="bg1"/>
                  </a:solidFill>
                  <a:latin typeface="微软雅黑" panose="020B0503020204020204" pitchFamily="34" charset="-122"/>
                  <a:ea typeface="微软雅黑" panose="020B0503020204020204" pitchFamily="34" charset="-122"/>
                </a:rPr>
                <a:t>酒行业解决</a:t>
              </a:r>
              <a:r>
                <a:rPr lang="zh-CN" altLang="en-US" sz="3600" b="1" dirty="0" smtClean="0">
                  <a:solidFill>
                    <a:schemeClr val="tx1">
                      <a:lumMod val="95000"/>
                      <a:lumOff val="5000"/>
                    </a:schemeClr>
                  </a:solidFill>
                  <a:latin typeface="微软雅黑" panose="020B0503020204020204" pitchFamily="34" charset="-122"/>
                  <a:ea typeface="微软雅黑" panose="020B0503020204020204" pitchFamily="34" charset="-122"/>
                </a:rPr>
                <a:t>信任危机</a:t>
              </a:r>
              <a:r>
                <a:rPr lang="zh-CN" altLang="en-US" sz="3200" b="1" dirty="0" smtClean="0">
                  <a:solidFill>
                    <a:schemeClr val="bg1"/>
                  </a:solidFill>
                  <a:latin typeface="微软雅黑" panose="020B0503020204020204" pitchFamily="34" charset="-122"/>
                  <a:ea typeface="微软雅黑" panose="020B0503020204020204" pitchFamily="34" charset="-122"/>
                </a:rPr>
                <a:t>是关键</a:t>
              </a:r>
            </a:p>
          </p:txBody>
        </p:sp>
      </p:grpSp>
      <p:sp>
        <p:nvSpPr>
          <p:cNvPr id="39" name="文本框 38"/>
          <p:cNvSpPr txBox="1"/>
          <p:nvPr/>
        </p:nvSpPr>
        <p:spPr>
          <a:xfrm>
            <a:off x="2485953" y="250181"/>
            <a:ext cx="4235707" cy="461665"/>
          </a:xfrm>
          <a:prstGeom prst="rect">
            <a:avLst/>
          </a:prstGeom>
          <a:noFill/>
        </p:spPr>
        <p:txBody>
          <a:bodyPr wrap="square" rtlCol="0">
            <a:spAutoFit/>
          </a:bodyPr>
          <a:lstStyle/>
          <a:p>
            <a:r>
              <a:rPr lang="zh-CN" altLang="en-US" sz="2400" b="1" dirty="0" smtClean="0">
                <a:solidFill>
                  <a:srgbClr val="D9293A"/>
                </a:solidFill>
                <a:latin typeface="微软雅黑" panose="020B0503020204020204" pitchFamily="34" charset="-122"/>
                <a:ea typeface="微软雅黑" panose="020B0503020204020204" pitchFamily="34" charset="-122"/>
              </a:rPr>
              <a:t>保健酒在消费者中信任危机</a:t>
            </a:r>
            <a:endParaRPr lang="zh-CN" altLang="en-US" sz="2400" b="1" dirty="0">
              <a:solidFill>
                <a:srgbClr val="D9293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0781804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22" presetClass="entr" presetSubtype="1"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par>
                                <p:cTn id="24" presetID="22" presetClass="entr" presetSubtype="8" fill="hold" nodeType="withEffect">
                                  <p:stCondLst>
                                    <p:cond delay="25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par>
                                <p:cTn id="27" presetID="22" presetClass="entr" presetSubtype="8" fill="hold" nodeType="withEffect">
                                  <p:stCondLst>
                                    <p:cond delay="50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par>
                                <p:cTn id="30" presetID="22" presetClass="entr" presetSubtype="8"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23" presetClass="entr" presetSubtype="36"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strVal val="(6*min(max(#ppt_w*#ppt_h,.3),1)-7.4)/-.7*#ppt_w"/>
                                          </p:val>
                                        </p:tav>
                                        <p:tav tm="100000">
                                          <p:val>
                                            <p:strVal val="#ppt_w"/>
                                          </p:val>
                                        </p:tav>
                                      </p:tavLst>
                                    </p:anim>
                                    <p:anim calcmode="lin" valueType="num">
                                      <p:cBhvr>
                                        <p:cTn id="38" dur="500" fill="hold"/>
                                        <p:tgtEl>
                                          <p:spTgt spid="29"/>
                                        </p:tgtEl>
                                        <p:attrNameLst>
                                          <p:attrName>ppt_h</p:attrName>
                                        </p:attrNameLst>
                                      </p:cBhvr>
                                      <p:tavLst>
                                        <p:tav tm="0">
                                          <p:val>
                                            <p:strVal val="(6*min(max(#ppt_w*#ppt_h,.3),1)-7.4)/-.7*#ppt_h"/>
                                          </p:val>
                                        </p:tav>
                                        <p:tav tm="100000">
                                          <p:val>
                                            <p:strVal val="#ppt_h"/>
                                          </p:val>
                                        </p:tav>
                                      </p:tavLst>
                                    </p:anim>
                                    <p:anim calcmode="lin" valueType="num">
                                      <p:cBhvr>
                                        <p:cTn id="39" dur="500" fill="hold"/>
                                        <p:tgtEl>
                                          <p:spTgt spid="29"/>
                                        </p:tgtEl>
                                        <p:attrNameLst>
                                          <p:attrName>ppt_x</p:attrName>
                                        </p:attrNameLst>
                                      </p:cBhvr>
                                      <p:tavLst>
                                        <p:tav tm="0">
                                          <p:val>
                                            <p:fltVal val="0.5"/>
                                          </p:val>
                                        </p:tav>
                                        <p:tav tm="100000">
                                          <p:val>
                                            <p:strVal val="#ppt_x"/>
                                          </p:val>
                                        </p:tav>
                                      </p:tavLst>
                                    </p:anim>
                                    <p:anim calcmode="lin" valueType="num">
                                      <p:cBhvr>
                                        <p:cTn id="40" dur="500" fill="hold"/>
                                        <p:tgtEl>
                                          <p:spTgt spid="2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animBg="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49369" y="3429894"/>
            <a:ext cx="4165090" cy="461665"/>
          </a:xfrm>
          <a:prstGeom prst="rect">
            <a:avLst/>
          </a:prstGeom>
          <a:noFill/>
        </p:spPr>
        <p:txBody>
          <a:bodyPr wrap="square" rtlCol="0">
            <a:spAutoFit/>
          </a:bodyPr>
          <a:lstStyle/>
          <a:p>
            <a:r>
              <a:rPr lang="zh-CN" altLang="en-US" sz="2400" dirty="0" smtClean="0">
                <a:solidFill>
                  <a:srgbClr val="AC2E2E"/>
                </a:solidFill>
                <a:latin typeface="微软雅黑" panose="020B0503020204020204" pitchFamily="34" charset="-122"/>
                <a:ea typeface="微软雅黑" panose="020B0503020204020204" pitchFamily="34" charset="-122"/>
              </a:rPr>
              <a:t>椰岛的</a:t>
            </a:r>
            <a:r>
              <a:rPr lang="en-US" altLang="zh-CN" sz="2400" dirty="0" smtClean="0">
                <a:solidFill>
                  <a:srgbClr val="AC2E2E"/>
                </a:solidFill>
                <a:latin typeface="微软雅黑" panose="020B0503020204020204" pitchFamily="34" charset="-122"/>
                <a:ea typeface="微软雅黑" panose="020B0503020204020204" pitchFamily="34" charset="-122"/>
              </a:rPr>
              <a:t>—</a:t>
            </a:r>
            <a:r>
              <a:rPr lang="zh-CN" altLang="en-US" sz="2400" dirty="0" smtClean="0">
                <a:solidFill>
                  <a:srgbClr val="AC2E2E"/>
                </a:solidFill>
                <a:latin typeface="微软雅黑" panose="020B0503020204020204" pitchFamily="34" charset="-122"/>
                <a:ea typeface="微软雅黑" panose="020B0503020204020204" pitchFamily="34" charset="-122"/>
              </a:rPr>
              <a:t>礼品市场之路</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949369" y="3802873"/>
            <a:ext cx="4165090" cy="461665"/>
          </a:xfrm>
          <a:prstGeom prst="rect">
            <a:avLst/>
          </a:prstGeom>
          <a:noFill/>
        </p:spPr>
        <p:txBody>
          <a:bodyPr wrap="square" rtlCol="0">
            <a:spAutoFit/>
          </a:bodyPr>
          <a:lstStyle/>
          <a:p>
            <a:r>
              <a:rPr lang="zh-CN" altLang="en-US" sz="2400" dirty="0">
                <a:solidFill>
                  <a:srgbClr val="AC2E2E"/>
                </a:solidFill>
                <a:latin typeface="微软雅黑" panose="020B0503020204020204" pitchFamily="34" charset="-122"/>
                <a:ea typeface="微软雅黑" panose="020B0503020204020204" pitchFamily="34" charset="-122"/>
              </a:rPr>
              <a:t>致中和</a:t>
            </a:r>
            <a:r>
              <a:rPr lang="en-US" altLang="zh-CN" sz="2400" dirty="0" smtClean="0">
                <a:solidFill>
                  <a:srgbClr val="AC2E2E"/>
                </a:solidFill>
                <a:latin typeface="微软雅黑" panose="020B0503020204020204" pitchFamily="34" charset="-122"/>
                <a:ea typeface="微软雅黑" panose="020B0503020204020204" pitchFamily="34" charset="-122"/>
              </a:rPr>
              <a:t>—</a:t>
            </a:r>
            <a:r>
              <a:rPr lang="zh-CN" altLang="en-US" sz="2400" dirty="0" smtClean="0">
                <a:solidFill>
                  <a:srgbClr val="AC2E2E"/>
                </a:solidFill>
                <a:latin typeface="微软雅黑" panose="020B0503020204020204" pitchFamily="34" charset="-122"/>
                <a:ea typeface="微软雅黑" panose="020B0503020204020204" pitchFamily="34" charset="-122"/>
              </a:rPr>
              <a:t>黄酒的演变</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4949369" y="4175852"/>
            <a:ext cx="4165090" cy="461665"/>
          </a:xfrm>
          <a:prstGeom prst="rect">
            <a:avLst/>
          </a:prstGeom>
          <a:noFill/>
        </p:spPr>
        <p:txBody>
          <a:bodyPr wrap="square" rtlCol="0">
            <a:spAutoFit/>
          </a:bodyPr>
          <a:lstStyle/>
          <a:p>
            <a:r>
              <a:rPr lang="zh-CN" altLang="en-US" sz="2400" dirty="0" smtClean="0">
                <a:solidFill>
                  <a:srgbClr val="AC2E2E"/>
                </a:solidFill>
                <a:latin typeface="微软雅黑" panose="020B0503020204020204" pitchFamily="34" charset="-122"/>
                <a:ea typeface="微软雅黑" panose="020B0503020204020204" pitchFamily="34" charset="-122"/>
              </a:rPr>
              <a:t>宁夏红</a:t>
            </a:r>
            <a:r>
              <a:rPr lang="en-US" altLang="zh-CN" sz="2400" dirty="0" smtClean="0">
                <a:solidFill>
                  <a:srgbClr val="AC2E2E"/>
                </a:solidFill>
                <a:latin typeface="微软雅黑" panose="020B0503020204020204" pitchFamily="34" charset="-122"/>
                <a:ea typeface="微软雅黑" panose="020B0503020204020204" pitchFamily="34" charset="-122"/>
              </a:rPr>
              <a:t>—</a:t>
            </a:r>
            <a:r>
              <a:rPr lang="zh-CN" altLang="en-US" sz="2400" dirty="0">
                <a:solidFill>
                  <a:srgbClr val="AC2E2E"/>
                </a:solidFill>
                <a:latin typeface="微软雅黑" panose="020B0503020204020204" pitchFamily="34" charset="-122"/>
                <a:ea typeface="微软雅黑" panose="020B0503020204020204" pitchFamily="34" charset="-122"/>
              </a:rPr>
              <a:t>果</a:t>
            </a:r>
            <a:r>
              <a:rPr lang="zh-CN" altLang="en-US" sz="2400" dirty="0" smtClean="0">
                <a:solidFill>
                  <a:srgbClr val="AC2E2E"/>
                </a:solidFill>
                <a:latin typeface="微软雅黑" panose="020B0503020204020204" pitchFamily="34" charset="-122"/>
                <a:ea typeface="微软雅黑" panose="020B0503020204020204" pitchFamily="34" charset="-122"/>
              </a:rPr>
              <a:t>酒的以多取胜</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818968298"/>
      </p:ext>
    </p:extLst>
  </p:cSld>
  <p:clrMapOvr>
    <a:masterClrMapping/>
  </p:clrMapOvr>
  <p:transition spd="slow">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C0686434-DC0F-4E0C-BB96-AC2AE7EB0963}" type="slidenum">
              <a:rPr lang="zh-CN" altLang="en-US" smtClean="0"/>
              <a:pPr/>
              <a:t>12</a:t>
            </a:fld>
            <a:endParaRPr lang="zh-CN" altLang="en-US"/>
          </a:p>
        </p:txBody>
      </p:sp>
      <p:sp>
        <p:nvSpPr>
          <p:cNvPr id="3" name="文本框 2"/>
          <p:cNvSpPr txBox="1"/>
          <p:nvPr/>
        </p:nvSpPr>
        <p:spPr>
          <a:xfrm>
            <a:off x="2485953" y="250181"/>
            <a:ext cx="3885817" cy="461665"/>
          </a:xfrm>
          <a:prstGeom prst="rect">
            <a:avLst/>
          </a:prstGeom>
          <a:noFill/>
        </p:spPr>
        <p:txBody>
          <a:bodyPr wrap="square" rtlCol="0">
            <a:spAutoFit/>
          </a:bodyPr>
          <a:lstStyle/>
          <a:p>
            <a:r>
              <a:rPr lang="zh-CN" altLang="en-US" sz="2400" b="1" dirty="0" smtClean="0">
                <a:solidFill>
                  <a:srgbClr val="D9293A"/>
                </a:solidFill>
                <a:latin typeface="微软雅黑" panose="020B0503020204020204" pitchFamily="34" charset="-122"/>
                <a:ea typeface="微软雅黑" panose="020B0503020204020204" pitchFamily="34" charset="-122"/>
              </a:rPr>
              <a:t>椰岛</a:t>
            </a:r>
            <a:r>
              <a:rPr lang="en-US" altLang="zh-CN" sz="2400" b="1" dirty="0" smtClean="0">
                <a:solidFill>
                  <a:srgbClr val="D9293A"/>
                </a:solidFill>
                <a:latin typeface="微软雅黑" panose="020B0503020204020204" pitchFamily="34" charset="-122"/>
                <a:ea typeface="微软雅黑" panose="020B0503020204020204" pitchFamily="34" charset="-122"/>
              </a:rPr>
              <a:t>—</a:t>
            </a:r>
            <a:r>
              <a:rPr lang="zh-CN" altLang="en-US" sz="2400" b="1" dirty="0" smtClean="0">
                <a:solidFill>
                  <a:srgbClr val="D9293A"/>
                </a:solidFill>
                <a:latin typeface="微软雅黑" panose="020B0503020204020204" pitchFamily="34" charset="-122"/>
                <a:ea typeface="微软雅黑" panose="020B0503020204020204" pitchFamily="34" charset="-122"/>
              </a:rPr>
              <a:t>礼品市场之路</a:t>
            </a:r>
            <a:endParaRPr lang="zh-CN" altLang="en-US" sz="2400" b="1" dirty="0">
              <a:solidFill>
                <a:srgbClr val="D9293A"/>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575543" y="2743201"/>
            <a:ext cx="1896712" cy="2079728"/>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81291" y="2743201"/>
            <a:ext cx="1835053" cy="2079727"/>
          </a:xfrm>
          <a:prstGeom prst="rect">
            <a:avLst/>
          </a:prstGeom>
        </p:spPr>
      </p:pic>
      <p:pic>
        <p:nvPicPr>
          <p:cNvPr id="6" name="图片 5"/>
          <p:cNvPicPr>
            <a:picLocks noChangeAspect="1"/>
          </p:cNvPicPr>
          <p:nvPr/>
        </p:nvPicPr>
        <p:blipFill rotWithShape="1">
          <a:blip r:embed="rId4" cstate="print">
            <a:extLst>
              <a:ext uri="{28A0092B-C50C-407E-A947-70E740481C1C}">
                <a14:useLocalDpi xmlns:a14="http://schemas.microsoft.com/office/drawing/2010/main" xmlns="" val="0"/>
              </a:ext>
            </a:extLst>
          </a:blip>
          <a:srcRect/>
          <a:stretch/>
        </p:blipFill>
        <p:spPr>
          <a:xfrm>
            <a:off x="2033337" y="2803358"/>
            <a:ext cx="1987206" cy="2141621"/>
          </a:xfrm>
          <a:prstGeom prst="rect">
            <a:avLst/>
          </a:prstGeom>
        </p:spPr>
      </p:pic>
      <p:sp>
        <p:nvSpPr>
          <p:cNvPr id="7" name="文本框 6"/>
          <p:cNvSpPr txBox="1"/>
          <p:nvPr/>
        </p:nvSpPr>
        <p:spPr>
          <a:xfrm>
            <a:off x="854243" y="1601442"/>
            <a:ext cx="4932948" cy="1015663"/>
          </a:xfrm>
          <a:prstGeom prst="rect">
            <a:avLst/>
          </a:prstGeom>
          <a:noFill/>
        </p:spPr>
        <p:txBody>
          <a:bodyPr wrap="square" rtlCol="0">
            <a:spAutoFit/>
          </a:bodyPr>
          <a:lstStyle/>
          <a:p>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2005</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年荣获中国保健品名牌产</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品。</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椰岛鹿龟酒的功效主要是抗疲劳、免疫调节</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000" b="1" dirty="0" smtClean="0">
                <a:solidFill>
                  <a:srgbClr val="C60C10"/>
                </a:solidFill>
                <a:latin typeface="微软雅黑" panose="020B0503020204020204" pitchFamily="34" charset="-122"/>
                <a:ea typeface="微软雅黑" panose="020B0503020204020204" pitchFamily="34" charset="-122"/>
              </a:rPr>
              <a:t>主要面向礼品市场</a:t>
            </a:r>
          </a:p>
        </p:txBody>
      </p:sp>
      <p:sp>
        <p:nvSpPr>
          <p:cNvPr id="8" name="文本框 7"/>
          <p:cNvSpPr txBox="1"/>
          <p:nvPr/>
        </p:nvSpPr>
        <p:spPr>
          <a:xfrm>
            <a:off x="6633411" y="1590652"/>
            <a:ext cx="4856748" cy="984885"/>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产</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品突出其“强身健体，延年益寿”的诉求，</a:t>
            </a:r>
            <a:r>
              <a:rPr lang="zh-CN" altLang="en-US" sz="2000" b="1" dirty="0">
                <a:solidFill>
                  <a:srgbClr val="C60C10"/>
                </a:solidFill>
                <a:latin typeface="微软雅黑" panose="020B0503020204020204" pitchFamily="34" charset="-122"/>
                <a:ea typeface="微软雅黑" panose="020B0503020204020204" pitchFamily="34" charset="-122"/>
              </a:rPr>
              <a:t>定位于中老年市场</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，以</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亲情</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化、感性化作为产品与消费者的最高利益纽</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带。</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157959" y="5366084"/>
            <a:ext cx="4427621"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关键词：礼品  中老年</a:t>
            </a:r>
          </a:p>
        </p:txBody>
      </p:sp>
    </p:spTree>
    <p:extLst>
      <p:ext uri="{BB962C8B-B14F-4D97-AF65-F5344CB8AC3E}">
        <p14:creationId xmlns:p14="http://schemas.microsoft.com/office/powerpoint/2010/main" xmlns="" val="206876284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p:tgtEl>
                                          <p:spTgt spid="8"/>
                                        </p:tgtEl>
                                        <p:attrNameLst>
                                          <p:attrName>ppt_y</p:attrName>
                                        </p:attrNameLst>
                                      </p:cBhvr>
                                      <p:tavLst>
                                        <p:tav tm="0">
                                          <p:val>
                                            <p:strVal val="#ppt_y+#ppt_h*1.125000"/>
                                          </p:val>
                                        </p:tav>
                                        <p:tav tm="100000">
                                          <p:val>
                                            <p:strVal val="#ppt_y"/>
                                          </p:val>
                                        </p:tav>
                                      </p:tavLst>
                                    </p:anim>
                                    <p:animEffect transition="in" filter="wipe(up)">
                                      <p:cBhvr>
                                        <p:cTn id="19" dur="500"/>
                                        <p:tgtEl>
                                          <p:spTgt spid="8"/>
                                        </p:tgtEl>
                                      </p:cBhvr>
                                    </p:animEffect>
                                  </p:childTnLst>
                                </p:cTn>
                              </p:par>
                            </p:childTnLst>
                          </p:cTn>
                        </p:par>
                        <p:par>
                          <p:cTn id="20" fill="hold">
                            <p:stCondLst>
                              <p:cond delay="500"/>
                            </p:stCondLst>
                            <p:childTnLst>
                              <p:par>
                                <p:cTn id="21" presetID="1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ppt_y</p:attrName>
                                        </p:attrNameLst>
                                      </p:cBhvr>
                                      <p:tavLst>
                                        <p:tav tm="0">
                                          <p:val>
                                            <p:strVal val="#ppt_y+#ppt_h*1.125000"/>
                                          </p:val>
                                        </p:tav>
                                        <p:tav tm="100000">
                                          <p:val>
                                            <p:strVal val="#ppt_y"/>
                                          </p:val>
                                        </p:tav>
                                      </p:tavLst>
                                    </p:anim>
                                    <p:animEffect transition="in" filter="wipe(up)">
                                      <p:cBhvr>
                                        <p:cTn id="24" dur="500"/>
                                        <p:tgtEl>
                                          <p:spTgt spid="5"/>
                                        </p:tgtEl>
                                      </p:cBhvr>
                                    </p:animEffect>
                                  </p:childTnLst>
                                </p:cTn>
                              </p:par>
                              <p:par>
                                <p:cTn id="25" presetID="12" presetClass="entr" presetSubtype="4"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up)">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C0686434-DC0F-4E0C-BB96-AC2AE7EB0963}" type="slidenum">
              <a:rPr lang="zh-CN" altLang="en-US" smtClean="0"/>
              <a:pPr/>
              <a:t>13</a:t>
            </a:fld>
            <a:endParaRPr lang="zh-CN" altLang="en-US"/>
          </a:p>
        </p:txBody>
      </p:sp>
      <p:sp>
        <p:nvSpPr>
          <p:cNvPr id="3" name="文本框 2"/>
          <p:cNvSpPr txBox="1"/>
          <p:nvPr/>
        </p:nvSpPr>
        <p:spPr>
          <a:xfrm>
            <a:off x="2485953" y="250181"/>
            <a:ext cx="3885817" cy="461665"/>
          </a:xfrm>
          <a:prstGeom prst="rect">
            <a:avLst/>
          </a:prstGeom>
          <a:noFill/>
        </p:spPr>
        <p:txBody>
          <a:bodyPr wrap="square" rtlCol="0">
            <a:spAutoFit/>
          </a:bodyPr>
          <a:lstStyle/>
          <a:p>
            <a:r>
              <a:rPr lang="zh-CN" altLang="en-US" sz="2400" b="1" dirty="0" smtClean="0">
                <a:solidFill>
                  <a:srgbClr val="D9293A"/>
                </a:solidFill>
                <a:latin typeface="微软雅黑" panose="020B0503020204020204" pitchFamily="34" charset="-122"/>
                <a:ea typeface="微软雅黑" panose="020B0503020204020204" pitchFamily="34" charset="-122"/>
              </a:rPr>
              <a:t>致中和</a:t>
            </a:r>
            <a:r>
              <a:rPr lang="en-US" altLang="zh-CN" sz="2400" b="1" dirty="0" smtClean="0">
                <a:solidFill>
                  <a:srgbClr val="D9293A"/>
                </a:solidFill>
                <a:latin typeface="微软雅黑" panose="020B0503020204020204" pitchFamily="34" charset="-122"/>
                <a:ea typeface="微软雅黑" panose="020B0503020204020204" pitchFamily="34" charset="-122"/>
              </a:rPr>
              <a:t>—</a:t>
            </a:r>
            <a:r>
              <a:rPr lang="zh-CN" altLang="en-US" sz="2400" b="1" dirty="0" smtClean="0">
                <a:solidFill>
                  <a:srgbClr val="D9293A"/>
                </a:solidFill>
                <a:latin typeface="微软雅黑" panose="020B0503020204020204" pitchFamily="34" charset="-122"/>
                <a:ea typeface="微软雅黑" panose="020B0503020204020204" pitchFamily="34" charset="-122"/>
              </a:rPr>
              <a:t>黄酒的演变</a:t>
            </a:r>
            <a:endParaRPr lang="zh-CN" altLang="en-US" sz="2400" b="1" dirty="0">
              <a:solidFill>
                <a:srgbClr val="D9293A"/>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54243" y="1590652"/>
            <a:ext cx="4932948" cy="1015663"/>
          </a:xfrm>
          <a:prstGeom prst="rect">
            <a:avLst/>
          </a:prstGeom>
          <a:noFill/>
        </p:spPr>
        <p:txBody>
          <a:bodyPr wrap="square" rtlCol="0">
            <a:spAutoFit/>
          </a:bodyPr>
          <a:lstStyle/>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黄酒世家，保健酒五加皮产品注重活血</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祛风湿</a:t>
            </a:r>
            <a:r>
              <a:rPr lang="zh-CN" altLang="en-US" sz="2000" b="1" dirty="0" smtClean="0">
                <a:solidFill>
                  <a:srgbClr val="C60C10"/>
                </a:solidFill>
                <a:latin typeface="微软雅黑" panose="020B0503020204020204" pitchFamily="34" charset="-122"/>
                <a:ea typeface="微软雅黑" panose="020B0503020204020204" pitchFamily="34" charset="-122"/>
              </a:rPr>
              <a:t>终</a:t>
            </a:r>
            <a:r>
              <a:rPr lang="zh-CN" altLang="en-US" sz="2000" b="1" dirty="0">
                <a:solidFill>
                  <a:srgbClr val="C60C10"/>
                </a:solidFill>
                <a:latin typeface="微软雅黑" panose="020B0503020204020204" pitchFamily="34" charset="-122"/>
                <a:ea typeface="微软雅黑" panose="020B0503020204020204" pitchFamily="34" charset="-122"/>
              </a:rPr>
              <a:t>极目的是要建立专业的“ 草本调养专家” 形</a:t>
            </a:r>
            <a:r>
              <a:rPr lang="zh-CN" altLang="en-US" sz="2000" b="1" dirty="0" smtClean="0">
                <a:solidFill>
                  <a:srgbClr val="C60C10"/>
                </a:solidFill>
                <a:latin typeface="微软雅黑" panose="020B0503020204020204" pitchFamily="34" charset="-122"/>
                <a:ea typeface="微软雅黑" panose="020B0503020204020204" pitchFamily="34" charset="-122"/>
              </a:rPr>
              <a:t>象。</a:t>
            </a:r>
          </a:p>
        </p:txBody>
      </p:sp>
      <p:sp>
        <p:nvSpPr>
          <p:cNvPr id="8" name="文本框 7"/>
          <p:cNvSpPr txBox="1"/>
          <p:nvPr/>
        </p:nvSpPr>
        <p:spPr>
          <a:xfrm>
            <a:off x="6633411" y="1590652"/>
            <a:ext cx="4856748" cy="923330"/>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产品结构陆续丰满，</a:t>
            </a:r>
            <a:r>
              <a:rPr lang="zh-CN" altLang="en-US" b="1" dirty="0" smtClean="0">
                <a:solidFill>
                  <a:srgbClr val="C60C10"/>
                </a:solidFill>
                <a:latin typeface="微软雅黑" panose="020B0503020204020204" pitchFamily="34" charset="-122"/>
                <a:ea typeface="微软雅黑" panose="020B0503020204020204" pitchFamily="34" charset="-122"/>
              </a:rPr>
              <a:t>销售重点也由华东地区向全国范围铺开</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，销售渠道的改革</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特约经销商制逐渐发挥效果</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712791" y="5366084"/>
            <a:ext cx="4925883"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关键词：草本  渠道改革</a:t>
            </a:r>
          </a:p>
        </p:txBody>
      </p:sp>
      <p:pic>
        <p:nvPicPr>
          <p:cNvPr id="12" name="图片 1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75654" y="2278304"/>
            <a:ext cx="2815453" cy="2576896"/>
          </a:xfrm>
          <a:prstGeom prst="rect">
            <a:avLst/>
          </a:prstGeom>
        </p:spPr>
      </p:pic>
      <p:pic>
        <p:nvPicPr>
          <p:cNvPr id="13" name="图片 1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679314" y="2617105"/>
            <a:ext cx="2504762" cy="2238095"/>
          </a:xfrm>
          <a:prstGeom prst="rect">
            <a:avLst/>
          </a:prstGeom>
        </p:spPr>
      </p:pic>
    </p:spTree>
    <p:extLst>
      <p:ext uri="{BB962C8B-B14F-4D97-AF65-F5344CB8AC3E}">
        <p14:creationId xmlns:p14="http://schemas.microsoft.com/office/powerpoint/2010/main" xmlns="" val="109925526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ppt_y</p:attrName>
                                        </p:attrNameLst>
                                      </p:cBhvr>
                                      <p:tavLst>
                                        <p:tav tm="0">
                                          <p:val>
                                            <p:strVal val="#ppt_y+#ppt_h*1.125000"/>
                                          </p:val>
                                        </p:tav>
                                        <p:tav tm="100000">
                                          <p:val>
                                            <p:strVal val="#ppt_y"/>
                                          </p:val>
                                        </p:tav>
                                      </p:tavLst>
                                    </p:anim>
                                    <p:animEffect transition="in" filter="wipe(up)">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p:tgtEl>
                                          <p:spTgt spid="8"/>
                                        </p:tgtEl>
                                        <p:attrNameLst>
                                          <p:attrName>ppt_y</p:attrName>
                                        </p:attrNameLst>
                                      </p:cBhvr>
                                      <p:tavLst>
                                        <p:tav tm="0">
                                          <p:val>
                                            <p:strVal val="#ppt_y+#ppt_h*1.125000"/>
                                          </p:val>
                                        </p:tav>
                                        <p:tav tm="100000">
                                          <p:val>
                                            <p:strVal val="#ppt_y"/>
                                          </p:val>
                                        </p:tav>
                                      </p:tavLst>
                                    </p:anim>
                                    <p:animEffect transition="in" filter="wipe(up)">
                                      <p:cBhvr>
                                        <p:cTn id="19" dur="500"/>
                                        <p:tgtEl>
                                          <p:spTgt spid="8"/>
                                        </p:tgtEl>
                                      </p:cBhvr>
                                    </p:animEffect>
                                  </p:childTnLst>
                                </p:cTn>
                              </p:par>
                            </p:childTnLst>
                          </p:cTn>
                        </p:par>
                        <p:par>
                          <p:cTn id="20" fill="hold">
                            <p:stCondLst>
                              <p:cond delay="500"/>
                            </p:stCondLst>
                            <p:childTnLst>
                              <p:par>
                                <p:cTn id="21" presetID="12" presetClass="entr" presetSubtype="4"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ppt_y</p:attrName>
                                        </p:attrNameLst>
                                      </p:cBhvr>
                                      <p:tavLst>
                                        <p:tav tm="0">
                                          <p:val>
                                            <p:strVal val="#ppt_y+#ppt_h*1.125000"/>
                                          </p:val>
                                        </p:tav>
                                        <p:tav tm="100000">
                                          <p:val>
                                            <p:strVal val="#ppt_y"/>
                                          </p:val>
                                        </p:tav>
                                      </p:tavLst>
                                    </p:anim>
                                    <p:animEffect transition="in" filter="wipe(up)">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C0686434-DC0F-4E0C-BB96-AC2AE7EB0963}" type="slidenum">
              <a:rPr lang="zh-CN" altLang="en-US" smtClean="0"/>
              <a:pPr/>
              <a:t>14</a:t>
            </a:fld>
            <a:endParaRPr lang="zh-CN" altLang="en-US"/>
          </a:p>
        </p:txBody>
      </p:sp>
      <p:sp>
        <p:nvSpPr>
          <p:cNvPr id="3" name="文本框 2"/>
          <p:cNvSpPr txBox="1"/>
          <p:nvPr/>
        </p:nvSpPr>
        <p:spPr>
          <a:xfrm>
            <a:off x="2485953" y="250181"/>
            <a:ext cx="3885817" cy="461665"/>
          </a:xfrm>
          <a:prstGeom prst="rect">
            <a:avLst/>
          </a:prstGeom>
          <a:noFill/>
        </p:spPr>
        <p:txBody>
          <a:bodyPr wrap="square" rtlCol="0">
            <a:spAutoFit/>
          </a:bodyPr>
          <a:lstStyle/>
          <a:p>
            <a:r>
              <a:rPr lang="zh-CN" altLang="en-US" sz="2400" b="1" dirty="0" smtClean="0">
                <a:solidFill>
                  <a:srgbClr val="D9293A"/>
                </a:solidFill>
                <a:latin typeface="微软雅黑" panose="020B0503020204020204" pitchFamily="34" charset="-122"/>
                <a:ea typeface="微软雅黑" panose="020B0503020204020204" pitchFamily="34" charset="-122"/>
              </a:rPr>
              <a:t>宁夏红</a:t>
            </a:r>
            <a:r>
              <a:rPr lang="en-US" altLang="zh-CN" sz="2400" b="1" dirty="0" smtClean="0">
                <a:solidFill>
                  <a:srgbClr val="D9293A"/>
                </a:solidFill>
                <a:latin typeface="微软雅黑" panose="020B0503020204020204" pitchFamily="34" charset="-122"/>
                <a:ea typeface="微软雅黑" panose="020B0503020204020204" pitchFamily="34" charset="-122"/>
              </a:rPr>
              <a:t>—</a:t>
            </a:r>
            <a:r>
              <a:rPr lang="zh-CN" altLang="en-US" sz="2400" b="1" dirty="0" smtClean="0">
                <a:solidFill>
                  <a:srgbClr val="D9293A"/>
                </a:solidFill>
                <a:latin typeface="微软雅黑" panose="020B0503020204020204" pitchFamily="34" charset="-122"/>
                <a:ea typeface="微软雅黑" panose="020B0503020204020204" pitchFamily="34" charset="-122"/>
              </a:rPr>
              <a:t>果酒的以多取胜</a:t>
            </a:r>
            <a:endParaRPr lang="zh-CN" altLang="en-US" sz="2400" b="1" dirty="0">
              <a:solidFill>
                <a:srgbClr val="D9293A"/>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657432" y="3034326"/>
            <a:ext cx="2771429" cy="1800000"/>
          </a:xfrm>
          <a:prstGeom prst="rect">
            <a:avLst/>
          </a:prstGeom>
        </p:spPr>
      </p:pic>
      <p:sp>
        <p:nvSpPr>
          <p:cNvPr id="6" name="文本框 5"/>
          <p:cNvSpPr txBox="1"/>
          <p:nvPr/>
        </p:nvSpPr>
        <p:spPr>
          <a:xfrm>
            <a:off x="854243" y="1590652"/>
            <a:ext cx="4740441" cy="1323439"/>
          </a:xfrm>
          <a:prstGeom prst="rect">
            <a:avLst/>
          </a:prstGeom>
          <a:noFill/>
        </p:spPr>
        <p:txBody>
          <a:bodyPr wrap="square" rtlCol="0">
            <a:spAutoFit/>
          </a:bodyPr>
          <a:lstStyle/>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宁夏红</a:t>
            </a:r>
            <a:r>
              <a:rPr lang="zh-CN" altLang="en-US" sz="2000" b="1" dirty="0" smtClean="0">
                <a:solidFill>
                  <a:srgbClr val="C60C10"/>
                </a:solidFill>
                <a:latin typeface="微软雅黑" panose="020B0503020204020204" pitchFamily="34" charset="-122"/>
                <a:ea typeface="微软雅黑" panose="020B0503020204020204" pitchFamily="34" charset="-122"/>
              </a:rPr>
              <a:t>产品多而全，遍布中低端市场</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，渠道是超市为主，如今也努力开发高端产品。销售的主要集中在二级城市。礼盒产品也是礼品市场的佼佼者。</a:t>
            </a:r>
          </a:p>
        </p:txBody>
      </p:sp>
      <p:sp>
        <p:nvSpPr>
          <p:cNvPr id="7" name="文本框 6"/>
          <p:cNvSpPr txBox="1"/>
          <p:nvPr/>
        </p:nvSpPr>
        <p:spPr>
          <a:xfrm>
            <a:off x="6633411" y="1590652"/>
            <a:ext cx="4856748" cy="1323439"/>
          </a:xfrm>
          <a:prstGeom prst="rect">
            <a:avLst/>
          </a:prstGeom>
          <a:noFill/>
        </p:spPr>
        <p:txBody>
          <a:bodyPr wrap="square" rtlCol="0">
            <a:spAutoFit/>
          </a:bodyPr>
          <a:lstStyle/>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产品</a:t>
            </a:r>
            <a:r>
              <a:rPr lang="zh-CN" altLang="en-US" sz="2000" b="1" dirty="0" smtClean="0">
                <a:solidFill>
                  <a:srgbClr val="C60C10"/>
                </a:solidFill>
                <a:latin typeface="微软雅黑" panose="020B0503020204020204" pitchFamily="34" charset="-122"/>
                <a:ea typeface="微软雅黑" panose="020B0503020204020204" pitchFamily="34" charset="-122"/>
              </a:rPr>
              <a:t>定位于果酒</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，超前的果酒相关技术使得产品在口感，营养等方面深入人心。差异化的竞争优势使得宁夏红称为果酒中的领军品牌公司的定位明确不再保健酒上。</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298310" y="3501189"/>
            <a:ext cx="2058177" cy="1333137"/>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837007" y="2790981"/>
            <a:ext cx="1558207" cy="2151284"/>
          </a:xfrm>
          <a:prstGeom prst="rect">
            <a:avLst/>
          </a:prstGeom>
        </p:spPr>
      </p:pic>
      <p:sp>
        <p:nvSpPr>
          <p:cNvPr id="10" name="文本框 9"/>
          <p:cNvSpPr txBox="1"/>
          <p:nvPr/>
        </p:nvSpPr>
        <p:spPr>
          <a:xfrm>
            <a:off x="3616539" y="5390147"/>
            <a:ext cx="4925883"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关键词：产品多  专注果酒</a:t>
            </a:r>
          </a:p>
        </p:txBody>
      </p:sp>
    </p:spTree>
    <p:extLst>
      <p:ext uri="{BB962C8B-B14F-4D97-AF65-F5344CB8AC3E}">
        <p14:creationId xmlns:p14="http://schemas.microsoft.com/office/powerpoint/2010/main" xmlns="" val="423521136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up)">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p:tgtEl>
                                          <p:spTgt spid="7"/>
                                        </p:tgtEl>
                                        <p:attrNameLst>
                                          <p:attrName>ppt_y</p:attrName>
                                        </p:attrNameLst>
                                      </p:cBhvr>
                                      <p:tavLst>
                                        <p:tav tm="0">
                                          <p:val>
                                            <p:strVal val="#ppt_y+#ppt_h*1.125000"/>
                                          </p:val>
                                        </p:tav>
                                        <p:tav tm="100000">
                                          <p:val>
                                            <p:strVal val="#ppt_y"/>
                                          </p:val>
                                        </p:tav>
                                      </p:tavLst>
                                    </p:anim>
                                    <p:animEffect transition="in" filter="wipe(up)">
                                      <p:cBhvr>
                                        <p:cTn id="19" dur="500"/>
                                        <p:tgtEl>
                                          <p:spTgt spid="7"/>
                                        </p:tgtEl>
                                      </p:cBhvr>
                                    </p:animEffect>
                                  </p:childTnLst>
                                </p:cTn>
                              </p:par>
                            </p:childTnLst>
                          </p:cTn>
                        </p:par>
                        <p:par>
                          <p:cTn id="20" fill="hold">
                            <p:stCondLst>
                              <p:cond delay="500"/>
                            </p:stCondLst>
                            <p:childTnLst>
                              <p:par>
                                <p:cTn id="21" presetID="1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up)">
                                      <p:cBhvr>
                                        <p:cTn id="24" dur="500"/>
                                        <p:tgtEl>
                                          <p:spTgt spid="9"/>
                                        </p:tgtEl>
                                      </p:cBhvr>
                                    </p:animEffect>
                                  </p:childTnLst>
                                </p:cTn>
                              </p:par>
                              <p:par>
                                <p:cTn id="25" presetID="12" presetClass="entr" presetSubtype="4"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ppt_y</p:attrName>
                                        </p:attrNameLst>
                                      </p:cBhvr>
                                      <p:tavLst>
                                        <p:tav tm="0">
                                          <p:val>
                                            <p:strVal val="#ppt_y+#ppt_h*1.125000"/>
                                          </p:val>
                                        </p:tav>
                                        <p:tav tm="100000">
                                          <p:val>
                                            <p:strVal val="#ppt_y"/>
                                          </p:val>
                                        </p:tav>
                                      </p:tavLst>
                                    </p:anim>
                                    <p:animEffect transition="in" filter="wipe(up)">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49369" y="3429894"/>
            <a:ext cx="4165090" cy="461665"/>
          </a:xfrm>
          <a:prstGeom prst="rect">
            <a:avLst/>
          </a:prstGeom>
          <a:noFill/>
        </p:spPr>
        <p:txBody>
          <a:bodyPr wrap="square" rtlCol="0">
            <a:spAutoFit/>
          </a:bodyPr>
          <a:lstStyle/>
          <a:p>
            <a:r>
              <a:rPr lang="zh-CN" altLang="en-US" sz="2400" dirty="0" smtClean="0">
                <a:solidFill>
                  <a:srgbClr val="AC2E2E"/>
                </a:solidFill>
                <a:latin typeface="微软雅黑" panose="020B0503020204020204" pitchFamily="34" charset="-122"/>
                <a:ea typeface="微软雅黑" panose="020B0503020204020204" pitchFamily="34" charset="-122"/>
              </a:rPr>
              <a:t>保健酒各类市场现状</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949369" y="3802873"/>
            <a:ext cx="4165090" cy="461665"/>
          </a:xfrm>
          <a:prstGeom prst="rect">
            <a:avLst/>
          </a:prstGeom>
          <a:noFill/>
        </p:spPr>
        <p:txBody>
          <a:bodyPr wrap="square" rtlCol="0">
            <a:spAutoFit/>
          </a:bodyPr>
          <a:lstStyle/>
          <a:p>
            <a:r>
              <a:rPr lang="zh-CN" altLang="en-US" sz="2400" dirty="0" smtClean="0">
                <a:solidFill>
                  <a:srgbClr val="AC2E2E"/>
                </a:solidFill>
                <a:latin typeface="微软雅黑" panose="020B0503020204020204" pitchFamily="34" charset="-122"/>
                <a:ea typeface="微软雅黑" panose="020B0503020204020204" pitchFamily="34" charset="-122"/>
              </a:rPr>
              <a:t>信任危机下的韵酒定位</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4949369" y="4239994"/>
            <a:ext cx="4165090" cy="461665"/>
          </a:xfrm>
          <a:prstGeom prst="rect">
            <a:avLst/>
          </a:prstGeom>
          <a:noFill/>
        </p:spPr>
        <p:txBody>
          <a:bodyPr wrap="square" rtlCol="0">
            <a:spAutoFit/>
          </a:bodyPr>
          <a:lstStyle/>
          <a:p>
            <a:r>
              <a:rPr lang="zh-CN" altLang="en-US" sz="2400" dirty="0" smtClean="0">
                <a:solidFill>
                  <a:srgbClr val="AC2E2E"/>
                </a:solidFill>
                <a:latin typeface="微软雅黑" panose="020B0503020204020204" pitchFamily="34" charset="-122"/>
                <a:ea typeface="微软雅黑" panose="020B0503020204020204" pitchFamily="34" charset="-122"/>
              </a:rPr>
              <a:t>王老吉品牌二次定位的启示</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4949369" y="4643564"/>
            <a:ext cx="4165090" cy="461665"/>
          </a:xfrm>
          <a:prstGeom prst="rect">
            <a:avLst/>
          </a:prstGeom>
          <a:noFill/>
        </p:spPr>
        <p:txBody>
          <a:bodyPr wrap="square" rtlCol="0">
            <a:spAutoFit/>
          </a:bodyPr>
          <a:lstStyle/>
          <a:p>
            <a:r>
              <a:rPr lang="zh-CN" altLang="en-US" sz="2400" dirty="0">
                <a:solidFill>
                  <a:srgbClr val="AC2E2E"/>
                </a:solidFill>
                <a:latin typeface="微软雅黑" panose="020B0503020204020204" pitchFamily="34" charset="-122"/>
                <a:ea typeface="微软雅黑" panose="020B0503020204020204" pitchFamily="34" charset="-122"/>
              </a:rPr>
              <a:t>劲</a:t>
            </a:r>
            <a:r>
              <a:rPr lang="zh-CN" altLang="en-US" sz="2400" dirty="0" smtClean="0">
                <a:solidFill>
                  <a:srgbClr val="AC2E2E"/>
                </a:solidFill>
                <a:latin typeface="微软雅黑" panose="020B0503020204020204" pitchFamily="34" charset="-122"/>
                <a:ea typeface="微软雅黑" panose="020B0503020204020204" pitchFamily="34" charset="-122"/>
              </a:rPr>
              <a:t>牌的优势在哪？</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240376598"/>
      </p:ext>
    </p:extLst>
  </p:cSld>
  <p:clrMapOvr>
    <a:masterClrMapping/>
  </p:clrMapOvr>
  <p:transition spd="slow">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4338" y="1458213"/>
            <a:ext cx="2574758" cy="769441"/>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以</a:t>
            </a:r>
            <a:r>
              <a:rPr lang="zh-CN" altLang="en-US" sz="1600" dirty="0" smtClean="0">
                <a:solidFill>
                  <a:srgbClr val="440B07"/>
                </a:solidFill>
                <a:latin typeface="微软雅黑" panose="020B0503020204020204" pitchFamily="34" charset="-122"/>
                <a:ea typeface="微软雅黑" panose="020B0503020204020204" pitchFamily="34" charset="-122"/>
              </a:rPr>
              <a:t> </a:t>
            </a:r>
            <a:r>
              <a:rPr lang="zh-CN" altLang="en-US" sz="2400" b="1" dirty="0" smtClean="0">
                <a:solidFill>
                  <a:srgbClr val="C60C10"/>
                </a:solidFill>
                <a:latin typeface="微软雅黑" panose="020B0503020204020204" pitchFamily="34" charset="-122"/>
                <a:ea typeface="微软雅黑" panose="020B0503020204020204" pitchFamily="34" charset="-122"/>
              </a:rPr>
              <a:t>劲酒 </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为代表</a:t>
            </a:r>
            <a:endPar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000" b="1" dirty="0">
                <a:solidFill>
                  <a:srgbClr val="529515"/>
                </a:solidFill>
                <a:latin typeface="微软雅黑" panose="020B0503020204020204" pitchFamily="34" charset="-122"/>
                <a:ea typeface="微软雅黑" panose="020B0503020204020204" pitchFamily="34" charset="-122"/>
              </a:rPr>
              <a:t>中</a:t>
            </a:r>
            <a:r>
              <a:rPr lang="zh-CN" altLang="en-US" sz="2000" b="1" dirty="0" smtClean="0">
                <a:solidFill>
                  <a:srgbClr val="529515"/>
                </a:solidFill>
                <a:latin typeface="微软雅黑" panose="020B0503020204020204" pitchFamily="34" charset="-122"/>
                <a:ea typeface="微软雅黑" panose="020B0503020204020204" pitchFamily="34" charset="-122"/>
              </a:rPr>
              <a:t>低档餐饮市场</a:t>
            </a:r>
          </a:p>
        </p:txBody>
      </p:sp>
      <p:sp>
        <p:nvSpPr>
          <p:cNvPr id="6" name="文本框 5"/>
          <p:cNvSpPr txBox="1"/>
          <p:nvPr/>
        </p:nvSpPr>
        <p:spPr>
          <a:xfrm>
            <a:off x="3197282" y="1458213"/>
            <a:ext cx="2574758" cy="769441"/>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以 </a:t>
            </a:r>
            <a:r>
              <a:rPr lang="zh-CN" altLang="en-US" sz="2400" b="1" dirty="0" smtClean="0">
                <a:solidFill>
                  <a:srgbClr val="C60C10"/>
                </a:solidFill>
                <a:latin typeface="微软雅黑" panose="020B0503020204020204" pitchFamily="34" charset="-122"/>
                <a:ea typeface="微软雅黑" panose="020B0503020204020204" pitchFamily="34" charset="-122"/>
              </a:rPr>
              <a:t>椰岛 </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为代表</a:t>
            </a:r>
            <a:endPar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000" b="1" dirty="0" smtClean="0">
                <a:solidFill>
                  <a:srgbClr val="529515"/>
                </a:solidFill>
                <a:latin typeface="微软雅黑" panose="020B0503020204020204" pitchFamily="34" charset="-122"/>
                <a:ea typeface="微软雅黑" panose="020B0503020204020204" pitchFamily="34" charset="-122"/>
              </a:rPr>
              <a:t>礼品市场</a:t>
            </a:r>
          </a:p>
        </p:txBody>
      </p:sp>
      <p:sp>
        <p:nvSpPr>
          <p:cNvPr id="10" name="文本框 9"/>
          <p:cNvSpPr txBox="1"/>
          <p:nvPr/>
        </p:nvSpPr>
        <p:spPr>
          <a:xfrm>
            <a:off x="5930226" y="1458213"/>
            <a:ext cx="2574758" cy="769441"/>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以</a:t>
            </a:r>
            <a:r>
              <a:rPr lang="zh-CN" altLang="en-US" sz="1600" dirty="0" smtClean="0">
                <a:solidFill>
                  <a:srgbClr val="440B07"/>
                </a:solidFill>
                <a:latin typeface="微软雅黑" panose="020B0503020204020204" pitchFamily="34" charset="-122"/>
                <a:ea typeface="微软雅黑" panose="020B0503020204020204" pitchFamily="34" charset="-122"/>
              </a:rPr>
              <a:t> </a:t>
            </a:r>
            <a:r>
              <a:rPr lang="zh-CN" altLang="en-US" sz="2400" b="1" dirty="0" smtClean="0">
                <a:solidFill>
                  <a:srgbClr val="C60C10"/>
                </a:solidFill>
                <a:latin typeface="微软雅黑" panose="020B0503020204020204" pitchFamily="34" charset="-122"/>
                <a:ea typeface="微软雅黑" panose="020B0503020204020204" pitchFamily="34" charset="-122"/>
              </a:rPr>
              <a:t>致中和</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为代表</a:t>
            </a:r>
            <a:endPar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000" b="1" dirty="0" smtClean="0">
                <a:solidFill>
                  <a:srgbClr val="529515"/>
                </a:solidFill>
                <a:latin typeface="微软雅黑" panose="020B0503020204020204" pitchFamily="34" charset="-122"/>
                <a:ea typeface="微软雅黑" panose="020B0503020204020204" pitchFamily="34" charset="-122"/>
              </a:rPr>
              <a:t>家饮市场</a:t>
            </a:r>
          </a:p>
        </p:txBody>
      </p:sp>
      <p:grpSp>
        <p:nvGrpSpPr>
          <p:cNvPr id="38" name="组合 37"/>
          <p:cNvGrpSpPr/>
          <p:nvPr/>
        </p:nvGrpSpPr>
        <p:grpSpPr>
          <a:xfrm>
            <a:off x="9111124" y="2423726"/>
            <a:ext cx="1340147" cy="1544931"/>
            <a:chOff x="9710697" y="2023451"/>
            <a:chExt cx="1340147" cy="1544931"/>
          </a:xfrm>
        </p:grpSpPr>
        <p:pic>
          <p:nvPicPr>
            <p:cNvPr id="29" name="图片 2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710697" y="2464290"/>
              <a:ext cx="626429" cy="1034574"/>
            </a:xfrm>
            <a:prstGeom prst="rect">
              <a:avLst/>
            </a:prstGeom>
          </p:spPr>
        </p:pic>
        <p:pic>
          <p:nvPicPr>
            <p:cNvPr id="31" name="图片 30"/>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131792" y="2023451"/>
              <a:ext cx="919052" cy="1544931"/>
            </a:xfrm>
            <a:prstGeom prst="rect">
              <a:avLst/>
            </a:prstGeom>
          </p:spPr>
        </p:pic>
      </p:grpSp>
      <p:pic>
        <p:nvPicPr>
          <p:cNvPr id="32" name="图片 3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372490" y="2520284"/>
            <a:ext cx="1460578" cy="1427193"/>
          </a:xfrm>
          <a:prstGeom prst="rect">
            <a:avLst/>
          </a:prstGeom>
        </p:spPr>
      </p:pic>
      <p:pic>
        <p:nvPicPr>
          <p:cNvPr id="33" name="图片 32"/>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544675" y="2686559"/>
            <a:ext cx="1818568" cy="1212379"/>
          </a:xfrm>
          <a:prstGeom prst="rect">
            <a:avLst/>
          </a:prstGeom>
        </p:spPr>
      </p:pic>
      <p:pic>
        <p:nvPicPr>
          <p:cNvPr id="34" name="图片 33"/>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5930226" y="2408719"/>
            <a:ext cx="2083740" cy="1650322"/>
          </a:xfrm>
          <a:prstGeom prst="rect">
            <a:avLst/>
          </a:prstGeom>
        </p:spPr>
      </p:pic>
      <p:grpSp>
        <p:nvGrpSpPr>
          <p:cNvPr id="37" name="组合 36"/>
          <p:cNvGrpSpPr/>
          <p:nvPr/>
        </p:nvGrpSpPr>
        <p:grpSpPr>
          <a:xfrm>
            <a:off x="8663170" y="1263861"/>
            <a:ext cx="2888061" cy="963793"/>
            <a:chOff x="9303939" y="336383"/>
            <a:chExt cx="2574758" cy="963793"/>
          </a:xfrm>
        </p:grpSpPr>
        <p:sp>
          <p:nvSpPr>
            <p:cNvPr id="35" name="文本框 34"/>
            <p:cNvSpPr txBox="1"/>
            <p:nvPr/>
          </p:nvSpPr>
          <p:spPr>
            <a:xfrm>
              <a:off x="9303939" y="653845"/>
              <a:ext cx="2574758" cy="646331"/>
            </a:xfrm>
            <a:prstGeom prst="rect">
              <a:avLst/>
            </a:prstGeom>
            <a:noFill/>
          </p:spPr>
          <p:txBody>
            <a:bodyPr wrap="square" rtlCol="0">
              <a:spAutoFit/>
            </a:bodyPr>
            <a:lstStyle/>
            <a:p>
              <a:pPr lvl="0"/>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以 </a:t>
              </a:r>
              <a:r>
                <a:rPr lang="zh-CN" altLang="en-US" sz="1600" dirty="0" smtClean="0">
                  <a:solidFill>
                    <a:srgbClr val="440B07"/>
                  </a:solidFill>
                  <a:latin typeface="微软雅黑" panose="020B0503020204020204" pitchFamily="34" charset="-122"/>
                  <a:ea typeface="微软雅黑" panose="020B0503020204020204" pitchFamily="34" charset="-122"/>
                </a:rPr>
                <a:t>      </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为</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代表</a:t>
              </a:r>
              <a:endPar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000" b="1" dirty="0" smtClean="0">
                  <a:solidFill>
                    <a:srgbClr val="529515"/>
                  </a:solidFill>
                  <a:latin typeface="微软雅黑" panose="020B0503020204020204" pitchFamily="34" charset="-122"/>
                  <a:ea typeface="微软雅黑" panose="020B0503020204020204" pitchFamily="34" charset="-122"/>
                </a:rPr>
                <a:t>商务</a:t>
              </a:r>
              <a:r>
                <a:rPr lang="en-US" altLang="zh-CN" sz="2000" b="1" dirty="0" smtClean="0">
                  <a:solidFill>
                    <a:srgbClr val="529515"/>
                  </a:solidFill>
                  <a:latin typeface="微软雅黑" panose="020B0503020204020204" pitchFamily="34" charset="-122"/>
                  <a:ea typeface="微软雅黑" panose="020B0503020204020204" pitchFamily="34" charset="-122"/>
                </a:rPr>
                <a:t>/</a:t>
              </a:r>
              <a:r>
                <a:rPr lang="zh-CN" altLang="en-US" sz="2000" b="1" dirty="0" smtClean="0">
                  <a:solidFill>
                    <a:srgbClr val="529515"/>
                  </a:solidFill>
                  <a:latin typeface="微软雅黑" panose="020B0503020204020204" pitchFamily="34" charset="-122"/>
                  <a:ea typeface="微软雅黑" panose="020B0503020204020204" pitchFamily="34" charset="-122"/>
                </a:rPr>
                <a:t>宴会酒市</a:t>
              </a:r>
              <a:r>
                <a:rPr lang="zh-CN" altLang="en-US" sz="2000" b="1" dirty="0">
                  <a:solidFill>
                    <a:srgbClr val="529515"/>
                  </a:solidFill>
                  <a:latin typeface="微软雅黑" panose="020B0503020204020204" pitchFamily="34" charset="-122"/>
                  <a:ea typeface="微软雅黑" panose="020B0503020204020204" pitchFamily="34" charset="-122"/>
                </a:rPr>
                <a:t>场</a:t>
              </a:r>
              <a:endParaRPr lang="en-US" altLang="zh-CN" sz="2000" b="1" dirty="0" smtClean="0">
                <a:solidFill>
                  <a:srgbClr val="529515"/>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9468297" y="336383"/>
              <a:ext cx="745820" cy="707886"/>
            </a:xfrm>
            <a:prstGeom prst="rect">
              <a:avLst/>
            </a:prstGeom>
            <a:noFill/>
          </p:spPr>
          <p:txBody>
            <a:bodyPr wrap="square" rtlCol="0">
              <a:spAutoFit/>
            </a:bodyPr>
            <a:lstStyle/>
            <a:p>
              <a:r>
                <a:rPr lang="zh-CN" altLang="en-US" sz="4000" b="1" dirty="0" smtClean="0">
                  <a:ln w="12700">
                    <a:solidFill>
                      <a:srgbClr val="C60C10"/>
                    </a:solidFill>
                  </a:ln>
                  <a:solidFill>
                    <a:srgbClr val="C60C10"/>
                  </a:solidFill>
                  <a:latin typeface="微软雅黑" panose="020B0503020204020204" pitchFamily="34" charset="-122"/>
                  <a:ea typeface="微软雅黑" panose="020B0503020204020204" pitchFamily="34" charset="-122"/>
                </a:rPr>
                <a:t>？</a:t>
              </a:r>
              <a:endParaRPr lang="zh-CN" altLang="en-US" sz="4000" b="1" dirty="0" smtClean="0">
                <a:ln w="12700">
                  <a:solidFill>
                    <a:srgbClr val="C60C10"/>
                  </a:solidFill>
                </a:ln>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544675" y="4406382"/>
            <a:ext cx="5836866" cy="987898"/>
            <a:chOff x="544675" y="4406382"/>
            <a:chExt cx="5836866" cy="987898"/>
          </a:xfrm>
        </p:grpSpPr>
        <p:sp>
          <p:nvSpPr>
            <p:cNvPr id="23" name="矩形 22"/>
            <p:cNvSpPr/>
            <p:nvPr/>
          </p:nvSpPr>
          <p:spPr>
            <a:xfrm>
              <a:off x="544675" y="4406382"/>
              <a:ext cx="5556646" cy="987898"/>
            </a:xfrm>
            <a:prstGeom prst="rect">
              <a:avLst/>
            </a:prstGeom>
            <a:solidFill>
              <a:srgbClr val="C04444">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864738" y="4423277"/>
              <a:ext cx="5516803" cy="954107"/>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在利润及市场前景巨大的商务酒市场一直难以突破。原因何在？</a:t>
              </a:r>
            </a:p>
          </p:txBody>
        </p:sp>
      </p:grpSp>
      <p:sp>
        <p:nvSpPr>
          <p:cNvPr id="12" name="矩形 11"/>
          <p:cNvSpPr/>
          <p:nvPr/>
        </p:nvSpPr>
        <p:spPr>
          <a:xfrm>
            <a:off x="648929" y="4386676"/>
            <a:ext cx="132736" cy="100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2485953" y="250181"/>
            <a:ext cx="3885817" cy="461665"/>
          </a:xfrm>
          <a:prstGeom prst="rect">
            <a:avLst/>
          </a:prstGeom>
          <a:noFill/>
        </p:spPr>
        <p:txBody>
          <a:bodyPr wrap="square" rtlCol="0">
            <a:spAutoFit/>
          </a:bodyPr>
          <a:lstStyle/>
          <a:p>
            <a:r>
              <a:rPr lang="zh-CN" altLang="en-US" sz="2400" b="1" dirty="0" smtClean="0">
                <a:solidFill>
                  <a:srgbClr val="D9293A"/>
                </a:solidFill>
                <a:latin typeface="微软雅黑" panose="020B0503020204020204" pitchFamily="34" charset="-122"/>
                <a:ea typeface="微软雅黑" panose="020B0503020204020204" pitchFamily="34" charset="-122"/>
              </a:rPr>
              <a:t>保健酒各类市场现状</a:t>
            </a:r>
            <a:endParaRPr lang="zh-CN" altLang="en-US" sz="2400" b="1" dirty="0">
              <a:solidFill>
                <a:srgbClr val="D9293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99100488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down)">
                                      <p:cBhvr>
                                        <p:cTn id="8" dur="500"/>
                                        <p:tgtEl>
                                          <p:spTgt spid="4"/>
                                        </p:tgtEl>
                                      </p:cBhvr>
                                    </p:animEffect>
                                  </p:childTnLst>
                                </p:cTn>
                              </p:par>
                              <p:par>
                                <p:cTn id="9" presetID="12" presetClass="entr" presetSubtype="4"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p:tgtEl>
                                          <p:spTgt spid="33"/>
                                        </p:tgtEl>
                                        <p:attrNameLst>
                                          <p:attrName>ppt_y</p:attrName>
                                        </p:attrNameLst>
                                      </p:cBhvr>
                                      <p:tavLst>
                                        <p:tav tm="0">
                                          <p:val>
                                            <p:strVal val="#ppt_y+#ppt_h*1.125000"/>
                                          </p:val>
                                        </p:tav>
                                        <p:tav tm="100000">
                                          <p:val>
                                            <p:strVal val="#ppt_y"/>
                                          </p:val>
                                        </p:tav>
                                      </p:tavLst>
                                    </p:anim>
                                    <p:animEffect transition="in" filter="wipe(up)">
                                      <p:cBhvr>
                                        <p:cTn id="12" dur="500"/>
                                        <p:tgtEl>
                                          <p:spTgt spid="33"/>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ppt_y</p:attrName>
                                        </p:attrNameLst>
                                      </p:cBhvr>
                                      <p:tavLst>
                                        <p:tav tm="0">
                                          <p:val>
                                            <p:strVal val="#ppt_y-#ppt_h*1.125000"/>
                                          </p:val>
                                        </p:tav>
                                        <p:tav tm="100000">
                                          <p:val>
                                            <p:strVal val="#ppt_y"/>
                                          </p:val>
                                        </p:tav>
                                      </p:tavLst>
                                    </p:anim>
                                    <p:animEffect transition="in" filter="wipe(down)">
                                      <p:cBhvr>
                                        <p:cTn id="16" dur="500"/>
                                        <p:tgtEl>
                                          <p:spTgt spid="6"/>
                                        </p:tgtEl>
                                      </p:cBhvr>
                                    </p:animEffect>
                                  </p:childTnLst>
                                </p:cTn>
                              </p:par>
                              <p:par>
                                <p:cTn id="17" presetID="12" presetClass="entr" presetSubtype="4" fill="hold" nodeType="withEffect">
                                  <p:stCondLst>
                                    <p:cond delay="5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p:tgtEl>
                                          <p:spTgt spid="32"/>
                                        </p:tgtEl>
                                        <p:attrNameLst>
                                          <p:attrName>ppt_y</p:attrName>
                                        </p:attrNameLst>
                                      </p:cBhvr>
                                      <p:tavLst>
                                        <p:tav tm="0">
                                          <p:val>
                                            <p:strVal val="#ppt_y+#ppt_h*1.125000"/>
                                          </p:val>
                                        </p:tav>
                                        <p:tav tm="100000">
                                          <p:val>
                                            <p:strVal val="#ppt_y"/>
                                          </p:val>
                                        </p:tav>
                                      </p:tavLst>
                                    </p:anim>
                                    <p:animEffect transition="in" filter="wipe(up)">
                                      <p:cBhvr>
                                        <p:cTn id="20" dur="500"/>
                                        <p:tgtEl>
                                          <p:spTgt spid="32"/>
                                        </p:tgtEl>
                                      </p:cBhvr>
                                    </p:animEffect>
                                  </p:childTnLst>
                                </p:cTn>
                              </p:par>
                              <p:par>
                                <p:cTn id="21" presetID="12" presetClass="entr" presetSubtype="1" fill="hold" grpId="0" nodeType="withEffect">
                                  <p:stCondLst>
                                    <p:cond delay="10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p:tgtEl>
                                          <p:spTgt spid="10"/>
                                        </p:tgtEl>
                                        <p:attrNameLst>
                                          <p:attrName>ppt_y</p:attrName>
                                        </p:attrNameLst>
                                      </p:cBhvr>
                                      <p:tavLst>
                                        <p:tav tm="0">
                                          <p:val>
                                            <p:strVal val="#ppt_y-#ppt_h*1.125000"/>
                                          </p:val>
                                        </p:tav>
                                        <p:tav tm="100000">
                                          <p:val>
                                            <p:strVal val="#ppt_y"/>
                                          </p:val>
                                        </p:tav>
                                      </p:tavLst>
                                    </p:anim>
                                    <p:animEffect transition="in" filter="wipe(down)">
                                      <p:cBhvr>
                                        <p:cTn id="24" dur="500"/>
                                        <p:tgtEl>
                                          <p:spTgt spid="10"/>
                                        </p:tgtEl>
                                      </p:cBhvr>
                                    </p:animEffect>
                                  </p:childTnLst>
                                </p:cTn>
                              </p:par>
                              <p:par>
                                <p:cTn id="25" presetID="12" presetClass="entr" presetSubtype="4" fill="hold" nodeType="withEffect">
                                  <p:stCondLst>
                                    <p:cond delay="10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p:tgtEl>
                                          <p:spTgt spid="34"/>
                                        </p:tgtEl>
                                        <p:attrNameLst>
                                          <p:attrName>ppt_y</p:attrName>
                                        </p:attrNameLst>
                                      </p:cBhvr>
                                      <p:tavLst>
                                        <p:tav tm="0">
                                          <p:val>
                                            <p:strVal val="#ppt_y+#ppt_h*1.125000"/>
                                          </p:val>
                                        </p:tav>
                                        <p:tav tm="100000">
                                          <p:val>
                                            <p:strVal val="#ppt_y"/>
                                          </p:val>
                                        </p:tav>
                                      </p:tavLst>
                                    </p:anim>
                                    <p:animEffect transition="in" filter="wipe(up)">
                                      <p:cBhvr>
                                        <p:cTn id="28" dur="500"/>
                                        <p:tgtEl>
                                          <p:spTgt spid="34"/>
                                        </p:tgtEl>
                                      </p:cBhvr>
                                    </p:animEffect>
                                  </p:childTnLst>
                                </p:cTn>
                              </p:par>
                              <p:par>
                                <p:cTn id="29" presetID="12" presetClass="entr" presetSubtype="1" fill="hold" nodeType="withEffect">
                                  <p:stCondLst>
                                    <p:cond delay="150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p:tgtEl>
                                          <p:spTgt spid="37"/>
                                        </p:tgtEl>
                                        <p:attrNameLst>
                                          <p:attrName>ppt_y</p:attrName>
                                        </p:attrNameLst>
                                      </p:cBhvr>
                                      <p:tavLst>
                                        <p:tav tm="0">
                                          <p:val>
                                            <p:strVal val="#ppt_y-#ppt_h*1.125000"/>
                                          </p:val>
                                        </p:tav>
                                        <p:tav tm="100000">
                                          <p:val>
                                            <p:strVal val="#ppt_y"/>
                                          </p:val>
                                        </p:tav>
                                      </p:tavLst>
                                    </p:anim>
                                    <p:animEffect transition="in" filter="wipe(down)">
                                      <p:cBhvr>
                                        <p:cTn id="32" dur="500"/>
                                        <p:tgtEl>
                                          <p:spTgt spid="37"/>
                                        </p:tgtEl>
                                      </p:cBhvr>
                                    </p:animEffect>
                                  </p:childTnLst>
                                </p:cTn>
                              </p:par>
                              <p:par>
                                <p:cTn id="33" presetID="12" presetClass="entr" presetSubtype="4" fill="hold" nodeType="withEffect">
                                  <p:stCondLst>
                                    <p:cond delay="150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p:tgtEl>
                                          <p:spTgt spid="38"/>
                                        </p:tgtEl>
                                        <p:attrNameLst>
                                          <p:attrName>ppt_y</p:attrName>
                                        </p:attrNameLst>
                                      </p:cBhvr>
                                      <p:tavLst>
                                        <p:tav tm="0">
                                          <p:val>
                                            <p:strVal val="#ppt_y+#ppt_h*1.125000"/>
                                          </p:val>
                                        </p:tav>
                                        <p:tav tm="100000">
                                          <p:val>
                                            <p:strVal val="#ppt_y"/>
                                          </p:val>
                                        </p:tav>
                                      </p:tavLst>
                                    </p:anim>
                                    <p:animEffect transition="in" filter="wipe(up)">
                                      <p:cBhvr>
                                        <p:cTn id="36" dur="500"/>
                                        <p:tgtEl>
                                          <p:spTgt spid="38"/>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left)">
                                      <p:cBhvr>
                                        <p:cTn id="4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C0686434-DC0F-4E0C-BB96-AC2AE7EB0963}" type="slidenum">
              <a:rPr lang="zh-CN" altLang="en-US" smtClean="0"/>
              <a:pPr/>
              <a:t>17</a:t>
            </a:fld>
            <a:endParaRPr lang="zh-CN" altLang="en-US"/>
          </a:p>
        </p:txBody>
      </p:sp>
      <p:sp>
        <p:nvSpPr>
          <p:cNvPr id="3" name="文本框 2"/>
          <p:cNvSpPr txBox="1"/>
          <p:nvPr/>
        </p:nvSpPr>
        <p:spPr>
          <a:xfrm>
            <a:off x="480375" y="1032387"/>
            <a:ext cx="4100052"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分析发现：</a:t>
            </a:r>
          </a:p>
        </p:txBody>
      </p:sp>
      <p:sp>
        <p:nvSpPr>
          <p:cNvPr id="4" name="文本框 3"/>
          <p:cNvSpPr txBox="1"/>
          <p:nvPr/>
        </p:nvSpPr>
        <p:spPr>
          <a:xfrm>
            <a:off x="480375" y="1548581"/>
            <a:ext cx="5353665" cy="1231106"/>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由于过分夸大产品功效，将其塑造为包治百病的疗药，使得在消费者心中产生错误的保健酒概念，以至于</a:t>
            </a:r>
            <a:r>
              <a:rPr lang="zh-CN" altLang="en-US" sz="2000" b="1" dirty="0" smtClean="0">
                <a:solidFill>
                  <a:srgbClr val="529515"/>
                </a:solidFill>
                <a:latin typeface="微软雅黑" panose="020B0503020204020204" pitchFamily="34" charset="-122"/>
                <a:ea typeface="微软雅黑" panose="020B0503020204020204" pitchFamily="34" charset="-122"/>
              </a:rPr>
              <a:t>大多数消费者将其看作为药酒</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，壮阳酒的行列。</a:t>
            </a:r>
          </a:p>
        </p:txBody>
      </p:sp>
      <p:sp>
        <p:nvSpPr>
          <p:cNvPr id="5" name="下箭头 4"/>
          <p:cNvSpPr/>
          <p:nvPr/>
        </p:nvSpPr>
        <p:spPr>
          <a:xfrm>
            <a:off x="2344994" y="2779687"/>
            <a:ext cx="1194619" cy="973394"/>
          </a:xfrm>
          <a:prstGeom prst="downArrow">
            <a:avLst/>
          </a:prstGeom>
          <a:gradFill flip="none" rotWithShape="1">
            <a:gsLst>
              <a:gs pos="0">
                <a:srgbClr val="C85C5C"/>
              </a:gs>
              <a:gs pos="100000">
                <a:srgbClr val="C85C5C"/>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80375" y="3753081"/>
            <a:ext cx="5014452" cy="646331"/>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更有消费力，更注重健康的商务人士却对其没有强烈的需求。</a:t>
            </a:r>
          </a:p>
        </p:txBody>
      </p:sp>
      <p:sp>
        <p:nvSpPr>
          <p:cNvPr id="14" name="矩形 13"/>
          <p:cNvSpPr/>
          <p:nvPr/>
        </p:nvSpPr>
        <p:spPr>
          <a:xfrm>
            <a:off x="6799006" y="1585763"/>
            <a:ext cx="5392994" cy="17473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下箭头 7"/>
          <p:cNvSpPr/>
          <p:nvPr/>
        </p:nvSpPr>
        <p:spPr>
          <a:xfrm>
            <a:off x="2344993" y="4399412"/>
            <a:ext cx="1194619" cy="973394"/>
          </a:xfrm>
          <a:prstGeom prst="downArrow">
            <a:avLst/>
          </a:prstGeom>
          <a:gradFill flip="none" rotWithShape="1">
            <a:gsLst>
              <a:gs pos="0">
                <a:srgbClr val="C04444"/>
              </a:gs>
              <a:gs pos="100000">
                <a:srgbClr val="C04444"/>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80375" y="5372806"/>
            <a:ext cx="5014452" cy="707886"/>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使保健酒沦为中低档餐饮，</a:t>
            </a:r>
            <a:r>
              <a:rPr lang="zh-CN" altLang="en-US" sz="2000" b="1" dirty="0" smtClean="0">
                <a:solidFill>
                  <a:srgbClr val="529515"/>
                </a:solidFill>
                <a:latin typeface="微软雅黑" panose="020B0503020204020204" pitchFamily="34" charset="-122"/>
                <a:ea typeface="微软雅黑" panose="020B0503020204020204" pitchFamily="34" charset="-122"/>
              </a:rPr>
              <a:t>只在家庭，礼品等私密场所饮用的产品</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，难登商务大雅之堂。</a:t>
            </a:r>
          </a:p>
        </p:txBody>
      </p:sp>
      <p:sp>
        <p:nvSpPr>
          <p:cNvPr id="13" name="文本框 12"/>
          <p:cNvSpPr txBox="1"/>
          <p:nvPr/>
        </p:nvSpPr>
        <p:spPr>
          <a:xfrm>
            <a:off x="6799007" y="1630008"/>
            <a:ext cx="4778477" cy="1969770"/>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韵酒的产品策略</a:t>
            </a:r>
            <a:endParaRPr lang="en-US" altLang="zh-CN" sz="2400" b="1"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000" b="1" dirty="0" smtClean="0">
                <a:solidFill>
                  <a:srgbClr val="529515"/>
                </a:solidFill>
                <a:latin typeface="微软雅黑" panose="020B0503020204020204" pitchFamily="34" charset="-122"/>
                <a:ea typeface="微软雅黑" panose="020B0503020204020204" pitchFamily="34" charset="-122"/>
              </a:rPr>
              <a:t>重新定义保健酒的概念净化品牌诉求，更改保健酒的“保健”在消费者心中的刻板印象</a:t>
            </a:r>
            <a:endParaRPr lang="en-US" altLang="zh-CN" sz="2000" b="1" dirty="0" smtClean="0">
              <a:solidFill>
                <a:srgbClr val="529515"/>
              </a:solidFill>
              <a:latin typeface="微软雅黑" panose="020B0503020204020204" pitchFamily="34" charset="-122"/>
              <a:ea typeface="微软雅黑" panose="020B0503020204020204" pitchFamily="34" charset="-122"/>
            </a:endParaRPr>
          </a:p>
          <a:p>
            <a:endParaRPr lang="en-US" altLang="zh-CN" sz="2000" dirty="0">
              <a:solidFill>
                <a:srgbClr val="529515"/>
              </a:solidFill>
              <a:latin typeface="微软雅黑" panose="020B0503020204020204" pitchFamily="34" charset="-122"/>
              <a:ea typeface="微软雅黑" panose="020B0503020204020204" pitchFamily="34" charset="-122"/>
            </a:endParaRPr>
          </a:p>
        </p:txBody>
      </p:sp>
      <p:sp>
        <p:nvSpPr>
          <p:cNvPr id="15" name="矩形 14"/>
          <p:cNvSpPr/>
          <p:nvPr/>
        </p:nvSpPr>
        <p:spPr>
          <a:xfrm>
            <a:off x="6799006" y="3541407"/>
            <a:ext cx="5392994" cy="10503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6799002" y="3599778"/>
            <a:ext cx="5392995" cy="1200329"/>
          </a:xfrm>
          <a:prstGeom prst="rect">
            <a:avLst/>
          </a:prstGeom>
          <a:noFill/>
        </p:spPr>
        <p:txBody>
          <a:bodyPr wrap="square" rtlCol="0">
            <a:spAutoFit/>
          </a:body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锁定并保留某一保健功效，在保健的同时淡化保健二</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词，加入高端，健康，时尚元素，以适合商务人士，年轻群体的形象打开封闭的商务市场。</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6799004" y="4807959"/>
            <a:ext cx="5392994" cy="10138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6799003" y="4898499"/>
            <a:ext cx="5392995" cy="923330"/>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进行消费者教育，以区别保健品与保健酒的关系，告诉消费者，保健酒强调的是营养功效，注重的是“养”，而不是“药”</a:t>
            </a:r>
          </a:p>
        </p:txBody>
      </p:sp>
      <p:sp>
        <p:nvSpPr>
          <p:cNvPr id="19" name="文本框 18"/>
          <p:cNvSpPr txBox="1"/>
          <p:nvPr/>
        </p:nvSpPr>
        <p:spPr>
          <a:xfrm>
            <a:off x="2485953" y="250181"/>
            <a:ext cx="3885817" cy="461665"/>
          </a:xfrm>
          <a:prstGeom prst="rect">
            <a:avLst/>
          </a:prstGeom>
          <a:noFill/>
        </p:spPr>
        <p:txBody>
          <a:bodyPr wrap="square" rtlCol="0">
            <a:spAutoFit/>
          </a:bodyPr>
          <a:lstStyle/>
          <a:p>
            <a:r>
              <a:rPr lang="zh-CN" altLang="en-US" sz="2400" b="1" dirty="0" smtClean="0">
                <a:solidFill>
                  <a:srgbClr val="D9293A"/>
                </a:solidFill>
                <a:latin typeface="微软雅黑" panose="020B0503020204020204" pitchFamily="34" charset="-122"/>
                <a:ea typeface="微软雅黑" panose="020B0503020204020204" pitchFamily="34" charset="-122"/>
              </a:rPr>
              <a:t>信任危机下的韵酒定位</a:t>
            </a:r>
            <a:endParaRPr lang="zh-CN" altLang="en-US" sz="2400" b="1" dirty="0">
              <a:solidFill>
                <a:srgbClr val="D9293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2737039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up)">
                                      <p:cBhvr>
                                        <p:cTn id="25" dur="500"/>
                                        <p:tgtEl>
                                          <p:spTgt spid="8"/>
                                        </p:tgtEl>
                                      </p:cBhvr>
                                    </p:animEffect>
                                  </p:childTnLst>
                                </p:cTn>
                              </p:par>
                            </p:childTnLst>
                          </p:cTn>
                        </p:par>
                        <p:par>
                          <p:cTn id="26" fill="hold">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ppt_x"/>
                                          </p:val>
                                        </p:tav>
                                        <p:tav tm="100000">
                                          <p:val>
                                            <p:strVal val="#ppt_x"/>
                                          </p:val>
                                        </p:tav>
                                      </p:tavLst>
                                    </p:anim>
                                    <p:anim calcmode="lin" valueType="num">
                                      <p:cBhvr additive="base">
                                        <p:cTn id="35" dur="500" fill="hold"/>
                                        <p:tgtEl>
                                          <p:spTgt spid="14"/>
                                        </p:tgtEl>
                                        <p:attrNameLst>
                                          <p:attrName>ppt_y</p:attrName>
                                        </p:attrNameLst>
                                      </p:cBhvr>
                                      <p:tavLst>
                                        <p:tav tm="0">
                                          <p:val>
                                            <p:strVal val="1+#ppt_h/2"/>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1+#ppt_w/2"/>
                                          </p:val>
                                        </p:tav>
                                        <p:tav tm="100000">
                                          <p:val>
                                            <p:strVal val="#ppt_x"/>
                                          </p:val>
                                        </p:tav>
                                      </p:tavLst>
                                    </p:anim>
                                    <p:anim calcmode="lin" valueType="num">
                                      <p:cBhvr additive="base">
                                        <p:cTn id="45" dur="500" fill="hold"/>
                                        <p:tgtEl>
                                          <p:spTgt spid="16"/>
                                        </p:tgtEl>
                                        <p:attrNameLst>
                                          <p:attrName>ppt_y</p:attrName>
                                        </p:attrNameLst>
                                      </p:cBhvr>
                                      <p:tavLst>
                                        <p:tav tm="0">
                                          <p:val>
                                            <p:strVal val="#ppt_y"/>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ppt_x"/>
                                          </p:val>
                                        </p:tav>
                                        <p:tav tm="100000">
                                          <p:val>
                                            <p:strVal val="#ppt_x"/>
                                          </p:val>
                                        </p:tav>
                                      </p:tavLst>
                                    </p:anim>
                                    <p:anim calcmode="lin" valueType="num">
                                      <p:cBhvr additive="base">
                                        <p:cTn id="4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2" fill="hold" grpId="0" nodeType="click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1+#ppt_w/2"/>
                                          </p:val>
                                        </p:tav>
                                        <p:tav tm="100000">
                                          <p:val>
                                            <p:strVal val="#ppt_x"/>
                                          </p:val>
                                        </p:tav>
                                      </p:tavLst>
                                    </p:anim>
                                    <p:anim calcmode="lin" valueType="num">
                                      <p:cBhvr additive="base">
                                        <p:cTn id="55" dur="500" fill="hold"/>
                                        <p:tgtEl>
                                          <p:spTgt spid="18"/>
                                        </p:tgtEl>
                                        <p:attrNameLst>
                                          <p:attrName>ppt_y</p:attrName>
                                        </p:attrNameLst>
                                      </p:cBhvr>
                                      <p:tavLst>
                                        <p:tav tm="0">
                                          <p:val>
                                            <p:strVal val="#ppt_y"/>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p:bldP spid="14" grpId="0" animBg="1"/>
      <p:bldP spid="8" grpId="0" animBg="1"/>
      <p:bldP spid="9" grpId="0"/>
      <p:bldP spid="13" grpId="0"/>
      <p:bldP spid="15" grpId="0" animBg="1"/>
      <p:bldP spid="16" grpId="0"/>
      <p:bldP spid="17" grpId="0" animBg="1"/>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8953956" y="6246370"/>
            <a:ext cx="2743200" cy="365125"/>
          </a:xfrm>
        </p:spPr>
        <p:txBody>
          <a:bodyPr/>
          <a:lstStyle/>
          <a:p>
            <a:fld id="{C0686434-DC0F-4E0C-BB96-AC2AE7EB0963}" type="slidenum">
              <a:rPr lang="zh-CN" altLang="en-US" smtClean="0"/>
              <a:pPr/>
              <a:t>18</a:t>
            </a:fld>
            <a:endParaRPr lang="zh-CN" altLang="en-US"/>
          </a:p>
        </p:txBody>
      </p:sp>
      <p:sp>
        <p:nvSpPr>
          <p:cNvPr id="4" name="文本框 3"/>
          <p:cNvSpPr txBox="1"/>
          <p:nvPr/>
        </p:nvSpPr>
        <p:spPr>
          <a:xfrm>
            <a:off x="2485953" y="250181"/>
            <a:ext cx="3885817" cy="461665"/>
          </a:xfrm>
          <a:prstGeom prst="rect">
            <a:avLst/>
          </a:prstGeom>
          <a:noFill/>
        </p:spPr>
        <p:txBody>
          <a:bodyPr wrap="square" rtlCol="0">
            <a:spAutoFit/>
          </a:bodyPr>
          <a:lstStyle/>
          <a:p>
            <a:r>
              <a:rPr lang="zh-CN" altLang="en-US" sz="2400" b="1" dirty="0" smtClean="0">
                <a:solidFill>
                  <a:srgbClr val="D9293A"/>
                </a:solidFill>
                <a:latin typeface="微软雅黑" panose="020B0503020204020204" pitchFamily="34" charset="-122"/>
                <a:ea typeface="微软雅黑" panose="020B0503020204020204" pitchFamily="34" charset="-122"/>
              </a:rPr>
              <a:t>王老吉品牌二次定位的启示</a:t>
            </a:r>
            <a:endParaRPr lang="zh-CN" altLang="en-US" sz="2400" b="1" dirty="0">
              <a:solidFill>
                <a:srgbClr val="D9293A"/>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3082412" y="3583857"/>
            <a:ext cx="2450297" cy="2454795"/>
            <a:chOff x="3082412" y="3583857"/>
            <a:chExt cx="2450297" cy="2454795"/>
          </a:xfrm>
        </p:grpSpPr>
        <p:sp>
          <p:nvSpPr>
            <p:cNvPr id="17" name="矩形 16"/>
            <p:cNvSpPr/>
            <p:nvPr/>
          </p:nvSpPr>
          <p:spPr>
            <a:xfrm>
              <a:off x="3082412" y="3583857"/>
              <a:ext cx="2448000" cy="24547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325086" y="3954159"/>
              <a:ext cx="2207623" cy="830997"/>
            </a:xfrm>
            <a:prstGeom prst="rect">
              <a:avLst/>
            </a:prstGeom>
            <a:noFill/>
          </p:spPr>
          <p:txBody>
            <a:bodyPr wrap="square" rtlCol="0">
              <a:spAutoFit/>
            </a:bodyPr>
            <a:lstStyle/>
            <a:p>
              <a:r>
                <a:rPr lang="zh-CN" altLang="en-US" sz="4800" dirty="0" smtClean="0">
                  <a:solidFill>
                    <a:schemeClr val="tx1">
                      <a:lumMod val="65000"/>
                      <a:lumOff val="35000"/>
                    </a:schemeClr>
                  </a:solidFill>
                  <a:latin typeface="黑体" panose="02010609060101010101" pitchFamily="49" charset="-122"/>
                  <a:ea typeface="黑体" panose="02010609060101010101" pitchFamily="49" charset="-122"/>
                </a:rPr>
                <a:t>“  ”</a:t>
              </a:r>
            </a:p>
          </p:txBody>
        </p:sp>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665573" y="4785156"/>
              <a:ext cx="1355078" cy="1224000"/>
            </a:xfrm>
            <a:prstGeom prst="rect">
              <a:avLst/>
            </a:prstGeom>
          </p:spPr>
        </p:pic>
        <p:sp>
          <p:nvSpPr>
            <p:cNvPr id="6" name="文本框 5"/>
            <p:cNvSpPr txBox="1"/>
            <p:nvPr/>
          </p:nvSpPr>
          <p:spPr>
            <a:xfrm>
              <a:off x="3984761" y="4077270"/>
              <a:ext cx="888275" cy="707886"/>
            </a:xfrm>
            <a:prstGeom prst="rect">
              <a:avLst/>
            </a:prstGeom>
            <a:noFill/>
          </p:spPr>
          <p:txBody>
            <a:bodyPr wrap="square" rtlCol="0">
              <a:spAutoFit/>
            </a:bodyPr>
            <a:lstStyle/>
            <a:p>
              <a:r>
                <a:rPr lang="zh-CN" altLang="en-US" sz="4000" b="1" dirty="0" smtClean="0">
                  <a:solidFill>
                    <a:srgbClr val="529515"/>
                  </a:solidFill>
                  <a:latin typeface="微软雅黑" panose="020B0503020204020204" pitchFamily="34" charset="-122"/>
                  <a:ea typeface="微软雅黑" panose="020B0503020204020204" pitchFamily="34" charset="-122"/>
                </a:rPr>
                <a:t>药</a:t>
              </a:r>
            </a:p>
          </p:txBody>
        </p:sp>
      </p:grpSp>
      <p:grpSp>
        <p:nvGrpSpPr>
          <p:cNvPr id="11" name="组合 10"/>
          <p:cNvGrpSpPr/>
          <p:nvPr/>
        </p:nvGrpSpPr>
        <p:grpSpPr>
          <a:xfrm>
            <a:off x="5530413" y="3583857"/>
            <a:ext cx="6179806" cy="2454795"/>
            <a:chOff x="5530413" y="3583857"/>
            <a:chExt cx="6179806" cy="2454795"/>
          </a:xfrm>
        </p:grpSpPr>
        <p:sp>
          <p:nvSpPr>
            <p:cNvPr id="18" name="矩形 17"/>
            <p:cNvSpPr/>
            <p:nvPr/>
          </p:nvSpPr>
          <p:spPr>
            <a:xfrm>
              <a:off x="5530413" y="3583857"/>
              <a:ext cx="6179806" cy="2454795"/>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53956" y="4785156"/>
              <a:ext cx="1355077" cy="1224000"/>
            </a:xfrm>
            <a:prstGeom prst="rect">
              <a:avLst/>
            </a:prstGeom>
          </p:spPr>
        </p:pic>
        <p:sp>
          <p:nvSpPr>
            <p:cNvPr id="9" name="文本框 8"/>
            <p:cNvSpPr txBox="1"/>
            <p:nvPr/>
          </p:nvSpPr>
          <p:spPr>
            <a:xfrm>
              <a:off x="8314445" y="3975623"/>
              <a:ext cx="2749224" cy="830997"/>
            </a:xfrm>
            <a:prstGeom prst="rect">
              <a:avLst/>
            </a:prstGeom>
            <a:noFill/>
          </p:spPr>
          <p:txBody>
            <a:bodyPr wrap="square" rtlCol="0">
              <a:spAutoFit/>
            </a:bodyPr>
            <a:lstStyle/>
            <a:p>
              <a:r>
                <a:rPr lang="zh-CN" altLang="en-US" sz="4800" dirty="0" smtClean="0">
                  <a:solidFill>
                    <a:schemeClr val="tx1">
                      <a:lumMod val="65000"/>
                      <a:lumOff val="35000"/>
                    </a:schemeClr>
                  </a:solidFill>
                  <a:latin typeface="黑体" panose="02010609060101010101" pitchFamily="49" charset="-122"/>
                  <a:ea typeface="黑体" panose="02010609060101010101" pitchFamily="49" charset="-122"/>
                </a:rPr>
                <a:t>“    ”</a:t>
              </a:r>
            </a:p>
          </p:txBody>
        </p:sp>
        <p:sp>
          <p:nvSpPr>
            <p:cNvPr id="10" name="文本框 9"/>
            <p:cNvSpPr txBox="1"/>
            <p:nvPr/>
          </p:nvSpPr>
          <p:spPr>
            <a:xfrm>
              <a:off x="9042446" y="4098734"/>
              <a:ext cx="1293223" cy="707886"/>
            </a:xfrm>
            <a:prstGeom prst="rect">
              <a:avLst/>
            </a:prstGeom>
            <a:noFill/>
          </p:spPr>
          <p:txBody>
            <a:bodyPr wrap="square" rtlCol="0">
              <a:spAutoFit/>
            </a:bodyPr>
            <a:lstStyle/>
            <a:p>
              <a:r>
                <a:rPr lang="zh-CN" altLang="en-US" sz="4000" b="1" dirty="0" smtClean="0">
                  <a:solidFill>
                    <a:srgbClr val="529515"/>
                  </a:solidFill>
                  <a:latin typeface="微软雅黑" panose="020B0503020204020204" pitchFamily="34" charset="-122"/>
                  <a:ea typeface="微软雅黑" panose="020B0503020204020204" pitchFamily="34" charset="-122"/>
                </a:rPr>
                <a:t>饮料</a:t>
              </a:r>
            </a:p>
          </p:txBody>
        </p:sp>
      </p:grpSp>
      <p:graphicFrame>
        <p:nvGraphicFramePr>
          <p:cNvPr id="14" name="图表 13"/>
          <p:cNvGraphicFramePr/>
          <p:nvPr>
            <p:extLst>
              <p:ext uri="{D42A27DB-BD31-4B8C-83A1-F6EECF244321}">
                <p14:modId xmlns:p14="http://schemas.microsoft.com/office/powerpoint/2010/main" xmlns="" val="3975399750"/>
              </p:ext>
            </p:extLst>
          </p:nvPr>
        </p:nvGraphicFramePr>
        <p:xfrm>
          <a:off x="2779347" y="815085"/>
          <a:ext cx="8925153" cy="3270569"/>
        </p:xfrm>
        <a:graphic>
          <a:graphicData uri="http://schemas.openxmlformats.org/drawingml/2006/chart">
            <c:chart xmlns:c="http://schemas.openxmlformats.org/drawingml/2006/chart" xmlns:r="http://schemas.openxmlformats.org/officeDocument/2006/relationships" r:id="rId4"/>
          </a:graphicData>
        </a:graphic>
      </p:graphicFrame>
      <p:sp>
        <p:nvSpPr>
          <p:cNvPr id="21" name="文本框 20"/>
          <p:cNvSpPr txBox="1"/>
          <p:nvPr/>
        </p:nvSpPr>
        <p:spPr>
          <a:xfrm>
            <a:off x="3082412" y="1142733"/>
            <a:ext cx="4188452" cy="400110"/>
          </a:xfrm>
          <a:prstGeom prst="rect">
            <a:avLst/>
          </a:prstGeom>
          <a:noFill/>
        </p:spPr>
        <p:txBody>
          <a:bodyPr wrap="square" rtlCol="0">
            <a:spAutoFit/>
          </a:bodyPr>
          <a:lstStyle/>
          <a:p>
            <a:r>
              <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rPr>
              <a:t>2001</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rPr>
              <a:t>—2007</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年王老吉销量统计</a:t>
            </a:r>
          </a:p>
        </p:txBody>
      </p:sp>
      <p:sp>
        <p:nvSpPr>
          <p:cNvPr id="22" name="文本框 21"/>
          <p:cNvSpPr txBox="1"/>
          <p:nvPr/>
        </p:nvSpPr>
        <p:spPr>
          <a:xfrm>
            <a:off x="427703" y="1142733"/>
            <a:ext cx="2330245" cy="3908762"/>
          </a:xfrm>
          <a:prstGeom prst="rect">
            <a:avLst/>
          </a:prstGeom>
          <a:noFill/>
        </p:spPr>
        <p:txBody>
          <a:bodyPr wrap="square" rtlCol="0">
            <a:spAutoFit/>
          </a:bodyPr>
          <a:lstStyle/>
          <a:p>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1995</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年至</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2002</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年，由于王老吉品牌定位模糊，同时消费者将其当去火的药来服用，销量一直不温不火。</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2000" b="1"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sz="2000" b="1" dirty="0" smtClean="0">
                <a:solidFill>
                  <a:srgbClr val="529515"/>
                </a:solidFill>
                <a:latin typeface="微软雅黑" panose="020B0503020204020204" pitchFamily="34" charset="-122"/>
                <a:ea typeface="微软雅黑" panose="020B0503020204020204" pitchFamily="34" charset="-122"/>
              </a:rPr>
              <a:t>02</a:t>
            </a:r>
            <a:r>
              <a:rPr lang="zh-CN" altLang="en-US" sz="2000" b="1" dirty="0" smtClean="0">
                <a:solidFill>
                  <a:srgbClr val="529515"/>
                </a:solidFill>
                <a:latin typeface="微软雅黑" panose="020B0503020204020204" pitchFamily="34" charset="-122"/>
                <a:ea typeface="微软雅黑" panose="020B0503020204020204" pitchFamily="34" charset="-122"/>
              </a:rPr>
              <a:t>年后品牌重新定位为茶饮，做去火的饮料。销量开始直线上升，</a:t>
            </a:r>
            <a:r>
              <a:rPr lang="en-US" altLang="zh-CN" sz="2000" b="1" dirty="0" smtClean="0">
                <a:solidFill>
                  <a:srgbClr val="529515"/>
                </a:solidFill>
                <a:latin typeface="微软雅黑" panose="020B0503020204020204" pitchFamily="34" charset="-122"/>
                <a:ea typeface="微软雅黑" panose="020B0503020204020204" pitchFamily="34" charset="-122"/>
              </a:rPr>
              <a:t>08</a:t>
            </a:r>
            <a:r>
              <a:rPr lang="zh-CN" altLang="en-US" sz="2000" b="1" dirty="0" smtClean="0">
                <a:solidFill>
                  <a:srgbClr val="529515"/>
                </a:solidFill>
                <a:latin typeface="微软雅黑" panose="020B0503020204020204" pitchFamily="34" charset="-122"/>
                <a:ea typeface="微软雅黑" panose="020B0503020204020204" pitchFamily="34" charset="-122"/>
              </a:rPr>
              <a:t>年突破</a:t>
            </a:r>
            <a:r>
              <a:rPr lang="en-US" altLang="zh-CN" sz="2000" b="1" dirty="0" smtClean="0">
                <a:solidFill>
                  <a:srgbClr val="529515"/>
                </a:solidFill>
                <a:latin typeface="微软雅黑" panose="020B0503020204020204" pitchFamily="34" charset="-122"/>
                <a:ea typeface="微软雅黑" panose="020B0503020204020204" pitchFamily="34" charset="-122"/>
              </a:rPr>
              <a:t>150</a:t>
            </a:r>
            <a:r>
              <a:rPr lang="zh-CN" altLang="en-US" sz="2000" b="1" dirty="0" smtClean="0">
                <a:solidFill>
                  <a:srgbClr val="529515"/>
                </a:solidFill>
                <a:latin typeface="微软雅黑" panose="020B0503020204020204" pitchFamily="34" charset="-122"/>
                <a:ea typeface="微软雅黑" panose="020B0503020204020204" pitchFamily="34" charset="-122"/>
              </a:rPr>
              <a:t>亿大关。</a:t>
            </a:r>
          </a:p>
        </p:txBody>
      </p:sp>
    </p:spTree>
    <p:extLst>
      <p:ext uri="{BB962C8B-B14F-4D97-AF65-F5344CB8AC3E}">
        <p14:creationId xmlns:p14="http://schemas.microsoft.com/office/powerpoint/2010/main" xmlns="" val="404483373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75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par>
                                <p:cTn id="17" presetID="22" presetClass="entr" presetSubtype="1" fill="hold" nodeType="withEffect">
                                  <p:stCondLst>
                                    <p:cond delay="50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ppt_x"/>
                                          </p:val>
                                        </p:tav>
                                        <p:tav tm="100000">
                                          <p:val>
                                            <p:strVal val="#ppt_x"/>
                                          </p:val>
                                        </p:tav>
                                      </p:tavLst>
                                    </p:anim>
                                    <p:anim calcmode="lin" valueType="num">
                                      <p:cBhvr additive="base">
                                        <p:cTn id="23"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C0686434-DC0F-4E0C-BB96-AC2AE7EB0963}" type="slidenum">
              <a:rPr lang="zh-CN" altLang="en-US" smtClean="0"/>
              <a:pPr/>
              <a:t>19</a:t>
            </a:fld>
            <a:endParaRPr lang="zh-CN" altLang="en-US"/>
          </a:p>
        </p:txBody>
      </p:sp>
      <p:sp>
        <p:nvSpPr>
          <p:cNvPr id="3" name="文本框 2"/>
          <p:cNvSpPr txBox="1"/>
          <p:nvPr/>
        </p:nvSpPr>
        <p:spPr>
          <a:xfrm>
            <a:off x="2485953" y="250181"/>
            <a:ext cx="3885817" cy="461665"/>
          </a:xfrm>
          <a:prstGeom prst="rect">
            <a:avLst/>
          </a:prstGeom>
          <a:noFill/>
        </p:spPr>
        <p:txBody>
          <a:bodyPr wrap="square" rtlCol="0">
            <a:spAutoFit/>
          </a:bodyPr>
          <a:lstStyle/>
          <a:p>
            <a:r>
              <a:rPr lang="zh-CN" altLang="en-US" sz="2400" b="1" dirty="0">
                <a:solidFill>
                  <a:srgbClr val="D9293A"/>
                </a:solidFill>
                <a:latin typeface="微软雅黑" panose="020B0503020204020204" pitchFamily="34" charset="-122"/>
                <a:ea typeface="微软雅黑" panose="020B0503020204020204" pitchFamily="34" charset="-122"/>
              </a:rPr>
              <a:t>劲</a:t>
            </a:r>
            <a:r>
              <a:rPr lang="zh-CN" altLang="en-US" sz="2400" b="1" dirty="0" smtClean="0">
                <a:solidFill>
                  <a:srgbClr val="D9293A"/>
                </a:solidFill>
                <a:latin typeface="微软雅黑" panose="020B0503020204020204" pitchFamily="34" charset="-122"/>
                <a:ea typeface="微软雅黑" panose="020B0503020204020204" pitchFamily="34" charset="-122"/>
              </a:rPr>
              <a:t>牌的优势在哪</a:t>
            </a:r>
            <a:endParaRPr lang="zh-CN" altLang="en-US" sz="2400" b="1" dirty="0">
              <a:solidFill>
                <a:srgbClr val="D9293A"/>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071562" y="1543050"/>
            <a:ext cx="2971801" cy="614363"/>
            <a:chOff x="1071562" y="1543050"/>
            <a:chExt cx="2971801" cy="614363"/>
          </a:xfrm>
        </p:grpSpPr>
        <p:sp>
          <p:nvSpPr>
            <p:cNvPr id="7" name="矩形 6"/>
            <p:cNvSpPr/>
            <p:nvPr/>
          </p:nvSpPr>
          <p:spPr>
            <a:xfrm>
              <a:off x="1071562" y="1543050"/>
              <a:ext cx="1257300" cy="614363"/>
            </a:xfrm>
            <a:prstGeom prst="rect">
              <a:avLst/>
            </a:prstGeom>
            <a:solidFill>
              <a:srgbClr val="6FAC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优势一</a:t>
              </a:r>
              <a:endParaRPr lang="zh-CN" altLang="en-US" sz="2400" b="1" dirty="0">
                <a:latin typeface="微软雅黑" panose="020B0503020204020204" pitchFamily="34" charset="-122"/>
                <a:ea typeface="微软雅黑" panose="020B0503020204020204" pitchFamily="34" charset="-122"/>
              </a:endParaRPr>
            </a:p>
          </p:txBody>
        </p:sp>
        <p:cxnSp>
          <p:nvCxnSpPr>
            <p:cNvPr id="9" name="直接连接符 8"/>
            <p:cNvCxnSpPr>
              <a:endCxn id="10" idx="2"/>
            </p:cNvCxnSpPr>
            <p:nvPr/>
          </p:nvCxnSpPr>
          <p:spPr>
            <a:xfrm flipV="1">
              <a:off x="2314573" y="2128838"/>
              <a:ext cx="1440000" cy="14288"/>
            </a:xfrm>
            <a:prstGeom prst="line">
              <a:avLst/>
            </a:prstGeom>
            <a:ln>
              <a:solidFill>
                <a:srgbClr val="6FAC46"/>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407407" y="1728728"/>
              <a:ext cx="1635956" cy="400110"/>
            </a:xfrm>
            <a:prstGeom prst="rect">
              <a:avLst/>
            </a:prstGeom>
            <a:noFill/>
          </p:spPr>
          <p:txBody>
            <a:bodyPr wrap="squar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先入者优势</a:t>
              </a:r>
            </a:p>
          </p:txBody>
        </p:sp>
      </p:grpSp>
      <p:grpSp>
        <p:nvGrpSpPr>
          <p:cNvPr id="14" name="组合 13"/>
          <p:cNvGrpSpPr/>
          <p:nvPr/>
        </p:nvGrpSpPr>
        <p:grpSpPr>
          <a:xfrm>
            <a:off x="1071562" y="3264694"/>
            <a:ext cx="2971801" cy="614363"/>
            <a:chOff x="1071562" y="1543050"/>
            <a:chExt cx="2971801" cy="614363"/>
          </a:xfrm>
        </p:grpSpPr>
        <p:sp>
          <p:nvSpPr>
            <p:cNvPr id="15" name="矩形 14"/>
            <p:cNvSpPr/>
            <p:nvPr/>
          </p:nvSpPr>
          <p:spPr>
            <a:xfrm>
              <a:off x="1071562" y="1543050"/>
              <a:ext cx="1257300" cy="614363"/>
            </a:xfrm>
            <a:prstGeom prst="rect">
              <a:avLst/>
            </a:prstGeom>
            <a:solidFill>
              <a:srgbClr val="6FAC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优势二</a:t>
              </a:r>
              <a:endParaRPr lang="zh-CN" altLang="en-US" sz="2400" b="1" dirty="0">
                <a:latin typeface="微软雅黑" panose="020B0503020204020204" pitchFamily="34" charset="-122"/>
                <a:ea typeface="微软雅黑" panose="020B0503020204020204" pitchFamily="34" charset="-122"/>
              </a:endParaRPr>
            </a:p>
          </p:txBody>
        </p:sp>
        <p:cxnSp>
          <p:nvCxnSpPr>
            <p:cNvPr id="16" name="直接连接符 15"/>
            <p:cNvCxnSpPr>
              <a:endCxn id="17" idx="2"/>
            </p:cNvCxnSpPr>
            <p:nvPr/>
          </p:nvCxnSpPr>
          <p:spPr>
            <a:xfrm flipV="1">
              <a:off x="2314573" y="2128838"/>
              <a:ext cx="1440000" cy="14288"/>
            </a:xfrm>
            <a:prstGeom prst="line">
              <a:avLst/>
            </a:prstGeom>
            <a:ln>
              <a:solidFill>
                <a:srgbClr val="6FAC46"/>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2407407" y="1728728"/>
              <a:ext cx="1635956" cy="400110"/>
            </a:xfrm>
            <a:prstGeom prst="rect">
              <a:avLst/>
            </a:prstGeom>
            <a:noFill/>
          </p:spPr>
          <p:txBody>
            <a:bodyPr wrap="squar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原料优势</a:t>
              </a:r>
            </a:p>
          </p:txBody>
        </p:sp>
      </p:grpSp>
      <p:grpSp>
        <p:nvGrpSpPr>
          <p:cNvPr id="18" name="组合 17"/>
          <p:cNvGrpSpPr/>
          <p:nvPr/>
        </p:nvGrpSpPr>
        <p:grpSpPr>
          <a:xfrm>
            <a:off x="1071562" y="4986338"/>
            <a:ext cx="2971801" cy="614363"/>
            <a:chOff x="1071562" y="1543050"/>
            <a:chExt cx="2971801" cy="614363"/>
          </a:xfrm>
        </p:grpSpPr>
        <p:sp>
          <p:nvSpPr>
            <p:cNvPr id="19" name="矩形 18"/>
            <p:cNvSpPr/>
            <p:nvPr/>
          </p:nvSpPr>
          <p:spPr>
            <a:xfrm>
              <a:off x="1071562" y="1543050"/>
              <a:ext cx="1257300" cy="614363"/>
            </a:xfrm>
            <a:prstGeom prst="rect">
              <a:avLst/>
            </a:prstGeom>
            <a:solidFill>
              <a:srgbClr val="6FAC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优势三</a:t>
              </a:r>
              <a:endParaRPr lang="zh-CN" altLang="en-US" sz="2400" b="1" dirty="0">
                <a:latin typeface="微软雅黑" panose="020B0503020204020204" pitchFamily="34" charset="-122"/>
                <a:ea typeface="微软雅黑" panose="020B0503020204020204" pitchFamily="34" charset="-122"/>
              </a:endParaRPr>
            </a:p>
          </p:txBody>
        </p:sp>
        <p:cxnSp>
          <p:nvCxnSpPr>
            <p:cNvPr id="20" name="直接连接符 19"/>
            <p:cNvCxnSpPr>
              <a:endCxn id="21" idx="2"/>
            </p:cNvCxnSpPr>
            <p:nvPr/>
          </p:nvCxnSpPr>
          <p:spPr>
            <a:xfrm flipV="1">
              <a:off x="2314573" y="2128838"/>
              <a:ext cx="1440000" cy="14288"/>
            </a:xfrm>
            <a:prstGeom prst="line">
              <a:avLst/>
            </a:prstGeom>
            <a:ln>
              <a:solidFill>
                <a:srgbClr val="6FAC46"/>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407407" y="1728728"/>
              <a:ext cx="1635956" cy="400110"/>
            </a:xfrm>
            <a:prstGeom prst="rect">
              <a:avLst/>
            </a:prstGeom>
            <a:noFill/>
          </p:spPr>
          <p:txBody>
            <a:bodyPr wrap="squar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品牌优势</a:t>
              </a:r>
            </a:p>
          </p:txBody>
        </p:sp>
      </p:grpSp>
      <p:sp>
        <p:nvSpPr>
          <p:cNvPr id="22" name="文本框 21"/>
          <p:cNvSpPr txBox="1"/>
          <p:nvPr/>
        </p:nvSpPr>
        <p:spPr>
          <a:xfrm>
            <a:off x="4121908" y="1280396"/>
            <a:ext cx="6257925" cy="923330"/>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由市场分析可以发现，随着保健酒行业的发展，女性保健酒市场的“挺起”是必然，而如今却没有企业正式介入，作为率先切入该市场的韵酒，将具有先入者优势。</a:t>
            </a:r>
          </a:p>
        </p:txBody>
      </p:sp>
      <p:sp>
        <p:nvSpPr>
          <p:cNvPr id="23" name="文本框 22"/>
          <p:cNvSpPr txBox="1"/>
          <p:nvPr/>
        </p:nvSpPr>
        <p:spPr>
          <a:xfrm>
            <a:off x="4121908" y="3012978"/>
            <a:ext cx="6257925" cy="923330"/>
          </a:xfrm>
          <a:prstGeom prst="rect">
            <a:avLst/>
          </a:prstGeom>
          <a:noFill/>
        </p:spPr>
        <p:txBody>
          <a:bodyPr wrap="square" rtlCol="0">
            <a:spAutoFit/>
          </a:body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如</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今打着女性保健酒“插边球”的各类品牌，都仍以之前苏生产的白酒或黄酒为媒，没有真正分析女性用户的饮酒行为，而韵酒以葡萄酒为媒，适应了女性对酒的需求。</a:t>
            </a:r>
          </a:p>
        </p:txBody>
      </p:sp>
      <p:sp>
        <p:nvSpPr>
          <p:cNvPr id="24" name="文本框 23"/>
          <p:cNvSpPr txBox="1"/>
          <p:nvPr/>
        </p:nvSpPr>
        <p:spPr>
          <a:xfrm>
            <a:off x="4121908" y="4758894"/>
            <a:ext cx="6257925" cy="923330"/>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作为保健酒行业的领头品牌，劲牌具有相当的品牌优势，面对如今的保健酒信任危机，这是重要武器，同时，相当的技术研发能力也为品牌赢得口碑的同时兼具了生长能力。</a:t>
            </a:r>
          </a:p>
        </p:txBody>
      </p:sp>
    </p:spTree>
    <p:extLst>
      <p:ext uri="{BB962C8B-B14F-4D97-AF65-F5344CB8AC3E}">
        <p14:creationId xmlns:p14="http://schemas.microsoft.com/office/powerpoint/2010/main" xmlns="" val="324882151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anim calcmode="lin" valueType="num">
                                      <p:cBhvr>
                                        <p:cTn id="19" dur="500" fill="hold"/>
                                        <p:tgtEl>
                                          <p:spTgt spid="14"/>
                                        </p:tgtEl>
                                        <p:attrNameLst>
                                          <p:attrName>ppt_x</p:attrName>
                                        </p:attrNameLst>
                                      </p:cBhvr>
                                      <p:tavLst>
                                        <p:tav tm="0">
                                          <p:val>
                                            <p:strVal val="#ppt_x"/>
                                          </p:val>
                                        </p:tav>
                                        <p:tav tm="100000">
                                          <p:val>
                                            <p:strVal val="#ppt_x"/>
                                          </p:val>
                                        </p:tav>
                                      </p:tavLst>
                                    </p:anim>
                                    <p:anim calcmode="lin" valueType="num">
                                      <p:cBhvr>
                                        <p:cTn id="20" dur="5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anim calcmode="lin" valueType="num">
                                      <p:cBhvr>
                                        <p:cTn id="30" dur="500" fill="hold"/>
                                        <p:tgtEl>
                                          <p:spTgt spid="18"/>
                                        </p:tgtEl>
                                        <p:attrNameLst>
                                          <p:attrName>ppt_x</p:attrName>
                                        </p:attrNameLst>
                                      </p:cBhvr>
                                      <p:tavLst>
                                        <p:tav tm="0">
                                          <p:val>
                                            <p:strVal val="#ppt_x"/>
                                          </p:val>
                                        </p:tav>
                                        <p:tav tm="100000">
                                          <p:val>
                                            <p:strVal val="#ppt_x"/>
                                          </p:val>
                                        </p:tav>
                                      </p:tavLst>
                                    </p:anim>
                                    <p:anim calcmode="lin" valueType="num">
                                      <p:cBhvr>
                                        <p:cTn id="31" dur="50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064808997"/>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49369" y="3429894"/>
            <a:ext cx="4165090" cy="461665"/>
          </a:xfrm>
          <a:prstGeom prst="rect">
            <a:avLst/>
          </a:prstGeom>
          <a:noFill/>
        </p:spPr>
        <p:txBody>
          <a:bodyPr wrap="square" rtlCol="0">
            <a:spAutoFit/>
          </a:bodyPr>
          <a:lstStyle/>
          <a:p>
            <a:r>
              <a:rPr lang="zh-CN" altLang="en-US" sz="2400" dirty="0" smtClean="0">
                <a:solidFill>
                  <a:srgbClr val="AC2E2E"/>
                </a:solidFill>
                <a:latin typeface="微软雅黑" panose="020B0503020204020204" pitchFamily="34" charset="-122"/>
                <a:ea typeface="微软雅黑" panose="020B0503020204020204" pitchFamily="34" charset="-122"/>
              </a:rPr>
              <a:t>保健酒市场规模及行业地位</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949369" y="3865320"/>
            <a:ext cx="4165090" cy="461665"/>
          </a:xfrm>
          <a:prstGeom prst="rect">
            <a:avLst/>
          </a:prstGeom>
          <a:noFill/>
        </p:spPr>
        <p:txBody>
          <a:bodyPr wrap="square" rtlCol="0">
            <a:spAutoFit/>
          </a:bodyPr>
          <a:lstStyle/>
          <a:p>
            <a:r>
              <a:rPr lang="zh-CN" altLang="en-US" sz="2400" dirty="0" smtClean="0">
                <a:solidFill>
                  <a:srgbClr val="AC2E2E"/>
                </a:solidFill>
                <a:latin typeface="微软雅黑" panose="020B0503020204020204" pitchFamily="34" charset="-122"/>
                <a:ea typeface="微软雅黑" panose="020B0503020204020204" pitchFamily="34" charset="-122"/>
              </a:rPr>
              <a:t>保健酒市场地域分布</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4949369" y="4300746"/>
            <a:ext cx="4165090" cy="461665"/>
          </a:xfrm>
          <a:prstGeom prst="rect">
            <a:avLst/>
          </a:prstGeom>
          <a:noFill/>
        </p:spPr>
        <p:txBody>
          <a:bodyPr wrap="square" rtlCol="0">
            <a:spAutoFit/>
          </a:bodyPr>
          <a:lstStyle/>
          <a:p>
            <a:r>
              <a:rPr lang="zh-CN" altLang="en-US" sz="2400" dirty="0" smtClean="0">
                <a:solidFill>
                  <a:srgbClr val="AC2E2E"/>
                </a:solidFill>
                <a:latin typeface="微软雅黑" panose="020B0503020204020204" pitchFamily="34" charset="-122"/>
                <a:ea typeface="微软雅黑" panose="020B0503020204020204" pitchFamily="34" charset="-122"/>
              </a:rPr>
              <a:t>女性保健酒市场现状</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326915339"/>
      </p:ext>
    </p:ext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C0686434-DC0F-4E0C-BB96-AC2AE7EB0963}" type="slidenum">
              <a:rPr lang="zh-CN" altLang="en-US" smtClean="0"/>
              <a:pPr/>
              <a:t>4</a:t>
            </a:fld>
            <a:endParaRPr lang="zh-CN" altLang="en-US"/>
          </a:p>
        </p:txBody>
      </p:sp>
      <p:sp>
        <p:nvSpPr>
          <p:cNvPr id="3" name="文本框 2"/>
          <p:cNvSpPr txBox="1"/>
          <p:nvPr/>
        </p:nvSpPr>
        <p:spPr>
          <a:xfrm>
            <a:off x="2485953" y="250181"/>
            <a:ext cx="3885817" cy="461665"/>
          </a:xfrm>
          <a:prstGeom prst="rect">
            <a:avLst/>
          </a:prstGeom>
          <a:noFill/>
        </p:spPr>
        <p:txBody>
          <a:bodyPr wrap="square" rtlCol="0">
            <a:spAutoFit/>
          </a:bodyPr>
          <a:lstStyle/>
          <a:p>
            <a:r>
              <a:rPr lang="zh-CN" altLang="en-US" sz="2400" b="1" dirty="0" smtClean="0">
                <a:solidFill>
                  <a:srgbClr val="D9293A"/>
                </a:solidFill>
                <a:latin typeface="微软雅黑" panose="020B0503020204020204" pitchFamily="34" charset="-122"/>
                <a:ea typeface="微软雅黑" panose="020B0503020204020204" pitchFamily="34" charset="-122"/>
              </a:rPr>
              <a:t>保健酒</a:t>
            </a:r>
            <a:r>
              <a:rPr lang="zh-CN" altLang="en-US" sz="2400" b="1" dirty="0">
                <a:solidFill>
                  <a:srgbClr val="D9293A"/>
                </a:solidFill>
                <a:latin typeface="微软雅黑" panose="020B0503020204020204" pitchFamily="34" charset="-122"/>
                <a:ea typeface="微软雅黑" panose="020B0503020204020204" pitchFamily="34" charset="-122"/>
              </a:rPr>
              <a:t>市</a:t>
            </a:r>
            <a:r>
              <a:rPr lang="zh-CN" altLang="en-US" sz="2400" b="1" dirty="0" smtClean="0">
                <a:solidFill>
                  <a:srgbClr val="D9293A"/>
                </a:solidFill>
                <a:latin typeface="微软雅黑" panose="020B0503020204020204" pitchFamily="34" charset="-122"/>
                <a:ea typeface="微软雅黑" panose="020B0503020204020204" pitchFamily="34" charset="-122"/>
              </a:rPr>
              <a:t>场规模及行业地位</a:t>
            </a:r>
            <a:endParaRPr lang="zh-CN" altLang="en-US" sz="2400" b="1" dirty="0">
              <a:solidFill>
                <a:srgbClr val="D9293A"/>
              </a:solidFill>
              <a:latin typeface="微软雅黑" panose="020B0503020204020204" pitchFamily="34" charset="-122"/>
              <a:ea typeface="微软雅黑" panose="020B0503020204020204" pitchFamily="34" charset="-122"/>
            </a:endParaRPr>
          </a:p>
        </p:txBody>
      </p:sp>
      <p:graphicFrame>
        <p:nvGraphicFramePr>
          <p:cNvPr id="6" name="图表 5"/>
          <p:cNvGraphicFramePr/>
          <p:nvPr>
            <p:extLst>
              <p:ext uri="{D42A27DB-BD31-4B8C-83A1-F6EECF244321}">
                <p14:modId xmlns:p14="http://schemas.microsoft.com/office/powerpoint/2010/main" xmlns="" val="407126246"/>
              </p:ext>
            </p:extLst>
          </p:nvPr>
        </p:nvGraphicFramePr>
        <p:xfrm>
          <a:off x="290287" y="958589"/>
          <a:ext cx="6037942" cy="5092657"/>
        </p:xfrm>
        <a:graphic>
          <a:graphicData uri="http://schemas.openxmlformats.org/drawingml/2006/chart">
            <c:chart xmlns:c="http://schemas.openxmlformats.org/drawingml/2006/chart" xmlns:r="http://schemas.openxmlformats.org/officeDocument/2006/relationships" r:id="rId2"/>
          </a:graphicData>
        </a:graphic>
      </p:graphicFrame>
      <p:sp>
        <p:nvSpPr>
          <p:cNvPr id="8" name="矩形 7"/>
          <p:cNvSpPr/>
          <p:nvPr/>
        </p:nvSpPr>
        <p:spPr>
          <a:xfrm>
            <a:off x="1436915" y="5413829"/>
            <a:ext cx="396000" cy="2757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1432801" y="5312229"/>
            <a:ext cx="396000" cy="420914"/>
          </a:xfrm>
          <a:custGeom>
            <a:avLst/>
            <a:gdLst>
              <a:gd name="connsiteX0" fmla="*/ 0 w 914400"/>
              <a:gd name="connsiteY0" fmla="*/ 449943 h 972457"/>
              <a:gd name="connsiteX1" fmla="*/ 319314 w 914400"/>
              <a:gd name="connsiteY1" fmla="*/ 0 h 972457"/>
              <a:gd name="connsiteX2" fmla="*/ 609600 w 914400"/>
              <a:gd name="connsiteY2" fmla="*/ 972457 h 972457"/>
              <a:gd name="connsiteX3" fmla="*/ 914400 w 914400"/>
              <a:gd name="connsiteY3" fmla="*/ 449943 h 972457"/>
            </a:gdLst>
            <a:ahLst/>
            <a:cxnLst>
              <a:cxn ang="0">
                <a:pos x="connsiteX0" y="connsiteY0"/>
              </a:cxn>
              <a:cxn ang="0">
                <a:pos x="connsiteX1" y="connsiteY1"/>
              </a:cxn>
              <a:cxn ang="0">
                <a:pos x="connsiteX2" y="connsiteY2"/>
              </a:cxn>
              <a:cxn ang="0">
                <a:pos x="connsiteX3" y="connsiteY3"/>
              </a:cxn>
            </a:cxnLst>
            <a:rect l="l" t="t" r="r" b="b"/>
            <a:pathLst>
              <a:path w="914400" h="972457">
                <a:moveTo>
                  <a:pt x="0" y="449943"/>
                </a:moveTo>
                <a:lnTo>
                  <a:pt x="319314" y="0"/>
                </a:lnTo>
                <a:lnTo>
                  <a:pt x="609600" y="972457"/>
                </a:lnTo>
                <a:lnTo>
                  <a:pt x="914400" y="449943"/>
                </a:lnTo>
              </a:path>
            </a:pathLst>
          </a:cu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8423577" y="4408063"/>
            <a:ext cx="76224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白酒</a:t>
            </a:r>
          </a:p>
        </p:txBody>
      </p:sp>
      <p:sp>
        <p:nvSpPr>
          <p:cNvPr id="17" name="文本框 16"/>
          <p:cNvSpPr txBox="1"/>
          <p:nvPr/>
        </p:nvSpPr>
        <p:spPr>
          <a:xfrm>
            <a:off x="9486421" y="4669134"/>
            <a:ext cx="99289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葡萄酒</a:t>
            </a:r>
          </a:p>
        </p:txBody>
      </p:sp>
      <p:sp>
        <p:nvSpPr>
          <p:cNvPr id="18" name="文本框 17"/>
          <p:cNvSpPr txBox="1"/>
          <p:nvPr/>
        </p:nvSpPr>
        <p:spPr>
          <a:xfrm>
            <a:off x="7219049" y="4901193"/>
            <a:ext cx="99289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啤酒</a:t>
            </a:r>
          </a:p>
        </p:txBody>
      </p:sp>
      <p:sp>
        <p:nvSpPr>
          <p:cNvPr id="19" name="文本框 18"/>
          <p:cNvSpPr txBox="1"/>
          <p:nvPr/>
        </p:nvSpPr>
        <p:spPr>
          <a:xfrm>
            <a:off x="10479315" y="5064062"/>
            <a:ext cx="99289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保健酒</a:t>
            </a:r>
          </a:p>
        </p:txBody>
      </p:sp>
      <p:grpSp>
        <p:nvGrpSpPr>
          <p:cNvPr id="5" name="组合 4"/>
          <p:cNvGrpSpPr/>
          <p:nvPr/>
        </p:nvGrpSpPr>
        <p:grpSpPr>
          <a:xfrm>
            <a:off x="6971822" y="2802479"/>
            <a:ext cx="5017686" cy="2749235"/>
            <a:chOff x="6971822" y="2802479"/>
            <a:chExt cx="5017686" cy="2749235"/>
          </a:xfrm>
        </p:grpSpPr>
        <p:grpSp>
          <p:nvGrpSpPr>
            <p:cNvPr id="4" name="组合 3"/>
            <p:cNvGrpSpPr/>
            <p:nvPr/>
          </p:nvGrpSpPr>
          <p:grpSpPr>
            <a:xfrm>
              <a:off x="6971822" y="4390573"/>
              <a:ext cx="4552521" cy="1161141"/>
              <a:chOff x="7291136" y="4572002"/>
              <a:chExt cx="4552521" cy="1161141"/>
            </a:xfrm>
            <a:solidFill>
              <a:srgbClr val="6CA644"/>
            </a:solidFill>
          </p:grpSpPr>
          <p:sp>
            <p:nvSpPr>
              <p:cNvPr id="7" name="矩形 6"/>
              <p:cNvSpPr/>
              <p:nvPr/>
            </p:nvSpPr>
            <p:spPr>
              <a:xfrm>
                <a:off x="7291136" y="5169797"/>
                <a:ext cx="4552521" cy="5633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291137" y="5065297"/>
                <a:ext cx="3507492" cy="1423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277726" y="4812634"/>
                <a:ext cx="2520903" cy="252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277726" y="4572002"/>
                <a:ext cx="1528009" cy="28450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423577" y="3396485"/>
              <a:ext cx="699675" cy="1054525"/>
            </a:xfrm>
            <a:prstGeom prst="rect">
              <a:avLst/>
            </a:prstGeom>
          </p:spPr>
        </p:pic>
        <p:pic>
          <p:nvPicPr>
            <p:cNvPr id="14" name="图片 1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650984" y="3688513"/>
              <a:ext cx="489022" cy="942692"/>
            </a:xfrm>
            <a:prstGeom prst="rect">
              <a:avLst/>
            </a:prstGeom>
          </p:spPr>
        </p:pic>
        <p:pic>
          <p:nvPicPr>
            <p:cNvPr id="15" name="图片 1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flipH="1">
              <a:off x="7189971" y="4032171"/>
              <a:ext cx="705874" cy="837677"/>
            </a:xfrm>
            <a:prstGeom prst="rect">
              <a:avLst/>
            </a:prstGeom>
          </p:spPr>
        </p:pic>
        <p:pic>
          <p:nvPicPr>
            <p:cNvPr id="20" name="图片 19"/>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1006279" y="2802479"/>
              <a:ext cx="983229" cy="2298769"/>
            </a:xfrm>
            <a:prstGeom prst="rect">
              <a:avLst/>
            </a:prstGeom>
          </p:spPr>
        </p:pic>
      </p:grpSp>
      <p:sp>
        <p:nvSpPr>
          <p:cNvPr id="21" name="文本框 20"/>
          <p:cNvSpPr txBox="1"/>
          <p:nvPr/>
        </p:nvSpPr>
        <p:spPr>
          <a:xfrm>
            <a:off x="6875513" y="1269304"/>
            <a:ext cx="4465103" cy="892552"/>
          </a:xfrm>
          <a:prstGeom prst="rect">
            <a:avLst/>
          </a:prstGeom>
          <a:noFill/>
        </p:spPr>
        <p:txBody>
          <a:bodyPr wrap="square" rtlCol="0">
            <a:spAutoFit/>
          </a:bodyPr>
          <a:lstStyle/>
          <a:p>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继白酒、葡萄酒和啤酒之后</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国内</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酒</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业</a:t>
            </a:r>
            <a:r>
              <a:rPr lang="zh-CN" altLang="en-US" sz="3200" dirty="0" smtClean="0">
                <a:solidFill>
                  <a:srgbClr val="BB1924"/>
                </a:solidFill>
                <a:latin typeface="微软雅黑" panose="020B0503020204020204" pitchFamily="34" charset="-122"/>
                <a:ea typeface="微软雅黑" panose="020B0503020204020204" pitchFamily="34" charset="-122"/>
              </a:rPr>
              <a:t>第</a:t>
            </a:r>
            <a:r>
              <a:rPr lang="zh-CN" altLang="en-US" sz="3200" dirty="0">
                <a:solidFill>
                  <a:srgbClr val="BB1924"/>
                </a:solidFill>
                <a:latin typeface="微软雅黑" panose="020B0503020204020204" pitchFamily="34" charset="-122"/>
                <a:ea typeface="微软雅黑" panose="020B0503020204020204" pitchFamily="34" charset="-122"/>
              </a:rPr>
              <a:t>四大</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市场</a:t>
            </a:r>
            <a:endPar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6371770" y="1335316"/>
            <a:ext cx="0" cy="421200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4504857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250"/>
                                        <p:tgtEl>
                                          <p:spTgt spid="6"/>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childTnLst>
                                </p:cTn>
                              </p:par>
                            </p:childTnLst>
                          </p:cTn>
                        </p:par>
                        <p:par>
                          <p:cTn id="10" fill="hold">
                            <p:stCondLst>
                              <p:cond delay="1250"/>
                            </p:stCondLst>
                            <p:childTnLst>
                              <p:par>
                                <p:cTn id="11" presetID="10"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500"/>
                                        <p:tgtEl>
                                          <p:spTgt spid="21"/>
                                        </p:tgtEl>
                                      </p:cBhvr>
                                    </p:animEffect>
                                  </p:childTnLst>
                                </p:cTn>
                              </p:par>
                            </p:childTnLst>
                          </p:cTn>
                        </p:par>
                        <p:par>
                          <p:cTn id="19" fill="hold">
                            <p:stCondLst>
                              <p:cond delay="500"/>
                            </p:stCondLst>
                            <p:childTnLst>
                              <p:par>
                                <p:cTn id="20" presetID="42" presetClass="entr" presetSubtype="0" fill="hold" nodeType="afterEffect">
                                  <p:stCondLst>
                                    <p:cond delay="25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anim calcmode="lin" valueType="num">
                                      <p:cBhvr>
                                        <p:cTn id="23" dur="500" fill="hold"/>
                                        <p:tgtEl>
                                          <p:spTgt spid="5"/>
                                        </p:tgtEl>
                                        <p:attrNameLst>
                                          <p:attrName>ppt_x</p:attrName>
                                        </p:attrNameLst>
                                      </p:cBhvr>
                                      <p:tavLst>
                                        <p:tav tm="0">
                                          <p:val>
                                            <p:strVal val="#ppt_x"/>
                                          </p:val>
                                        </p:tav>
                                        <p:tav tm="100000">
                                          <p:val>
                                            <p:strVal val="#ppt_x"/>
                                          </p:val>
                                        </p:tav>
                                      </p:tavLst>
                                    </p:anim>
                                    <p:anim calcmode="lin" valueType="num">
                                      <p:cBhvr>
                                        <p:cTn id="24"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13" grpId="0" animBg="1"/>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8910174" y="6172846"/>
            <a:ext cx="2743200" cy="365125"/>
          </a:xfrm>
        </p:spPr>
        <p:txBody>
          <a:bodyPr/>
          <a:lstStyle/>
          <a:p>
            <a:fld id="{C0686434-DC0F-4E0C-BB96-AC2AE7EB0963}" type="slidenum">
              <a:rPr lang="zh-CN" altLang="en-US" smtClean="0"/>
              <a:pPr/>
              <a:t>5</a:t>
            </a:fld>
            <a:endParaRPr lang="zh-CN" altLang="en-US"/>
          </a:p>
        </p:txBody>
      </p:sp>
      <p:sp>
        <p:nvSpPr>
          <p:cNvPr id="12" name="文本框 11"/>
          <p:cNvSpPr txBox="1"/>
          <p:nvPr/>
        </p:nvSpPr>
        <p:spPr>
          <a:xfrm>
            <a:off x="2485953" y="250181"/>
            <a:ext cx="3885817" cy="461665"/>
          </a:xfrm>
          <a:prstGeom prst="rect">
            <a:avLst/>
          </a:prstGeom>
          <a:noFill/>
        </p:spPr>
        <p:txBody>
          <a:bodyPr wrap="square" rtlCol="0">
            <a:spAutoFit/>
          </a:bodyPr>
          <a:lstStyle/>
          <a:p>
            <a:r>
              <a:rPr lang="zh-CN" altLang="en-US" sz="2400" b="1" dirty="0" smtClean="0">
                <a:solidFill>
                  <a:srgbClr val="D9293A"/>
                </a:solidFill>
                <a:latin typeface="微软雅黑" panose="020B0503020204020204" pitchFamily="34" charset="-122"/>
                <a:ea typeface="微软雅黑" panose="020B0503020204020204" pitchFamily="34" charset="-122"/>
              </a:rPr>
              <a:t>保健酒</a:t>
            </a:r>
            <a:r>
              <a:rPr lang="zh-CN" altLang="en-US" sz="2400" b="1" dirty="0">
                <a:solidFill>
                  <a:srgbClr val="D9293A"/>
                </a:solidFill>
                <a:latin typeface="微软雅黑" panose="020B0503020204020204" pitchFamily="34" charset="-122"/>
                <a:ea typeface="微软雅黑" panose="020B0503020204020204" pitchFamily="34" charset="-122"/>
              </a:rPr>
              <a:t>市</a:t>
            </a:r>
            <a:r>
              <a:rPr lang="zh-CN" altLang="en-US" sz="2400" b="1" dirty="0" smtClean="0">
                <a:solidFill>
                  <a:srgbClr val="D9293A"/>
                </a:solidFill>
                <a:latin typeface="微软雅黑" panose="020B0503020204020204" pitchFamily="34" charset="-122"/>
                <a:ea typeface="微软雅黑" panose="020B0503020204020204" pitchFamily="34" charset="-122"/>
              </a:rPr>
              <a:t>场地域分布</a:t>
            </a:r>
            <a:endParaRPr lang="zh-CN" altLang="en-US" sz="2400" b="1" dirty="0">
              <a:solidFill>
                <a:srgbClr val="D9293A"/>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cstate="print"/>
          <a:stretch>
            <a:fillRect/>
          </a:stretch>
        </p:blipFill>
        <p:spPr>
          <a:xfrm>
            <a:off x="5786576" y="1097454"/>
            <a:ext cx="6011177" cy="4925995"/>
          </a:xfrm>
          <a:prstGeom prst="rect">
            <a:avLst/>
          </a:prstGeom>
        </p:spPr>
      </p:pic>
      <p:grpSp>
        <p:nvGrpSpPr>
          <p:cNvPr id="7" name="组合 6"/>
          <p:cNvGrpSpPr/>
          <p:nvPr/>
        </p:nvGrpSpPr>
        <p:grpSpPr>
          <a:xfrm>
            <a:off x="5437603" y="4005943"/>
            <a:ext cx="1171647" cy="1591241"/>
            <a:chOff x="1934410" y="2612571"/>
            <a:chExt cx="1171647" cy="1591241"/>
          </a:xfrm>
        </p:grpSpPr>
        <p:sp>
          <p:nvSpPr>
            <p:cNvPr id="692" name="矩形 691"/>
            <p:cNvSpPr/>
            <p:nvPr/>
          </p:nvSpPr>
          <p:spPr>
            <a:xfrm>
              <a:off x="1934410" y="3927495"/>
              <a:ext cx="711200" cy="214080"/>
            </a:xfrm>
            <a:prstGeom prst="rect">
              <a:avLst/>
            </a:prstGeom>
            <a:solidFill>
              <a:srgbClr val="BB1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3" name="矩形 692"/>
            <p:cNvSpPr/>
            <p:nvPr/>
          </p:nvSpPr>
          <p:spPr>
            <a:xfrm>
              <a:off x="1934410" y="3713415"/>
              <a:ext cx="711200" cy="214080"/>
            </a:xfrm>
            <a:prstGeom prst="rect">
              <a:avLst/>
            </a:prstGeom>
            <a:solidFill>
              <a:srgbClr val="C044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4" name="矩形 693"/>
            <p:cNvSpPr/>
            <p:nvPr/>
          </p:nvSpPr>
          <p:spPr>
            <a:xfrm>
              <a:off x="1934410" y="3520812"/>
              <a:ext cx="711200" cy="214080"/>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5" name="矩形 694"/>
            <p:cNvSpPr/>
            <p:nvPr/>
          </p:nvSpPr>
          <p:spPr>
            <a:xfrm>
              <a:off x="1934410" y="3317471"/>
              <a:ext cx="711200" cy="214080"/>
            </a:xfrm>
            <a:prstGeom prst="rect">
              <a:avLst/>
            </a:prstGeom>
            <a:solidFill>
              <a:srgbClr val="B2D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6" name="矩形 695"/>
            <p:cNvSpPr/>
            <p:nvPr/>
          </p:nvSpPr>
          <p:spPr>
            <a:xfrm>
              <a:off x="1934410" y="3103391"/>
              <a:ext cx="711200" cy="214080"/>
            </a:xfrm>
            <a:prstGeom prst="rect">
              <a:avLst/>
            </a:prstGeom>
            <a:solidFill>
              <a:srgbClr val="C5E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7" name="矩形 696"/>
            <p:cNvSpPr/>
            <p:nvPr/>
          </p:nvSpPr>
          <p:spPr>
            <a:xfrm>
              <a:off x="1934410" y="2921527"/>
              <a:ext cx="711200" cy="214080"/>
            </a:xfrm>
            <a:prstGeom prst="rect">
              <a:avLst/>
            </a:prstGeom>
            <a:solidFill>
              <a:srgbClr val="E2F0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34410" y="2612571"/>
              <a:ext cx="711200" cy="369332"/>
            </a:xfrm>
            <a:prstGeom prst="rect">
              <a:avLst/>
            </a:prstGeom>
            <a:noFill/>
          </p:spPr>
          <p:txBody>
            <a:bodyPr wrap="square" rtlCol="0">
              <a:spAutoFit/>
            </a:bodyPr>
            <a:lstStyle/>
            <a:p>
              <a:r>
                <a:rPr lang="zh-CN" altLang="en-US" dirty="0" smtClean="0">
                  <a:solidFill>
                    <a:srgbClr val="440B07"/>
                  </a:solidFill>
                  <a:latin typeface="微软雅黑" panose="020B0503020204020204" pitchFamily="34" charset="-122"/>
                  <a:ea typeface="微软雅黑" panose="020B0503020204020204" pitchFamily="34" charset="-122"/>
                </a:rPr>
                <a:t>市场</a:t>
              </a:r>
            </a:p>
          </p:txBody>
        </p:sp>
        <p:sp>
          <p:nvSpPr>
            <p:cNvPr id="698" name="文本框 697"/>
            <p:cNvSpPr txBox="1"/>
            <p:nvPr/>
          </p:nvSpPr>
          <p:spPr>
            <a:xfrm>
              <a:off x="2645609" y="3865258"/>
              <a:ext cx="460447" cy="338554"/>
            </a:xfrm>
            <a:prstGeom prst="rect">
              <a:avLst/>
            </a:prstGeom>
            <a:noFill/>
          </p:spPr>
          <p:txBody>
            <a:bodyPr wrap="square" rtlCol="0">
              <a:spAutoFit/>
            </a:bodyPr>
            <a:lstStyle/>
            <a:p>
              <a:r>
                <a:rPr lang="zh-CN" altLang="en-US" sz="1600" dirty="0" smtClean="0">
                  <a:solidFill>
                    <a:srgbClr val="440B07"/>
                  </a:solidFill>
                  <a:latin typeface="微软雅黑" panose="020B0503020204020204" pitchFamily="34" charset="-122"/>
                  <a:ea typeface="微软雅黑" panose="020B0503020204020204" pitchFamily="34" charset="-122"/>
                </a:rPr>
                <a:t>大</a:t>
              </a:r>
            </a:p>
          </p:txBody>
        </p:sp>
        <p:sp>
          <p:nvSpPr>
            <p:cNvPr id="699" name="文本框 698"/>
            <p:cNvSpPr txBox="1"/>
            <p:nvPr/>
          </p:nvSpPr>
          <p:spPr>
            <a:xfrm>
              <a:off x="2645610" y="2900572"/>
              <a:ext cx="460447" cy="338554"/>
            </a:xfrm>
            <a:prstGeom prst="rect">
              <a:avLst/>
            </a:prstGeom>
            <a:noFill/>
          </p:spPr>
          <p:txBody>
            <a:bodyPr wrap="square" rtlCol="0">
              <a:spAutoFit/>
            </a:bodyPr>
            <a:lstStyle/>
            <a:p>
              <a:r>
                <a:rPr lang="zh-CN" altLang="en-US" sz="1600" dirty="0" smtClean="0">
                  <a:solidFill>
                    <a:srgbClr val="440B07"/>
                  </a:solidFill>
                  <a:latin typeface="微软雅黑" panose="020B0503020204020204" pitchFamily="34" charset="-122"/>
                  <a:ea typeface="微软雅黑" panose="020B0503020204020204" pitchFamily="34" charset="-122"/>
                </a:rPr>
                <a:t>小</a:t>
              </a:r>
            </a:p>
          </p:txBody>
        </p:sp>
      </p:grpSp>
      <p:sp>
        <p:nvSpPr>
          <p:cNvPr id="8" name="文本框 7"/>
          <p:cNvSpPr txBox="1"/>
          <p:nvPr/>
        </p:nvSpPr>
        <p:spPr>
          <a:xfrm>
            <a:off x="713965" y="1545818"/>
            <a:ext cx="4209144" cy="2862322"/>
          </a:xfrm>
          <a:prstGeom prst="rect">
            <a:avLst/>
          </a:prstGeom>
          <a:noFill/>
        </p:spPr>
        <p:txBody>
          <a:bodyPr wrap="square" rtlCol="0">
            <a:spAutoFit/>
          </a:bodyPr>
          <a:lstStyle/>
          <a:p>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由于</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各地</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区经济发展状况、保健意识</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、等差</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异，保健酒市场</a:t>
            </a:r>
            <a:r>
              <a:rPr lang="zh-CN" altLang="en-US" sz="2000" b="1" dirty="0" smtClean="0">
                <a:solidFill>
                  <a:srgbClr val="529515"/>
                </a:solidFill>
                <a:latin typeface="微软雅黑" panose="020B0503020204020204" pitchFamily="34" charset="-122"/>
                <a:ea typeface="微软雅黑" panose="020B0503020204020204" pitchFamily="34" charset="-122"/>
              </a:rPr>
              <a:t>主要</a:t>
            </a:r>
            <a:r>
              <a:rPr lang="zh-CN" altLang="en-US" sz="2000" b="1" dirty="0">
                <a:solidFill>
                  <a:srgbClr val="529515"/>
                </a:solidFill>
                <a:latin typeface="微软雅黑" panose="020B0503020204020204" pitchFamily="34" charset="-122"/>
                <a:ea typeface="微软雅黑" panose="020B0503020204020204" pitchFamily="34" charset="-122"/>
              </a:rPr>
              <a:t>集中在东部发达城市、长江中下游及南方沿海地区</a:t>
            </a:r>
            <a:r>
              <a:rPr lang="zh-CN" altLang="en-US" sz="2000" dirty="0" smtClean="0">
                <a:solidFill>
                  <a:srgbClr val="440B07"/>
                </a:solidFill>
                <a:latin typeface="微软雅黑" panose="020B0503020204020204" pitchFamily="34" charset="-122"/>
                <a:ea typeface="微软雅黑" panose="020B0503020204020204" pitchFamily="34" charset="-122"/>
              </a:rPr>
              <a:t>。</a:t>
            </a:r>
            <a:endParaRPr lang="en-US" altLang="zh-CN" sz="2000" dirty="0" smtClean="0">
              <a:solidFill>
                <a:srgbClr val="440B07"/>
              </a:solidFill>
              <a:latin typeface="微软雅黑" panose="020B0503020204020204" pitchFamily="34" charset="-122"/>
              <a:ea typeface="微软雅黑" panose="020B0503020204020204" pitchFamily="34" charset="-122"/>
            </a:endParaRPr>
          </a:p>
          <a:p>
            <a:endParaRPr lang="en-US" altLang="zh-CN" sz="2000" dirty="0">
              <a:solidFill>
                <a:srgbClr val="440B07"/>
              </a:solidFill>
              <a:latin typeface="微软雅黑" panose="020B0503020204020204" pitchFamily="34" charset="-122"/>
              <a:ea typeface="微软雅黑" panose="020B0503020204020204" pitchFamily="34" charset="-122"/>
            </a:endParaRPr>
          </a:p>
          <a:p>
            <a:endParaRPr lang="en-US" altLang="zh-CN" sz="2000" dirty="0" smtClean="0">
              <a:solidFill>
                <a:srgbClr val="440B07"/>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消</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费者对保健酒的接受</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程度</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已经形成“</a:t>
            </a:r>
            <a:r>
              <a:rPr lang="zh-CN" altLang="en-US" sz="2000" b="1" dirty="0">
                <a:solidFill>
                  <a:srgbClr val="529515"/>
                </a:solidFill>
                <a:latin typeface="微软雅黑" panose="020B0503020204020204" pitchFamily="34" charset="-122"/>
                <a:ea typeface="微软雅黑" panose="020B0503020204020204" pitchFamily="34" charset="-122"/>
              </a:rPr>
              <a:t>南部与东部强，北部与西部弱</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”的市场状况</a:t>
            </a:r>
            <a:endPar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64813" y="1626315"/>
            <a:ext cx="180000" cy="576000"/>
          </a:xfrm>
          <a:prstGeom prst="rect">
            <a:avLst/>
          </a:prstGeom>
          <a:solidFill>
            <a:srgbClr val="BB1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64823283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750"/>
                            </p:stCondLst>
                            <p:childTnLst>
                              <p:par>
                                <p:cTn id="11" presetID="22" presetClass="entr" presetSubtype="4"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250"/>
                                        <p:tgtEl>
                                          <p:spTgt spid="10"/>
                                        </p:tgtEl>
                                      </p:cBhvr>
                                    </p:animEffect>
                                  </p:childTnLst>
                                </p:cTn>
                              </p:par>
                            </p:childTnLst>
                          </p:cTn>
                        </p:par>
                        <p:par>
                          <p:cTn id="19" fill="hold">
                            <p:stCondLst>
                              <p:cond delay="250"/>
                            </p:stCondLst>
                            <p:childTnLst>
                              <p:par>
                                <p:cTn id="20" presetID="22" presetClass="entr" presetSubtype="1"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C0686434-DC0F-4E0C-BB96-AC2AE7EB0963}" type="slidenum">
              <a:rPr lang="zh-CN" altLang="en-US" smtClean="0"/>
              <a:pPr/>
              <a:t>6</a:t>
            </a:fld>
            <a:endParaRPr lang="zh-CN" altLang="en-US"/>
          </a:p>
        </p:txBody>
      </p:sp>
      <p:sp>
        <p:nvSpPr>
          <p:cNvPr id="3" name="文本框 2"/>
          <p:cNvSpPr txBox="1"/>
          <p:nvPr/>
        </p:nvSpPr>
        <p:spPr>
          <a:xfrm>
            <a:off x="2485953" y="250181"/>
            <a:ext cx="3885817" cy="461665"/>
          </a:xfrm>
          <a:prstGeom prst="rect">
            <a:avLst/>
          </a:prstGeom>
          <a:noFill/>
        </p:spPr>
        <p:txBody>
          <a:bodyPr wrap="square" rtlCol="0">
            <a:spAutoFit/>
          </a:bodyPr>
          <a:lstStyle/>
          <a:p>
            <a:r>
              <a:rPr lang="zh-CN" altLang="en-US" sz="2400" b="1" dirty="0" smtClean="0">
                <a:solidFill>
                  <a:srgbClr val="D9293A"/>
                </a:solidFill>
                <a:latin typeface="微软雅黑" panose="020B0503020204020204" pitchFamily="34" charset="-122"/>
                <a:ea typeface="微软雅黑" panose="020B0503020204020204" pitchFamily="34" charset="-122"/>
              </a:rPr>
              <a:t>女性保健酒现状</a:t>
            </a:r>
            <a:endParaRPr lang="zh-CN" altLang="en-US" sz="2400" b="1" dirty="0">
              <a:solidFill>
                <a:srgbClr val="D9293A"/>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2925" y="1980544"/>
            <a:ext cx="5486400" cy="3657600"/>
          </a:xfrm>
          <a:prstGeom prst="rect">
            <a:avLst/>
          </a:prstGeom>
        </p:spPr>
      </p:pic>
      <p:sp>
        <p:nvSpPr>
          <p:cNvPr id="6" name="文本框 5"/>
          <p:cNvSpPr txBox="1"/>
          <p:nvPr/>
        </p:nvSpPr>
        <p:spPr>
          <a:xfrm>
            <a:off x="6371770" y="1385885"/>
            <a:ext cx="4972505" cy="3477875"/>
          </a:xfrm>
          <a:prstGeom prst="rect">
            <a:avLst/>
          </a:prstGeom>
          <a:noFill/>
        </p:spPr>
        <p:txBody>
          <a:bodyPr wrap="square" rtlCol="0">
            <a:spAutoFit/>
          </a:bodyPr>
          <a:lstStyle/>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女性保健酒几乎处于真空状态，陆续有各种品牌进入，但定位及诉求都混乱不堪。</a:t>
            </a:r>
            <a:endPar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传统的白酒企业仍然以白酒为媒，仍以生产白酒的经验生产女性保健酒，</a:t>
            </a:r>
            <a:r>
              <a:rPr lang="zh-CN" altLang="en-US" sz="2000" b="1" dirty="0" smtClean="0">
                <a:solidFill>
                  <a:srgbClr val="529515"/>
                </a:solidFill>
                <a:latin typeface="微软雅黑" panose="020B0503020204020204" pitchFamily="34" charset="-122"/>
                <a:ea typeface="微软雅黑" panose="020B0503020204020204" pitchFamily="34" charset="-122"/>
              </a:rPr>
              <a:t>而白酒对于女性过于浓烈，用户较排斥。</a:t>
            </a:r>
            <a:endParaRPr lang="en-US" altLang="zh-CN" sz="2000" b="1" dirty="0" smtClean="0">
              <a:solidFill>
                <a:srgbClr val="529515"/>
              </a:solidFill>
              <a:latin typeface="微软雅黑" panose="020B0503020204020204" pitchFamily="34" charset="-122"/>
              <a:ea typeface="微软雅黑" panose="020B0503020204020204" pitchFamily="34" charset="-122"/>
            </a:endParaRPr>
          </a:p>
          <a:p>
            <a:endParaRPr lang="en-US" altLang="zh-CN" sz="2000" b="1" dirty="0" smtClean="0">
              <a:solidFill>
                <a:srgbClr val="529515"/>
              </a:solidFill>
              <a:latin typeface="微软雅黑" panose="020B0503020204020204" pitchFamily="34" charset="-122"/>
              <a:ea typeface="微软雅黑" panose="020B0503020204020204" pitchFamily="34" charset="-122"/>
            </a:endParaRPr>
          </a:p>
          <a:p>
            <a:endParaRPr lang="en-US" altLang="zh-CN" sz="2000" b="1" dirty="0">
              <a:solidFill>
                <a:srgbClr val="529515"/>
              </a:solidFill>
              <a:latin typeface="微软雅黑" panose="020B0503020204020204" pitchFamily="34" charset="-122"/>
              <a:ea typeface="微软雅黑" panose="020B0503020204020204" pitchFamily="34" charset="-122"/>
            </a:endParaRPr>
          </a:p>
          <a:p>
            <a:r>
              <a:rPr lang="zh-CN" altLang="en-US" sz="2000" b="1" dirty="0" smtClean="0">
                <a:solidFill>
                  <a:srgbClr val="529515"/>
                </a:solidFill>
                <a:latin typeface="微软雅黑" panose="020B0503020204020204" pitchFamily="34" charset="-122"/>
                <a:ea typeface="微软雅黑" panose="020B0503020204020204" pitchFamily="34" charset="-122"/>
              </a:rPr>
              <a:t>粗糙的产品工艺却配上过分夸大的产品功效，使女性对其缺乏安全感。</a:t>
            </a:r>
          </a:p>
        </p:txBody>
      </p:sp>
      <p:sp>
        <p:nvSpPr>
          <p:cNvPr id="7" name="文本框 6"/>
          <p:cNvSpPr txBox="1"/>
          <p:nvPr/>
        </p:nvSpPr>
        <p:spPr>
          <a:xfrm>
            <a:off x="542925" y="1385885"/>
            <a:ext cx="5486400" cy="523220"/>
          </a:xfrm>
          <a:prstGeom prst="rect">
            <a:avLst/>
          </a:prstGeom>
          <a:solidFill>
            <a:schemeClr val="accent2">
              <a:lumMod val="20000"/>
              <a:lumOff val="80000"/>
            </a:schemeClr>
          </a:solidFill>
        </p:spPr>
        <p:txBody>
          <a:bodyPr wrap="square" rtlCol="0">
            <a:spAutoFit/>
          </a:bodyPr>
          <a:lstStyle/>
          <a:p>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谁来满上她们的酒杯？</a:t>
            </a:r>
          </a:p>
        </p:txBody>
      </p:sp>
    </p:spTree>
    <p:extLst>
      <p:ext uri="{BB962C8B-B14F-4D97-AF65-F5344CB8AC3E}">
        <p14:creationId xmlns:p14="http://schemas.microsoft.com/office/powerpoint/2010/main" xmlns="" val="397233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49369" y="3828102"/>
            <a:ext cx="4165090" cy="461665"/>
          </a:xfrm>
          <a:prstGeom prst="rect">
            <a:avLst/>
          </a:prstGeom>
          <a:noFill/>
        </p:spPr>
        <p:txBody>
          <a:bodyPr wrap="square" rtlCol="0">
            <a:spAutoFit/>
          </a:bodyPr>
          <a:lstStyle/>
          <a:p>
            <a:r>
              <a:rPr lang="zh-CN" altLang="en-US" sz="2400" dirty="0" smtClean="0">
                <a:solidFill>
                  <a:srgbClr val="AC2E2E"/>
                </a:solidFill>
                <a:latin typeface="微软雅黑" panose="020B0503020204020204" pitchFamily="34" charset="-122"/>
                <a:ea typeface="微软雅黑" panose="020B0503020204020204" pitchFamily="34" charset="-122"/>
              </a:rPr>
              <a:t>女性对保健酒的态度</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949369" y="3440177"/>
            <a:ext cx="4165090" cy="461665"/>
          </a:xfrm>
          <a:prstGeom prst="rect">
            <a:avLst/>
          </a:prstGeom>
          <a:noFill/>
        </p:spPr>
        <p:txBody>
          <a:bodyPr wrap="square" rtlCol="0">
            <a:spAutoFit/>
          </a:bodyPr>
          <a:lstStyle/>
          <a:p>
            <a:r>
              <a:rPr lang="zh-CN" altLang="en-US" sz="2400" dirty="0" smtClean="0">
                <a:solidFill>
                  <a:srgbClr val="AC2E2E"/>
                </a:solidFill>
                <a:latin typeface="微软雅黑" panose="020B0503020204020204" pitchFamily="34" charset="-122"/>
                <a:ea typeface="微软雅黑" panose="020B0503020204020204" pitchFamily="34" charset="-122"/>
              </a:rPr>
              <a:t>女性饮酒行为分析</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4949369" y="4245523"/>
            <a:ext cx="4165090" cy="461665"/>
          </a:xfrm>
          <a:prstGeom prst="rect">
            <a:avLst/>
          </a:prstGeom>
          <a:noFill/>
        </p:spPr>
        <p:txBody>
          <a:bodyPr wrap="square" rtlCol="0">
            <a:spAutoFit/>
          </a:bodyPr>
          <a:lstStyle/>
          <a:p>
            <a:r>
              <a:rPr lang="zh-CN" altLang="en-US" sz="2400" dirty="0" smtClean="0">
                <a:solidFill>
                  <a:srgbClr val="AC2E2E"/>
                </a:solidFill>
                <a:latin typeface="微软雅黑" panose="020B0503020204020204" pitchFamily="34" charset="-122"/>
                <a:ea typeface="微软雅黑" panose="020B0503020204020204" pitchFamily="34" charset="-122"/>
              </a:rPr>
              <a:t>保健酒在消费者中的信任危机</a:t>
            </a:r>
            <a:endParaRPr lang="zh-CN" altLang="en-US" sz="2400" dirty="0">
              <a:solidFill>
                <a:srgbClr val="AC2E2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17657595"/>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xmlns="" val="1740778913"/>
              </p:ext>
            </p:extLst>
          </p:nvPr>
        </p:nvGraphicFramePr>
        <p:xfrm>
          <a:off x="574674" y="965478"/>
          <a:ext cx="6229538" cy="4006572"/>
        </p:xfrm>
        <a:graphic>
          <a:graphicData uri="http://schemas.openxmlformats.org/drawingml/2006/chart">
            <c:chart xmlns:c="http://schemas.openxmlformats.org/drawingml/2006/chart" xmlns:r="http://schemas.openxmlformats.org/officeDocument/2006/relationships" r:id="rId2"/>
          </a:graphicData>
        </a:graphic>
      </p:graphicFrame>
      <p:sp>
        <p:nvSpPr>
          <p:cNvPr id="2" name="灯片编号占位符 1"/>
          <p:cNvSpPr>
            <a:spLocks noGrp="1"/>
          </p:cNvSpPr>
          <p:nvPr>
            <p:ph type="sldNum" sz="quarter" idx="12"/>
          </p:nvPr>
        </p:nvSpPr>
        <p:spPr/>
        <p:txBody>
          <a:bodyPr/>
          <a:lstStyle/>
          <a:p>
            <a:fld id="{C0686434-DC0F-4E0C-BB96-AC2AE7EB0963}" type="slidenum">
              <a:rPr lang="zh-CN" altLang="en-US" smtClean="0"/>
              <a:pPr/>
              <a:t>8</a:t>
            </a:fld>
            <a:endParaRPr lang="zh-CN" altLang="en-US"/>
          </a:p>
        </p:txBody>
      </p:sp>
      <p:sp>
        <p:nvSpPr>
          <p:cNvPr id="3" name="文本框 2"/>
          <p:cNvSpPr txBox="1"/>
          <p:nvPr/>
        </p:nvSpPr>
        <p:spPr>
          <a:xfrm>
            <a:off x="2485953" y="250181"/>
            <a:ext cx="3885817" cy="461665"/>
          </a:xfrm>
          <a:prstGeom prst="rect">
            <a:avLst/>
          </a:prstGeom>
          <a:noFill/>
        </p:spPr>
        <p:txBody>
          <a:bodyPr wrap="square" rtlCol="0">
            <a:spAutoFit/>
          </a:bodyPr>
          <a:lstStyle/>
          <a:p>
            <a:r>
              <a:rPr lang="zh-CN" altLang="en-US" sz="2400" b="1" dirty="0" smtClean="0">
                <a:solidFill>
                  <a:srgbClr val="D9293A"/>
                </a:solidFill>
                <a:latin typeface="微软雅黑" panose="020B0503020204020204" pitchFamily="34" charset="-122"/>
                <a:ea typeface="微软雅黑" panose="020B0503020204020204" pitchFamily="34" charset="-122"/>
              </a:rPr>
              <a:t>女性饮酒行为</a:t>
            </a:r>
            <a:r>
              <a:rPr lang="zh-CN" altLang="en-US" sz="2400" b="1" dirty="0">
                <a:solidFill>
                  <a:srgbClr val="D9293A"/>
                </a:solidFill>
                <a:latin typeface="微软雅黑" panose="020B0503020204020204" pitchFamily="34" charset="-122"/>
                <a:ea typeface="微软雅黑" panose="020B0503020204020204" pitchFamily="34" charset="-122"/>
              </a:rPr>
              <a:t>分析</a:t>
            </a:r>
          </a:p>
        </p:txBody>
      </p:sp>
      <p:sp>
        <p:nvSpPr>
          <p:cNvPr id="4" name="文本框 3"/>
          <p:cNvSpPr txBox="1"/>
          <p:nvPr/>
        </p:nvSpPr>
        <p:spPr>
          <a:xfrm>
            <a:off x="2973025" y="4853552"/>
            <a:ext cx="1985555" cy="369332"/>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喜欢什么酒</a:t>
            </a:r>
          </a:p>
        </p:txBody>
      </p:sp>
      <p:sp>
        <p:nvSpPr>
          <p:cNvPr id="9" name="文本框 8"/>
          <p:cNvSpPr txBox="1"/>
          <p:nvPr/>
        </p:nvSpPr>
        <p:spPr>
          <a:xfrm>
            <a:off x="1430382" y="5419427"/>
            <a:ext cx="4299313" cy="461665"/>
          </a:xfrm>
          <a:prstGeom prst="rect">
            <a:avLst/>
          </a:prstGeom>
          <a:noFill/>
        </p:spPr>
        <p:txBody>
          <a:bodyPr wrap="square" rtlCol="0">
            <a:spAutoFit/>
          </a:bodyPr>
          <a:lstStyle/>
          <a:p>
            <a:r>
              <a:rPr lang="zh-CN" altLang="en-US" sz="2400" b="1" dirty="0" smtClean="0">
                <a:solidFill>
                  <a:srgbClr val="529515"/>
                </a:solidFill>
                <a:latin typeface="微软雅黑" panose="020B0503020204020204" pitchFamily="34" charset="-122"/>
                <a:ea typeface="微软雅黑" panose="020B0503020204020204" pitchFamily="34" charset="-122"/>
              </a:rPr>
              <a:t>超过</a:t>
            </a:r>
            <a:r>
              <a:rPr lang="en-US" altLang="zh-CN" sz="2400" b="1" dirty="0" smtClean="0">
                <a:solidFill>
                  <a:srgbClr val="529515"/>
                </a:solidFill>
                <a:latin typeface="微软雅黑" panose="020B0503020204020204" pitchFamily="34" charset="-122"/>
                <a:ea typeface="微软雅黑" panose="020B0503020204020204" pitchFamily="34" charset="-122"/>
              </a:rPr>
              <a:t>50%</a:t>
            </a:r>
            <a:r>
              <a:rPr lang="zh-CN" altLang="en-US" sz="2400" b="1" dirty="0" smtClean="0">
                <a:solidFill>
                  <a:srgbClr val="529515"/>
                </a:solidFill>
                <a:latin typeface="微软雅黑" panose="020B0503020204020204" pitchFamily="34" charset="-122"/>
                <a:ea typeface="微软雅黑" panose="020B0503020204020204" pitchFamily="34" charset="-122"/>
              </a:rPr>
              <a:t>的女性青睐葡萄酒</a:t>
            </a:r>
          </a:p>
        </p:txBody>
      </p:sp>
      <p:graphicFrame>
        <p:nvGraphicFramePr>
          <p:cNvPr id="10" name="图表 9"/>
          <p:cNvGraphicFramePr/>
          <p:nvPr>
            <p:extLst>
              <p:ext uri="{D42A27DB-BD31-4B8C-83A1-F6EECF244321}">
                <p14:modId xmlns:p14="http://schemas.microsoft.com/office/powerpoint/2010/main" xmlns="" val="145647142"/>
              </p:ext>
            </p:extLst>
          </p:nvPr>
        </p:nvGraphicFramePr>
        <p:xfrm>
          <a:off x="6952129" y="937233"/>
          <a:ext cx="4761569" cy="4048809"/>
        </p:xfrm>
        <a:graphic>
          <a:graphicData uri="http://schemas.openxmlformats.org/drawingml/2006/chart">
            <c:chart xmlns:c="http://schemas.openxmlformats.org/drawingml/2006/chart" xmlns:r="http://schemas.openxmlformats.org/officeDocument/2006/relationships" r:id="rId3"/>
          </a:graphicData>
        </a:graphic>
      </p:graphicFrame>
      <p:sp>
        <p:nvSpPr>
          <p:cNvPr id="12" name="文本框 11"/>
          <p:cNvSpPr txBox="1"/>
          <p:nvPr/>
        </p:nvSpPr>
        <p:spPr>
          <a:xfrm>
            <a:off x="8356543" y="4853552"/>
            <a:ext cx="1985555" cy="369332"/>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在什么地点饮酒</a:t>
            </a:r>
          </a:p>
        </p:txBody>
      </p:sp>
      <p:sp>
        <p:nvSpPr>
          <p:cNvPr id="13" name="文本框 12"/>
          <p:cNvSpPr txBox="1"/>
          <p:nvPr/>
        </p:nvSpPr>
        <p:spPr>
          <a:xfrm>
            <a:off x="6911860" y="5419426"/>
            <a:ext cx="4801838" cy="461665"/>
          </a:xfrm>
          <a:prstGeom prst="rect">
            <a:avLst/>
          </a:prstGeom>
          <a:noFill/>
        </p:spPr>
        <p:txBody>
          <a:bodyPr wrap="square" rtlCol="0">
            <a:spAutoFit/>
          </a:bodyPr>
          <a:lstStyle/>
          <a:p>
            <a:r>
              <a:rPr lang="zh-CN" altLang="en-US" sz="2400" b="1" dirty="0" smtClean="0">
                <a:solidFill>
                  <a:srgbClr val="529515"/>
                </a:solidFill>
                <a:latin typeface="微软雅黑" panose="020B0503020204020204" pitchFamily="34" charset="-122"/>
                <a:ea typeface="微软雅黑" panose="020B0503020204020204" pitchFamily="34" charset="-122"/>
              </a:rPr>
              <a:t>女性饮酒多为工作或生活应酬所需</a:t>
            </a:r>
          </a:p>
        </p:txBody>
      </p:sp>
    </p:spTree>
    <p:extLst>
      <p:ext uri="{BB962C8B-B14F-4D97-AF65-F5344CB8AC3E}">
        <p14:creationId xmlns:p14="http://schemas.microsoft.com/office/powerpoint/2010/main" xmlns="" val="68431695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50"/>
                                        <p:tgtEl>
                                          <p:spTgt spid="4"/>
                                        </p:tgtEl>
                                      </p:cBhvr>
                                    </p:animEffect>
                                    <p:anim calcmode="lin" valueType="num">
                                      <p:cBhvr>
                                        <p:cTn id="12" dur="250" fill="hold"/>
                                        <p:tgtEl>
                                          <p:spTgt spid="4"/>
                                        </p:tgtEl>
                                        <p:attrNameLst>
                                          <p:attrName>ppt_x</p:attrName>
                                        </p:attrNameLst>
                                      </p:cBhvr>
                                      <p:tavLst>
                                        <p:tav tm="0">
                                          <p:val>
                                            <p:strVal val="#ppt_x"/>
                                          </p:val>
                                        </p:tav>
                                        <p:tav tm="100000">
                                          <p:val>
                                            <p:strVal val="#ppt_x"/>
                                          </p:val>
                                        </p:tav>
                                      </p:tavLst>
                                    </p:anim>
                                    <p:anim calcmode="lin" valueType="num">
                                      <p:cBhvr>
                                        <p:cTn id="13" dur="25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2250"/>
                            </p:stCondLst>
                            <p:childTnLst>
                              <p:par>
                                <p:cTn id="15" presetID="22" presetClass="entr" presetSubtype="8" fill="hold" grpId="0" nodeType="afterEffect">
                                  <p:stCondLst>
                                    <p:cond delay="25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2000"/>
                                        <p:tgtEl>
                                          <p:spTgt spid="10"/>
                                        </p:tgtEl>
                                      </p:cBhvr>
                                    </p:animEffect>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250"/>
                                        <p:tgtEl>
                                          <p:spTgt spid="12"/>
                                        </p:tgtEl>
                                      </p:cBhvr>
                                    </p:animEffect>
                                    <p:anim calcmode="lin" valueType="num">
                                      <p:cBhvr>
                                        <p:cTn id="27" dur="250" fill="hold"/>
                                        <p:tgtEl>
                                          <p:spTgt spid="12"/>
                                        </p:tgtEl>
                                        <p:attrNameLst>
                                          <p:attrName>ppt_x</p:attrName>
                                        </p:attrNameLst>
                                      </p:cBhvr>
                                      <p:tavLst>
                                        <p:tav tm="0">
                                          <p:val>
                                            <p:strVal val="#ppt_x"/>
                                          </p:val>
                                        </p:tav>
                                        <p:tav tm="100000">
                                          <p:val>
                                            <p:strVal val="#ppt_x"/>
                                          </p:val>
                                        </p:tav>
                                      </p:tavLst>
                                    </p:anim>
                                    <p:anim calcmode="lin" valueType="num">
                                      <p:cBhvr>
                                        <p:cTn id="28" dur="25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25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4" grpId="0"/>
      <p:bldP spid="9" grpId="0"/>
      <p:bldGraphic spid="10" grpId="0">
        <p:bldAsOne/>
      </p:bldGraphic>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C0686434-DC0F-4E0C-BB96-AC2AE7EB0963}" type="slidenum">
              <a:rPr lang="zh-CN" altLang="en-US" smtClean="0"/>
              <a:pPr/>
              <a:t>9</a:t>
            </a:fld>
            <a:endParaRPr lang="zh-CN" altLang="en-US"/>
          </a:p>
        </p:txBody>
      </p:sp>
      <p:sp>
        <p:nvSpPr>
          <p:cNvPr id="3" name="文本框 2"/>
          <p:cNvSpPr txBox="1"/>
          <p:nvPr/>
        </p:nvSpPr>
        <p:spPr>
          <a:xfrm>
            <a:off x="2485953" y="250181"/>
            <a:ext cx="3885817" cy="461665"/>
          </a:xfrm>
          <a:prstGeom prst="rect">
            <a:avLst/>
          </a:prstGeom>
          <a:noFill/>
        </p:spPr>
        <p:txBody>
          <a:bodyPr wrap="square" rtlCol="0">
            <a:spAutoFit/>
          </a:bodyPr>
          <a:lstStyle/>
          <a:p>
            <a:r>
              <a:rPr lang="zh-CN" altLang="en-US" sz="2400" b="1" dirty="0" smtClean="0">
                <a:solidFill>
                  <a:srgbClr val="D9293A"/>
                </a:solidFill>
                <a:latin typeface="微软雅黑" panose="020B0503020204020204" pitchFamily="34" charset="-122"/>
                <a:ea typeface="微软雅黑" panose="020B0503020204020204" pitchFamily="34" charset="-122"/>
              </a:rPr>
              <a:t>女性对保健酒的态度</a:t>
            </a:r>
            <a:endParaRPr lang="zh-CN" altLang="en-US" sz="2400" b="1" dirty="0">
              <a:solidFill>
                <a:srgbClr val="D9293A"/>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533891" y="1015532"/>
            <a:ext cx="3056709" cy="369332"/>
          </a:xfrm>
          <a:prstGeom prst="rect">
            <a:avLst/>
          </a:prstGeom>
          <a:solidFill>
            <a:schemeClr val="accent6">
              <a:lumMod val="20000"/>
              <a:lumOff val="80000"/>
            </a:schemeClr>
          </a:solidFill>
        </p:spPr>
        <p:txBody>
          <a:bodyPr wrap="square" rtlCol="0">
            <a:spAutoFit/>
          </a:bodyPr>
          <a:lstStyle/>
          <a:p>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2010</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年两省会城市调研结果</a:t>
            </a:r>
          </a:p>
        </p:txBody>
      </p:sp>
      <p:graphicFrame>
        <p:nvGraphicFramePr>
          <p:cNvPr id="17" name="图表 16"/>
          <p:cNvGraphicFramePr/>
          <p:nvPr>
            <p:extLst>
              <p:ext uri="{D42A27DB-BD31-4B8C-83A1-F6EECF244321}">
                <p14:modId xmlns:p14="http://schemas.microsoft.com/office/powerpoint/2010/main" xmlns="" val="3462520625"/>
              </p:ext>
            </p:extLst>
          </p:nvPr>
        </p:nvGraphicFramePr>
        <p:xfrm>
          <a:off x="5397910" y="1414361"/>
          <a:ext cx="6661355" cy="4116320"/>
        </p:xfrm>
        <a:graphic>
          <a:graphicData uri="http://schemas.openxmlformats.org/drawingml/2006/chart">
            <c:chart xmlns:c="http://schemas.openxmlformats.org/drawingml/2006/chart" xmlns:r="http://schemas.openxmlformats.org/officeDocument/2006/relationships" r:id="rId2"/>
          </a:graphicData>
        </a:graphic>
      </p:graphicFrame>
      <p:sp>
        <p:nvSpPr>
          <p:cNvPr id="18" name="文本框 17"/>
          <p:cNvSpPr txBox="1"/>
          <p:nvPr/>
        </p:nvSpPr>
        <p:spPr>
          <a:xfrm>
            <a:off x="442452" y="1874530"/>
            <a:ext cx="4513006" cy="1015663"/>
          </a:xfrm>
          <a:prstGeom prst="rect">
            <a:avLst/>
          </a:prstGeom>
          <a:noFill/>
        </p:spPr>
        <p:txBody>
          <a:bodyPr wrap="square" rtlCol="0">
            <a:spAutoFit/>
          </a:bodyPr>
          <a:lstStyle/>
          <a:p>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一</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半的女性赞成保健酒的饮用，说明女性保健酒市场开发前景巨大。</a:t>
            </a:r>
            <a:endPar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474898" y="3099625"/>
            <a:ext cx="4513006" cy="1323439"/>
          </a:xfrm>
          <a:prstGeom prst="rect">
            <a:avLst/>
          </a:prstGeom>
          <a:noFill/>
        </p:spPr>
        <p:txBody>
          <a:bodyPr wrap="square" rtlCol="0">
            <a:spAutoFit/>
          </a:bodyPr>
          <a:lstStyle/>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有</a:t>
            </a:r>
            <a:r>
              <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rPr>
              <a:t>35%</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的的女性觉得喝酒有悖“贤妻良母的”形象说明她们</a:t>
            </a:r>
            <a:r>
              <a:rPr lang="zh-CN" altLang="en-US" sz="2000" b="1" dirty="0" smtClean="0">
                <a:solidFill>
                  <a:srgbClr val="529515"/>
                </a:solidFill>
                <a:latin typeface="微软雅黑" panose="020B0503020204020204" pitchFamily="34" charset="-122"/>
                <a:ea typeface="微软雅黑" panose="020B0503020204020204" pitchFamily="34" charset="-122"/>
              </a:rPr>
              <a:t>潜意识对保健酒观念仍同于一般的白酒饮用。需要进行适当的产品教育。</a:t>
            </a:r>
          </a:p>
        </p:txBody>
      </p:sp>
      <p:sp>
        <p:nvSpPr>
          <p:cNvPr id="20" name="文本框 19"/>
          <p:cNvSpPr txBox="1"/>
          <p:nvPr/>
        </p:nvSpPr>
        <p:spPr>
          <a:xfrm>
            <a:off x="442452" y="4725894"/>
            <a:ext cx="4513006" cy="1015663"/>
          </a:xfrm>
          <a:prstGeom prst="rect">
            <a:avLst/>
          </a:prstGeom>
          <a:noFill/>
        </p:spPr>
        <p:txBody>
          <a:bodyPr wrap="square" rtlCol="0">
            <a:spAutoFit/>
          </a:bodyPr>
          <a:lstStyle/>
          <a:p>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此</a:t>
            </a:r>
            <a:r>
              <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rPr>
              <a:t>15%</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的女性是潜在的消费者，正确恰当的引导就可以打开她们的“心扉”</a:t>
            </a:r>
            <a:endPar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5457372" y="1718869"/>
            <a:ext cx="4064000" cy="461665"/>
          </a:xfrm>
          <a:prstGeom prst="rect">
            <a:avLst/>
          </a:prstGeom>
          <a:noFill/>
        </p:spPr>
        <p:txBody>
          <a:bodyPr wrap="square" rtlCol="0">
            <a:spAutoFit/>
          </a:bodyPr>
          <a:lstStyle/>
          <a:p>
            <a:r>
              <a:rPr lang="zh-CN" altLang="en-US" sz="2400" b="1" dirty="0" smtClean="0">
                <a:solidFill>
                  <a:srgbClr val="C60C10"/>
                </a:solidFill>
                <a:latin typeface="微软雅黑" panose="020B0503020204020204" pitchFamily="34" charset="-122"/>
                <a:ea typeface="微软雅黑" panose="020B0503020204020204" pitchFamily="34" charset="-122"/>
              </a:rPr>
              <a:t>赞同保健酒的饮用</a:t>
            </a:r>
          </a:p>
        </p:txBody>
      </p:sp>
      <p:sp>
        <p:nvSpPr>
          <p:cNvPr id="10" name="文本框 9"/>
          <p:cNvSpPr txBox="1"/>
          <p:nvPr/>
        </p:nvSpPr>
        <p:spPr>
          <a:xfrm>
            <a:off x="5457372" y="2956724"/>
            <a:ext cx="4542302" cy="461665"/>
          </a:xfrm>
          <a:prstGeom prst="rect">
            <a:avLst/>
          </a:prstGeom>
          <a:noFill/>
        </p:spPr>
        <p:txBody>
          <a:bodyPr wrap="square" rtlCol="0">
            <a:spAutoFit/>
          </a:bodyPr>
          <a:lstStyle/>
          <a:p>
            <a:r>
              <a:rPr lang="zh-CN" altLang="en-US" sz="2400" b="1" dirty="0" smtClean="0">
                <a:solidFill>
                  <a:srgbClr val="C60C10"/>
                </a:solidFill>
                <a:latin typeface="微软雅黑" panose="020B0503020204020204" pitchFamily="34" charset="-122"/>
                <a:ea typeface="微软雅黑" panose="020B0503020204020204" pitchFamily="34" charset="-122"/>
              </a:rPr>
              <a:t>喝酒有悖“贤妻良母”的形象</a:t>
            </a:r>
          </a:p>
        </p:txBody>
      </p:sp>
      <p:sp>
        <p:nvSpPr>
          <p:cNvPr id="11" name="文本框 10"/>
          <p:cNvSpPr txBox="1"/>
          <p:nvPr/>
        </p:nvSpPr>
        <p:spPr>
          <a:xfrm>
            <a:off x="5486400" y="4284927"/>
            <a:ext cx="1639445" cy="461665"/>
          </a:xfrm>
          <a:prstGeom prst="rect">
            <a:avLst/>
          </a:prstGeom>
          <a:noFill/>
        </p:spPr>
        <p:txBody>
          <a:bodyPr wrap="square" rtlCol="0">
            <a:spAutoFit/>
          </a:bodyPr>
          <a:lstStyle/>
          <a:p>
            <a:r>
              <a:rPr lang="zh-CN" altLang="en-US" sz="2400" b="1" dirty="0" smtClean="0">
                <a:solidFill>
                  <a:srgbClr val="C60C10"/>
                </a:solidFill>
                <a:latin typeface="微软雅黑" panose="020B0503020204020204" pitchFamily="34" charset="-122"/>
                <a:ea typeface="微软雅黑" panose="020B0503020204020204" pitchFamily="34" charset="-122"/>
              </a:rPr>
              <a:t>中立</a:t>
            </a:r>
          </a:p>
        </p:txBody>
      </p:sp>
    </p:spTree>
    <p:extLst>
      <p:ext uri="{BB962C8B-B14F-4D97-AF65-F5344CB8AC3E}">
        <p14:creationId xmlns:p14="http://schemas.microsoft.com/office/powerpoint/2010/main" xmlns="" val="91868211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anim calcmode="lin" valueType="num">
                                      <p:cBhvr>
                                        <p:cTn id="26" dur="500" fill="hold"/>
                                        <p:tgtEl>
                                          <p:spTgt spid="18"/>
                                        </p:tgtEl>
                                        <p:attrNameLst>
                                          <p:attrName>ppt_x</p:attrName>
                                        </p:attrNameLst>
                                      </p:cBhvr>
                                      <p:tavLst>
                                        <p:tav tm="0">
                                          <p:val>
                                            <p:strVal val="#ppt_x"/>
                                          </p:val>
                                        </p:tav>
                                        <p:tav tm="100000">
                                          <p:val>
                                            <p:strVal val="#ppt_x"/>
                                          </p:val>
                                        </p:tav>
                                      </p:tavLst>
                                    </p:anim>
                                    <p:anim calcmode="lin" valueType="num">
                                      <p:cBhvr>
                                        <p:cTn id="27" dur="5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500"/>
                            </p:stCondLst>
                            <p:childTnLst>
                              <p:par>
                                <p:cTn id="29" presetID="42"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anim calcmode="lin" valueType="num">
                                      <p:cBhvr>
                                        <p:cTn id="32" dur="500" fill="hold"/>
                                        <p:tgtEl>
                                          <p:spTgt spid="19"/>
                                        </p:tgtEl>
                                        <p:attrNameLst>
                                          <p:attrName>ppt_x</p:attrName>
                                        </p:attrNameLst>
                                      </p:cBhvr>
                                      <p:tavLst>
                                        <p:tav tm="0">
                                          <p:val>
                                            <p:strVal val="#ppt_x"/>
                                          </p:val>
                                        </p:tav>
                                        <p:tav tm="100000">
                                          <p:val>
                                            <p:strVal val="#ppt_x"/>
                                          </p:val>
                                        </p:tav>
                                      </p:tavLst>
                                    </p:anim>
                                    <p:anim calcmode="lin" valueType="num">
                                      <p:cBhvr>
                                        <p:cTn id="33" dur="500" fill="hold"/>
                                        <p:tgtEl>
                                          <p:spTgt spid="19"/>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42"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anim calcmode="lin" valueType="num">
                                      <p:cBhvr>
                                        <p:cTn id="38" dur="500" fill="hold"/>
                                        <p:tgtEl>
                                          <p:spTgt spid="20"/>
                                        </p:tgtEl>
                                        <p:attrNameLst>
                                          <p:attrName>ppt_x</p:attrName>
                                        </p:attrNameLst>
                                      </p:cBhvr>
                                      <p:tavLst>
                                        <p:tav tm="0">
                                          <p:val>
                                            <p:strVal val="#ppt_x"/>
                                          </p:val>
                                        </p:tav>
                                        <p:tav tm="100000">
                                          <p:val>
                                            <p:strVal val="#ppt_x"/>
                                          </p:val>
                                        </p:tav>
                                      </p:tavLst>
                                    </p:anim>
                                    <p:anim calcmode="lin" valueType="num">
                                      <p:cBhvr>
                                        <p:cTn id="39"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17" grpId="0">
        <p:bldAsOne/>
      </p:bldGraphic>
      <p:bldP spid="18" grpId="0"/>
      <p:bldP spid="19" grpId="0"/>
      <p:bldP spid="20" grpId="0"/>
      <p:bldP spid="5" grpId="0"/>
      <p:bldP spid="10" grpId="0"/>
      <p:bldP spid="1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AC2E2E"/>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dirty="0" smtClean="0">
            <a:solidFill>
              <a:schemeClr val="tx1">
                <a:lumMod val="85000"/>
                <a:lumOff val="15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890</TotalTime>
  <Words>1930</Words>
  <Application>Microsoft Office PowerPoint</Application>
  <PresentationFormat>自定义</PresentationFormat>
  <Paragraphs>141</Paragraphs>
  <Slides>19</Slides>
  <Notes>1</Notes>
  <HiddenSlides>0</HiddenSlides>
  <MMClips>0</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vector>
  </TitlesOfParts>
  <Company>浙江理工大学</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吴磊</dc:creator>
  <cp:lastModifiedBy>Administrator</cp:lastModifiedBy>
  <cp:revision>105</cp:revision>
  <dcterms:created xsi:type="dcterms:W3CDTF">2013-09-26T09:51:55Z</dcterms:created>
  <dcterms:modified xsi:type="dcterms:W3CDTF">2015-07-28T07:08:55Z</dcterms:modified>
</cp:coreProperties>
</file>