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7" r:id="rId5"/>
    <p:sldId id="268" r:id="rId6"/>
    <p:sldId id="258" r:id="rId7"/>
    <p:sldId id="259" r:id="rId8"/>
    <p:sldId id="260" r:id="rId9"/>
    <p:sldId id="262" r:id="rId10"/>
    <p:sldId id="269" r:id="rId11"/>
    <p:sldId id="270" r:id="rId12"/>
    <p:sldId id="273" r:id="rId13"/>
    <p:sldId id="276" r:id="rId14"/>
    <p:sldId id="277" r:id="rId15"/>
    <p:sldId id="274" r:id="rId16"/>
    <p:sldId id="275" r:id="rId17"/>
    <p:sldId id="278" r:id="rId18"/>
    <p:sldId id="263" r:id="rId19"/>
    <p:sldId id="264" r:id="rId20"/>
    <p:sldId id="266" r:id="rId21"/>
  </p:sldIdLst>
  <p:sldSz cx="12187238"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5" d="100"/>
          <a:sy n="75" d="100"/>
        </p:scale>
        <p:origin x="-438" y="48"/>
      </p:cViewPr>
      <p:guideLst>
        <p:guide orient="horz" pos="216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043" y="2130427"/>
            <a:ext cx="1035915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087" y="3886200"/>
            <a:ext cx="853106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2984713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5</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5615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437440" y="274640"/>
            <a:ext cx="323935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19385" y="274640"/>
            <a:ext cx="951493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63155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1</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8724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708" y="4406902"/>
            <a:ext cx="10359153"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708" y="2906713"/>
            <a:ext cx="1035915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t>‹#›</a:t>
            </a:fld>
            <a:endParaRPr lang="zh-CN" altLang="en-US" dirty="0"/>
          </a:p>
        </p:txBody>
      </p:sp>
      <p:sp>
        <p:nvSpPr>
          <p:cNvPr id="7" name="矩形 6"/>
          <p:cNvSpPr/>
          <p:nvPr userDrawn="1"/>
        </p:nvSpPr>
        <p:spPr>
          <a:xfrm>
            <a:off x="0"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Part 1</a:t>
            </a:r>
            <a:endParaRPr lang="zh-CN" altLang="en-US" sz="2800" b="1" dirty="0">
              <a:latin typeface="微软雅黑" pitchFamily="34" charset="-122"/>
              <a:ea typeface="微软雅黑" pitchFamily="34" charset="-122"/>
            </a:endParaRPr>
          </a:p>
        </p:txBody>
      </p:sp>
      <p:sp>
        <p:nvSpPr>
          <p:cNvPr id="8" name="矩形 7"/>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9" name="矩形 8"/>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0" name="矩形 9"/>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1" name="矩形 10"/>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5" name="直接连接符 14"/>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575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386"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299648"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2</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33767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363" y="274638"/>
            <a:ext cx="10968514"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535113"/>
            <a:ext cx="53848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363" y="2174875"/>
            <a:ext cx="53848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0948" y="1535113"/>
            <a:ext cx="538692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0948" y="2174875"/>
            <a:ext cx="538692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10" name="矩形 9"/>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11" name="矩形 10"/>
          <p:cNvSpPr/>
          <p:nvPr userDrawn="1"/>
        </p:nvSpPr>
        <p:spPr>
          <a:xfrm>
            <a:off x="1720927"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en-US" altLang="zh-CN" sz="2800" b="1" kern="1200" dirty="0" smtClean="0">
                <a:solidFill>
                  <a:schemeClr val="lt1"/>
                </a:solidFill>
                <a:latin typeface="微软雅黑" pitchFamily="34" charset="-122"/>
                <a:ea typeface="微软雅黑" pitchFamily="34" charset="-122"/>
                <a:cs typeface="+mn-cs"/>
              </a:rPr>
              <a:t>Part 2</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3" name="矩形 12"/>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4" name="矩形 13"/>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8" name="直接连接符 17"/>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9197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6"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4869483" y="2046100"/>
            <a:ext cx="2448272" cy="2448272"/>
            <a:chOff x="6897738" y="2060848"/>
            <a:chExt cx="2448272" cy="2448272"/>
          </a:xfrm>
        </p:grpSpPr>
        <p:sp>
          <p:nvSpPr>
            <p:cNvPr id="9" name="空心弧 8"/>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0" name="空心弧 9"/>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1" name="TextBox 10"/>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2" name="TextBox 11"/>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3</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32077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5" name="矩形 4"/>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6" name="矩形 5"/>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7" name="矩形 6"/>
          <p:cNvSpPr/>
          <p:nvPr userDrawn="1"/>
        </p:nvSpPr>
        <p:spPr>
          <a:xfrm>
            <a:off x="3441854"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3</a:t>
            </a:r>
            <a:endParaRPr lang="zh-CN" altLang="en-US" sz="2800" b="1" kern="1200" dirty="0">
              <a:solidFill>
                <a:schemeClr val="lt1"/>
              </a:solidFill>
              <a:latin typeface="微软雅黑" pitchFamily="34" charset="-122"/>
              <a:ea typeface="微软雅黑" pitchFamily="34" charset="-122"/>
              <a:cs typeface="+mn-cs"/>
            </a:endParaRPr>
          </a:p>
        </p:txBody>
      </p:sp>
      <p:sp>
        <p:nvSpPr>
          <p:cNvPr id="8" name="矩形 7"/>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9" name="矩形 8"/>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3" name="直接连接符 12"/>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195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362" y="273050"/>
            <a:ext cx="4009518"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4872" y="273052"/>
            <a:ext cx="68130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362" y="1435102"/>
            <a:ext cx="400951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4</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09295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8784" y="4800600"/>
            <a:ext cx="731234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8784" y="612775"/>
            <a:ext cx="731234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8784" y="5367338"/>
            <a:ext cx="731234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t>2014/5/23</a:t>
            </a:fld>
            <a:endParaRPr lang="zh-CN" altLang="en-US"/>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D61BC1D0-4AE0-4CA0-BD1D-5B89170BC9F7}" type="slidenum">
              <a:rPr lang="zh-CN" altLang="en-US" smtClean="0"/>
              <a:t>‹#›</a:t>
            </a:fld>
            <a:endParaRPr lang="zh-CN" altLang="en-US"/>
          </a:p>
        </p:txBody>
      </p:sp>
      <p:sp>
        <p:nvSpPr>
          <p:cNvPr id="8" name="矩形 7"/>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9" name="矩形 8"/>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10" name="矩形 9"/>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1" name="矩形 10"/>
          <p:cNvSpPr/>
          <p:nvPr userDrawn="1"/>
        </p:nvSpPr>
        <p:spPr>
          <a:xfrm>
            <a:off x="5162781"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4</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t>‹#›</a:t>
            </a:fld>
            <a:endParaRPr lang="zh-CN" altLang="en-US" dirty="0">
              <a:solidFill>
                <a:schemeClr val="accent5">
                  <a:lumMod val="75000"/>
                </a:schemeClr>
              </a:solidFill>
            </a:endParaRPr>
          </a:p>
        </p:txBody>
      </p:sp>
      <p:cxnSp>
        <p:nvCxnSpPr>
          <p:cNvPr id="16" name="直接连接符 15"/>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694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363" y="274638"/>
            <a:ext cx="10968514"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600202"/>
            <a:ext cx="10968514"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363" y="6356352"/>
            <a:ext cx="284368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33BD4-2AC8-48E4-853A-1FDA0C57337A}" type="datetimeFigureOut">
              <a:rPr lang="zh-CN" altLang="en-US" smtClean="0"/>
              <a:t>2014/5/23</a:t>
            </a:fld>
            <a:endParaRPr lang="zh-CN" altLang="en-US"/>
          </a:p>
        </p:txBody>
      </p:sp>
      <p:sp>
        <p:nvSpPr>
          <p:cNvPr id="5" name="页脚占位符 4"/>
          <p:cNvSpPr>
            <a:spLocks noGrp="1"/>
          </p:cNvSpPr>
          <p:nvPr>
            <p:ph type="ftr" sz="quarter" idx="3"/>
          </p:nvPr>
        </p:nvSpPr>
        <p:spPr>
          <a:xfrm>
            <a:off x="4163973" y="6356352"/>
            <a:ext cx="385929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4188" y="6356352"/>
            <a:ext cx="284368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BC1D0-4AE0-4CA0-BD1D-5B89170BC9F7}" type="slidenum">
              <a:rPr lang="zh-CN" altLang="en-US" smtClean="0"/>
              <a:t>‹#›</a:t>
            </a:fld>
            <a:endParaRPr lang="zh-CN" altLang="en-US"/>
          </a:p>
        </p:txBody>
      </p:sp>
    </p:spTree>
    <p:extLst>
      <p:ext uri="{BB962C8B-B14F-4D97-AF65-F5344CB8AC3E}">
        <p14:creationId xmlns:p14="http://schemas.microsoft.com/office/powerpoint/2010/main" val="3597297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http://pic24.nipic.com/20121031/4499633_105328783000_2.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Effect>
                      <a14:colorTemperature colorTemp="7200"/>
                    </a14:imgEffect>
                  </a14:imgLayer>
                </a14:imgProps>
              </a:ext>
              <a:ext uri="{28A0092B-C50C-407E-A947-70E740481C1C}">
                <a14:useLocalDpi xmlns:a14="http://schemas.microsoft.com/office/drawing/2010/main" val="0"/>
              </a:ext>
            </a:extLst>
          </a:blip>
          <a:srcRect t="4236" b="11152"/>
          <a:stretch/>
        </p:blipFill>
        <p:spPr bwMode="auto">
          <a:xfrm>
            <a:off x="1" y="0"/>
            <a:ext cx="12187237"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4005387" y="2060848"/>
            <a:ext cx="7488831" cy="2520280"/>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2060848"/>
            <a:ext cx="4005386"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16834" y="1412776"/>
            <a:ext cx="2448272" cy="2448272"/>
            <a:chOff x="6897738" y="2060848"/>
            <a:chExt cx="2448272" cy="2448272"/>
          </a:xfrm>
        </p:grpSpPr>
        <p:sp>
          <p:nvSpPr>
            <p:cNvPr id="5" name="空心弧 4"/>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矩形 8"/>
          <p:cNvSpPr/>
          <p:nvPr/>
        </p:nvSpPr>
        <p:spPr>
          <a:xfrm>
            <a:off x="11494218" y="2060848"/>
            <a:ext cx="693019"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019773" y="2105561"/>
            <a:ext cx="7459931" cy="1323439"/>
          </a:xfrm>
          <a:prstGeom prst="rect">
            <a:avLst/>
          </a:prstGeom>
          <a:noFill/>
        </p:spPr>
        <p:txBody>
          <a:bodyPr wrap="square" rtlCol="0">
            <a:spAutoFit/>
          </a:bodyPr>
          <a:lstStyle/>
          <a:p>
            <a:r>
              <a:rPr lang="zh-CN" altLang="en-US" sz="3600" dirty="0" smtClean="0">
                <a:solidFill>
                  <a:schemeClr val="bg1"/>
                </a:solidFill>
                <a:latin typeface="微软雅黑" pitchFamily="34" charset="-122"/>
                <a:ea typeface="微软雅黑" pitchFamily="34" charset="-122"/>
              </a:rPr>
              <a:t>临安山核桃</a:t>
            </a:r>
            <a:endParaRPr lang="en-US" altLang="zh-CN" sz="3600" dirty="0" smtClean="0">
              <a:solidFill>
                <a:schemeClr val="bg1"/>
              </a:solidFill>
              <a:latin typeface="微软雅黑" pitchFamily="34" charset="-122"/>
              <a:ea typeface="微软雅黑" pitchFamily="34" charset="-122"/>
            </a:endParaRPr>
          </a:p>
          <a:p>
            <a:r>
              <a:rPr lang="zh-CN" altLang="en-US" sz="4400" b="1" dirty="0" smtClean="0">
                <a:solidFill>
                  <a:schemeClr val="bg1"/>
                </a:solidFill>
                <a:latin typeface="微软雅黑" pitchFamily="34" charset="-122"/>
                <a:ea typeface="微软雅黑" pitchFamily="34" charset="-122"/>
              </a:rPr>
              <a:t>区域品牌认知的影响因素分析</a:t>
            </a:r>
            <a:endParaRPr lang="zh-CN" altLang="en-US" sz="4400" b="1" dirty="0">
              <a:solidFill>
                <a:schemeClr val="bg1"/>
              </a:solidFill>
              <a:latin typeface="微软雅黑" pitchFamily="34" charset="-122"/>
              <a:ea typeface="微软雅黑" pitchFamily="34" charset="-122"/>
            </a:endParaRPr>
          </a:p>
        </p:txBody>
      </p:sp>
      <p:sp>
        <p:nvSpPr>
          <p:cNvPr id="3" name="TextBox 2"/>
          <p:cNvSpPr txBox="1"/>
          <p:nvPr/>
        </p:nvSpPr>
        <p:spPr>
          <a:xfrm>
            <a:off x="4019773" y="3501008"/>
            <a:ext cx="2433886" cy="1131079"/>
          </a:xfrm>
          <a:prstGeom prst="rect">
            <a:avLst/>
          </a:prstGeom>
          <a:noFill/>
        </p:spPr>
        <p:txBody>
          <a:bodyPr wrap="square" rtlCol="0">
            <a:spAutoFit/>
          </a:bodyPr>
          <a:lstStyle/>
          <a:p>
            <a:pPr>
              <a:lnSpc>
                <a:spcPct val="125000"/>
              </a:lnSpc>
            </a:pPr>
            <a:r>
              <a:rPr lang="zh-CN" altLang="en-US" dirty="0" smtClean="0">
                <a:solidFill>
                  <a:schemeClr val="bg1"/>
                </a:solidFill>
                <a:latin typeface="微软雅黑" pitchFamily="34" charset="-122"/>
                <a:ea typeface="微软雅黑" pitchFamily="34" charset="-122"/>
              </a:rPr>
              <a:t>汇报人：陈冬卫</a:t>
            </a:r>
            <a:endParaRPr lang="en-US" altLang="zh-CN" dirty="0" smtClean="0">
              <a:solidFill>
                <a:schemeClr val="bg1"/>
              </a:solidFill>
              <a:latin typeface="微软雅黑" pitchFamily="34" charset="-122"/>
              <a:ea typeface="微软雅黑" pitchFamily="34" charset="-122"/>
            </a:endParaRPr>
          </a:p>
          <a:p>
            <a:pPr>
              <a:lnSpc>
                <a:spcPct val="125000"/>
              </a:lnSpc>
            </a:pPr>
            <a:r>
              <a:rPr lang="zh-CN" altLang="en-US" dirty="0">
                <a:solidFill>
                  <a:schemeClr val="bg1"/>
                </a:solidFill>
                <a:latin typeface="微软雅黑" pitchFamily="34" charset="-122"/>
                <a:ea typeface="微软雅黑" pitchFamily="34" charset="-122"/>
              </a:rPr>
              <a:t>指导</a:t>
            </a:r>
            <a:r>
              <a:rPr lang="zh-CN" altLang="en-US" dirty="0" smtClean="0">
                <a:solidFill>
                  <a:schemeClr val="bg1"/>
                </a:solidFill>
                <a:latin typeface="微软雅黑" pitchFamily="34" charset="-122"/>
                <a:ea typeface="微软雅黑" pitchFamily="34" charset="-122"/>
              </a:rPr>
              <a:t>老师：朱臻</a:t>
            </a:r>
            <a:endParaRPr lang="en-US" altLang="zh-CN" dirty="0" smtClean="0">
              <a:solidFill>
                <a:schemeClr val="bg1"/>
              </a:solidFill>
              <a:latin typeface="微软雅黑" pitchFamily="34" charset="-122"/>
              <a:ea typeface="微软雅黑" pitchFamily="34" charset="-122"/>
            </a:endParaRPr>
          </a:p>
          <a:p>
            <a:pPr>
              <a:lnSpc>
                <a:spcPct val="125000"/>
              </a:lnSpc>
            </a:pPr>
            <a:r>
              <a:rPr lang="zh-CN" altLang="en-US" dirty="0" smtClean="0">
                <a:solidFill>
                  <a:schemeClr val="bg1"/>
                </a:solidFill>
                <a:latin typeface="微软雅黑" pitchFamily="34" charset="-122"/>
                <a:ea typeface="微软雅黑" pitchFamily="34" charset="-122"/>
              </a:rPr>
              <a:t>农林经济管理</a:t>
            </a:r>
            <a:r>
              <a:rPr lang="en-US" altLang="zh-CN" dirty="0" smtClean="0">
                <a:solidFill>
                  <a:schemeClr val="bg1"/>
                </a:solidFill>
                <a:latin typeface="微软雅黑" pitchFamily="34" charset="-122"/>
                <a:ea typeface="微软雅黑" pitchFamily="34" charset="-122"/>
              </a:rPr>
              <a:t>102</a:t>
            </a:r>
            <a:r>
              <a:rPr lang="zh-CN" altLang="en-US" dirty="0" smtClean="0">
                <a:solidFill>
                  <a:schemeClr val="bg1"/>
                </a:solidFill>
                <a:latin typeface="微软雅黑" pitchFamily="34" charset="-122"/>
                <a:ea typeface="微软雅黑" pitchFamily="34" charset="-122"/>
              </a:rPr>
              <a:t>班</a:t>
            </a:r>
            <a:endParaRPr lang="zh-CN" alt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72532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基本认知属性的描述性分析</a:t>
            </a:r>
            <a:endParaRPr lang="zh-CN" altLang="en-US" sz="2400" dirty="0">
              <a:latin typeface="微软雅黑" pitchFamily="34" charset="-122"/>
              <a:ea typeface="微软雅黑" pitchFamily="34" charset="-122"/>
            </a:endParaRPr>
          </a:p>
        </p:txBody>
      </p:sp>
      <p:graphicFrame>
        <p:nvGraphicFramePr>
          <p:cNvPr id="12" name="表格 11"/>
          <p:cNvGraphicFramePr>
            <a:graphicFrameLocks noGrp="1"/>
          </p:cNvGraphicFramePr>
          <p:nvPr>
            <p:extLst>
              <p:ext uri="{D42A27DB-BD31-4B8C-83A1-F6EECF244321}">
                <p14:modId xmlns:p14="http://schemas.microsoft.com/office/powerpoint/2010/main" val="2182665499"/>
              </p:ext>
            </p:extLst>
          </p:nvPr>
        </p:nvGraphicFramePr>
        <p:xfrm>
          <a:off x="3788406" y="1988841"/>
          <a:ext cx="8137861" cy="3384376"/>
        </p:xfrm>
        <a:graphic>
          <a:graphicData uri="http://schemas.openxmlformats.org/drawingml/2006/table">
            <a:tbl>
              <a:tblPr>
                <a:tableStyleId>{5C22544A-7EE6-4342-B048-85BDC9FD1C3A}</a:tableStyleId>
              </a:tblPr>
              <a:tblGrid>
                <a:gridCol w="1883089"/>
                <a:gridCol w="1025668"/>
                <a:gridCol w="1162423"/>
                <a:gridCol w="1388250"/>
                <a:gridCol w="1322571"/>
                <a:gridCol w="1355860"/>
              </a:tblGrid>
              <a:tr h="407068">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产业技术含量水平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1.907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产品品种</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3.25</a:t>
                      </a:r>
                      <a:endParaRPr lang="zh-CN" sz="1600" kern="100" dirty="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1.848</a:t>
                      </a:r>
                      <a:endParaRPr lang="zh-CN" sz="1600" kern="100" dirty="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产业规模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产品口感</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1.594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产业知名度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1.646</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产业政府扶持程度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产品营养价值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1.915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产地风俗习惯</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1.574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产品档次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产地历史积淀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产品价格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2.89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1.822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流传着许多生动的故事</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1.860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产品包装</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产地文化积淀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1.448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产品功能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产地政府支持</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1.510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产品质量</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3.64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1.845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产地地理位置</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产品经济性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3.15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1.850</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产地交通设施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产品安全性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1.552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产地通讯设施</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产品原材料优劣</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1.674</a:t>
                      </a:r>
                      <a:endParaRPr lang="zh-CN" sz="1600" kern="100" dirty="0">
                        <a:effectLst/>
                        <a:latin typeface="微软雅黑" pitchFamily="34" charset="-122"/>
                        <a:ea typeface="微软雅黑" pitchFamily="34" charset="-122"/>
                      </a:endParaRPr>
                    </a:p>
                  </a:txBody>
                  <a:tcPr marL="68580" marR="68580" marT="0" marB="0" anchor="ctr"/>
                </a:tc>
              </a:tr>
            </a:tbl>
          </a:graphicData>
        </a:graphic>
      </p:graphicFrame>
      <p:grpSp>
        <p:nvGrpSpPr>
          <p:cNvPr id="20" name="组合 19"/>
          <p:cNvGrpSpPr/>
          <p:nvPr/>
        </p:nvGrpSpPr>
        <p:grpSpPr>
          <a:xfrm>
            <a:off x="260971" y="1500753"/>
            <a:ext cx="3096344" cy="4664551"/>
            <a:chOff x="260971" y="1500753"/>
            <a:chExt cx="3096344" cy="4664551"/>
          </a:xfrm>
        </p:grpSpPr>
        <p:cxnSp>
          <p:nvCxnSpPr>
            <p:cNvPr id="4" name="直接连接符 3"/>
            <p:cNvCxnSpPr/>
            <p:nvPr/>
          </p:nvCxnSpPr>
          <p:spPr>
            <a:xfrm>
              <a:off x="260971" y="1700808"/>
              <a:ext cx="0" cy="4464496"/>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60971" y="1988840"/>
              <a:ext cx="2160240"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是本地人</a:t>
              </a:r>
              <a:endParaRPr lang="zh-CN" altLang="en-US" dirty="0">
                <a:latin typeface="微软雅黑" pitchFamily="34" charset="-122"/>
                <a:ea typeface="微软雅黑" pitchFamily="34" charset="-122"/>
              </a:endParaRPr>
            </a:p>
          </p:txBody>
        </p:sp>
        <p:sp>
          <p:nvSpPr>
            <p:cNvPr id="6" name="矩形 5"/>
            <p:cNvSpPr/>
            <p:nvPr/>
          </p:nvSpPr>
          <p:spPr>
            <a:xfrm>
              <a:off x="260971" y="2680117"/>
              <a:ext cx="1368152"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品牌专卖店</a:t>
              </a:r>
              <a:endParaRPr lang="zh-CN" altLang="en-US" dirty="0">
                <a:latin typeface="微软雅黑" pitchFamily="34" charset="-122"/>
                <a:ea typeface="微软雅黑" pitchFamily="34" charset="-122"/>
              </a:endParaRPr>
            </a:p>
          </p:txBody>
        </p:sp>
        <p:sp>
          <p:nvSpPr>
            <p:cNvPr id="7" name="矩形 6"/>
            <p:cNvSpPr/>
            <p:nvPr/>
          </p:nvSpPr>
          <p:spPr>
            <a:xfrm>
              <a:off x="260971" y="3371394"/>
              <a:ext cx="1656184"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亲友推荐</a:t>
              </a:r>
              <a:endParaRPr lang="zh-CN" altLang="en-US" dirty="0">
                <a:latin typeface="微软雅黑" pitchFamily="34" charset="-122"/>
                <a:ea typeface="微软雅黑" pitchFamily="34" charset="-122"/>
              </a:endParaRPr>
            </a:p>
          </p:txBody>
        </p:sp>
        <p:sp>
          <p:nvSpPr>
            <p:cNvPr id="8" name="矩形 7"/>
            <p:cNvSpPr/>
            <p:nvPr/>
          </p:nvSpPr>
          <p:spPr>
            <a:xfrm>
              <a:off x="260971" y="4062671"/>
              <a:ext cx="2376264"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朋友介绍</a:t>
              </a:r>
              <a:endParaRPr lang="zh-CN" altLang="en-US" dirty="0">
                <a:latin typeface="微软雅黑" pitchFamily="34" charset="-122"/>
                <a:ea typeface="微软雅黑" pitchFamily="34" charset="-122"/>
              </a:endParaRPr>
            </a:p>
          </p:txBody>
        </p:sp>
        <p:sp>
          <p:nvSpPr>
            <p:cNvPr id="9" name="矩形 8"/>
            <p:cNvSpPr/>
            <p:nvPr/>
          </p:nvSpPr>
          <p:spPr>
            <a:xfrm>
              <a:off x="260971" y="4753948"/>
              <a:ext cx="684076"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广告</a:t>
              </a:r>
              <a:endParaRPr lang="zh-CN" altLang="en-US" dirty="0">
                <a:latin typeface="微软雅黑" pitchFamily="34" charset="-122"/>
                <a:ea typeface="微软雅黑" pitchFamily="34" charset="-122"/>
              </a:endParaRPr>
            </a:p>
          </p:txBody>
        </p:sp>
        <p:sp>
          <p:nvSpPr>
            <p:cNvPr id="10" name="矩形 9"/>
            <p:cNvSpPr/>
            <p:nvPr/>
          </p:nvSpPr>
          <p:spPr>
            <a:xfrm>
              <a:off x="260971" y="5445224"/>
              <a:ext cx="1512168"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网络渠道</a:t>
              </a:r>
              <a:endParaRPr lang="zh-CN" altLang="en-US" dirty="0">
                <a:latin typeface="微软雅黑" pitchFamily="34" charset="-122"/>
                <a:ea typeface="微软雅黑" pitchFamily="34" charset="-122"/>
              </a:endParaRPr>
            </a:p>
          </p:txBody>
        </p:sp>
        <p:sp>
          <p:nvSpPr>
            <p:cNvPr id="11" name="TextBox 10"/>
            <p:cNvSpPr txBox="1"/>
            <p:nvPr/>
          </p:nvSpPr>
          <p:spPr>
            <a:xfrm>
              <a:off x="512999" y="1500753"/>
              <a:ext cx="1800200"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认知渠道信息</a:t>
              </a:r>
              <a:endParaRPr lang="zh-CN" altLang="en-US" sz="2000" dirty="0">
                <a:latin typeface="微软雅黑" pitchFamily="34" charset="-122"/>
                <a:ea typeface="微软雅黑" pitchFamily="34" charset="-122"/>
              </a:endParaRPr>
            </a:p>
          </p:txBody>
        </p:sp>
        <p:sp>
          <p:nvSpPr>
            <p:cNvPr id="13" name="矩形 12"/>
            <p:cNvSpPr/>
            <p:nvPr/>
          </p:nvSpPr>
          <p:spPr>
            <a:xfrm>
              <a:off x="2493219" y="1988840"/>
              <a:ext cx="730684"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22%</a:t>
              </a:r>
              <a:endParaRPr lang="zh-CN" altLang="en-US" dirty="0">
                <a:solidFill>
                  <a:schemeClr val="tx1"/>
                </a:solidFill>
              </a:endParaRPr>
            </a:p>
          </p:txBody>
        </p:sp>
        <p:sp>
          <p:nvSpPr>
            <p:cNvPr id="15" name="矩形 14"/>
            <p:cNvSpPr/>
            <p:nvPr/>
          </p:nvSpPr>
          <p:spPr>
            <a:xfrm>
              <a:off x="1713830" y="2680116"/>
              <a:ext cx="635447"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14%</a:t>
              </a:r>
              <a:endParaRPr lang="zh-CN" altLang="en-US" dirty="0">
                <a:solidFill>
                  <a:schemeClr val="tx1"/>
                </a:solidFill>
              </a:endParaRPr>
            </a:p>
          </p:txBody>
        </p:sp>
        <p:sp>
          <p:nvSpPr>
            <p:cNvPr id="16" name="矩形 15"/>
            <p:cNvSpPr/>
            <p:nvPr/>
          </p:nvSpPr>
          <p:spPr>
            <a:xfrm>
              <a:off x="1978559" y="3371394"/>
              <a:ext cx="65867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16%</a:t>
              </a:r>
              <a:endParaRPr lang="zh-CN" altLang="en-US" dirty="0">
                <a:solidFill>
                  <a:schemeClr val="tx1"/>
                </a:solidFill>
              </a:endParaRPr>
            </a:p>
          </p:txBody>
        </p:sp>
        <p:sp>
          <p:nvSpPr>
            <p:cNvPr id="17" name="矩形 16"/>
            <p:cNvSpPr/>
            <p:nvPr/>
          </p:nvSpPr>
          <p:spPr>
            <a:xfrm>
              <a:off x="2719847" y="3990663"/>
              <a:ext cx="63746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26%</a:t>
              </a:r>
              <a:endParaRPr lang="zh-CN" altLang="en-US" dirty="0">
                <a:solidFill>
                  <a:schemeClr val="tx1"/>
                </a:solidFill>
              </a:endParaRPr>
            </a:p>
          </p:txBody>
        </p:sp>
        <p:sp>
          <p:nvSpPr>
            <p:cNvPr id="18" name="矩形 17"/>
            <p:cNvSpPr/>
            <p:nvPr/>
          </p:nvSpPr>
          <p:spPr>
            <a:xfrm>
              <a:off x="1027659" y="4753948"/>
              <a:ext cx="50405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7%</a:t>
              </a:r>
              <a:endParaRPr lang="zh-CN" altLang="en-US" dirty="0">
                <a:solidFill>
                  <a:schemeClr val="tx1"/>
                </a:solidFill>
              </a:endParaRPr>
            </a:p>
          </p:txBody>
        </p:sp>
        <p:sp>
          <p:nvSpPr>
            <p:cNvPr id="19" name="矩形 18"/>
            <p:cNvSpPr/>
            <p:nvPr/>
          </p:nvSpPr>
          <p:spPr>
            <a:xfrm>
              <a:off x="1845221" y="5445224"/>
              <a:ext cx="64799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15%</a:t>
              </a:r>
              <a:endParaRPr lang="zh-CN" altLang="en-US" dirty="0">
                <a:solidFill>
                  <a:schemeClr val="tx1"/>
                </a:solidFill>
              </a:endParaRPr>
            </a:p>
          </p:txBody>
        </p:sp>
      </p:grpSp>
      <p:sp>
        <p:nvSpPr>
          <p:cNvPr id="21" name="矩形 20"/>
          <p:cNvSpPr/>
          <p:nvPr/>
        </p:nvSpPr>
        <p:spPr>
          <a:xfrm>
            <a:off x="6669204" y="1484784"/>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综合认知维度信息</a:t>
            </a:r>
            <a:endParaRPr lang="zh-CN" altLang="en-US" dirty="0">
              <a:latin typeface="微软雅黑" pitchFamily="34" charset="-122"/>
              <a:ea typeface="微软雅黑" pitchFamily="34" charset="-122"/>
            </a:endParaRPr>
          </a:p>
        </p:txBody>
      </p:sp>
      <p:sp>
        <p:nvSpPr>
          <p:cNvPr id="22" name="TextBox 21"/>
          <p:cNvSpPr txBox="1"/>
          <p:nvPr/>
        </p:nvSpPr>
        <p:spPr>
          <a:xfrm>
            <a:off x="3717355" y="537321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cxnSp>
        <p:nvCxnSpPr>
          <p:cNvPr id="23" name="直接连接符 22"/>
          <p:cNvCxnSpPr/>
          <p:nvPr/>
        </p:nvCxnSpPr>
        <p:spPr>
          <a:xfrm>
            <a:off x="3573339"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562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表格 6"/>
          <p:cNvGraphicFramePr>
            <a:graphicFrameLocks noGrp="1"/>
          </p:cNvGraphicFramePr>
          <p:nvPr>
            <p:extLst>
              <p:ext uri="{D42A27DB-BD31-4B8C-83A1-F6EECF244321}">
                <p14:modId xmlns:p14="http://schemas.microsoft.com/office/powerpoint/2010/main" val="2079678701"/>
              </p:ext>
            </p:extLst>
          </p:nvPr>
        </p:nvGraphicFramePr>
        <p:xfrm>
          <a:off x="374039" y="3497387"/>
          <a:ext cx="11439161" cy="2235869"/>
        </p:xfrm>
        <a:graphic>
          <a:graphicData uri="http://schemas.openxmlformats.org/drawingml/2006/table">
            <a:tbl>
              <a:tblPr>
                <a:tableStyleId>{5C22544A-7EE6-4342-B048-85BDC9FD1C3A}</a:tableStyleId>
              </a:tblPr>
              <a:tblGrid>
                <a:gridCol w="2797810"/>
                <a:gridCol w="1727803"/>
                <a:gridCol w="1728971"/>
                <a:gridCol w="1727803"/>
                <a:gridCol w="1727803"/>
                <a:gridCol w="1728971"/>
              </a:tblGrid>
              <a:tr h="757237">
                <a:tc>
                  <a:txBody>
                    <a:bodyPr/>
                    <a:lstStyle/>
                    <a:p>
                      <a:pPr indent="127000" algn="ctr">
                        <a:lnSpc>
                          <a:spcPct val="125000"/>
                        </a:lnSpc>
                        <a:spcAft>
                          <a:spcPts val="0"/>
                        </a:spcAft>
                      </a:pPr>
                      <a:r>
                        <a:rPr lang="en-US" sz="1400" kern="0" dirty="0">
                          <a:solidFill>
                            <a:schemeClr val="bg1"/>
                          </a:solidFill>
                          <a:effectLst/>
                          <a:latin typeface="微软雅黑" pitchFamily="34" charset="-122"/>
                          <a:ea typeface="微软雅黑" pitchFamily="34" charset="-122"/>
                        </a:rPr>
                        <a:t> </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刻度均值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刻度方差</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多相关性</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的平方</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校正的项总</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计相关性</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err="1">
                          <a:solidFill>
                            <a:schemeClr val="bg1"/>
                          </a:solidFill>
                          <a:effectLst/>
                          <a:latin typeface="微软雅黑" pitchFamily="34" charset="-122"/>
                          <a:ea typeface="微软雅黑" pitchFamily="34" charset="-122"/>
                        </a:rPr>
                        <a:t>Cronbach's</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a:solidFill>
                            <a:schemeClr val="bg1"/>
                          </a:solidFill>
                          <a:effectLst/>
                          <a:latin typeface="微软雅黑" pitchFamily="34" charset="-122"/>
                          <a:ea typeface="微软雅黑" pitchFamily="34" charset="-122"/>
                        </a:rPr>
                        <a:t>Alpha</a:t>
                      </a:r>
                      <a:r>
                        <a:rPr lang="zh-CN" sz="1800" kern="0" dirty="0">
                          <a:solidFill>
                            <a:schemeClr val="bg1"/>
                          </a:solidFill>
                          <a:effectLst/>
                          <a:latin typeface="微软雅黑" pitchFamily="34" charset="-122"/>
                          <a:ea typeface="微软雅黑" pitchFamily="34" charset="-122"/>
                        </a:rPr>
                        <a:t>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98512">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产业形象（产业技术含量水平）</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.410</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.047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.476</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产业形象（产业规模）</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8.62</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.234</a:t>
                      </a:r>
                      <a:r>
                        <a:rPr lang="en-US" sz="1400" kern="10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.378</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产业形象（产业知名度）</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8.11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11.641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.427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.087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.317</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产业形象（产业政府扶持程度）</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8.59</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12.076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.127</a:t>
                      </a:r>
                      <a:r>
                        <a:rPr lang="en-US" sz="1400" kern="10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.287</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sp>
        <p:nvSpPr>
          <p:cNvPr id="9" name="矩形 8"/>
          <p:cNvSpPr/>
          <p:nvPr/>
        </p:nvSpPr>
        <p:spPr>
          <a:xfrm>
            <a:off x="188963" y="4681712"/>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0" name="矩形 9"/>
          <p:cNvSpPr/>
          <p:nvPr/>
        </p:nvSpPr>
        <p:spPr>
          <a:xfrm>
            <a:off x="188963" y="5413027"/>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1" name="矩形 10"/>
          <p:cNvSpPr/>
          <p:nvPr/>
        </p:nvSpPr>
        <p:spPr>
          <a:xfrm>
            <a:off x="609013" y="1697231"/>
            <a:ext cx="8053167" cy="461665"/>
          </a:xfrm>
          <a:prstGeom prst="rect">
            <a:avLst/>
          </a:prstGeom>
        </p:spPr>
        <p:txBody>
          <a:bodyPr wrap="none">
            <a:spAutoFit/>
          </a:bodyPr>
          <a:lstStyle/>
          <a:p>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李克特量表的信度分析一般采用</a:t>
            </a:r>
            <a:r>
              <a:rPr lang="en-US" altLang="zh-CN" sz="2400" b="1" dirty="0" err="1" smtClean="0">
                <a:solidFill>
                  <a:schemeClr val="tx1">
                    <a:lumMod val="75000"/>
                    <a:lumOff val="25000"/>
                  </a:schemeClr>
                </a:solidFill>
                <a:latin typeface="微软雅黑" panose="020B0503020204020204" pitchFamily="34" charset="-122"/>
                <a:ea typeface="微软雅黑" panose="020B0503020204020204" pitchFamily="34" charset="-122"/>
              </a:rPr>
              <a:t>Cronbach‘sa</a:t>
            </a:r>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系数</a:t>
            </a:r>
            <a:r>
              <a:rPr lang="zh-CN"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检验</a:t>
            </a:r>
            <a:r>
              <a:rPr lang="zh-CN" altLang="en-US" dirty="0">
                <a:solidFill>
                  <a:schemeClr val="tx1">
                    <a:lumMod val="75000"/>
                    <a:lumOff val="25000"/>
                  </a:schemeClr>
                </a:solidFill>
                <a:latin typeface="微软雅黑" pitchFamily="34" charset="-122"/>
                <a:ea typeface="微软雅黑" pitchFamily="34" charset="-122"/>
              </a:rPr>
              <a:t>。</a:t>
            </a:r>
          </a:p>
        </p:txBody>
      </p:sp>
      <p:sp>
        <p:nvSpPr>
          <p:cNvPr id="12" name="矩形 11"/>
          <p:cNvSpPr/>
          <p:nvPr/>
        </p:nvSpPr>
        <p:spPr>
          <a:xfrm>
            <a:off x="609012" y="2071761"/>
            <a:ext cx="10978387" cy="646331"/>
          </a:xfrm>
          <a:prstGeom prst="rect">
            <a:avLst/>
          </a:prstGeom>
        </p:spPr>
        <p:txBody>
          <a:bodyPr wrap="square">
            <a:spAutoFit/>
          </a:bodyPr>
          <a:lstStyle/>
          <a:p>
            <a:r>
              <a:rPr lang="zh-CN" altLang="zh-CN" dirty="0">
                <a:solidFill>
                  <a:schemeClr val="tx1">
                    <a:lumMod val="75000"/>
                    <a:lumOff val="25000"/>
                  </a:schemeClr>
                </a:solidFill>
                <a:latin typeface="微软雅黑" pitchFamily="34" charset="-122"/>
                <a:ea typeface="微软雅黑" pitchFamily="34" charset="-122"/>
              </a:rPr>
              <a:t>相关程度</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以上，说明该问项是总和评分尺度的一个好的组成成分，所以</a:t>
            </a:r>
            <a:r>
              <a:rPr lang="zh-CN" altLang="zh-CN" dirty="0" smtClean="0">
                <a:solidFill>
                  <a:schemeClr val="tx1">
                    <a:lumMod val="75000"/>
                    <a:lumOff val="25000"/>
                  </a:schemeClr>
                </a:solidFill>
                <a:latin typeface="微软雅黑" pitchFamily="34" charset="-122"/>
                <a:ea typeface="微软雅黑" pitchFamily="34" charset="-122"/>
              </a:rPr>
              <a:t>把</a:t>
            </a:r>
            <a:r>
              <a:rPr lang="zh-CN" altLang="en-US" b="1" dirty="0" smtClean="0">
                <a:solidFill>
                  <a:schemeClr val="tx1">
                    <a:lumMod val="75000"/>
                    <a:lumOff val="25000"/>
                  </a:schemeClr>
                </a:solidFill>
                <a:latin typeface="微软雅黑" pitchFamily="34" charset="-122"/>
                <a:ea typeface="微软雅黑" pitchFamily="34" charset="-122"/>
              </a:rPr>
              <a:t>多相关性的平方</a:t>
            </a:r>
            <a:r>
              <a:rPr lang="zh-CN" altLang="zh-CN" dirty="0" smtClean="0">
                <a:solidFill>
                  <a:schemeClr val="tx1">
                    <a:lumMod val="75000"/>
                    <a:lumOff val="25000"/>
                  </a:schemeClr>
                </a:solidFill>
                <a:latin typeface="微软雅黑" pitchFamily="34" charset="-122"/>
                <a:ea typeface="微软雅黑" pitchFamily="34" charset="-122"/>
              </a:rPr>
              <a:t>小于</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作为删除题项的依据，并检视“项已删除的</a:t>
            </a:r>
            <a:r>
              <a:rPr lang="en-US" altLang="zh-CN" dirty="0" err="1">
                <a:solidFill>
                  <a:schemeClr val="tx1">
                    <a:lumMod val="75000"/>
                    <a:lumOff val="25000"/>
                  </a:schemeClr>
                </a:solidFill>
                <a:latin typeface="微软雅黑" pitchFamily="34" charset="-122"/>
                <a:ea typeface="微软雅黑" pitchFamily="34" charset="-122"/>
              </a:rPr>
              <a:t>Cronbach'sa</a:t>
            </a:r>
            <a:r>
              <a:rPr lang="zh-CN" altLang="zh-CN" dirty="0">
                <a:solidFill>
                  <a:schemeClr val="tx1">
                    <a:lumMod val="75000"/>
                    <a:lumOff val="25000"/>
                  </a:schemeClr>
                </a:solidFill>
                <a:latin typeface="微软雅黑" pitchFamily="34" charset="-122"/>
                <a:ea typeface="微软雅黑" pitchFamily="34" charset="-122"/>
              </a:rPr>
              <a:t>值”分析栏</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13" name="直接连接符 12"/>
          <p:cNvCxnSpPr/>
          <p:nvPr/>
        </p:nvCxnSpPr>
        <p:spPr>
          <a:xfrm>
            <a:off x="1339557" y="2801395"/>
            <a:ext cx="9512887" cy="0"/>
          </a:xfrm>
          <a:prstGeom prst="line">
            <a:avLst/>
          </a:prstGeom>
          <a:ln>
            <a:solidFill>
              <a:schemeClr val="accent5">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417771" y="301820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产业形象量表（</a:t>
            </a:r>
            <a:r>
              <a:rPr lang="en-US" altLang="zh-CN" b="1" dirty="0" smtClean="0">
                <a:latin typeface="微软雅黑" pitchFamily="34" charset="-122"/>
                <a:ea typeface="微软雅黑" pitchFamily="34" charset="-122"/>
              </a:rPr>
              <a:t>a=0.437</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2121562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186305540"/>
              </p:ext>
            </p:extLst>
          </p:nvPr>
        </p:nvGraphicFramePr>
        <p:xfrm>
          <a:off x="3069281" y="1674736"/>
          <a:ext cx="8856986" cy="4706592"/>
        </p:xfrm>
        <a:graphic>
          <a:graphicData uri="http://schemas.openxmlformats.org/drawingml/2006/table">
            <a:tbl>
              <a:tblPr>
                <a:tableStyleId>{5C22544A-7EE6-4342-B048-85BDC9FD1C3A}</a:tableStyleId>
              </a:tblPr>
              <a:tblGrid>
                <a:gridCol w="1716415"/>
                <a:gridCol w="1430514"/>
                <a:gridCol w="1431512"/>
                <a:gridCol w="1430514"/>
                <a:gridCol w="1430514"/>
                <a:gridCol w="1417517"/>
              </a:tblGrid>
              <a:tr h="595090">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指标</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刻度均值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刻度方差</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多相关性</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的平方</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校正的项总</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计相关性</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en-US" sz="1400" kern="0" dirty="0" err="1">
                          <a:solidFill>
                            <a:schemeClr val="bg1"/>
                          </a:solidFill>
                          <a:effectLst/>
                          <a:latin typeface="微软雅黑" pitchFamily="34" charset="-122"/>
                          <a:ea typeface="微软雅黑" pitchFamily="34" charset="-122"/>
                        </a:rPr>
                        <a:t>Cronbach's</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en-US" sz="1400" kern="0" dirty="0">
                          <a:solidFill>
                            <a:schemeClr val="bg1"/>
                          </a:solidFill>
                          <a:effectLst/>
                          <a:latin typeface="微软雅黑" pitchFamily="34" charset="-122"/>
                          <a:ea typeface="微软雅黑" pitchFamily="34" charset="-122"/>
                        </a:rPr>
                        <a:t>Alpha</a:t>
                      </a:r>
                      <a:r>
                        <a:rPr lang="zh-CN" sz="1400" kern="0" dirty="0">
                          <a:solidFill>
                            <a:schemeClr val="bg1"/>
                          </a:solidFill>
                          <a:effectLst/>
                          <a:latin typeface="微软雅黑" pitchFamily="34" charset="-122"/>
                          <a:ea typeface="微软雅黑" pitchFamily="34" charset="-122"/>
                        </a:rPr>
                        <a:t>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产品形象（产品品种）</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0.33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0.143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0.664</a:t>
                      </a:r>
                      <a:endParaRPr lang="zh-CN" sz="1000" kern="100" dirty="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产品形象（产品口感）</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81.665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0.395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产品形象（产品口味）</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80.424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0.422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0.318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产品形象（产品营养价值）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80.555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0.331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0.664</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产品形象（产品档次）</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84.743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.256*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产品形象（产品价格）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36.99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87.028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0.098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0.692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产品形象（产品包装）</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86.802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0.146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0.677</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产品形象（产品功能）</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82.237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0.342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产品形象（产品质量）</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80.549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0.351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0.184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0.661</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产品形象（产品经济性）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36.73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81.922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产品形象（产品安全性）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82.623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0.374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0.288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产品形象（产品原材料优劣）</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35.94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81.729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0.659</a:t>
                      </a:r>
                      <a:endParaRPr lang="zh-CN" sz="1000" kern="100" dirty="0">
                        <a:effectLst/>
                        <a:latin typeface="微软雅黑" pitchFamily="34" charset="-122"/>
                        <a:ea typeface="微软雅黑" pitchFamily="34" charset="-122"/>
                      </a:endParaRPr>
                    </a:p>
                  </a:txBody>
                  <a:tcPr marL="65515" marR="65515" marT="0" marB="0" anchor="ctr"/>
                </a:tc>
              </a:tr>
            </a:tbl>
          </a:graphicData>
        </a:graphic>
      </p:graphicFrame>
      <p:sp>
        <p:nvSpPr>
          <p:cNvPr id="7" name="矩形 6"/>
          <p:cNvSpPr/>
          <p:nvPr/>
        </p:nvSpPr>
        <p:spPr>
          <a:xfrm>
            <a:off x="2953654" y="3840099"/>
            <a:ext cx="9059477" cy="828092"/>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8" name="矩形 7"/>
          <p:cNvSpPr/>
          <p:nvPr/>
        </p:nvSpPr>
        <p:spPr>
          <a:xfrm>
            <a:off x="2953653" y="5467707"/>
            <a:ext cx="9059477" cy="21602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9" name="矩形 8"/>
          <p:cNvSpPr/>
          <p:nvPr/>
        </p:nvSpPr>
        <p:spPr>
          <a:xfrm>
            <a:off x="3069283" y="119271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产品形象</a:t>
            </a:r>
            <a:r>
              <a:rPr lang="zh-CN" altLang="en-US" b="1" dirty="0" smtClean="0">
                <a:latin typeface="微软雅黑" pitchFamily="34" charset="-122"/>
                <a:ea typeface="微软雅黑" pitchFamily="34" charset="-122"/>
              </a:rPr>
              <a:t>量表（</a:t>
            </a:r>
            <a:r>
              <a:rPr lang="en-US" altLang="zh-CN" b="1" dirty="0" smtClean="0">
                <a:latin typeface="微软雅黑" pitchFamily="34" charset="-122"/>
                <a:ea typeface="微软雅黑" pitchFamily="34" charset="-122"/>
              </a:rPr>
              <a:t>a=0.685</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0" name="矩形 9"/>
          <p:cNvSpPr/>
          <p:nvPr/>
        </p:nvSpPr>
        <p:spPr>
          <a:xfrm>
            <a:off x="648072" y="2369829"/>
            <a:ext cx="1413099" cy="36004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剔除项</a:t>
            </a:r>
            <a:endParaRPr lang="zh-CN" altLang="en-US" dirty="0">
              <a:latin typeface="微软雅黑" pitchFamily="34" charset="-122"/>
              <a:ea typeface="微软雅黑" pitchFamily="34" charset="-122"/>
            </a:endParaRPr>
          </a:p>
        </p:txBody>
      </p:sp>
      <p:sp>
        <p:nvSpPr>
          <p:cNvPr id="11" name="矩形 10"/>
          <p:cNvSpPr/>
          <p:nvPr/>
        </p:nvSpPr>
        <p:spPr>
          <a:xfrm>
            <a:off x="648071" y="294065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产品档次</a:t>
            </a:r>
            <a:endParaRPr lang="zh-CN" altLang="en-US" dirty="0">
              <a:latin typeface="微软雅黑" pitchFamily="34" charset="-122"/>
              <a:ea typeface="微软雅黑" pitchFamily="34" charset="-122"/>
            </a:endParaRPr>
          </a:p>
        </p:txBody>
      </p:sp>
      <p:sp>
        <p:nvSpPr>
          <p:cNvPr id="12" name="矩形 11"/>
          <p:cNvSpPr/>
          <p:nvPr/>
        </p:nvSpPr>
        <p:spPr>
          <a:xfrm>
            <a:off x="648072" y="3511483"/>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产品价格</a:t>
            </a:r>
            <a:endParaRPr lang="zh-CN" altLang="en-US" dirty="0">
              <a:latin typeface="微软雅黑" pitchFamily="34" charset="-122"/>
              <a:ea typeface="微软雅黑" pitchFamily="34" charset="-122"/>
            </a:endParaRPr>
          </a:p>
        </p:txBody>
      </p:sp>
      <p:sp>
        <p:nvSpPr>
          <p:cNvPr id="13" name="矩形 12"/>
          <p:cNvSpPr/>
          <p:nvPr/>
        </p:nvSpPr>
        <p:spPr>
          <a:xfrm>
            <a:off x="648070" y="4082310"/>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产品包装</a:t>
            </a:r>
            <a:endParaRPr lang="zh-CN" altLang="en-US" dirty="0">
              <a:latin typeface="微软雅黑" pitchFamily="34" charset="-122"/>
              <a:ea typeface="微软雅黑" pitchFamily="34" charset="-122"/>
            </a:endParaRPr>
          </a:p>
        </p:txBody>
      </p:sp>
      <p:sp>
        <p:nvSpPr>
          <p:cNvPr id="14" name="矩形 13"/>
          <p:cNvSpPr/>
          <p:nvPr/>
        </p:nvSpPr>
        <p:spPr>
          <a:xfrm>
            <a:off x="648069" y="465313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产品经济性</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211446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val="2404003357"/>
              </p:ext>
            </p:extLst>
          </p:nvPr>
        </p:nvGraphicFramePr>
        <p:xfrm>
          <a:off x="375749" y="1484784"/>
          <a:ext cx="11435741" cy="2304256"/>
        </p:xfrm>
        <a:graphic>
          <a:graphicData uri="http://schemas.openxmlformats.org/drawingml/2006/table">
            <a:tbl>
              <a:tblPr>
                <a:tableStyleId>{5C22544A-7EE6-4342-B048-85BDC9FD1C3A}</a:tableStyleId>
              </a:tblPr>
              <a:tblGrid>
                <a:gridCol w="2409864"/>
                <a:gridCol w="1837059"/>
                <a:gridCol w="1833261"/>
                <a:gridCol w="1835793"/>
                <a:gridCol w="1835793"/>
                <a:gridCol w="1683971"/>
              </a:tblGrid>
              <a:tr h="771376">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rPr>
                        <a:t> </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刻度方差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多相关性</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的平方</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校正的项总</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计相关性</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rPr>
                        <a:t>Cronbach's</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Alpha</a:t>
                      </a:r>
                      <a:r>
                        <a:rPr lang="zh-CN" sz="1600" kern="0" dirty="0">
                          <a:solidFill>
                            <a:schemeClr val="bg1"/>
                          </a:solidFill>
                          <a:effectLst/>
                          <a:latin typeface="微软雅黑" pitchFamily="34" charset="-122"/>
                          <a:ea typeface="微软雅黑" pitchFamily="34" charset="-122"/>
                        </a:rPr>
                        <a:t>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80752">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文化传承（产地风俗习惯）</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11.976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.408</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.197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.510</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文化传承（产地历史积淀）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12.186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.408</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.187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.511</a:t>
                      </a:r>
                      <a:endParaRPr lang="zh-CN" sz="1800" kern="100">
                        <a:effectLst/>
                        <a:latin typeface="微软雅黑" pitchFamily="34" charset="-122"/>
                        <a:ea typeface="微软雅黑" pitchFamily="34" charset="-122"/>
                      </a:endParaRPr>
                    </a:p>
                  </a:txBody>
                  <a:tcPr marL="68580" marR="68580" marT="0" marB="0" anchor="ctr"/>
                </a:tc>
              </a:tr>
              <a:tr h="432048">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文化传承（流传着许多生动的</a:t>
                      </a:r>
                      <a:r>
                        <a:rPr lang="zh-CN" sz="1100" kern="0" dirty="0" smtClean="0">
                          <a:solidFill>
                            <a:schemeClr val="bg1"/>
                          </a:solidFill>
                          <a:effectLst/>
                          <a:latin typeface="微软雅黑" pitchFamily="34" charset="-122"/>
                          <a:ea typeface="微软雅黑" pitchFamily="34" charset="-122"/>
                        </a:rPr>
                        <a:t>故事）</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7.02</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11.234</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.337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.575</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文化传承（产地文化积淀）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7.25</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12.790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.528</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val="1578322761"/>
              </p:ext>
            </p:extLst>
          </p:nvPr>
        </p:nvGraphicFramePr>
        <p:xfrm>
          <a:off x="368983" y="4293096"/>
          <a:ext cx="11449272" cy="2088232"/>
        </p:xfrm>
        <a:graphic>
          <a:graphicData uri="http://schemas.openxmlformats.org/drawingml/2006/table">
            <a:tbl>
              <a:tblPr>
                <a:tableStyleId>{5C22544A-7EE6-4342-B048-85BDC9FD1C3A}</a:tableStyleId>
              </a:tblPr>
              <a:tblGrid>
                <a:gridCol w="2402107"/>
                <a:gridCol w="1869164"/>
                <a:gridCol w="1865301"/>
                <a:gridCol w="1867877"/>
                <a:gridCol w="1867877"/>
                <a:gridCol w="1576946"/>
              </a:tblGrid>
              <a:tr h="699368">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cs typeface="+mn-cs"/>
                        </a:rPr>
                        <a:t> </a:t>
                      </a:r>
                      <a:endParaRPr lang="zh-CN" sz="1600" kern="0" dirty="0">
                        <a:solidFill>
                          <a:schemeClr val="bg1"/>
                        </a:solidFill>
                        <a:effectLst/>
                        <a:latin typeface="微软雅黑" pitchFamily="34" charset="-122"/>
                        <a:ea typeface="微软雅黑" pitchFamily="34" charset="-122"/>
                        <a:cs typeface="+mn-cs"/>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刻度均值</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刻度方差</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多相关性</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的平方</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校正的项总</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计相关性</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cs typeface="+mn-cs"/>
                        </a:rPr>
                        <a:t>Cronbach's</a:t>
                      </a:r>
                      <a:endParaRPr lang="zh-CN" sz="1600" kern="0" dirty="0">
                        <a:solidFill>
                          <a:schemeClr val="bg1"/>
                        </a:solidFill>
                        <a:effectLst/>
                        <a:latin typeface="微软雅黑" pitchFamily="34" charset="-122"/>
                        <a:ea typeface="微软雅黑" pitchFamily="34" charset="-122"/>
                        <a:cs typeface="+mn-cs"/>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cs typeface="+mn-cs"/>
                        </a:rPr>
                        <a:t>Alpha</a:t>
                      </a:r>
                      <a:r>
                        <a:rPr lang="zh-CN" sz="1600" kern="0" dirty="0">
                          <a:solidFill>
                            <a:schemeClr val="bg1"/>
                          </a:solidFill>
                          <a:effectLst/>
                          <a:latin typeface="微软雅黑" pitchFamily="34" charset="-122"/>
                          <a:ea typeface="微软雅黑" pitchFamily="34" charset="-122"/>
                          <a:cs typeface="+mn-cs"/>
                        </a:rPr>
                        <a:t>值</a:t>
                      </a:r>
                    </a:p>
                  </a:txBody>
                  <a:tcPr marL="68580" marR="68580" marT="0" marB="0" anchor="ctr">
                    <a:solidFill>
                      <a:schemeClr val="accent5">
                        <a:lumMod val="50000"/>
                      </a:schemeClr>
                    </a:solidFill>
                  </a:tcPr>
                </a:tc>
              </a:tr>
              <a:tr h="308744">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区位环境（产地政府支持）</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6.51</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12.600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.433</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.199</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.737</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区位环境（产地地理位置）</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11.920</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.544</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.303</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.674</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区位环境（产地交通设施）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rPr>
                        <a:t>6.52</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11.265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.617</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.420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.631</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区位环境（产地通讯设施）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11.934</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.542</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.356</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.675</a:t>
                      </a:r>
                      <a:endParaRPr lang="zh-CN" sz="1400" kern="100" dirty="0">
                        <a:effectLst/>
                        <a:latin typeface="Times New Roman"/>
                        <a:ea typeface="宋体"/>
                      </a:endParaRPr>
                    </a:p>
                  </a:txBody>
                  <a:tcPr marL="68580" marR="68580" marT="0" marB="0" anchor="ctr"/>
                </a:tc>
              </a:tr>
            </a:tbl>
          </a:graphicData>
        </a:graphic>
      </p:graphicFrame>
      <p:sp>
        <p:nvSpPr>
          <p:cNvPr id="17" name="矩形 16"/>
          <p:cNvSpPr/>
          <p:nvPr/>
        </p:nvSpPr>
        <p:spPr>
          <a:xfrm>
            <a:off x="379587" y="102199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文化传承量</a:t>
            </a:r>
            <a:r>
              <a:rPr lang="zh-CN" altLang="en-US" b="1" dirty="0" smtClean="0">
                <a:latin typeface="微软雅黑" pitchFamily="34" charset="-122"/>
                <a:ea typeface="微软雅黑" pitchFamily="34" charset="-122"/>
              </a:rPr>
              <a:t>表（</a:t>
            </a:r>
            <a:r>
              <a:rPr lang="en-US" altLang="zh-CN" b="1" dirty="0" smtClean="0">
                <a:latin typeface="微软雅黑" pitchFamily="34" charset="-122"/>
                <a:ea typeface="微软雅黑" pitchFamily="34" charset="-122"/>
              </a:rPr>
              <a:t>a=0.601</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8" name="矩形 17"/>
          <p:cNvSpPr/>
          <p:nvPr/>
        </p:nvSpPr>
        <p:spPr>
          <a:xfrm>
            <a:off x="379587" y="382294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区位环境</a:t>
            </a:r>
            <a:r>
              <a:rPr lang="zh-CN" altLang="en-US" b="1" dirty="0" smtClean="0">
                <a:latin typeface="微软雅黑" pitchFamily="34" charset="-122"/>
                <a:ea typeface="微软雅黑" pitchFamily="34" charset="-122"/>
              </a:rPr>
              <a:t>量</a:t>
            </a:r>
            <a:r>
              <a:rPr lang="zh-CN" altLang="en-US" b="1" dirty="0" smtClean="0">
                <a:latin typeface="微软雅黑" pitchFamily="34" charset="-122"/>
                <a:ea typeface="微软雅黑" pitchFamily="34" charset="-122"/>
              </a:rPr>
              <a:t>表（</a:t>
            </a:r>
            <a:r>
              <a:rPr lang="en-US" altLang="zh-CN" b="1" dirty="0" smtClean="0">
                <a:latin typeface="微软雅黑" pitchFamily="34" charset="-122"/>
                <a:ea typeface="微软雅黑" pitchFamily="34" charset="-122"/>
              </a:rPr>
              <a:t>a=0.740</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1507465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itchFamily="34" charset="-122"/>
                <a:ea typeface="微软雅黑" pitchFamily="34" charset="-122"/>
              </a:rPr>
              <a:t>效</a:t>
            </a:r>
            <a:r>
              <a:rPr lang="zh-CN" altLang="en-US" sz="2000" dirty="0" smtClean="0">
                <a:latin typeface="微软雅黑" pitchFamily="34" charset="-122"/>
                <a:ea typeface="微软雅黑" pitchFamily="34" charset="-122"/>
              </a:rPr>
              <a:t>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093619" y="1840505"/>
            <a:ext cx="0" cy="2884639"/>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5" name="表格 4"/>
          <p:cNvGraphicFramePr>
            <a:graphicFrameLocks noGrp="1"/>
          </p:cNvGraphicFramePr>
          <p:nvPr>
            <p:extLst>
              <p:ext uri="{D42A27DB-BD31-4B8C-83A1-F6EECF244321}">
                <p14:modId xmlns:p14="http://schemas.microsoft.com/office/powerpoint/2010/main" val="2917769356"/>
              </p:ext>
            </p:extLst>
          </p:nvPr>
        </p:nvGraphicFramePr>
        <p:xfrm>
          <a:off x="6328716" y="3068960"/>
          <a:ext cx="5681074" cy="1261400"/>
        </p:xfrm>
        <a:graphic>
          <a:graphicData uri="http://schemas.openxmlformats.org/drawingml/2006/table">
            <a:tbl>
              <a:tblPr>
                <a:tableStyleId>{5C22544A-7EE6-4342-B048-85BDC9FD1C3A}</a:tableStyleId>
              </a:tblPr>
              <a:tblGrid>
                <a:gridCol w="2519401"/>
                <a:gridCol w="2232310"/>
                <a:gridCol w="929363"/>
              </a:tblGrid>
              <a:tr h="315350">
                <a:tc gridSpan="2">
                  <a:txBody>
                    <a:bodyPr/>
                    <a:lstStyle/>
                    <a:p>
                      <a:pPr indent="127000" algn="l">
                        <a:lnSpc>
                          <a:spcPts val="16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endParaRPr lang="zh-CN" altLang="en-US"/>
                    </a:p>
                  </a:txBody>
                  <a:tcPr/>
                </a:tc>
                <a:tc>
                  <a:txBody>
                    <a:bodyPr/>
                    <a:lstStyle/>
                    <a:p>
                      <a:pPr indent="127000" algn="r">
                        <a:lnSpc>
                          <a:spcPts val="1600"/>
                        </a:lnSpc>
                        <a:spcAft>
                          <a:spcPts val="0"/>
                        </a:spcAft>
                      </a:pPr>
                      <a:r>
                        <a:rPr lang="en-US" sz="1400" kern="0" dirty="0">
                          <a:solidFill>
                            <a:schemeClr val="bg1"/>
                          </a:solidFill>
                          <a:effectLst/>
                          <a:latin typeface="微软雅黑" pitchFamily="34" charset="-122"/>
                          <a:ea typeface="微软雅黑" pitchFamily="34" charset="-122"/>
                        </a:rPr>
                        <a:t>.751</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315350">
                <a:tc rowSpan="3">
                  <a:txBody>
                    <a:bodyPr/>
                    <a:lstStyle/>
                    <a:p>
                      <a:pPr indent="127000" algn="l">
                        <a:lnSpc>
                          <a:spcPts val="16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600" kern="100" dirty="0">
                        <a:solidFill>
                          <a:schemeClr val="bg1"/>
                        </a:solidFill>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solidFill>
                      <a:schemeClr val="accent6">
                        <a:lumMod val="75000"/>
                      </a:schemeClr>
                    </a:solidFill>
                  </a:tcPr>
                </a:tc>
                <a:tc>
                  <a:txBody>
                    <a:bodyPr/>
                    <a:lstStyle/>
                    <a:p>
                      <a:pPr indent="127000" algn="l">
                        <a:lnSpc>
                          <a:spcPts val="1600"/>
                        </a:lnSpc>
                        <a:spcAft>
                          <a:spcPts val="0"/>
                        </a:spcAft>
                      </a:pPr>
                      <a:r>
                        <a:rPr lang="zh-CN" sz="1400" kern="0" dirty="0">
                          <a:effectLst/>
                          <a:latin typeface="微软雅黑" pitchFamily="34" charset="-122"/>
                          <a:ea typeface="微软雅黑" pitchFamily="34" charset="-122"/>
                        </a:rPr>
                        <a:t>近似卡方</a:t>
                      </a:r>
                      <a:endParaRPr lang="zh-CN" sz="1600" kern="100" dirty="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c>
                  <a:txBody>
                    <a:bodyPr/>
                    <a:lstStyle/>
                    <a:p>
                      <a:pPr indent="127000" algn="r">
                        <a:lnSpc>
                          <a:spcPts val="1600"/>
                        </a:lnSpc>
                        <a:spcAft>
                          <a:spcPts val="0"/>
                        </a:spcAft>
                      </a:pPr>
                      <a:r>
                        <a:rPr lang="en-US" sz="1400" kern="0">
                          <a:effectLst/>
                          <a:latin typeface="微软雅黑" pitchFamily="34" charset="-122"/>
                          <a:ea typeface="微软雅黑" pitchFamily="34" charset="-122"/>
                        </a:rPr>
                        <a:t>896.076</a:t>
                      </a:r>
                      <a:endParaRPr lang="zh-CN" sz="1600" kern="10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r>
              <a:tr h="315350">
                <a:tc vMerge="1">
                  <a:txBody>
                    <a:bodyPr/>
                    <a:lstStyle/>
                    <a:p>
                      <a:endParaRPr lang="zh-CN" altLang="en-US"/>
                    </a:p>
                  </a:txBody>
                  <a:tcPr/>
                </a:tc>
                <a:tc>
                  <a:txBody>
                    <a:bodyPr/>
                    <a:lstStyle/>
                    <a:p>
                      <a:pPr indent="127000" algn="l">
                        <a:lnSpc>
                          <a:spcPts val="1600"/>
                        </a:lnSpc>
                        <a:spcAft>
                          <a:spcPts val="0"/>
                        </a:spcAft>
                      </a:pPr>
                      <a:r>
                        <a:rPr lang="en-US" sz="1400" kern="0" dirty="0" err="1">
                          <a:effectLst/>
                          <a:latin typeface="微软雅黑" pitchFamily="34" charset="-122"/>
                          <a:ea typeface="微软雅黑" pitchFamily="34" charset="-122"/>
                        </a:rPr>
                        <a:t>df</a:t>
                      </a:r>
                      <a:endParaRPr lang="zh-CN" sz="1600" kern="100" dirty="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a:effectLst/>
                          <a:latin typeface="微软雅黑" pitchFamily="34" charset="-122"/>
                          <a:ea typeface="微软雅黑" pitchFamily="34" charset="-122"/>
                        </a:rPr>
                        <a:t>153</a:t>
                      </a:r>
                      <a:endParaRPr lang="zh-CN" sz="1600" kern="100">
                        <a:effectLst/>
                        <a:latin typeface="微软雅黑" pitchFamily="34" charset="-122"/>
                        <a:ea typeface="微软雅黑" pitchFamily="34" charset="-122"/>
                      </a:endParaRPr>
                    </a:p>
                  </a:txBody>
                  <a:tcPr marL="26592" marR="26592" marT="26592" marB="26592"/>
                </a:tc>
              </a:tr>
              <a:tr h="315350">
                <a:tc vMerge="1">
                  <a:txBody>
                    <a:bodyPr/>
                    <a:lstStyle/>
                    <a:p>
                      <a:endParaRPr lang="zh-CN" altLang="en-US"/>
                    </a:p>
                  </a:txBody>
                  <a:tcPr/>
                </a:tc>
                <a:tc>
                  <a:txBody>
                    <a:bodyPr/>
                    <a:lstStyle/>
                    <a:p>
                      <a:pPr indent="127000" algn="l">
                        <a:lnSpc>
                          <a:spcPts val="1600"/>
                        </a:lnSpc>
                        <a:spcAft>
                          <a:spcPts val="0"/>
                        </a:spcAft>
                      </a:pPr>
                      <a:r>
                        <a:rPr lang="en-US" sz="1400" kern="0">
                          <a:effectLst/>
                          <a:latin typeface="微软雅黑" pitchFamily="34" charset="-122"/>
                          <a:ea typeface="微软雅黑" pitchFamily="34" charset="-122"/>
                        </a:rPr>
                        <a:t>Sig.</a:t>
                      </a:r>
                      <a:endParaRPr lang="zh-CN" sz="1600" kern="10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dirty="0">
                          <a:effectLst/>
                          <a:latin typeface="微软雅黑" pitchFamily="34" charset="-122"/>
                          <a:ea typeface="微软雅黑" pitchFamily="34" charset="-122"/>
                        </a:rPr>
                        <a:t>.000</a:t>
                      </a:r>
                      <a:endParaRPr lang="zh-CN" sz="1600" kern="100" dirty="0">
                        <a:effectLst/>
                        <a:latin typeface="微软雅黑" pitchFamily="34" charset="-122"/>
                        <a:ea typeface="微软雅黑" pitchFamily="34" charset="-122"/>
                      </a:endParaRPr>
                    </a:p>
                  </a:txBody>
                  <a:tcPr marL="26592" marR="26592" marT="26592" marB="26592"/>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val="3717774266"/>
              </p:ext>
            </p:extLst>
          </p:nvPr>
        </p:nvGraphicFramePr>
        <p:xfrm>
          <a:off x="207448" y="3068960"/>
          <a:ext cx="5636238" cy="1258040"/>
        </p:xfrm>
        <a:graphic>
          <a:graphicData uri="http://schemas.openxmlformats.org/drawingml/2006/table">
            <a:tbl>
              <a:tblPr>
                <a:tableStyleId>{5C22544A-7EE6-4342-B048-85BDC9FD1C3A}</a:tableStyleId>
              </a:tblPr>
              <a:tblGrid>
                <a:gridCol w="2302714"/>
                <a:gridCol w="2302714"/>
                <a:gridCol w="1030810"/>
              </a:tblGrid>
              <a:tr h="314510">
                <a:tc gridSpan="2">
                  <a:txBody>
                    <a:bodyPr/>
                    <a:lstStyle/>
                    <a:p>
                      <a:pPr indent="127000" algn="l">
                        <a:lnSpc>
                          <a:spcPct val="1250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c hMerge="1">
                  <a:txBody>
                    <a:bodyPr/>
                    <a:lstStyle/>
                    <a:p>
                      <a:endParaRPr lang="zh-CN" altLang="en-US"/>
                    </a:p>
                  </a:txBody>
                  <a:tcPr/>
                </a:tc>
                <a:tc>
                  <a:txBody>
                    <a:bodyPr/>
                    <a:lstStyle/>
                    <a:p>
                      <a:pPr indent="127000" algn="r">
                        <a:lnSpc>
                          <a:spcPct val="125000"/>
                        </a:lnSpc>
                        <a:spcAft>
                          <a:spcPts val="0"/>
                        </a:spcAft>
                      </a:pPr>
                      <a:r>
                        <a:rPr lang="en-US" sz="1400" kern="0" dirty="0">
                          <a:solidFill>
                            <a:schemeClr val="bg1"/>
                          </a:solidFill>
                          <a:effectLst/>
                          <a:latin typeface="微软雅黑" pitchFamily="34" charset="-122"/>
                          <a:ea typeface="微软雅黑" pitchFamily="34" charset="-122"/>
                        </a:rPr>
                        <a:t>.751</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r>
              <a:tr h="314510">
                <a:tc rowSpan="3">
                  <a:txBody>
                    <a:bodyPr/>
                    <a:lstStyle/>
                    <a:p>
                      <a:pPr indent="127000" algn="l">
                        <a:lnSpc>
                          <a:spcPct val="1250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75000"/>
                      </a:schemeClr>
                    </a:solidFill>
                  </a:tcPr>
                </a:tc>
                <a:tc>
                  <a:txBody>
                    <a:bodyPr/>
                    <a:lstStyle/>
                    <a:p>
                      <a:pPr indent="127000" algn="l">
                        <a:lnSpc>
                          <a:spcPct val="125000"/>
                        </a:lnSpc>
                        <a:spcAft>
                          <a:spcPts val="0"/>
                        </a:spcAft>
                      </a:pPr>
                      <a:r>
                        <a:rPr lang="zh-CN" sz="1400" kern="0" dirty="0">
                          <a:effectLst/>
                          <a:latin typeface="微软雅黑" pitchFamily="34" charset="-122"/>
                          <a:ea typeface="微软雅黑" pitchFamily="34" charset="-122"/>
                        </a:rPr>
                        <a:t>近似卡方</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1238.486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a:effectLst/>
                          <a:latin typeface="微软雅黑" pitchFamily="34" charset="-122"/>
                          <a:ea typeface="微软雅黑" pitchFamily="34" charset="-122"/>
                        </a:rPr>
                        <a:t>df</a:t>
                      </a:r>
                      <a:endParaRPr lang="zh-CN" sz="1500" kern="10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276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dirty="0">
                          <a:effectLst/>
                          <a:latin typeface="微软雅黑" pitchFamily="34" charset="-122"/>
                          <a:ea typeface="微软雅黑" pitchFamily="34" charset="-122"/>
                        </a:rPr>
                        <a:t>Sig.</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dirty="0">
                          <a:effectLst/>
                          <a:latin typeface="微软雅黑" pitchFamily="34" charset="-122"/>
                          <a:ea typeface="微软雅黑" pitchFamily="34" charset="-122"/>
                        </a:rPr>
                        <a:t>.000</a:t>
                      </a:r>
                      <a:endParaRPr lang="zh-CN" sz="1500" kern="100" dirty="0">
                        <a:effectLst/>
                        <a:latin typeface="微软雅黑" pitchFamily="34" charset="-122"/>
                        <a:ea typeface="微软雅黑" pitchFamily="34" charset="-122"/>
                      </a:endParaRPr>
                    </a:p>
                  </a:txBody>
                  <a:tcPr marL="28476" marR="28476" marT="28476" marB="28476"/>
                </a:tc>
              </a:tr>
            </a:tbl>
          </a:graphicData>
        </a:graphic>
      </p:graphicFrame>
      <p:sp>
        <p:nvSpPr>
          <p:cNvPr id="17" name="矩形 16"/>
          <p:cNvSpPr/>
          <p:nvPr/>
        </p:nvSpPr>
        <p:spPr>
          <a:xfrm>
            <a:off x="2133179" y="242088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修正前总量表的效度</a:t>
            </a:r>
            <a:endParaRPr lang="zh-CN" altLang="en-US" dirty="0">
              <a:latin typeface="微软雅黑" pitchFamily="34" charset="-122"/>
              <a:ea typeface="微软雅黑" pitchFamily="34" charset="-122"/>
            </a:endParaRPr>
          </a:p>
        </p:txBody>
      </p:sp>
      <p:sp>
        <p:nvSpPr>
          <p:cNvPr id="18" name="矩形 17"/>
          <p:cNvSpPr/>
          <p:nvPr/>
        </p:nvSpPr>
        <p:spPr>
          <a:xfrm>
            <a:off x="8072562" y="2420888"/>
            <a:ext cx="2376264" cy="43204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修正后总量表的效度</a:t>
            </a:r>
            <a:endParaRPr lang="zh-CN" altLang="en-US" dirty="0">
              <a:latin typeface="微软雅黑" pitchFamily="34" charset="-122"/>
              <a:ea typeface="微软雅黑" pitchFamily="34" charset="-122"/>
            </a:endParaRPr>
          </a:p>
        </p:txBody>
      </p:sp>
      <p:sp>
        <p:nvSpPr>
          <p:cNvPr id="19" name="矩形 18"/>
          <p:cNvSpPr/>
          <p:nvPr/>
        </p:nvSpPr>
        <p:spPr>
          <a:xfrm>
            <a:off x="260971" y="4869160"/>
            <a:ext cx="11665296" cy="646331"/>
          </a:xfrm>
          <a:prstGeom prst="rect">
            <a:avLst/>
          </a:prstGeom>
        </p:spPr>
        <p:txBody>
          <a:bodyPr wrap="square">
            <a:spAutoFit/>
          </a:bodyPr>
          <a:lstStyle/>
          <a:p>
            <a:r>
              <a:rPr lang="zh-CN" altLang="zh-CN" dirty="0">
                <a:solidFill>
                  <a:schemeClr val="tx1">
                    <a:lumMod val="65000"/>
                    <a:lumOff val="35000"/>
                  </a:schemeClr>
                </a:solidFill>
                <a:latin typeface="微软雅黑" pitchFamily="34" charset="-122"/>
                <a:ea typeface="微软雅黑" pitchFamily="34" charset="-122"/>
              </a:rPr>
              <a:t>经效度分析，删除相关性较低的问项后的量表</a:t>
            </a:r>
            <a:r>
              <a:rPr lang="en-US" altLang="zh-CN" dirty="0">
                <a:solidFill>
                  <a:schemeClr val="tx1">
                    <a:lumMod val="65000"/>
                    <a:lumOff val="35000"/>
                  </a:schemeClr>
                </a:solidFill>
                <a:latin typeface="微软雅黑" pitchFamily="34" charset="-122"/>
                <a:ea typeface="微软雅黑" pitchFamily="34" charset="-122"/>
              </a:rPr>
              <a:t>KMO=0.751</a:t>
            </a:r>
            <a:r>
              <a:rPr lang="zh-CN" altLang="zh-CN" dirty="0">
                <a:solidFill>
                  <a:schemeClr val="tx1">
                    <a:lumMod val="65000"/>
                    <a:lumOff val="35000"/>
                  </a:schemeClr>
                </a:solidFill>
                <a:latin typeface="微软雅黑" pitchFamily="34" charset="-122"/>
                <a:ea typeface="微软雅黑" pitchFamily="34" charset="-122"/>
              </a:rPr>
              <a:t>，大于</a:t>
            </a:r>
            <a:r>
              <a:rPr lang="en-US" altLang="zh-CN" dirty="0" smtClean="0">
                <a:solidFill>
                  <a:schemeClr val="tx1">
                    <a:lumMod val="65000"/>
                    <a:lumOff val="35000"/>
                  </a:schemeClr>
                </a:solidFill>
                <a:latin typeface="微软雅黑" pitchFamily="34" charset="-122"/>
                <a:ea typeface="微软雅黑" pitchFamily="34" charset="-122"/>
              </a:rPr>
              <a:t>0.5</a:t>
            </a:r>
            <a:r>
              <a:rPr lang="zh-CN" altLang="en-US" dirty="0" smtClean="0">
                <a:solidFill>
                  <a:schemeClr val="tx1">
                    <a:lumMod val="65000"/>
                    <a:lumOff val="35000"/>
                  </a:schemeClr>
                </a:solidFill>
                <a:latin typeface="微软雅黑" pitchFamily="34" charset="-122"/>
                <a:ea typeface="微软雅黑" pitchFamily="34" charset="-122"/>
              </a:rPr>
              <a:t>。</a:t>
            </a:r>
            <a:r>
              <a:rPr lang="zh-CN" altLang="zh-CN" dirty="0" smtClean="0">
                <a:solidFill>
                  <a:schemeClr val="tx1">
                    <a:lumMod val="65000"/>
                    <a:lumOff val="35000"/>
                  </a:schemeClr>
                </a:solidFill>
                <a:latin typeface="微软雅黑" pitchFamily="34" charset="-122"/>
                <a:ea typeface="微软雅黑" pitchFamily="34" charset="-122"/>
              </a:rPr>
              <a:t>同时</a:t>
            </a:r>
            <a:r>
              <a:rPr lang="zh-CN" altLang="zh-CN" dirty="0">
                <a:solidFill>
                  <a:schemeClr val="tx1">
                    <a:lumMod val="65000"/>
                    <a:lumOff val="35000"/>
                  </a:schemeClr>
                </a:solidFill>
                <a:latin typeface="微软雅黑" pitchFamily="34" charset="-122"/>
                <a:ea typeface="微软雅黑" pitchFamily="34" charset="-122"/>
              </a:rPr>
              <a:t>，</a:t>
            </a:r>
            <a:r>
              <a:rPr lang="en-US" altLang="zh-CN" dirty="0" smtClean="0">
                <a:solidFill>
                  <a:schemeClr val="tx1">
                    <a:lumMod val="65000"/>
                    <a:lumOff val="35000"/>
                  </a:schemeClr>
                </a:solidFill>
                <a:latin typeface="微软雅黑" pitchFamily="34" charset="-122"/>
                <a:ea typeface="微软雅黑" pitchFamily="34" charset="-122"/>
              </a:rPr>
              <a:t>Bartlett‘s</a:t>
            </a:r>
            <a:r>
              <a:rPr lang="zh-CN" altLang="zh-CN" dirty="0">
                <a:solidFill>
                  <a:schemeClr val="tx1">
                    <a:lumMod val="65000"/>
                    <a:lumOff val="35000"/>
                  </a:schemeClr>
                </a:solidFill>
                <a:latin typeface="微软雅黑" pitchFamily="34" charset="-122"/>
                <a:ea typeface="微软雅黑" pitchFamily="34" charset="-122"/>
              </a:rPr>
              <a:t>球形检验的值为</a:t>
            </a:r>
            <a:r>
              <a:rPr lang="en-US" altLang="zh-CN" dirty="0">
                <a:solidFill>
                  <a:schemeClr val="tx1">
                    <a:lumMod val="65000"/>
                    <a:lumOff val="35000"/>
                  </a:schemeClr>
                </a:solidFill>
                <a:latin typeface="微软雅黑" pitchFamily="34" charset="-122"/>
                <a:ea typeface="微软雅黑" pitchFamily="34" charset="-122"/>
              </a:rPr>
              <a:t>896.076</a:t>
            </a:r>
            <a:r>
              <a:rPr lang="zh-CN" altLang="zh-CN" dirty="0">
                <a:solidFill>
                  <a:schemeClr val="tx1">
                    <a:lumMod val="65000"/>
                    <a:lumOff val="35000"/>
                  </a:schemeClr>
                </a:solidFill>
                <a:latin typeface="微软雅黑" pitchFamily="34" charset="-122"/>
                <a:ea typeface="微软雅黑" pitchFamily="34" charset="-122"/>
              </a:rPr>
              <a:t>，有所下降，自由度</a:t>
            </a:r>
            <a:r>
              <a:rPr lang="en-US" altLang="zh-CN" dirty="0">
                <a:solidFill>
                  <a:schemeClr val="tx1">
                    <a:lumMod val="65000"/>
                    <a:lumOff val="35000"/>
                  </a:schemeClr>
                </a:solidFill>
                <a:latin typeface="微软雅黑" pitchFamily="34" charset="-122"/>
                <a:ea typeface="微软雅黑" pitchFamily="34" charset="-122"/>
              </a:rPr>
              <a:t>153</a:t>
            </a:r>
            <a:r>
              <a:rPr lang="zh-CN" altLang="zh-CN" dirty="0">
                <a:solidFill>
                  <a:schemeClr val="tx1">
                    <a:lumMod val="65000"/>
                    <a:lumOff val="35000"/>
                  </a:schemeClr>
                </a:solidFill>
                <a:latin typeface="微软雅黑" pitchFamily="34" charset="-122"/>
                <a:ea typeface="微软雅黑" pitchFamily="34" charset="-122"/>
              </a:rPr>
              <a:t>，也下降，达到显著，说明总变量的相关矩阵间有共同因素存在，</a:t>
            </a:r>
            <a:r>
              <a:rPr lang="zh-CN" altLang="zh-CN" b="1" dirty="0">
                <a:solidFill>
                  <a:schemeClr val="tx1">
                    <a:lumMod val="65000"/>
                    <a:lumOff val="35000"/>
                  </a:schemeClr>
                </a:solidFill>
                <a:latin typeface="微软雅黑" pitchFamily="34" charset="-122"/>
                <a:ea typeface="微软雅黑" pitchFamily="34" charset="-122"/>
              </a:rPr>
              <a:t>适合进行</a:t>
            </a:r>
            <a:r>
              <a:rPr lang="zh-CN" altLang="zh-CN" b="1" dirty="0" smtClean="0">
                <a:solidFill>
                  <a:schemeClr val="tx1">
                    <a:lumMod val="65000"/>
                    <a:lumOff val="35000"/>
                  </a:schemeClr>
                </a:solidFill>
                <a:latin typeface="微软雅黑" pitchFamily="34" charset="-122"/>
                <a:ea typeface="微软雅黑" pitchFamily="34" charset="-122"/>
              </a:rPr>
              <a:t>因子分析</a:t>
            </a:r>
            <a:r>
              <a:rPr lang="zh-CN" altLang="en-US" b="1" dirty="0" smtClean="0">
                <a:solidFill>
                  <a:schemeClr val="tx1">
                    <a:lumMod val="65000"/>
                    <a:lumOff val="35000"/>
                  </a:schemeClr>
                </a:solidFill>
                <a:latin typeface="微软雅黑" pitchFamily="34" charset="-122"/>
                <a:ea typeface="微软雅黑" pitchFamily="34" charset="-122"/>
              </a:rPr>
              <a:t>。</a:t>
            </a:r>
            <a:endParaRPr lang="zh-CN" altLang="en-US"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07465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9838035" y="832393"/>
            <a:ext cx="2088232"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主成分因子提取</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70374921"/>
              </p:ext>
            </p:extLst>
          </p:nvPr>
        </p:nvGraphicFramePr>
        <p:xfrm>
          <a:off x="339599" y="866484"/>
          <a:ext cx="8058276" cy="5558276"/>
        </p:xfrm>
        <a:graphic>
          <a:graphicData uri="http://schemas.openxmlformats.org/drawingml/2006/table">
            <a:tbl>
              <a:tblPr>
                <a:tableStyleId>{5C22544A-7EE6-4342-B048-85BDC9FD1C3A}</a:tableStyleId>
              </a:tblPr>
              <a:tblGrid>
                <a:gridCol w="844760"/>
                <a:gridCol w="1192983"/>
                <a:gridCol w="1206686"/>
                <a:gridCol w="1206686"/>
                <a:gridCol w="1193789"/>
                <a:gridCol w="1206686"/>
                <a:gridCol w="1206686"/>
              </a:tblGrid>
              <a:tr h="177173">
                <a:tc rowSpan="2">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成分</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初始特征值</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提取平方和载入</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r>
              <a:tr h="255916">
                <a:tc vMerge="1">
                  <a:txBody>
                    <a:bodyPr/>
                    <a:lstStyle/>
                    <a:p>
                      <a:endParaRPr lang="zh-CN" altLang="en-US"/>
                    </a:p>
                  </a:txBody>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3.214</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2.353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2.568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14.265</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32.123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2.265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12.582</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25.654</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1.321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7.336</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39.459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1.633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9.071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34.725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1.136</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6.309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45.768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1.618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8.988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43.713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0.995</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6.162</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51.930</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.976</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5.423</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57.354</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.921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5.117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62.471</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.825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4.586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dirty="0">
                          <a:effectLst/>
                          <a:latin typeface="微软雅黑" pitchFamily="34" charset="-122"/>
                          <a:ea typeface="微软雅黑" pitchFamily="34" charset="-122"/>
                        </a:rPr>
                        <a:t>67.057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9</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4.497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71.554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10</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4.211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75.764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3.967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79.732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.680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3.778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83.510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.640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3.557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87.067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.552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3.066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90.134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.529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2.941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93.074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2.535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95.609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.415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2.308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97.917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2.083</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100.000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bl>
          </a:graphicData>
        </a:graphic>
      </p:graphicFrame>
      <p:grpSp>
        <p:nvGrpSpPr>
          <p:cNvPr id="9" name="组合 8"/>
          <p:cNvGrpSpPr/>
          <p:nvPr/>
        </p:nvGrpSpPr>
        <p:grpSpPr>
          <a:xfrm>
            <a:off x="8556747" y="2420888"/>
            <a:ext cx="3354983" cy="540060"/>
            <a:chOff x="8731008" y="2168860"/>
            <a:chExt cx="3051243" cy="540060"/>
          </a:xfrm>
        </p:grpSpPr>
        <p:sp>
          <p:nvSpPr>
            <p:cNvPr id="8" name="矩形 7"/>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7" name="椭圆 6"/>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I</a:t>
              </a:r>
              <a:endParaRPr lang="zh-CN" altLang="en-US" dirty="0">
                <a:latin typeface="微软雅黑" pitchFamily="34" charset="-122"/>
                <a:ea typeface="微软雅黑" pitchFamily="34" charset="-122"/>
              </a:endParaRPr>
            </a:p>
          </p:txBody>
        </p:sp>
      </p:grpSp>
      <p:grpSp>
        <p:nvGrpSpPr>
          <p:cNvPr id="10" name="组合 9"/>
          <p:cNvGrpSpPr/>
          <p:nvPr/>
        </p:nvGrpSpPr>
        <p:grpSpPr>
          <a:xfrm>
            <a:off x="8556747" y="3320988"/>
            <a:ext cx="3354983" cy="540060"/>
            <a:chOff x="8731008" y="2168860"/>
            <a:chExt cx="3051243" cy="540060"/>
          </a:xfrm>
        </p:grpSpPr>
        <p:sp>
          <p:nvSpPr>
            <p:cNvPr id="11" name="矩形 10"/>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2" name="椭圆 11"/>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II</a:t>
              </a:r>
              <a:endParaRPr lang="zh-CN" altLang="en-US" dirty="0">
                <a:latin typeface="微软雅黑" pitchFamily="34" charset="-122"/>
                <a:ea typeface="微软雅黑" pitchFamily="34" charset="-122"/>
              </a:endParaRPr>
            </a:p>
          </p:txBody>
        </p:sp>
      </p:grpSp>
      <p:grpSp>
        <p:nvGrpSpPr>
          <p:cNvPr id="13" name="组合 12"/>
          <p:cNvGrpSpPr/>
          <p:nvPr/>
        </p:nvGrpSpPr>
        <p:grpSpPr>
          <a:xfrm>
            <a:off x="8556747" y="4329100"/>
            <a:ext cx="3354983" cy="540060"/>
            <a:chOff x="8731008" y="2168860"/>
            <a:chExt cx="3051243" cy="540060"/>
          </a:xfrm>
        </p:grpSpPr>
        <p:sp>
          <p:nvSpPr>
            <p:cNvPr id="14" name="矩形 13"/>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前四项累积方差贡献率高</a:t>
              </a:r>
              <a:endParaRPr lang="zh-CN" altLang="en-US" dirty="0">
                <a:latin typeface="微软雅黑" pitchFamily="34" charset="-122"/>
                <a:ea typeface="微软雅黑" pitchFamily="34" charset="-122"/>
              </a:endParaRPr>
            </a:p>
          </p:txBody>
        </p:sp>
        <p:sp>
          <p:nvSpPr>
            <p:cNvPr id="15" name="椭圆 14"/>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itchFamily="34" charset="-122"/>
                  <a:ea typeface="微软雅黑" pitchFamily="34" charset="-122"/>
                </a:rPr>
                <a:t>I</a:t>
              </a:r>
              <a:r>
                <a:rPr lang="en-US" altLang="zh-CN" sz="1600" dirty="0" smtClean="0">
                  <a:latin typeface="微软雅黑" pitchFamily="34" charset="-122"/>
                  <a:ea typeface="微软雅黑" pitchFamily="34" charset="-122"/>
                </a:rPr>
                <a:t>II</a:t>
              </a:r>
              <a:endParaRPr lang="zh-CN" altLang="en-US" sz="1600" dirty="0">
                <a:latin typeface="微软雅黑" pitchFamily="34" charset="-122"/>
                <a:ea typeface="微软雅黑" pitchFamily="34" charset="-122"/>
              </a:endParaRPr>
            </a:p>
          </p:txBody>
        </p:sp>
      </p:grpSp>
    </p:spTree>
    <p:extLst>
      <p:ext uri="{BB962C8B-B14F-4D97-AF65-F5344CB8AC3E}">
        <p14:creationId xmlns:p14="http://schemas.microsoft.com/office/powerpoint/2010/main" val="1021897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126067" y="832393"/>
            <a:ext cx="1800200"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因子载荷分析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193586370"/>
              </p:ext>
            </p:extLst>
          </p:nvPr>
        </p:nvGraphicFramePr>
        <p:xfrm>
          <a:off x="675018" y="1429326"/>
          <a:ext cx="10837202" cy="4855610"/>
        </p:xfrm>
        <a:graphic>
          <a:graphicData uri="http://schemas.openxmlformats.org/drawingml/2006/table">
            <a:tbl>
              <a:tblPr>
                <a:tableStyleId>{5C22544A-7EE6-4342-B048-85BDC9FD1C3A}</a:tableStyleId>
              </a:tblPr>
              <a:tblGrid>
                <a:gridCol w="3048429"/>
                <a:gridCol w="3048429"/>
                <a:gridCol w="936756"/>
                <a:gridCol w="936756"/>
                <a:gridCol w="936756"/>
                <a:gridCol w="936756"/>
                <a:gridCol w="993320"/>
              </a:tblGrid>
              <a:tr h="240117">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维度</a:t>
                      </a:r>
                      <a:endParaRPr lang="zh-CN" sz="1600" b="1" kern="100" dirty="0">
                        <a:solidFill>
                          <a:schemeClr val="bg1"/>
                        </a:solidFill>
                        <a:effectLst/>
                        <a:latin typeface="微软雅黑" pitchFamily="34" charset="-122"/>
                        <a:ea typeface="微软雅黑" pitchFamily="34" charset="-122"/>
                      </a:endParaRPr>
                    </a:p>
                  </a:txBody>
                  <a:tcPr marL="23014" marR="23014" marT="0" marB="0">
                    <a:solidFill>
                      <a:schemeClr val="accent5">
                        <a:lumMod val="50000"/>
                      </a:schemeClr>
                    </a:solidFill>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问项</a:t>
                      </a:r>
                      <a:endParaRPr lang="zh-CN" sz="1600" b="1" kern="100" dirty="0">
                        <a:solidFill>
                          <a:schemeClr val="bg1"/>
                        </a:solidFill>
                        <a:effectLst/>
                        <a:latin typeface="微软雅黑" pitchFamily="34" charset="-122"/>
                        <a:ea typeface="微软雅黑" pitchFamily="34" charset="-122"/>
                      </a:endParaRPr>
                    </a:p>
                  </a:txBody>
                  <a:tcPr marL="23014" marR="23014" marT="23014" marB="23014">
                    <a:solidFill>
                      <a:schemeClr val="accent5">
                        <a:lumMod val="50000"/>
                      </a:schemeClr>
                    </a:solidFill>
                  </a:tcPr>
                </a:tc>
                <a:tc gridSpan="4">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因子载荷值</a:t>
                      </a:r>
                      <a:endParaRPr lang="zh-CN" sz="1600" b="1" kern="100" dirty="0">
                        <a:solidFill>
                          <a:schemeClr val="bg1"/>
                        </a:solidFill>
                        <a:effectLst/>
                        <a:latin typeface="微软雅黑" pitchFamily="34" charset="-122"/>
                        <a:ea typeface="微软雅黑" pitchFamily="34" charset="-122"/>
                      </a:endParaRPr>
                    </a:p>
                  </a:txBody>
                  <a:tcPr marL="23014" marR="23014" marT="23014" marB="23014" anchor="b">
                    <a:solidFill>
                      <a:schemeClr val="accent5">
                        <a:lumMod val="5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特征值</a:t>
                      </a:r>
                      <a:endParaRPr lang="zh-CN" sz="1600" b="1" kern="100" dirty="0">
                        <a:solidFill>
                          <a:schemeClr val="bg1"/>
                        </a:solidFill>
                        <a:effectLst/>
                        <a:latin typeface="微软雅黑" pitchFamily="34" charset="-122"/>
                        <a:ea typeface="微软雅黑" pitchFamily="34" charset="-122"/>
                      </a:endParaRPr>
                    </a:p>
                  </a:txBody>
                  <a:tcPr marL="23014" marR="23014" marT="0" marB="0" anchor="b">
                    <a:solidFill>
                      <a:schemeClr val="accent5">
                        <a:lumMod val="50000"/>
                      </a:schemeClr>
                    </a:solidFill>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1</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产业形象因素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产业形象（产业知名度）</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.611</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1.321</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产业形象（产业规模）</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.372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产品形象（产品品种）</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产品形象（产品口感）</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.525</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产品形象（产品功能）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.664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2</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产品深层体验因素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产品形象（产品口味）</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.537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2.568</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产品形象（产品营养价值）</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.480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dirty="0">
                          <a:effectLst/>
                          <a:latin typeface="微软雅黑" pitchFamily="34" charset="-122"/>
                          <a:ea typeface="微软雅黑" pitchFamily="34" charset="-122"/>
                        </a:rPr>
                        <a:t>产品形象（产品质量）</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产品形象（产品安全性）</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产品形象（产品原材料优劣）</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3</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区位环境因素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区位环境（产地政府支持）</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3.214</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区位环境（产地地理位置）</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.798</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区位环境（产地交通设施）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.749</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区位环境（产地通讯设施）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.674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dirty="0">
                          <a:solidFill>
                            <a:schemeClr val="bg1"/>
                          </a:solidFill>
                          <a:effectLst/>
                          <a:latin typeface="微软雅黑" pitchFamily="34" charset="-122"/>
                          <a:ea typeface="微软雅黑" pitchFamily="34" charset="-122"/>
                        </a:rPr>
                        <a:t>F</a:t>
                      </a:r>
                      <a:r>
                        <a:rPr lang="en-US" sz="1800" kern="0" baseline="-2500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dirty="0">
                          <a:solidFill>
                            <a:schemeClr val="bg1"/>
                          </a:solidFill>
                          <a:effectLst/>
                          <a:latin typeface="微软雅黑" pitchFamily="34" charset="-122"/>
                          <a:ea typeface="微软雅黑" pitchFamily="34" charset="-122"/>
                        </a:rPr>
                        <a:t>文化传承因素</a:t>
                      </a:r>
                      <a:endParaRPr lang="zh-CN" sz="2000" kern="100" dirty="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文化传承（产地风俗习惯）</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.701</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1.136</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文化传承（产地历史积淀）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.544</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文化传承（流传着许多生动的故事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.682</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文化传承（产地文化积淀）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.663</a:t>
                      </a:r>
                      <a:endParaRPr lang="zh-CN" sz="1400" kern="100" dirty="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bl>
          </a:graphicData>
        </a:graphic>
      </p:graphicFrame>
    </p:spTree>
    <p:extLst>
      <p:ext uri="{BB962C8B-B14F-4D97-AF65-F5344CB8AC3E}">
        <p14:creationId xmlns:p14="http://schemas.microsoft.com/office/powerpoint/2010/main" val="1021897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认知的影响因素各指标评分</a:t>
            </a:r>
          </a:p>
        </p:txBody>
      </p:sp>
      <p:grpSp>
        <p:nvGrpSpPr>
          <p:cNvPr id="8" name="组合 7"/>
          <p:cNvGrpSpPr/>
          <p:nvPr/>
        </p:nvGrpSpPr>
        <p:grpSpPr>
          <a:xfrm>
            <a:off x="1197075" y="1412776"/>
            <a:ext cx="9793088" cy="4392488"/>
            <a:chOff x="332979" y="1340768"/>
            <a:chExt cx="9793088" cy="4392488"/>
          </a:xfrm>
        </p:grpSpPr>
        <mc:AlternateContent xmlns:mc="http://schemas.openxmlformats.org/markup-compatibility/2006">
          <mc:Choice xmlns:a14="http://schemas.microsoft.com/office/drawing/2010/main" Requires="a14">
            <p:sp>
              <p:nvSpPr>
                <p:cNvPr id="4" name="矩形 3"/>
                <p:cNvSpPr/>
                <p:nvPr/>
              </p:nvSpPr>
              <p:spPr>
                <a:xfrm>
                  <a:off x="332979" y="1340768"/>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a:rPr>
                            </m:ctrlPr>
                          </m:sSubPr>
                          <m:e>
                            <m:r>
                              <a:rPr lang="en-US" altLang="zh-CN" i="1">
                                <a:latin typeface="Cambria Math"/>
                              </a:rPr>
                              <m:t>𝐹</m:t>
                            </m:r>
                          </m:e>
                          <m:sub>
                            <m:r>
                              <a:rPr lang="en-US" altLang="zh-CN" i="1">
                                <a:latin typeface="Cambria Math"/>
                              </a:rPr>
                              <m:t>1</m:t>
                            </m:r>
                          </m:sub>
                        </m:sSub>
                        <m:r>
                          <a:rPr lang="en-US" altLang="zh-CN" i="1">
                            <a:latin typeface="Cambria Math"/>
                          </a:rPr>
                          <m:t>=0.191×1+.0222×2+0.160.×3−0.009×4+0.064×5+0.189×6+0.287×7+0.112×8+0.023×9+0.060×10+0.677×11+0.621×12+0.583×13+0.781×14+0.777×15+0.880×16×1.111×17+1.137×18(4.1)</m:t>
                        </m:r>
                      </m:oMath>
                    </m:oMathPara>
                  </a14:m>
                  <a:endParaRPr lang="zh-CN" altLang="zh-CN" dirty="0"/>
                </a:p>
              </p:txBody>
            </p:sp>
          </mc:Choice>
          <mc:Fallback>
            <p:sp>
              <p:nvSpPr>
                <p:cNvPr id="4" name="矩形 3"/>
                <p:cNvSpPr>
                  <a:spLocks noRot="1" noChangeAspect="1" noMove="1" noResize="1" noEditPoints="1" noAdjustHandles="1" noChangeArrowheads="1" noChangeShapeType="1" noTextEdit="1"/>
                </p:cNvSpPr>
                <p:nvPr/>
              </p:nvSpPr>
              <p:spPr>
                <a:xfrm>
                  <a:off x="332979" y="1340768"/>
                  <a:ext cx="9793088" cy="1008112"/>
                </a:xfrm>
                <a:prstGeom prst="rect">
                  <a:avLst/>
                </a:prstGeom>
                <a:blipFill rotWithShape="1">
                  <a:blip r:embed="rId2"/>
                  <a:stretch>
                    <a:fillRect/>
                  </a:stretch>
                </a:blipFill>
                <a:ln>
                  <a:no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332979" y="3629512"/>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Para xmlns:m="http://schemas.openxmlformats.org/officeDocument/2006/math">
                      <m:oMathParaPr>
                        <m:jc m:val="centerGroup"/>
                      </m:oMathParaPr>
                      <m:oMath xmlns:m="http://schemas.openxmlformats.org/officeDocument/2006/math">
                        <m:sSub>
                          <m:sSubPr>
                            <m:ctrlPr>
                              <a:rPr lang="zh-CN" altLang="zh-CN" i="1"/>
                            </m:ctrlPr>
                          </m:sSubPr>
                          <m:e>
                            <m:r>
                              <a:rPr lang="en-US" altLang="zh-CN" i="1"/>
                              <m:t>𝐹</m:t>
                            </m:r>
                          </m:e>
                          <m:sub>
                            <m:r>
                              <a:rPr lang="en-US" altLang="zh-CN" i="1"/>
                              <m:t>3</m:t>
                            </m:r>
                          </m:sub>
                        </m:sSub>
                        <m:r>
                          <a:rPr lang="en-US" altLang="zh-CN" i="1"/>
                          <m:t>=0.149×1+0.233×2+0.392×3+0.071×4+0.116×5−0.162×6−0.060×7−0.183×8−0.203×9−0.253×10+0.426×11+0.446×12+0.344×13+0.071×14−0.425×15=0.618×16−0.418×17−0.408×18(4.3)</m:t>
                        </m:r>
                      </m:oMath>
                    </m:oMathPara>
                  </a14:m>
                  <a:endParaRPr lang="zh-CN" altLang="zh-CN" dirty="0"/>
                </a:p>
              </p:txBody>
            </p:sp>
          </mc:Choice>
          <mc:Fallback>
            <p:sp>
              <p:nvSpPr>
                <p:cNvPr id="6" name="矩形 5"/>
                <p:cNvSpPr>
                  <a:spLocks noRot="1" noChangeAspect="1" noMove="1" noResize="1" noEditPoints="1" noAdjustHandles="1" noChangeArrowheads="1" noChangeShapeType="1" noTextEdit="1"/>
                </p:cNvSpPr>
                <p:nvPr/>
              </p:nvSpPr>
              <p:spPr>
                <a:xfrm>
                  <a:off x="332979" y="3629512"/>
                  <a:ext cx="9793088" cy="1008112"/>
                </a:xfrm>
                <a:prstGeom prst="rect">
                  <a:avLst/>
                </a:prstGeom>
                <a:blipFill rotWithShape="1">
                  <a:blip r:embed="rId3"/>
                  <a:stretch>
                    <a:fillRect/>
                  </a:stretch>
                </a:blipFill>
                <a:ln>
                  <a:no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32979" y="2533879"/>
                  <a:ext cx="9793088" cy="910634"/>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zh-CN" altLang="zh-CN" i="1"/>
                            </m:ctrlPr>
                          </m:sSubPr>
                          <m:e>
                            <m:r>
                              <a:rPr lang="en-US" altLang="zh-CN" i="1"/>
                              <m:t>𝐹</m:t>
                            </m:r>
                          </m:e>
                          <m:sub>
                            <m:r>
                              <a:rPr lang="en-US" altLang="zh-CN" i="1"/>
                              <m:t>2</m:t>
                            </m:r>
                          </m:sub>
                        </m:sSub>
                        <m:r>
                          <a:rPr lang="en-US" altLang="zh-CN" i="1"/>
                          <m:t>=−0.075×1+0.000×2+0.367×3+0.633×4+0.686×5×0.493×6+0.323×7+0.626×8+0.690×9+0.672×10−0.014×11+0.000×12−0.008×13−0.069×14−0.198×15−0.216×16−0.146×17−0.168×18(4.2</m:t>
                        </m:r>
                        <m:r>
                          <a:rPr lang="en-US" altLang="zh-CN"/>
                          <m:t>)</m:t>
                        </m:r>
                      </m:oMath>
                    </m:oMathPara>
                  </a14:m>
                  <a:endParaRPr lang="zh-CN" altLang="zh-CN" dirty="0"/>
                </a:p>
              </p:txBody>
            </p:sp>
          </mc:Choice>
          <mc:Fallback>
            <p:sp>
              <p:nvSpPr>
                <p:cNvPr id="5" name="矩形 4"/>
                <p:cNvSpPr>
                  <a:spLocks noRot="1" noChangeAspect="1" noMove="1" noResize="1" noEditPoints="1" noAdjustHandles="1" noChangeArrowheads="1" noChangeShapeType="1" noTextEdit="1"/>
                </p:cNvSpPr>
                <p:nvPr/>
              </p:nvSpPr>
              <p:spPr>
                <a:xfrm>
                  <a:off x="332979" y="2533879"/>
                  <a:ext cx="9793088" cy="910634"/>
                </a:xfrm>
                <a:prstGeom prst="rect">
                  <a:avLst/>
                </a:prstGeom>
                <a:blipFill rotWithShape="1">
                  <a:blip r:embed="rId4"/>
                  <a:stretch>
                    <a:fillRect b="-40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矩形 6"/>
                <p:cNvSpPr/>
                <p:nvPr/>
              </p:nvSpPr>
              <p:spPr>
                <a:xfrm>
                  <a:off x="332979" y="4822622"/>
                  <a:ext cx="9793087" cy="910634"/>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zh-CN" altLang="zh-CN" i="1"/>
                            </m:ctrlPr>
                          </m:sSubPr>
                          <m:e>
                            <m:r>
                              <a:rPr lang="en-US" altLang="zh-CN" i="1"/>
                              <m:t>𝐹</m:t>
                            </m:r>
                          </m:e>
                          <m:sub>
                            <m:r>
                              <a:rPr lang="en-US" altLang="zh-CN" i="1"/>
                              <m:t>4</m:t>
                            </m:r>
                          </m:sub>
                        </m:sSub>
                        <m:r>
                          <a:rPr lang="en-US" altLang="zh-CN" i="1"/>
                          <m:t>=0.197×1+0.223×2−0.048×3+0.363×4+0.175×5+0.109×6−0.108×7−0.263×8−0.230×9−0.075×10+0.063×11−0.148×12−0.559×13−0.602×14−0.158×15+0.475×16+0.296×17+0.078(4.4)</m:t>
                        </m:r>
                      </m:oMath>
                    </m:oMathPara>
                  </a14:m>
                  <a:endParaRPr lang="zh-CN" altLang="zh-CN" dirty="0"/>
                </a:p>
              </p:txBody>
            </p:sp>
          </mc:Choice>
          <mc:Fallback>
            <p:sp>
              <p:nvSpPr>
                <p:cNvPr id="7" name="矩形 6"/>
                <p:cNvSpPr>
                  <a:spLocks noRot="1" noChangeAspect="1" noMove="1" noResize="1" noEditPoints="1" noAdjustHandles="1" noChangeArrowheads="1" noChangeShapeType="1" noTextEdit="1"/>
                </p:cNvSpPr>
                <p:nvPr/>
              </p:nvSpPr>
              <p:spPr>
                <a:xfrm>
                  <a:off x="332979" y="4822622"/>
                  <a:ext cx="9793087" cy="910634"/>
                </a:xfrm>
                <a:prstGeom prst="rect">
                  <a:avLst/>
                </a:prstGeom>
                <a:blipFill rotWithShape="1">
                  <a:blip r:embed="rId5"/>
                  <a:stretch>
                    <a:fillRect b="-4698"/>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3227792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给什么建议？</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945417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提升公众认知度的政策建议</a:t>
            </a:r>
            <a:endParaRPr lang="zh-CN" altLang="en-US" sz="2400" dirty="0">
              <a:latin typeface="微软雅黑" pitchFamily="34" charset="-122"/>
              <a:ea typeface="微软雅黑" pitchFamily="34" charset="-122"/>
            </a:endParaRPr>
          </a:p>
        </p:txBody>
      </p:sp>
      <p:sp>
        <p:nvSpPr>
          <p:cNvPr id="3" name="矩形 2"/>
          <p:cNvSpPr/>
          <p:nvPr/>
        </p:nvSpPr>
        <p:spPr>
          <a:xfrm>
            <a:off x="188963" y="1196752"/>
            <a:ext cx="9155335" cy="923330"/>
          </a:xfrm>
          <a:prstGeom prst="rect">
            <a:avLst/>
          </a:prstGeom>
        </p:spPr>
        <p:txBody>
          <a:bodyPr wrap="square">
            <a:spAutoFit/>
          </a:bodyPr>
          <a:lstStyle/>
          <a:p>
            <a:r>
              <a:rPr lang="zh-CN" altLang="en-US" dirty="0" smtClean="0">
                <a:solidFill>
                  <a:schemeClr val="tx1">
                    <a:lumMod val="75000"/>
                    <a:lumOff val="25000"/>
                  </a:schemeClr>
                </a:solidFill>
                <a:latin typeface="微软雅黑" pitchFamily="34" charset="-122"/>
                <a:ea typeface="微软雅黑" pitchFamily="34" charset="-122"/>
              </a:rPr>
              <a:t>分析可知</a:t>
            </a:r>
            <a:r>
              <a:rPr lang="zh-CN" altLang="zh-CN" dirty="0" smtClean="0">
                <a:solidFill>
                  <a:schemeClr val="tx1">
                    <a:lumMod val="75000"/>
                    <a:lumOff val="25000"/>
                  </a:schemeClr>
                </a:solidFill>
                <a:latin typeface="微软雅黑" pitchFamily="34" charset="-122"/>
                <a:ea typeface="微软雅黑" pitchFamily="34" charset="-122"/>
              </a:rPr>
              <a:t>，</a:t>
            </a:r>
            <a:r>
              <a:rPr lang="zh-CN" altLang="zh-CN" dirty="0">
                <a:solidFill>
                  <a:schemeClr val="tx1">
                    <a:lumMod val="75000"/>
                    <a:lumOff val="25000"/>
                  </a:schemeClr>
                </a:solidFill>
                <a:latin typeface="微软雅黑" pitchFamily="34" charset="-122"/>
                <a:ea typeface="微软雅黑" pitchFamily="34" charset="-122"/>
              </a:rPr>
              <a:t>产品形象、产品形象、区位环境以及文化传承是提升公众对品牌价值和辨识度的重要因素。而产业形象统一、产品区位环境的凸显、产品形象的和文化传承的凝练和提升需要通过建立区域品牌才能实现。</a:t>
            </a:r>
          </a:p>
        </p:txBody>
      </p:sp>
      <p:cxnSp>
        <p:nvCxnSpPr>
          <p:cNvPr id="5" name="直接连接符 4"/>
          <p:cNvCxnSpPr/>
          <p:nvPr/>
        </p:nvCxnSpPr>
        <p:spPr>
          <a:xfrm>
            <a:off x="34627" y="2204864"/>
            <a:ext cx="10091440" cy="0"/>
          </a:xfrm>
          <a:prstGeom prst="line">
            <a:avLst/>
          </a:prstGeom>
          <a:ln>
            <a:solidFill>
              <a:schemeClr val="accent5">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60971" y="2726705"/>
            <a:ext cx="1192626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60971"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03564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364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69577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53377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60970" y="2871167"/>
            <a:ext cx="1774675" cy="32221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fontAlgn="auto">
              <a:spcBef>
                <a:spcPts val="0"/>
              </a:spcBef>
              <a:spcAft>
                <a:spcPts val="0"/>
              </a:spcAft>
            </a:pPr>
            <a:r>
              <a:rPr lang="zh-CN" altLang="en-US" dirty="0" smtClean="0">
                <a:latin typeface="微软雅黑" pitchFamily="34" charset="-122"/>
                <a:ea typeface="微软雅黑" pitchFamily="34" charset="-122"/>
              </a:rPr>
              <a:t>政府主导推动“临安山核桃”区域品牌建设</a:t>
            </a:r>
            <a:endParaRPr lang="en-US" altLang="zh-CN" dirty="0" smtClean="0">
              <a:latin typeface="微软雅黑" pitchFamily="34" charset="-122"/>
              <a:ea typeface="微软雅黑" pitchFamily="34" charset="-122"/>
            </a:endParaRPr>
          </a:p>
          <a:p>
            <a:pPr fontAlgn="auto">
              <a:spcBef>
                <a:spcPts val="0"/>
              </a:spcBef>
              <a:spcAft>
                <a:spcPts val="0"/>
              </a:spcAft>
            </a:pPr>
            <a:endParaRPr lang="en-US" altLang="zh-CN" dirty="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外源融资</a:t>
            </a:r>
            <a:endParaRPr lang="en-US" altLang="zh-CN" sz="1600" dirty="0" smtClean="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社会部门协作</a:t>
            </a:r>
            <a:endParaRPr lang="zh-CN" altLang="en-US" sz="1600" dirty="0">
              <a:latin typeface="微软雅黑" pitchFamily="34" charset="-122"/>
              <a:ea typeface="微软雅黑" pitchFamily="34" charset="-122"/>
            </a:endParaRPr>
          </a:p>
        </p:txBody>
      </p:sp>
      <p:sp>
        <p:nvSpPr>
          <p:cNvPr id="19" name="TextBox 72"/>
          <p:cNvSpPr txBox="1">
            <a:spLocks noChangeArrowheads="1"/>
          </p:cNvSpPr>
          <p:nvPr/>
        </p:nvSpPr>
        <p:spPr bwMode="auto">
          <a:xfrm>
            <a:off x="880813" y="5026511"/>
            <a:ext cx="534987" cy="1209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1</a:t>
            </a:r>
            <a:endParaRPr lang="zh-CN" altLang="en-US" sz="4800" dirty="0">
              <a:solidFill>
                <a:schemeClr val="bg1"/>
              </a:solidFill>
              <a:latin typeface="方正粗宋简体" pitchFamily="65" charset="-122"/>
              <a:ea typeface="方正粗宋简体" pitchFamily="65" charset="-122"/>
            </a:endParaRPr>
          </a:p>
        </p:txBody>
      </p:sp>
      <p:sp>
        <p:nvSpPr>
          <p:cNvPr id="21" name="矩形 20"/>
          <p:cNvSpPr/>
          <p:nvPr/>
        </p:nvSpPr>
        <p:spPr>
          <a:xfrm>
            <a:off x="2053108" y="2871167"/>
            <a:ext cx="1805137"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积极组织各类型山核桃文化活动</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山核桃文化馆</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景区旅游文化</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文化展会活动</a:t>
            </a:r>
            <a:endParaRPr lang="zh-CN" altLang="en-US" sz="1600" dirty="0">
              <a:latin typeface="微软雅黑" pitchFamily="34" charset="-122"/>
              <a:ea typeface="微软雅黑" pitchFamily="34" charset="-122"/>
            </a:endParaRPr>
          </a:p>
        </p:txBody>
      </p:sp>
      <p:sp>
        <p:nvSpPr>
          <p:cNvPr id="23" name="TextBox 77"/>
          <p:cNvSpPr txBox="1">
            <a:spLocks noChangeArrowheads="1"/>
          </p:cNvSpPr>
          <p:nvPr/>
        </p:nvSpPr>
        <p:spPr bwMode="auto">
          <a:xfrm>
            <a:off x="2705086" y="5022255"/>
            <a:ext cx="536575"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2</a:t>
            </a:r>
            <a:endParaRPr lang="zh-CN" altLang="en-US" sz="4800">
              <a:solidFill>
                <a:schemeClr val="bg1"/>
              </a:solidFill>
              <a:latin typeface="方正粗宋简体" pitchFamily="65" charset="-122"/>
              <a:ea typeface="方正粗宋简体" pitchFamily="65" charset="-122"/>
            </a:endParaRPr>
          </a:p>
        </p:txBody>
      </p:sp>
      <p:sp>
        <p:nvSpPr>
          <p:cNvPr id="25" name="矩形 24"/>
          <p:cNvSpPr/>
          <p:nvPr/>
        </p:nvSpPr>
        <p:spPr>
          <a:xfrm>
            <a:off x="3884761" y="2871167"/>
            <a:ext cx="1811015" cy="32221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强化山核桃产品质量监督</a:t>
            </a:r>
            <a:endParaRPr lang="zh-CN" altLang="en-US" dirty="0">
              <a:latin typeface="微软雅黑" pitchFamily="34" charset="-122"/>
              <a:ea typeface="微软雅黑" pitchFamily="34" charset="-122"/>
            </a:endParaRPr>
          </a:p>
        </p:txBody>
      </p:sp>
      <p:sp>
        <p:nvSpPr>
          <p:cNvPr id="27" name="TextBox 81"/>
          <p:cNvSpPr txBox="1">
            <a:spLocks noChangeArrowheads="1"/>
          </p:cNvSpPr>
          <p:nvPr/>
        </p:nvSpPr>
        <p:spPr bwMode="auto">
          <a:xfrm>
            <a:off x="4530947" y="5022255"/>
            <a:ext cx="536575"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3</a:t>
            </a:r>
            <a:endParaRPr lang="zh-CN" altLang="en-US" sz="4800">
              <a:solidFill>
                <a:schemeClr val="bg1"/>
              </a:solidFill>
              <a:latin typeface="方正粗宋简体" pitchFamily="65" charset="-122"/>
              <a:ea typeface="方正粗宋简体" pitchFamily="65" charset="-122"/>
            </a:endParaRPr>
          </a:p>
        </p:txBody>
      </p:sp>
      <p:sp>
        <p:nvSpPr>
          <p:cNvPr id="29" name="矩形 28"/>
          <p:cNvSpPr/>
          <p:nvPr/>
        </p:nvSpPr>
        <p:spPr>
          <a:xfrm>
            <a:off x="5714826" y="2871167"/>
            <a:ext cx="1818953"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强化品牌相关配套设施建设</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产区道路建设</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生产技术引进</a:t>
            </a:r>
            <a:endParaRPr lang="zh-CN" altLang="en-US" sz="1600" dirty="0">
              <a:latin typeface="微软雅黑" pitchFamily="34" charset="-122"/>
              <a:ea typeface="微软雅黑" pitchFamily="34" charset="-122"/>
            </a:endParaRPr>
          </a:p>
        </p:txBody>
      </p:sp>
      <p:sp>
        <p:nvSpPr>
          <p:cNvPr id="31" name="TextBox 82"/>
          <p:cNvSpPr txBox="1">
            <a:spLocks noChangeArrowheads="1"/>
          </p:cNvSpPr>
          <p:nvPr/>
        </p:nvSpPr>
        <p:spPr bwMode="auto">
          <a:xfrm>
            <a:off x="6356808" y="5022255"/>
            <a:ext cx="534988" cy="121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4</a:t>
            </a:r>
            <a:endParaRPr lang="zh-CN" altLang="en-US" sz="4800" dirty="0">
              <a:solidFill>
                <a:schemeClr val="bg1"/>
              </a:solidFill>
              <a:latin typeface="方正粗宋简体" pitchFamily="65" charset="-122"/>
              <a:ea typeface="方正粗宋简体" pitchFamily="65" charset="-122"/>
            </a:endParaRPr>
          </a:p>
        </p:txBody>
      </p:sp>
      <p:sp>
        <p:nvSpPr>
          <p:cNvPr id="32" name="AutoShape 2" descr="http://cdn.duitang.com/uploads/item/201210/08/20121008093644_xArai.jpe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2292" name="Picture 4" descr="http://cdn.duitang.com/uploads/item/201210/08/20121008093644_xArai.jpeg"/>
          <p:cNvPicPr>
            <a:picLocks noChangeAspect="1" noChangeArrowheads="1"/>
          </p:cNvPicPr>
          <p:nvPr/>
        </p:nvPicPr>
        <p:blipFill rotWithShape="1">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r="20059"/>
          <a:stretch/>
        </p:blipFill>
        <p:spPr bwMode="auto">
          <a:xfrm>
            <a:off x="7605786" y="2871167"/>
            <a:ext cx="4581451" cy="3222129"/>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7629996" y="5262299"/>
            <a:ext cx="4581451" cy="830997"/>
          </a:xfrm>
          <a:prstGeom prst="rect">
            <a:avLst/>
          </a:prstGeom>
          <a:noFill/>
        </p:spPr>
        <p:txBody>
          <a:bodyPr wrap="square" rtlCol="0">
            <a:spAutoFit/>
          </a:bodyPr>
          <a:lstStyle/>
          <a:p>
            <a:pPr algn="ctr"/>
            <a:r>
              <a:rPr lang="en-US" altLang="zh-CN" sz="4800" b="1" dirty="0" smtClean="0">
                <a:solidFill>
                  <a:schemeClr val="bg1"/>
                </a:solidFill>
                <a:latin typeface="微软雅黑" pitchFamily="34" charset="-122"/>
                <a:ea typeface="微软雅黑" pitchFamily="34" charset="-122"/>
              </a:rPr>
              <a:t>SUGGESTION</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5445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4440" y="-744"/>
            <a:ext cx="216024" cy="18265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79523" y="912515"/>
            <a:ext cx="216024" cy="91325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428652" y="814809"/>
            <a:ext cx="1640631" cy="646331"/>
          </a:xfrm>
          <a:prstGeom prst="rect">
            <a:avLst/>
          </a:prstGeom>
          <a:noFill/>
        </p:spPr>
        <p:txBody>
          <a:bodyPr wrap="square" rtlCol="0">
            <a:spAutoFit/>
          </a:bodyPr>
          <a:lstStyle/>
          <a:p>
            <a:pPr algn="ctr"/>
            <a:r>
              <a:rPr lang="zh-CN" altLang="en-US" sz="3600" b="1" dirty="0">
                <a:solidFill>
                  <a:schemeClr val="accent5">
                    <a:lumMod val="50000"/>
                  </a:schemeClr>
                </a:solidFill>
                <a:latin typeface="微软雅黑" pitchFamily="34" charset="-122"/>
                <a:ea typeface="微软雅黑" pitchFamily="34" charset="-122"/>
              </a:rPr>
              <a:t>目录页</a:t>
            </a:r>
          </a:p>
        </p:txBody>
      </p:sp>
      <p:sp>
        <p:nvSpPr>
          <p:cNvPr id="8" name="TextBox 7"/>
          <p:cNvSpPr txBox="1"/>
          <p:nvPr/>
        </p:nvSpPr>
        <p:spPr>
          <a:xfrm>
            <a:off x="1499965" y="1569090"/>
            <a:ext cx="2073374" cy="369332"/>
          </a:xfrm>
          <a:prstGeom prst="rect">
            <a:avLst/>
          </a:prstGeom>
          <a:noFill/>
        </p:spPr>
        <p:txBody>
          <a:bodyPr wrap="square" rtlCol="0">
            <a:spAutoFit/>
          </a:bodyPr>
          <a:lstStyle/>
          <a:p>
            <a:pPr algn="ctr"/>
            <a:r>
              <a:rPr lang="en-US" altLang="zh-CN" dirty="0" smtClean="0">
                <a:solidFill>
                  <a:schemeClr val="tx1">
                    <a:lumMod val="65000"/>
                    <a:lumOff val="35000"/>
                  </a:schemeClr>
                </a:solidFill>
                <a:latin typeface="微软雅黑" pitchFamily="34" charset="-122"/>
                <a:ea typeface="微软雅黑" pitchFamily="34" charset="-122"/>
              </a:rPr>
              <a:t>CONTENTS PAGE</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13" name="任意多边形 12"/>
          <p:cNvSpPr/>
          <p:nvPr/>
        </p:nvSpPr>
        <p:spPr>
          <a:xfrm>
            <a:off x="1353107"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3963236"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73365"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9183494"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4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4"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9621410" y="3069157"/>
            <a:ext cx="1087437" cy="756040"/>
            <a:chOff x="10571163" y="5337175"/>
            <a:chExt cx="1370013" cy="952501"/>
          </a:xfrm>
          <a:solidFill>
            <a:schemeClr val="bg1"/>
          </a:solidFill>
        </p:grpSpPr>
        <p:sp>
          <p:nvSpPr>
            <p:cNvPr id="26" name="Freeform 68"/>
            <p:cNvSpPr>
              <a:spLocks/>
            </p:cNvSpPr>
            <p:nvPr/>
          </p:nvSpPr>
          <p:spPr bwMode="auto">
            <a:xfrm>
              <a:off x="11684001" y="5337175"/>
              <a:ext cx="90488" cy="142875"/>
            </a:xfrm>
            <a:custGeom>
              <a:avLst/>
              <a:gdLst>
                <a:gd name="T0" fmla="*/ 9 w 31"/>
                <a:gd name="T1" fmla="*/ 49 h 49"/>
                <a:gd name="T2" fmla="*/ 1 w 31"/>
                <a:gd name="T3" fmla="*/ 35 h 49"/>
                <a:gd name="T4" fmla="*/ 1 w 31"/>
                <a:gd name="T5" fmla="*/ 35 h 49"/>
                <a:gd name="T6" fmla="*/ 8 w 31"/>
                <a:gd name="T7" fmla="*/ 9 h 49"/>
                <a:gd name="T8" fmla="*/ 22 w 31"/>
                <a:gd name="T9" fmla="*/ 1 h 49"/>
                <a:gd name="T10" fmla="*/ 22 w 31"/>
                <a:gd name="T11" fmla="*/ 1 h 49"/>
                <a:gd name="T12" fmla="*/ 30 w 31"/>
                <a:gd name="T13" fmla="*/ 15 h 49"/>
                <a:gd name="T14" fmla="*/ 30 w 31"/>
                <a:gd name="T15" fmla="*/ 15 h 49"/>
                <a:gd name="T16" fmla="*/ 22 w 31"/>
                <a:gd name="T17" fmla="*/ 41 h 49"/>
                <a:gd name="T18" fmla="*/ 12 w 31"/>
                <a:gd name="T19" fmla="*/ 49 h 49"/>
                <a:gd name="T20" fmla="*/ 12 w 31"/>
                <a:gd name="T21" fmla="*/ 49 h 49"/>
                <a:gd name="T22" fmla="*/ 9 w 3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49">
                  <a:moveTo>
                    <a:pt x="9" y="49"/>
                  </a:moveTo>
                  <a:cubicBezTo>
                    <a:pt x="3" y="47"/>
                    <a:pt x="0" y="41"/>
                    <a:pt x="1" y="35"/>
                  </a:cubicBezTo>
                  <a:cubicBezTo>
                    <a:pt x="1" y="35"/>
                    <a:pt x="1" y="35"/>
                    <a:pt x="1" y="35"/>
                  </a:cubicBezTo>
                  <a:cubicBezTo>
                    <a:pt x="8" y="9"/>
                    <a:pt x="8" y="9"/>
                    <a:pt x="8" y="9"/>
                  </a:cubicBezTo>
                  <a:cubicBezTo>
                    <a:pt x="10" y="3"/>
                    <a:pt x="16" y="0"/>
                    <a:pt x="22" y="1"/>
                  </a:cubicBezTo>
                  <a:cubicBezTo>
                    <a:pt x="22" y="1"/>
                    <a:pt x="22" y="1"/>
                    <a:pt x="22" y="1"/>
                  </a:cubicBezTo>
                  <a:cubicBezTo>
                    <a:pt x="28" y="3"/>
                    <a:pt x="31" y="9"/>
                    <a:pt x="30" y="15"/>
                  </a:cubicBezTo>
                  <a:cubicBezTo>
                    <a:pt x="30" y="15"/>
                    <a:pt x="30" y="15"/>
                    <a:pt x="30" y="15"/>
                  </a:cubicBezTo>
                  <a:cubicBezTo>
                    <a:pt x="22" y="41"/>
                    <a:pt x="22" y="41"/>
                    <a:pt x="22" y="41"/>
                  </a:cubicBezTo>
                  <a:cubicBezTo>
                    <a:pt x="21" y="46"/>
                    <a:pt x="17" y="49"/>
                    <a:pt x="12" y="49"/>
                  </a:cubicBezTo>
                  <a:cubicBezTo>
                    <a:pt x="12" y="49"/>
                    <a:pt x="12" y="49"/>
                    <a:pt x="12" y="49"/>
                  </a:cubicBezTo>
                  <a:cubicBezTo>
                    <a:pt x="11" y="49"/>
                    <a:pt x="10" y="49"/>
                    <a:pt x="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9"/>
            <p:cNvSpPr>
              <a:spLocks/>
            </p:cNvSpPr>
            <p:nvPr/>
          </p:nvSpPr>
          <p:spPr bwMode="auto">
            <a:xfrm>
              <a:off x="11772901" y="5413375"/>
              <a:ext cx="139700" cy="111125"/>
            </a:xfrm>
            <a:custGeom>
              <a:avLst/>
              <a:gdLst>
                <a:gd name="T0" fmla="*/ 3 w 48"/>
                <a:gd name="T1" fmla="*/ 32 h 38"/>
                <a:gd name="T2" fmla="*/ 7 w 48"/>
                <a:gd name="T3" fmla="*/ 17 h 38"/>
                <a:gd name="T4" fmla="*/ 7 w 48"/>
                <a:gd name="T5" fmla="*/ 17 h 38"/>
                <a:gd name="T6" fmla="*/ 30 w 48"/>
                <a:gd name="T7" fmla="*/ 3 h 38"/>
                <a:gd name="T8" fmla="*/ 45 w 48"/>
                <a:gd name="T9" fmla="*/ 7 h 38"/>
                <a:gd name="T10" fmla="*/ 45 w 48"/>
                <a:gd name="T11" fmla="*/ 7 h 38"/>
                <a:gd name="T12" fmla="*/ 41 w 48"/>
                <a:gd name="T13" fmla="*/ 22 h 38"/>
                <a:gd name="T14" fmla="*/ 41 w 48"/>
                <a:gd name="T15" fmla="*/ 22 h 38"/>
                <a:gd name="T16" fmla="*/ 18 w 48"/>
                <a:gd name="T17" fmla="*/ 36 h 38"/>
                <a:gd name="T18" fmla="*/ 15 w 48"/>
                <a:gd name="T19" fmla="*/ 37 h 38"/>
                <a:gd name="T20" fmla="*/ 15 w 48"/>
                <a:gd name="T21" fmla="*/ 37 h 38"/>
                <a:gd name="T22" fmla="*/ 3 w 48"/>
                <a:gd name="T23"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8">
                  <a:moveTo>
                    <a:pt x="3" y="32"/>
                  </a:moveTo>
                  <a:cubicBezTo>
                    <a:pt x="0" y="27"/>
                    <a:pt x="2" y="20"/>
                    <a:pt x="7" y="17"/>
                  </a:cubicBezTo>
                  <a:cubicBezTo>
                    <a:pt x="7" y="17"/>
                    <a:pt x="7" y="17"/>
                    <a:pt x="7" y="17"/>
                  </a:cubicBezTo>
                  <a:cubicBezTo>
                    <a:pt x="30" y="3"/>
                    <a:pt x="30" y="3"/>
                    <a:pt x="30" y="3"/>
                  </a:cubicBezTo>
                  <a:cubicBezTo>
                    <a:pt x="35" y="0"/>
                    <a:pt x="42" y="2"/>
                    <a:pt x="45" y="7"/>
                  </a:cubicBezTo>
                  <a:cubicBezTo>
                    <a:pt x="45" y="7"/>
                    <a:pt x="45" y="7"/>
                    <a:pt x="45" y="7"/>
                  </a:cubicBezTo>
                  <a:cubicBezTo>
                    <a:pt x="48" y="12"/>
                    <a:pt x="46" y="19"/>
                    <a:pt x="41" y="22"/>
                  </a:cubicBezTo>
                  <a:cubicBezTo>
                    <a:pt x="41" y="22"/>
                    <a:pt x="41" y="22"/>
                    <a:pt x="41" y="22"/>
                  </a:cubicBezTo>
                  <a:cubicBezTo>
                    <a:pt x="18" y="36"/>
                    <a:pt x="18" y="36"/>
                    <a:pt x="18" y="36"/>
                  </a:cubicBezTo>
                  <a:cubicBezTo>
                    <a:pt x="17" y="36"/>
                    <a:pt x="16" y="37"/>
                    <a:pt x="15" y="37"/>
                  </a:cubicBezTo>
                  <a:cubicBezTo>
                    <a:pt x="15" y="37"/>
                    <a:pt x="15" y="37"/>
                    <a:pt x="15" y="37"/>
                  </a:cubicBezTo>
                  <a:cubicBezTo>
                    <a:pt x="10" y="38"/>
                    <a:pt x="5" y="36"/>
                    <a:pt x="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0"/>
            <p:cNvSpPr>
              <a:spLocks/>
            </p:cNvSpPr>
            <p:nvPr/>
          </p:nvSpPr>
          <p:spPr bwMode="auto">
            <a:xfrm>
              <a:off x="11506201" y="5702300"/>
              <a:ext cx="434975" cy="482600"/>
            </a:xfrm>
            <a:custGeom>
              <a:avLst/>
              <a:gdLst>
                <a:gd name="T0" fmla="*/ 136 w 149"/>
                <a:gd name="T1" fmla="*/ 86 h 165"/>
                <a:gd name="T2" fmla="*/ 74 w 149"/>
                <a:gd name="T3" fmla="*/ 34 h 165"/>
                <a:gd name="T4" fmla="*/ 72 w 149"/>
                <a:gd name="T5" fmla="*/ 0 h 165"/>
                <a:gd name="T6" fmla="*/ 0 w 149"/>
                <a:gd name="T7" fmla="*/ 65 h 165"/>
                <a:gd name="T8" fmla="*/ 78 w 149"/>
                <a:gd name="T9" fmla="*/ 126 h 165"/>
                <a:gd name="T10" fmla="*/ 76 w 149"/>
                <a:gd name="T11" fmla="*/ 88 h 165"/>
                <a:gd name="T12" fmla="*/ 96 w 149"/>
                <a:gd name="T13" fmla="*/ 165 h 165"/>
                <a:gd name="T14" fmla="*/ 136 w 149"/>
                <a:gd name="T15" fmla="*/ 8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65">
                  <a:moveTo>
                    <a:pt x="136" y="86"/>
                  </a:moveTo>
                  <a:cubicBezTo>
                    <a:pt x="127" y="45"/>
                    <a:pt x="91" y="36"/>
                    <a:pt x="74" y="34"/>
                  </a:cubicBezTo>
                  <a:cubicBezTo>
                    <a:pt x="72" y="0"/>
                    <a:pt x="72" y="0"/>
                    <a:pt x="72" y="0"/>
                  </a:cubicBezTo>
                  <a:cubicBezTo>
                    <a:pt x="0" y="65"/>
                    <a:pt x="0" y="65"/>
                    <a:pt x="0" y="65"/>
                  </a:cubicBezTo>
                  <a:cubicBezTo>
                    <a:pt x="78" y="126"/>
                    <a:pt x="78" y="126"/>
                    <a:pt x="78" y="126"/>
                  </a:cubicBezTo>
                  <a:cubicBezTo>
                    <a:pt x="76" y="88"/>
                    <a:pt x="76" y="88"/>
                    <a:pt x="76" y="88"/>
                  </a:cubicBezTo>
                  <a:cubicBezTo>
                    <a:pt x="138" y="106"/>
                    <a:pt x="96" y="165"/>
                    <a:pt x="96" y="165"/>
                  </a:cubicBezTo>
                  <a:cubicBezTo>
                    <a:pt x="96" y="165"/>
                    <a:pt x="149" y="142"/>
                    <a:pt x="13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1"/>
            <p:cNvSpPr>
              <a:spLocks/>
            </p:cNvSpPr>
            <p:nvPr/>
          </p:nvSpPr>
          <p:spPr bwMode="auto">
            <a:xfrm>
              <a:off x="10571163" y="5345113"/>
              <a:ext cx="1093788" cy="787400"/>
            </a:xfrm>
            <a:custGeom>
              <a:avLst/>
              <a:gdLst>
                <a:gd name="T0" fmla="*/ 48 w 374"/>
                <a:gd name="T1" fmla="*/ 127 h 269"/>
                <a:gd name="T2" fmla="*/ 147 w 374"/>
                <a:gd name="T3" fmla="*/ 40 h 269"/>
                <a:gd name="T4" fmla="*/ 370 w 374"/>
                <a:gd name="T5" fmla="*/ 40 h 269"/>
                <a:gd name="T6" fmla="*/ 374 w 374"/>
                <a:gd name="T7" fmla="*/ 25 h 269"/>
                <a:gd name="T8" fmla="*/ 157 w 374"/>
                <a:gd name="T9" fmla="*/ 25 h 269"/>
                <a:gd name="T10" fmla="*/ 119 w 374"/>
                <a:gd name="T11" fmla="*/ 0 h 269"/>
                <a:gd name="T12" fmla="*/ 36 w 374"/>
                <a:gd name="T13" fmla="*/ 0 h 269"/>
                <a:gd name="T14" fmla="*/ 1 w 374"/>
                <a:gd name="T15" fmla="*/ 38 h 269"/>
                <a:gd name="T16" fmla="*/ 7 w 374"/>
                <a:gd name="T17" fmla="*/ 100 h 269"/>
                <a:gd name="T18" fmla="*/ 10 w 374"/>
                <a:gd name="T19" fmla="*/ 139 h 269"/>
                <a:gd name="T20" fmla="*/ 19 w 374"/>
                <a:gd name="T21" fmla="*/ 234 h 269"/>
                <a:gd name="T22" fmla="*/ 31 w 374"/>
                <a:gd name="T23" fmla="*/ 269 h 269"/>
                <a:gd name="T24" fmla="*/ 30 w 374"/>
                <a:gd name="T25" fmla="*/ 258 h 269"/>
                <a:gd name="T26" fmla="*/ 31 w 374"/>
                <a:gd name="T27" fmla="*/ 246 h 269"/>
                <a:gd name="T28" fmla="*/ 48 w 374"/>
                <a:gd name="T29" fmla="*/ 127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4" h="269">
                  <a:moveTo>
                    <a:pt x="48" y="127"/>
                  </a:moveTo>
                  <a:cubicBezTo>
                    <a:pt x="55" y="79"/>
                    <a:pt x="98" y="41"/>
                    <a:pt x="147" y="40"/>
                  </a:cubicBezTo>
                  <a:cubicBezTo>
                    <a:pt x="370" y="40"/>
                    <a:pt x="370" y="40"/>
                    <a:pt x="370" y="40"/>
                  </a:cubicBezTo>
                  <a:cubicBezTo>
                    <a:pt x="374" y="25"/>
                    <a:pt x="374" y="25"/>
                    <a:pt x="374" y="25"/>
                  </a:cubicBezTo>
                  <a:cubicBezTo>
                    <a:pt x="157" y="25"/>
                    <a:pt x="157" y="25"/>
                    <a:pt x="157" y="25"/>
                  </a:cubicBezTo>
                  <a:cubicBezTo>
                    <a:pt x="150" y="12"/>
                    <a:pt x="139" y="0"/>
                    <a:pt x="119" y="0"/>
                  </a:cubicBezTo>
                  <a:cubicBezTo>
                    <a:pt x="36" y="0"/>
                    <a:pt x="36" y="0"/>
                    <a:pt x="36" y="0"/>
                  </a:cubicBezTo>
                  <a:cubicBezTo>
                    <a:pt x="5" y="0"/>
                    <a:pt x="0" y="27"/>
                    <a:pt x="1" y="38"/>
                  </a:cubicBezTo>
                  <a:cubicBezTo>
                    <a:pt x="7" y="100"/>
                    <a:pt x="7" y="100"/>
                    <a:pt x="7" y="100"/>
                  </a:cubicBezTo>
                  <a:cubicBezTo>
                    <a:pt x="10" y="139"/>
                    <a:pt x="10" y="139"/>
                    <a:pt x="10" y="139"/>
                  </a:cubicBezTo>
                  <a:cubicBezTo>
                    <a:pt x="19" y="234"/>
                    <a:pt x="19" y="234"/>
                    <a:pt x="19" y="234"/>
                  </a:cubicBezTo>
                  <a:cubicBezTo>
                    <a:pt x="20" y="246"/>
                    <a:pt x="24" y="258"/>
                    <a:pt x="31" y="269"/>
                  </a:cubicBezTo>
                  <a:cubicBezTo>
                    <a:pt x="30" y="265"/>
                    <a:pt x="30" y="262"/>
                    <a:pt x="30" y="258"/>
                  </a:cubicBezTo>
                  <a:cubicBezTo>
                    <a:pt x="30" y="254"/>
                    <a:pt x="30" y="250"/>
                    <a:pt x="31" y="246"/>
                  </a:cubicBezTo>
                  <a:lnTo>
                    <a:pt x="48"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2"/>
            <p:cNvSpPr>
              <a:spLocks/>
            </p:cNvSpPr>
            <p:nvPr/>
          </p:nvSpPr>
          <p:spPr bwMode="auto">
            <a:xfrm>
              <a:off x="10682288" y="5503863"/>
              <a:ext cx="1189038" cy="785813"/>
            </a:xfrm>
            <a:custGeom>
              <a:avLst/>
              <a:gdLst>
                <a:gd name="T0" fmla="*/ 336 w 407"/>
                <a:gd name="T1" fmla="*/ 0 h 269"/>
                <a:gd name="T2" fmla="*/ 109 w 407"/>
                <a:gd name="T3" fmla="*/ 0 h 269"/>
                <a:gd name="T4" fmla="*/ 23 w 407"/>
                <a:gd name="T5" fmla="*/ 75 h 269"/>
                <a:gd name="T6" fmla="*/ 6 w 407"/>
                <a:gd name="T7" fmla="*/ 194 h 269"/>
                <a:gd name="T8" fmla="*/ 71 w 407"/>
                <a:gd name="T9" fmla="*/ 269 h 269"/>
                <a:gd name="T10" fmla="*/ 298 w 407"/>
                <a:gd name="T11" fmla="*/ 269 h 269"/>
                <a:gd name="T12" fmla="*/ 369 w 407"/>
                <a:gd name="T13" fmla="*/ 231 h 269"/>
                <a:gd name="T14" fmla="*/ 370 w 407"/>
                <a:gd name="T15" fmla="*/ 228 h 269"/>
                <a:gd name="T16" fmla="*/ 371 w 407"/>
                <a:gd name="T17" fmla="*/ 227 h 269"/>
                <a:gd name="T18" fmla="*/ 372 w 407"/>
                <a:gd name="T19" fmla="*/ 225 h 269"/>
                <a:gd name="T20" fmla="*/ 376 w 407"/>
                <a:gd name="T21" fmla="*/ 217 h 269"/>
                <a:gd name="T22" fmla="*/ 382 w 407"/>
                <a:gd name="T23" fmla="*/ 194 h 269"/>
                <a:gd name="T24" fmla="*/ 377 w 407"/>
                <a:gd name="T25" fmla="*/ 178 h 269"/>
                <a:gd name="T26" fmla="*/ 369 w 407"/>
                <a:gd name="T27" fmla="*/ 171 h 269"/>
                <a:gd name="T28" fmla="*/ 370 w 407"/>
                <a:gd name="T29" fmla="*/ 194 h 269"/>
                <a:gd name="T30" fmla="*/ 365 w 407"/>
                <a:gd name="T31" fmla="*/ 203 h 269"/>
                <a:gd name="T32" fmla="*/ 354 w 407"/>
                <a:gd name="T33" fmla="*/ 202 h 269"/>
                <a:gd name="T34" fmla="*/ 276 w 407"/>
                <a:gd name="T35" fmla="*/ 141 h 269"/>
                <a:gd name="T36" fmla="*/ 272 w 407"/>
                <a:gd name="T37" fmla="*/ 134 h 269"/>
                <a:gd name="T38" fmla="*/ 276 w 407"/>
                <a:gd name="T39" fmla="*/ 126 h 269"/>
                <a:gd name="T40" fmla="*/ 347 w 407"/>
                <a:gd name="T41" fmla="*/ 61 h 269"/>
                <a:gd name="T42" fmla="*/ 358 w 407"/>
                <a:gd name="T43" fmla="*/ 59 h 269"/>
                <a:gd name="T44" fmla="*/ 364 w 407"/>
                <a:gd name="T45" fmla="*/ 67 h 269"/>
                <a:gd name="T46" fmla="*/ 365 w 407"/>
                <a:gd name="T47" fmla="*/ 94 h 269"/>
                <a:gd name="T48" fmla="*/ 395 w 407"/>
                <a:gd name="T49" fmla="*/ 105 h 269"/>
                <a:gd name="T50" fmla="*/ 396 w 407"/>
                <a:gd name="T51" fmla="*/ 106 h 269"/>
                <a:gd name="T52" fmla="*/ 401 w 407"/>
                <a:gd name="T53" fmla="*/ 75 h 269"/>
                <a:gd name="T54" fmla="*/ 336 w 407"/>
                <a:gd name="T5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7" h="269">
                  <a:moveTo>
                    <a:pt x="336" y="0"/>
                  </a:moveTo>
                  <a:cubicBezTo>
                    <a:pt x="109" y="0"/>
                    <a:pt x="109" y="0"/>
                    <a:pt x="109" y="0"/>
                  </a:cubicBezTo>
                  <a:cubicBezTo>
                    <a:pt x="67" y="0"/>
                    <a:pt x="28" y="34"/>
                    <a:pt x="23" y="75"/>
                  </a:cubicBezTo>
                  <a:cubicBezTo>
                    <a:pt x="6" y="194"/>
                    <a:pt x="6" y="194"/>
                    <a:pt x="6" y="194"/>
                  </a:cubicBezTo>
                  <a:cubicBezTo>
                    <a:pt x="0" y="235"/>
                    <a:pt x="29" y="269"/>
                    <a:pt x="71" y="269"/>
                  </a:cubicBezTo>
                  <a:cubicBezTo>
                    <a:pt x="298" y="269"/>
                    <a:pt x="298" y="269"/>
                    <a:pt x="298" y="269"/>
                  </a:cubicBezTo>
                  <a:cubicBezTo>
                    <a:pt x="326" y="269"/>
                    <a:pt x="353" y="254"/>
                    <a:pt x="369" y="231"/>
                  </a:cubicBezTo>
                  <a:cubicBezTo>
                    <a:pt x="369" y="230"/>
                    <a:pt x="370" y="229"/>
                    <a:pt x="370" y="228"/>
                  </a:cubicBezTo>
                  <a:cubicBezTo>
                    <a:pt x="370" y="228"/>
                    <a:pt x="371" y="228"/>
                    <a:pt x="371" y="227"/>
                  </a:cubicBezTo>
                  <a:cubicBezTo>
                    <a:pt x="371" y="227"/>
                    <a:pt x="372" y="226"/>
                    <a:pt x="372" y="225"/>
                  </a:cubicBezTo>
                  <a:cubicBezTo>
                    <a:pt x="373" y="223"/>
                    <a:pt x="375" y="220"/>
                    <a:pt x="376" y="217"/>
                  </a:cubicBezTo>
                  <a:cubicBezTo>
                    <a:pt x="379" y="210"/>
                    <a:pt x="382" y="202"/>
                    <a:pt x="382" y="194"/>
                  </a:cubicBezTo>
                  <a:cubicBezTo>
                    <a:pt x="382" y="188"/>
                    <a:pt x="381" y="183"/>
                    <a:pt x="377" y="178"/>
                  </a:cubicBezTo>
                  <a:cubicBezTo>
                    <a:pt x="375" y="176"/>
                    <a:pt x="373" y="174"/>
                    <a:pt x="369" y="171"/>
                  </a:cubicBezTo>
                  <a:cubicBezTo>
                    <a:pt x="370" y="194"/>
                    <a:pt x="370" y="194"/>
                    <a:pt x="370" y="194"/>
                  </a:cubicBezTo>
                  <a:cubicBezTo>
                    <a:pt x="370" y="198"/>
                    <a:pt x="368" y="201"/>
                    <a:pt x="365" y="203"/>
                  </a:cubicBezTo>
                  <a:cubicBezTo>
                    <a:pt x="361" y="205"/>
                    <a:pt x="357" y="205"/>
                    <a:pt x="354" y="202"/>
                  </a:cubicBezTo>
                  <a:cubicBezTo>
                    <a:pt x="276" y="141"/>
                    <a:pt x="276" y="141"/>
                    <a:pt x="276" y="141"/>
                  </a:cubicBezTo>
                  <a:cubicBezTo>
                    <a:pt x="274" y="139"/>
                    <a:pt x="273" y="136"/>
                    <a:pt x="272" y="134"/>
                  </a:cubicBezTo>
                  <a:cubicBezTo>
                    <a:pt x="272" y="131"/>
                    <a:pt x="273" y="128"/>
                    <a:pt x="276" y="126"/>
                  </a:cubicBezTo>
                  <a:cubicBezTo>
                    <a:pt x="347" y="61"/>
                    <a:pt x="347" y="61"/>
                    <a:pt x="347" y="61"/>
                  </a:cubicBezTo>
                  <a:cubicBezTo>
                    <a:pt x="350" y="58"/>
                    <a:pt x="354" y="57"/>
                    <a:pt x="358" y="59"/>
                  </a:cubicBezTo>
                  <a:cubicBezTo>
                    <a:pt x="361" y="60"/>
                    <a:pt x="363" y="63"/>
                    <a:pt x="364" y="67"/>
                  </a:cubicBezTo>
                  <a:cubicBezTo>
                    <a:pt x="365" y="94"/>
                    <a:pt x="365" y="94"/>
                    <a:pt x="365" y="94"/>
                  </a:cubicBezTo>
                  <a:cubicBezTo>
                    <a:pt x="374" y="95"/>
                    <a:pt x="384" y="99"/>
                    <a:pt x="395" y="105"/>
                  </a:cubicBezTo>
                  <a:cubicBezTo>
                    <a:pt x="395" y="105"/>
                    <a:pt x="396" y="106"/>
                    <a:pt x="396" y="106"/>
                  </a:cubicBezTo>
                  <a:cubicBezTo>
                    <a:pt x="401" y="75"/>
                    <a:pt x="401" y="75"/>
                    <a:pt x="401" y="75"/>
                  </a:cubicBezTo>
                  <a:cubicBezTo>
                    <a:pt x="407" y="34"/>
                    <a:pt x="377" y="0"/>
                    <a:pt x="33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7153600" y="2915337"/>
            <a:ext cx="804799" cy="887270"/>
            <a:chOff x="5608638" y="1517650"/>
            <a:chExt cx="449263" cy="495301"/>
          </a:xfrm>
          <a:solidFill>
            <a:schemeClr val="bg1"/>
          </a:solidFill>
        </p:grpSpPr>
        <p:sp>
          <p:nvSpPr>
            <p:cNvPr id="32" name="Freeform 73"/>
            <p:cNvSpPr>
              <a:spLocks noEditPoints="1"/>
            </p:cNvSpPr>
            <p:nvPr/>
          </p:nvSpPr>
          <p:spPr bwMode="auto">
            <a:xfrm>
              <a:off x="5657850" y="1797050"/>
              <a:ext cx="400050" cy="185738"/>
            </a:xfrm>
            <a:custGeom>
              <a:avLst/>
              <a:gdLst>
                <a:gd name="T0" fmla="*/ 433 w 502"/>
                <a:gd name="T1" fmla="*/ 17 h 235"/>
                <a:gd name="T2" fmla="*/ 0 w 502"/>
                <a:gd name="T3" fmla="*/ 0 h 235"/>
                <a:gd name="T4" fmla="*/ 1 w 502"/>
                <a:gd name="T5" fmla="*/ 24 h 235"/>
                <a:gd name="T6" fmla="*/ 8 w 502"/>
                <a:gd name="T7" fmla="*/ 69 h 235"/>
                <a:gd name="T8" fmla="*/ 22 w 502"/>
                <a:gd name="T9" fmla="*/ 111 h 235"/>
                <a:gd name="T10" fmla="*/ 42 w 502"/>
                <a:gd name="T11" fmla="*/ 149 h 235"/>
                <a:gd name="T12" fmla="*/ 70 w 502"/>
                <a:gd name="T13" fmla="*/ 180 h 235"/>
                <a:gd name="T14" fmla="*/ 103 w 502"/>
                <a:gd name="T15" fmla="*/ 206 h 235"/>
                <a:gd name="T16" fmla="*/ 143 w 502"/>
                <a:gd name="T17" fmla="*/ 223 h 235"/>
                <a:gd name="T18" fmla="*/ 191 w 502"/>
                <a:gd name="T19" fmla="*/ 233 h 235"/>
                <a:gd name="T20" fmla="*/ 216 w 502"/>
                <a:gd name="T21" fmla="*/ 235 h 235"/>
                <a:gd name="T22" fmla="*/ 269 w 502"/>
                <a:gd name="T23" fmla="*/ 228 h 235"/>
                <a:gd name="T24" fmla="*/ 314 w 502"/>
                <a:gd name="T25" fmla="*/ 213 h 235"/>
                <a:gd name="T26" fmla="*/ 354 w 502"/>
                <a:gd name="T27" fmla="*/ 189 h 235"/>
                <a:gd name="T28" fmla="*/ 384 w 502"/>
                <a:gd name="T29" fmla="*/ 158 h 235"/>
                <a:gd name="T30" fmla="*/ 432 w 502"/>
                <a:gd name="T31" fmla="*/ 159 h 235"/>
                <a:gd name="T32" fmla="*/ 445 w 502"/>
                <a:gd name="T33" fmla="*/ 158 h 235"/>
                <a:gd name="T34" fmla="*/ 471 w 502"/>
                <a:gd name="T35" fmla="*/ 146 h 235"/>
                <a:gd name="T36" fmla="*/ 491 w 502"/>
                <a:gd name="T37" fmla="*/ 127 h 235"/>
                <a:gd name="T38" fmla="*/ 501 w 502"/>
                <a:gd name="T39" fmla="*/ 102 h 235"/>
                <a:gd name="T40" fmla="*/ 502 w 502"/>
                <a:gd name="T41" fmla="*/ 88 h 235"/>
                <a:gd name="T42" fmla="*/ 497 w 502"/>
                <a:gd name="T43" fmla="*/ 61 h 235"/>
                <a:gd name="T44" fmla="*/ 482 w 502"/>
                <a:gd name="T45" fmla="*/ 38 h 235"/>
                <a:gd name="T46" fmla="*/ 461 w 502"/>
                <a:gd name="T47" fmla="*/ 23 h 235"/>
                <a:gd name="T48" fmla="*/ 433 w 502"/>
                <a:gd name="T49" fmla="*/ 17 h 235"/>
                <a:gd name="T50" fmla="*/ 432 w 502"/>
                <a:gd name="T51" fmla="*/ 134 h 235"/>
                <a:gd name="T52" fmla="*/ 418 w 502"/>
                <a:gd name="T53" fmla="*/ 134 h 235"/>
                <a:gd name="T54" fmla="*/ 400 w 502"/>
                <a:gd name="T55" fmla="*/ 132 h 235"/>
                <a:gd name="T56" fmla="*/ 419 w 502"/>
                <a:gd name="T57" fmla="*/ 90 h 235"/>
                <a:gd name="T58" fmla="*/ 430 w 502"/>
                <a:gd name="T59" fmla="*/ 43 h 235"/>
                <a:gd name="T60" fmla="*/ 432 w 502"/>
                <a:gd name="T61" fmla="*/ 43 h 235"/>
                <a:gd name="T62" fmla="*/ 440 w 502"/>
                <a:gd name="T63" fmla="*/ 43 h 235"/>
                <a:gd name="T64" fmla="*/ 457 w 502"/>
                <a:gd name="T65" fmla="*/ 51 h 235"/>
                <a:gd name="T66" fmla="*/ 469 w 502"/>
                <a:gd name="T67" fmla="*/ 63 h 235"/>
                <a:gd name="T68" fmla="*/ 476 w 502"/>
                <a:gd name="T69" fmla="*/ 78 h 235"/>
                <a:gd name="T70" fmla="*/ 477 w 502"/>
                <a:gd name="T71" fmla="*/ 88 h 235"/>
                <a:gd name="T72" fmla="*/ 473 w 502"/>
                <a:gd name="T73" fmla="*/ 106 h 235"/>
                <a:gd name="T74" fmla="*/ 463 w 502"/>
                <a:gd name="T75" fmla="*/ 120 h 235"/>
                <a:gd name="T76" fmla="*/ 449 w 502"/>
                <a:gd name="T77" fmla="*/ 130 h 235"/>
                <a:gd name="T78" fmla="*/ 432 w 502"/>
                <a:gd name="T79" fmla="*/ 13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2" h="235">
                  <a:moveTo>
                    <a:pt x="433" y="17"/>
                  </a:moveTo>
                  <a:lnTo>
                    <a:pt x="433" y="17"/>
                  </a:lnTo>
                  <a:lnTo>
                    <a:pt x="434" y="0"/>
                  </a:lnTo>
                  <a:lnTo>
                    <a:pt x="0" y="0"/>
                  </a:lnTo>
                  <a:lnTo>
                    <a:pt x="0" y="0"/>
                  </a:lnTo>
                  <a:lnTo>
                    <a:pt x="1" y="24"/>
                  </a:lnTo>
                  <a:lnTo>
                    <a:pt x="3" y="47"/>
                  </a:lnTo>
                  <a:lnTo>
                    <a:pt x="8" y="69"/>
                  </a:lnTo>
                  <a:lnTo>
                    <a:pt x="15" y="91"/>
                  </a:lnTo>
                  <a:lnTo>
                    <a:pt x="22" y="111"/>
                  </a:lnTo>
                  <a:lnTo>
                    <a:pt x="31" y="131"/>
                  </a:lnTo>
                  <a:lnTo>
                    <a:pt x="42" y="149"/>
                  </a:lnTo>
                  <a:lnTo>
                    <a:pt x="55" y="165"/>
                  </a:lnTo>
                  <a:lnTo>
                    <a:pt x="70" y="180"/>
                  </a:lnTo>
                  <a:lnTo>
                    <a:pt x="85" y="194"/>
                  </a:lnTo>
                  <a:lnTo>
                    <a:pt x="103" y="206"/>
                  </a:lnTo>
                  <a:lnTo>
                    <a:pt x="123" y="216"/>
                  </a:lnTo>
                  <a:lnTo>
                    <a:pt x="143" y="223"/>
                  </a:lnTo>
                  <a:lnTo>
                    <a:pt x="166" y="229"/>
                  </a:lnTo>
                  <a:lnTo>
                    <a:pt x="191" y="233"/>
                  </a:lnTo>
                  <a:lnTo>
                    <a:pt x="216" y="235"/>
                  </a:lnTo>
                  <a:lnTo>
                    <a:pt x="216" y="235"/>
                  </a:lnTo>
                  <a:lnTo>
                    <a:pt x="244" y="232"/>
                  </a:lnTo>
                  <a:lnTo>
                    <a:pt x="269" y="228"/>
                  </a:lnTo>
                  <a:lnTo>
                    <a:pt x="293" y="222"/>
                  </a:lnTo>
                  <a:lnTo>
                    <a:pt x="314" y="213"/>
                  </a:lnTo>
                  <a:lnTo>
                    <a:pt x="335" y="203"/>
                  </a:lnTo>
                  <a:lnTo>
                    <a:pt x="354" y="189"/>
                  </a:lnTo>
                  <a:lnTo>
                    <a:pt x="370" y="175"/>
                  </a:lnTo>
                  <a:lnTo>
                    <a:pt x="384" y="158"/>
                  </a:lnTo>
                  <a:lnTo>
                    <a:pt x="384" y="158"/>
                  </a:lnTo>
                  <a:lnTo>
                    <a:pt x="432" y="159"/>
                  </a:lnTo>
                  <a:lnTo>
                    <a:pt x="432" y="159"/>
                  </a:lnTo>
                  <a:lnTo>
                    <a:pt x="445" y="158"/>
                  </a:lnTo>
                  <a:lnTo>
                    <a:pt x="459" y="154"/>
                  </a:lnTo>
                  <a:lnTo>
                    <a:pt x="471" y="146"/>
                  </a:lnTo>
                  <a:lnTo>
                    <a:pt x="482" y="137"/>
                  </a:lnTo>
                  <a:lnTo>
                    <a:pt x="491" y="127"/>
                  </a:lnTo>
                  <a:lnTo>
                    <a:pt x="497" y="116"/>
                  </a:lnTo>
                  <a:lnTo>
                    <a:pt x="501" y="102"/>
                  </a:lnTo>
                  <a:lnTo>
                    <a:pt x="502" y="88"/>
                  </a:lnTo>
                  <a:lnTo>
                    <a:pt x="502" y="88"/>
                  </a:lnTo>
                  <a:lnTo>
                    <a:pt x="501" y="73"/>
                  </a:lnTo>
                  <a:lnTo>
                    <a:pt x="497" y="61"/>
                  </a:lnTo>
                  <a:lnTo>
                    <a:pt x="491" y="49"/>
                  </a:lnTo>
                  <a:lnTo>
                    <a:pt x="482" y="38"/>
                  </a:lnTo>
                  <a:lnTo>
                    <a:pt x="472" y="29"/>
                  </a:lnTo>
                  <a:lnTo>
                    <a:pt x="461" y="23"/>
                  </a:lnTo>
                  <a:lnTo>
                    <a:pt x="447" y="19"/>
                  </a:lnTo>
                  <a:lnTo>
                    <a:pt x="433" y="17"/>
                  </a:lnTo>
                  <a:lnTo>
                    <a:pt x="433" y="17"/>
                  </a:lnTo>
                  <a:close/>
                  <a:moveTo>
                    <a:pt x="432" y="134"/>
                  </a:moveTo>
                  <a:lnTo>
                    <a:pt x="432" y="134"/>
                  </a:lnTo>
                  <a:lnTo>
                    <a:pt x="418" y="134"/>
                  </a:lnTo>
                  <a:lnTo>
                    <a:pt x="400" y="132"/>
                  </a:lnTo>
                  <a:lnTo>
                    <a:pt x="400" y="132"/>
                  </a:lnTo>
                  <a:lnTo>
                    <a:pt x="411" y="112"/>
                  </a:lnTo>
                  <a:lnTo>
                    <a:pt x="419" y="90"/>
                  </a:lnTo>
                  <a:lnTo>
                    <a:pt x="425" y="67"/>
                  </a:lnTo>
                  <a:lnTo>
                    <a:pt x="430" y="43"/>
                  </a:lnTo>
                  <a:lnTo>
                    <a:pt x="430" y="43"/>
                  </a:lnTo>
                  <a:lnTo>
                    <a:pt x="432" y="43"/>
                  </a:lnTo>
                  <a:lnTo>
                    <a:pt x="432" y="43"/>
                  </a:lnTo>
                  <a:lnTo>
                    <a:pt x="440" y="43"/>
                  </a:lnTo>
                  <a:lnTo>
                    <a:pt x="449" y="47"/>
                  </a:lnTo>
                  <a:lnTo>
                    <a:pt x="457" y="51"/>
                  </a:lnTo>
                  <a:lnTo>
                    <a:pt x="463" y="56"/>
                  </a:lnTo>
                  <a:lnTo>
                    <a:pt x="469" y="63"/>
                  </a:lnTo>
                  <a:lnTo>
                    <a:pt x="473" y="71"/>
                  </a:lnTo>
                  <a:lnTo>
                    <a:pt x="476" y="78"/>
                  </a:lnTo>
                  <a:lnTo>
                    <a:pt x="477" y="88"/>
                  </a:lnTo>
                  <a:lnTo>
                    <a:pt x="477" y="88"/>
                  </a:lnTo>
                  <a:lnTo>
                    <a:pt x="476" y="97"/>
                  </a:lnTo>
                  <a:lnTo>
                    <a:pt x="473" y="106"/>
                  </a:lnTo>
                  <a:lnTo>
                    <a:pt x="469" y="114"/>
                  </a:lnTo>
                  <a:lnTo>
                    <a:pt x="463" y="120"/>
                  </a:lnTo>
                  <a:lnTo>
                    <a:pt x="457" y="125"/>
                  </a:lnTo>
                  <a:lnTo>
                    <a:pt x="449" y="130"/>
                  </a:lnTo>
                  <a:lnTo>
                    <a:pt x="440" y="132"/>
                  </a:lnTo>
                  <a:lnTo>
                    <a:pt x="432" y="134"/>
                  </a:lnTo>
                  <a:lnTo>
                    <a:pt x="43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4"/>
            <p:cNvSpPr>
              <a:spLocks/>
            </p:cNvSpPr>
            <p:nvPr/>
          </p:nvSpPr>
          <p:spPr bwMode="auto">
            <a:xfrm>
              <a:off x="5608638" y="1992313"/>
              <a:ext cx="449263" cy="20638"/>
            </a:xfrm>
            <a:custGeom>
              <a:avLst/>
              <a:gdLst>
                <a:gd name="T0" fmla="*/ 0 w 566"/>
                <a:gd name="T1" fmla="*/ 0 h 25"/>
                <a:gd name="T2" fmla="*/ 0 w 566"/>
                <a:gd name="T3" fmla="*/ 0 h 25"/>
                <a:gd name="T4" fmla="*/ 5 w 566"/>
                <a:gd name="T5" fmla="*/ 2 h 25"/>
                <a:gd name="T6" fmla="*/ 12 w 566"/>
                <a:gd name="T7" fmla="*/ 5 h 25"/>
                <a:gd name="T8" fmla="*/ 31 w 566"/>
                <a:gd name="T9" fmla="*/ 10 h 25"/>
                <a:gd name="T10" fmla="*/ 58 w 566"/>
                <a:gd name="T11" fmla="*/ 14 h 25"/>
                <a:gd name="T12" fmla="*/ 90 w 566"/>
                <a:gd name="T13" fmla="*/ 17 h 25"/>
                <a:gd name="T14" fmla="*/ 131 w 566"/>
                <a:gd name="T15" fmla="*/ 20 h 25"/>
                <a:gd name="T16" fmla="*/ 176 w 566"/>
                <a:gd name="T17" fmla="*/ 23 h 25"/>
                <a:gd name="T18" fmla="*/ 226 w 566"/>
                <a:gd name="T19" fmla="*/ 24 h 25"/>
                <a:gd name="T20" fmla="*/ 283 w 566"/>
                <a:gd name="T21" fmla="*/ 25 h 25"/>
                <a:gd name="T22" fmla="*/ 283 w 566"/>
                <a:gd name="T23" fmla="*/ 25 h 25"/>
                <a:gd name="T24" fmla="*/ 340 w 566"/>
                <a:gd name="T25" fmla="*/ 24 h 25"/>
                <a:gd name="T26" fmla="*/ 390 w 566"/>
                <a:gd name="T27" fmla="*/ 23 h 25"/>
                <a:gd name="T28" fmla="*/ 435 w 566"/>
                <a:gd name="T29" fmla="*/ 20 h 25"/>
                <a:gd name="T30" fmla="*/ 476 w 566"/>
                <a:gd name="T31" fmla="*/ 17 h 25"/>
                <a:gd name="T32" fmla="*/ 508 w 566"/>
                <a:gd name="T33" fmla="*/ 14 h 25"/>
                <a:gd name="T34" fmla="*/ 535 w 566"/>
                <a:gd name="T35" fmla="*/ 10 h 25"/>
                <a:gd name="T36" fmla="*/ 554 w 566"/>
                <a:gd name="T37" fmla="*/ 5 h 25"/>
                <a:gd name="T38" fmla="*/ 561 w 566"/>
                <a:gd name="T39" fmla="*/ 2 h 25"/>
                <a:gd name="T40" fmla="*/ 566 w 566"/>
                <a:gd name="T41" fmla="*/ 0 h 25"/>
                <a:gd name="T42" fmla="*/ 0 w 566"/>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6" h="25">
                  <a:moveTo>
                    <a:pt x="0" y="0"/>
                  </a:moveTo>
                  <a:lnTo>
                    <a:pt x="0" y="0"/>
                  </a:lnTo>
                  <a:lnTo>
                    <a:pt x="5" y="2"/>
                  </a:lnTo>
                  <a:lnTo>
                    <a:pt x="12" y="5"/>
                  </a:lnTo>
                  <a:lnTo>
                    <a:pt x="31" y="10"/>
                  </a:lnTo>
                  <a:lnTo>
                    <a:pt x="58" y="14"/>
                  </a:lnTo>
                  <a:lnTo>
                    <a:pt x="90" y="17"/>
                  </a:lnTo>
                  <a:lnTo>
                    <a:pt x="131" y="20"/>
                  </a:lnTo>
                  <a:lnTo>
                    <a:pt x="176" y="23"/>
                  </a:lnTo>
                  <a:lnTo>
                    <a:pt x="226" y="24"/>
                  </a:lnTo>
                  <a:lnTo>
                    <a:pt x="283" y="25"/>
                  </a:lnTo>
                  <a:lnTo>
                    <a:pt x="283" y="25"/>
                  </a:lnTo>
                  <a:lnTo>
                    <a:pt x="340" y="24"/>
                  </a:lnTo>
                  <a:lnTo>
                    <a:pt x="390" y="23"/>
                  </a:lnTo>
                  <a:lnTo>
                    <a:pt x="435" y="20"/>
                  </a:lnTo>
                  <a:lnTo>
                    <a:pt x="476" y="17"/>
                  </a:lnTo>
                  <a:lnTo>
                    <a:pt x="508" y="14"/>
                  </a:lnTo>
                  <a:lnTo>
                    <a:pt x="535" y="10"/>
                  </a:lnTo>
                  <a:lnTo>
                    <a:pt x="554" y="5"/>
                  </a:lnTo>
                  <a:lnTo>
                    <a:pt x="561" y="2"/>
                  </a:lnTo>
                  <a:lnTo>
                    <a:pt x="566"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5"/>
            <p:cNvSpPr>
              <a:spLocks/>
            </p:cNvSpPr>
            <p:nvPr/>
          </p:nvSpPr>
          <p:spPr bwMode="auto">
            <a:xfrm>
              <a:off x="5737225" y="1517650"/>
              <a:ext cx="122238" cy="255588"/>
            </a:xfrm>
            <a:custGeom>
              <a:avLst/>
              <a:gdLst>
                <a:gd name="T0" fmla="*/ 96 w 154"/>
                <a:gd name="T1" fmla="*/ 321 h 321"/>
                <a:gd name="T2" fmla="*/ 130 w 154"/>
                <a:gd name="T3" fmla="*/ 287 h 321"/>
                <a:gd name="T4" fmla="*/ 147 w 154"/>
                <a:gd name="T5" fmla="*/ 267 h 321"/>
                <a:gd name="T6" fmla="*/ 154 w 154"/>
                <a:gd name="T7" fmla="*/ 252 h 321"/>
                <a:gd name="T8" fmla="*/ 153 w 154"/>
                <a:gd name="T9" fmla="*/ 235 h 321"/>
                <a:gd name="T10" fmla="*/ 142 w 154"/>
                <a:gd name="T11" fmla="*/ 216 h 321"/>
                <a:gd name="T12" fmla="*/ 122 w 154"/>
                <a:gd name="T13" fmla="*/ 192 h 321"/>
                <a:gd name="T14" fmla="*/ 108 w 154"/>
                <a:gd name="T15" fmla="*/ 177 h 321"/>
                <a:gd name="T16" fmla="*/ 83 w 154"/>
                <a:gd name="T17" fmla="*/ 150 h 321"/>
                <a:gd name="T18" fmla="*/ 71 w 154"/>
                <a:gd name="T19" fmla="*/ 127 h 321"/>
                <a:gd name="T20" fmla="*/ 68 w 154"/>
                <a:gd name="T21" fmla="*/ 105 h 321"/>
                <a:gd name="T22" fmla="*/ 74 w 154"/>
                <a:gd name="T23" fmla="*/ 87 h 321"/>
                <a:gd name="T24" fmla="*/ 86 w 154"/>
                <a:gd name="T25" fmla="*/ 68 h 321"/>
                <a:gd name="T26" fmla="*/ 120 w 154"/>
                <a:gd name="T27" fmla="*/ 26 h 321"/>
                <a:gd name="T28" fmla="*/ 139 w 154"/>
                <a:gd name="T29" fmla="*/ 0 h 321"/>
                <a:gd name="T30" fmla="*/ 129 w 154"/>
                <a:gd name="T31" fmla="*/ 13 h 321"/>
                <a:gd name="T32" fmla="*/ 103 w 154"/>
                <a:gd name="T33" fmla="*/ 37 h 321"/>
                <a:gd name="T34" fmla="*/ 59 w 154"/>
                <a:gd name="T35" fmla="*/ 68 h 321"/>
                <a:gd name="T36" fmla="*/ 22 w 154"/>
                <a:gd name="T37" fmla="*/ 95 h 321"/>
                <a:gd name="T38" fmla="*/ 5 w 154"/>
                <a:gd name="T39" fmla="*/ 116 h 321"/>
                <a:gd name="T40" fmla="*/ 0 w 154"/>
                <a:gd name="T41" fmla="*/ 127 h 321"/>
                <a:gd name="T42" fmla="*/ 0 w 154"/>
                <a:gd name="T43" fmla="*/ 138 h 321"/>
                <a:gd name="T44" fmla="*/ 4 w 154"/>
                <a:gd name="T45" fmla="*/ 150 h 321"/>
                <a:gd name="T46" fmla="*/ 11 w 154"/>
                <a:gd name="T47" fmla="*/ 163 h 321"/>
                <a:gd name="T48" fmla="*/ 25 w 154"/>
                <a:gd name="T49" fmla="*/ 177 h 321"/>
                <a:gd name="T50" fmla="*/ 54 w 154"/>
                <a:gd name="T51" fmla="*/ 205 h 321"/>
                <a:gd name="T52" fmla="*/ 97 w 154"/>
                <a:gd name="T53" fmla="*/ 244 h 321"/>
                <a:gd name="T54" fmla="*/ 110 w 154"/>
                <a:gd name="T55" fmla="*/ 259 h 321"/>
                <a:gd name="T56" fmla="*/ 116 w 154"/>
                <a:gd name="T57" fmla="*/ 273 h 321"/>
                <a:gd name="T58" fmla="*/ 116 w 154"/>
                <a:gd name="T59" fmla="*/ 287 h 321"/>
                <a:gd name="T60" fmla="*/ 110 w 154"/>
                <a:gd name="T61" fmla="*/ 302 h 321"/>
                <a:gd name="T62" fmla="*/ 96 w 154"/>
                <a:gd name="T63"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321">
                  <a:moveTo>
                    <a:pt x="96" y="321"/>
                  </a:moveTo>
                  <a:lnTo>
                    <a:pt x="96" y="321"/>
                  </a:lnTo>
                  <a:lnTo>
                    <a:pt x="113" y="302"/>
                  </a:lnTo>
                  <a:lnTo>
                    <a:pt x="130" y="287"/>
                  </a:lnTo>
                  <a:lnTo>
                    <a:pt x="142" y="273"/>
                  </a:lnTo>
                  <a:lnTo>
                    <a:pt x="147" y="267"/>
                  </a:lnTo>
                  <a:lnTo>
                    <a:pt x="151" y="259"/>
                  </a:lnTo>
                  <a:lnTo>
                    <a:pt x="154" y="252"/>
                  </a:lnTo>
                  <a:lnTo>
                    <a:pt x="154" y="244"/>
                  </a:lnTo>
                  <a:lnTo>
                    <a:pt x="153" y="235"/>
                  </a:lnTo>
                  <a:lnTo>
                    <a:pt x="149" y="226"/>
                  </a:lnTo>
                  <a:lnTo>
                    <a:pt x="142" y="216"/>
                  </a:lnTo>
                  <a:lnTo>
                    <a:pt x="134" y="205"/>
                  </a:lnTo>
                  <a:lnTo>
                    <a:pt x="122" y="192"/>
                  </a:lnTo>
                  <a:lnTo>
                    <a:pt x="108" y="177"/>
                  </a:lnTo>
                  <a:lnTo>
                    <a:pt x="108" y="177"/>
                  </a:lnTo>
                  <a:lnTo>
                    <a:pt x="95" y="163"/>
                  </a:lnTo>
                  <a:lnTo>
                    <a:pt x="83" y="150"/>
                  </a:lnTo>
                  <a:lnTo>
                    <a:pt x="76" y="138"/>
                  </a:lnTo>
                  <a:lnTo>
                    <a:pt x="71" y="127"/>
                  </a:lnTo>
                  <a:lnTo>
                    <a:pt x="68" y="116"/>
                  </a:lnTo>
                  <a:lnTo>
                    <a:pt x="68" y="105"/>
                  </a:lnTo>
                  <a:lnTo>
                    <a:pt x="71" y="95"/>
                  </a:lnTo>
                  <a:lnTo>
                    <a:pt x="74" y="87"/>
                  </a:lnTo>
                  <a:lnTo>
                    <a:pt x="79" y="78"/>
                  </a:lnTo>
                  <a:lnTo>
                    <a:pt x="86" y="68"/>
                  </a:lnTo>
                  <a:lnTo>
                    <a:pt x="102" y="48"/>
                  </a:lnTo>
                  <a:lnTo>
                    <a:pt x="120" y="26"/>
                  </a:lnTo>
                  <a:lnTo>
                    <a:pt x="130" y="13"/>
                  </a:lnTo>
                  <a:lnTo>
                    <a:pt x="139" y="0"/>
                  </a:lnTo>
                  <a:lnTo>
                    <a:pt x="139" y="0"/>
                  </a:lnTo>
                  <a:lnTo>
                    <a:pt x="129" y="13"/>
                  </a:lnTo>
                  <a:lnTo>
                    <a:pt x="116" y="26"/>
                  </a:lnTo>
                  <a:lnTo>
                    <a:pt x="103" y="37"/>
                  </a:lnTo>
                  <a:lnTo>
                    <a:pt x="90" y="48"/>
                  </a:lnTo>
                  <a:lnTo>
                    <a:pt x="59" y="68"/>
                  </a:lnTo>
                  <a:lnTo>
                    <a:pt x="33" y="87"/>
                  </a:lnTo>
                  <a:lnTo>
                    <a:pt x="22" y="95"/>
                  </a:lnTo>
                  <a:lnTo>
                    <a:pt x="11" y="105"/>
                  </a:lnTo>
                  <a:lnTo>
                    <a:pt x="5" y="116"/>
                  </a:lnTo>
                  <a:lnTo>
                    <a:pt x="3" y="121"/>
                  </a:lnTo>
                  <a:lnTo>
                    <a:pt x="0" y="127"/>
                  </a:lnTo>
                  <a:lnTo>
                    <a:pt x="0" y="132"/>
                  </a:lnTo>
                  <a:lnTo>
                    <a:pt x="0" y="138"/>
                  </a:lnTo>
                  <a:lnTo>
                    <a:pt x="1" y="143"/>
                  </a:lnTo>
                  <a:lnTo>
                    <a:pt x="4" y="150"/>
                  </a:lnTo>
                  <a:lnTo>
                    <a:pt x="8" y="156"/>
                  </a:lnTo>
                  <a:lnTo>
                    <a:pt x="11" y="163"/>
                  </a:lnTo>
                  <a:lnTo>
                    <a:pt x="18" y="170"/>
                  </a:lnTo>
                  <a:lnTo>
                    <a:pt x="25" y="177"/>
                  </a:lnTo>
                  <a:lnTo>
                    <a:pt x="25" y="177"/>
                  </a:lnTo>
                  <a:lnTo>
                    <a:pt x="54" y="205"/>
                  </a:lnTo>
                  <a:lnTo>
                    <a:pt x="78" y="226"/>
                  </a:lnTo>
                  <a:lnTo>
                    <a:pt x="97" y="244"/>
                  </a:lnTo>
                  <a:lnTo>
                    <a:pt x="103" y="252"/>
                  </a:lnTo>
                  <a:lnTo>
                    <a:pt x="110" y="259"/>
                  </a:lnTo>
                  <a:lnTo>
                    <a:pt x="113" y="267"/>
                  </a:lnTo>
                  <a:lnTo>
                    <a:pt x="116" y="273"/>
                  </a:lnTo>
                  <a:lnTo>
                    <a:pt x="117" y="279"/>
                  </a:lnTo>
                  <a:lnTo>
                    <a:pt x="116" y="287"/>
                  </a:lnTo>
                  <a:lnTo>
                    <a:pt x="115" y="294"/>
                  </a:lnTo>
                  <a:lnTo>
                    <a:pt x="110" y="302"/>
                  </a:lnTo>
                  <a:lnTo>
                    <a:pt x="103" y="311"/>
                  </a:lnTo>
                  <a:lnTo>
                    <a:pt x="96" y="321"/>
                  </a:lnTo>
                  <a:lnTo>
                    <a:pt x="96" y="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文本框 147"/>
          <p:cNvSpPr txBox="1"/>
          <p:nvPr/>
        </p:nvSpPr>
        <p:spPr>
          <a:xfrm>
            <a:off x="1117783" y="4632447"/>
            <a:ext cx="2433918"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P</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为什么要做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148"/>
          <p:cNvSpPr txBox="1"/>
          <p:nvPr/>
        </p:nvSpPr>
        <p:spPr>
          <a:xfrm>
            <a:off x="3728124" y="4632447"/>
            <a:ext cx="2433600"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P2.</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该怎么去做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6338147" y="4614301"/>
            <a:ext cx="2433600" cy="535531"/>
          </a:xfrm>
          <a:prstGeom prst="rect">
            <a:avLst/>
          </a:prstGeom>
        </p:spPr>
        <p:txBody>
          <a:bodyPr wrap="square">
            <a:spAutoFit/>
          </a:bodyPr>
          <a:lstStyle/>
          <a:p>
            <a:pPr algn="ctr">
              <a:lnSpc>
                <a:spcPct val="120000"/>
              </a:lnSpc>
            </a:pP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P3.</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怎么做到的</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150"/>
          <p:cNvSpPr txBox="1"/>
          <p:nvPr/>
        </p:nvSpPr>
        <p:spPr>
          <a:xfrm>
            <a:off x="8948170" y="4632447"/>
            <a:ext cx="2433918"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P4.</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给什么建议</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AutoShape 5" descr="http://img5.imgtn.bdimg.com/it/u=2495480723,1032560664&amp;fm=21&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AutoShape 7" descr="http://img5.imgtn.bdimg.com/it/u=2495480723,1032560664&amp;fm=21&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2093573" y="3106742"/>
            <a:ext cx="482338" cy="812099"/>
            <a:chOff x="11491901" y="1483273"/>
            <a:chExt cx="348694" cy="587087"/>
          </a:xfrm>
        </p:grpSpPr>
        <p:sp>
          <p:nvSpPr>
            <p:cNvPr id="48" name="Freeform 1391"/>
            <p:cNvSpPr>
              <a:spLocks/>
            </p:cNvSpPr>
            <p:nvPr/>
          </p:nvSpPr>
          <p:spPr bwMode="auto">
            <a:xfrm>
              <a:off x="11491901" y="1483273"/>
              <a:ext cx="348694" cy="426972"/>
            </a:xfrm>
            <a:custGeom>
              <a:avLst/>
              <a:gdLst>
                <a:gd name="T0" fmla="*/ 76 w 76"/>
                <a:gd name="T1" fmla="*/ 36 h 94"/>
                <a:gd name="T2" fmla="*/ 38 w 76"/>
                <a:gd name="T3" fmla="*/ 0 h 94"/>
                <a:gd name="T4" fmla="*/ 0 w 76"/>
                <a:gd name="T5" fmla="*/ 36 h 94"/>
                <a:gd name="T6" fmla="*/ 3 w 76"/>
                <a:gd name="T7" fmla="*/ 50 h 94"/>
                <a:gd name="T8" fmla="*/ 3 w 76"/>
                <a:gd name="T9" fmla="*/ 50 h 94"/>
                <a:gd name="T10" fmla="*/ 7 w 76"/>
                <a:gd name="T11" fmla="*/ 56 h 94"/>
                <a:gd name="T12" fmla="*/ 20 w 76"/>
                <a:gd name="T13" fmla="*/ 90 h 94"/>
                <a:gd name="T14" fmla="*/ 25 w 76"/>
                <a:gd name="T15" fmla="*/ 94 h 94"/>
                <a:gd name="T16" fmla="*/ 51 w 76"/>
                <a:gd name="T17" fmla="*/ 94 h 94"/>
                <a:gd name="T18" fmla="*/ 56 w 76"/>
                <a:gd name="T19" fmla="*/ 90 h 94"/>
                <a:gd name="T20" fmla="*/ 69 w 76"/>
                <a:gd name="T21" fmla="*/ 56 h 94"/>
                <a:gd name="T22" fmla="*/ 73 w 76"/>
                <a:gd name="T23" fmla="*/ 50 h 94"/>
                <a:gd name="T24" fmla="*/ 73 w 76"/>
                <a:gd name="T25" fmla="*/ 50 h 94"/>
                <a:gd name="T26" fmla="*/ 73 w 76"/>
                <a:gd name="T27" fmla="*/ 50 h 94"/>
                <a:gd name="T28" fmla="*/ 76 w 76"/>
                <a:gd name="T29" fmla="*/ 3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94">
                  <a:moveTo>
                    <a:pt x="76" y="36"/>
                  </a:moveTo>
                  <a:cubicBezTo>
                    <a:pt x="76" y="16"/>
                    <a:pt x="59" y="0"/>
                    <a:pt x="38" y="0"/>
                  </a:cubicBezTo>
                  <a:cubicBezTo>
                    <a:pt x="17" y="0"/>
                    <a:pt x="0" y="16"/>
                    <a:pt x="0" y="36"/>
                  </a:cubicBezTo>
                  <a:cubicBezTo>
                    <a:pt x="0" y="41"/>
                    <a:pt x="1" y="46"/>
                    <a:pt x="3" y="50"/>
                  </a:cubicBezTo>
                  <a:cubicBezTo>
                    <a:pt x="3" y="50"/>
                    <a:pt x="3" y="50"/>
                    <a:pt x="3" y="50"/>
                  </a:cubicBezTo>
                  <a:cubicBezTo>
                    <a:pt x="4" y="52"/>
                    <a:pt x="5" y="54"/>
                    <a:pt x="7" y="56"/>
                  </a:cubicBezTo>
                  <a:cubicBezTo>
                    <a:pt x="13" y="67"/>
                    <a:pt x="20" y="86"/>
                    <a:pt x="20" y="90"/>
                  </a:cubicBezTo>
                  <a:cubicBezTo>
                    <a:pt x="20" y="92"/>
                    <a:pt x="22" y="94"/>
                    <a:pt x="25" y="94"/>
                  </a:cubicBezTo>
                  <a:cubicBezTo>
                    <a:pt x="51" y="94"/>
                    <a:pt x="51" y="94"/>
                    <a:pt x="51" y="94"/>
                  </a:cubicBezTo>
                  <a:cubicBezTo>
                    <a:pt x="54" y="94"/>
                    <a:pt x="56" y="92"/>
                    <a:pt x="56" y="90"/>
                  </a:cubicBezTo>
                  <a:cubicBezTo>
                    <a:pt x="56" y="86"/>
                    <a:pt x="63" y="67"/>
                    <a:pt x="69" y="56"/>
                  </a:cubicBezTo>
                  <a:cubicBezTo>
                    <a:pt x="71" y="54"/>
                    <a:pt x="72" y="52"/>
                    <a:pt x="73" y="50"/>
                  </a:cubicBezTo>
                  <a:cubicBezTo>
                    <a:pt x="73" y="50"/>
                    <a:pt x="73" y="50"/>
                    <a:pt x="73" y="50"/>
                  </a:cubicBezTo>
                  <a:cubicBezTo>
                    <a:pt x="73" y="50"/>
                    <a:pt x="73" y="50"/>
                    <a:pt x="73" y="50"/>
                  </a:cubicBezTo>
                  <a:cubicBezTo>
                    <a:pt x="75" y="46"/>
                    <a:pt x="76" y="41"/>
                    <a:pt x="76"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92"/>
            <p:cNvSpPr>
              <a:spLocks/>
            </p:cNvSpPr>
            <p:nvPr/>
          </p:nvSpPr>
          <p:spPr bwMode="auto">
            <a:xfrm>
              <a:off x="11584412" y="1935151"/>
              <a:ext cx="163673" cy="32024"/>
            </a:xfrm>
            <a:custGeom>
              <a:avLst/>
              <a:gdLst>
                <a:gd name="T0" fmla="*/ 36 w 36"/>
                <a:gd name="T1" fmla="*/ 3 h 7"/>
                <a:gd name="T2" fmla="*/ 32 w 36"/>
                <a:gd name="T3" fmla="*/ 0 h 7"/>
                <a:gd name="T4" fmla="*/ 4 w 36"/>
                <a:gd name="T5" fmla="*/ 0 h 7"/>
                <a:gd name="T6" fmla="*/ 0 w 36"/>
                <a:gd name="T7" fmla="*/ 3 h 7"/>
                <a:gd name="T8" fmla="*/ 0 w 36"/>
                <a:gd name="T9" fmla="*/ 3 h 7"/>
                <a:gd name="T10" fmla="*/ 4 w 36"/>
                <a:gd name="T11" fmla="*/ 7 h 7"/>
                <a:gd name="T12" fmla="*/ 32 w 36"/>
                <a:gd name="T13" fmla="*/ 7 h 7"/>
                <a:gd name="T14" fmla="*/ 36 w 36"/>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3"/>
                  </a:moveTo>
                  <a:cubicBezTo>
                    <a:pt x="36" y="1"/>
                    <a:pt x="34" y="0"/>
                    <a:pt x="32" y="0"/>
                  </a:cubicBezTo>
                  <a:cubicBezTo>
                    <a:pt x="4" y="0"/>
                    <a:pt x="4" y="0"/>
                    <a:pt x="4" y="0"/>
                  </a:cubicBezTo>
                  <a:cubicBezTo>
                    <a:pt x="2" y="0"/>
                    <a:pt x="0" y="1"/>
                    <a:pt x="0" y="3"/>
                  </a:cubicBezTo>
                  <a:cubicBezTo>
                    <a:pt x="0" y="3"/>
                    <a:pt x="0" y="3"/>
                    <a:pt x="0" y="3"/>
                  </a:cubicBezTo>
                  <a:cubicBezTo>
                    <a:pt x="0" y="5"/>
                    <a:pt x="2" y="7"/>
                    <a:pt x="4" y="7"/>
                  </a:cubicBezTo>
                  <a:cubicBezTo>
                    <a:pt x="32" y="7"/>
                    <a:pt x="32" y="7"/>
                    <a:pt x="32" y="7"/>
                  </a:cubicBezTo>
                  <a:cubicBezTo>
                    <a:pt x="34" y="7"/>
                    <a:pt x="36" y="5"/>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93"/>
            <p:cNvSpPr>
              <a:spLocks/>
            </p:cNvSpPr>
            <p:nvPr/>
          </p:nvSpPr>
          <p:spPr bwMode="auto">
            <a:xfrm>
              <a:off x="11584412" y="1984964"/>
              <a:ext cx="163673" cy="32024"/>
            </a:xfrm>
            <a:custGeom>
              <a:avLst/>
              <a:gdLst>
                <a:gd name="T0" fmla="*/ 36 w 36"/>
                <a:gd name="T1" fmla="*/ 4 h 7"/>
                <a:gd name="T2" fmla="*/ 32 w 36"/>
                <a:gd name="T3" fmla="*/ 0 h 7"/>
                <a:gd name="T4" fmla="*/ 4 w 36"/>
                <a:gd name="T5" fmla="*/ 0 h 7"/>
                <a:gd name="T6" fmla="*/ 0 w 36"/>
                <a:gd name="T7" fmla="*/ 4 h 7"/>
                <a:gd name="T8" fmla="*/ 0 w 36"/>
                <a:gd name="T9" fmla="*/ 4 h 7"/>
                <a:gd name="T10" fmla="*/ 4 w 36"/>
                <a:gd name="T11" fmla="*/ 7 h 7"/>
                <a:gd name="T12" fmla="*/ 32 w 36"/>
                <a:gd name="T13" fmla="*/ 7 h 7"/>
                <a:gd name="T14" fmla="*/ 36 w 36"/>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4"/>
                  </a:moveTo>
                  <a:cubicBezTo>
                    <a:pt x="36" y="2"/>
                    <a:pt x="34" y="0"/>
                    <a:pt x="32" y="0"/>
                  </a:cubicBezTo>
                  <a:cubicBezTo>
                    <a:pt x="4" y="0"/>
                    <a:pt x="4" y="0"/>
                    <a:pt x="4" y="0"/>
                  </a:cubicBezTo>
                  <a:cubicBezTo>
                    <a:pt x="2" y="0"/>
                    <a:pt x="0" y="2"/>
                    <a:pt x="0" y="4"/>
                  </a:cubicBezTo>
                  <a:cubicBezTo>
                    <a:pt x="0" y="4"/>
                    <a:pt x="0" y="4"/>
                    <a:pt x="0" y="4"/>
                  </a:cubicBezTo>
                  <a:cubicBezTo>
                    <a:pt x="0" y="6"/>
                    <a:pt x="2" y="7"/>
                    <a:pt x="4" y="7"/>
                  </a:cubicBezTo>
                  <a:cubicBezTo>
                    <a:pt x="32" y="7"/>
                    <a:pt x="32" y="7"/>
                    <a:pt x="32" y="7"/>
                  </a:cubicBezTo>
                  <a:cubicBezTo>
                    <a:pt x="34" y="7"/>
                    <a:pt x="36" y="6"/>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94"/>
            <p:cNvSpPr>
              <a:spLocks/>
            </p:cNvSpPr>
            <p:nvPr/>
          </p:nvSpPr>
          <p:spPr bwMode="auto">
            <a:xfrm>
              <a:off x="11619993" y="2038336"/>
              <a:ext cx="92510" cy="32024"/>
            </a:xfrm>
            <a:custGeom>
              <a:avLst/>
              <a:gdLst>
                <a:gd name="T0" fmla="*/ 20 w 20"/>
                <a:gd name="T1" fmla="*/ 4 h 7"/>
                <a:gd name="T2" fmla="*/ 17 w 20"/>
                <a:gd name="T3" fmla="*/ 7 h 7"/>
                <a:gd name="T4" fmla="*/ 4 w 20"/>
                <a:gd name="T5" fmla="*/ 7 h 7"/>
                <a:gd name="T6" fmla="*/ 0 w 20"/>
                <a:gd name="T7" fmla="*/ 4 h 7"/>
                <a:gd name="T8" fmla="*/ 0 w 20"/>
                <a:gd name="T9" fmla="*/ 4 h 7"/>
                <a:gd name="T10" fmla="*/ 4 w 20"/>
                <a:gd name="T11" fmla="*/ 0 h 7"/>
                <a:gd name="T12" fmla="*/ 17 w 20"/>
                <a:gd name="T13" fmla="*/ 0 h 7"/>
                <a:gd name="T14" fmla="*/ 20 w 20"/>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
                  <a:moveTo>
                    <a:pt x="20" y="4"/>
                  </a:moveTo>
                  <a:cubicBezTo>
                    <a:pt x="20" y="5"/>
                    <a:pt x="19" y="7"/>
                    <a:pt x="17" y="7"/>
                  </a:cubicBezTo>
                  <a:cubicBezTo>
                    <a:pt x="4" y="7"/>
                    <a:pt x="4" y="7"/>
                    <a:pt x="4" y="7"/>
                  </a:cubicBezTo>
                  <a:cubicBezTo>
                    <a:pt x="2" y="7"/>
                    <a:pt x="0" y="5"/>
                    <a:pt x="0" y="4"/>
                  </a:cubicBezTo>
                  <a:cubicBezTo>
                    <a:pt x="0" y="4"/>
                    <a:pt x="0" y="4"/>
                    <a:pt x="0" y="4"/>
                  </a:cubicBezTo>
                  <a:cubicBezTo>
                    <a:pt x="0" y="2"/>
                    <a:pt x="2" y="0"/>
                    <a:pt x="4" y="0"/>
                  </a:cubicBezTo>
                  <a:cubicBezTo>
                    <a:pt x="17" y="0"/>
                    <a:pt x="17" y="0"/>
                    <a:pt x="17" y="0"/>
                  </a:cubicBezTo>
                  <a:cubicBezTo>
                    <a:pt x="19" y="0"/>
                    <a:pt x="20" y="2"/>
                    <a:pt x="2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Freeform 1408"/>
          <p:cNvSpPr>
            <a:spLocks noEditPoints="1"/>
          </p:cNvSpPr>
          <p:nvPr/>
        </p:nvSpPr>
        <p:spPr bwMode="auto">
          <a:xfrm>
            <a:off x="4575336" y="3151137"/>
            <a:ext cx="739069" cy="761130"/>
          </a:xfrm>
          <a:custGeom>
            <a:avLst/>
            <a:gdLst>
              <a:gd name="T0" fmla="*/ 82 w 104"/>
              <a:gd name="T1" fmla="*/ 27 h 108"/>
              <a:gd name="T2" fmla="*/ 67 w 104"/>
              <a:gd name="T3" fmla="*/ 37 h 108"/>
              <a:gd name="T4" fmla="*/ 65 w 104"/>
              <a:gd name="T5" fmla="*/ 38 h 108"/>
              <a:gd name="T6" fmla="*/ 62 w 104"/>
              <a:gd name="T7" fmla="*/ 33 h 108"/>
              <a:gd name="T8" fmla="*/ 51 w 104"/>
              <a:gd name="T9" fmla="*/ 13 h 108"/>
              <a:gd name="T10" fmla="*/ 65 w 104"/>
              <a:gd name="T11" fmla="*/ 2 h 108"/>
              <a:gd name="T12" fmla="*/ 79 w 104"/>
              <a:gd name="T13" fmla="*/ 21 h 108"/>
              <a:gd name="T14" fmla="*/ 83 w 104"/>
              <a:gd name="T15" fmla="*/ 26 h 108"/>
              <a:gd name="T16" fmla="*/ 61 w 104"/>
              <a:gd name="T17" fmla="*/ 0 h 108"/>
              <a:gd name="T18" fmla="*/ 34 w 104"/>
              <a:gd name="T19" fmla="*/ 2 h 108"/>
              <a:gd name="T20" fmla="*/ 20 w 104"/>
              <a:gd name="T21" fmla="*/ 27 h 108"/>
              <a:gd name="T22" fmla="*/ 39 w 104"/>
              <a:gd name="T23" fmla="*/ 31 h 108"/>
              <a:gd name="T24" fmla="*/ 50 w 104"/>
              <a:gd name="T25" fmla="*/ 12 h 108"/>
              <a:gd name="T26" fmla="*/ 50 w 104"/>
              <a:gd name="T27" fmla="*/ 11 h 108"/>
              <a:gd name="T28" fmla="*/ 66 w 104"/>
              <a:gd name="T29" fmla="*/ 108 h 108"/>
              <a:gd name="T30" fmla="*/ 81 w 104"/>
              <a:gd name="T31" fmla="*/ 97 h 108"/>
              <a:gd name="T32" fmla="*/ 88 w 104"/>
              <a:gd name="T33" fmla="*/ 81 h 108"/>
              <a:gd name="T34" fmla="*/ 82 w 104"/>
              <a:gd name="T35" fmla="*/ 76 h 108"/>
              <a:gd name="T36" fmla="*/ 62 w 104"/>
              <a:gd name="T37" fmla="*/ 64 h 108"/>
              <a:gd name="T38" fmla="*/ 57 w 104"/>
              <a:gd name="T39" fmla="*/ 76 h 108"/>
              <a:gd name="T40" fmla="*/ 53 w 104"/>
              <a:gd name="T41" fmla="*/ 87 h 108"/>
              <a:gd name="T42" fmla="*/ 59 w 104"/>
              <a:gd name="T43" fmla="*/ 97 h 108"/>
              <a:gd name="T44" fmla="*/ 90 w 104"/>
              <a:gd name="T45" fmla="*/ 80 h 108"/>
              <a:gd name="T46" fmla="*/ 104 w 104"/>
              <a:gd name="T47" fmla="*/ 69 h 108"/>
              <a:gd name="T48" fmla="*/ 104 w 104"/>
              <a:gd name="T49" fmla="*/ 66 h 108"/>
              <a:gd name="T50" fmla="*/ 73 w 104"/>
              <a:gd name="T51" fmla="*/ 50 h 108"/>
              <a:gd name="T52" fmla="*/ 86 w 104"/>
              <a:gd name="T53" fmla="*/ 72 h 108"/>
              <a:gd name="T54" fmla="*/ 88 w 104"/>
              <a:gd name="T55" fmla="*/ 75 h 108"/>
              <a:gd name="T56" fmla="*/ 90 w 104"/>
              <a:gd name="T57" fmla="*/ 80 h 108"/>
              <a:gd name="T58" fmla="*/ 10 w 104"/>
              <a:gd name="T59" fmla="*/ 48 h 108"/>
              <a:gd name="T60" fmla="*/ 1 w 104"/>
              <a:gd name="T61" fmla="*/ 70 h 108"/>
              <a:gd name="T62" fmla="*/ 17 w 104"/>
              <a:gd name="T63" fmla="*/ 77 h 108"/>
              <a:gd name="T64" fmla="*/ 29 w 104"/>
              <a:gd name="T65" fmla="*/ 57 h 108"/>
              <a:gd name="T66" fmla="*/ 32 w 104"/>
              <a:gd name="T67" fmla="*/ 52 h 108"/>
              <a:gd name="T68" fmla="*/ 31 w 104"/>
              <a:gd name="T69" fmla="*/ 51 h 108"/>
              <a:gd name="T70" fmla="*/ 14 w 104"/>
              <a:gd name="T71" fmla="*/ 43 h 108"/>
              <a:gd name="T72" fmla="*/ 0 w 104"/>
              <a:gd name="T73" fmla="*/ 44 h 108"/>
              <a:gd name="T74" fmla="*/ 2 w 104"/>
              <a:gd name="T75" fmla="*/ 74 h 108"/>
              <a:gd name="T76" fmla="*/ 17 w 104"/>
              <a:gd name="T77" fmla="*/ 97 h 108"/>
              <a:gd name="T78" fmla="*/ 46 w 104"/>
              <a:gd name="T79" fmla="*/ 97 h 108"/>
              <a:gd name="T80" fmla="*/ 39 w 104"/>
              <a:gd name="T81" fmla="*/ 78 h 108"/>
              <a:gd name="T82" fmla="*/ 18 w 104"/>
              <a:gd name="T83" fmla="*/ 79 h 108"/>
              <a:gd name="T84" fmla="*/ 17 w 104"/>
              <a:gd name="T85" fmla="*/ 7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08">
                <a:moveTo>
                  <a:pt x="83" y="26"/>
                </a:moveTo>
                <a:cubicBezTo>
                  <a:pt x="82" y="27"/>
                  <a:pt x="82" y="27"/>
                  <a:pt x="82" y="27"/>
                </a:cubicBezTo>
                <a:cubicBezTo>
                  <a:pt x="78" y="36"/>
                  <a:pt x="78" y="36"/>
                  <a:pt x="78" y="36"/>
                </a:cubicBezTo>
                <a:cubicBezTo>
                  <a:pt x="67" y="37"/>
                  <a:pt x="67" y="37"/>
                  <a:pt x="67" y="37"/>
                </a:cubicBezTo>
                <a:cubicBezTo>
                  <a:pt x="66" y="38"/>
                  <a:pt x="66" y="38"/>
                  <a:pt x="66" y="38"/>
                </a:cubicBezTo>
                <a:cubicBezTo>
                  <a:pt x="65" y="38"/>
                  <a:pt x="65" y="38"/>
                  <a:pt x="65" y="38"/>
                </a:cubicBezTo>
                <a:cubicBezTo>
                  <a:pt x="53" y="39"/>
                  <a:pt x="53" y="39"/>
                  <a:pt x="53" y="39"/>
                </a:cubicBezTo>
                <a:cubicBezTo>
                  <a:pt x="62" y="33"/>
                  <a:pt x="62" y="33"/>
                  <a:pt x="62" y="33"/>
                </a:cubicBezTo>
                <a:cubicBezTo>
                  <a:pt x="59" y="26"/>
                  <a:pt x="55" y="21"/>
                  <a:pt x="53" y="16"/>
                </a:cubicBezTo>
                <a:cubicBezTo>
                  <a:pt x="52" y="15"/>
                  <a:pt x="52" y="14"/>
                  <a:pt x="51" y="13"/>
                </a:cubicBezTo>
                <a:cubicBezTo>
                  <a:pt x="52" y="11"/>
                  <a:pt x="53" y="10"/>
                  <a:pt x="54" y="9"/>
                </a:cubicBezTo>
                <a:cubicBezTo>
                  <a:pt x="57" y="5"/>
                  <a:pt x="61" y="2"/>
                  <a:pt x="65" y="2"/>
                </a:cubicBezTo>
                <a:cubicBezTo>
                  <a:pt x="67" y="2"/>
                  <a:pt x="69" y="3"/>
                  <a:pt x="71" y="7"/>
                </a:cubicBezTo>
                <a:cubicBezTo>
                  <a:pt x="79" y="21"/>
                  <a:pt x="79" y="21"/>
                  <a:pt x="79" y="21"/>
                </a:cubicBezTo>
                <a:cubicBezTo>
                  <a:pt x="89" y="14"/>
                  <a:pt x="89" y="14"/>
                  <a:pt x="89" y="14"/>
                </a:cubicBezTo>
                <a:lnTo>
                  <a:pt x="83" y="26"/>
                </a:lnTo>
                <a:close/>
                <a:moveTo>
                  <a:pt x="53" y="7"/>
                </a:moveTo>
                <a:cubicBezTo>
                  <a:pt x="55" y="4"/>
                  <a:pt x="58" y="2"/>
                  <a:pt x="61" y="0"/>
                </a:cubicBezTo>
                <a:cubicBezTo>
                  <a:pt x="36" y="0"/>
                  <a:pt x="36" y="0"/>
                  <a:pt x="36" y="0"/>
                </a:cubicBezTo>
                <a:cubicBezTo>
                  <a:pt x="35" y="1"/>
                  <a:pt x="34" y="2"/>
                  <a:pt x="34" y="2"/>
                </a:cubicBezTo>
                <a:cubicBezTo>
                  <a:pt x="34" y="2"/>
                  <a:pt x="34" y="2"/>
                  <a:pt x="34" y="2"/>
                </a:cubicBezTo>
                <a:cubicBezTo>
                  <a:pt x="20" y="27"/>
                  <a:pt x="20" y="27"/>
                  <a:pt x="20" y="27"/>
                </a:cubicBezTo>
                <a:cubicBezTo>
                  <a:pt x="35" y="37"/>
                  <a:pt x="35" y="37"/>
                  <a:pt x="35" y="37"/>
                </a:cubicBezTo>
                <a:cubicBezTo>
                  <a:pt x="36" y="35"/>
                  <a:pt x="38" y="33"/>
                  <a:pt x="39" y="31"/>
                </a:cubicBezTo>
                <a:cubicBezTo>
                  <a:pt x="48" y="15"/>
                  <a:pt x="48" y="15"/>
                  <a:pt x="48" y="15"/>
                </a:cubicBezTo>
                <a:cubicBezTo>
                  <a:pt x="48" y="15"/>
                  <a:pt x="49" y="13"/>
                  <a:pt x="50" y="12"/>
                </a:cubicBezTo>
                <a:cubicBezTo>
                  <a:pt x="50" y="12"/>
                  <a:pt x="50" y="12"/>
                  <a:pt x="50" y="12"/>
                </a:cubicBezTo>
                <a:cubicBezTo>
                  <a:pt x="50" y="11"/>
                  <a:pt x="50" y="11"/>
                  <a:pt x="50" y="11"/>
                </a:cubicBezTo>
                <a:cubicBezTo>
                  <a:pt x="51" y="10"/>
                  <a:pt x="52" y="9"/>
                  <a:pt x="53" y="7"/>
                </a:cubicBezTo>
                <a:close/>
                <a:moveTo>
                  <a:pt x="66" y="108"/>
                </a:moveTo>
                <a:cubicBezTo>
                  <a:pt x="65" y="97"/>
                  <a:pt x="65" y="97"/>
                  <a:pt x="65" y="97"/>
                </a:cubicBezTo>
                <a:cubicBezTo>
                  <a:pt x="81" y="97"/>
                  <a:pt x="81" y="97"/>
                  <a:pt x="81" y="97"/>
                </a:cubicBezTo>
                <a:cubicBezTo>
                  <a:pt x="85" y="96"/>
                  <a:pt x="87" y="95"/>
                  <a:pt x="89" y="93"/>
                </a:cubicBezTo>
                <a:cubicBezTo>
                  <a:pt x="91" y="90"/>
                  <a:pt x="90" y="85"/>
                  <a:pt x="88" y="81"/>
                </a:cubicBezTo>
                <a:cubicBezTo>
                  <a:pt x="88" y="79"/>
                  <a:pt x="87" y="77"/>
                  <a:pt x="86" y="76"/>
                </a:cubicBezTo>
                <a:cubicBezTo>
                  <a:pt x="85" y="76"/>
                  <a:pt x="84" y="76"/>
                  <a:pt x="82" y="76"/>
                </a:cubicBezTo>
                <a:cubicBezTo>
                  <a:pt x="77" y="76"/>
                  <a:pt x="71" y="76"/>
                  <a:pt x="63" y="75"/>
                </a:cubicBezTo>
                <a:cubicBezTo>
                  <a:pt x="62" y="64"/>
                  <a:pt x="62" y="64"/>
                  <a:pt x="62" y="64"/>
                </a:cubicBezTo>
                <a:cubicBezTo>
                  <a:pt x="58" y="75"/>
                  <a:pt x="58" y="75"/>
                  <a:pt x="58" y="75"/>
                </a:cubicBezTo>
                <a:cubicBezTo>
                  <a:pt x="57" y="76"/>
                  <a:pt x="57" y="76"/>
                  <a:pt x="57" y="76"/>
                </a:cubicBezTo>
                <a:cubicBezTo>
                  <a:pt x="57" y="77"/>
                  <a:pt x="57" y="77"/>
                  <a:pt x="57" y="77"/>
                </a:cubicBezTo>
                <a:cubicBezTo>
                  <a:pt x="53" y="87"/>
                  <a:pt x="53" y="87"/>
                  <a:pt x="53" y="87"/>
                </a:cubicBezTo>
                <a:cubicBezTo>
                  <a:pt x="58" y="96"/>
                  <a:pt x="58" y="96"/>
                  <a:pt x="58" y="96"/>
                </a:cubicBezTo>
                <a:cubicBezTo>
                  <a:pt x="59" y="97"/>
                  <a:pt x="59" y="97"/>
                  <a:pt x="59" y="97"/>
                </a:cubicBezTo>
                <a:lnTo>
                  <a:pt x="66" y="108"/>
                </a:lnTo>
                <a:close/>
                <a:moveTo>
                  <a:pt x="90" y="80"/>
                </a:moveTo>
                <a:cubicBezTo>
                  <a:pt x="91" y="83"/>
                  <a:pt x="92" y="87"/>
                  <a:pt x="92" y="91"/>
                </a:cubicBezTo>
                <a:cubicBezTo>
                  <a:pt x="104" y="69"/>
                  <a:pt x="104" y="69"/>
                  <a:pt x="104" y="69"/>
                </a:cubicBezTo>
                <a:cubicBezTo>
                  <a:pt x="104" y="67"/>
                  <a:pt x="104" y="67"/>
                  <a:pt x="104" y="66"/>
                </a:cubicBezTo>
                <a:cubicBezTo>
                  <a:pt x="104" y="66"/>
                  <a:pt x="104" y="66"/>
                  <a:pt x="104" y="66"/>
                </a:cubicBezTo>
                <a:cubicBezTo>
                  <a:pt x="90" y="42"/>
                  <a:pt x="90" y="42"/>
                  <a:pt x="90" y="42"/>
                </a:cubicBezTo>
                <a:cubicBezTo>
                  <a:pt x="73" y="50"/>
                  <a:pt x="73" y="50"/>
                  <a:pt x="73" y="50"/>
                </a:cubicBezTo>
                <a:cubicBezTo>
                  <a:pt x="74" y="52"/>
                  <a:pt x="76" y="54"/>
                  <a:pt x="77" y="56"/>
                </a:cubicBezTo>
                <a:cubicBezTo>
                  <a:pt x="86" y="72"/>
                  <a:pt x="86" y="72"/>
                  <a:pt x="86" y="72"/>
                </a:cubicBezTo>
                <a:cubicBezTo>
                  <a:pt x="86" y="72"/>
                  <a:pt x="87" y="73"/>
                  <a:pt x="88" y="75"/>
                </a:cubicBezTo>
                <a:cubicBezTo>
                  <a:pt x="88" y="75"/>
                  <a:pt x="88" y="75"/>
                  <a:pt x="88" y="75"/>
                </a:cubicBezTo>
                <a:cubicBezTo>
                  <a:pt x="88" y="76"/>
                  <a:pt x="88" y="76"/>
                  <a:pt x="88" y="76"/>
                </a:cubicBezTo>
                <a:cubicBezTo>
                  <a:pt x="89" y="77"/>
                  <a:pt x="89" y="78"/>
                  <a:pt x="90" y="80"/>
                </a:cubicBezTo>
                <a:close/>
                <a:moveTo>
                  <a:pt x="0" y="44"/>
                </a:moveTo>
                <a:cubicBezTo>
                  <a:pt x="10" y="48"/>
                  <a:pt x="10" y="48"/>
                  <a:pt x="10" y="48"/>
                </a:cubicBezTo>
                <a:cubicBezTo>
                  <a:pt x="2" y="62"/>
                  <a:pt x="2" y="62"/>
                  <a:pt x="2" y="62"/>
                </a:cubicBezTo>
                <a:cubicBezTo>
                  <a:pt x="0" y="66"/>
                  <a:pt x="0" y="68"/>
                  <a:pt x="1" y="70"/>
                </a:cubicBezTo>
                <a:cubicBezTo>
                  <a:pt x="3" y="74"/>
                  <a:pt x="8" y="75"/>
                  <a:pt x="12" y="76"/>
                </a:cubicBezTo>
                <a:cubicBezTo>
                  <a:pt x="14" y="76"/>
                  <a:pt x="16" y="77"/>
                  <a:pt x="17" y="77"/>
                </a:cubicBezTo>
                <a:cubicBezTo>
                  <a:pt x="18" y="76"/>
                  <a:pt x="19" y="75"/>
                  <a:pt x="20" y="73"/>
                </a:cubicBezTo>
                <a:cubicBezTo>
                  <a:pt x="22" y="69"/>
                  <a:pt x="26" y="63"/>
                  <a:pt x="29" y="57"/>
                </a:cubicBezTo>
                <a:cubicBezTo>
                  <a:pt x="39" y="62"/>
                  <a:pt x="39" y="62"/>
                  <a:pt x="39" y="62"/>
                </a:cubicBezTo>
                <a:cubicBezTo>
                  <a:pt x="32" y="52"/>
                  <a:pt x="32" y="52"/>
                  <a:pt x="32" y="52"/>
                </a:cubicBezTo>
                <a:cubicBezTo>
                  <a:pt x="32" y="52"/>
                  <a:pt x="32" y="52"/>
                  <a:pt x="32" y="52"/>
                </a:cubicBezTo>
                <a:cubicBezTo>
                  <a:pt x="31" y="51"/>
                  <a:pt x="31" y="51"/>
                  <a:pt x="31" y="51"/>
                </a:cubicBezTo>
                <a:cubicBezTo>
                  <a:pt x="25" y="42"/>
                  <a:pt x="25" y="42"/>
                  <a:pt x="25" y="42"/>
                </a:cubicBezTo>
                <a:cubicBezTo>
                  <a:pt x="14" y="43"/>
                  <a:pt x="14" y="43"/>
                  <a:pt x="14" y="43"/>
                </a:cubicBezTo>
                <a:cubicBezTo>
                  <a:pt x="13" y="43"/>
                  <a:pt x="13" y="43"/>
                  <a:pt x="13" y="43"/>
                </a:cubicBezTo>
                <a:lnTo>
                  <a:pt x="0" y="44"/>
                </a:lnTo>
                <a:close/>
                <a:moveTo>
                  <a:pt x="12" y="78"/>
                </a:moveTo>
                <a:cubicBezTo>
                  <a:pt x="8" y="78"/>
                  <a:pt x="5" y="77"/>
                  <a:pt x="2" y="74"/>
                </a:cubicBezTo>
                <a:cubicBezTo>
                  <a:pt x="15" y="96"/>
                  <a:pt x="15" y="96"/>
                  <a:pt x="15" y="96"/>
                </a:cubicBezTo>
                <a:cubicBezTo>
                  <a:pt x="16" y="97"/>
                  <a:pt x="17" y="97"/>
                  <a:pt x="17" y="97"/>
                </a:cubicBezTo>
                <a:cubicBezTo>
                  <a:pt x="17" y="97"/>
                  <a:pt x="17" y="97"/>
                  <a:pt x="17" y="97"/>
                </a:cubicBezTo>
                <a:cubicBezTo>
                  <a:pt x="46" y="97"/>
                  <a:pt x="46" y="97"/>
                  <a:pt x="46" y="97"/>
                </a:cubicBezTo>
                <a:cubicBezTo>
                  <a:pt x="46" y="78"/>
                  <a:pt x="46" y="78"/>
                  <a:pt x="46" y="78"/>
                </a:cubicBezTo>
                <a:cubicBezTo>
                  <a:pt x="44" y="79"/>
                  <a:pt x="42" y="78"/>
                  <a:pt x="39" y="78"/>
                </a:cubicBezTo>
                <a:cubicBezTo>
                  <a:pt x="21" y="78"/>
                  <a:pt x="21" y="78"/>
                  <a:pt x="21" y="78"/>
                </a:cubicBezTo>
                <a:cubicBezTo>
                  <a:pt x="21" y="79"/>
                  <a:pt x="19" y="79"/>
                  <a:pt x="18" y="79"/>
                </a:cubicBezTo>
                <a:cubicBezTo>
                  <a:pt x="18" y="79"/>
                  <a:pt x="18" y="79"/>
                  <a:pt x="18" y="79"/>
                </a:cubicBezTo>
                <a:cubicBezTo>
                  <a:pt x="17" y="79"/>
                  <a:pt x="17" y="79"/>
                  <a:pt x="17" y="79"/>
                </a:cubicBezTo>
                <a:cubicBezTo>
                  <a:pt x="16" y="79"/>
                  <a:pt x="14" y="78"/>
                  <a:pt x="1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317868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807365" y="3380799"/>
            <a:ext cx="4572508" cy="1200329"/>
          </a:xfrm>
          <a:prstGeom prst="rect">
            <a:avLst/>
          </a:prstGeom>
          <a:noFill/>
        </p:spPr>
        <p:txBody>
          <a:bodyPr wrap="square" rtlCol="0">
            <a:spAutoFit/>
          </a:bodyPr>
          <a:lstStyle/>
          <a:p>
            <a:r>
              <a:rPr lang="zh-CN" altLang="en-US" sz="7200" b="1" dirty="0" smtClean="0">
                <a:solidFill>
                  <a:schemeClr val="accent5">
                    <a:lumMod val="50000"/>
                  </a:schemeClr>
                </a:solidFill>
                <a:latin typeface="微软雅黑" pitchFamily="34" charset="-122"/>
                <a:ea typeface="微软雅黑" pitchFamily="34" charset="-122"/>
              </a:rPr>
              <a:t>谢谢指导！</a:t>
            </a:r>
            <a:endParaRPr lang="zh-CN" altLang="en-US" sz="7200" b="1" dirty="0">
              <a:solidFill>
                <a:schemeClr val="accent5">
                  <a:lumMod val="50000"/>
                </a:schemeClr>
              </a:solidFill>
              <a:latin typeface="微软雅黑" pitchFamily="34" charset="-122"/>
              <a:ea typeface="微软雅黑" pitchFamily="34" charset="-122"/>
            </a:endParaRPr>
          </a:p>
        </p:txBody>
      </p:sp>
      <p:grpSp>
        <p:nvGrpSpPr>
          <p:cNvPr id="14" name="组合 13"/>
          <p:cNvGrpSpPr/>
          <p:nvPr/>
        </p:nvGrpSpPr>
        <p:grpSpPr>
          <a:xfrm>
            <a:off x="3763202" y="0"/>
            <a:ext cx="4660835" cy="2636912"/>
            <a:chOff x="3440290" y="0"/>
            <a:chExt cx="4660835" cy="2636912"/>
          </a:xfrm>
        </p:grpSpPr>
        <p:sp>
          <p:nvSpPr>
            <p:cNvPr id="7" name="矩形 6"/>
            <p:cNvSpPr/>
            <p:nvPr/>
          </p:nvSpPr>
          <p:spPr>
            <a:xfrm>
              <a:off x="4445577" y="0"/>
              <a:ext cx="792088" cy="141277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450864" y="0"/>
              <a:ext cx="720080" cy="26369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384143" y="0"/>
              <a:ext cx="711696" cy="198884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40290" y="0"/>
              <a:ext cx="792088" cy="40466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09037" y="0"/>
              <a:ext cx="792088" cy="9944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7517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5407" y="476672"/>
            <a:ext cx="3816424"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为什么要做？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06946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品牌认知可以带来什么？</a:t>
            </a:r>
            <a:endParaRPr lang="zh-CN" altLang="en-US" sz="2400" dirty="0">
              <a:latin typeface="微软雅黑" pitchFamily="34" charset="-122"/>
              <a:ea typeface="微软雅黑" pitchFamily="34" charset="-122"/>
            </a:endParaRPr>
          </a:p>
        </p:txBody>
      </p:sp>
      <p:pic>
        <p:nvPicPr>
          <p:cNvPr id="5" name="图片 4"/>
          <p:cNvPicPr>
            <a:picLocks noChangeAspect="1"/>
          </p:cNvPicPr>
          <p:nvPr/>
        </p:nvPicPr>
        <p:blipFill rotWithShape="1">
          <a:blip r:embed="rId2"/>
          <a:srcRect b="27794"/>
          <a:stretch/>
        </p:blipFill>
        <p:spPr>
          <a:xfrm>
            <a:off x="6727177" y="1873852"/>
            <a:ext cx="3816424" cy="4721714"/>
          </a:xfrm>
          <a:prstGeom prst="rect">
            <a:avLst/>
          </a:prstGeom>
        </p:spPr>
      </p:pic>
      <p:sp>
        <p:nvSpPr>
          <p:cNvPr id="8" name="矩形 7"/>
          <p:cNvSpPr/>
          <p:nvPr/>
        </p:nvSpPr>
        <p:spPr>
          <a:xfrm>
            <a:off x="5085507"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形 象</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9" name="矩形 8"/>
          <p:cNvSpPr/>
          <p:nvPr/>
        </p:nvSpPr>
        <p:spPr>
          <a:xfrm>
            <a:off x="5085507"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定 位</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0" name="矩形 9"/>
          <p:cNvSpPr/>
          <p:nvPr/>
        </p:nvSpPr>
        <p:spPr>
          <a:xfrm>
            <a:off x="5085507"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消 费</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1" name="矩形 10"/>
          <p:cNvSpPr/>
          <p:nvPr/>
        </p:nvSpPr>
        <p:spPr>
          <a:xfrm>
            <a:off x="10652049"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业</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2" name="矩形 11"/>
          <p:cNvSpPr/>
          <p:nvPr/>
        </p:nvSpPr>
        <p:spPr>
          <a:xfrm>
            <a:off x="10652049"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品</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3" name="矩形 12"/>
          <p:cNvSpPr/>
          <p:nvPr/>
        </p:nvSpPr>
        <p:spPr>
          <a:xfrm>
            <a:off x="10652049"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提 升</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404987" y="2995204"/>
            <a:ext cx="4176464" cy="954107"/>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好的</a:t>
            </a:r>
            <a:r>
              <a:rPr lang="zh-CN" altLang="en-US" sz="2800" b="1" dirty="0" smtClean="0">
                <a:latin typeface="微软雅黑" pitchFamily="34" charset="-122"/>
                <a:ea typeface="微软雅黑" pitchFamily="34" charset="-122"/>
              </a:rPr>
              <a:t>品牌认知</a:t>
            </a:r>
            <a:endParaRPr lang="en-US" altLang="zh-CN" sz="2800" b="1"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可以提升品牌形象</a:t>
            </a:r>
            <a:endParaRPr lang="zh-CN" altLang="en-US" sz="2800" dirty="0">
              <a:latin typeface="微软雅黑" pitchFamily="34" charset="-122"/>
              <a:ea typeface="微软雅黑" pitchFamily="34" charset="-122"/>
            </a:endParaRPr>
          </a:p>
        </p:txBody>
      </p:sp>
      <p:sp>
        <p:nvSpPr>
          <p:cNvPr id="15" name="TextBox 14"/>
          <p:cNvSpPr txBox="1"/>
          <p:nvPr/>
        </p:nvSpPr>
        <p:spPr>
          <a:xfrm>
            <a:off x="404987" y="3934797"/>
            <a:ext cx="4176464"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从而带动整个区域品牌的长足发展，形成产业规模优势。</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6737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临安山核桃区域品牌现在怎么了？</a:t>
            </a:r>
            <a:endParaRPr lang="zh-CN" altLang="en-US" sz="2400" dirty="0">
              <a:latin typeface="微软雅黑" pitchFamily="34" charset="-122"/>
              <a:ea typeface="微软雅黑" pitchFamily="34" charset="-122"/>
            </a:endParaRPr>
          </a:p>
        </p:txBody>
      </p:sp>
      <p:sp>
        <p:nvSpPr>
          <p:cNvPr id="6" name="椭圆 5"/>
          <p:cNvSpPr/>
          <p:nvPr/>
        </p:nvSpPr>
        <p:spPr>
          <a:xfrm>
            <a:off x="10819086" y="2780928"/>
            <a:ext cx="2304256" cy="2304256"/>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356745" y="1631060"/>
            <a:ext cx="2227660" cy="787709"/>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塑造主体紊乱</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8" name="矩形 7"/>
          <p:cNvSpPr/>
          <p:nvPr/>
        </p:nvSpPr>
        <p:spPr>
          <a:xfrm>
            <a:off x="7570931" y="3537012"/>
            <a:ext cx="2240044" cy="792088"/>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品牌定位模糊</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9" name="矩形 8"/>
          <p:cNvSpPr/>
          <p:nvPr/>
        </p:nvSpPr>
        <p:spPr>
          <a:xfrm>
            <a:off x="8315614" y="5276499"/>
            <a:ext cx="2309922" cy="816797"/>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文化建设不足</a:t>
            </a:r>
            <a:endParaRPr lang="zh-CN" altLang="en-US" sz="2400" dirty="0">
              <a:solidFill>
                <a:schemeClr val="tx1">
                  <a:lumMod val="85000"/>
                  <a:lumOff val="15000"/>
                </a:schemeClr>
              </a:solidFill>
              <a:latin typeface="微软雅黑" pitchFamily="34" charset="-122"/>
              <a:ea typeface="微软雅黑" pitchFamily="34" charset="-122"/>
            </a:endParaRPr>
          </a:p>
        </p:txBody>
      </p:sp>
      <p:cxnSp>
        <p:nvCxnSpPr>
          <p:cNvPr id="11" name="直接连接符 10"/>
          <p:cNvCxnSpPr>
            <a:stCxn id="8" idx="3"/>
            <a:endCxn id="6" idx="2"/>
          </p:cNvCxnSpPr>
          <p:nvPr/>
        </p:nvCxnSpPr>
        <p:spPr>
          <a:xfrm>
            <a:off x="9810975" y="3933056"/>
            <a:ext cx="1008111"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7" idx="3"/>
            <a:endCxn id="6" idx="1"/>
          </p:cNvCxnSpPr>
          <p:nvPr/>
        </p:nvCxnSpPr>
        <p:spPr>
          <a:xfrm>
            <a:off x="10584405" y="2024915"/>
            <a:ext cx="572131" cy="1093463"/>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9" idx="3"/>
            <a:endCxn id="6" idx="3"/>
          </p:cNvCxnSpPr>
          <p:nvPr/>
        </p:nvCxnSpPr>
        <p:spPr>
          <a:xfrm flipV="1">
            <a:off x="10625536" y="4747734"/>
            <a:ext cx="531000" cy="937164"/>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963102" y="2924944"/>
            <a:ext cx="2016224" cy="20162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21" name="TextBox 20"/>
          <p:cNvSpPr txBox="1"/>
          <p:nvPr/>
        </p:nvSpPr>
        <p:spPr>
          <a:xfrm>
            <a:off x="11117831" y="3645024"/>
            <a:ext cx="1080120" cy="584775"/>
          </a:xfrm>
          <a:prstGeom prst="rect">
            <a:avLst/>
          </a:prstGeom>
          <a:noFill/>
        </p:spPr>
        <p:txBody>
          <a:bodyPr wrap="square" rtlCol="0">
            <a:spAutoFit/>
          </a:bodyPr>
          <a:lstStyle/>
          <a:p>
            <a:pPr algn="ctr"/>
            <a:r>
              <a:rPr lang="zh-CN" altLang="en-US" sz="3200" b="1" dirty="0">
                <a:solidFill>
                  <a:schemeClr val="tx1">
                    <a:lumMod val="85000"/>
                    <a:lumOff val="15000"/>
                  </a:schemeClr>
                </a:solidFill>
                <a:latin typeface="微软雅黑" pitchFamily="34" charset="-122"/>
                <a:ea typeface="微软雅黑" pitchFamily="34" charset="-122"/>
              </a:rPr>
              <a:t>困境</a:t>
            </a:r>
            <a:endParaRPr lang="zh-CN" altLang="en-US" sz="3200" b="1" dirty="0">
              <a:solidFill>
                <a:schemeClr val="tx1">
                  <a:lumMod val="85000"/>
                  <a:lumOff val="15000"/>
                </a:schemeClr>
              </a:solidFill>
              <a:latin typeface="微软雅黑" pitchFamily="34" charset="-122"/>
              <a:ea typeface="微软雅黑" pitchFamily="34" charset="-122"/>
            </a:endParaRPr>
          </a:p>
        </p:txBody>
      </p:sp>
      <p:cxnSp>
        <p:nvCxnSpPr>
          <p:cNvPr id="23" name="直接连接符 22"/>
          <p:cNvCxnSpPr/>
          <p:nvPr/>
        </p:nvCxnSpPr>
        <p:spPr>
          <a:xfrm>
            <a:off x="6093619" y="2382724"/>
            <a:ext cx="0" cy="3100663"/>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03951" y="3143460"/>
            <a:ext cx="5501636" cy="1671291"/>
          </a:xfrm>
          <a:prstGeom prst="rect">
            <a:avLst/>
          </a:prstGeom>
        </p:spPr>
        <p:txBody>
          <a:bodyPr wrap="square">
            <a:spAutoFit/>
          </a:bodyPr>
          <a:lstStyle/>
          <a:p>
            <a:pPr>
              <a:lnSpc>
                <a:spcPct val="114000"/>
              </a:lnSpc>
            </a:pPr>
            <a:r>
              <a:rPr lang="zh-CN" altLang="zh-CN" dirty="0">
                <a:solidFill>
                  <a:schemeClr val="tx1">
                    <a:lumMod val="65000"/>
                    <a:lumOff val="35000"/>
                  </a:schemeClr>
                </a:solidFill>
                <a:latin typeface="微软雅黑" pitchFamily="34" charset="-122"/>
                <a:ea typeface="微软雅黑" pitchFamily="34" charset="-122"/>
              </a:rPr>
              <a:t>已经拥有山核桃的“</a:t>
            </a:r>
            <a:r>
              <a:rPr lang="zh-CN" altLang="zh-CN" b="1" dirty="0">
                <a:solidFill>
                  <a:schemeClr val="tx1">
                    <a:lumMod val="65000"/>
                    <a:lumOff val="35000"/>
                  </a:schemeClr>
                </a:solidFill>
                <a:latin typeface="微软雅黑" pitchFamily="34" charset="-122"/>
                <a:ea typeface="微软雅黑" pitchFamily="34" charset="-122"/>
              </a:rPr>
              <a:t>五个全国第一</a:t>
            </a:r>
            <a:r>
              <a:rPr lang="zh-CN" altLang="zh-CN" dirty="0">
                <a:solidFill>
                  <a:schemeClr val="tx1">
                    <a:lumMod val="65000"/>
                    <a:lumOff val="35000"/>
                  </a:schemeClr>
                </a:solidFill>
                <a:latin typeface="微软雅黑" pitchFamily="34" charset="-122"/>
                <a:ea typeface="微软雅黑" pitchFamily="34" charset="-122"/>
              </a:rPr>
              <a:t>”和“</a:t>
            </a:r>
            <a:r>
              <a:rPr lang="zh-CN" altLang="zh-CN" b="1" dirty="0">
                <a:solidFill>
                  <a:schemeClr val="tx1">
                    <a:lumMod val="65000"/>
                    <a:lumOff val="35000"/>
                  </a:schemeClr>
                </a:solidFill>
                <a:latin typeface="微软雅黑" pitchFamily="34" charset="-122"/>
                <a:ea typeface="微软雅黑" pitchFamily="34" charset="-122"/>
              </a:rPr>
              <a:t>五个全国领先</a:t>
            </a:r>
            <a:r>
              <a:rPr lang="zh-CN" altLang="zh-CN" dirty="0">
                <a:solidFill>
                  <a:schemeClr val="tx1">
                    <a:lumMod val="65000"/>
                    <a:lumOff val="35000"/>
                  </a:schemeClr>
                </a:solidFill>
                <a:latin typeface="微软雅黑" pitchFamily="34" charset="-122"/>
                <a:ea typeface="微软雅黑" pitchFamily="34" charset="-122"/>
              </a:rPr>
              <a:t>”等荣誉称号，即全国面积第一、产量第一、加工规模第一、市场占有率第一、效益第一及国内科研水平领先、加工水平领先、标准化水平领先、品牌建设领先、社会化服务水平领先</a:t>
            </a:r>
            <a:r>
              <a:rPr lang="zh-CN" altLang="zh-CN" dirty="0" smtClean="0">
                <a:solidFill>
                  <a:schemeClr val="tx1">
                    <a:lumMod val="65000"/>
                    <a:lumOff val="35000"/>
                  </a:schemeClr>
                </a:solidFill>
                <a:latin typeface="微软雅黑" pitchFamily="34" charset="-122"/>
                <a:ea typeface="微软雅黑" pitchFamily="34" charset="-122"/>
              </a:rPr>
              <a:t>。</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a:xfrm>
            <a:off x="303951" y="2440925"/>
            <a:ext cx="3775393" cy="707886"/>
          </a:xfrm>
          <a:prstGeom prst="rect">
            <a:avLst/>
          </a:prstGeom>
        </p:spPr>
        <p:txBody>
          <a:bodyPr wrap="none">
            <a:spAutoFit/>
          </a:bodyPr>
          <a:lstStyle/>
          <a:p>
            <a:r>
              <a:rPr lang="zh-CN" altLang="zh-CN" sz="4000" b="1" dirty="0">
                <a:solidFill>
                  <a:schemeClr val="tx1">
                    <a:lumMod val="85000"/>
                    <a:lumOff val="15000"/>
                  </a:schemeClr>
                </a:solidFill>
                <a:latin typeface="微软雅黑" panose="020B0503020204020204" pitchFamily="34" charset="-122"/>
                <a:ea typeface="微软雅黑" panose="020B0503020204020204" pitchFamily="34" charset="-122"/>
              </a:rPr>
              <a:t>中国</a:t>
            </a:r>
            <a:r>
              <a:rPr lang="zh-CN" altLang="zh-CN" sz="4000" b="1" dirty="0" smtClean="0">
                <a:solidFill>
                  <a:schemeClr val="tx1">
                    <a:lumMod val="85000"/>
                    <a:lumOff val="15000"/>
                  </a:schemeClr>
                </a:solidFill>
                <a:latin typeface="微软雅黑" panose="020B0503020204020204" pitchFamily="34" charset="-122"/>
                <a:ea typeface="微软雅黑" panose="020B0503020204020204" pitchFamily="34" charset="-122"/>
              </a:rPr>
              <a:t>山核桃</a:t>
            </a:r>
            <a:r>
              <a:rPr lang="zh-CN" altLang="en-US" sz="4000" b="1" dirty="0" smtClean="0">
                <a:solidFill>
                  <a:schemeClr val="tx1">
                    <a:lumMod val="85000"/>
                    <a:lumOff val="15000"/>
                  </a:schemeClr>
                </a:solidFill>
                <a:latin typeface="微软雅黑" panose="020B0503020204020204" pitchFamily="34" charset="-122"/>
                <a:ea typeface="微软雅黑" panose="020B0503020204020204" pitchFamily="34" charset="-122"/>
              </a:rPr>
              <a:t>之都</a:t>
            </a:r>
            <a:endPar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4113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该怎么去做？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本文的一个研究思路是什么样的？</a:t>
            </a:r>
            <a:endParaRPr lang="zh-CN" altLang="en-US" sz="2400" dirty="0">
              <a:latin typeface="微软雅黑" pitchFamily="34" charset="-122"/>
              <a:ea typeface="微软雅黑" pitchFamily="34" charset="-122"/>
            </a:endParaRPr>
          </a:p>
        </p:txBody>
      </p:sp>
      <p:grpSp>
        <p:nvGrpSpPr>
          <p:cNvPr id="92" name="组合 91"/>
          <p:cNvGrpSpPr/>
          <p:nvPr/>
        </p:nvGrpSpPr>
        <p:grpSpPr>
          <a:xfrm>
            <a:off x="151111" y="1138439"/>
            <a:ext cx="11885016" cy="5386905"/>
            <a:chOff x="113259" y="1292008"/>
            <a:chExt cx="11885016" cy="5386905"/>
          </a:xfrm>
        </p:grpSpPr>
        <p:sp>
          <p:nvSpPr>
            <p:cNvPr id="60" name="椭圆 59"/>
            <p:cNvSpPr/>
            <p:nvPr/>
          </p:nvSpPr>
          <p:spPr>
            <a:xfrm>
              <a:off x="113259"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数据</a:t>
              </a:r>
              <a:endParaRPr lang="zh-CN" altLang="en-US" dirty="0">
                <a:latin typeface="微软雅黑" pitchFamily="34" charset="-122"/>
                <a:ea typeface="微软雅黑" pitchFamily="34" charset="-122"/>
              </a:endParaRPr>
            </a:p>
          </p:txBody>
        </p:sp>
        <p:sp>
          <p:nvSpPr>
            <p:cNvPr id="61" name="虚尾箭头 60"/>
            <p:cNvSpPr/>
            <p:nvPr/>
          </p:nvSpPr>
          <p:spPr>
            <a:xfrm>
              <a:off x="1312242"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2" name="椭圆 61"/>
            <p:cNvSpPr/>
            <p:nvPr/>
          </p:nvSpPr>
          <p:spPr>
            <a:xfrm>
              <a:off x="2117525"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整理</a:t>
              </a:r>
              <a:endParaRPr lang="zh-CN" altLang="en-US" dirty="0">
                <a:latin typeface="微软雅黑" pitchFamily="34" charset="-122"/>
                <a:ea typeface="微软雅黑" pitchFamily="34" charset="-122"/>
              </a:endParaRPr>
            </a:p>
          </p:txBody>
        </p:sp>
        <p:sp>
          <p:nvSpPr>
            <p:cNvPr id="63" name="虚尾箭头 62"/>
            <p:cNvSpPr/>
            <p:nvPr/>
          </p:nvSpPr>
          <p:spPr>
            <a:xfrm>
              <a:off x="3316508"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4" name="椭圆 63"/>
            <p:cNvSpPr/>
            <p:nvPr/>
          </p:nvSpPr>
          <p:spPr>
            <a:xfrm>
              <a:off x="4121791"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参考</a:t>
              </a:r>
              <a:endParaRPr lang="zh-CN" altLang="en-US" dirty="0">
                <a:latin typeface="微软雅黑" pitchFamily="34" charset="-122"/>
                <a:ea typeface="微软雅黑" pitchFamily="34" charset="-122"/>
              </a:endParaRPr>
            </a:p>
          </p:txBody>
        </p:sp>
        <p:sp>
          <p:nvSpPr>
            <p:cNvPr id="65" name="虚尾箭头 64"/>
            <p:cNvSpPr/>
            <p:nvPr/>
          </p:nvSpPr>
          <p:spPr>
            <a:xfrm>
              <a:off x="5320774"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6" name="椭圆 65"/>
            <p:cNvSpPr/>
            <p:nvPr/>
          </p:nvSpPr>
          <p:spPr>
            <a:xfrm>
              <a:off x="6126057" y="2890904"/>
              <a:ext cx="1719669" cy="171966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itchFamily="34" charset="-122"/>
                  <a:ea typeface="微软雅黑" pitchFamily="34" charset="-122"/>
                </a:rPr>
                <a:t>分析</a:t>
              </a:r>
              <a:endParaRPr lang="zh-CN" altLang="en-US" sz="4000" b="1" dirty="0">
                <a:latin typeface="微软雅黑" pitchFamily="34" charset="-122"/>
                <a:ea typeface="微软雅黑" pitchFamily="34" charset="-122"/>
              </a:endParaRPr>
            </a:p>
          </p:txBody>
        </p:sp>
        <p:sp>
          <p:nvSpPr>
            <p:cNvPr id="67" name="椭圆 66"/>
            <p:cNvSpPr/>
            <p:nvPr/>
          </p:nvSpPr>
          <p:spPr>
            <a:xfrm>
              <a:off x="8910192"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结论</a:t>
              </a:r>
              <a:endParaRPr lang="zh-CN" altLang="en-US" dirty="0">
                <a:latin typeface="微软雅黑" pitchFamily="34" charset="-122"/>
                <a:ea typeface="微软雅黑" pitchFamily="34" charset="-122"/>
              </a:endParaRPr>
            </a:p>
          </p:txBody>
        </p:sp>
        <p:sp>
          <p:nvSpPr>
            <p:cNvPr id="68" name="虚尾箭头 67"/>
            <p:cNvSpPr/>
            <p:nvPr/>
          </p:nvSpPr>
          <p:spPr>
            <a:xfrm>
              <a:off x="8104909"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9" name="虚尾箭头 68"/>
            <p:cNvSpPr/>
            <p:nvPr/>
          </p:nvSpPr>
          <p:spPr>
            <a:xfrm>
              <a:off x="10109175"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70" name="椭圆 69"/>
            <p:cNvSpPr/>
            <p:nvPr/>
          </p:nvSpPr>
          <p:spPr>
            <a:xfrm>
              <a:off x="10914459" y="3208830"/>
              <a:ext cx="1083816" cy="108381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itchFamily="34" charset="-122"/>
                  <a:ea typeface="微软雅黑" pitchFamily="34" charset="-122"/>
                </a:rPr>
                <a:t>建议</a:t>
              </a:r>
              <a:endParaRPr lang="zh-CN" altLang="en-US" sz="2000" b="1" dirty="0">
                <a:latin typeface="微软雅黑" pitchFamily="34" charset="-122"/>
                <a:ea typeface="微软雅黑" pitchFamily="34" charset="-122"/>
              </a:endParaRPr>
            </a:p>
          </p:txBody>
        </p:sp>
        <p:grpSp>
          <p:nvGrpSpPr>
            <p:cNvPr id="71" name="组合 70"/>
            <p:cNvGrpSpPr/>
            <p:nvPr/>
          </p:nvGrpSpPr>
          <p:grpSpPr>
            <a:xfrm>
              <a:off x="535051" y="1292008"/>
              <a:ext cx="2619990" cy="1852386"/>
              <a:chOff x="895845" y="1030514"/>
              <a:chExt cx="2619990" cy="1852386"/>
            </a:xfrm>
          </p:grpSpPr>
          <p:sp>
            <p:nvSpPr>
              <p:cNvPr id="72" name="椭圆 71"/>
              <p:cNvSpPr/>
              <p:nvPr/>
            </p:nvSpPr>
            <p:spPr>
              <a:xfrm>
                <a:off x="895845"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3" name="直接连接符 72"/>
              <p:cNvCxnSpPr>
                <a:stCxn id="72" idx="0"/>
              </p:cNvCxnSpPr>
              <p:nvPr/>
            </p:nvCxnSpPr>
            <p:spPr>
              <a:xfrm flipV="1">
                <a:off x="959345" y="1030514"/>
                <a:ext cx="0" cy="172538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4" name="文本框 3"/>
              <p:cNvSpPr txBox="1"/>
              <p:nvPr/>
            </p:nvSpPr>
            <p:spPr>
              <a:xfrm>
                <a:off x="1022845" y="1054578"/>
                <a:ext cx="2492990"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数据来源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上海</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杭州</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宁波等地</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山核桃产业相关机构</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344941" y="4331064"/>
              <a:ext cx="2308518" cy="1546208"/>
              <a:chOff x="2344941" y="4214343"/>
              <a:chExt cx="2308518" cy="1546208"/>
            </a:xfrm>
          </p:grpSpPr>
          <p:sp>
            <p:nvSpPr>
              <p:cNvPr id="76" name="椭圆 75"/>
              <p:cNvSpPr/>
              <p:nvPr/>
            </p:nvSpPr>
            <p:spPr>
              <a:xfrm>
                <a:off x="4526459" y="4214343"/>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7" name="直接连接符 76"/>
              <p:cNvCxnSpPr/>
              <p:nvPr/>
            </p:nvCxnSpPr>
            <p:spPr>
              <a:xfrm>
                <a:off x="4586152" y="4338634"/>
                <a:ext cx="0" cy="13226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文本框 3"/>
              <p:cNvSpPr txBox="1"/>
              <p:nvPr/>
            </p:nvSpPr>
            <p:spPr>
              <a:xfrm>
                <a:off x="2344941" y="4437112"/>
                <a:ext cx="2236510" cy="1323439"/>
              </a:xfrm>
              <a:prstGeom prst="rect">
                <a:avLst/>
              </a:prstGeom>
              <a:noFill/>
            </p:spPr>
            <p:txBody>
              <a:bodyPr wrap="none" rtlCol="0">
                <a:spAutoFit/>
              </a:bodyPr>
              <a:lstStyle/>
              <a:p>
                <a:pPr algn="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理论基础</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贝尔模型</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集群品牌形象特点</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相关文献资料</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9290999" y="1330345"/>
              <a:ext cx="1343303" cy="1828322"/>
              <a:chOff x="4831624" y="1054578"/>
              <a:chExt cx="1343303" cy="1828322"/>
            </a:xfrm>
          </p:grpSpPr>
          <p:sp>
            <p:nvSpPr>
              <p:cNvPr id="81" name="椭圆 80"/>
              <p:cNvSpPr/>
              <p:nvPr/>
            </p:nvSpPr>
            <p:spPr>
              <a:xfrm>
                <a:off x="4831624"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2" name="直接连接符 81"/>
              <p:cNvCxnSpPr/>
              <p:nvPr/>
            </p:nvCxnSpPr>
            <p:spPr>
              <a:xfrm flipV="1">
                <a:off x="4885010" y="1054578"/>
                <a:ext cx="0" cy="170132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3" name="文本框 3"/>
              <p:cNvSpPr txBox="1"/>
              <p:nvPr/>
            </p:nvSpPr>
            <p:spPr>
              <a:xfrm>
                <a:off x="4964339" y="1054578"/>
                <a:ext cx="1210588"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四项维度</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产品形象</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文化传承</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区位环境</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产业形象</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6950434" y="4721741"/>
              <a:ext cx="2473280" cy="1957172"/>
              <a:chOff x="6950434" y="4721741"/>
              <a:chExt cx="2473280" cy="1957172"/>
            </a:xfrm>
          </p:grpSpPr>
          <p:sp>
            <p:nvSpPr>
              <p:cNvPr id="85" name="椭圆 84"/>
              <p:cNvSpPr/>
              <p:nvPr/>
            </p:nvSpPr>
            <p:spPr>
              <a:xfrm>
                <a:off x="6950434" y="4721741"/>
                <a:ext cx="127000" cy="127000"/>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6" name="直接连接符 85"/>
              <p:cNvCxnSpPr>
                <a:stCxn id="85" idx="4"/>
              </p:cNvCxnSpPr>
              <p:nvPr/>
            </p:nvCxnSpPr>
            <p:spPr>
              <a:xfrm>
                <a:off x="7013934" y="4848741"/>
                <a:ext cx="0" cy="160459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7" name="文本框 3"/>
              <p:cNvSpPr txBox="1"/>
              <p:nvPr/>
            </p:nvSpPr>
            <p:spPr>
              <a:xfrm>
                <a:off x="7025461" y="4884575"/>
                <a:ext cx="2398253" cy="1794338"/>
              </a:xfrm>
              <a:prstGeom prst="rect">
                <a:avLst/>
              </a:prstGeom>
              <a:noFill/>
            </p:spPr>
            <p:txBody>
              <a:bodyPr wrap="squar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影响因素分析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样本特征分析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认知分析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因子分析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信</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效度分析</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gr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怎么做到的？</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373741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数据来源</a:t>
            </a:r>
            <a:r>
              <a:rPr lang="en-US" altLang="zh-CN" sz="2400" dirty="0" smtClean="0">
                <a:latin typeface="微软雅黑" pitchFamily="34" charset="-122"/>
                <a:ea typeface="微软雅黑" pitchFamily="34" charset="-122"/>
              </a:rPr>
              <a:t>&amp;</a:t>
            </a:r>
            <a:r>
              <a:rPr lang="zh-CN" altLang="en-US" sz="2400" dirty="0" smtClean="0">
                <a:latin typeface="微软雅黑" pitchFamily="34" charset="-122"/>
                <a:ea typeface="微软雅黑" pitchFamily="34" charset="-122"/>
              </a:rPr>
              <a:t>样本特征信息</a:t>
            </a:r>
            <a:endParaRPr lang="zh-CN" altLang="en-US" sz="2400" dirty="0">
              <a:latin typeface="微软雅黑" pitchFamily="34" charset="-122"/>
              <a:ea typeface="微软雅黑"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573360186"/>
              </p:ext>
            </p:extLst>
          </p:nvPr>
        </p:nvGraphicFramePr>
        <p:xfrm>
          <a:off x="4365427" y="2298361"/>
          <a:ext cx="7560840" cy="2958778"/>
        </p:xfrm>
        <a:graphic>
          <a:graphicData uri="http://schemas.openxmlformats.org/drawingml/2006/table">
            <a:tbl>
              <a:tblPr>
                <a:tableStyleId>{5C22544A-7EE6-4342-B048-85BDC9FD1C3A}</a:tableStyleId>
              </a:tblPr>
              <a:tblGrid>
                <a:gridCol w="1554123"/>
                <a:gridCol w="1372590"/>
                <a:gridCol w="775043"/>
                <a:gridCol w="918758"/>
                <a:gridCol w="775043"/>
                <a:gridCol w="1372590"/>
                <a:gridCol w="792693"/>
              </a:tblGrid>
              <a:tr h="455866">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分析项</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性别</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男</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44%</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女</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婚姻</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已婚</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55%</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未婚</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45%</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年龄（岁）</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41-60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12%</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25-40</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25</a:t>
                      </a:r>
                      <a:r>
                        <a:rPr lang="zh-CN" sz="1600" kern="0">
                          <a:effectLst/>
                          <a:latin typeface="微软雅黑" pitchFamily="34" charset="-122"/>
                          <a:ea typeface="微软雅黑" pitchFamily="34" charset="-122"/>
                        </a:rPr>
                        <a:t>以下</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32%</a:t>
                      </a:r>
                      <a:endParaRPr lang="zh-CN" sz="1800" kern="100">
                        <a:effectLst/>
                        <a:latin typeface="微软雅黑" pitchFamily="34" charset="-122"/>
                        <a:ea typeface="微软雅黑" pitchFamily="34" charset="-122"/>
                      </a:endParaRPr>
                    </a:p>
                  </a:txBody>
                  <a:tcPr marL="104022" marR="104022" marT="0" marB="0" anchor="ctr"/>
                </a:tc>
              </a:tr>
              <a:tr h="517624">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学历</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硕士及以上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本科</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63%</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大专及以下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31%</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年收入（万）</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10</a:t>
                      </a:r>
                      <a:r>
                        <a:rPr lang="zh-CN" sz="1600" kern="0">
                          <a:effectLst/>
                          <a:latin typeface="微软雅黑" pitchFamily="34" charset="-122"/>
                          <a:ea typeface="微软雅黑" pitchFamily="34" charset="-122"/>
                        </a:rPr>
                        <a:t>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28%</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5-10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34%</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a:t>
                      </a:r>
                      <a:r>
                        <a:rPr lang="zh-CN" sz="1600" kern="0" dirty="0">
                          <a:effectLst/>
                          <a:latin typeface="微软雅黑" pitchFamily="34" charset="-122"/>
                          <a:ea typeface="微软雅黑" pitchFamily="34" charset="-122"/>
                        </a:rPr>
                        <a:t>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38%</a:t>
                      </a:r>
                      <a:endParaRPr lang="zh-CN" sz="1800" kern="100" dirty="0">
                        <a:effectLst/>
                        <a:latin typeface="微软雅黑" pitchFamily="34" charset="-122"/>
                        <a:ea typeface="微软雅黑" pitchFamily="34" charset="-122"/>
                      </a:endParaRPr>
                    </a:p>
                  </a:txBody>
                  <a:tcPr marL="104022" marR="104022" marT="0" marB="0" anchor="ctr"/>
                </a:tc>
              </a:tr>
            </a:tbl>
          </a:graphicData>
        </a:graphic>
      </p:graphicFrame>
      <p:sp>
        <p:nvSpPr>
          <p:cNvPr id="5" name="TextBox 4"/>
          <p:cNvSpPr txBox="1"/>
          <p:nvPr/>
        </p:nvSpPr>
        <p:spPr>
          <a:xfrm>
            <a:off x="4293419" y="525068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sp>
        <p:nvSpPr>
          <p:cNvPr id="7" name="矩形 6"/>
          <p:cNvSpPr/>
          <p:nvPr/>
        </p:nvSpPr>
        <p:spPr>
          <a:xfrm>
            <a:off x="7317755" y="170080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基本信息情况（节选）</a:t>
            </a:r>
            <a:endParaRPr lang="zh-CN" altLang="en-US" dirty="0">
              <a:latin typeface="微软雅黑" pitchFamily="34" charset="-122"/>
              <a:ea typeface="微软雅黑" pitchFamily="34" charset="-122"/>
            </a:endParaRPr>
          </a:p>
        </p:txBody>
      </p:sp>
      <p:cxnSp>
        <p:nvCxnSpPr>
          <p:cNvPr id="8" name="直接连接符 7"/>
          <p:cNvCxnSpPr/>
          <p:nvPr/>
        </p:nvCxnSpPr>
        <p:spPr>
          <a:xfrm>
            <a:off x="4221411"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43313" y="1484784"/>
            <a:ext cx="3672409" cy="4285640"/>
            <a:chOff x="243313" y="1484784"/>
            <a:chExt cx="3672409" cy="4285640"/>
          </a:xfrm>
        </p:grpSpPr>
        <p:sp>
          <p:nvSpPr>
            <p:cNvPr id="10" name="矩形 9"/>
            <p:cNvSpPr/>
            <p:nvPr/>
          </p:nvSpPr>
          <p:spPr>
            <a:xfrm>
              <a:off x="243314" y="1484784"/>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问卷一</a:t>
              </a:r>
              <a:endParaRPr lang="zh-CN" altLang="en-US" dirty="0">
                <a:latin typeface="微软雅黑" pitchFamily="34" charset="-122"/>
                <a:ea typeface="微软雅黑" pitchFamily="34" charset="-122"/>
              </a:endParaRPr>
            </a:p>
          </p:txBody>
        </p:sp>
        <p:sp>
          <p:nvSpPr>
            <p:cNvPr id="11" name="矩形 10"/>
            <p:cNvSpPr/>
            <p:nvPr/>
          </p:nvSpPr>
          <p:spPr>
            <a:xfrm>
              <a:off x="243313" y="3717032"/>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问卷二</a:t>
              </a:r>
              <a:endParaRPr lang="zh-CN" altLang="en-US" dirty="0">
                <a:latin typeface="微软雅黑" pitchFamily="34" charset="-122"/>
                <a:ea typeface="微软雅黑" pitchFamily="34" charset="-122"/>
              </a:endParaRPr>
            </a:p>
          </p:txBody>
        </p:sp>
        <p:cxnSp>
          <p:nvCxnSpPr>
            <p:cNvPr id="13" name="直接连接符 12"/>
            <p:cNvCxnSpPr>
              <a:stCxn id="10" idx="2"/>
            </p:cNvCxnSpPr>
            <p:nvPr/>
          </p:nvCxnSpPr>
          <p:spPr>
            <a:xfrm>
              <a:off x="913860" y="1988840"/>
              <a:ext cx="3001862"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1" idx="2"/>
            </p:cNvCxnSpPr>
            <p:nvPr/>
          </p:nvCxnSpPr>
          <p:spPr>
            <a:xfrm>
              <a:off x="913859" y="4221088"/>
              <a:ext cx="3001863"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584405" y="1552146"/>
              <a:ext cx="2236510" cy="400110"/>
            </a:xfrm>
            <a:prstGeom prst="rect">
              <a:avLst/>
            </a:prstGeom>
          </p:spPr>
          <p:txBody>
            <a:bodyPr wrap="none">
              <a:spAutoFit/>
            </a:bodyPr>
            <a:lstStyle/>
            <a:p>
              <a:r>
                <a:rPr lang="zh-CN" altLang="zh-CN" sz="2000" dirty="0">
                  <a:latin typeface="微软雅黑" pitchFamily="34" charset="-122"/>
                  <a:ea typeface="微软雅黑" pitchFamily="34" charset="-122"/>
                </a:rPr>
                <a:t>基本</a:t>
              </a:r>
              <a:r>
                <a:rPr lang="zh-CN" altLang="zh-CN" sz="2000" dirty="0" smtClean="0">
                  <a:latin typeface="微软雅黑" pitchFamily="34" charset="-122"/>
                  <a:ea typeface="微软雅黑" pitchFamily="34" charset="-122"/>
                </a:rPr>
                <a:t>认知</a:t>
              </a:r>
              <a:r>
                <a:rPr lang="zh-CN" altLang="en-US" sz="2000" dirty="0">
                  <a:latin typeface="微软雅黑" pitchFamily="34" charset="-122"/>
                  <a:ea typeface="微软雅黑" pitchFamily="34" charset="-122"/>
                </a:rPr>
                <a:t>属性</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7" name="矩形 16"/>
            <p:cNvSpPr/>
            <p:nvPr/>
          </p:nvSpPr>
          <p:spPr>
            <a:xfrm>
              <a:off x="1584405" y="3769005"/>
              <a:ext cx="2236510" cy="400110"/>
            </a:xfrm>
            <a:prstGeom prst="rect">
              <a:avLst/>
            </a:prstGeom>
          </p:spPr>
          <p:txBody>
            <a:bodyPr wrap="none">
              <a:spAutoFit/>
            </a:bodyPr>
            <a:lstStyle/>
            <a:p>
              <a:r>
                <a:rPr lang="zh-CN" altLang="en-US" sz="2000" dirty="0" smtClean="0">
                  <a:latin typeface="微软雅黑" pitchFamily="34" charset="-122"/>
                  <a:ea typeface="微软雅黑" pitchFamily="34" charset="-122"/>
                </a:rPr>
                <a:t>综合认知维度</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8" name="矩形 17"/>
            <p:cNvSpPr/>
            <p:nvPr/>
          </p:nvSpPr>
          <p:spPr>
            <a:xfrm>
              <a:off x="243314" y="4293096"/>
              <a:ext cx="3577601" cy="1477328"/>
            </a:xfrm>
            <a:prstGeom prst="rect">
              <a:avLst/>
            </a:prstGeom>
          </p:spPr>
          <p:txBody>
            <a:bodyPr wrap="square">
              <a:spAutoFit/>
            </a:bodyPr>
            <a:lstStyle/>
            <a:p>
              <a:r>
                <a:rPr lang="zh-CN" altLang="en-US" dirty="0" smtClean="0">
                  <a:latin typeface="微软雅黑" pitchFamily="34" charset="-122"/>
                  <a:ea typeface="微软雅黑" pitchFamily="34" charset="-122"/>
                </a:rPr>
                <a:t>实地调查方式</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总数：</a:t>
              </a:r>
              <a:r>
                <a:rPr lang="en-US" altLang="zh-CN" dirty="0" smtClean="0">
                  <a:latin typeface="微软雅黑" pitchFamily="34" charset="-122"/>
                  <a:ea typeface="微软雅黑" pitchFamily="34" charset="-122"/>
                </a:rPr>
                <a:t>300</a:t>
              </a:r>
              <a:r>
                <a:rPr lang="zh-CN" altLang="zh-CN" dirty="0" smtClean="0">
                  <a:latin typeface="微软雅黑" pitchFamily="34" charset="-122"/>
                  <a:ea typeface="微软雅黑" pitchFamily="34" charset="-122"/>
                </a:rPr>
                <a:t>份</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地域：</a:t>
              </a:r>
              <a:r>
                <a:rPr lang="zh-CN" altLang="zh-CN" dirty="0">
                  <a:latin typeface="微软雅黑" pitchFamily="34" charset="-122"/>
                  <a:ea typeface="微软雅黑" pitchFamily="34" charset="-122"/>
                </a:rPr>
                <a:t>杭州、上海、</a:t>
              </a:r>
              <a:r>
                <a:rPr lang="zh-CN" altLang="zh-CN" dirty="0" smtClean="0">
                  <a:latin typeface="微软雅黑" pitchFamily="34" charset="-122"/>
                  <a:ea typeface="微软雅黑" pitchFamily="34" charset="-122"/>
                </a:rPr>
                <a:t>宁波</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回收</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份，回收率</a:t>
              </a:r>
              <a:r>
                <a:rPr lang="en-US" altLang="zh-CN" dirty="0">
                  <a:latin typeface="微软雅黑" pitchFamily="34" charset="-122"/>
                  <a:ea typeface="微软雅黑" pitchFamily="34" charset="-122"/>
                </a:rPr>
                <a:t>95.7</a:t>
              </a:r>
              <a:r>
                <a:rPr lang="en-US" altLang="zh-CN" dirty="0" smtClean="0">
                  <a:latin typeface="微软雅黑" pitchFamily="34" charset="-122"/>
                  <a:ea typeface="微软雅黑" pitchFamily="34" charset="-122"/>
                </a:rPr>
                <a:t>%</a:t>
              </a:r>
            </a:p>
            <a:p>
              <a:r>
                <a:rPr lang="zh-CN" altLang="en-US" dirty="0" smtClean="0">
                  <a:latin typeface="微软雅黑" pitchFamily="34" charset="-122"/>
                  <a:ea typeface="微软雅黑" pitchFamily="34" charset="-122"/>
                </a:rPr>
                <a:t>有效：</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a:t>
              </a:r>
              <a:r>
                <a:rPr lang="zh-CN" altLang="zh-CN"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95.7</a:t>
              </a:r>
              <a:r>
                <a:rPr lang="en-US" altLang="zh-CN" dirty="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9" name="矩形 18"/>
            <p:cNvSpPr/>
            <p:nvPr/>
          </p:nvSpPr>
          <p:spPr>
            <a:xfrm>
              <a:off x="243314" y="2048161"/>
              <a:ext cx="3577602" cy="1477328"/>
            </a:xfrm>
            <a:prstGeom prst="rect">
              <a:avLst/>
            </a:prstGeom>
          </p:spPr>
          <p:txBody>
            <a:bodyPr wrap="square">
              <a:spAutoFit/>
            </a:bodyPr>
            <a:lstStyle/>
            <a:p>
              <a:r>
                <a:rPr lang="zh-CN" altLang="zh-CN" dirty="0">
                  <a:latin typeface="微软雅黑" pitchFamily="34" charset="-122"/>
                  <a:ea typeface="微软雅黑" pitchFamily="34" charset="-122"/>
                </a:rPr>
                <a:t>网上挂投</a:t>
              </a:r>
              <a:r>
                <a:rPr lang="zh-CN" altLang="zh-CN" dirty="0" smtClean="0">
                  <a:latin typeface="微软雅黑" pitchFamily="34" charset="-122"/>
                  <a:ea typeface="微软雅黑" pitchFamily="34" charset="-122"/>
                </a:rPr>
                <a:t>方式</a:t>
              </a:r>
              <a:endParaRPr lang="en-US" altLang="zh-CN" dirty="0" smtClean="0">
                <a:latin typeface="微软雅黑" pitchFamily="34" charset="-122"/>
                <a:ea typeface="微软雅黑" pitchFamily="34" charset="-122"/>
              </a:endParaRPr>
            </a:p>
            <a:p>
              <a:r>
                <a:rPr lang="zh-CN" altLang="en-US" dirty="0">
                  <a:latin typeface="微软雅黑" pitchFamily="34" charset="-122"/>
                  <a:ea typeface="微软雅黑" pitchFamily="34" charset="-122"/>
                </a:rPr>
                <a:t>总数：</a:t>
              </a:r>
              <a:r>
                <a:rPr lang="en-US" altLang="zh-CN" dirty="0">
                  <a:latin typeface="微软雅黑" pitchFamily="34" charset="-122"/>
                  <a:ea typeface="微软雅黑" pitchFamily="34" charset="-122"/>
                </a:rPr>
                <a:t>800</a:t>
              </a:r>
              <a:r>
                <a:rPr lang="zh-CN" altLang="zh-CN" dirty="0">
                  <a:latin typeface="微软雅黑" pitchFamily="34" charset="-122"/>
                  <a:ea typeface="微软雅黑" pitchFamily="34" charset="-122"/>
                </a:rPr>
                <a:t>份</a:t>
              </a:r>
              <a:endParaRPr lang="en-US" altLang="zh-CN" dirty="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地域：</a:t>
              </a:r>
              <a:r>
                <a:rPr lang="en-US" altLang="zh-CN" dirty="0" smtClean="0">
                  <a:latin typeface="微软雅黑" pitchFamily="34" charset="-122"/>
                  <a:ea typeface="微软雅黑" pitchFamily="34" charset="-122"/>
                </a:rPr>
                <a:t>15</a:t>
              </a:r>
              <a:r>
                <a:rPr lang="zh-CN" altLang="en-US" dirty="0" smtClean="0">
                  <a:latin typeface="微软雅黑" pitchFamily="34" charset="-122"/>
                  <a:ea typeface="微软雅黑" pitchFamily="34" charset="-122"/>
                </a:rPr>
                <a:t>个省份</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回收：</a:t>
              </a:r>
              <a:r>
                <a:rPr lang="en-US" altLang="zh-CN" dirty="0" smtClean="0">
                  <a:latin typeface="微软雅黑" pitchFamily="34" charset="-122"/>
                  <a:ea typeface="微软雅黑" pitchFamily="34" charset="-122"/>
                </a:rPr>
                <a:t>800</a:t>
              </a:r>
              <a:r>
                <a:rPr lang="zh-CN" altLang="en-US" dirty="0" smtClean="0">
                  <a:latin typeface="微软雅黑" pitchFamily="34" charset="-122"/>
                  <a:ea typeface="微软雅黑" pitchFamily="34" charset="-122"/>
                </a:rPr>
                <a:t>份，回收率</a:t>
              </a:r>
              <a:r>
                <a:rPr lang="en-US" altLang="zh-CN" dirty="0" smtClean="0">
                  <a:latin typeface="微软雅黑" pitchFamily="34" charset="-122"/>
                  <a:ea typeface="微软雅黑" pitchFamily="34" charset="-122"/>
                </a:rPr>
                <a:t>100%</a:t>
              </a:r>
            </a:p>
            <a:p>
              <a:r>
                <a:rPr lang="zh-CN" altLang="zh-CN" dirty="0" smtClean="0">
                  <a:latin typeface="微软雅黑" pitchFamily="34" charset="-122"/>
                  <a:ea typeface="微软雅黑" pitchFamily="34" charset="-122"/>
                </a:rPr>
                <a:t>有效</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771</a:t>
              </a:r>
              <a:r>
                <a:rPr lang="zh-CN" altLang="zh-CN" dirty="0" smtClean="0">
                  <a:latin typeface="微软雅黑" pitchFamily="34" charset="-122"/>
                  <a:ea typeface="微软雅黑" pitchFamily="34" charset="-122"/>
                </a:rPr>
                <a:t>份</a:t>
              </a:r>
              <a:r>
                <a:rPr lang="zh-CN" altLang="en-US"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96.4%</a:t>
              </a:r>
              <a:endParaRPr lang="zh-CN" altLang="en-US" dirty="0">
                <a:latin typeface="微软雅黑" pitchFamily="34" charset="-122"/>
                <a:ea typeface="微软雅黑" pitchFamily="34" charset="-122"/>
              </a:endParaRPr>
            </a:p>
          </p:txBody>
        </p:sp>
      </p:grpSp>
    </p:spTree>
    <p:extLst>
      <p:ext uri="{BB962C8B-B14F-4D97-AF65-F5344CB8AC3E}">
        <p14:creationId xmlns:p14="http://schemas.microsoft.com/office/powerpoint/2010/main" val="2577433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141414"/>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TotalTime>
  <Words>1795</Words>
  <Application>Microsoft Office PowerPoint</Application>
  <PresentationFormat>自定义</PresentationFormat>
  <Paragraphs>723</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Windows 用户</cp:lastModifiedBy>
  <cp:revision>35</cp:revision>
  <dcterms:created xsi:type="dcterms:W3CDTF">2014-05-22T15:27:15Z</dcterms:created>
  <dcterms:modified xsi:type="dcterms:W3CDTF">2014-05-23T07:56:14Z</dcterms:modified>
</cp:coreProperties>
</file>