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56" r:id="rId2"/>
    <p:sldId id="269" r:id="rId3"/>
    <p:sldId id="264" r:id="rId4"/>
    <p:sldId id="265" r:id="rId5"/>
    <p:sldId id="257" r:id="rId6"/>
    <p:sldId id="258" r:id="rId7"/>
    <p:sldId id="259" r:id="rId8"/>
    <p:sldId id="260" r:id="rId9"/>
    <p:sldId id="261" r:id="rId10"/>
    <p:sldId id="262" r:id="rId11"/>
  </p:sldIdLst>
  <p:sldSz cx="12192000" cy="6858000"/>
  <p:notesSz cx="6858000" cy="9144000"/>
  <p:embeddedFontLst>
    <p:embeddedFont>
      <p:font typeface="微软雅黑" pitchFamily="34" charset="-122"/>
      <p:regular r:id="rId13"/>
      <p:bold r:id="rId14"/>
    </p:embeddedFont>
    <p:embeddedFont>
      <p:font typeface="Calibri" pitchFamily="34" charset="0"/>
      <p:regular r:id="rId15"/>
      <p:bold r:id="rId16"/>
      <p:italic r:id="rId17"/>
      <p:boldItalic r:id="rId18"/>
    </p:embeddedFont>
    <p:embeddedFont>
      <p:font typeface="Kunstler Script" charset="0"/>
      <p:regular r:id="rId1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864" userDrawn="1">
          <p15:clr>
            <a:srgbClr val="A4A3A4"/>
          </p15:clr>
        </p15:guide>
        <p15:guide id="2" pos="1867" userDrawn="1">
          <p15:clr>
            <a:srgbClr val="A4A3A4"/>
          </p15:clr>
        </p15:guide>
        <p15:guide id="3" orient="horz" pos="663" userDrawn="1">
          <p15:clr>
            <a:srgbClr val="A4A3A4"/>
          </p15:clr>
        </p15:guide>
        <p15:guide id="5" orient="horz" pos="1412" userDrawn="1">
          <p15:clr>
            <a:srgbClr val="A4A3A4"/>
          </p15:clr>
        </p15:guide>
        <p15:guide id="6" orient="horz" pos="2688" userDrawn="1">
          <p15:clr>
            <a:srgbClr val="A4A3A4"/>
          </p15:clr>
        </p15:guide>
        <p15:guide id="7" pos="3477" userDrawn="1">
          <p15:clr>
            <a:srgbClr val="A4A3A4"/>
          </p15:clr>
        </p15:guide>
        <p15:guide id="8" pos="5337" userDrawn="1">
          <p15:clr>
            <a:srgbClr val="A4A3A4"/>
          </p15:clr>
        </p15:guide>
        <p15:guide id="9" pos="4838" userDrawn="1">
          <p15:clr>
            <a:srgbClr val="A4A3A4"/>
          </p15:clr>
        </p15:guide>
        <p15:guide id="10" pos="11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3F14"/>
    <a:srgbClr val="FDFEEE"/>
    <a:srgbClr val="EF1917"/>
    <a:srgbClr val="C6AC6A"/>
    <a:srgbClr val="140100"/>
    <a:srgbClr val="E2150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0" d="100"/>
          <a:sy n="100" d="100"/>
        </p:scale>
        <p:origin x="-348" y="-102"/>
      </p:cViewPr>
      <p:guideLst>
        <p:guide orient="horz" pos="3864"/>
        <p:guide orient="horz" pos="663"/>
        <p:guide orient="horz" pos="1412"/>
        <p:guide orient="horz" pos="2688"/>
        <p:guide pos="1867"/>
        <p:guide pos="3477"/>
        <p:guide pos="5337"/>
        <p:guide pos="4838"/>
        <p:guide pos="118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9114F-6AC7-441C-9836-000F576C8CC4}" type="datetimeFigureOut">
              <a:rPr lang="zh-CN" altLang="en-US" smtClean="0"/>
              <a:pPr/>
              <a:t>2015/7/31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FF01EF-52E9-4A5E-9CF2-C6CB0AA14272}" type="slidenum">
              <a:rPr lang="zh-CN" altLang="en-US" smtClean="0"/>
              <a:pPr/>
              <a:t>‹#›</a:t>
            </a:fld>
            <a:endParaRPr lang="zh-CN" altLang="en-US"/>
          </a:p>
        </p:txBody>
      </p:sp>
    </p:spTree>
    <p:extLst>
      <p:ext uri="{BB962C8B-B14F-4D97-AF65-F5344CB8AC3E}">
        <p14:creationId xmlns:p14="http://schemas.microsoft.com/office/powerpoint/2010/main" xmlns="" val="154630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BFF01EF-52E9-4A5E-9CF2-C6CB0AA14272}" type="slidenum">
              <a:rPr lang="zh-CN" altLang="en-US" smtClean="0"/>
              <a:pPr/>
              <a:t>1</a:t>
            </a:fld>
            <a:endParaRPr lang="zh-CN" altLang="en-US"/>
          </a:p>
        </p:txBody>
      </p:sp>
    </p:spTree>
    <p:extLst>
      <p:ext uri="{BB962C8B-B14F-4D97-AF65-F5344CB8AC3E}">
        <p14:creationId xmlns:p14="http://schemas.microsoft.com/office/powerpoint/2010/main" xmlns="" val="4267931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52193991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82128588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C:\Users\Yuzijiang\Desktop\New%20folder%20(2)\Bei%20Shiguang.wav" TargetMode="External"/><Relationship Id="rId6" Type="http://schemas.openxmlformats.org/officeDocument/2006/relationships/image" Target="../media/image2.png"/><Relationship Id="rId5" Type="http://schemas.microsoft.com/office/2007/relationships/media" Target="file:///C:\Users\Yuzijiang\Desktop\New%20folder%20(2)\Bei%20Shiguang.wav" TargetMode="Externa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0.pn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20.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20.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2266950" y="2925763"/>
            <a:ext cx="5689600" cy="117951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b="1" dirty="0">
              <a:solidFill>
                <a:schemeClr val="bg1"/>
              </a:solidFill>
              <a:latin typeface="微软雅黑" panose="020B0503020204020204" pitchFamily="34" charset="-122"/>
            </a:endParaRPr>
          </a:p>
        </p:txBody>
      </p:sp>
      <p:pic>
        <p:nvPicPr>
          <p:cNvPr id="6" name="图片 5"/>
          <p:cNvPicPr>
            <a:picLocks noChangeAspect="1"/>
          </p:cNvPicPr>
          <p:nvPr/>
        </p:nvPicPr>
        <p:blipFill>
          <a:blip r:embed="rId4" cstate="screen">
            <a:extLst>
              <a:ext uri="{28A0092B-C50C-407E-A947-70E740481C1C}">
                <a14:useLocalDpi xmlns:a14="http://schemas.microsoft.com/office/drawing/2010/main" xmlns=""/>
              </a:ext>
            </a:extLst>
          </a:blip>
          <a:stretch>
            <a:fillRect/>
          </a:stretch>
        </p:blipFill>
        <p:spPr>
          <a:xfrm flipH="1">
            <a:off x="0" y="0"/>
            <a:ext cx="10287000" cy="6858000"/>
          </a:xfrm>
          <a:prstGeom prst="rect">
            <a:avLst/>
          </a:prstGeom>
        </p:spPr>
      </p:pic>
      <p:pic>
        <p:nvPicPr>
          <p:cNvPr id="9" name="8-被时光移动的城市.wav">
            <a:hlinkClick r:id="" action="ppaction://media"/>
          </p:cNvPr>
          <p:cNvPicPr>
            <a:picLocks noChangeAspect="1"/>
          </p:cNvPicPr>
          <p:nvPr>
            <a:audioFile r:link="rId1"/>
            <p:extLst>
              <p:ext uri="{DAA4B4D4-6D71-4841-9C94-3DE7FCFB9230}">
                <p14:media xmlns:p14="http://schemas.microsoft.com/office/powerpoint/2010/main" xmlns="" r:link="rId5"/>
              </p:ext>
            </p:extLst>
          </p:nvPr>
        </p:nvPicPr>
        <p:blipFill>
          <a:blip r:embed="rId6" cstate="print"/>
          <a:stretch>
            <a:fillRect/>
          </a:stretch>
        </p:blipFill>
        <p:spPr>
          <a:xfrm>
            <a:off x="-693174" y="2126226"/>
            <a:ext cx="304800" cy="304800"/>
          </a:xfrm>
          <a:prstGeom prst="rect">
            <a:avLst/>
          </a:prstGeom>
        </p:spPr>
      </p:pic>
      <p:grpSp>
        <p:nvGrpSpPr>
          <p:cNvPr id="10" name="组合 9"/>
          <p:cNvGrpSpPr/>
          <p:nvPr/>
        </p:nvGrpSpPr>
        <p:grpSpPr>
          <a:xfrm>
            <a:off x="3147060" y="3506978"/>
            <a:ext cx="9048750" cy="182880"/>
            <a:chOff x="3051810" y="3506978"/>
            <a:chExt cx="9048750" cy="182880"/>
          </a:xfrm>
        </p:grpSpPr>
        <p:cxnSp>
          <p:nvCxnSpPr>
            <p:cNvPr id="3" name="直接连接符 2"/>
            <p:cNvCxnSpPr/>
            <p:nvPr/>
          </p:nvCxnSpPr>
          <p:spPr>
            <a:xfrm>
              <a:off x="3051810" y="3598418"/>
              <a:ext cx="9048750" cy="0"/>
            </a:xfrm>
            <a:prstGeom prst="line">
              <a:avLst/>
            </a:prstGeom>
            <a:ln>
              <a:solidFill>
                <a:srgbClr val="EF1917"/>
              </a:solidFill>
              <a:headEnd type="none"/>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3051810" y="3506978"/>
              <a:ext cx="182880" cy="182880"/>
            </a:xfrm>
            <a:prstGeom prst="ellipse">
              <a:avLst/>
            </a:prstGeom>
            <a:solidFill>
              <a:srgbClr val="EF1917"/>
            </a:solidFill>
            <a:ln>
              <a:solidFill>
                <a:srgbClr val="EF19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056961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flipH="1">
            <a:off x="0" y="0"/>
            <a:ext cx="7128867" cy="6858000"/>
          </a:xfrm>
          <a:prstGeom prst="rect">
            <a:avLst/>
          </a:prstGeom>
        </p:spPr>
      </p:pic>
      <p:sp>
        <p:nvSpPr>
          <p:cNvPr id="3" name="文本框 2"/>
          <p:cNvSpPr txBox="1"/>
          <p:nvPr/>
        </p:nvSpPr>
        <p:spPr>
          <a:xfrm>
            <a:off x="6002216" y="996340"/>
            <a:ext cx="5941242"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Thank you!</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4178691" y="2265836"/>
            <a:ext cx="8100000" cy="182880"/>
            <a:chOff x="3051810" y="3506978"/>
            <a:chExt cx="8100000" cy="182880"/>
          </a:xfrm>
          <a:solidFill>
            <a:schemeClr val="bg1"/>
          </a:solidFill>
        </p:grpSpPr>
        <p:cxnSp>
          <p:nvCxnSpPr>
            <p:cNvPr id="10" name="直接连接符 9"/>
            <p:cNvCxnSpPr/>
            <p:nvPr/>
          </p:nvCxnSpPr>
          <p:spPr>
            <a:xfrm>
              <a:off x="3051810" y="3598418"/>
              <a:ext cx="8100000" cy="0"/>
            </a:xfrm>
            <a:prstGeom prst="line">
              <a:avLst/>
            </a:prstGeom>
            <a:grpFill/>
            <a:ln>
              <a:solidFill>
                <a:schemeClr val="bg1"/>
              </a:solidFill>
              <a:headEnd type="none"/>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3051810" y="3506978"/>
              <a:ext cx="182880" cy="18288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15347770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hidden="1"/>
          <p:cNvSpPr/>
          <p:nvPr/>
        </p:nvSpPr>
        <p:spPr>
          <a:xfrm>
            <a:off x="0" y="-58182"/>
            <a:ext cx="12192000" cy="691618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cstate="print">
            <a:extLst>
              <a:ext uri="{BEBA8EAE-BF5A-486C-A8C5-ECC9F3942E4B}">
                <a14:imgProps xmlns:a14="http://schemas.microsoft.com/office/drawing/2010/main" xmlns="">
                  <a14:imgLayer r:embed="rId3">
                    <a14:imgEffect>
                      <a14:artisticBlur/>
                    </a14:imgEffect>
                  </a14:imgLayer>
                </a14:imgProps>
              </a:ext>
              <a:ext uri="{28A0092B-C50C-407E-A947-70E740481C1C}">
                <a14:useLocalDpi xmlns:a14="http://schemas.microsoft.com/office/drawing/2010/main" xmlns=""/>
              </a:ext>
            </a:extLst>
          </a:blip>
          <a:stretch>
            <a:fillRect/>
          </a:stretch>
        </p:blipFill>
        <p:spPr>
          <a:xfrm>
            <a:off x="0" y="0"/>
            <a:ext cx="12192000" cy="6908597"/>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xmlns=""/>
              </a:ext>
            </a:extLst>
          </a:blip>
          <a:stretch>
            <a:fillRect/>
          </a:stretch>
        </p:blipFill>
        <p:spPr>
          <a:xfrm>
            <a:off x="0" y="0"/>
            <a:ext cx="12192000" cy="6908597"/>
          </a:xfrm>
          <a:prstGeom prst="rect">
            <a:avLst/>
          </a:prstGeom>
        </p:spPr>
      </p:pic>
      <p:sp>
        <p:nvSpPr>
          <p:cNvPr id="17" name="任意多边形 16"/>
          <p:cNvSpPr/>
          <p:nvPr/>
        </p:nvSpPr>
        <p:spPr>
          <a:xfrm>
            <a:off x="4105389" y="2740712"/>
            <a:ext cx="2569842" cy="2569842"/>
          </a:xfrm>
          <a:custGeom>
            <a:avLst/>
            <a:gdLst>
              <a:gd name="connsiteX0" fmla="*/ 2162851 w 2569842"/>
              <a:gd name="connsiteY0" fmla="*/ 1481018 h 2569842"/>
              <a:gd name="connsiteX1" fmla="*/ 2569842 w 2569842"/>
              <a:gd name="connsiteY1" fmla="*/ 1481018 h 2569842"/>
              <a:gd name="connsiteX2" fmla="*/ 2559746 w 2569842"/>
              <a:gd name="connsiteY2" fmla="*/ 1547171 h 2569842"/>
              <a:gd name="connsiteX3" fmla="*/ 1547171 w 2569842"/>
              <a:gd name="connsiteY3" fmla="*/ 2559746 h 2569842"/>
              <a:gd name="connsiteX4" fmla="*/ 1481018 w 2569842"/>
              <a:gd name="connsiteY4" fmla="*/ 2569842 h 2569842"/>
              <a:gd name="connsiteX5" fmla="*/ 1481018 w 2569842"/>
              <a:gd name="connsiteY5" fmla="*/ 2162851 h 2569842"/>
              <a:gd name="connsiteX6" fmla="*/ 1552553 w 2569842"/>
              <a:gd name="connsiteY6" fmla="*/ 2144458 h 2569842"/>
              <a:gd name="connsiteX7" fmla="*/ 2144458 w 2569842"/>
              <a:gd name="connsiteY7" fmla="*/ 1552552 h 2569842"/>
              <a:gd name="connsiteX8" fmla="*/ 0 w 2569842"/>
              <a:gd name="connsiteY8" fmla="*/ 1481018 h 2569842"/>
              <a:gd name="connsiteX9" fmla="*/ 406989 w 2569842"/>
              <a:gd name="connsiteY9" fmla="*/ 1481018 h 2569842"/>
              <a:gd name="connsiteX10" fmla="*/ 425382 w 2569842"/>
              <a:gd name="connsiteY10" fmla="*/ 1552552 h 2569842"/>
              <a:gd name="connsiteX11" fmla="*/ 1017288 w 2569842"/>
              <a:gd name="connsiteY11" fmla="*/ 2144458 h 2569842"/>
              <a:gd name="connsiteX12" fmla="*/ 1088824 w 2569842"/>
              <a:gd name="connsiteY12" fmla="*/ 2162852 h 2569842"/>
              <a:gd name="connsiteX13" fmla="*/ 1088824 w 2569842"/>
              <a:gd name="connsiteY13" fmla="*/ 2569842 h 2569842"/>
              <a:gd name="connsiteX14" fmla="*/ 1022671 w 2569842"/>
              <a:gd name="connsiteY14" fmla="*/ 2559746 h 2569842"/>
              <a:gd name="connsiteX15" fmla="*/ 10096 w 2569842"/>
              <a:gd name="connsiteY15" fmla="*/ 1547171 h 2569842"/>
              <a:gd name="connsiteX16" fmla="*/ 1481018 w 2569842"/>
              <a:gd name="connsiteY16" fmla="*/ 0 h 2569842"/>
              <a:gd name="connsiteX17" fmla="*/ 1547171 w 2569842"/>
              <a:gd name="connsiteY17" fmla="*/ 10096 h 2569842"/>
              <a:gd name="connsiteX18" fmla="*/ 2559746 w 2569842"/>
              <a:gd name="connsiteY18" fmla="*/ 1022671 h 2569842"/>
              <a:gd name="connsiteX19" fmla="*/ 2569842 w 2569842"/>
              <a:gd name="connsiteY19" fmla="*/ 1088824 h 2569842"/>
              <a:gd name="connsiteX20" fmla="*/ 2162852 w 2569842"/>
              <a:gd name="connsiteY20" fmla="*/ 1088824 h 2569842"/>
              <a:gd name="connsiteX21" fmla="*/ 2144458 w 2569842"/>
              <a:gd name="connsiteY21" fmla="*/ 1017288 h 2569842"/>
              <a:gd name="connsiteX22" fmla="*/ 1552553 w 2569842"/>
              <a:gd name="connsiteY22" fmla="*/ 425382 h 2569842"/>
              <a:gd name="connsiteX23" fmla="*/ 1481018 w 2569842"/>
              <a:gd name="connsiteY23" fmla="*/ 406989 h 2569842"/>
              <a:gd name="connsiteX24" fmla="*/ 1088824 w 2569842"/>
              <a:gd name="connsiteY24" fmla="*/ 0 h 2569842"/>
              <a:gd name="connsiteX25" fmla="*/ 1088824 w 2569842"/>
              <a:gd name="connsiteY25" fmla="*/ 406988 h 2569842"/>
              <a:gd name="connsiteX26" fmla="*/ 1017288 w 2569842"/>
              <a:gd name="connsiteY26" fmla="*/ 425382 h 2569842"/>
              <a:gd name="connsiteX27" fmla="*/ 425382 w 2569842"/>
              <a:gd name="connsiteY27" fmla="*/ 1017288 h 2569842"/>
              <a:gd name="connsiteX28" fmla="*/ 406989 w 2569842"/>
              <a:gd name="connsiteY28" fmla="*/ 1088824 h 2569842"/>
              <a:gd name="connsiteX29" fmla="*/ 0 w 2569842"/>
              <a:gd name="connsiteY29" fmla="*/ 1088824 h 2569842"/>
              <a:gd name="connsiteX30" fmla="*/ 10096 w 2569842"/>
              <a:gd name="connsiteY30" fmla="*/ 1022671 h 2569842"/>
              <a:gd name="connsiteX31" fmla="*/ 1022671 w 2569842"/>
              <a:gd name="connsiteY31" fmla="*/ 10096 h 2569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69842" h="2569842">
                <a:moveTo>
                  <a:pt x="2162851" y="1481018"/>
                </a:moveTo>
                <a:lnTo>
                  <a:pt x="2569842" y="1481018"/>
                </a:lnTo>
                <a:lnTo>
                  <a:pt x="2559746" y="1547171"/>
                </a:lnTo>
                <a:cubicBezTo>
                  <a:pt x="2455742" y="2055425"/>
                  <a:pt x="2055425" y="2455742"/>
                  <a:pt x="1547171" y="2559746"/>
                </a:cubicBezTo>
                <a:lnTo>
                  <a:pt x="1481018" y="2569842"/>
                </a:lnTo>
                <a:lnTo>
                  <a:pt x="1481018" y="2162851"/>
                </a:lnTo>
                <a:lnTo>
                  <a:pt x="1552553" y="2144458"/>
                </a:lnTo>
                <a:cubicBezTo>
                  <a:pt x="1834369" y="2056804"/>
                  <a:pt x="2056804" y="1834369"/>
                  <a:pt x="2144458" y="1552552"/>
                </a:cubicBezTo>
                <a:close/>
                <a:moveTo>
                  <a:pt x="0" y="1481018"/>
                </a:moveTo>
                <a:lnTo>
                  <a:pt x="406989" y="1481018"/>
                </a:lnTo>
                <a:lnTo>
                  <a:pt x="425382" y="1552552"/>
                </a:lnTo>
                <a:cubicBezTo>
                  <a:pt x="513037" y="1834369"/>
                  <a:pt x="735471" y="2056804"/>
                  <a:pt x="1017288" y="2144458"/>
                </a:cubicBezTo>
                <a:lnTo>
                  <a:pt x="1088824" y="2162852"/>
                </a:lnTo>
                <a:lnTo>
                  <a:pt x="1088824" y="2569842"/>
                </a:lnTo>
                <a:lnTo>
                  <a:pt x="1022671" y="2559746"/>
                </a:lnTo>
                <a:cubicBezTo>
                  <a:pt x="514418" y="2455742"/>
                  <a:pt x="114100" y="2055425"/>
                  <a:pt x="10096" y="1547171"/>
                </a:cubicBezTo>
                <a:close/>
                <a:moveTo>
                  <a:pt x="1481018" y="0"/>
                </a:moveTo>
                <a:lnTo>
                  <a:pt x="1547171" y="10096"/>
                </a:lnTo>
                <a:cubicBezTo>
                  <a:pt x="2055425" y="114100"/>
                  <a:pt x="2455742" y="514417"/>
                  <a:pt x="2559746" y="1022671"/>
                </a:cubicBezTo>
                <a:lnTo>
                  <a:pt x="2569842" y="1088824"/>
                </a:lnTo>
                <a:lnTo>
                  <a:pt x="2162852" y="1088824"/>
                </a:lnTo>
                <a:lnTo>
                  <a:pt x="2144458" y="1017288"/>
                </a:lnTo>
                <a:cubicBezTo>
                  <a:pt x="2056804" y="735471"/>
                  <a:pt x="1834369" y="513036"/>
                  <a:pt x="1552553" y="425382"/>
                </a:cubicBezTo>
                <a:lnTo>
                  <a:pt x="1481018" y="406989"/>
                </a:lnTo>
                <a:close/>
                <a:moveTo>
                  <a:pt x="1088824" y="0"/>
                </a:moveTo>
                <a:lnTo>
                  <a:pt x="1088824" y="406988"/>
                </a:lnTo>
                <a:lnTo>
                  <a:pt x="1017288" y="425382"/>
                </a:lnTo>
                <a:cubicBezTo>
                  <a:pt x="735471" y="513036"/>
                  <a:pt x="513037" y="735471"/>
                  <a:pt x="425382" y="1017288"/>
                </a:cubicBezTo>
                <a:lnTo>
                  <a:pt x="406989" y="1088824"/>
                </a:lnTo>
                <a:lnTo>
                  <a:pt x="0" y="1088824"/>
                </a:lnTo>
                <a:lnTo>
                  <a:pt x="10096" y="1022671"/>
                </a:lnTo>
                <a:cubicBezTo>
                  <a:pt x="114100" y="514417"/>
                  <a:pt x="514418" y="114100"/>
                  <a:pt x="1022671" y="10096"/>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8" name="椭圆 17"/>
          <p:cNvSpPr/>
          <p:nvPr/>
        </p:nvSpPr>
        <p:spPr>
          <a:xfrm>
            <a:off x="5108956" y="3744279"/>
            <a:ext cx="562708" cy="56270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9" name="任意多边形 18"/>
          <p:cNvSpPr/>
          <p:nvPr/>
        </p:nvSpPr>
        <p:spPr>
          <a:xfrm>
            <a:off x="4105389" y="2740712"/>
            <a:ext cx="2569842" cy="2569842"/>
          </a:xfrm>
          <a:custGeom>
            <a:avLst/>
            <a:gdLst>
              <a:gd name="connsiteX0" fmla="*/ 2162851 w 2569842"/>
              <a:gd name="connsiteY0" fmla="*/ 1481018 h 2569842"/>
              <a:gd name="connsiteX1" fmla="*/ 2569842 w 2569842"/>
              <a:gd name="connsiteY1" fmla="*/ 1481018 h 2569842"/>
              <a:gd name="connsiteX2" fmla="*/ 2559746 w 2569842"/>
              <a:gd name="connsiteY2" fmla="*/ 1547171 h 2569842"/>
              <a:gd name="connsiteX3" fmla="*/ 1547171 w 2569842"/>
              <a:gd name="connsiteY3" fmla="*/ 2559746 h 2569842"/>
              <a:gd name="connsiteX4" fmla="*/ 1481018 w 2569842"/>
              <a:gd name="connsiteY4" fmla="*/ 2569842 h 2569842"/>
              <a:gd name="connsiteX5" fmla="*/ 1481018 w 2569842"/>
              <a:gd name="connsiteY5" fmla="*/ 2162851 h 2569842"/>
              <a:gd name="connsiteX6" fmla="*/ 1552553 w 2569842"/>
              <a:gd name="connsiteY6" fmla="*/ 2144458 h 2569842"/>
              <a:gd name="connsiteX7" fmla="*/ 2144458 w 2569842"/>
              <a:gd name="connsiteY7" fmla="*/ 1552552 h 2569842"/>
              <a:gd name="connsiteX8" fmla="*/ 0 w 2569842"/>
              <a:gd name="connsiteY8" fmla="*/ 1481018 h 2569842"/>
              <a:gd name="connsiteX9" fmla="*/ 406989 w 2569842"/>
              <a:gd name="connsiteY9" fmla="*/ 1481018 h 2569842"/>
              <a:gd name="connsiteX10" fmla="*/ 425382 w 2569842"/>
              <a:gd name="connsiteY10" fmla="*/ 1552552 h 2569842"/>
              <a:gd name="connsiteX11" fmla="*/ 1017288 w 2569842"/>
              <a:gd name="connsiteY11" fmla="*/ 2144458 h 2569842"/>
              <a:gd name="connsiteX12" fmla="*/ 1088824 w 2569842"/>
              <a:gd name="connsiteY12" fmla="*/ 2162852 h 2569842"/>
              <a:gd name="connsiteX13" fmla="*/ 1088824 w 2569842"/>
              <a:gd name="connsiteY13" fmla="*/ 2569842 h 2569842"/>
              <a:gd name="connsiteX14" fmla="*/ 1022671 w 2569842"/>
              <a:gd name="connsiteY14" fmla="*/ 2559746 h 2569842"/>
              <a:gd name="connsiteX15" fmla="*/ 10096 w 2569842"/>
              <a:gd name="connsiteY15" fmla="*/ 1547171 h 2569842"/>
              <a:gd name="connsiteX16" fmla="*/ 1481018 w 2569842"/>
              <a:gd name="connsiteY16" fmla="*/ 0 h 2569842"/>
              <a:gd name="connsiteX17" fmla="*/ 1547171 w 2569842"/>
              <a:gd name="connsiteY17" fmla="*/ 10096 h 2569842"/>
              <a:gd name="connsiteX18" fmla="*/ 2559746 w 2569842"/>
              <a:gd name="connsiteY18" fmla="*/ 1022671 h 2569842"/>
              <a:gd name="connsiteX19" fmla="*/ 2569842 w 2569842"/>
              <a:gd name="connsiteY19" fmla="*/ 1088824 h 2569842"/>
              <a:gd name="connsiteX20" fmla="*/ 2162852 w 2569842"/>
              <a:gd name="connsiteY20" fmla="*/ 1088824 h 2569842"/>
              <a:gd name="connsiteX21" fmla="*/ 2144458 w 2569842"/>
              <a:gd name="connsiteY21" fmla="*/ 1017288 h 2569842"/>
              <a:gd name="connsiteX22" fmla="*/ 1552553 w 2569842"/>
              <a:gd name="connsiteY22" fmla="*/ 425382 h 2569842"/>
              <a:gd name="connsiteX23" fmla="*/ 1481018 w 2569842"/>
              <a:gd name="connsiteY23" fmla="*/ 406989 h 2569842"/>
              <a:gd name="connsiteX24" fmla="*/ 1088824 w 2569842"/>
              <a:gd name="connsiteY24" fmla="*/ 0 h 2569842"/>
              <a:gd name="connsiteX25" fmla="*/ 1088824 w 2569842"/>
              <a:gd name="connsiteY25" fmla="*/ 406988 h 2569842"/>
              <a:gd name="connsiteX26" fmla="*/ 1017288 w 2569842"/>
              <a:gd name="connsiteY26" fmla="*/ 425382 h 2569842"/>
              <a:gd name="connsiteX27" fmla="*/ 425382 w 2569842"/>
              <a:gd name="connsiteY27" fmla="*/ 1017288 h 2569842"/>
              <a:gd name="connsiteX28" fmla="*/ 406989 w 2569842"/>
              <a:gd name="connsiteY28" fmla="*/ 1088824 h 2569842"/>
              <a:gd name="connsiteX29" fmla="*/ 0 w 2569842"/>
              <a:gd name="connsiteY29" fmla="*/ 1088824 h 2569842"/>
              <a:gd name="connsiteX30" fmla="*/ 10096 w 2569842"/>
              <a:gd name="connsiteY30" fmla="*/ 1022671 h 2569842"/>
              <a:gd name="connsiteX31" fmla="*/ 1022671 w 2569842"/>
              <a:gd name="connsiteY31" fmla="*/ 10096 h 2569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69842" h="2569842">
                <a:moveTo>
                  <a:pt x="2162851" y="1481018"/>
                </a:moveTo>
                <a:lnTo>
                  <a:pt x="2569842" y="1481018"/>
                </a:lnTo>
                <a:lnTo>
                  <a:pt x="2559746" y="1547171"/>
                </a:lnTo>
                <a:cubicBezTo>
                  <a:pt x="2455742" y="2055425"/>
                  <a:pt x="2055425" y="2455742"/>
                  <a:pt x="1547171" y="2559746"/>
                </a:cubicBezTo>
                <a:lnTo>
                  <a:pt x="1481018" y="2569842"/>
                </a:lnTo>
                <a:lnTo>
                  <a:pt x="1481018" y="2162851"/>
                </a:lnTo>
                <a:lnTo>
                  <a:pt x="1552553" y="2144458"/>
                </a:lnTo>
                <a:cubicBezTo>
                  <a:pt x="1834369" y="2056804"/>
                  <a:pt x="2056804" y="1834369"/>
                  <a:pt x="2144458" y="1552552"/>
                </a:cubicBezTo>
                <a:close/>
                <a:moveTo>
                  <a:pt x="0" y="1481018"/>
                </a:moveTo>
                <a:lnTo>
                  <a:pt x="406989" y="1481018"/>
                </a:lnTo>
                <a:lnTo>
                  <a:pt x="425382" y="1552552"/>
                </a:lnTo>
                <a:cubicBezTo>
                  <a:pt x="513037" y="1834369"/>
                  <a:pt x="735471" y="2056804"/>
                  <a:pt x="1017288" y="2144458"/>
                </a:cubicBezTo>
                <a:lnTo>
                  <a:pt x="1088824" y="2162852"/>
                </a:lnTo>
                <a:lnTo>
                  <a:pt x="1088824" y="2569842"/>
                </a:lnTo>
                <a:lnTo>
                  <a:pt x="1022671" y="2559746"/>
                </a:lnTo>
                <a:cubicBezTo>
                  <a:pt x="514418" y="2455742"/>
                  <a:pt x="114100" y="2055425"/>
                  <a:pt x="10096" y="1547171"/>
                </a:cubicBezTo>
                <a:close/>
                <a:moveTo>
                  <a:pt x="1481018" y="0"/>
                </a:moveTo>
                <a:lnTo>
                  <a:pt x="1547171" y="10096"/>
                </a:lnTo>
                <a:cubicBezTo>
                  <a:pt x="2055425" y="114100"/>
                  <a:pt x="2455742" y="514417"/>
                  <a:pt x="2559746" y="1022671"/>
                </a:cubicBezTo>
                <a:lnTo>
                  <a:pt x="2569842" y="1088824"/>
                </a:lnTo>
                <a:lnTo>
                  <a:pt x="2162852" y="1088824"/>
                </a:lnTo>
                <a:lnTo>
                  <a:pt x="2144458" y="1017288"/>
                </a:lnTo>
                <a:cubicBezTo>
                  <a:pt x="2056804" y="735471"/>
                  <a:pt x="1834369" y="513036"/>
                  <a:pt x="1552553" y="425382"/>
                </a:cubicBezTo>
                <a:lnTo>
                  <a:pt x="1481018" y="406989"/>
                </a:lnTo>
                <a:close/>
                <a:moveTo>
                  <a:pt x="1088824" y="0"/>
                </a:moveTo>
                <a:lnTo>
                  <a:pt x="1088824" y="406988"/>
                </a:lnTo>
                <a:lnTo>
                  <a:pt x="1017288" y="425382"/>
                </a:lnTo>
                <a:cubicBezTo>
                  <a:pt x="735471" y="513036"/>
                  <a:pt x="513037" y="735471"/>
                  <a:pt x="425382" y="1017288"/>
                </a:cubicBezTo>
                <a:lnTo>
                  <a:pt x="406989" y="1088824"/>
                </a:lnTo>
                <a:lnTo>
                  <a:pt x="0" y="1088824"/>
                </a:lnTo>
                <a:lnTo>
                  <a:pt x="10096" y="1022671"/>
                </a:lnTo>
                <a:cubicBezTo>
                  <a:pt x="114100" y="514417"/>
                  <a:pt x="514418" y="114100"/>
                  <a:pt x="1022671" y="10096"/>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0" name="矩形 19"/>
          <p:cNvSpPr/>
          <p:nvPr/>
        </p:nvSpPr>
        <p:spPr>
          <a:xfrm>
            <a:off x="0" y="914400"/>
            <a:ext cx="12192000" cy="513470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2979742" y="1192770"/>
            <a:ext cx="23212799" cy="4523055"/>
            <a:chOff x="2143892" y="601176"/>
            <a:chExt cx="29014738" cy="5653574"/>
          </a:xfrm>
        </p:grpSpPr>
        <p:pic>
          <p:nvPicPr>
            <p:cNvPr id="22" name="图片 21"/>
            <p:cNvPicPr>
              <a:picLocks noChangeAspect="1"/>
            </p:cNvPicPr>
            <p:nvPr/>
          </p:nvPicPr>
          <p:blipFill>
            <a:blip r:embed="rId5" cstate="print">
              <a:extLst>
                <a:ext uri="{28A0092B-C50C-407E-A947-70E740481C1C}">
                  <a14:useLocalDpi xmlns:a14="http://schemas.microsoft.com/office/drawing/2010/main" xmlns=""/>
                </a:ext>
              </a:extLst>
            </a:blip>
            <a:stretch>
              <a:fillRect/>
            </a:stretch>
          </p:blipFill>
          <p:spPr>
            <a:xfrm>
              <a:off x="22657514" y="601176"/>
              <a:ext cx="8501116" cy="5653574"/>
            </a:xfrm>
            <a:prstGeom prst="rect">
              <a:avLst/>
            </a:prstGeom>
            <a:ln w="76200">
              <a:solidFill>
                <a:schemeClr val="bg1"/>
              </a:solidFill>
            </a:ln>
          </p:spPr>
        </p:pic>
        <p:pic>
          <p:nvPicPr>
            <p:cNvPr id="23" name="图片 22"/>
            <p:cNvPicPr>
              <a:picLocks noChangeAspect="1"/>
            </p:cNvPicPr>
            <p:nvPr/>
          </p:nvPicPr>
          <p:blipFill>
            <a:blip r:embed="rId6" cstate="print">
              <a:extLst>
                <a:ext uri="{28A0092B-C50C-407E-A947-70E740481C1C}">
                  <a14:useLocalDpi xmlns:a14="http://schemas.microsoft.com/office/drawing/2010/main" xmlns=""/>
                </a:ext>
              </a:extLst>
            </a:blip>
            <a:stretch>
              <a:fillRect/>
            </a:stretch>
          </p:blipFill>
          <p:spPr>
            <a:xfrm>
              <a:off x="12395200" y="601176"/>
              <a:ext cx="8512122" cy="5653574"/>
            </a:xfrm>
            <a:prstGeom prst="rect">
              <a:avLst/>
            </a:prstGeom>
            <a:ln w="76200">
              <a:solidFill>
                <a:schemeClr val="bg1"/>
              </a:solidFill>
            </a:ln>
          </p:spPr>
        </p:pic>
        <p:pic>
          <p:nvPicPr>
            <p:cNvPr id="24" name="图片 23"/>
            <p:cNvPicPr>
              <a:picLocks noChangeAspect="1"/>
            </p:cNvPicPr>
            <p:nvPr/>
          </p:nvPicPr>
          <p:blipFill>
            <a:blip r:embed="rId7" cstate="print">
              <a:extLst>
                <a:ext uri="{28A0092B-C50C-407E-A947-70E740481C1C}">
                  <a14:useLocalDpi xmlns:a14="http://schemas.microsoft.com/office/drawing/2010/main" xmlns=""/>
                </a:ext>
              </a:extLst>
            </a:blip>
            <a:stretch>
              <a:fillRect/>
            </a:stretch>
          </p:blipFill>
          <p:spPr>
            <a:xfrm>
              <a:off x="2143892" y="601176"/>
              <a:ext cx="8501116" cy="5653574"/>
            </a:xfrm>
            <a:prstGeom prst="rect">
              <a:avLst/>
            </a:prstGeom>
            <a:ln w="76200">
              <a:solidFill>
                <a:schemeClr val="bg1"/>
              </a:solidFill>
            </a:ln>
          </p:spPr>
        </p:pic>
      </p:grpSp>
    </p:spTree>
    <p:extLst>
      <p:ext uri="{BB962C8B-B14F-4D97-AF65-F5344CB8AC3E}">
        <p14:creationId xmlns:p14="http://schemas.microsoft.com/office/powerpoint/2010/main" xmlns="" val="283188163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strVal val="4*#ppt_w"/>
                                          </p:val>
                                        </p:tav>
                                        <p:tav tm="100000">
                                          <p:val>
                                            <p:strVal val="#ppt_w"/>
                                          </p:val>
                                        </p:tav>
                                      </p:tavLst>
                                    </p:anim>
                                    <p:anim calcmode="lin" valueType="num">
                                      <p:cBhvr>
                                        <p:cTn id="13" dur="500" fill="hold"/>
                                        <p:tgtEl>
                                          <p:spTgt spid="19"/>
                                        </p:tgtEl>
                                        <p:attrNameLst>
                                          <p:attrName>ppt_h</p:attrName>
                                        </p:attrNameLst>
                                      </p:cBhvr>
                                      <p:tavLst>
                                        <p:tav tm="0">
                                          <p:val>
                                            <p:strVal val="4*#ppt_h"/>
                                          </p:val>
                                        </p:tav>
                                        <p:tav tm="100000">
                                          <p:val>
                                            <p:strVal val="#ppt_h"/>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500"/>
                            </p:stCondLst>
                            <p:childTnLst>
                              <p:par>
                                <p:cTn id="20" presetID="1" presetClass="exit" presetSubtype="0" fill="hold" grpId="1" nodeType="afterEffect">
                                  <p:stCondLst>
                                    <p:cond delay="0"/>
                                  </p:stCondLst>
                                  <p:childTnLst>
                                    <p:set>
                                      <p:cBhvr>
                                        <p:cTn id="21" dur="1" fill="hold">
                                          <p:stCondLst>
                                            <p:cond delay="0"/>
                                          </p:stCondLst>
                                        </p:cTn>
                                        <p:tgtEl>
                                          <p:spTgt spid="19"/>
                                        </p:tgtEl>
                                        <p:attrNameLst>
                                          <p:attrName>style.visibility</p:attrName>
                                        </p:attrNameLst>
                                      </p:cBhvr>
                                      <p:to>
                                        <p:strVal val="hidden"/>
                                      </p:to>
                                    </p:set>
                                  </p:childTnLst>
                                </p:cTn>
                              </p:par>
                            </p:childTnLst>
                          </p:cTn>
                        </p:par>
                        <p:par>
                          <p:cTn id="22" fill="hold">
                            <p:stCondLst>
                              <p:cond delay="500"/>
                            </p:stCondLst>
                            <p:childTnLst>
                              <p:par>
                                <p:cTn id="23" presetID="35" presetClass="emph" presetSubtype="0" repeatCount="2000" fill="hold" grpId="2" nodeType="afterEffect">
                                  <p:stCondLst>
                                    <p:cond delay="0"/>
                                  </p:stCondLst>
                                  <p:childTnLst>
                                    <p:anim calcmode="discrete" valueType="str">
                                      <p:cBhvr>
                                        <p:cTn id="24" dur="250" fill="hold"/>
                                        <p:tgtEl>
                                          <p:spTgt spid="17"/>
                                        </p:tgtEl>
                                        <p:attrNameLst>
                                          <p:attrName>style.visibility</p:attrName>
                                        </p:attrNameLst>
                                      </p:cBhvr>
                                      <p:tavLst>
                                        <p:tav tm="0">
                                          <p:val>
                                            <p:strVal val="hidden"/>
                                          </p:val>
                                        </p:tav>
                                        <p:tav tm="50000">
                                          <p:val>
                                            <p:strVal val="visible"/>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750"/>
                                        <p:tgtEl>
                                          <p:spTgt spid="18"/>
                                        </p:tgtEl>
                                      </p:cBhvr>
                                    </p:animEffect>
                                    <p:anim calcmode="lin" valueType="num">
                                      <p:cBhvr>
                                        <p:cTn id="28" dur="750" fill="hold"/>
                                        <p:tgtEl>
                                          <p:spTgt spid="18"/>
                                        </p:tgtEl>
                                        <p:attrNameLst>
                                          <p:attrName>ppt_w</p:attrName>
                                        </p:attrNameLst>
                                      </p:cBhvr>
                                      <p:tavLst>
                                        <p:tav tm="0" fmla="#ppt_w*sin(2.5*pi*$)">
                                          <p:val>
                                            <p:fltVal val="0"/>
                                          </p:val>
                                        </p:tav>
                                        <p:tav tm="100000">
                                          <p:val>
                                            <p:fltVal val="1"/>
                                          </p:val>
                                        </p:tav>
                                      </p:tavLst>
                                    </p:anim>
                                    <p:anim calcmode="lin" valueType="num">
                                      <p:cBhvr>
                                        <p:cTn id="29" dur="750" fill="hold"/>
                                        <p:tgtEl>
                                          <p:spTgt spid="18"/>
                                        </p:tgtEl>
                                        <p:attrNameLst>
                                          <p:attrName>ppt_h</p:attrName>
                                        </p:attrNameLst>
                                      </p:cBhvr>
                                      <p:tavLst>
                                        <p:tav tm="0">
                                          <p:val>
                                            <p:strVal val="#ppt_h"/>
                                          </p:val>
                                        </p:tav>
                                        <p:tav tm="100000">
                                          <p:val>
                                            <p:strVal val="#ppt_h"/>
                                          </p:val>
                                        </p:tav>
                                      </p:tavLst>
                                    </p:anim>
                                  </p:childTnLst>
                                </p:cTn>
                              </p:par>
                              <p:par>
                                <p:cTn id="30" presetID="8" presetClass="emph" presetSubtype="0" autoRev="1" fill="hold" grpId="1" nodeType="withEffect">
                                  <p:stCondLst>
                                    <p:cond delay="0"/>
                                  </p:stCondLst>
                                  <p:childTnLst>
                                    <p:animRot by="10800000">
                                      <p:cBhvr>
                                        <p:cTn id="31" dur="300" fill="hold"/>
                                        <p:tgtEl>
                                          <p:spTgt spid="17"/>
                                        </p:tgtEl>
                                        <p:attrNameLst>
                                          <p:attrName>r</p:attrName>
                                        </p:attrNameLst>
                                      </p:cBhvr>
                                    </p:animRot>
                                  </p:childTnLst>
                                </p:cTn>
                              </p:par>
                              <p:par>
                                <p:cTn id="32" presetID="10" presetClass="exit" presetSubtype="0" fill="hold" nodeType="withEffect">
                                  <p:stCondLst>
                                    <p:cond delay="300"/>
                                  </p:stCondLst>
                                  <p:childTnLst>
                                    <p:animEffect transition="out" filter="fade">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childTnLst>
                          </p:cTn>
                        </p:par>
                        <p:par>
                          <p:cTn id="35" fill="hold">
                            <p:stCondLst>
                              <p:cond delay="1300"/>
                            </p:stCondLst>
                            <p:childTnLst>
                              <p:par>
                                <p:cTn id="36" presetID="2" presetClass="entr" presetSubtype="2" fill="hold" grpId="1"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1+#ppt_w/2"/>
                                          </p:val>
                                        </p:tav>
                                        <p:tav tm="100000">
                                          <p:val>
                                            <p:strVal val="#ppt_x"/>
                                          </p:val>
                                        </p:tav>
                                      </p:tavLst>
                                    </p:anim>
                                    <p:anim calcmode="lin" valueType="num">
                                      <p:cBhvr additive="base">
                                        <p:cTn id="39" dur="500" fill="hold"/>
                                        <p:tgtEl>
                                          <p:spTgt spid="20"/>
                                        </p:tgtEl>
                                        <p:attrNameLst>
                                          <p:attrName>ppt_y</p:attrName>
                                        </p:attrNameLst>
                                      </p:cBhvr>
                                      <p:tavLst>
                                        <p:tav tm="0">
                                          <p:val>
                                            <p:strVal val="#ppt_y"/>
                                          </p:val>
                                        </p:tav>
                                        <p:tav tm="100000">
                                          <p:val>
                                            <p:strVal val="#ppt_y"/>
                                          </p:val>
                                        </p:tav>
                                      </p:tavLst>
                                    </p:anim>
                                  </p:childTnLst>
                                </p:cTn>
                              </p:par>
                              <p:par>
                                <p:cTn id="40" presetID="10" presetClass="exit" presetSubtype="0" fill="hold" grpId="2" nodeType="withEffect">
                                  <p:stCondLst>
                                    <p:cond delay="0"/>
                                  </p:stCondLst>
                                  <p:childTnLst>
                                    <p:animEffect transition="out" filter="fade">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par>
                                <p:cTn id="43" presetID="10" presetClass="exit" presetSubtype="0" fill="hold" grpId="3" nodeType="withEffect">
                                  <p:stCondLst>
                                    <p:cond delay="0"/>
                                  </p:stCondLst>
                                  <p:childTnLst>
                                    <p:animEffect transition="out" filter="fade">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par>
                                <p:cTn id="49" presetID="23" presetClass="entr" presetSubtype="16"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childTnLst>
                                </p:cTn>
                              </p:par>
                            </p:childTnLst>
                          </p:cTn>
                        </p:par>
                        <p:par>
                          <p:cTn id="53" fill="hold">
                            <p:stCondLst>
                              <p:cond delay="1800"/>
                            </p:stCondLst>
                            <p:childTnLst>
                              <p:par>
                                <p:cTn id="54" presetID="42" presetClass="path" presetSubtype="0" fill="hold" nodeType="afterEffect">
                                  <p:stCondLst>
                                    <p:cond delay="0"/>
                                  </p:stCondLst>
                                  <p:childTnLst>
                                    <p:animMotion origin="layout" path="M 3.54167E-6 -3.7037E-6 L -3.4711 -0.0162 " pathEditMode="relative" rAng="0" ptsTypes="AA">
                                      <p:cBhvr>
                                        <p:cTn id="55" dur="10000" fill="hold"/>
                                        <p:tgtEl>
                                          <p:spTgt spid="21"/>
                                        </p:tgtEl>
                                        <p:attrNameLst>
                                          <p:attrName>ppt_x</p:attrName>
                                          <p:attrName>ppt_y</p:attrName>
                                        </p:attrNameLst>
                                      </p:cBhvr>
                                      <p:rCtr x="-173555" y="-810"/>
                                    </p:animMotion>
                                  </p:childTnLst>
                                </p:cTn>
                              </p:par>
                              <p:par>
                                <p:cTn id="56" presetID="6" presetClass="emph" presetSubtype="0" fill="hold" grpId="2" nodeType="withEffect">
                                  <p:stCondLst>
                                    <p:cond delay="7750"/>
                                  </p:stCondLst>
                                  <p:childTnLst>
                                    <p:animScale>
                                      <p:cBhvr>
                                        <p:cTn id="57" dur="1500" fill="hold"/>
                                        <p:tgtEl>
                                          <p:spTgt spid="2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7" grpId="1" animBg="1"/>
      <p:bldP spid="17" grpId="2" animBg="1"/>
      <p:bldP spid="17" grpId="3" animBg="1"/>
      <p:bldP spid="18" grpId="0" animBg="1"/>
      <p:bldP spid="18" grpId="1" animBg="1"/>
      <p:bldP spid="19" grpId="0" animBg="1"/>
      <p:bldP spid="19" grpId="1" animBg="1"/>
      <p:bldP spid="19" grpId="2" animBg="1"/>
      <p:bldP spid="20" grpId="0" animBg="1"/>
      <p:bldP spid="20" grpId="1" animBg="1"/>
      <p:bldP spid="20" grpId="2"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5095875" y="1619250"/>
            <a:ext cx="7096125" cy="3619500"/>
          </a:xfrm>
          <a:prstGeom prst="rect">
            <a:avLst/>
          </a:prstGeom>
        </p:spPr>
      </p:pic>
      <p:pic>
        <p:nvPicPr>
          <p:cNvPr id="3" name="图片 2"/>
          <p:cNvPicPr>
            <a:picLocks noChangeAspect="1"/>
          </p:cNvPicPr>
          <p:nvPr/>
        </p:nvPicPr>
        <p:blipFill>
          <a:blip r:embed="rId3" cstate="print">
            <a:grayscl/>
            <a:extLst>
              <a:ext uri="{28A0092B-C50C-407E-A947-70E740481C1C}">
                <a14:useLocalDpi xmlns:a14="http://schemas.microsoft.com/office/drawing/2010/main" xmlns=""/>
              </a:ext>
            </a:extLst>
          </a:blip>
          <a:stretch>
            <a:fillRect/>
          </a:stretch>
        </p:blipFill>
        <p:spPr>
          <a:xfrm>
            <a:off x="660159" y="2063378"/>
            <a:ext cx="4029805" cy="273124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xmlns=""/>
              </a:ext>
            </a:extLst>
          </a:blip>
          <a:stretch>
            <a:fillRect/>
          </a:stretch>
        </p:blipFill>
        <p:spPr>
          <a:xfrm>
            <a:off x="660159" y="2063378"/>
            <a:ext cx="4029805" cy="2731245"/>
          </a:xfrm>
          <a:prstGeom prst="rect">
            <a:avLst/>
          </a:prstGeom>
        </p:spPr>
      </p:pic>
      <p:cxnSp>
        <p:nvCxnSpPr>
          <p:cNvPr id="6" name="直接连接符 5"/>
          <p:cNvCxnSpPr/>
          <p:nvPr/>
        </p:nvCxnSpPr>
        <p:spPr>
          <a:xfrm>
            <a:off x="4900246" y="1759926"/>
            <a:ext cx="0" cy="3175373"/>
          </a:xfrm>
          <a:prstGeom prst="line">
            <a:avLst/>
          </a:prstGeom>
          <a:ln>
            <a:solidFill>
              <a:srgbClr val="EF1917"/>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60159" y="674750"/>
            <a:ext cx="11546495" cy="534572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076747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10" presetClass="entr" presetSubtype="0" fill="hold" nodeType="withEffect">
                                  <p:stCondLst>
                                    <p:cond delay="4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700"/>
                                        <p:tgtEl>
                                          <p:spTgt spid="8"/>
                                        </p:tgtEl>
                                      </p:cBhvr>
                                    </p:animEffect>
                                  </p:childTnLst>
                                </p:cTn>
                              </p:par>
                              <p:par>
                                <p:cTn id="11" presetID="2" presetClass="entr" presetSubtype="2" fill="hold" nodeType="withEffect">
                                  <p:stCondLst>
                                    <p:cond delay="8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250" fill="hold"/>
                                        <p:tgtEl>
                                          <p:spTgt spid="2"/>
                                        </p:tgtEl>
                                        <p:attrNameLst>
                                          <p:attrName>ppt_x</p:attrName>
                                        </p:attrNameLst>
                                      </p:cBhvr>
                                      <p:tavLst>
                                        <p:tav tm="0">
                                          <p:val>
                                            <p:strVal val="1+#ppt_w/2"/>
                                          </p:val>
                                        </p:tav>
                                        <p:tav tm="100000">
                                          <p:val>
                                            <p:strVal val="#ppt_x"/>
                                          </p:val>
                                        </p:tav>
                                      </p:tavLst>
                                    </p:anim>
                                    <p:anim calcmode="lin" valueType="num">
                                      <p:cBhvr additive="base">
                                        <p:cTn id="14" dur="25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100"/>
                            </p:stCondLst>
                            <p:childTnLst>
                              <p:par>
                                <p:cTn id="16" presetID="1" presetClass="exit" presetSubtype="0" fill="hold" nodeType="afterEffect">
                                  <p:stCondLst>
                                    <p:cond delay="0"/>
                                  </p:stCondLst>
                                  <p:childTnLst>
                                    <p:set>
                                      <p:cBhvr>
                                        <p:cTn id="17" dur="1" fill="hold">
                                          <p:stCondLst>
                                            <p:cond delay="0"/>
                                          </p:stCondLst>
                                        </p:cTn>
                                        <p:tgtEl>
                                          <p:spTgt spid="3"/>
                                        </p:tgtEl>
                                        <p:attrNameLst>
                                          <p:attrName>style.visibility</p:attrName>
                                        </p:attrNameLst>
                                      </p:cBhvr>
                                      <p:to>
                                        <p:strVal val="hidden"/>
                                      </p:to>
                                    </p:set>
                                  </p:childTnLst>
                                </p:cTn>
                              </p:par>
                              <p:par>
                                <p:cTn id="18" presetID="2" presetClass="entr" presetSubtype="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path" presetSubtype="0" accel="50000" decel="50000" fill="hold" nodeType="clickEffect">
                                  <p:stCondLst>
                                    <p:cond delay="0"/>
                                  </p:stCondLst>
                                  <p:childTnLst>
                                    <p:animMotion origin="layout" path="M -3.125E-6 -4.44444E-6 L -0.38502 0.00649 " pathEditMode="relative" rAng="0" ptsTypes="AA">
                                      <p:cBhvr>
                                        <p:cTn id="25" dur="750" fill="hold"/>
                                        <p:tgtEl>
                                          <p:spTgt spid="6"/>
                                        </p:tgtEl>
                                        <p:attrNameLst>
                                          <p:attrName>ppt_x</p:attrName>
                                          <p:attrName>ppt_y</p:attrName>
                                        </p:attrNameLst>
                                      </p:cBhvr>
                                      <p:rCtr x="-19258" y="324"/>
                                    </p:animMotion>
                                  </p:childTnLst>
                                </p:cTn>
                              </p:par>
                            </p:childTnLst>
                          </p:cTn>
                        </p:par>
                        <p:par>
                          <p:cTn id="26" fill="hold">
                            <p:stCondLst>
                              <p:cond delay="750"/>
                            </p:stCondLst>
                            <p:childTnLst>
                              <p:par>
                                <p:cTn id="27" presetID="2" presetClass="exit" presetSubtype="2" fill="hold" nodeType="after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1+ppt_w/2"/>
                                          </p:val>
                                        </p:tav>
                                      </p:tavLst>
                                    </p:anim>
                                    <p:anim calcmode="lin" valueType="num">
                                      <p:cBhvr additive="base">
                                        <p:cTn id="29" dur="500"/>
                                        <p:tgtEl>
                                          <p:spTgt spid="6"/>
                                        </p:tgtEl>
                                        <p:attrNameLst>
                                          <p:attrName>ppt_y</p:attrName>
                                        </p:attrNameLst>
                                      </p:cBhvr>
                                      <p:tavLst>
                                        <p:tav tm="0">
                                          <p:val>
                                            <p:strVal val="ppt_y"/>
                                          </p:val>
                                        </p:tav>
                                        <p:tav tm="100000">
                                          <p:val>
                                            <p:strVal val="ppt_y"/>
                                          </p:val>
                                        </p:tav>
                                      </p:tavLst>
                                    </p:anim>
                                    <p:set>
                                      <p:cBhvr>
                                        <p:cTn id="30" dur="1" fill="hold">
                                          <p:stCondLst>
                                            <p:cond delay="499"/>
                                          </p:stCondLst>
                                        </p:cTn>
                                        <p:tgtEl>
                                          <p:spTgt spid="6"/>
                                        </p:tgtEl>
                                        <p:attrNameLst>
                                          <p:attrName>style.visibility</p:attrName>
                                        </p:attrNameLst>
                                      </p:cBhvr>
                                      <p:to>
                                        <p:strVal val="hidden"/>
                                      </p:to>
                                    </p:set>
                                  </p:childTnLst>
                                </p:cTn>
                              </p:par>
                              <p:par>
                                <p:cTn id="31" presetID="22" presetClass="entr" presetSubtype="8"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a:xfrm>
            <a:off x="1882776" y="1052513"/>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a:off x="3033118" y="1052513"/>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pic>
        <p:nvPicPr>
          <p:cNvPr id="5" name="图片 4"/>
          <p:cNvPicPr>
            <a:picLocks noChangeAspect="1"/>
          </p:cNvPicPr>
          <p:nvPr/>
        </p:nvPicPr>
        <p:blipFill rotWithShape="1">
          <a:blip r:embed="rId4" cstate="print">
            <a:extLst>
              <a:ext uri="{28A0092B-C50C-407E-A947-70E740481C1C}">
                <a14:useLocalDpi xmlns:a14="http://schemas.microsoft.com/office/drawing/2010/main" xmlns=""/>
              </a:ext>
            </a:extLst>
          </a:blip>
          <a:srcRect/>
          <a:stretch/>
        </p:blipFill>
        <p:spPr>
          <a:xfrm>
            <a:off x="4183460" y="1052513"/>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5333802" y="1052513"/>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xmlns=""/>
              </a:ext>
            </a:extLst>
          </a:blip>
          <a:srcRect/>
          <a:stretch/>
        </p:blipFill>
        <p:spPr>
          <a:xfrm>
            <a:off x="6484144" y="1011487"/>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pic>
        <p:nvPicPr>
          <p:cNvPr id="8" name="图片 7"/>
          <p:cNvPicPr>
            <a:picLocks noChangeAspect="1"/>
          </p:cNvPicPr>
          <p:nvPr/>
        </p:nvPicPr>
        <p:blipFill rotWithShape="1">
          <a:blip r:embed="rId7" cstate="print">
            <a:extLst>
              <a:ext uri="{28A0092B-C50C-407E-A947-70E740481C1C}">
                <a14:useLocalDpi xmlns:a14="http://schemas.microsoft.com/office/drawing/2010/main" xmlns=""/>
              </a:ext>
            </a:extLst>
          </a:blip>
          <a:srcRect/>
          <a:stretch/>
        </p:blipFill>
        <p:spPr>
          <a:xfrm>
            <a:off x="7634486" y="1011487"/>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xmlns=""/>
              </a:ext>
            </a:extLst>
          </a:blip>
          <a:srcRect/>
          <a:stretch/>
        </p:blipFill>
        <p:spPr>
          <a:xfrm>
            <a:off x="8784829" y="1011486"/>
            <a:ext cx="1085276" cy="5122613"/>
          </a:xfrm>
          <a:prstGeom prst="roundRect">
            <a:avLst>
              <a:gd name="adj" fmla="val 8594"/>
            </a:avLst>
          </a:prstGeom>
          <a:solidFill>
            <a:srgbClr val="FFFFFF">
              <a:shade val="85000"/>
            </a:srgbClr>
          </a:solidFill>
          <a:ln>
            <a:noFill/>
          </a:ln>
          <a:effectLst>
            <a:reflection blurRad="12700" stA="38000" endPos="10000" dist="5000" dir="5400000" sy="-100000" algn="bl" rotWithShape="0"/>
          </a:effectLst>
        </p:spPr>
      </p:pic>
    </p:spTree>
    <p:extLst>
      <p:ext uri="{BB962C8B-B14F-4D97-AF65-F5344CB8AC3E}">
        <p14:creationId xmlns:p14="http://schemas.microsoft.com/office/powerpoint/2010/main" xmlns="" val="2679216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
                                          </p:val>
                                        </p:tav>
                                        <p:tav tm="100000">
                                          <p:val>
                                            <p:fltVal val="1"/>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anim calcmode="lin" valueType="num">
                                      <p:cBhvr>
                                        <p:cTn id="13" dur="750" fill="hold"/>
                                        <p:tgtEl>
                                          <p:spTgt spid="4"/>
                                        </p:tgtEl>
                                        <p:attrNameLst>
                                          <p:attrName>ppt_w</p:attrName>
                                        </p:attrNameLst>
                                      </p:cBhvr>
                                      <p:tavLst>
                                        <p:tav tm="0" fmla="#ppt_w*sin(2.5*pi*$)">
                                          <p:val>
                                            <p:fltVal val="0"/>
                                          </p:val>
                                        </p:tav>
                                        <p:tav tm="100000">
                                          <p:val>
                                            <p:fltVal val="1"/>
                                          </p:val>
                                        </p:tav>
                                      </p:tavLst>
                                    </p:anim>
                                    <p:anim calcmode="lin" valueType="num">
                                      <p:cBhvr>
                                        <p:cTn id="14" dur="750" fill="hold"/>
                                        <p:tgtEl>
                                          <p:spTgt spid="4"/>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3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anim calcmode="lin" valueType="num">
                                      <p:cBhvr>
                                        <p:cTn id="18" dur="750" fill="hold"/>
                                        <p:tgtEl>
                                          <p:spTgt spid="5"/>
                                        </p:tgtEl>
                                        <p:attrNameLst>
                                          <p:attrName>ppt_w</p:attrName>
                                        </p:attrNameLst>
                                      </p:cBhvr>
                                      <p:tavLst>
                                        <p:tav tm="0" fmla="#ppt_w*sin(2.5*pi*$)">
                                          <p:val>
                                            <p:fltVal val="0"/>
                                          </p:val>
                                        </p:tav>
                                        <p:tav tm="100000">
                                          <p:val>
                                            <p:fltVal val="1"/>
                                          </p:val>
                                        </p:tav>
                                      </p:tavLst>
                                    </p:anim>
                                    <p:anim calcmode="lin" valueType="num">
                                      <p:cBhvr>
                                        <p:cTn id="19" dur="750" fill="hold"/>
                                        <p:tgtEl>
                                          <p:spTgt spid="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750"/>
                                        <p:tgtEl>
                                          <p:spTgt spid="6"/>
                                        </p:tgtEl>
                                      </p:cBhvr>
                                    </p:animEffect>
                                    <p:anim calcmode="lin" valueType="num">
                                      <p:cBhvr>
                                        <p:cTn id="23" dur="750" fill="hold"/>
                                        <p:tgtEl>
                                          <p:spTgt spid="6"/>
                                        </p:tgtEl>
                                        <p:attrNameLst>
                                          <p:attrName>ppt_w</p:attrName>
                                        </p:attrNameLst>
                                      </p:cBhvr>
                                      <p:tavLst>
                                        <p:tav tm="0" fmla="#ppt_w*sin(2.5*pi*$)">
                                          <p:val>
                                            <p:fltVal val="0"/>
                                          </p:val>
                                        </p:tav>
                                        <p:tav tm="100000">
                                          <p:val>
                                            <p:fltVal val="1"/>
                                          </p:val>
                                        </p:tav>
                                      </p:tavLst>
                                    </p:anim>
                                    <p:anim calcmode="lin" valueType="num">
                                      <p:cBhvr>
                                        <p:cTn id="24" dur="750" fill="hold"/>
                                        <p:tgtEl>
                                          <p:spTgt spid="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6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ppt_w</p:attrName>
                                        </p:attrNameLst>
                                      </p:cBhvr>
                                      <p:tavLst>
                                        <p:tav tm="0" fmla="#ppt_w*sin(2.5*pi*$)">
                                          <p:val>
                                            <p:fltVal val="0"/>
                                          </p:val>
                                        </p:tav>
                                        <p:tav tm="100000">
                                          <p:val>
                                            <p:fltVal val="1"/>
                                          </p:val>
                                        </p:tav>
                                      </p:tavLst>
                                    </p:anim>
                                    <p:anim calcmode="lin" valueType="num">
                                      <p:cBhvr>
                                        <p:cTn id="29" dur="750" fill="hold"/>
                                        <p:tgtEl>
                                          <p:spTgt spid="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7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750"/>
                                        <p:tgtEl>
                                          <p:spTgt spid="8"/>
                                        </p:tgtEl>
                                      </p:cBhvr>
                                    </p:animEffect>
                                    <p:anim calcmode="lin" valueType="num">
                                      <p:cBhvr>
                                        <p:cTn id="33" dur="750" fill="hold"/>
                                        <p:tgtEl>
                                          <p:spTgt spid="8"/>
                                        </p:tgtEl>
                                        <p:attrNameLst>
                                          <p:attrName>ppt_w</p:attrName>
                                        </p:attrNameLst>
                                      </p:cBhvr>
                                      <p:tavLst>
                                        <p:tav tm="0" fmla="#ppt_w*sin(2.5*pi*$)">
                                          <p:val>
                                            <p:fltVal val="0"/>
                                          </p:val>
                                        </p:tav>
                                        <p:tav tm="100000">
                                          <p:val>
                                            <p:fltVal val="1"/>
                                          </p:val>
                                        </p:tav>
                                      </p:tavLst>
                                    </p:anim>
                                    <p:anim calcmode="lin" valueType="num">
                                      <p:cBhvr>
                                        <p:cTn id="34" dur="750" fill="hold"/>
                                        <p:tgtEl>
                                          <p:spTgt spid="8"/>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8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750"/>
                                        <p:tgtEl>
                                          <p:spTgt spid="9"/>
                                        </p:tgtEl>
                                      </p:cBhvr>
                                    </p:animEffect>
                                    <p:anim calcmode="lin" valueType="num">
                                      <p:cBhvr>
                                        <p:cTn id="38" dur="750" fill="hold"/>
                                        <p:tgtEl>
                                          <p:spTgt spid="9"/>
                                        </p:tgtEl>
                                        <p:attrNameLst>
                                          <p:attrName>ppt_w</p:attrName>
                                        </p:attrNameLst>
                                      </p:cBhvr>
                                      <p:tavLst>
                                        <p:tav tm="0" fmla="#ppt_w*sin(2.5*pi*$)">
                                          <p:val>
                                            <p:fltVal val="0"/>
                                          </p:val>
                                        </p:tav>
                                        <p:tav tm="100000">
                                          <p:val>
                                            <p:fltVal val="1"/>
                                          </p:val>
                                        </p:tav>
                                      </p:tavLst>
                                    </p:anim>
                                    <p:anim calcmode="lin" valueType="num">
                                      <p:cBhvr>
                                        <p:cTn id="39" dur="75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a:xfrm flipH="1">
            <a:off x="-36577" y="2247900"/>
            <a:ext cx="1911399" cy="4610100"/>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a:off x="1587767" y="-65314"/>
            <a:ext cx="6092558" cy="6966857"/>
          </a:xfrm>
          <a:prstGeom prst="rect">
            <a:avLst/>
          </a:prstGeom>
          <a:ln>
            <a:noFill/>
          </a:ln>
          <a:effectLst>
            <a:outerShdw blurRad="292100" dist="139700" dir="2700000" algn="tl" rotWithShape="0">
              <a:srgbClr val="333333">
                <a:alpha val="65000"/>
              </a:srgbClr>
            </a:outerShdw>
          </a:effectLst>
        </p:spPr>
      </p:pic>
      <p:sp>
        <p:nvSpPr>
          <p:cNvPr id="11" name="矩形 10"/>
          <p:cNvSpPr/>
          <p:nvPr/>
        </p:nvSpPr>
        <p:spPr>
          <a:xfrm>
            <a:off x="7656133" y="969171"/>
            <a:ext cx="3579891" cy="523220"/>
          </a:xfrm>
          <a:prstGeom prst="rect">
            <a:avLst/>
          </a:prstGeom>
        </p:spPr>
        <p:txBody>
          <a:bodyPr wrap="none">
            <a:spAutoFit/>
          </a:bodyPr>
          <a:lstStyle/>
          <a:p>
            <a:pPr algn="ctr"/>
            <a:r>
              <a:rPr lang="en-US" altLang="zh-CN" sz="2800" dirty="0" err="1" smtClean="0">
                <a:solidFill>
                  <a:schemeClr val="bg1"/>
                </a:solidFill>
                <a:latin typeface="微软雅黑" panose="020B0503020204020204" pitchFamily="34" charset="-122"/>
                <a:ea typeface="微软雅黑" panose="020B0503020204020204" pitchFamily="34" charset="-122"/>
              </a:rPr>
              <a:t>Saperavi</a:t>
            </a:r>
            <a:r>
              <a:rPr lang="en-US" altLang="zh-CN" sz="2800" dirty="0" smtClean="0">
                <a:solidFill>
                  <a:schemeClr val="bg1"/>
                </a:solidFill>
                <a:latin typeface="微软雅黑" panose="020B0503020204020204" pitchFamily="34" charset="-122"/>
                <a:ea typeface="微软雅黑" panose="020B0503020204020204" pitchFamily="34" charset="-122"/>
              </a:rPr>
              <a:t> </a:t>
            </a:r>
            <a:r>
              <a:rPr lang="en-US" altLang="zh-CN" sz="2800" dirty="0" smtClean="0">
                <a:solidFill>
                  <a:schemeClr val="bg1"/>
                </a:solidFill>
              </a:rPr>
              <a:t>Ba</a:t>
            </a:r>
            <a:r>
              <a:rPr lang="zh-CN" altLang="en-US" sz="2800" dirty="0" smtClean="0">
                <a:solidFill>
                  <a:schemeClr val="bg1"/>
                </a:solidFill>
              </a:rPr>
              <a:t>rrel </a:t>
            </a:r>
            <a:r>
              <a:rPr lang="en-US" altLang="zh-CN" sz="2800" dirty="0">
                <a:solidFill>
                  <a:schemeClr val="bg1"/>
                </a:solidFill>
              </a:rPr>
              <a:t>S</a:t>
            </a:r>
            <a:r>
              <a:rPr lang="zh-CN" altLang="en-US" sz="2800" dirty="0" smtClean="0">
                <a:solidFill>
                  <a:schemeClr val="bg1"/>
                </a:solidFill>
              </a:rPr>
              <a:t>elect</a:t>
            </a:r>
            <a:endParaRPr lang="zh-CN" altLang="en-US" sz="2800" dirty="0">
              <a:solidFill>
                <a:schemeClr val="bg1"/>
              </a:solidFill>
            </a:endParaRPr>
          </a:p>
        </p:txBody>
      </p:sp>
      <p:grpSp>
        <p:nvGrpSpPr>
          <p:cNvPr id="7" name="组合 6"/>
          <p:cNvGrpSpPr/>
          <p:nvPr/>
        </p:nvGrpSpPr>
        <p:grpSpPr>
          <a:xfrm>
            <a:off x="2709368" y="1054100"/>
            <a:ext cx="1730327" cy="5374835"/>
            <a:chOff x="2208627" y="1054100"/>
            <a:chExt cx="1730327" cy="5374835"/>
          </a:xfrm>
        </p:grpSpPr>
        <p:pic>
          <p:nvPicPr>
            <p:cNvPr id="2" name="Picture 2" descr="Saperavi (2)"/>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2484438" y="1054100"/>
              <a:ext cx="1163637" cy="508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图片 15"/>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2208627" y="5683347"/>
              <a:ext cx="1730327" cy="745588"/>
            </a:xfrm>
            <a:prstGeom prst="rect">
              <a:avLst/>
            </a:prstGeom>
          </p:spPr>
        </p:pic>
      </p:grpSp>
      <p:sp>
        <p:nvSpPr>
          <p:cNvPr id="6" name="矩形 5"/>
          <p:cNvSpPr/>
          <p:nvPr/>
        </p:nvSpPr>
        <p:spPr>
          <a:xfrm>
            <a:off x="4802295" y="1843947"/>
            <a:ext cx="1899557" cy="1546577"/>
          </a:xfrm>
          <a:prstGeom prst="rect">
            <a:avLst/>
          </a:prstGeom>
        </p:spPr>
        <p:txBody>
          <a:bodyPr wrap="square">
            <a:spAutoFit/>
          </a:bodyPr>
          <a:lstStyle/>
          <a:p>
            <a:r>
              <a:rPr lang="en-US" altLang="zh-CN" sz="1050" dirty="0" err="1">
                <a:solidFill>
                  <a:srgbClr val="000000"/>
                </a:solidFill>
                <a:latin typeface="Kunstler Script" panose="030304020206070D0D06" pitchFamily="66" charset="0"/>
              </a:rPr>
              <a:t>Saperavi</a:t>
            </a:r>
            <a:r>
              <a:rPr lang="en-US" altLang="zh-CN" sz="1050" dirty="0">
                <a:solidFill>
                  <a:srgbClr val="000000"/>
                </a:solidFill>
                <a:latin typeface="Kunstler Script" panose="030304020206070D0D06" pitchFamily="66" charset="0"/>
              </a:rPr>
              <a:t> grapes are used predominately in Georgia, but have spread to other regions of Eastern Europe more recently. </a:t>
            </a:r>
            <a:r>
              <a:rPr lang="en-US" altLang="zh-CN" sz="1050" dirty="0" err="1">
                <a:solidFill>
                  <a:srgbClr val="000000"/>
                </a:solidFill>
                <a:latin typeface="Kunstler Script" panose="030304020206070D0D06" pitchFamily="66" charset="0"/>
              </a:rPr>
              <a:t>Saperavi</a:t>
            </a:r>
            <a:r>
              <a:rPr lang="en-US" altLang="zh-CN" sz="1050" dirty="0">
                <a:solidFill>
                  <a:srgbClr val="000000"/>
                </a:solidFill>
                <a:latin typeface="Kunstler Script" panose="030304020206070D0D06" pitchFamily="66" charset="0"/>
              </a:rPr>
              <a:t> cultivars are also being grown in New World wine regions; notably in Finger Lakes, New York area vineyards. It has shown promising results for a few growers in Australia, where it was pioneered in the King Valley Region of North East Victoria.</a:t>
            </a:r>
            <a:endParaRPr lang="zh-CN" altLang="en-US" sz="1050" dirty="0">
              <a:latin typeface="Kunstler Script" panose="030304020206070D0D06" pitchFamily="66" charset="0"/>
            </a:endParaRPr>
          </a:p>
        </p:txBody>
      </p:sp>
      <p:sp>
        <p:nvSpPr>
          <p:cNvPr id="12" name="矩形 11"/>
          <p:cNvSpPr/>
          <p:nvPr/>
        </p:nvSpPr>
        <p:spPr>
          <a:xfrm>
            <a:off x="4815493" y="1107671"/>
            <a:ext cx="1582484" cy="769441"/>
          </a:xfrm>
          <a:prstGeom prst="rect">
            <a:avLst/>
          </a:prstGeom>
        </p:spPr>
        <p:txBody>
          <a:bodyPr wrap="none">
            <a:spAutoFit/>
          </a:bodyPr>
          <a:lstStyle/>
          <a:p>
            <a:pPr algn="ctr"/>
            <a:r>
              <a:rPr lang="en-US" altLang="zh-CN" sz="4400" b="1" dirty="0" err="1">
                <a:latin typeface="Kunstler Script" panose="030304020206070D0D06" pitchFamily="66" charset="0"/>
                <a:ea typeface="微软雅黑" panose="020B0503020204020204" pitchFamily="34" charset="-122"/>
              </a:rPr>
              <a:t>Saperavi</a:t>
            </a:r>
            <a:endParaRPr lang="zh-CN" altLang="en-US" sz="4400" b="1" dirty="0">
              <a:latin typeface="Kunstler Script" panose="030304020206070D0D06" pitchFamily="66" charset="0"/>
              <a:ea typeface="微软雅黑" panose="020B0503020204020204" pitchFamily="34" charset="-122"/>
            </a:endParaRPr>
          </a:p>
        </p:txBody>
      </p:sp>
      <p:grpSp>
        <p:nvGrpSpPr>
          <p:cNvPr id="5" name="组合 4"/>
          <p:cNvGrpSpPr/>
          <p:nvPr/>
        </p:nvGrpSpPr>
        <p:grpSpPr>
          <a:xfrm>
            <a:off x="4363432" y="1100593"/>
            <a:ext cx="2545999" cy="5300206"/>
            <a:chOff x="3919835" y="1100593"/>
            <a:chExt cx="2545999" cy="5300206"/>
          </a:xfrm>
        </p:grpSpPr>
        <p:pic>
          <p:nvPicPr>
            <p:cNvPr id="3" name="Picture 3" descr="Saperavi 背面"/>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rot="20046695">
              <a:off x="3919835" y="1100593"/>
              <a:ext cx="1181100" cy="508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4735507" y="5655211"/>
              <a:ext cx="1730327" cy="745588"/>
            </a:xfrm>
            <a:prstGeom prst="rect">
              <a:avLst/>
            </a:prstGeom>
          </p:spPr>
        </p:pic>
      </p:grpSp>
      <p:sp>
        <p:nvSpPr>
          <p:cNvPr id="9" name="矩形 8"/>
          <p:cNvSpPr/>
          <p:nvPr/>
        </p:nvSpPr>
        <p:spPr>
          <a:xfrm>
            <a:off x="7655755" y="2247900"/>
            <a:ext cx="2855809" cy="1711366"/>
          </a:xfrm>
          <a:prstGeom prst="rect">
            <a:avLst/>
          </a:prstGeom>
        </p:spPr>
        <p:txBody>
          <a:bodyPr wrap="square">
            <a:spAutoFit/>
          </a:bodyPr>
          <a:lstStyle/>
          <a:p>
            <a:pPr>
              <a:lnSpc>
                <a:spcPct val="150000"/>
              </a:lnSpc>
              <a:buFontTx/>
              <a:buNone/>
            </a:pPr>
            <a:r>
              <a:rPr lang="zh-CN" altLang="en-US" dirty="0" smtClean="0">
                <a:solidFill>
                  <a:schemeClr val="bg1"/>
                </a:solidFill>
              </a:rPr>
              <a:t>Used </a:t>
            </a:r>
            <a:r>
              <a:rPr lang="zh-CN" altLang="en-US" dirty="0">
                <a:solidFill>
                  <a:schemeClr val="bg1"/>
                </a:solidFill>
              </a:rPr>
              <a:t>variesties : Saperavi </a:t>
            </a:r>
          </a:p>
          <a:p>
            <a:pPr>
              <a:lnSpc>
                <a:spcPct val="150000"/>
              </a:lnSpc>
              <a:buFontTx/>
              <a:buNone/>
            </a:pPr>
            <a:r>
              <a:rPr lang="zh-CN" altLang="en-US" dirty="0">
                <a:solidFill>
                  <a:schemeClr val="bg1"/>
                </a:solidFill>
              </a:rPr>
              <a:t>Vineyards : Mukuzani </a:t>
            </a:r>
          </a:p>
          <a:p>
            <a:pPr>
              <a:lnSpc>
                <a:spcPct val="150000"/>
              </a:lnSpc>
              <a:buFontTx/>
              <a:buNone/>
            </a:pPr>
            <a:r>
              <a:rPr lang="zh-CN" altLang="en-US" dirty="0">
                <a:solidFill>
                  <a:schemeClr val="bg1"/>
                </a:solidFill>
              </a:rPr>
              <a:t>Region : Kakheti</a:t>
            </a:r>
          </a:p>
          <a:p>
            <a:pPr>
              <a:lnSpc>
                <a:spcPct val="150000"/>
              </a:lnSpc>
              <a:buFontTx/>
              <a:buNone/>
            </a:pPr>
            <a:r>
              <a:rPr lang="zh-CN" altLang="en-US" dirty="0">
                <a:solidFill>
                  <a:schemeClr val="bg1"/>
                </a:solidFill>
              </a:rPr>
              <a:t>Alcohol : 12.5%</a:t>
            </a:r>
          </a:p>
        </p:txBody>
      </p:sp>
      <p:pic>
        <p:nvPicPr>
          <p:cNvPr id="19" name="图片 18" hidden="1"/>
          <p:cNvPicPr>
            <a:picLocks noChangeAspect="1"/>
          </p:cNvPicPr>
          <p:nvPr/>
        </p:nvPicPr>
        <p:blipFill>
          <a:blip r:embed="rId7" cstate="print">
            <a:extLst>
              <a:ext uri="{28A0092B-C50C-407E-A947-70E740481C1C}">
                <a14:useLocalDpi xmlns:a14="http://schemas.microsoft.com/office/drawing/2010/main" xmlns=""/>
              </a:ext>
            </a:extLst>
          </a:blip>
          <a:stretch>
            <a:fillRect/>
          </a:stretch>
        </p:blipFill>
        <p:spPr>
          <a:xfrm>
            <a:off x="1585628" y="561997"/>
            <a:ext cx="8857526" cy="5657053"/>
          </a:xfrm>
          <a:prstGeom prst="rect">
            <a:avLst/>
          </a:prstGeom>
          <a:ln w="76200">
            <a:solidFill>
              <a:schemeClr val="bg1"/>
            </a:solidFill>
          </a:ln>
        </p:spPr>
      </p:pic>
      <p:sp>
        <p:nvSpPr>
          <p:cNvPr id="8" name="矩形 7"/>
          <p:cNvSpPr/>
          <p:nvPr/>
        </p:nvSpPr>
        <p:spPr>
          <a:xfrm>
            <a:off x="7701204" y="1373017"/>
            <a:ext cx="1669047" cy="400110"/>
          </a:xfrm>
          <a:prstGeom prst="rect">
            <a:avLst/>
          </a:prstGeom>
        </p:spPr>
        <p:txBody>
          <a:bodyPr wrap="none">
            <a:spAutoFit/>
          </a:bodyPr>
          <a:lstStyle/>
          <a:p>
            <a:pPr lvl="0"/>
            <a:r>
              <a:rPr lang="zh-CN" altLang="en-US" sz="2000" dirty="0">
                <a:solidFill>
                  <a:schemeClr val="accent6"/>
                </a:solidFill>
              </a:rPr>
              <a:t>Dry</a:t>
            </a:r>
            <a:r>
              <a:rPr lang="zh-CN" altLang="en-US" sz="2000" dirty="0">
                <a:solidFill>
                  <a:schemeClr val="bg1"/>
                </a:solidFill>
              </a:rPr>
              <a:t> </a:t>
            </a:r>
            <a:r>
              <a:rPr lang="zh-CN" altLang="en-US" sz="2000" dirty="0">
                <a:solidFill>
                  <a:srgbClr val="FF0000"/>
                </a:solidFill>
              </a:rPr>
              <a:t>Red</a:t>
            </a:r>
            <a:r>
              <a:rPr lang="zh-CN" altLang="en-US" sz="2000" dirty="0">
                <a:solidFill>
                  <a:schemeClr val="bg1"/>
                </a:solidFill>
              </a:rPr>
              <a:t> </a:t>
            </a:r>
            <a:r>
              <a:rPr lang="zh-CN" altLang="en-US" sz="2000" dirty="0">
                <a:solidFill>
                  <a:schemeClr val="accent6"/>
                </a:solidFill>
              </a:rPr>
              <a:t>Wine </a:t>
            </a:r>
          </a:p>
        </p:txBody>
      </p:sp>
    </p:spTree>
    <p:extLst>
      <p:ext uri="{BB962C8B-B14F-4D97-AF65-F5344CB8AC3E}">
        <p14:creationId xmlns:p14="http://schemas.microsoft.com/office/powerpoint/2010/main" xmlns="" val="1437095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xit" presetSubtype="0" fill="hold" nodeType="clickEffect">
                                  <p:stCondLst>
                                    <p:cond delay="0"/>
                                  </p:stCondLst>
                                  <p:childTnLst>
                                    <p:animEffect transition="out" filter="fade">
                                      <p:cBhvr>
                                        <p:cTn id="14" dur="1000"/>
                                        <p:tgtEl>
                                          <p:spTgt spid="19"/>
                                        </p:tgtEl>
                                      </p:cBhvr>
                                    </p:animEffect>
                                    <p:anim calcmode="lin" valueType="num">
                                      <p:cBhvr>
                                        <p:cTn id="15" dur="1000"/>
                                        <p:tgtEl>
                                          <p:spTgt spid="19"/>
                                        </p:tgtEl>
                                        <p:attrNameLst>
                                          <p:attrName>ppt_x</p:attrName>
                                        </p:attrNameLst>
                                      </p:cBhvr>
                                      <p:tavLst>
                                        <p:tav tm="0">
                                          <p:val>
                                            <p:strVal val="ppt_x"/>
                                          </p:val>
                                        </p:tav>
                                        <p:tav tm="100000">
                                          <p:val>
                                            <p:strVal val="ppt_x"/>
                                          </p:val>
                                        </p:tav>
                                      </p:tavLst>
                                    </p:anim>
                                    <p:anim calcmode="lin" valueType="num">
                                      <p:cBhvr>
                                        <p:cTn id="16" dur="1000"/>
                                        <p:tgtEl>
                                          <p:spTgt spid="19"/>
                                        </p:tgtEl>
                                        <p:attrNameLst>
                                          <p:attrName>ppt_y</p:attrName>
                                        </p:attrNameLst>
                                      </p:cBhvr>
                                      <p:tavLst>
                                        <p:tav tm="0">
                                          <p:val>
                                            <p:strVal val="ppt_y"/>
                                          </p:val>
                                        </p:tav>
                                        <p:tav tm="100000">
                                          <p:val>
                                            <p:strVal val="ppt_y+.1"/>
                                          </p:val>
                                        </p:tav>
                                      </p:tavLst>
                                    </p:anim>
                                    <p:set>
                                      <p:cBhvr>
                                        <p:cTn id="17" dur="1" fill="hold">
                                          <p:stCondLst>
                                            <p:cond delay="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screen">
            <a:clrChange>
              <a:clrFrom>
                <a:srgbClr val="0C0D08"/>
              </a:clrFrom>
              <a:clrTo>
                <a:srgbClr val="0C0D08">
                  <a:alpha val="0"/>
                </a:srgbClr>
              </a:clrTo>
            </a:clrChange>
            <a:extLst>
              <a:ext uri="{28A0092B-C50C-407E-A947-70E740481C1C}">
                <a14:useLocalDpi xmlns:a14="http://schemas.microsoft.com/office/drawing/2010/main" xmlns=""/>
              </a:ext>
            </a:extLst>
          </a:blip>
          <a:stretch>
            <a:fillRect/>
          </a:stretch>
        </p:blipFill>
        <p:spPr>
          <a:xfrm>
            <a:off x="-85207" y="2247900"/>
            <a:ext cx="3277038" cy="4867448"/>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flipH="1">
            <a:off x="1853971" y="0"/>
            <a:ext cx="5826354" cy="6901543"/>
          </a:xfrm>
          <a:prstGeom prst="rect">
            <a:avLst/>
          </a:prstGeom>
          <a:ln>
            <a:noFill/>
          </a:ln>
          <a:effectLst>
            <a:outerShdw blurRad="292100" dist="139700" dir="2700000" algn="tl" rotWithShape="0">
              <a:srgbClr val="333333">
                <a:alpha val="65000"/>
              </a:srgbClr>
            </a:outerShdw>
          </a:effectLst>
        </p:spPr>
      </p:pic>
      <p:grpSp>
        <p:nvGrpSpPr>
          <p:cNvPr id="4" name="组合 3"/>
          <p:cNvGrpSpPr/>
          <p:nvPr/>
        </p:nvGrpSpPr>
        <p:grpSpPr>
          <a:xfrm>
            <a:off x="2698347" y="846574"/>
            <a:ext cx="1730327" cy="5596429"/>
            <a:chOff x="2222695" y="846574"/>
            <a:chExt cx="1730327" cy="5596429"/>
          </a:xfrm>
        </p:grpSpPr>
        <p:pic>
          <p:nvPicPr>
            <p:cNvPr id="2" name="Picture 2" descr="Mukuzani (2)"/>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rot="21540000">
              <a:off x="2453442" y="846574"/>
              <a:ext cx="1243012" cy="5300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12"/>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2222695" y="5697415"/>
              <a:ext cx="1730327" cy="745588"/>
            </a:xfrm>
            <a:prstGeom prst="rect">
              <a:avLst/>
            </a:prstGeom>
          </p:spPr>
        </p:pic>
      </p:grpSp>
      <p:grpSp>
        <p:nvGrpSpPr>
          <p:cNvPr id="11" name="组合 10"/>
          <p:cNvGrpSpPr/>
          <p:nvPr/>
        </p:nvGrpSpPr>
        <p:grpSpPr>
          <a:xfrm>
            <a:off x="4822089" y="1397191"/>
            <a:ext cx="2014992" cy="1844468"/>
            <a:chOff x="3683690" y="1397191"/>
            <a:chExt cx="2014992" cy="1844468"/>
          </a:xfrm>
        </p:grpSpPr>
        <p:sp>
          <p:nvSpPr>
            <p:cNvPr id="9" name="矩形 8"/>
            <p:cNvSpPr/>
            <p:nvPr/>
          </p:nvSpPr>
          <p:spPr>
            <a:xfrm>
              <a:off x="3812732" y="2018247"/>
              <a:ext cx="1885950" cy="1223412"/>
            </a:xfrm>
            <a:prstGeom prst="rect">
              <a:avLst/>
            </a:prstGeom>
          </p:spPr>
          <p:txBody>
            <a:bodyPr wrap="square">
              <a:spAutoFit/>
            </a:bodyPr>
            <a:lstStyle/>
            <a:p>
              <a:r>
                <a:rPr lang="en-US" altLang="zh-CN" sz="1050" dirty="0" err="1">
                  <a:solidFill>
                    <a:srgbClr val="000000"/>
                  </a:solidFill>
                  <a:latin typeface="Kunstler Script" panose="030304020206070D0D06" pitchFamily="66" charset="0"/>
                </a:rPr>
                <a:t>Mukuzani</a:t>
              </a:r>
              <a:r>
                <a:rPr lang="en-US" altLang="zh-CN" sz="1050" dirty="0">
                  <a:solidFill>
                    <a:srgbClr val="000000"/>
                  </a:solidFill>
                  <a:latin typeface="Kunstler Script" panose="030304020206070D0D06" pitchFamily="66" charset="0"/>
                </a:rPr>
                <a:t> has a deep red color with a soft smoky scent of oak and berry. The taste begins dry but the oak and fruit flavors quickly come through. As a result of its longer aging, </a:t>
              </a:r>
              <a:r>
                <a:rPr lang="en-US" altLang="zh-CN" sz="1050" dirty="0" err="1">
                  <a:solidFill>
                    <a:srgbClr val="000000"/>
                  </a:solidFill>
                  <a:latin typeface="Kunstler Script" panose="030304020206070D0D06" pitchFamily="66" charset="0"/>
                </a:rPr>
                <a:t>Mukuzani</a:t>
              </a:r>
              <a:r>
                <a:rPr lang="en-US" altLang="zh-CN" sz="1050" dirty="0">
                  <a:solidFill>
                    <a:srgbClr val="000000"/>
                  </a:solidFill>
                  <a:latin typeface="Kunstler Script" panose="030304020206070D0D06" pitchFamily="66" charset="0"/>
                </a:rPr>
                <a:t> has more complexity than the other wines made from </a:t>
              </a:r>
              <a:r>
                <a:rPr lang="en-US" altLang="zh-CN" sz="1050" dirty="0" err="1">
                  <a:solidFill>
                    <a:srgbClr val="000000"/>
                  </a:solidFill>
                  <a:latin typeface="Kunstler Script" panose="030304020206070D0D06" pitchFamily="66" charset="0"/>
                </a:rPr>
                <a:t>saperavi</a:t>
              </a:r>
              <a:r>
                <a:rPr lang="en-US" altLang="zh-CN" sz="1050" dirty="0">
                  <a:solidFill>
                    <a:srgbClr val="000000"/>
                  </a:solidFill>
                  <a:latin typeface="Kunstler Script" panose="030304020206070D0D06" pitchFamily="66" charset="0"/>
                </a:rPr>
                <a:t> grapes. It goes particularly well with steaks and dark meats.</a:t>
              </a:r>
              <a:endParaRPr lang="zh-CN" altLang="en-US" sz="1050" dirty="0">
                <a:solidFill>
                  <a:srgbClr val="000000"/>
                </a:solidFill>
                <a:latin typeface="Kunstler Script" panose="030304020206070D0D06" pitchFamily="66" charset="0"/>
              </a:endParaRPr>
            </a:p>
          </p:txBody>
        </p:sp>
        <p:sp>
          <p:nvSpPr>
            <p:cNvPr id="10" name="矩形 9"/>
            <p:cNvSpPr/>
            <p:nvPr/>
          </p:nvSpPr>
          <p:spPr>
            <a:xfrm>
              <a:off x="3683690" y="1397191"/>
              <a:ext cx="1840567" cy="769441"/>
            </a:xfrm>
            <a:prstGeom prst="rect">
              <a:avLst/>
            </a:prstGeom>
          </p:spPr>
          <p:txBody>
            <a:bodyPr wrap="none">
              <a:spAutoFit/>
            </a:bodyPr>
            <a:lstStyle/>
            <a:p>
              <a:pPr algn="ctr"/>
              <a:r>
                <a:rPr lang="en-US" altLang="zh-CN" sz="4400" b="1" dirty="0" err="1" smtClean="0">
                  <a:latin typeface="Kunstler Script" panose="030304020206070D0D06" pitchFamily="66" charset="0"/>
                  <a:ea typeface="微软雅黑" panose="020B0503020204020204" pitchFamily="34" charset="-122"/>
                </a:rPr>
                <a:t>Mukuzani</a:t>
              </a:r>
              <a:endParaRPr lang="en-US" altLang="zh-CN" sz="4400" b="1" dirty="0">
                <a:latin typeface="Kunstler Script" panose="030304020206070D0D06" pitchFamily="66" charset="0"/>
                <a:ea typeface="微软雅黑" panose="020B0503020204020204" pitchFamily="34" charset="-122"/>
              </a:endParaRPr>
            </a:p>
          </p:txBody>
        </p:sp>
      </p:grpSp>
      <p:sp>
        <p:nvSpPr>
          <p:cNvPr id="6" name="矩形 5"/>
          <p:cNvSpPr/>
          <p:nvPr/>
        </p:nvSpPr>
        <p:spPr>
          <a:xfrm>
            <a:off x="7745299" y="1012470"/>
            <a:ext cx="2420343" cy="769441"/>
          </a:xfrm>
          <a:prstGeom prst="rect">
            <a:avLst/>
          </a:prstGeom>
        </p:spPr>
        <p:txBody>
          <a:bodyPr wrap="none">
            <a:spAutoFit/>
          </a:bodyPr>
          <a:lstStyle/>
          <a:p>
            <a:r>
              <a:rPr lang="en-US" altLang="zh-CN" sz="4400" dirty="0" err="1" smtClean="0">
                <a:solidFill>
                  <a:schemeClr val="bg1"/>
                </a:solidFill>
              </a:rPr>
              <a:t>Mukuzani</a:t>
            </a:r>
            <a:endParaRPr lang="zh-CN" altLang="en-US" sz="4400" dirty="0">
              <a:solidFill>
                <a:schemeClr val="bg1"/>
              </a:solidFill>
            </a:endParaRPr>
          </a:p>
        </p:txBody>
      </p:sp>
      <p:grpSp>
        <p:nvGrpSpPr>
          <p:cNvPr id="5" name="组合 4"/>
          <p:cNvGrpSpPr/>
          <p:nvPr/>
        </p:nvGrpSpPr>
        <p:grpSpPr>
          <a:xfrm>
            <a:off x="5214770" y="846574"/>
            <a:ext cx="1730327" cy="5571315"/>
            <a:chOff x="3753072" y="846574"/>
            <a:chExt cx="1730327" cy="5571315"/>
          </a:xfrm>
        </p:grpSpPr>
        <p:pic>
          <p:nvPicPr>
            <p:cNvPr id="3" name="Picture 3" descr="Mukuzani 背面"/>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4031714" y="846574"/>
              <a:ext cx="1204913" cy="5300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图片 13"/>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3753072" y="5672301"/>
              <a:ext cx="1730327" cy="745588"/>
            </a:xfrm>
            <a:prstGeom prst="rect">
              <a:avLst/>
            </a:prstGeom>
          </p:spPr>
        </p:pic>
      </p:grpSp>
    </p:spTree>
    <p:extLst>
      <p:ext uri="{BB962C8B-B14F-4D97-AF65-F5344CB8AC3E}">
        <p14:creationId xmlns:p14="http://schemas.microsoft.com/office/powerpoint/2010/main" xmlns="" val="2454814761"/>
      </p:ext>
    </p:extLst>
  </p:cSld>
  <p:clrMapOvr>
    <a:masterClrMapping/>
  </p:clrMapOvr>
  <p:transition spd="slow">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xmlns=""/>
              </a:ext>
            </a:extLst>
          </a:blip>
          <a:srcRect b="12132"/>
          <a:stretch/>
        </p:blipFill>
        <p:spPr>
          <a:xfrm rot="5400000">
            <a:off x="-1204437" y="3143002"/>
            <a:ext cx="4881193" cy="254880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a:off x="1587767" y="-108857"/>
            <a:ext cx="6092558" cy="6966858"/>
          </a:xfrm>
          <a:prstGeom prst="rect">
            <a:avLst/>
          </a:prstGeom>
          <a:effectLst>
            <a:outerShdw blurRad="63500" sx="102000" sy="102000" algn="ctr" rotWithShape="0">
              <a:prstClr val="black">
                <a:alpha val="40000"/>
              </a:prstClr>
            </a:outerShdw>
          </a:effectLst>
        </p:spPr>
      </p:pic>
      <p:grpSp>
        <p:nvGrpSpPr>
          <p:cNvPr id="13" name="组合 12"/>
          <p:cNvGrpSpPr/>
          <p:nvPr/>
        </p:nvGrpSpPr>
        <p:grpSpPr>
          <a:xfrm>
            <a:off x="3893405" y="1397191"/>
            <a:ext cx="3086101" cy="1521302"/>
            <a:chOff x="2878041" y="1397191"/>
            <a:chExt cx="3086101" cy="1521302"/>
          </a:xfrm>
        </p:grpSpPr>
        <p:sp>
          <p:nvSpPr>
            <p:cNvPr id="9" name="矩形 8"/>
            <p:cNvSpPr/>
            <p:nvPr/>
          </p:nvSpPr>
          <p:spPr>
            <a:xfrm>
              <a:off x="2991392" y="2018247"/>
              <a:ext cx="2834640" cy="900246"/>
            </a:xfrm>
            <a:prstGeom prst="rect">
              <a:avLst/>
            </a:prstGeom>
          </p:spPr>
          <p:txBody>
            <a:bodyPr wrap="square">
              <a:spAutoFit/>
            </a:bodyPr>
            <a:lstStyle/>
            <a:p>
              <a:r>
                <a:rPr lang="en-US" altLang="zh-CN" sz="1050" dirty="0" err="1">
                  <a:solidFill>
                    <a:srgbClr val="000000"/>
                  </a:solidFill>
                  <a:latin typeface="Kunstler Script" panose="030304020206070D0D06" pitchFamily="66" charset="0"/>
                </a:rPr>
                <a:t>Kakheti</a:t>
              </a:r>
              <a:r>
                <a:rPr lang="en-US" altLang="zh-CN" sz="1050" dirty="0">
                  <a:solidFill>
                    <a:srgbClr val="000000"/>
                  </a:solidFill>
                  <a:latin typeface="Kunstler Script" panose="030304020206070D0D06" pitchFamily="66" charset="0"/>
                </a:rPr>
                <a:t> was an independent feudal principality from the end of the eighth century. It was incorporated into the united Georgian Kingdom at the beginning of the eleventh century, but for less than a decade. Only in the beginning of the twelfth century did Georgian King David the Builder (1089–1125) incorporate </a:t>
              </a:r>
              <a:r>
                <a:rPr lang="en-US" altLang="zh-CN" sz="1050" dirty="0" err="1">
                  <a:solidFill>
                    <a:srgbClr val="000000"/>
                  </a:solidFill>
                  <a:latin typeface="Kunstler Script" panose="030304020206070D0D06" pitchFamily="66" charset="0"/>
                </a:rPr>
                <a:t>Kakheti</a:t>
              </a:r>
              <a:r>
                <a:rPr lang="en-US" altLang="zh-CN" sz="1050" dirty="0">
                  <a:solidFill>
                    <a:srgbClr val="000000"/>
                  </a:solidFill>
                  <a:latin typeface="Kunstler Script" panose="030304020206070D0D06" pitchFamily="66" charset="0"/>
                </a:rPr>
                <a:t> into his Kingdom successfully.</a:t>
              </a:r>
              <a:endParaRPr lang="zh-CN" altLang="en-US" sz="1050" dirty="0">
                <a:solidFill>
                  <a:srgbClr val="000000"/>
                </a:solidFill>
                <a:latin typeface="Kunstler Script" panose="030304020206070D0D06" pitchFamily="66" charset="0"/>
              </a:endParaRPr>
            </a:p>
          </p:txBody>
        </p:sp>
        <p:sp>
          <p:nvSpPr>
            <p:cNvPr id="10" name="矩形 9"/>
            <p:cNvSpPr/>
            <p:nvPr/>
          </p:nvSpPr>
          <p:spPr>
            <a:xfrm>
              <a:off x="2878041" y="1397191"/>
              <a:ext cx="3086101" cy="769441"/>
            </a:xfrm>
            <a:prstGeom prst="rect">
              <a:avLst/>
            </a:prstGeom>
          </p:spPr>
          <p:txBody>
            <a:bodyPr wrap="none">
              <a:spAutoFit/>
            </a:bodyPr>
            <a:lstStyle/>
            <a:p>
              <a:pPr algn="ctr"/>
              <a:r>
                <a:rPr lang="en-US" altLang="zh-CN" sz="4400" b="1" dirty="0" err="1">
                  <a:latin typeface="Kunstler Script" panose="030304020206070D0D06" pitchFamily="66" charset="0"/>
                  <a:ea typeface="微软雅黑" panose="020B0503020204020204" pitchFamily="34" charset="-122"/>
                </a:rPr>
                <a:t>Kakhetian</a:t>
              </a:r>
              <a:r>
                <a:rPr lang="en-US" altLang="zh-CN" sz="4400" b="1" dirty="0">
                  <a:latin typeface="Kunstler Script" panose="030304020206070D0D06" pitchFamily="66" charset="0"/>
                  <a:ea typeface="微软雅黑" panose="020B0503020204020204" pitchFamily="34" charset="-122"/>
                </a:rPr>
                <a:t> </a:t>
              </a:r>
              <a:r>
                <a:rPr lang="en-US" altLang="zh-CN" sz="4400" b="1" dirty="0" smtClean="0">
                  <a:latin typeface="Kunstler Script" panose="030304020206070D0D06" pitchFamily="66" charset="0"/>
                  <a:ea typeface="微软雅黑" panose="020B0503020204020204" pitchFamily="34" charset="-122"/>
                </a:rPr>
                <a:t>Royal</a:t>
              </a:r>
              <a:endParaRPr lang="en-US" altLang="zh-CN" sz="4400" b="1" dirty="0">
                <a:latin typeface="Kunstler Script" panose="030304020206070D0D06" pitchFamily="66" charset="0"/>
                <a:ea typeface="微软雅黑" panose="020B0503020204020204" pitchFamily="34" charset="-122"/>
              </a:endParaRPr>
            </a:p>
          </p:txBody>
        </p:sp>
      </p:grpSp>
      <p:grpSp>
        <p:nvGrpSpPr>
          <p:cNvPr id="11" name="组合 10"/>
          <p:cNvGrpSpPr/>
          <p:nvPr/>
        </p:nvGrpSpPr>
        <p:grpSpPr>
          <a:xfrm>
            <a:off x="2743243" y="887008"/>
            <a:ext cx="1730327" cy="5668539"/>
            <a:chOff x="2250831" y="887008"/>
            <a:chExt cx="1730327" cy="5668539"/>
          </a:xfrm>
        </p:grpSpPr>
        <p:pic>
          <p:nvPicPr>
            <p:cNvPr id="7" name="图片 6"/>
            <p:cNvPicPr>
              <a:picLocks noChangeAspect="1"/>
            </p:cNvPicPr>
            <p:nvPr/>
          </p:nvPicPr>
          <p:blipFill rotWithShape="1">
            <a:blip r:embed="rId4" cstate="print">
              <a:extLst>
                <a:ext uri="{28A0092B-C50C-407E-A947-70E740481C1C}">
                  <a14:useLocalDpi xmlns:a14="http://schemas.microsoft.com/office/drawing/2010/main" xmlns=""/>
                </a:ext>
              </a:extLst>
            </a:blip>
            <a:srcRect/>
            <a:stretch/>
          </p:blipFill>
          <p:spPr>
            <a:xfrm>
              <a:off x="2250831" y="5809959"/>
              <a:ext cx="1730327" cy="745588"/>
            </a:xfrm>
            <a:prstGeom prst="rect">
              <a:avLst/>
            </a:prstGeom>
          </p:spPr>
        </p:pic>
        <p:pic>
          <p:nvPicPr>
            <p:cNvPr id="2" name="Picture 2" descr="Kakhetian Royal (2)"/>
            <p:cNvPicPr>
              <a:picLocks noChangeAspect="1" noChangeArrowheads="1"/>
            </p:cNvPicPr>
            <p:nvPr/>
          </p:nvPicPr>
          <p:blipFill>
            <a:blip r:embed="rId5" cstate="screen">
              <a:extLst>
                <a:ext uri="{28A0092B-C50C-407E-A947-70E740481C1C}">
                  <a14:useLocalDpi xmlns:a14="http://schemas.microsoft.com/office/drawing/2010/main" xmlns=""/>
                </a:ext>
              </a:extLst>
            </a:blip>
            <a:srcRect/>
            <a:stretch>
              <a:fillRect/>
            </a:stretch>
          </p:blipFill>
          <p:spPr bwMode="auto">
            <a:xfrm rot="60000">
              <a:off x="2485193" y="887008"/>
              <a:ext cx="1304925" cy="5373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4" name="组合 3"/>
          <p:cNvGrpSpPr/>
          <p:nvPr/>
        </p:nvGrpSpPr>
        <p:grpSpPr>
          <a:xfrm>
            <a:off x="5441377" y="924760"/>
            <a:ext cx="1730327" cy="5630787"/>
            <a:chOff x="4089760" y="871510"/>
            <a:chExt cx="1730327" cy="5630787"/>
          </a:xfrm>
        </p:grpSpPr>
        <p:pic>
          <p:nvPicPr>
            <p:cNvPr id="8" name="图片 7"/>
            <p:cNvPicPr>
              <a:picLocks noChangeAspect="1"/>
            </p:cNvPicPr>
            <p:nvPr/>
          </p:nvPicPr>
          <p:blipFill rotWithShape="1">
            <a:blip r:embed="rId4" cstate="print">
              <a:extLst>
                <a:ext uri="{28A0092B-C50C-407E-A947-70E740481C1C}">
                  <a14:useLocalDpi xmlns:a14="http://schemas.microsoft.com/office/drawing/2010/main" xmlns=""/>
                </a:ext>
              </a:extLst>
            </a:blip>
            <a:srcRect/>
            <a:stretch/>
          </p:blipFill>
          <p:spPr>
            <a:xfrm>
              <a:off x="4089760" y="5756709"/>
              <a:ext cx="1730327" cy="745588"/>
            </a:xfrm>
            <a:prstGeom prst="rect">
              <a:avLst/>
            </a:prstGeom>
          </p:spPr>
        </p:pic>
        <p:pic>
          <p:nvPicPr>
            <p:cNvPr id="3" name="Picture 3" descr="Kakheitian Royal 背面"/>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rot="21540000">
              <a:off x="4220703" y="871510"/>
              <a:ext cx="1243013" cy="5373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矩形 4"/>
          <p:cNvSpPr/>
          <p:nvPr/>
        </p:nvSpPr>
        <p:spPr>
          <a:xfrm>
            <a:off x="7680325" y="1012470"/>
            <a:ext cx="4490332" cy="769441"/>
          </a:xfrm>
          <a:prstGeom prst="rect">
            <a:avLst/>
          </a:prstGeom>
        </p:spPr>
        <p:txBody>
          <a:bodyPr wrap="none">
            <a:spAutoFit/>
          </a:bodyPr>
          <a:lstStyle/>
          <a:p>
            <a:pPr algn="ctr"/>
            <a:r>
              <a:rPr lang="en-US" altLang="zh-CN" sz="4400" dirty="0" err="1">
                <a:solidFill>
                  <a:schemeClr val="bg1"/>
                </a:solidFill>
                <a:latin typeface="微软雅黑" panose="020B0503020204020204" pitchFamily="34" charset="-122"/>
                <a:ea typeface="微软雅黑" panose="020B0503020204020204" pitchFamily="34" charset="-122"/>
              </a:rPr>
              <a:t>Kakhetian</a:t>
            </a:r>
            <a:r>
              <a:rPr lang="en-US" altLang="zh-CN" sz="4400" dirty="0">
                <a:solidFill>
                  <a:schemeClr val="bg1"/>
                </a:solidFill>
                <a:latin typeface="微软雅黑" panose="020B0503020204020204" pitchFamily="34" charset="-122"/>
                <a:ea typeface="微软雅黑" panose="020B0503020204020204" pitchFamily="34" charset="-122"/>
              </a:rPr>
              <a:t> Royal</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680325" y="2247900"/>
            <a:ext cx="4267200" cy="1711366"/>
          </a:xfrm>
          <a:prstGeom prst="rect">
            <a:avLst/>
          </a:prstGeom>
        </p:spPr>
        <p:txBody>
          <a:bodyPr wrap="square">
            <a:spAutoFit/>
          </a:bodyPr>
          <a:lstStyle/>
          <a:p>
            <a:pPr>
              <a:lnSpc>
                <a:spcPct val="150000"/>
              </a:lnSpc>
              <a:buFontTx/>
              <a:buNone/>
            </a:pPr>
            <a:r>
              <a:rPr lang="zh-CN" altLang="en-US" dirty="0" smtClean="0">
                <a:solidFill>
                  <a:schemeClr val="bg1"/>
                </a:solidFill>
              </a:rPr>
              <a:t>Used </a:t>
            </a:r>
            <a:r>
              <a:rPr lang="zh-CN" altLang="en-US" dirty="0">
                <a:solidFill>
                  <a:schemeClr val="bg1"/>
                </a:solidFill>
              </a:rPr>
              <a:t>varieties : Rkatsiteli,Mtsvane,Khikhvi</a:t>
            </a:r>
          </a:p>
          <a:p>
            <a:pPr>
              <a:lnSpc>
                <a:spcPct val="150000"/>
              </a:lnSpc>
              <a:buFontTx/>
              <a:buNone/>
            </a:pPr>
            <a:r>
              <a:rPr lang="zh-CN" altLang="en-US" dirty="0">
                <a:solidFill>
                  <a:schemeClr val="bg1"/>
                </a:solidFill>
              </a:rPr>
              <a:t>Vineyards : Kvareli</a:t>
            </a:r>
          </a:p>
          <a:p>
            <a:pPr>
              <a:lnSpc>
                <a:spcPct val="150000"/>
              </a:lnSpc>
              <a:buFontTx/>
              <a:buNone/>
            </a:pPr>
            <a:r>
              <a:rPr lang="zh-CN" altLang="en-US" dirty="0">
                <a:solidFill>
                  <a:schemeClr val="bg1"/>
                </a:solidFill>
              </a:rPr>
              <a:t>Region : kakheti</a:t>
            </a:r>
          </a:p>
          <a:p>
            <a:pPr>
              <a:lnSpc>
                <a:spcPct val="150000"/>
              </a:lnSpc>
              <a:buFontTx/>
              <a:buNone/>
            </a:pPr>
            <a:r>
              <a:rPr lang="zh-CN" altLang="en-US" dirty="0">
                <a:solidFill>
                  <a:schemeClr val="bg1"/>
                </a:solidFill>
              </a:rPr>
              <a:t>Alcohol : 13.0%</a:t>
            </a:r>
          </a:p>
        </p:txBody>
      </p:sp>
      <p:sp>
        <p:nvSpPr>
          <p:cNvPr id="16" name="矩形 15"/>
          <p:cNvSpPr/>
          <p:nvPr/>
        </p:nvSpPr>
        <p:spPr>
          <a:xfrm>
            <a:off x="7723867" y="1648915"/>
            <a:ext cx="1736629" cy="369332"/>
          </a:xfrm>
          <a:prstGeom prst="rect">
            <a:avLst/>
          </a:prstGeom>
        </p:spPr>
        <p:txBody>
          <a:bodyPr wrap="none">
            <a:spAutoFit/>
          </a:bodyPr>
          <a:lstStyle/>
          <a:p>
            <a:pPr lvl="0"/>
            <a:r>
              <a:rPr lang="zh-CN" altLang="en-US" dirty="0">
                <a:solidFill>
                  <a:schemeClr val="accent6"/>
                </a:solidFill>
              </a:rPr>
              <a:t>Dry </a:t>
            </a:r>
            <a:r>
              <a:rPr lang="zh-CN" altLang="en-US" dirty="0">
                <a:solidFill>
                  <a:schemeClr val="bg1"/>
                </a:solidFill>
              </a:rPr>
              <a:t>White</a:t>
            </a:r>
            <a:r>
              <a:rPr lang="zh-CN" altLang="en-US" dirty="0">
                <a:solidFill>
                  <a:schemeClr val="accent6"/>
                </a:solidFill>
              </a:rPr>
              <a:t> Wine </a:t>
            </a:r>
          </a:p>
        </p:txBody>
      </p:sp>
    </p:spTree>
    <p:extLst>
      <p:ext uri="{BB962C8B-B14F-4D97-AF65-F5344CB8AC3E}">
        <p14:creationId xmlns:p14="http://schemas.microsoft.com/office/powerpoint/2010/main" xmlns="" val="3768617208"/>
      </p:ext>
    </p:extLst>
  </p:cSld>
  <p:clrMapOvr>
    <a:masterClrMapping/>
  </p:clrMapOvr>
  <p:transition spd="slow">
    <p:push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0" y="2261616"/>
            <a:ext cx="1930984" cy="459638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xmlns=""/>
              </a:ext>
            </a:extLst>
          </a:blip>
          <a:srcRect/>
          <a:stretch/>
        </p:blipFill>
        <p:spPr>
          <a:xfrm flipH="1">
            <a:off x="1587766" y="-108857"/>
            <a:ext cx="6092558" cy="7245932"/>
          </a:xfrm>
          <a:prstGeom prst="rect">
            <a:avLst/>
          </a:prstGeom>
          <a:effectLst>
            <a:outerShdw blurRad="63500" sx="102000" sy="102000" algn="ctr" rotWithShape="0">
              <a:prstClr val="black">
                <a:alpha val="40000"/>
              </a:prstClr>
            </a:outerShdw>
          </a:effectLst>
        </p:spPr>
      </p:pic>
      <p:grpSp>
        <p:nvGrpSpPr>
          <p:cNvPr id="13" name="组合 12"/>
          <p:cNvGrpSpPr/>
          <p:nvPr/>
        </p:nvGrpSpPr>
        <p:grpSpPr>
          <a:xfrm>
            <a:off x="4886177" y="1406457"/>
            <a:ext cx="1896370" cy="1682885"/>
            <a:chOff x="-3654496" y="1798141"/>
            <a:chExt cx="1896370" cy="1682885"/>
          </a:xfrm>
        </p:grpSpPr>
        <p:sp>
          <p:nvSpPr>
            <p:cNvPr id="9" name="矩形 8"/>
            <p:cNvSpPr/>
            <p:nvPr/>
          </p:nvSpPr>
          <p:spPr>
            <a:xfrm>
              <a:off x="-3644076" y="2419197"/>
              <a:ext cx="1885950" cy="1061829"/>
            </a:xfrm>
            <a:prstGeom prst="rect">
              <a:avLst/>
            </a:prstGeom>
          </p:spPr>
          <p:txBody>
            <a:bodyPr wrap="square">
              <a:spAutoFit/>
            </a:bodyPr>
            <a:lstStyle/>
            <a:p>
              <a:r>
                <a:rPr lang="en-US" altLang="zh-CN" sz="1050" dirty="0" err="1">
                  <a:solidFill>
                    <a:srgbClr val="000000"/>
                  </a:solidFill>
                  <a:latin typeface="Kunstler Script" panose="030304020206070D0D06" pitchFamily="66" charset="0"/>
                </a:rPr>
                <a:t>Mtsvane</a:t>
              </a:r>
              <a:r>
                <a:rPr lang="en-US" altLang="zh-CN" sz="1050" dirty="0">
                  <a:solidFill>
                    <a:srgbClr val="000000"/>
                  </a:solidFill>
                  <a:latin typeface="Kunstler Script" panose="030304020206070D0D06" pitchFamily="66" charset="0"/>
                </a:rPr>
                <a:t> </a:t>
              </a:r>
              <a:r>
                <a:rPr lang="en-US" altLang="zh-CN" sz="1050" dirty="0" err="1">
                  <a:solidFill>
                    <a:srgbClr val="000000"/>
                  </a:solidFill>
                  <a:latin typeface="Kunstler Script" panose="030304020206070D0D06" pitchFamily="66" charset="0"/>
                </a:rPr>
                <a:t>Kakhuri</a:t>
              </a:r>
              <a:r>
                <a:rPr lang="en-US" altLang="zh-CN" sz="1050" dirty="0">
                  <a:solidFill>
                    <a:srgbClr val="000000"/>
                  </a:solidFill>
                  <a:latin typeface="Kunstler Script" panose="030304020206070D0D06" pitchFamily="66" charset="0"/>
                </a:rPr>
                <a:t> is a grape variety used to make Georgian wines. It is used to make white wine. It is often blended with </a:t>
              </a:r>
              <a:r>
                <a:rPr lang="en-US" altLang="zh-CN" sz="1050" dirty="0" err="1">
                  <a:solidFill>
                    <a:srgbClr val="000000"/>
                  </a:solidFill>
                  <a:latin typeface="Kunstler Script" panose="030304020206070D0D06" pitchFamily="66" charset="0"/>
                </a:rPr>
                <a:t>Rkatsiteli</a:t>
              </a:r>
              <a:r>
                <a:rPr lang="en-US" altLang="zh-CN" sz="1050" dirty="0">
                  <a:solidFill>
                    <a:srgbClr val="000000"/>
                  </a:solidFill>
                  <a:latin typeface="Kunstler Script" panose="030304020206070D0D06" pitchFamily="66" charset="0"/>
                </a:rPr>
                <a:t> to which it adds a fruity, aromatic balance. In the Georgian language </a:t>
              </a:r>
              <a:r>
                <a:rPr lang="en-US" altLang="zh-CN" sz="1050" dirty="0" err="1">
                  <a:solidFill>
                    <a:srgbClr val="000000"/>
                  </a:solidFill>
                  <a:latin typeface="Kunstler Script" panose="030304020206070D0D06" pitchFamily="66" charset="0"/>
                </a:rPr>
                <a:t>Mtsvani</a:t>
              </a:r>
              <a:r>
                <a:rPr lang="en-US" altLang="zh-CN" sz="1050" dirty="0">
                  <a:solidFill>
                    <a:srgbClr val="000000"/>
                  </a:solidFill>
                  <a:latin typeface="Kunstler Script" panose="030304020206070D0D06" pitchFamily="66" charset="0"/>
                </a:rPr>
                <a:t> means new, young and green.</a:t>
              </a:r>
              <a:endParaRPr lang="zh-CN" altLang="en-US" sz="1050" dirty="0">
                <a:solidFill>
                  <a:srgbClr val="000000"/>
                </a:solidFill>
                <a:latin typeface="Kunstler Script" panose="030304020206070D0D06" pitchFamily="66" charset="0"/>
              </a:endParaRPr>
            </a:p>
          </p:txBody>
        </p:sp>
        <p:sp>
          <p:nvSpPr>
            <p:cNvPr id="10" name="矩形 9"/>
            <p:cNvSpPr/>
            <p:nvPr/>
          </p:nvSpPr>
          <p:spPr>
            <a:xfrm>
              <a:off x="-3654496" y="1798141"/>
              <a:ext cx="1603323" cy="769441"/>
            </a:xfrm>
            <a:prstGeom prst="rect">
              <a:avLst/>
            </a:prstGeom>
          </p:spPr>
          <p:txBody>
            <a:bodyPr wrap="none">
              <a:spAutoFit/>
            </a:bodyPr>
            <a:lstStyle/>
            <a:p>
              <a:pPr algn="ctr"/>
              <a:r>
                <a:rPr lang="en-US" altLang="zh-CN" sz="4400" b="1" dirty="0" err="1">
                  <a:latin typeface="Kunstler Script" panose="030304020206070D0D06" pitchFamily="66" charset="0"/>
                  <a:ea typeface="微软雅黑" panose="020B0503020204020204" pitchFamily="34" charset="-122"/>
                </a:rPr>
                <a:t>Mtzavne</a:t>
              </a:r>
              <a:endParaRPr lang="en-US" altLang="zh-CN" sz="4400" b="1" dirty="0">
                <a:latin typeface="Kunstler Script" panose="030304020206070D0D06" pitchFamily="66" charset="0"/>
                <a:ea typeface="微软雅黑" panose="020B0503020204020204" pitchFamily="34" charset="-122"/>
              </a:endParaRPr>
            </a:p>
          </p:txBody>
        </p:sp>
      </p:grpSp>
      <p:sp>
        <p:nvSpPr>
          <p:cNvPr id="5" name="矩形 4"/>
          <p:cNvSpPr/>
          <p:nvPr/>
        </p:nvSpPr>
        <p:spPr>
          <a:xfrm>
            <a:off x="7676418" y="970644"/>
            <a:ext cx="2163606" cy="769441"/>
          </a:xfrm>
          <a:prstGeom prst="rect">
            <a:avLst/>
          </a:prstGeom>
        </p:spPr>
        <p:txBody>
          <a:bodyPr wrap="none">
            <a:spAutoFit/>
          </a:bodyPr>
          <a:lstStyle/>
          <a:p>
            <a:pPr algn="ctr"/>
            <a:r>
              <a:rPr lang="en-US" altLang="zh-CN" sz="4400" dirty="0" err="1" smtClean="0">
                <a:solidFill>
                  <a:schemeClr val="bg1"/>
                </a:solidFill>
              </a:rPr>
              <a:t>Mtsvane</a:t>
            </a:r>
            <a:endParaRPr lang="zh-CN" altLang="en-US" sz="4400" dirty="0">
              <a:solidFill>
                <a:schemeClr val="bg1"/>
              </a:solidFill>
            </a:endParaRPr>
          </a:p>
        </p:txBody>
      </p:sp>
      <p:grpSp>
        <p:nvGrpSpPr>
          <p:cNvPr id="12" name="组合 11"/>
          <p:cNvGrpSpPr/>
          <p:nvPr/>
        </p:nvGrpSpPr>
        <p:grpSpPr>
          <a:xfrm>
            <a:off x="2730900" y="800074"/>
            <a:ext cx="1730327" cy="5713269"/>
            <a:chOff x="2250831" y="800074"/>
            <a:chExt cx="1730327" cy="5713269"/>
          </a:xfrm>
        </p:grpSpPr>
        <p:pic>
          <p:nvPicPr>
            <p:cNvPr id="2" name="Picture 2" descr="Mstavne"/>
            <p:cNvPicPr>
              <a:picLocks noChangeAspect="1" noChangeArrowheads="1"/>
            </p:cNvPicPr>
            <p:nvPr/>
          </p:nvPicPr>
          <p:blipFill>
            <a:blip r:embed="rId4" cstate="screen">
              <a:extLst>
                <a:ext uri="{28A0092B-C50C-407E-A947-70E740481C1C}">
                  <a14:useLocalDpi xmlns:a14="http://schemas.microsoft.com/office/drawing/2010/main" xmlns=""/>
                </a:ext>
              </a:extLst>
            </a:blip>
            <a:srcRect/>
            <a:stretch>
              <a:fillRect/>
            </a:stretch>
          </p:blipFill>
          <p:spPr bwMode="auto">
            <a:xfrm>
              <a:off x="2472650" y="800074"/>
              <a:ext cx="1257300" cy="544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2250831" y="5767755"/>
              <a:ext cx="1730327" cy="745588"/>
            </a:xfrm>
            <a:prstGeom prst="rect">
              <a:avLst/>
            </a:prstGeom>
          </p:spPr>
        </p:pic>
      </p:grpSp>
      <p:grpSp>
        <p:nvGrpSpPr>
          <p:cNvPr id="4" name="组合 3"/>
          <p:cNvGrpSpPr/>
          <p:nvPr/>
        </p:nvGrpSpPr>
        <p:grpSpPr>
          <a:xfrm>
            <a:off x="5354293" y="800074"/>
            <a:ext cx="1730327" cy="5688155"/>
            <a:chOff x="3837480" y="800074"/>
            <a:chExt cx="1730327" cy="5688155"/>
          </a:xfrm>
        </p:grpSpPr>
        <p:pic>
          <p:nvPicPr>
            <p:cNvPr id="3" name="Picture 3" descr="Mtsvane 背面"/>
            <p:cNvPicPr>
              <a:picLocks noChangeAspect="1" noChangeArrowheads="1"/>
            </p:cNvPicPr>
            <p:nvPr/>
          </p:nvPicPr>
          <p:blipFill>
            <a:blip r:embed="rId6" cstate="screen">
              <a:extLst>
                <a:ext uri="{28A0092B-C50C-407E-A947-70E740481C1C}">
                  <a14:useLocalDpi xmlns:a14="http://schemas.microsoft.com/office/drawing/2010/main" xmlns=""/>
                </a:ext>
              </a:extLst>
            </a:blip>
            <a:srcRect/>
            <a:stretch>
              <a:fillRect/>
            </a:stretch>
          </p:blipFill>
          <p:spPr bwMode="auto">
            <a:xfrm>
              <a:off x="4055388" y="800074"/>
              <a:ext cx="1274762" cy="544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3837480" y="5742641"/>
              <a:ext cx="1730327" cy="745588"/>
            </a:xfrm>
            <a:prstGeom prst="rect">
              <a:avLst/>
            </a:prstGeom>
          </p:spPr>
        </p:pic>
      </p:grpSp>
      <p:sp>
        <p:nvSpPr>
          <p:cNvPr id="14" name="矩形 13"/>
          <p:cNvSpPr/>
          <p:nvPr/>
        </p:nvSpPr>
        <p:spPr>
          <a:xfrm>
            <a:off x="7663134" y="2247900"/>
            <a:ext cx="3734547" cy="1711366"/>
          </a:xfrm>
          <a:prstGeom prst="rect">
            <a:avLst/>
          </a:prstGeom>
        </p:spPr>
        <p:txBody>
          <a:bodyPr wrap="square">
            <a:spAutoFit/>
          </a:bodyPr>
          <a:lstStyle/>
          <a:p>
            <a:pPr>
              <a:lnSpc>
                <a:spcPct val="150000"/>
              </a:lnSpc>
              <a:buFontTx/>
              <a:buNone/>
            </a:pPr>
            <a:r>
              <a:rPr lang="zh-CN" altLang="en-US" dirty="0" smtClean="0">
                <a:solidFill>
                  <a:schemeClr val="bg1"/>
                </a:solidFill>
              </a:rPr>
              <a:t>Used </a:t>
            </a:r>
            <a:r>
              <a:rPr lang="zh-CN" altLang="en-US" dirty="0">
                <a:solidFill>
                  <a:schemeClr val="bg1"/>
                </a:solidFill>
              </a:rPr>
              <a:t>varieties : Mtsvane</a:t>
            </a:r>
          </a:p>
          <a:p>
            <a:pPr>
              <a:lnSpc>
                <a:spcPct val="150000"/>
              </a:lnSpc>
              <a:buFontTx/>
              <a:buNone/>
            </a:pPr>
            <a:r>
              <a:rPr lang="zh-CN" altLang="en-US" dirty="0">
                <a:solidFill>
                  <a:schemeClr val="bg1"/>
                </a:solidFill>
              </a:rPr>
              <a:t>Vineyards : Kvareli</a:t>
            </a:r>
          </a:p>
          <a:p>
            <a:pPr>
              <a:lnSpc>
                <a:spcPct val="150000"/>
              </a:lnSpc>
              <a:buFontTx/>
              <a:buNone/>
            </a:pPr>
            <a:r>
              <a:rPr lang="zh-CN" altLang="en-US" dirty="0">
                <a:solidFill>
                  <a:schemeClr val="bg1"/>
                </a:solidFill>
              </a:rPr>
              <a:t>Region : Kakheti</a:t>
            </a:r>
          </a:p>
          <a:p>
            <a:pPr>
              <a:lnSpc>
                <a:spcPct val="150000"/>
              </a:lnSpc>
              <a:buFontTx/>
              <a:buNone/>
            </a:pPr>
            <a:r>
              <a:rPr lang="zh-CN" altLang="en-US" dirty="0">
                <a:solidFill>
                  <a:schemeClr val="bg1"/>
                </a:solidFill>
              </a:rPr>
              <a:t>Alcohol : 12.5%</a:t>
            </a:r>
          </a:p>
        </p:txBody>
      </p:sp>
      <p:sp>
        <p:nvSpPr>
          <p:cNvPr id="16" name="矩形 15"/>
          <p:cNvSpPr/>
          <p:nvPr/>
        </p:nvSpPr>
        <p:spPr>
          <a:xfrm>
            <a:off x="7690744" y="1595632"/>
            <a:ext cx="1683731" cy="369332"/>
          </a:xfrm>
          <a:prstGeom prst="rect">
            <a:avLst/>
          </a:prstGeom>
        </p:spPr>
        <p:txBody>
          <a:bodyPr wrap="none">
            <a:spAutoFit/>
          </a:bodyPr>
          <a:lstStyle/>
          <a:p>
            <a:pPr lvl="0"/>
            <a:r>
              <a:rPr lang="zh-CN" altLang="en-US" dirty="0">
                <a:solidFill>
                  <a:schemeClr val="accent6"/>
                </a:solidFill>
              </a:rPr>
              <a:t>Dry </a:t>
            </a:r>
            <a:r>
              <a:rPr lang="zh-CN" altLang="en-US" dirty="0">
                <a:solidFill>
                  <a:schemeClr val="bg1"/>
                </a:solidFill>
              </a:rPr>
              <a:t>White</a:t>
            </a:r>
            <a:r>
              <a:rPr lang="zh-CN" altLang="en-US" dirty="0">
                <a:solidFill>
                  <a:schemeClr val="accent6"/>
                </a:solidFill>
              </a:rPr>
              <a:t> Wine</a:t>
            </a:r>
          </a:p>
        </p:txBody>
      </p:sp>
    </p:spTree>
    <p:extLst>
      <p:ext uri="{BB962C8B-B14F-4D97-AF65-F5344CB8AC3E}">
        <p14:creationId xmlns:p14="http://schemas.microsoft.com/office/powerpoint/2010/main" xmlns="" val="222376831"/>
      </p:ext>
    </p:extLst>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cstate="print">
            <a:extLst>
              <a:ext uri="{28A0092B-C50C-407E-A947-70E740481C1C}">
                <a14:useLocalDpi xmlns:a14="http://schemas.microsoft.com/office/drawing/2010/main" xmlns=""/>
              </a:ext>
            </a:extLst>
          </a:blip>
          <a:srcRect/>
          <a:stretch/>
        </p:blipFill>
        <p:spPr>
          <a:xfrm>
            <a:off x="0" y="2247900"/>
            <a:ext cx="2292096" cy="4610100"/>
          </a:xfrm>
          <a:prstGeom prst="rect">
            <a:avLst/>
          </a:prstGeom>
        </p:spPr>
      </p:pic>
      <p:pic>
        <p:nvPicPr>
          <p:cNvPr id="8" name="图片 7"/>
          <p:cNvPicPr>
            <a:picLocks noChangeAspect="1"/>
          </p:cNvPicPr>
          <p:nvPr/>
        </p:nvPicPr>
        <p:blipFill rotWithShape="1">
          <a:blip r:embed="rId3" cstate="screen">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a:ext>
            </a:extLst>
          </a:blip>
          <a:srcRect b="35081"/>
          <a:stretch/>
        </p:blipFill>
        <p:spPr>
          <a:xfrm flipH="1">
            <a:off x="1762923" y="-1"/>
            <a:ext cx="5917401" cy="6945087"/>
          </a:xfrm>
          <a:prstGeom prst="rect">
            <a:avLst/>
          </a:prstGeom>
          <a:ln>
            <a:noFill/>
          </a:ln>
          <a:effectLst>
            <a:outerShdw blurRad="292100" dist="139700" dir="2700000" algn="tl" rotWithShape="0">
              <a:srgbClr val="333333">
                <a:alpha val="65000"/>
              </a:srgbClr>
            </a:outerShdw>
          </a:effectLst>
        </p:spPr>
      </p:pic>
      <p:grpSp>
        <p:nvGrpSpPr>
          <p:cNvPr id="7" name="组合 6"/>
          <p:cNvGrpSpPr/>
          <p:nvPr/>
        </p:nvGrpSpPr>
        <p:grpSpPr>
          <a:xfrm>
            <a:off x="2740042" y="1012302"/>
            <a:ext cx="1730327" cy="5493575"/>
            <a:chOff x="2222695" y="1033836"/>
            <a:chExt cx="1730327" cy="5493575"/>
          </a:xfrm>
        </p:grpSpPr>
        <p:pic>
          <p:nvPicPr>
            <p:cNvPr id="9" name="图片 8"/>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2222695" y="5781823"/>
              <a:ext cx="1730327" cy="745588"/>
            </a:xfrm>
            <a:prstGeom prst="rect">
              <a:avLst/>
            </a:prstGeom>
          </p:spPr>
        </p:pic>
        <p:pic>
          <p:nvPicPr>
            <p:cNvPr id="2" name="Picture 2"/>
            <p:cNvPicPr>
              <a:picLocks noChangeAspect="1" noChangeArrowheads="1"/>
            </p:cNvPicPr>
            <p:nvPr/>
          </p:nvPicPr>
          <p:blipFill>
            <a:blip r:embed="rId6" cstate="print">
              <a:extLst>
                <a:ext uri="{28A0092B-C50C-407E-A947-70E740481C1C}">
                  <a14:useLocalDpi xmlns:a14="http://schemas.microsoft.com/office/drawing/2010/main" xmlns=""/>
                </a:ext>
              </a:extLst>
            </a:blip>
            <a:stretch>
              <a:fillRect/>
            </a:stretch>
          </p:blipFill>
          <p:spPr bwMode="auto">
            <a:xfrm>
              <a:off x="2415124" y="1033836"/>
              <a:ext cx="1333500" cy="52135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4" name="组合 13"/>
          <p:cNvGrpSpPr/>
          <p:nvPr/>
        </p:nvGrpSpPr>
        <p:grpSpPr>
          <a:xfrm>
            <a:off x="4937548" y="1028700"/>
            <a:ext cx="1885950" cy="2490799"/>
            <a:chOff x="-4141729" y="-94329"/>
            <a:chExt cx="1885950" cy="2490799"/>
          </a:xfrm>
        </p:grpSpPr>
        <p:sp>
          <p:nvSpPr>
            <p:cNvPr id="11" name="矩形 10"/>
            <p:cNvSpPr/>
            <p:nvPr/>
          </p:nvSpPr>
          <p:spPr>
            <a:xfrm>
              <a:off x="-4141729" y="526727"/>
              <a:ext cx="1885950" cy="1869743"/>
            </a:xfrm>
            <a:prstGeom prst="rect">
              <a:avLst/>
            </a:prstGeom>
          </p:spPr>
          <p:txBody>
            <a:bodyPr wrap="square">
              <a:spAutoFit/>
            </a:bodyPr>
            <a:lstStyle/>
            <a:p>
              <a:r>
                <a:rPr lang="en-US" altLang="zh-CN" sz="1050" dirty="0">
                  <a:solidFill>
                    <a:srgbClr val="000000"/>
                  </a:solidFill>
                  <a:latin typeface="Kunstler Script" panose="030304020206070D0D06" pitchFamily="66" charset="0"/>
                </a:rPr>
                <a:t>The Muscat variety of grapes of the species </a:t>
              </a:r>
              <a:r>
                <a:rPr lang="en-US" altLang="zh-CN" sz="1050" dirty="0" err="1">
                  <a:solidFill>
                    <a:srgbClr val="000000"/>
                  </a:solidFill>
                  <a:latin typeface="Kunstler Script" panose="030304020206070D0D06" pitchFamily="66" charset="0"/>
                </a:rPr>
                <a:t>Vitis</a:t>
              </a:r>
              <a:r>
                <a:rPr lang="en-US" altLang="zh-CN" sz="1050" dirty="0">
                  <a:solidFill>
                    <a:srgbClr val="000000"/>
                  </a:solidFill>
                  <a:latin typeface="Kunstler Script" panose="030304020206070D0D06" pitchFamily="66" charset="0"/>
                </a:rPr>
                <a:t> </a:t>
              </a:r>
              <a:r>
                <a:rPr lang="en-US" altLang="zh-CN" sz="1050" dirty="0" err="1">
                  <a:solidFill>
                    <a:srgbClr val="000000"/>
                  </a:solidFill>
                  <a:latin typeface="Kunstler Script" panose="030304020206070D0D06" pitchFamily="66" charset="0"/>
                </a:rPr>
                <a:t>vinifera</a:t>
              </a:r>
              <a:r>
                <a:rPr lang="en-US" altLang="zh-CN" sz="1050" dirty="0">
                  <a:solidFill>
                    <a:srgbClr val="000000"/>
                  </a:solidFill>
                  <a:latin typeface="Kunstler Script" panose="030304020206070D0D06" pitchFamily="66" charset="0"/>
                </a:rPr>
                <a:t> is widely grown for wine, raisins and table grapes. Their color ranges from white to near black. Muscat almost always has a pronounced sweet floral aroma. Muscat grapes are grown around the world. The breadth and number of varieties of </a:t>
              </a:r>
              <a:r>
                <a:rPr lang="en-US" altLang="zh-CN" sz="1050" dirty="0" err="1">
                  <a:solidFill>
                    <a:srgbClr val="000000"/>
                  </a:solidFill>
                  <a:latin typeface="Kunstler Script" panose="030304020206070D0D06" pitchFamily="66" charset="0"/>
                </a:rPr>
                <a:t>muscat</a:t>
              </a:r>
              <a:r>
                <a:rPr lang="en-US" altLang="zh-CN" sz="1050" dirty="0">
                  <a:solidFill>
                    <a:srgbClr val="000000"/>
                  </a:solidFill>
                  <a:latin typeface="Kunstler Script" panose="030304020206070D0D06" pitchFamily="66" charset="0"/>
                </a:rPr>
                <a:t> suggest that it is perhaps the oldest domesticated grape variety, and there are theories that most families within the </a:t>
              </a:r>
              <a:r>
                <a:rPr lang="en-US" altLang="zh-CN" sz="1050" dirty="0" err="1">
                  <a:solidFill>
                    <a:srgbClr val="000000"/>
                  </a:solidFill>
                  <a:latin typeface="Kunstler Script" panose="030304020206070D0D06" pitchFamily="66" charset="0"/>
                </a:rPr>
                <a:t>Vitis</a:t>
              </a:r>
              <a:r>
                <a:rPr lang="en-US" altLang="zh-CN" sz="1050" dirty="0">
                  <a:solidFill>
                    <a:srgbClr val="000000"/>
                  </a:solidFill>
                  <a:latin typeface="Kunstler Script" panose="030304020206070D0D06" pitchFamily="66" charset="0"/>
                </a:rPr>
                <a:t> </a:t>
              </a:r>
              <a:r>
                <a:rPr lang="en-US" altLang="zh-CN" sz="1050" dirty="0" err="1">
                  <a:solidFill>
                    <a:srgbClr val="000000"/>
                  </a:solidFill>
                  <a:latin typeface="Kunstler Script" panose="030304020206070D0D06" pitchFamily="66" charset="0"/>
                </a:rPr>
                <a:t>vinifera</a:t>
              </a:r>
              <a:r>
                <a:rPr lang="en-US" altLang="zh-CN" sz="1050" dirty="0">
                  <a:solidFill>
                    <a:srgbClr val="000000"/>
                  </a:solidFill>
                  <a:latin typeface="Kunstler Script" panose="030304020206070D0D06" pitchFamily="66" charset="0"/>
                </a:rPr>
                <a:t> grape variety are descended from the Muscat variety.</a:t>
              </a:r>
              <a:endParaRPr lang="zh-CN" altLang="en-US" sz="1050" dirty="0">
                <a:solidFill>
                  <a:srgbClr val="000000"/>
                </a:solidFill>
                <a:latin typeface="Kunstler Script" panose="030304020206070D0D06" pitchFamily="66" charset="0"/>
              </a:endParaRPr>
            </a:p>
          </p:txBody>
        </p:sp>
        <p:sp>
          <p:nvSpPr>
            <p:cNvPr id="12" name="矩形 11"/>
            <p:cNvSpPr/>
            <p:nvPr/>
          </p:nvSpPr>
          <p:spPr>
            <a:xfrm>
              <a:off x="-4007078" y="-94329"/>
              <a:ext cx="1313180" cy="769441"/>
            </a:xfrm>
            <a:prstGeom prst="rect">
              <a:avLst/>
            </a:prstGeom>
          </p:spPr>
          <p:txBody>
            <a:bodyPr wrap="none">
              <a:spAutoFit/>
            </a:bodyPr>
            <a:lstStyle/>
            <a:p>
              <a:pPr algn="ctr"/>
              <a:r>
                <a:rPr lang="en-US" altLang="zh-CN" sz="4400" b="1" dirty="0">
                  <a:latin typeface="Kunstler Script" panose="030304020206070D0D06" pitchFamily="66" charset="0"/>
                  <a:ea typeface="微软雅黑" panose="020B0503020204020204" pitchFamily="34" charset="-122"/>
                </a:rPr>
                <a:t>Muscat</a:t>
              </a:r>
            </a:p>
          </p:txBody>
        </p:sp>
      </p:grpSp>
      <p:grpSp>
        <p:nvGrpSpPr>
          <p:cNvPr id="6" name="组合 5"/>
          <p:cNvGrpSpPr/>
          <p:nvPr/>
        </p:nvGrpSpPr>
        <p:grpSpPr>
          <a:xfrm>
            <a:off x="5294911" y="990531"/>
            <a:ext cx="1730327" cy="5553426"/>
            <a:chOff x="3871037" y="986971"/>
            <a:chExt cx="1730327" cy="5553426"/>
          </a:xfrm>
        </p:grpSpPr>
        <p:pic>
          <p:nvPicPr>
            <p:cNvPr id="10" name="图片 9"/>
            <p:cNvPicPr>
              <a:picLocks noChangeAspect="1"/>
            </p:cNvPicPr>
            <p:nvPr/>
          </p:nvPicPr>
          <p:blipFill rotWithShape="1">
            <a:blip r:embed="rId5" cstate="print">
              <a:extLst>
                <a:ext uri="{28A0092B-C50C-407E-A947-70E740481C1C}">
                  <a14:useLocalDpi xmlns:a14="http://schemas.microsoft.com/office/drawing/2010/main" xmlns=""/>
                </a:ext>
              </a:extLst>
            </a:blip>
            <a:srcRect/>
            <a:stretch/>
          </p:blipFill>
          <p:spPr>
            <a:xfrm>
              <a:off x="3871037" y="5794809"/>
              <a:ext cx="1730327" cy="745588"/>
            </a:xfrm>
            <a:prstGeom prst="rect">
              <a:avLst/>
            </a:prstGeom>
          </p:spPr>
        </p:pic>
        <p:pic>
          <p:nvPicPr>
            <p:cNvPr id="3" name="Picture 3"/>
            <p:cNvPicPr>
              <a:picLocks noChangeAspect="1" noChangeArrowheads="1"/>
            </p:cNvPicPr>
            <p:nvPr/>
          </p:nvPicPr>
          <p:blipFill>
            <a:blip r:embed="rId7" cstate="print">
              <a:extLst>
                <a:ext uri="{28A0092B-C50C-407E-A947-70E740481C1C}">
                  <a14:useLocalDpi xmlns:a14="http://schemas.microsoft.com/office/drawing/2010/main" xmlns=""/>
                </a:ext>
              </a:extLst>
            </a:blip>
            <a:stretch>
              <a:fillRect/>
            </a:stretch>
          </p:blipFill>
          <p:spPr bwMode="auto">
            <a:xfrm>
              <a:off x="4070886" y="986971"/>
              <a:ext cx="1328738" cy="52527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矩形 4"/>
          <p:cNvSpPr/>
          <p:nvPr/>
        </p:nvSpPr>
        <p:spPr>
          <a:xfrm>
            <a:off x="7750627" y="851287"/>
            <a:ext cx="2025298" cy="830997"/>
          </a:xfrm>
          <a:prstGeom prst="rect">
            <a:avLst/>
          </a:prstGeom>
        </p:spPr>
        <p:txBody>
          <a:bodyPr wrap="none">
            <a:spAutoFit/>
          </a:bodyPr>
          <a:lstStyle/>
          <a:p>
            <a:r>
              <a:rPr lang="en-US" altLang="zh-CN" sz="4800" dirty="0">
                <a:solidFill>
                  <a:schemeClr val="bg1"/>
                </a:solidFill>
              </a:rPr>
              <a:t>Muscat</a:t>
            </a:r>
            <a:endParaRPr lang="zh-CN" altLang="en-US" sz="4800" dirty="0">
              <a:solidFill>
                <a:schemeClr val="bg1"/>
              </a:solidFill>
            </a:endParaRPr>
          </a:p>
        </p:txBody>
      </p:sp>
      <p:sp>
        <p:nvSpPr>
          <p:cNvPr id="4" name="矩形 3"/>
          <p:cNvSpPr/>
          <p:nvPr/>
        </p:nvSpPr>
        <p:spPr>
          <a:xfrm>
            <a:off x="7750627" y="2241550"/>
            <a:ext cx="3038824" cy="1711366"/>
          </a:xfrm>
          <a:prstGeom prst="rect">
            <a:avLst/>
          </a:prstGeom>
        </p:spPr>
        <p:txBody>
          <a:bodyPr wrap="square">
            <a:spAutoFit/>
          </a:bodyPr>
          <a:lstStyle/>
          <a:p>
            <a:pPr>
              <a:lnSpc>
                <a:spcPct val="150000"/>
              </a:lnSpc>
            </a:pPr>
            <a:r>
              <a:rPr lang="zh-CN" altLang="en-US" dirty="0" smtClean="0">
                <a:solidFill>
                  <a:schemeClr val="bg1"/>
                </a:solidFill>
              </a:rPr>
              <a:t>Used </a:t>
            </a:r>
            <a:r>
              <a:rPr lang="zh-CN" altLang="en-US" dirty="0">
                <a:solidFill>
                  <a:schemeClr val="bg1"/>
                </a:solidFill>
              </a:rPr>
              <a:t>varieties : Garpe Juice</a:t>
            </a:r>
          </a:p>
          <a:p>
            <a:pPr>
              <a:lnSpc>
                <a:spcPct val="150000"/>
              </a:lnSpc>
            </a:pPr>
            <a:r>
              <a:rPr lang="zh-CN" altLang="en-US" dirty="0">
                <a:solidFill>
                  <a:schemeClr val="bg1"/>
                </a:solidFill>
              </a:rPr>
              <a:t>Type : Semi Dry White </a:t>
            </a:r>
          </a:p>
          <a:p>
            <a:pPr>
              <a:lnSpc>
                <a:spcPct val="150000"/>
              </a:lnSpc>
            </a:pPr>
            <a:r>
              <a:rPr lang="zh-CN" altLang="en-US" dirty="0">
                <a:solidFill>
                  <a:schemeClr val="bg1"/>
                </a:solidFill>
              </a:rPr>
              <a:t>Region : Kakheti</a:t>
            </a:r>
          </a:p>
          <a:p>
            <a:pPr>
              <a:lnSpc>
                <a:spcPct val="150000"/>
              </a:lnSpc>
            </a:pPr>
            <a:r>
              <a:rPr lang="zh-CN" altLang="en-US" dirty="0">
                <a:solidFill>
                  <a:schemeClr val="bg1"/>
                </a:solidFill>
              </a:rPr>
              <a:t>Alcohol : 12.5%</a:t>
            </a:r>
          </a:p>
        </p:txBody>
      </p:sp>
      <p:sp>
        <p:nvSpPr>
          <p:cNvPr id="15" name="矩形 14"/>
          <p:cNvSpPr/>
          <p:nvPr/>
        </p:nvSpPr>
        <p:spPr>
          <a:xfrm>
            <a:off x="7759456" y="1465090"/>
            <a:ext cx="1646861" cy="369332"/>
          </a:xfrm>
          <a:prstGeom prst="rect">
            <a:avLst/>
          </a:prstGeom>
        </p:spPr>
        <p:txBody>
          <a:bodyPr wrap="none">
            <a:spAutoFit/>
          </a:bodyPr>
          <a:lstStyle/>
          <a:p>
            <a:r>
              <a:rPr lang="zh-CN" altLang="en-US" dirty="0">
                <a:solidFill>
                  <a:schemeClr val="accent6"/>
                </a:solidFill>
              </a:rPr>
              <a:t>Semi</a:t>
            </a:r>
            <a:r>
              <a:rPr lang="zh-CN" altLang="en-US" dirty="0">
                <a:solidFill>
                  <a:schemeClr val="bg1"/>
                </a:solidFill>
              </a:rPr>
              <a:t> </a:t>
            </a:r>
            <a:r>
              <a:rPr lang="zh-CN" altLang="en-US" dirty="0">
                <a:solidFill>
                  <a:schemeClr val="accent6"/>
                </a:solidFill>
              </a:rPr>
              <a:t>Dry</a:t>
            </a:r>
            <a:r>
              <a:rPr lang="zh-CN" altLang="en-US" dirty="0">
                <a:solidFill>
                  <a:schemeClr val="bg1"/>
                </a:solidFill>
              </a:rPr>
              <a:t> White</a:t>
            </a:r>
          </a:p>
        </p:txBody>
      </p:sp>
    </p:spTree>
    <p:extLst>
      <p:ext uri="{BB962C8B-B14F-4D97-AF65-F5344CB8AC3E}">
        <p14:creationId xmlns:p14="http://schemas.microsoft.com/office/powerpoint/2010/main" xmlns="" val="2795079646"/>
      </p:ext>
    </p:extLst>
  </p:cSld>
  <p:clrMapOvr>
    <a:masterClrMapping/>
  </p:clrMapOvr>
  <p:transition spd="slow">
    <p:push dir="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710</TotalTime>
  <Words>416</Words>
  <Application>Microsoft Office PowerPoint</Application>
  <PresentationFormat>自定义</PresentationFormat>
  <Paragraphs>37</Paragraphs>
  <Slides>10</Slides>
  <Notes>1</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10</vt:i4>
      </vt:variant>
    </vt:vector>
  </HeadingPairs>
  <TitlesOfParts>
    <vt:vector size="16" baseType="lpstr">
      <vt:lpstr>Arial</vt:lpstr>
      <vt:lpstr>宋体</vt:lpstr>
      <vt:lpstr>微软雅黑</vt:lpstr>
      <vt:lpstr>Calibri</vt:lpstr>
      <vt:lpstr>Kunstler Script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Junming Zhang</dc:creator>
  <cp:lastModifiedBy>Administrator</cp:lastModifiedBy>
  <cp:revision>100</cp:revision>
  <dcterms:created xsi:type="dcterms:W3CDTF">2013-05-24T05:49:34Z</dcterms:created>
  <dcterms:modified xsi:type="dcterms:W3CDTF">2015-07-31T00:53:26Z</dcterms:modified>
</cp:coreProperties>
</file>