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charts/chart19.xml" ContentType="application/vnd.openxmlformats-officedocument.drawingml.chart+xml"/>
  <Override PartName="/ppt/charts/chart28.xml" ContentType="application/vnd.openxmlformats-officedocument.drawingml.char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Override PartName="/ppt/charts/chart26.xml" ContentType="application/vnd.openxmlformats-officedocument.drawingml.char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charts/chart13.xml" ContentType="application/vnd.openxmlformats-officedocument.drawingml.chart+xml"/>
  <Override PartName="/ppt/charts/chart15.xml" ContentType="application/vnd.openxmlformats-officedocument.drawingml.chart+xml"/>
  <Override PartName="/ppt/charts/chart24.xml" ContentType="application/vnd.openxmlformats-officedocument.drawingml.char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22.xml" ContentType="application/vnd.openxmlformats-officedocument.drawingml.chart+xml"/>
  <Override PartName="/ppt/diagrams/layout3.xml" ContentType="application/vnd.openxmlformats-officedocument.drawingml.diagramLayout+xml"/>
  <Override PartName="/ppt/charts/chart7.xml" ContentType="application/vnd.openxmlformats-officedocument.drawingml.chart+xml"/>
  <Override PartName="/ppt/charts/chart20.xml" ContentType="application/vnd.openxmlformats-officedocument.drawingml.char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charts/chart18.xml" ContentType="application/vnd.openxmlformats-officedocument.drawingml.chart+xml"/>
  <Override PartName="/ppt/charts/chart27.xml" ContentType="application/vnd.openxmlformats-officedocument.drawingml.char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charts/chart16.xml" ContentType="application/vnd.openxmlformats-officedocument.drawingml.chart+xml"/>
  <Override PartName="/ppt/charts/chart25.xml" ContentType="application/vnd.openxmlformats-officedocument.drawingml.char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ppt/charts/chart23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charts/chart21.xml" ContentType="application/vnd.openxmlformats-officedocument.drawingml.char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charts/chart4.xml" ContentType="application/vnd.openxmlformats-officedocument.drawingml.chart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0"/>
  </p:handoutMasterIdLst>
  <p:sldIdLst>
    <p:sldId id="256" r:id="rId2"/>
    <p:sldId id="264" r:id="rId3"/>
    <p:sldId id="257" r:id="rId4"/>
    <p:sldId id="258" r:id="rId5"/>
    <p:sldId id="259" r:id="rId6"/>
    <p:sldId id="260" r:id="rId7"/>
    <p:sldId id="277" r:id="rId8"/>
    <p:sldId id="276" r:id="rId9"/>
    <p:sldId id="274" r:id="rId10"/>
    <p:sldId id="279" r:id="rId11"/>
    <p:sldId id="288" r:id="rId12"/>
    <p:sldId id="289" r:id="rId13"/>
    <p:sldId id="290" r:id="rId14"/>
    <p:sldId id="291" r:id="rId15"/>
    <p:sldId id="292" r:id="rId16"/>
    <p:sldId id="266" r:id="rId17"/>
    <p:sldId id="261" r:id="rId18"/>
    <p:sldId id="280" r:id="rId19"/>
    <p:sldId id="294" r:id="rId20"/>
    <p:sldId id="295" r:id="rId21"/>
    <p:sldId id="281" r:id="rId22"/>
    <p:sldId id="282" r:id="rId23"/>
    <p:sldId id="296" r:id="rId24"/>
    <p:sldId id="297" r:id="rId25"/>
    <p:sldId id="298" r:id="rId26"/>
    <p:sldId id="299" r:id="rId27"/>
    <p:sldId id="262" r:id="rId28"/>
    <p:sldId id="263" r:id="rId29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49" autoAdjust="0"/>
    <p:restoredTop sz="94660"/>
  </p:normalViewPr>
  <p:slideViewPr>
    <p:cSldViewPr>
      <p:cViewPr>
        <p:scale>
          <a:sx n="100" d="100"/>
          <a:sy n="100" d="100"/>
        </p:scale>
        <p:origin x="-1506" y="-7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6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7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8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9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0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1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2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32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424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525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626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727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828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style val="27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台量完成情况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zh-CN"/>
              </a:p>
            </c:txPr>
            <c:dLblPos val="ctr"/>
            <c:showVal val="1"/>
          </c:dLbls>
          <c:cat>
            <c:strRef>
              <c:f>Sheet1!$A$2:$A$5</c:f>
              <c:strCache>
                <c:ptCount val="3"/>
                <c:pt idx="0">
                  <c:v>年度完成</c:v>
                </c:pt>
                <c:pt idx="1">
                  <c:v>同期完成</c:v>
                </c:pt>
                <c:pt idx="2">
                  <c:v>竞品情况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</c:ser>
        <c:dLbls/>
        <c:gapWidth val="75"/>
        <c:overlap val="-25"/>
        <c:axId val="219242496"/>
        <c:axId val="219244032"/>
      </c:barChart>
      <c:catAx>
        <c:axId val="219242496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400"/>
            </a:pPr>
            <a:endParaRPr lang="zh-CN"/>
          </a:p>
        </c:txPr>
        <c:crossAx val="219244032"/>
        <c:crosses val="autoZero"/>
        <c:auto val="1"/>
        <c:lblAlgn val="ctr"/>
        <c:lblOffset val="100"/>
      </c:catAx>
      <c:valAx>
        <c:axId val="219244032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spPr>
          <a:ln w="9525">
            <a:noFill/>
          </a:ln>
        </c:spPr>
        <c:crossAx val="21924249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txPr>
    <a:bodyPr/>
    <a:lstStyle/>
    <a:p>
      <a:pPr>
        <a:defRPr sz="1800"/>
      </a:pPr>
      <a:endParaRPr lang="zh-CN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style val="27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dLbls>
            <c:dLbl>
              <c:idx val="0"/>
              <c:layout/>
              <c:dLblPos val="ctr"/>
              <c:showVal val="1"/>
            </c:dLbl>
            <c:dLbl>
              <c:idx val="1"/>
              <c:layout/>
              <c:dLblPos val="ctr"/>
              <c:showVal val="1"/>
            </c:dLbl>
            <c:delete val="1"/>
          </c:dLbls>
          <c:trendline>
            <c:spPr>
              <a:ln w="76200">
                <a:solidFill>
                  <a:schemeClr val="accent1"/>
                </a:solidFill>
              </a:ln>
            </c:spPr>
            <c:trendlineType val="linear"/>
          </c:trendline>
          <c:trendline>
            <c:spPr>
              <a:ln>
                <a:solidFill>
                  <a:srgbClr val="C00000"/>
                </a:solidFill>
              </a:ln>
            </c:spPr>
            <c:trendlineType val="linear"/>
          </c:trendline>
          <c:trendline>
            <c:spPr>
              <a:ln>
                <a:solidFill>
                  <a:srgbClr val="FF0000"/>
                </a:solidFill>
              </a:ln>
            </c:spPr>
            <c:trendlineType val="linear"/>
          </c:trendline>
          <c:trendline>
            <c:spPr>
              <a:ln cmpd="sng">
                <a:solidFill>
                  <a:srgbClr val="FF0000"/>
                </a:solidFill>
              </a:ln>
              <a:effectLst>
                <a:outerShdw blurRad="50800" dist="50800" dir="5400000" algn="ctr" rotWithShape="0">
                  <a:srgbClr val="FF0000"/>
                </a:outerShdw>
              </a:effectLst>
            </c:spPr>
            <c:trendlineType val="exp"/>
          </c:trendline>
          <c:cat>
            <c:numRef>
              <c:f>Sheet1!$A$2:$A$3</c:f>
              <c:numCache>
                <c:formatCode>General</c:formatCode>
                <c:ptCount val="2"/>
                <c:pt idx="0">
                  <c:v>2013</c:v>
                </c:pt>
                <c:pt idx="1">
                  <c:v>2012</c:v>
                </c:pt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902</c:v>
                </c:pt>
                <c:pt idx="1">
                  <c:v>866</c:v>
                </c:pt>
              </c:numCache>
            </c:numRef>
          </c:val>
        </c:ser>
        <c:dLbls/>
        <c:axId val="221942528"/>
        <c:axId val="221944064"/>
      </c:barChart>
      <c:catAx>
        <c:axId val="221942528"/>
        <c:scaling>
          <c:orientation val="minMax"/>
        </c:scaling>
        <c:axPos val="b"/>
        <c:numFmt formatCode="General" sourceLinked="1"/>
        <c:tickLblPos val="nextTo"/>
        <c:crossAx val="221944064"/>
        <c:crosses val="autoZero"/>
        <c:auto val="1"/>
        <c:lblAlgn val="ctr"/>
        <c:lblOffset val="100"/>
      </c:catAx>
      <c:valAx>
        <c:axId val="221944064"/>
        <c:scaling>
          <c:orientation val="minMax"/>
        </c:scaling>
        <c:delete val="1"/>
        <c:axPos val="l"/>
        <c:majorGridlines/>
        <c:numFmt formatCode="General" sourceLinked="1"/>
        <c:tickLblPos val="none"/>
        <c:crossAx val="221942528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zh-CN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style val="27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dLbls>
            <c:dLbl>
              <c:idx val="0"/>
              <c:layout/>
              <c:dLblPos val="ctr"/>
              <c:showVal val="1"/>
            </c:dLbl>
            <c:dLbl>
              <c:idx val="1"/>
              <c:layout/>
              <c:dLblPos val="ctr"/>
              <c:showVal val="1"/>
            </c:dLbl>
            <c:delete val="1"/>
          </c:dLbls>
          <c:trendline>
            <c:spPr>
              <a:ln w="76200">
                <a:solidFill>
                  <a:schemeClr val="accent1"/>
                </a:solidFill>
              </a:ln>
            </c:spPr>
            <c:trendlineType val="linear"/>
          </c:trendline>
          <c:cat>
            <c:numRef>
              <c:f>Sheet1!$A$2:$A$3</c:f>
              <c:numCache>
                <c:formatCode>General</c:formatCode>
                <c:ptCount val="2"/>
                <c:pt idx="0">
                  <c:v>2013</c:v>
                </c:pt>
                <c:pt idx="1">
                  <c:v>2012</c:v>
                </c:pt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866</c:v>
                </c:pt>
                <c:pt idx="1">
                  <c:v>902</c:v>
                </c:pt>
              </c:numCache>
            </c:numRef>
          </c:val>
        </c:ser>
        <c:dLbls/>
        <c:axId val="223544064"/>
        <c:axId val="223545600"/>
      </c:barChart>
      <c:catAx>
        <c:axId val="223544064"/>
        <c:scaling>
          <c:orientation val="minMax"/>
        </c:scaling>
        <c:axPos val="b"/>
        <c:numFmt formatCode="General" sourceLinked="1"/>
        <c:tickLblPos val="nextTo"/>
        <c:crossAx val="223545600"/>
        <c:crosses val="autoZero"/>
        <c:auto val="1"/>
        <c:lblAlgn val="ctr"/>
        <c:lblOffset val="100"/>
      </c:catAx>
      <c:valAx>
        <c:axId val="223545600"/>
        <c:scaling>
          <c:orientation val="minMax"/>
        </c:scaling>
        <c:delete val="1"/>
        <c:axPos val="l"/>
        <c:majorGridlines/>
        <c:numFmt formatCode="General" sourceLinked="1"/>
        <c:tickLblPos val="none"/>
        <c:crossAx val="223544064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zh-CN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style val="27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dLbls>
            <c:dLbl>
              <c:idx val="0"/>
              <c:layout/>
              <c:dLblPos val="ctr"/>
              <c:showVal val="1"/>
            </c:dLbl>
            <c:dLbl>
              <c:idx val="1"/>
              <c:layout/>
              <c:dLblPos val="ctr"/>
              <c:showVal val="1"/>
            </c:dLbl>
            <c:delete val="1"/>
          </c:dLbls>
          <c:trendline>
            <c:spPr>
              <a:ln w="76200">
                <a:solidFill>
                  <a:schemeClr val="accent1"/>
                </a:solidFill>
              </a:ln>
            </c:spPr>
            <c:trendlineType val="linear"/>
          </c:trendline>
          <c:trendline>
            <c:spPr>
              <a:ln>
                <a:solidFill>
                  <a:srgbClr val="C00000"/>
                </a:solidFill>
              </a:ln>
            </c:spPr>
            <c:trendlineType val="linear"/>
          </c:trendline>
          <c:trendline>
            <c:spPr>
              <a:ln>
                <a:solidFill>
                  <a:srgbClr val="FF0000"/>
                </a:solidFill>
              </a:ln>
            </c:spPr>
            <c:trendlineType val="linear"/>
          </c:trendline>
          <c:trendline>
            <c:spPr>
              <a:ln cmpd="sng">
                <a:solidFill>
                  <a:srgbClr val="FF0000"/>
                </a:solidFill>
              </a:ln>
              <a:effectLst>
                <a:outerShdw blurRad="50800" dist="50800" dir="5400000" algn="ctr" rotWithShape="0">
                  <a:srgbClr val="FF0000"/>
                </a:outerShdw>
              </a:effectLst>
            </c:spPr>
            <c:trendlineType val="exp"/>
          </c:trendline>
          <c:cat>
            <c:numRef>
              <c:f>Sheet1!$A$2:$A$3</c:f>
              <c:numCache>
                <c:formatCode>General</c:formatCode>
                <c:ptCount val="2"/>
                <c:pt idx="0">
                  <c:v>2013</c:v>
                </c:pt>
                <c:pt idx="1">
                  <c:v>2012</c:v>
                </c:pt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902</c:v>
                </c:pt>
                <c:pt idx="1">
                  <c:v>866</c:v>
                </c:pt>
              </c:numCache>
            </c:numRef>
          </c:val>
        </c:ser>
        <c:dLbls/>
        <c:axId val="227834112"/>
        <c:axId val="227844096"/>
      </c:barChart>
      <c:catAx>
        <c:axId val="227834112"/>
        <c:scaling>
          <c:orientation val="minMax"/>
        </c:scaling>
        <c:axPos val="b"/>
        <c:numFmt formatCode="General" sourceLinked="1"/>
        <c:tickLblPos val="nextTo"/>
        <c:crossAx val="227844096"/>
        <c:crosses val="autoZero"/>
        <c:auto val="1"/>
        <c:lblAlgn val="ctr"/>
        <c:lblOffset val="100"/>
      </c:catAx>
      <c:valAx>
        <c:axId val="227844096"/>
        <c:scaling>
          <c:orientation val="minMax"/>
        </c:scaling>
        <c:delete val="1"/>
        <c:axPos val="l"/>
        <c:majorGridlines/>
        <c:numFmt formatCode="General" sourceLinked="1"/>
        <c:tickLblPos val="none"/>
        <c:crossAx val="227834112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zh-CN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style val="27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dLbls>
            <c:dLbl>
              <c:idx val="0"/>
              <c:layout/>
              <c:dLblPos val="ctr"/>
              <c:showVal val="1"/>
            </c:dLbl>
            <c:dLbl>
              <c:idx val="1"/>
              <c:layout/>
              <c:dLblPos val="ctr"/>
              <c:showVal val="1"/>
            </c:dLbl>
            <c:delete val="1"/>
          </c:dLbls>
          <c:trendline>
            <c:spPr>
              <a:ln w="76200">
                <a:solidFill>
                  <a:schemeClr val="accent1"/>
                </a:solidFill>
              </a:ln>
            </c:spPr>
            <c:trendlineType val="linear"/>
          </c:trendline>
          <c:cat>
            <c:numRef>
              <c:f>Sheet1!$A$2:$A$3</c:f>
              <c:numCache>
                <c:formatCode>General</c:formatCode>
                <c:ptCount val="2"/>
                <c:pt idx="0">
                  <c:v>2013</c:v>
                </c:pt>
                <c:pt idx="1">
                  <c:v>2012</c:v>
                </c:pt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866</c:v>
                </c:pt>
                <c:pt idx="1">
                  <c:v>902</c:v>
                </c:pt>
              </c:numCache>
            </c:numRef>
          </c:val>
        </c:ser>
        <c:dLbls/>
        <c:axId val="232927232"/>
        <c:axId val="232928768"/>
      </c:barChart>
      <c:catAx>
        <c:axId val="232927232"/>
        <c:scaling>
          <c:orientation val="minMax"/>
        </c:scaling>
        <c:axPos val="b"/>
        <c:numFmt formatCode="General" sourceLinked="1"/>
        <c:tickLblPos val="nextTo"/>
        <c:crossAx val="232928768"/>
        <c:crosses val="autoZero"/>
        <c:auto val="1"/>
        <c:lblAlgn val="ctr"/>
        <c:lblOffset val="100"/>
      </c:catAx>
      <c:valAx>
        <c:axId val="232928768"/>
        <c:scaling>
          <c:orientation val="minMax"/>
        </c:scaling>
        <c:delete val="1"/>
        <c:axPos val="l"/>
        <c:majorGridlines/>
        <c:numFmt formatCode="General" sourceLinked="1"/>
        <c:tickLblPos val="none"/>
        <c:crossAx val="232927232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zh-CN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style val="26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台量</c:v>
                </c:pt>
              </c:strCache>
            </c:strRef>
          </c:tx>
          <c:dLbls>
            <c:showVal val="1"/>
          </c:dLbls>
          <c:cat>
            <c:strRef>
              <c:f>Sheet1!$A$2</c:f>
              <c:strCache>
                <c:ptCount val="1"/>
                <c:pt idx="0">
                  <c:v>销售台量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利润</c:v>
                </c:pt>
              </c:strCache>
            </c:strRef>
          </c:tx>
          <c:dLbls>
            <c:showVal val="1"/>
          </c:dLbls>
          <c:cat>
            <c:strRef>
              <c:f>Sheet1!$A$2</c:f>
              <c:strCache>
                <c:ptCount val="1"/>
                <c:pt idx="0">
                  <c:v>销售台量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dLbls/>
        <c:axId val="232971648"/>
        <c:axId val="232970112"/>
      </c:barChart>
      <c:valAx>
        <c:axId val="232970112"/>
        <c:scaling>
          <c:orientation val="minMax"/>
        </c:scaling>
        <c:delete val="1"/>
        <c:axPos val="r"/>
        <c:numFmt formatCode="General" sourceLinked="1"/>
        <c:tickLblPos val="none"/>
        <c:crossAx val="232971648"/>
        <c:crosses val="max"/>
        <c:crossBetween val="between"/>
      </c:valAx>
      <c:catAx>
        <c:axId val="232971648"/>
        <c:scaling>
          <c:orientation val="minMax"/>
        </c:scaling>
        <c:delete val="1"/>
        <c:axPos val="b"/>
        <c:tickLblPos val="none"/>
        <c:crossAx val="232970112"/>
        <c:crosses val="autoZero"/>
        <c:auto val="1"/>
        <c:lblAlgn val="ctr"/>
        <c:lblOffset val="100"/>
      </c:catAx>
    </c:plotArea>
    <c:legend>
      <c:legendPos val="r"/>
      <c:layout>
        <c:manualLayout>
          <c:xMode val="edge"/>
          <c:yMode val="edge"/>
          <c:x val="0.45803111763211513"/>
          <c:y val="4.2812243520697563E-3"/>
          <c:w val="0.48305976223682034"/>
          <c:h val="0.12809414420454387"/>
        </c:manualLayout>
      </c:layout>
    </c:legend>
    <c:plotVisOnly val="1"/>
    <c:dispBlanksAs val="gap"/>
  </c:chart>
  <c:txPr>
    <a:bodyPr/>
    <a:lstStyle/>
    <a:p>
      <a:pPr>
        <a:defRPr sz="1800"/>
      </a:pPr>
      <a:endParaRPr lang="zh-CN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style val="27"/>
  <c:chart>
    <c:plotArea>
      <c:layout/>
      <c:barChart>
        <c:barDir val="bar"/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完成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showVal val="1"/>
          </c:dLbls>
          <c:cat>
            <c:strRef>
              <c:f>Sheet1!$A$2</c:f>
              <c:strCache>
                <c:ptCount val="1"/>
                <c:pt idx="0">
                  <c:v>总体完成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8.0000000000000043E-2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列2</c:v>
                </c:pt>
              </c:strCache>
            </c:strRef>
          </c:tx>
          <c:cat>
            <c:strRef>
              <c:f>Sheet1!$A$2</c:f>
              <c:strCache>
                <c:ptCount val="1"/>
                <c:pt idx="0">
                  <c:v>总体完成</c:v>
                </c:pt>
              </c:strCache>
            </c:strRef>
          </c:cat>
          <c:val>
            <c:numRef>
              <c:f>Sheet1!$C$2</c:f>
              <c:numCache>
                <c:formatCode>0%</c:formatCode>
                <c:ptCount val="1"/>
                <c:pt idx="0">
                  <c:v>0.14000000000000001</c:v>
                </c:pt>
              </c:numCache>
            </c:numRef>
          </c:val>
        </c:ser>
        <c:dLbls/>
        <c:gapWidth val="60"/>
        <c:overlap val="100"/>
        <c:axId val="234414464"/>
        <c:axId val="234416000"/>
      </c:barChart>
      <c:catAx>
        <c:axId val="234414464"/>
        <c:scaling>
          <c:orientation val="minMax"/>
        </c:scaling>
        <c:delete val="1"/>
        <c:axPos val="l"/>
        <c:tickLblPos val="none"/>
        <c:crossAx val="234416000"/>
        <c:crosses val="autoZero"/>
        <c:auto val="1"/>
        <c:lblAlgn val="ctr"/>
        <c:lblOffset val="100"/>
      </c:catAx>
      <c:valAx>
        <c:axId val="234416000"/>
        <c:scaling>
          <c:orientation val="minMax"/>
          <c:min val="0"/>
        </c:scaling>
        <c:delete val="1"/>
        <c:axPos val="b"/>
        <c:numFmt formatCode="0%" sourceLinked="1"/>
        <c:tickLblPos val="none"/>
        <c:crossAx val="234414464"/>
        <c:crosses val="autoZero"/>
        <c:crossBetween val="between"/>
        <c:majorUnit val="0.25"/>
      </c:valAx>
    </c:plotArea>
    <c:plotVisOnly val="1"/>
    <c:dispBlanksAs val="gap"/>
  </c:chart>
  <c:txPr>
    <a:bodyPr/>
    <a:lstStyle/>
    <a:p>
      <a:pPr>
        <a:defRPr sz="1800"/>
      </a:pPr>
      <a:endParaRPr lang="zh-CN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style val="27"/>
  <c:chart>
    <c:plotArea>
      <c:layout/>
      <c:barChart>
        <c:barDir val="bar"/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完成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showVal val="1"/>
          </c:dLbls>
          <c:cat>
            <c:strRef>
              <c:f>Sheet1!$A$2</c:f>
              <c:strCache>
                <c:ptCount val="1"/>
                <c:pt idx="0">
                  <c:v>总体完成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8.0000000000000043E-2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列2</c:v>
                </c:pt>
              </c:strCache>
            </c:strRef>
          </c:tx>
          <c:cat>
            <c:strRef>
              <c:f>Sheet1!$A$2</c:f>
              <c:strCache>
                <c:ptCount val="1"/>
                <c:pt idx="0">
                  <c:v>总体完成</c:v>
                </c:pt>
              </c:strCache>
            </c:strRef>
          </c:cat>
          <c:val>
            <c:numRef>
              <c:f>Sheet1!$C$2</c:f>
              <c:numCache>
                <c:formatCode>0%</c:formatCode>
                <c:ptCount val="1"/>
                <c:pt idx="0">
                  <c:v>0.14000000000000001</c:v>
                </c:pt>
              </c:numCache>
            </c:numRef>
          </c:val>
        </c:ser>
        <c:dLbls/>
        <c:gapWidth val="60"/>
        <c:overlap val="100"/>
        <c:axId val="234404096"/>
        <c:axId val="234778624"/>
      </c:barChart>
      <c:catAx>
        <c:axId val="234404096"/>
        <c:scaling>
          <c:orientation val="minMax"/>
        </c:scaling>
        <c:delete val="1"/>
        <c:axPos val="l"/>
        <c:tickLblPos val="none"/>
        <c:crossAx val="234778624"/>
        <c:crosses val="autoZero"/>
        <c:auto val="1"/>
        <c:lblAlgn val="ctr"/>
        <c:lblOffset val="100"/>
      </c:catAx>
      <c:valAx>
        <c:axId val="234778624"/>
        <c:scaling>
          <c:orientation val="minMax"/>
          <c:min val="0"/>
        </c:scaling>
        <c:delete val="1"/>
        <c:axPos val="b"/>
        <c:numFmt formatCode="0%" sourceLinked="1"/>
        <c:tickLblPos val="none"/>
        <c:crossAx val="234404096"/>
        <c:crosses val="autoZero"/>
        <c:crossBetween val="between"/>
        <c:majorUnit val="0.25"/>
      </c:valAx>
    </c:plotArea>
    <c:plotVisOnly val="1"/>
    <c:dispBlanksAs val="gap"/>
  </c:chart>
  <c:txPr>
    <a:bodyPr/>
    <a:lstStyle/>
    <a:p>
      <a:pPr>
        <a:defRPr sz="1800"/>
      </a:pPr>
      <a:endParaRPr lang="zh-CN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style val="26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台量</c:v>
                </c:pt>
              </c:strCache>
            </c:strRef>
          </c:tx>
          <c:dLbls>
            <c:showVal val="1"/>
          </c:dLbls>
          <c:cat>
            <c:strRef>
              <c:f>Sheet1!$A$2</c:f>
              <c:strCache>
                <c:ptCount val="1"/>
                <c:pt idx="0">
                  <c:v>销售台量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利润</c:v>
                </c:pt>
              </c:strCache>
            </c:strRef>
          </c:tx>
          <c:dLbls>
            <c:showVal val="1"/>
          </c:dLbls>
          <c:cat>
            <c:strRef>
              <c:f>Sheet1!$A$2</c:f>
              <c:strCache>
                <c:ptCount val="1"/>
                <c:pt idx="0">
                  <c:v>销售台量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dLbls/>
        <c:axId val="234005248"/>
        <c:axId val="233995264"/>
      </c:barChart>
      <c:valAx>
        <c:axId val="233995264"/>
        <c:scaling>
          <c:orientation val="minMax"/>
        </c:scaling>
        <c:delete val="1"/>
        <c:axPos val="r"/>
        <c:numFmt formatCode="General" sourceLinked="1"/>
        <c:tickLblPos val="none"/>
        <c:crossAx val="234005248"/>
        <c:crosses val="max"/>
        <c:crossBetween val="between"/>
      </c:valAx>
      <c:catAx>
        <c:axId val="234005248"/>
        <c:scaling>
          <c:orientation val="minMax"/>
        </c:scaling>
        <c:delete val="1"/>
        <c:axPos val="b"/>
        <c:tickLblPos val="none"/>
        <c:crossAx val="233995264"/>
        <c:crosses val="autoZero"/>
        <c:auto val="1"/>
        <c:lblAlgn val="ctr"/>
        <c:lblOffset val="100"/>
      </c:catAx>
    </c:plotArea>
    <c:legend>
      <c:legendPos val="r"/>
      <c:layout>
        <c:manualLayout>
          <c:xMode val="edge"/>
          <c:yMode val="edge"/>
          <c:x val="0.45803111763211513"/>
          <c:y val="4.281224352069758E-3"/>
          <c:w val="0.48305976223682046"/>
          <c:h val="0.12809414420454387"/>
        </c:manualLayout>
      </c:layout>
    </c:legend>
    <c:plotVisOnly val="1"/>
    <c:dispBlanksAs val="gap"/>
  </c:chart>
  <c:txPr>
    <a:bodyPr/>
    <a:lstStyle/>
    <a:p>
      <a:pPr>
        <a:defRPr sz="1800"/>
      </a:pPr>
      <a:endParaRPr lang="zh-CN"/>
    </a:p>
  </c:txPr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style val="27"/>
  <c:chart>
    <c:plotArea>
      <c:layout/>
      <c:barChart>
        <c:barDir val="bar"/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完成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showVal val="1"/>
          </c:dLbls>
          <c:cat>
            <c:strRef>
              <c:f>Sheet1!$A$2</c:f>
              <c:strCache>
                <c:ptCount val="1"/>
                <c:pt idx="0">
                  <c:v>总体完成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8.0000000000000043E-2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列2</c:v>
                </c:pt>
              </c:strCache>
            </c:strRef>
          </c:tx>
          <c:cat>
            <c:strRef>
              <c:f>Sheet1!$A$2</c:f>
              <c:strCache>
                <c:ptCount val="1"/>
                <c:pt idx="0">
                  <c:v>总体完成</c:v>
                </c:pt>
              </c:strCache>
            </c:strRef>
          </c:cat>
          <c:val>
            <c:numRef>
              <c:f>Sheet1!$C$2</c:f>
              <c:numCache>
                <c:formatCode>0%</c:formatCode>
                <c:ptCount val="1"/>
                <c:pt idx="0">
                  <c:v>0.14000000000000001</c:v>
                </c:pt>
              </c:numCache>
            </c:numRef>
          </c:val>
        </c:ser>
        <c:dLbls/>
        <c:gapWidth val="60"/>
        <c:overlap val="100"/>
        <c:axId val="235030016"/>
        <c:axId val="235031552"/>
      </c:barChart>
      <c:catAx>
        <c:axId val="235030016"/>
        <c:scaling>
          <c:orientation val="minMax"/>
        </c:scaling>
        <c:delete val="1"/>
        <c:axPos val="l"/>
        <c:tickLblPos val="none"/>
        <c:crossAx val="235031552"/>
        <c:crosses val="autoZero"/>
        <c:auto val="1"/>
        <c:lblAlgn val="ctr"/>
        <c:lblOffset val="100"/>
      </c:catAx>
      <c:valAx>
        <c:axId val="235031552"/>
        <c:scaling>
          <c:orientation val="minMax"/>
          <c:min val="0"/>
        </c:scaling>
        <c:delete val="1"/>
        <c:axPos val="b"/>
        <c:numFmt formatCode="0%" sourceLinked="1"/>
        <c:tickLblPos val="none"/>
        <c:crossAx val="235030016"/>
        <c:crosses val="autoZero"/>
        <c:crossBetween val="between"/>
        <c:majorUnit val="0.25"/>
      </c:valAx>
    </c:plotArea>
    <c:plotVisOnly val="1"/>
    <c:dispBlanksAs val="gap"/>
  </c:chart>
  <c:txPr>
    <a:bodyPr/>
    <a:lstStyle/>
    <a:p>
      <a:pPr>
        <a:defRPr sz="1800"/>
      </a:pPr>
      <a:endParaRPr lang="zh-CN"/>
    </a:p>
  </c:txPr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style val="27"/>
  <c:chart>
    <c:plotArea>
      <c:layout/>
      <c:barChart>
        <c:barDir val="bar"/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完成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showVal val="1"/>
          </c:dLbls>
          <c:cat>
            <c:strRef>
              <c:f>Sheet1!$A$2</c:f>
              <c:strCache>
                <c:ptCount val="1"/>
                <c:pt idx="0">
                  <c:v>总体完成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8.0000000000000043E-2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列2</c:v>
                </c:pt>
              </c:strCache>
            </c:strRef>
          </c:tx>
          <c:cat>
            <c:strRef>
              <c:f>Sheet1!$A$2</c:f>
              <c:strCache>
                <c:ptCount val="1"/>
                <c:pt idx="0">
                  <c:v>总体完成</c:v>
                </c:pt>
              </c:strCache>
            </c:strRef>
          </c:cat>
          <c:val>
            <c:numRef>
              <c:f>Sheet1!$C$2</c:f>
              <c:numCache>
                <c:formatCode>0%</c:formatCode>
                <c:ptCount val="1"/>
                <c:pt idx="0">
                  <c:v>0.14000000000000001</c:v>
                </c:pt>
              </c:numCache>
            </c:numRef>
          </c:val>
        </c:ser>
        <c:dLbls/>
        <c:gapWidth val="60"/>
        <c:overlap val="100"/>
        <c:axId val="235134336"/>
        <c:axId val="235226240"/>
      </c:barChart>
      <c:catAx>
        <c:axId val="235134336"/>
        <c:scaling>
          <c:orientation val="minMax"/>
        </c:scaling>
        <c:delete val="1"/>
        <c:axPos val="l"/>
        <c:tickLblPos val="none"/>
        <c:crossAx val="235226240"/>
        <c:crosses val="autoZero"/>
        <c:auto val="1"/>
        <c:lblAlgn val="ctr"/>
        <c:lblOffset val="100"/>
      </c:catAx>
      <c:valAx>
        <c:axId val="235226240"/>
        <c:scaling>
          <c:orientation val="minMax"/>
          <c:min val="0"/>
        </c:scaling>
        <c:delete val="1"/>
        <c:axPos val="b"/>
        <c:numFmt formatCode="0%" sourceLinked="1"/>
        <c:tickLblPos val="none"/>
        <c:crossAx val="235134336"/>
        <c:crosses val="autoZero"/>
        <c:crossBetween val="between"/>
        <c:majorUnit val="0.25"/>
      </c:valAx>
    </c:plotArea>
    <c:plotVisOnly val="1"/>
    <c:dispBlanksAs val="gap"/>
  </c:chart>
  <c:txPr>
    <a:bodyPr/>
    <a:lstStyle/>
    <a:p>
      <a:pPr>
        <a:defRPr sz="1800"/>
      </a:pPr>
      <a:endParaRPr lang="zh-CN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style val="27"/>
  <c:chart>
    <c:autoTitleDeleted val="1"/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列2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zh-CN"/>
              </a:p>
            </c:txPr>
            <c:dLblPos val="ctr"/>
            <c:showVal val="1"/>
          </c:dLbls>
          <c:cat>
            <c:strRef>
              <c:f>Sheet1!$A$2:$A$5</c:f>
              <c:strCache>
                <c:ptCount val="4"/>
                <c:pt idx="0">
                  <c:v>业务类别</c:v>
                </c:pt>
                <c:pt idx="1">
                  <c:v>业务类别</c:v>
                </c:pt>
                <c:pt idx="2">
                  <c:v>业务类别</c:v>
                </c:pt>
                <c:pt idx="3">
                  <c:v>业务类别</c:v>
                </c:pt>
              </c:strCache>
            </c:strRef>
          </c:cat>
          <c:val>
            <c:numRef>
              <c:f>Sheet1!$B$2:$B$5</c:f>
              <c:numCache>
                <c:formatCode>0.00_);[Red]\(0.00\)</c:formatCode>
                <c:ptCount val="4"/>
                <c:pt idx="0">
                  <c:v>0.84000000000000064</c:v>
                </c:pt>
                <c:pt idx="1">
                  <c:v>0.95000000000000062</c:v>
                </c:pt>
                <c:pt idx="2">
                  <c:v>0.87000000000000066</c:v>
                </c:pt>
                <c:pt idx="3">
                  <c:v>0.9</c:v>
                </c:pt>
              </c:numCache>
            </c:numRef>
          </c:val>
        </c:ser>
        <c:dLbls/>
        <c:gapWidth val="60"/>
        <c:axId val="218351488"/>
        <c:axId val="218353024"/>
      </c:barChart>
      <c:catAx>
        <c:axId val="218351488"/>
        <c:scaling>
          <c:orientation val="minMax"/>
        </c:scaling>
        <c:axPos val="l"/>
        <c:tickLblPos val="nextTo"/>
        <c:txPr>
          <a:bodyPr/>
          <a:lstStyle/>
          <a:p>
            <a:pPr>
              <a:defRPr sz="1200"/>
            </a:pPr>
            <a:endParaRPr lang="zh-CN"/>
          </a:p>
        </c:txPr>
        <c:crossAx val="218353024"/>
        <c:crosses val="autoZero"/>
        <c:auto val="1"/>
        <c:lblAlgn val="ctr"/>
        <c:lblOffset val="100"/>
      </c:catAx>
      <c:valAx>
        <c:axId val="218353024"/>
        <c:scaling>
          <c:orientation val="minMax"/>
          <c:min val="0"/>
        </c:scaling>
        <c:delete val="1"/>
        <c:axPos val="b"/>
        <c:numFmt formatCode="0.00_);[Red]\(0.00\)" sourceLinked="1"/>
        <c:tickLblPos val="none"/>
        <c:crossAx val="218351488"/>
        <c:crosses val="autoZero"/>
        <c:crossBetween val="between"/>
        <c:majorUnit val="0.25"/>
      </c:valAx>
    </c:plotArea>
    <c:plotVisOnly val="1"/>
    <c:dispBlanksAs val="gap"/>
  </c:chart>
  <c:txPr>
    <a:bodyPr/>
    <a:lstStyle/>
    <a:p>
      <a:pPr>
        <a:defRPr sz="1800"/>
      </a:pPr>
      <a:endParaRPr lang="zh-CN"/>
    </a:p>
  </c:txPr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style val="27"/>
  <c:chart>
    <c:autoTitleDeleted val="1"/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次数</c:v>
                </c:pt>
              </c:strCache>
            </c:strRef>
          </c:tx>
          <c:spPr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zh-CN"/>
              </a:p>
            </c:txPr>
            <c:dLblPos val="ctr"/>
            <c:showVal val="1"/>
          </c:dLbls>
          <c:cat>
            <c:strRef>
              <c:f>Sheet1!$A$2:$A$6</c:f>
              <c:strCache>
                <c:ptCount val="5"/>
                <c:pt idx="0">
                  <c:v>月份</c:v>
                </c:pt>
                <c:pt idx="1">
                  <c:v>月份</c:v>
                </c:pt>
                <c:pt idx="2">
                  <c:v>月份</c:v>
                </c:pt>
                <c:pt idx="3">
                  <c:v>月份</c:v>
                </c:pt>
                <c:pt idx="4">
                  <c:v>月份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7</c:v>
                </c:pt>
                <c:pt idx="1">
                  <c:v>8</c:v>
                </c:pt>
                <c:pt idx="2">
                  <c:v>6</c:v>
                </c:pt>
                <c:pt idx="3">
                  <c:v>8</c:v>
                </c:pt>
                <c:pt idx="4">
                  <c:v>3</c:v>
                </c:pt>
              </c:numCache>
            </c:numRef>
          </c:val>
        </c:ser>
        <c:dLbls/>
        <c:marker val="1"/>
        <c:axId val="226215424"/>
        <c:axId val="226216960"/>
      </c:lineChart>
      <c:catAx>
        <c:axId val="226215424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400"/>
            </a:pPr>
            <a:endParaRPr lang="zh-CN"/>
          </a:p>
        </c:txPr>
        <c:crossAx val="226216960"/>
        <c:crosses val="autoZero"/>
        <c:auto val="1"/>
        <c:lblAlgn val="ctr"/>
        <c:lblOffset val="100"/>
      </c:catAx>
      <c:valAx>
        <c:axId val="226216960"/>
        <c:scaling>
          <c:orientation val="minMax"/>
        </c:scaling>
        <c:delete val="1"/>
        <c:axPos val="l"/>
        <c:majorGridlines/>
        <c:numFmt formatCode="General" sourceLinked="1"/>
        <c:majorTickMark val="none"/>
        <c:tickLblPos val="none"/>
        <c:crossAx val="22621542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txPr>
    <a:bodyPr/>
    <a:lstStyle/>
    <a:p>
      <a:pPr>
        <a:defRPr sz="1800"/>
      </a:pPr>
      <a:endParaRPr lang="zh-CN"/>
    </a:p>
  </c:txPr>
  <c:externalData r:id="rId1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style val="27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人数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zh-CN"/>
              </a:p>
            </c:txPr>
            <c:dLblPos val="ctr"/>
            <c:showVal val="1"/>
          </c:dLbls>
          <c:cat>
            <c:strRef>
              <c:f>Sheet1!$A$2:$A$6</c:f>
              <c:strCache>
                <c:ptCount val="5"/>
                <c:pt idx="0">
                  <c:v>月份</c:v>
                </c:pt>
                <c:pt idx="1">
                  <c:v>月份</c:v>
                </c:pt>
                <c:pt idx="2">
                  <c:v>月份</c:v>
                </c:pt>
                <c:pt idx="3">
                  <c:v>月份</c:v>
                </c:pt>
                <c:pt idx="4">
                  <c:v>月份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41</c:v>
                </c:pt>
                <c:pt idx="2">
                  <c:v>22</c:v>
                </c:pt>
                <c:pt idx="3">
                  <c:v>18</c:v>
                </c:pt>
                <c:pt idx="4">
                  <c:v>10</c:v>
                </c:pt>
              </c:numCache>
            </c:numRef>
          </c:val>
        </c:ser>
        <c:dLbls/>
        <c:gapWidth val="75"/>
        <c:overlap val="-25"/>
        <c:axId val="235264256"/>
        <c:axId val="234946560"/>
      </c:barChart>
      <c:catAx>
        <c:axId val="235264256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400"/>
            </a:pPr>
            <a:endParaRPr lang="zh-CN"/>
          </a:p>
        </c:txPr>
        <c:crossAx val="234946560"/>
        <c:crosses val="autoZero"/>
        <c:auto val="1"/>
        <c:lblAlgn val="ctr"/>
        <c:lblOffset val="100"/>
      </c:catAx>
      <c:valAx>
        <c:axId val="234946560"/>
        <c:scaling>
          <c:orientation val="minMax"/>
        </c:scaling>
        <c:delete val="1"/>
        <c:axPos val="l"/>
        <c:majorGridlines/>
        <c:numFmt formatCode="General" sourceLinked="1"/>
        <c:majorTickMark val="none"/>
        <c:tickLblPos val="none"/>
        <c:crossAx val="23526425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txPr>
    <a:bodyPr/>
    <a:lstStyle/>
    <a:p>
      <a:pPr>
        <a:defRPr sz="1800"/>
      </a:pPr>
      <a:endParaRPr lang="zh-CN"/>
    </a:p>
  </c:txPr>
  <c:externalData r:id="rId1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style val="27"/>
  <c:chart>
    <c:autoTitleDeleted val="1"/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公里数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zh-CN"/>
              </a:p>
            </c:txPr>
            <c:dLblPos val="inEnd"/>
            <c:showVal val="1"/>
          </c:dLbls>
          <c:cat>
            <c:strRef>
              <c:f>Sheet1!$A$2:$A$6</c:f>
              <c:strCache>
                <c:ptCount val="5"/>
                <c:pt idx="0">
                  <c:v>月份</c:v>
                </c:pt>
                <c:pt idx="1">
                  <c:v>月份</c:v>
                </c:pt>
                <c:pt idx="2">
                  <c:v>月份</c:v>
                </c:pt>
                <c:pt idx="3">
                  <c:v>月份</c:v>
                </c:pt>
                <c:pt idx="4">
                  <c:v>月份</c:v>
                </c:pt>
              </c:strCache>
            </c:strRef>
          </c:cat>
          <c:val>
            <c:numRef>
              <c:f>Sheet1!$B$2:$B$6</c:f>
              <c:numCache>
                <c:formatCode>0_ </c:formatCode>
                <c:ptCount val="5"/>
                <c:pt idx="0">
                  <c:v>54</c:v>
                </c:pt>
                <c:pt idx="1">
                  <c:v>123</c:v>
                </c:pt>
                <c:pt idx="2">
                  <c:v>44</c:v>
                </c:pt>
                <c:pt idx="3">
                  <c:v>24</c:v>
                </c:pt>
                <c:pt idx="4">
                  <c:v>25</c:v>
                </c:pt>
              </c:numCache>
            </c:numRef>
          </c:val>
        </c:ser>
        <c:dLbls/>
        <c:gapWidth val="60"/>
        <c:axId val="234961920"/>
        <c:axId val="235148032"/>
      </c:barChart>
      <c:catAx>
        <c:axId val="234961920"/>
        <c:scaling>
          <c:orientation val="minMax"/>
        </c:scaling>
        <c:axPos val="l"/>
        <c:tickLblPos val="nextTo"/>
        <c:txPr>
          <a:bodyPr/>
          <a:lstStyle/>
          <a:p>
            <a:pPr>
              <a:defRPr sz="1200"/>
            </a:pPr>
            <a:endParaRPr lang="zh-CN"/>
          </a:p>
        </c:txPr>
        <c:crossAx val="235148032"/>
        <c:crosses val="autoZero"/>
        <c:auto val="1"/>
        <c:lblAlgn val="ctr"/>
        <c:lblOffset val="100"/>
      </c:catAx>
      <c:valAx>
        <c:axId val="235148032"/>
        <c:scaling>
          <c:orientation val="minMax"/>
          <c:min val="0"/>
        </c:scaling>
        <c:delete val="1"/>
        <c:axPos val="b"/>
        <c:numFmt formatCode="0_ " sourceLinked="1"/>
        <c:tickLblPos val="none"/>
        <c:crossAx val="234961920"/>
        <c:crosses val="autoZero"/>
        <c:crossBetween val="between"/>
        <c:majorUnit val="0.25"/>
      </c:valAx>
    </c:plotArea>
    <c:plotVisOnly val="1"/>
    <c:dispBlanksAs val="gap"/>
  </c:chart>
  <c:txPr>
    <a:bodyPr/>
    <a:lstStyle/>
    <a:p>
      <a:pPr>
        <a:defRPr sz="1800"/>
      </a:pPr>
      <a:endParaRPr lang="zh-CN"/>
    </a:p>
  </c:txPr>
  <c:externalData r:id="rId1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style val="28"/>
  <c:chart>
    <c:plotArea>
      <c:layout>
        <c:manualLayout>
          <c:layoutTarget val="inner"/>
          <c:xMode val="edge"/>
          <c:yMode val="edge"/>
          <c:x val="3.2884902840059925E-2"/>
          <c:y val="8.2863211640472112E-2"/>
          <c:w val="0.93423019431988064"/>
          <c:h val="0.78059561938809874"/>
        </c:manualLayout>
      </c:layout>
      <c:barChart>
        <c:barDir val="bar"/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销售利润</c:v>
                </c:pt>
              </c:strCache>
            </c:strRef>
          </c:tx>
          <c:dLbls>
            <c:txPr>
              <a:bodyPr/>
              <a:lstStyle/>
              <a:p>
                <a:pPr>
                  <a:defRPr sz="2400" b="1">
                    <a:solidFill>
                      <a:schemeClr val="bg1"/>
                    </a:solidFill>
                  </a:defRPr>
                </a:pPr>
                <a:endParaRPr lang="zh-CN"/>
              </a:p>
            </c:txPr>
            <c:showVal val="1"/>
          </c:dLbls>
          <c:cat>
            <c:strRef>
              <c:f>Sheet1!$A$2</c:f>
              <c:strCache>
                <c:ptCount val="1"/>
                <c:pt idx="0">
                  <c:v>利润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0.30421155729676785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售后利润</c:v>
                </c:pt>
              </c:strCache>
            </c:strRef>
          </c:tx>
          <c:dLbls>
            <c:txPr>
              <a:bodyPr/>
              <a:lstStyle/>
              <a:p>
                <a:pPr>
                  <a:defRPr sz="2400" b="1">
                    <a:solidFill>
                      <a:schemeClr val="bg1"/>
                    </a:solidFill>
                  </a:defRPr>
                </a:pPr>
                <a:endParaRPr lang="zh-CN"/>
              </a:p>
            </c:txPr>
            <c:showVal val="1"/>
          </c:dLbls>
          <c:cat>
            <c:strRef>
              <c:f>Sheet1!$A$2</c:f>
              <c:strCache>
                <c:ptCount val="1"/>
                <c:pt idx="0">
                  <c:v>利润</c:v>
                </c:pt>
              </c:strCache>
            </c:strRef>
          </c:cat>
          <c:val>
            <c:numRef>
              <c:f>Sheet1!$C$2</c:f>
              <c:numCache>
                <c:formatCode>0%</c:formatCode>
                <c:ptCount val="1"/>
                <c:pt idx="0">
                  <c:v>0.61655239960822728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未达成</c:v>
                </c:pt>
              </c:strCache>
            </c:strRef>
          </c:tx>
          <c:dLbls>
            <c:txPr>
              <a:bodyPr/>
              <a:lstStyle/>
              <a:p>
                <a:pPr>
                  <a:defRPr sz="2000" b="1">
                    <a:solidFill>
                      <a:schemeClr val="bg1"/>
                    </a:solidFill>
                  </a:defRPr>
                </a:pPr>
                <a:endParaRPr lang="zh-CN"/>
              </a:p>
            </c:txPr>
            <c:dLblPos val="ctr"/>
            <c:showVal val="1"/>
          </c:dLbls>
          <c:cat>
            <c:strRef>
              <c:f>Sheet1!$A$2</c:f>
              <c:strCache>
                <c:ptCount val="1"/>
                <c:pt idx="0">
                  <c:v>利润</c:v>
                </c:pt>
              </c:strCache>
            </c:strRef>
          </c:cat>
          <c:val>
            <c:numRef>
              <c:f>Sheet1!$D$2</c:f>
              <c:numCache>
                <c:formatCode>0%</c:formatCode>
                <c:ptCount val="1"/>
                <c:pt idx="0">
                  <c:v>7.9236043095004899E-2</c:v>
                </c:pt>
              </c:numCache>
            </c:numRef>
          </c:val>
        </c:ser>
        <c:dLbls/>
        <c:gapWidth val="90"/>
        <c:overlap val="100"/>
        <c:axId val="234968192"/>
        <c:axId val="234991616"/>
      </c:barChart>
      <c:catAx>
        <c:axId val="234968192"/>
        <c:scaling>
          <c:orientation val="minMax"/>
        </c:scaling>
        <c:delete val="1"/>
        <c:axPos val="l"/>
        <c:numFmt formatCode="0.00%" sourceLinked="1"/>
        <c:tickLblPos val="none"/>
        <c:crossAx val="234991616"/>
        <c:crosses val="autoZero"/>
        <c:auto val="1"/>
        <c:lblAlgn val="ctr"/>
        <c:lblOffset val="100"/>
      </c:catAx>
      <c:valAx>
        <c:axId val="234991616"/>
        <c:scaling>
          <c:orientation val="minMax"/>
        </c:scaling>
        <c:delete val="1"/>
        <c:axPos val="b"/>
        <c:numFmt formatCode="0%" sourceLinked="1"/>
        <c:tickLblPos val="none"/>
        <c:crossAx val="234968192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zh-CN"/>
    </a:p>
  </c:txPr>
  <c:externalData r:id="rId1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style val="27"/>
  <c:chart>
    <c:autoTitleDeleted val="1"/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完成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zh-CN"/>
              </a:p>
            </c:txPr>
            <c:dLblPos val="ctr"/>
            <c:showVal val="1"/>
          </c:dLbls>
          <c:cat>
            <c:strRef>
              <c:f>Sheet1!$A$2:$A$7</c:f>
              <c:strCache>
                <c:ptCount val="6"/>
                <c:pt idx="0">
                  <c:v>业务类别</c:v>
                </c:pt>
                <c:pt idx="1">
                  <c:v>业务类别</c:v>
                </c:pt>
                <c:pt idx="2">
                  <c:v>业务类别</c:v>
                </c:pt>
                <c:pt idx="3">
                  <c:v>业务类别</c:v>
                </c:pt>
                <c:pt idx="5">
                  <c:v>总体完成</c:v>
                </c:pt>
              </c:strCache>
            </c:strRef>
          </c:cat>
          <c:val>
            <c:numRef>
              <c:f>Sheet1!$B$2:$B$7</c:f>
              <c:numCache>
                <c:formatCode>0.00_);[Red]\(0.00\)</c:formatCode>
                <c:ptCount val="6"/>
                <c:pt idx="0">
                  <c:v>0.84000000000000064</c:v>
                </c:pt>
                <c:pt idx="1">
                  <c:v>0.95000000000000062</c:v>
                </c:pt>
                <c:pt idx="2">
                  <c:v>0.87000000000000144</c:v>
                </c:pt>
                <c:pt idx="3">
                  <c:v>0.9</c:v>
                </c:pt>
                <c:pt idx="5">
                  <c:v>0.86000000000000065</c:v>
                </c:pt>
              </c:numCache>
            </c:numRef>
          </c:val>
        </c:ser>
        <c:dLbls/>
        <c:gapWidth val="60"/>
        <c:axId val="235588992"/>
        <c:axId val="235631744"/>
      </c:barChart>
      <c:catAx>
        <c:axId val="235588992"/>
        <c:scaling>
          <c:orientation val="minMax"/>
        </c:scaling>
        <c:axPos val="l"/>
        <c:tickLblPos val="nextTo"/>
        <c:txPr>
          <a:bodyPr/>
          <a:lstStyle/>
          <a:p>
            <a:pPr>
              <a:defRPr sz="1200"/>
            </a:pPr>
            <a:endParaRPr lang="zh-CN"/>
          </a:p>
        </c:txPr>
        <c:crossAx val="235631744"/>
        <c:crosses val="autoZero"/>
        <c:auto val="1"/>
        <c:lblAlgn val="ctr"/>
        <c:lblOffset val="100"/>
      </c:catAx>
      <c:valAx>
        <c:axId val="235631744"/>
        <c:scaling>
          <c:orientation val="minMax"/>
          <c:min val="0"/>
        </c:scaling>
        <c:delete val="1"/>
        <c:axPos val="b"/>
        <c:numFmt formatCode="0.00_);[Red]\(0.00\)" sourceLinked="1"/>
        <c:tickLblPos val="none"/>
        <c:crossAx val="235588992"/>
        <c:crosses val="autoZero"/>
        <c:crossBetween val="between"/>
        <c:majorUnit val="0.25"/>
      </c:valAx>
    </c:plotArea>
    <c:plotVisOnly val="1"/>
    <c:dispBlanksAs val="gap"/>
  </c:chart>
  <c:txPr>
    <a:bodyPr/>
    <a:lstStyle/>
    <a:p>
      <a:pPr>
        <a:defRPr sz="1800"/>
      </a:pPr>
      <a:endParaRPr lang="zh-CN"/>
    </a:p>
  </c:txPr>
  <c:externalData r:id="rId1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style val="27"/>
  <c:chart>
    <c:plotArea>
      <c:layout/>
      <c:barChart>
        <c:barDir val="bar"/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完成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zh-CN"/>
              </a:p>
            </c:txPr>
            <c:showVal val="1"/>
          </c:dLbls>
          <c:cat>
            <c:strRef>
              <c:f>Sheet1!$A$2</c:f>
              <c:strCache>
                <c:ptCount val="1"/>
                <c:pt idx="0">
                  <c:v>总体完成率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0.86000000000000065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列2</c:v>
                </c:pt>
              </c:strCache>
            </c:strRef>
          </c:tx>
          <c:cat>
            <c:strRef>
              <c:f>Sheet1!$A$2</c:f>
              <c:strCache>
                <c:ptCount val="1"/>
                <c:pt idx="0">
                  <c:v>总体完成率</c:v>
                </c:pt>
              </c:strCache>
            </c:strRef>
          </c:cat>
          <c:val>
            <c:numRef>
              <c:f>Sheet1!$C$2</c:f>
              <c:numCache>
                <c:formatCode>0%</c:formatCode>
                <c:ptCount val="1"/>
                <c:pt idx="0">
                  <c:v>0.14000000000000001</c:v>
                </c:pt>
              </c:numCache>
            </c:numRef>
          </c:val>
        </c:ser>
        <c:dLbls/>
        <c:gapWidth val="60"/>
        <c:overlap val="100"/>
        <c:axId val="235660800"/>
        <c:axId val="235662336"/>
      </c:barChart>
      <c:catAx>
        <c:axId val="235660800"/>
        <c:scaling>
          <c:orientation val="minMax"/>
        </c:scaling>
        <c:axPos val="l"/>
        <c:tickLblPos val="nextTo"/>
        <c:txPr>
          <a:bodyPr/>
          <a:lstStyle/>
          <a:p>
            <a:pPr>
              <a:defRPr sz="1200"/>
            </a:pPr>
            <a:endParaRPr lang="zh-CN"/>
          </a:p>
        </c:txPr>
        <c:crossAx val="235662336"/>
        <c:crosses val="autoZero"/>
        <c:auto val="1"/>
        <c:lblAlgn val="ctr"/>
        <c:lblOffset val="100"/>
      </c:catAx>
      <c:valAx>
        <c:axId val="235662336"/>
        <c:scaling>
          <c:orientation val="minMax"/>
          <c:min val="0"/>
        </c:scaling>
        <c:delete val="1"/>
        <c:axPos val="b"/>
        <c:numFmt formatCode="0%" sourceLinked="1"/>
        <c:tickLblPos val="none"/>
        <c:crossAx val="235660800"/>
        <c:crosses val="autoZero"/>
        <c:crossBetween val="between"/>
        <c:majorUnit val="0.25"/>
      </c:valAx>
    </c:plotArea>
    <c:plotVisOnly val="1"/>
    <c:dispBlanksAs val="gap"/>
  </c:chart>
  <c:txPr>
    <a:bodyPr/>
    <a:lstStyle/>
    <a:p>
      <a:pPr>
        <a:defRPr sz="1800"/>
      </a:pPr>
      <a:endParaRPr lang="zh-CN"/>
    </a:p>
  </c:txPr>
  <c:externalData r:id="rId1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style val="26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费用管控</c:v>
                </c:pt>
              </c:strCache>
            </c:strRef>
          </c:tx>
          <c:explosion val="6"/>
          <c:dLbls>
            <c:spPr>
              <a:noFill/>
            </c:spPr>
            <c:txPr>
              <a:bodyPr/>
              <a:lstStyle/>
              <a:p>
                <a:pPr>
                  <a:defRPr sz="2000" b="1">
                    <a:solidFill>
                      <a:schemeClr val="bg1"/>
                    </a:solidFill>
                  </a:defRPr>
                </a:pPr>
                <a:endParaRPr lang="zh-CN"/>
              </a:p>
            </c:txPr>
            <c:dLblPos val="ctr"/>
            <c:showVal val="1"/>
            <c:showLeaderLines val="1"/>
          </c:dLbls>
          <c:cat>
            <c:strRef>
              <c:f>Sheet1!$A$2:$A$5</c:f>
              <c:strCache>
                <c:ptCount val="4"/>
                <c:pt idx="0">
                  <c:v>费用类别</c:v>
                </c:pt>
                <c:pt idx="1">
                  <c:v>费用类别</c:v>
                </c:pt>
                <c:pt idx="2">
                  <c:v>费用类别</c:v>
                </c:pt>
                <c:pt idx="3">
                  <c:v>费用类别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/>
        <c:firstSliceAng val="0"/>
      </c:pieChart>
    </c:plotArea>
    <c:legend>
      <c:legendPos val="b"/>
      <c:layout/>
      <c:txPr>
        <a:bodyPr/>
        <a:lstStyle/>
        <a:p>
          <a:pPr>
            <a:defRPr sz="1400"/>
          </a:pPr>
          <a:endParaRPr lang="zh-CN"/>
        </a:p>
      </c:txPr>
    </c:legend>
    <c:plotVisOnly val="1"/>
    <c:dispBlanksAs val="zero"/>
  </c:chart>
  <c:txPr>
    <a:bodyPr/>
    <a:lstStyle/>
    <a:p>
      <a:pPr>
        <a:defRPr sz="1800"/>
      </a:pPr>
      <a:endParaRPr lang="zh-CN"/>
    </a:p>
  </c:txPr>
  <c:externalData r:id="rId1"/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style val="26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费用管控</c:v>
                </c:pt>
              </c:strCache>
            </c:strRef>
          </c:tx>
          <c:explosion val="6"/>
          <c:dLbls>
            <c:spPr>
              <a:noFill/>
            </c:spPr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zh-CN"/>
              </a:p>
            </c:txPr>
            <c:dLblPos val="inEnd"/>
            <c:showVal val="1"/>
            <c:showLeaderLines val="1"/>
          </c:dLbls>
          <c:cat>
            <c:strRef>
              <c:f>Sheet1!$A$2:$A$5</c:f>
              <c:strCache>
                <c:ptCount val="4"/>
                <c:pt idx="0">
                  <c:v>费用类别</c:v>
                </c:pt>
                <c:pt idx="1">
                  <c:v>费用类别</c:v>
                </c:pt>
                <c:pt idx="2">
                  <c:v>费用类别</c:v>
                </c:pt>
                <c:pt idx="3">
                  <c:v>费用类别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/>
        <c:firstSliceAng val="0"/>
      </c:pieChart>
    </c:plotArea>
    <c:legend>
      <c:legendPos val="b"/>
      <c:layout/>
      <c:txPr>
        <a:bodyPr/>
        <a:lstStyle/>
        <a:p>
          <a:pPr>
            <a:defRPr sz="1400"/>
          </a:pPr>
          <a:endParaRPr lang="zh-CN"/>
        </a:p>
      </c:txPr>
    </c:legend>
    <c:plotVisOnly val="1"/>
    <c:dispBlanksAs val="zero"/>
  </c:chart>
  <c:txPr>
    <a:bodyPr/>
    <a:lstStyle/>
    <a:p>
      <a:pPr>
        <a:defRPr sz="1800"/>
      </a:pPr>
      <a:endParaRPr lang="zh-CN"/>
    </a:p>
  </c:txPr>
  <c:externalData r:id="rId1"/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style val="26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费用管控</c:v>
                </c:pt>
              </c:strCache>
            </c:strRef>
          </c:tx>
          <c:explosion val="6"/>
          <c:dLbls>
            <c:spPr>
              <a:noFill/>
            </c:spPr>
            <c:txPr>
              <a:bodyPr/>
              <a:lstStyle/>
              <a:p>
                <a:pPr>
                  <a:defRPr sz="2000" b="1">
                    <a:solidFill>
                      <a:schemeClr val="bg1"/>
                    </a:solidFill>
                  </a:defRPr>
                </a:pPr>
                <a:endParaRPr lang="zh-CN"/>
              </a:p>
            </c:txPr>
            <c:dLblPos val="ctr"/>
            <c:showVal val="1"/>
            <c:showLeaderLines val="1"/>
          </c:dLbls>
          <c:cat>
            <c:strRef>
              <c:f>Sheet1!$A$2:$A$5</c:f>
              <c:strCache>
                <c:ptCount val="4"/>
                <c:pt idx="0">
                  <c:v>费用类别</c:v>
                </c:pt>
                <c:pt idx="1">
                  <c:v>费用类别</c:v>
                </c:pt>
                <c:pt idx="2">
                  <c:v>费用类别</c:v>
                </c:pt>
                <c:pt idx="3">
                  <c:v>费用类别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/>
        <c:firstSliceAng val="0"/>
      </c:pieChart>
    </c:plotArea>
    <c:legend>
      <c:legendPos val="b"/>
      <c:layout/>
      <c:txPr>
        <a:bodyPr/>
        <a:lstStyle/>
        <a:p>
          <a:pPr>
            <a:defRPr sz="1400"/>
          </a:pPr>
          <a:endParaRPr lang="zh-CN"/>
        </a:p>
      </c:txPr>
    </c:legend>
    <c:plotVisOnly val="1"/>
    <c:dispBlanksAs val="zero"/>
  </c:chart>
  <c:txPr>
    <a:bodyPr/>
    <a:lstStyle/>
    <a:p>
      <a:pPr>
        <a:defRPr sz="1800"/>
      </a:pPr>
      <a:endParaRPr lang="zh-CN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style val="27"/>
  <c:chart>
    <c:plotArea>
      <c:layout/>
      <c:barChart>
        <c:barDir val="bar"/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完成</c:v>
                </c:pt>
              </c:strCache>
            </c:strRef>
          </c:tx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zh-CN"/>
              </a:p>
            </c:txPr>
            <c:showVal val="1"/>
          </c:dLbls>
          <c:cat>
            <c:strRef>
              <c:f>Sheet1!$A$2</c:f>
              <c:strCache>
                <c:ptCount val="1"/>
                <c:pt idx="0">
                  <c:v>总体完成率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0.86000000000000065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列2</c:v>
                </c:pt>
              </c:strCache>
            </c:strRef>
          </c:tx>
          <c:cat>
            <c:strRef>
              <c:f>Sheet1!$A$2</c:f>
              <c:strCache>
                <c:ptCount val="1"/>
                <c:pt idx="0">
                  <c:v>总体完成率</c:v>
                </c:pt>
              </c:strCache>
            </c:strRef>
          </c:cat>
          <c:val>
            <c:numRef>
              <c:f>Sheet1!$C$2</c:f>
              <c:numCache>
                <c:formatCode>0%</c:formatCode>
                <c:ptCount val="1"/>
                <c:pt idx="0">
                  <c:v>0.14000000000000001</c:v>
                </c:pt>
              </c:numCache>
            </c:numRef>
          </c:val>
        </c:ser>
        <c:dLbls/>
        <c:gapWidth val="60"/>
        <c:overlap val="100"/>
        <c:axId val="193232896"/>
        <c:axId val="193234432"/>
      </c:barChart>
      <c:catAx>
        <c:axId val="193232896"/>
        <c:scaling>
          <c:orientation val="minMax"/>
        </c:scaling>
        <c:axPos val="l"/>
        <c:tickLblPos val="nextTo"/>
        <c:txPr>
          <a:bodyPr/>
          <a:lstStyle/>
          <a:p>
            <a:pPr>
              <a:defRPr sz="1200"/>
            </a:pPr>
            <a:endParaRPr lang="zh-CN"/>
          </a:p>
        </c:txPr>
        <c:crossAx val="193234432"/>
        <c:crosses val="autoZero"/>
        <c:auto val="1"/>
        <c:lblAlgn val="ctr"/>
        <c:lblOffset val="100"/>
      </c:catAx>
      <c:valAx>
        <c:axId val="193234432"/>
        <c:scaling>
          <c:orientation val="minMax"/>
          <c:min val="0"/>
        </c:scaling>
        <c:delete val="1"/>
        <c:axPos val="b"/>
        <c:numFmt formatCode="0%" sourceLinked="1"/>
        <c:tickLblPos val="none"/>
        <c:crossAx val="193232896"/>
        <c:crosses val="autoZero"/>
        <c:crossBetween val="between"/>
        <c:majorUnit val="0.25"/>
      </c:valAx>
    </c:plotArea>
    <c:plotVisOnly val="1"/>
    <c:dispBlanksAs val="gap"/>
  </c:chart>
  <c:txPr>
    <a:bodyPr/>
    <a:lstStyle/>
    <a:p>
      <a:pPr>
        <a:defRPr sz="1800"/>
      </a:pPr>
      <a:endParaRPr lang="zh-CN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style val="27"/>
  <c:chart>
    <c:autoTitleDeleted val="1"/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完成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zh-CN"/>
              </a:p>
            </c:txPr>
            <c:dLblPos val="ctr"/>
            <c:showVal val="1"/>
          </c:dLbls>
          <c:cat>
            <c:strRef>
              <c:f>Sheet1!$A$2:$A$7</c:f>
              <c:strCache>
                <c:ptCount val="6"/>
                <c:pt idx="0">
                  <c:v>业务类别</c:v>
                </c:pt>
                <c:pt idx="1">
                  <c:v>业务类别</c:v>
                </c:pt>
                <c:pt idx="2">
                  <c:v>业务类别</c:v>
                </c:pt>
                <c:pt idx="3">
                  <c:v>业务类别</c:v>
                </c:pt>
                <c:pt idx="5">
                  <c:v>总体完成</c:v>
                </c:pt>
              </c:strCache>
            </c:strRef>
          </c:cat>
          <c:val>
            <c:numRef>
              <c:f>Sheet1!$B$2:$B$7</c:f>
              <c:numCache>
                <c:formatCode>0.00_);[Red]\(0.00\)</c:formatCode>
                <c:ptCount val="6"/>
                <c:pt idx="0">
                  <c:v>0.84000000000000064</c:v>
                </c:pt>
                <c:pt idx="1">
                  <c:v>0.95000000000000062</c:v>
                </c:pt>
                <c:pt idx="2">
                  <c:v>0.87000000000000144</c:v>
                </c:pt>
                <c:pt idx="3">
                  <c:v>0.9</c:v>
                </c:pt>
                <c:pt idx="5">
                  <c:v>0.86000000000000065</c:v>
                </c:pt>
              </c:numCache>
            </c:numRef>
          </c:val>
        </c:ser>
        <c:dLbls/>
        <c:gapWidth val="60"/>
        <c:axId val="219460736"/>
        <c:axId val="219462272"/>
      </c:barChart>
      <c:catAx>
        <c:axId val="219460736"/>
        <c:scaling>
          <c:orientation val="minMax"/>
        </c:scaling>
        <c:axPos val="l"/>
        <c:tickLblPos val="nextTo"/>
        <c:txPr>
          <a:bodyPr/>
          <a:lstStyle/>
          <a:p>
            <a:pPr>
              <a:defRPr sz="1200"/>
            </a:pPr>
            <a:endParaRPr lang="zh-CN"/>
          </a:p>
        </c:txPr>
        <c:crossAx val="219462272"/>
        <c:crosses val="autoZero"/>
        <c:auto val="1"/>
        <c:lblAlgn val="ctr"/>
        <c:lblOffset val="100"/>
      </c:catAx>
      <c:valAx>
        <c:axId val="219462272"/>
        <c:scaling>
          <c:orientation val="minMax"/>
          <c:min val="0"/>
        </c:scaling>
        <c:delete val="1"/>
        <c:axPos val="b"/>
        <c:numFmt formatCode="0.00_);[Red]\(0.00\)" sourceLinked="1"/>
        <c:tickLblPos val="none"/>
        <c:crossAx val="219460736"/>
        <c:crosses val="autoZero"/>
        <c:crossBetween val="between"/>
        <c:majorUnit val="0.25"/>
      </c:valAx>
    </c:plotArea>
    <c:plotVisOnly val="1"/>
    <c:dispBlanksAs val="gap"/>
  </c:chart>
  <c:txPr>
    <a:bodyPr/>
    <a:lstStyle/>
    <a:p>
      <a:pPr>
        <a:defRPr sz="1800"/>
      </a:pPr>
      <a:endParaRPr lang="zh-CN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style val="27"/>
  <c:chart>
    <c:plotArea>
      <c:layout/>
      <c:barChart>
        <c:barDir val="bar"/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完成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zh-CN"/>
              </a:p>
            </c:txPr>
            <c:showVal val="1"/>
          </c:dLbls>
          <c:cat>
            <c:strRef>
              <c:f>Sheet1!$A$2</c:f>
              <c:strCache>
                <c:ptCount val="1"/>
                <c:pt idx="0">
                  <c:v>总体完成率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0.86000000000000065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列2</c:v>
                </c:pt>
              </c:strCache>
            </c:strRef>
          </c:tx>
          <c:cat>
            <c:strRef>
              <c:f>Sheet1!$A$2</c:f>
              <c:strCache>
                <c:ptCount val="1"/>
                <c:pt idx="0">
                  <c:v>总体完成率</c:v>
                </c:pt>
              </c:strCache>
            </c:strRef>
          </c:cat>
          <c:val>
            <c:numRef>
              <c:f>Sheet1!$C$2</c:f>
              <c:numCache>
                <c:formatCode>0%</c:formatCode>
                <c:ptCount val="1"/>
                <c:pt idx="0">
                  <c:v>0.14000000000000001</c:v>
                </c:pt>
              </c:numCache>
            </c:numRef>
          </c:val>
        </c:ser>
        <c:dLbls/>
        <c:gapWidth val="60"/>
        <c:overlap val="100"/>
        <c:axId val="219479040"/>
        <c:axId val="219611904"/>
      </c:barChart>
      <c:catAx>
        <c:axId val="219479040"/>
        <c:scaling>
          <c:orientation val="minMax"/>
        </c:scaling>
        <c:axPos val="l"/>
        <c:tickLblPos val="nextTo"/>
        <c:txPr>
          <a:bodyPr/>
          <a:lstStyle/>
          <a:p>
            <a:pPr>
              <a:defRPr sz="1200"/>
            </a:pPr>
            <a:endParaRPr lang="zh-CN"/>
          </a:p>
        </c:txPr>
        <c:crossAx val="219611904"/>
        <c:crosses val="autoZero"/>
        <c:auto val="1"/>
        <c:lblAlgn val="ctr"/>
        <c:lblOffset val="100"/>
      </c:catAx>
      <c:valAx>
        <c:axId val="219611904"/>
        <c:scaling>
          <c:orientation val="minMax"/>
          <c:min val="0"/>
        </c:scaling>
        <c:delete val="1"/>
        <c:axPos val="b"/>
        <c:numFmt formatCode="0%" sourceLinked="1"/>
        <c:tickLblPos val="none"/>
        <c:crossAx val="219479040"/>
        <c:crosses val="autoZero"/>
        <c:crossBetween val="between"/>
        <c:majorUnit val="0.25"/>
      </c:valAx>
    </c:plotArea>
    <c:plotVisOnly val="1"/>
    <c:dispBlanksAs val="gap"/>
  </c:chart>
  <c:txPr>
    <a:bodyPr/>
    <a:lstStyle/>
    <a:p>
      <a:pPr>
        <a:defRPr sz="1800"/>
      </a:pPr>
      <a:endParaRPr lang="zh-CN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style val="27"/>
  <c:chart>
    <c:autoTitleDeleted val="1"/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完成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zh-CN"/>
              </a:p>
            </c:txPr>
            <c:dLblPos val="ctr"/>
            <c:showVal val="1"/>
          </c:dLbls>
          <c:cat>
            <c:strRef>
              <c:f>Sheet1!$A$2:$A$7</c:f>
              <c:strCache>
                <c:ptCount val="6"/>
                <c:pt idx="0">
                  <c:v>业务类别</c:v>
                </c:pt>
                <c:pt idx="1">
                  <c:v>业务类别</c:v>
                </c:pt>
                <c:pt idx="2">
                  <c:v>业务类别</c:v>
                </c:pt>
                <c:pt idx="3">
                  <c:v>业务类别</c:v>
                </c:pt>
                <c:pt idx="5">
                  <c:v>总体完成</c:v>
                </c:pt>
              </c:strCache>
            </c:strRef>
          </c:cat>
          <c:val>
            <c:numRef>
              <c:f>Sheet1!$B$2:$B$7</c:f>
              <c:numCache>
                <c:formatCode>0.00_);[Red]\(0.00\)</c:formatCode>
                <c:ptCount val="6"/>
                <c:pt idx="0">
                  <c:v>0.84000000000000064</c:v>
                </c:pt>
                <c:pt idx="1">
                  <c:v>0.95000000000000062</c:v>
                </c:pt>
                <c:pt idx="2">
                  <c:v>0.87000000000000144</c:v>
                </c:pt>
                <c:pt idx="3">
                  <c:v>0.9</c:v>
                </c:pt>
                <c:pt idx="5">
                  <c:v>0.86000000000000065</c:v>
                </c:pt>
              </c:numCache>
            </c:numRef>
          </c:val>
        </c:ser>
        <c:dLbls/>
        <c:gapWidth val="60"/>
        <c:axId val="227545856"/>
        <c:axId val="227547392"/>
      </c:barChart>
      <c:catAx>
        <c:axId val="227545856"/>
        <c:scaling>
          <c:orientation val="minMax"/>
        </c:scaling>
        <c:axPos val="l"/>
        <c:tickLblPos val="nextTo"/>
        <c:txPr>
          <a:bodyPr/>
          <a:lstStyle/>
          <a:p>
            <a:pPr>
              <a:defRPr sz="1200"/>
            </a:pPr>
            <a:endParaRPr lang="zh-CN"/>
          </a:p>
        </c:txPr>
        <c:crossAx val="227547392"/>
        <c:crosses val="autoZero"/>
        <c:auto val="1"/>
        <c:lblAlgn val="ctr"/>
        <c:lblOffset val="100"/>
      </c:catAx>
      <c:valAx>
        <c:axId val="227547392"/>
        <c:scaling>
          <c:orientation val="minMax"/>
          <c:min val="0"/>
        </c:scaling>
        <c:delete val="1"/>
        <c:axPos val="b"/>
        <c:numFmt formatCode="0.00_);[Red]\(0.00\)" sourceLinked="1"/>
        <c:tickLblPos val="none"/>
        <c:crossAx val="227545856"/>
        <c:crosses val="autoZero"/>
        <c:crossBetween val="between"/>
        <c:majorUnit val="0.25"/>
      </c:valAx>
    </c:plotArea>
    <c:plotVisOnly val="1"/>
    <c:dispBlanksAs val="gap"/>
  </c:chart>
  <c:txPr>
    <a:bodyPr/>
    <a:lstStyle/>
    <a:p>
      <a:pPr>
        <a:defRPr sz="1800"/>
      </a:pPr>
      <a:endParaRPr lang="zh-CN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style val="27"/>
  <c:chart>
    <c:plotArea>
      <c:layout/>
      <c:barChart>
        <c:barDir val="bar"/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完成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zh-CN"/>
              </a:p>
            </c:txPr>
            <c:showVal val="1"/>
          </c:dLbls>
          <c:cat>
            <c:strRef>
              <c:f>Sheet1!$A$2</c:f>
              <c:strCache>
                <c:ptCount val="1"/>
                <c:pt idx="0">
                  <c:v>总体完成率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0.86000000000000065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列2</c:v>
                </c:pt>
              </c:strCache>
            </c:strRef>
          </c:tx>
          <c:cat>
            <c:strRef>
              <c:f>Sheet1!$A$2</c:f>
              <c:strCache>
                <c:ptCount val="1"/>
                <c:pt idx="0">
                  <c:v>总体完成率</c:v>
                </c:pt>
              </c:strCache>
            </c:strRef>
          </c:cat>
          <c:val>
            <c:numRef>
              <c:f>Sheet1!$C$2</c:f>
              <c:numCache>
                <c:formatCode>0%</c:formatCode>
                <c:ptCount val="1"/>
                <c:pt idx="0">
                  <c:v>0.14000000000000001</c:v>
                </c:pt>
              </c:numCache>
            </c:numRef>
          </c:val>
        </c:ser>
        <c:dLbls/>
        <c:gapWidth val="60"/>
        <c:overlap val="100"/>
        <c:axId val="221070848"/>
        <c:axId val="221072384"/>
      </c:barChart>
      <c:catAx>
        <c:axId val="221070848"/>
        <c:scaling>
          <c:orientation val="minMax"/>
        </c:scaling>
        <c:axPos val="l"/>
        <c:tickLblPos val="nextTo"/>
        <c:txPr>
          <a:bodyPr/>
          <a:lstStyle/>
          <a:p>
            <a:pPr>
              <a:defRPr sz="1200"/>
            </a:pPr>
            <a:endParaRPr lang="zh-CN"/>
          </a:p>
        </c:txPr>
        <c:crossAx val="221072384"/>
        <c:crosses val="autoZero"/>
        <c:auto val="1"/>
        <c:lblAlgn val="ctr"/>
        <c:lblOffset val="100"/>
      </c:catAx>
      <c:valAx>
        <c:axId val="221072384"/>
        <c:scaling>
          <c:orientation val="minMax"/>
          <c:min val="0"/>
        </c:scaling>
        <c:delete val="1"/>
        <c:axPos val="b"/>
        <c:numFmt formatCode="0%" sourceLinked="1"/>
        <c:tickLblPos val="none"/>
        <c:crossAx val="221070848"/>
        <c:crosses val="autoZero"/>
        <c:crossBetween val="between"/>
        <c:majorUnit val="0.25"/>
      </c:valAx>
    </c:plotArea>
    <c:plotVisOnly val="1"/>
    <c:dispBlanksAs val="gap"/>
  </c:chart>
  <c:txPr>
    <a:bodyPr/>
    <a:lstStyle/>
    <a:p>
      <a:pPr>
        <a:defRPr sz="1800"/>
      </a:pPr>
      <a:endParaRPr lang="zh-CN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style val="27"/>
  <c:chart>
    <c:autoTitleDeleted val="1"/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完成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zh-CN"/>
              </a:p>
            </c:txPr>
            <c:dLblPos val="ctr"/>
            <c:showVal val="1"/>
          </c:dLbls>
          <c:cat>
            <c:strRef>
              <c:f>Sheet1!$A$2:$A$7</c:f>
              <c:strCache>
                <c:ptCount val="6"/>
                <c:pt idx="0">
                  <c:v>业务类别</c:v>
                </c:pt>
                <c:pt idx="1">
                  <c:v>业务类别</c:v>
                </c:pt>
                <c:pt idx="2">
                  <c:v>业务类别</c:v>
                </c:pt>
                <c:pt idx="3">
                  <c:v>业务类别</c:v>
                </c:pt>
                <c:pt idx="5">
                  <c:v>总体完成</c:v>
                </c:pt>
              </c:strCache>
            </c:strRef>
          </c:cat>
          <c:val>
            <c:numRef>
              <c:f>Sheet1!$B$2:$B$7</c:f>
              <c:numCache>
                <c:formatCode>0.00_);[Red]\(0.00\)</c:formatCode>
                <c:ptCount val="6"/>
                <c:pt idx="0">
                  <c:v>0.84000000000000064</c:v>
                </c:pt>
                <c:pt idx="1">
                  <c:v>0.95000000000000062</c:v>
                </c:pt>
                <c:pt idx="2">
                  <c:v>0.87000000000000144</c:v>
                </c:pt>
                <c:pt idx="3">
                  <c:v>0.9</c:v>
                </c:pt>
                <c:pt idx="5">
                  <c:v>0.86000000000000065</c:v>
                </c:pt>
              </c:numCache>
            </c:numRef>
          </c:val>
        </c:ser>
        <c:dLbls/>
        <c:gapWidth val="60"/>
        <c:axId val="221096192"/>
        <c:axId val="221114368"/>
      </c:barChart>
      <c:catAx>
        <c:axId val="221096192"/>
        <c:scaling>
          <c:orientation val="minMax"/>
        </c:scaling>
        <c:axPos val="l"/>
        <c:tickLblPos val="nextTo"/>
        <c:txPr>
          <a:bodyPr/>
          <a:lstStyle/>
          <a:p>
            <a:pPr>
              <a:defRPr sz="1200"/>
            </a:pPr>
            <a:endParaRPr lang="zh-CN"/>
          </a:p>
        </c:txPr>
        <c:crossAx val="221114368"/>
        <c:crosses val="autoZero"/>
        <c:auto val="1"/>
        <c:lblAlgn val="ctr"/>
        <c:lblOffset val="100"/>
      </c:catAx>
      <c:valAx>
        <c:axId val="221114368"/>
        <c:scaling>
          <c:orientation val="minMax"/>
          <c:min val="0"/>
        </c:scaling>
        <c:delete val="1"/>
        <c:axPos val="b"/>
        <c:numFmt formatCode="0.00_);[Red]\(0.00\)" sourceLinked="1"/>
        <c:tickLblPos val="none"/>
        <c:crossAx val="221096192"/>
        <c:crosses val="autoZero"/>
        <c:crossBetween val="between"/>
        <c:majorUnit val="0.25"/>
      </c:valAx>
    </c:plotArea>
    <c:plotVisOnly val="1"/>
    <c:dispBlanksAs val="gap"/>
  </c:chart>
  <c:txPr>
    <a:bodyPr/>
    <a:lstStyle/>
    <a:p>
      <a:pPr>
        <a:defRPr sz="1800"/>
      </a:pPr>
      <a:endParaRPr lang="zh-CN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style val="27"/>
  <c:chart>
    <c:plotArea>
      <c:layout/>
      <c:barChart>
        <c:barDir val="bar"/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完成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zh-CN"/>
              </a:p>
            </c:txPr>
            <c:showVal val="1"/>
          </c:dLbls>
          <c:cat>
            <c:strRef>
              <c:f>Sheet1!$A$2</c:f>
              <c:strCache>
                <c:ptCount val="1"/>
                <c:pt idx="0">
                  <c:v>总体完成率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0.86000000000000065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列2</c:v>
                </c:pt>
              </c:strCache>
            </c:strRef>
          </c:tx>
          <c:cat>
            <c:strRef>
              <c:f>Sheet1!$A$2</c:f>
              <c:strCache>
                <c:ptCount val="1"/>
                <c:pt idx="0">
                  <c:v>总体完成率</c:v>
                </c:pt>
              </c:strCache>
            </c:strRef>
          </c:cat>
          <c:val>
            <c:numRef>
              <c:f>Sheet1!$C$2</c:f>
              <c:numCache>
                <c:formatCode>0%</c:formatCode>
                <c:ptCount val="1"/>
                <c:pt idx="0">
                  <c:v>0.14000000000000001</c:v>
                </c:pt>
              </c:numCache>
            </c:numRef>
          </c:val>
        </c:ser>
        <c:dLbls/>
        <c:gapWidth val="60"/>
        <c:overlap val="100"/>
        <c:axId val="221651328"/>
        <c:axId val="221652864"/>
      </c:barChart>
      <c:catAx>
        <c:axId val="221651328"/>
        <c:scaling>
          <c:orientation val="minMax"/>
        </c:scaling>
        <c:axPos val="l"/>
        <c:tickLblPos val="nextTo"/>
        <c:txPr>
          <a:bodyPr/>
          <a:lstStyle/>
          <a:p>
            <a:pPr>
              <a:defRPr sz="1200"/>
            </a:pPr>
            <a:endParaRPr lang="zh-CN"/>
          </a:p>
        </c:txPr>
        <c:crossAx val="221652864"/>
        <c:crosses val="autoZero"/>
        <c:auto val="1"/>
        <c:lblAlgn val="ctr"/>
        <c:lblOffset val="100"/>
      </c:catAx>
      <c:valAx>
        <c:axId val="221652864"/>
        <c:scaling>
          <c:orientation val="minMax"/>
          <c:min val="0"/>
        </c:scaling>
        <c:delete val="1"/>
        <c:axPos val="b"/>
        <c:numFmt formatCode="0%" sourceLinked="1"/>
        <c:tickLblPos val="none"/>
        <c:crossAx val="221651328"/>
        <c:crosses val="autoZero"/>
        <c:crossBetween val="between"/>
        <c:majorUnit val="0.25"/>
      </c:valAx>
    </c:plotArea>
    <c:plotVisOnly val="1"/>
    <c:dispBlanksAs val="gap"/>
  </c:chart>
  <c:txPr>
    <a:bodyPr/>
    <a:lstStyle/>
    <a:p>
      <a:pPr>
        <a:defRPr sz="1800"/>
      </a:pPr>
      <a:endParaRPr lang="zh-CN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9FC643-5F6A-4B68-A1B0-D04EB626029D}" type="doc">
      <dgm:prSet loTypeId="urn:microsoft.com/office/officeart/2005/8/layout/list1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60AF067F-EAD2-4B4D-9F79-FA10325DE166}">
      <dgm:prSet phldrT="[文本]" custT="1"/>
      <dgm:spPr/>
      <dgm:t>
        <a:bodyPr/>
        <a:lstStyle/>
        <a:p>
          <a:r>
            <a:rPr lang="en-US" altLang="en-US" sz="2400" b="1" dirty="0" smtClean="0">
              <a:latin typeface="微软雅黑" pitchFamily="34" charset="-122"/>
              <a:ea typeface="微软雅黑" pitchFamily="34" charset="-122"/>
            </a:rPr>
            <a:t>14</a:t>
          </a:r>
          <a:r>
            <a:rPr lang="zh-CN" altLang="en-US" sz="2400" b="1" dirty="0" smtClean="0">
              <a:latin typeface="微软雅黑" pitchFamily="34" charset="-122"/>
              <a:ea typeface="微软雅黑" pitchFamily="34" charset="-122"/>
            </a:rPr>
            <a:t>年销售运营情况</a:t>
          </a:r>
          <a:endParaRPr lang="zh-CN" altLang="en-US" sz="2400" b="1" dirty="0">
            <a:latin typeface="微软雅黑" pitchFamily="34" charset="-122"/>
            <a:ea typeface="微软雅黑" pitchFamily="34" charset="-122"/>
          </a:endParaRPr>
        </a:p>
      </dgm:t>
    </dgm:pt>
    <dgm:pt modelId="{A8B8F4EE-E38F-4484-A7F6-F30E259689C4}" type="parTrans" cxnId="{D9A3D1FA-1733-4B0E-9D69-F9777DB905A4}">
      <dgm:prSet/>
      <dgm:spPr/>
      <dgm:t>
        <a:bodyPr/>
        <a:lstStyle/>
        <a:p>
          <a:endParaRPr lang="zh-CN" altLang="en-US"/>
        </a:p>
      </dgm:t>
    </dgm:pt>
    <dgm:pt modelId="{0565DA1D-1ED0-47CE-92B1-80723DBCAD8D}" type="sibTrans" cxnId="{D9A3D1FA-1733-4B0E-9D69-F9777DB905A4}">
      <dgm:prSet/>
      <dgm:spPr/>
      <dgm:t>
        <a:bodyPr/>
        <a:lstStyle/>
        <a:p>
          <a:endParaRPr lang="zh-CN" altLang="en-US"/>
        </a:p>
      </dgm:t>
    </dgm:pt>
    <dgm:pt modelId="{2CC12746-A436-4B30-AC5E-922F1DC7E244}">
      <dgm:prSet phldrT="[文本]" custT="1"/>
      <dgm:spPr/>
      <dgm:t>
        <a:bodyPr/>
        <a:lstStyle/>
        <a:p>
          <a:r>
            <a:rPr lang="zh-CN" altLang="en-US" sz="2400" b="1" dirty="0" smtClean="0">
              <a:latin typeface="微软雅黑" pitchFamily="34" charset="-122"/>
              <a:ea typeface="微软雅黑" pitchFamily="34" charset="-122"/>
            </a:rPr>
            <a:t>费用管理</a:t>
          </a:r>
          <a:endParaRPr lang="zh-CN" altLang="en-US" sz="2400" b="1" dirty="0">
            <a:latin typeface="微软雅黑" pitchFamily="34" charset="-122"/>
            <a:ea typeface="微软雅黑" pitchFamily="34" charset="-122"/>
          </a:endParaRPr>
        </a:p>
      </dgm:t>
    </dgm:pt>
    <dgm:pt modelId="{E60708EF-3EFC-4E56-BC25-20D17DA7F495}" type="parTrans" cxnId="{236552B0-5358-445D-9470-D250778EB81B}">
      <dgm:prSet/>
      <dgm:spPr/>
      <dgm:t>
        <a:bodyPr/>
        <a:lstStyle/>
        <a:p>
          <a:endParaRPr lang="zh-CN" altLang="en-US"/>
        </a:p>
      </dgm:t>
    </dgm:pt>
    <dgm:pt modelId="{8F56CF37-4EBD-4FBE-8893-2423AF42FCBE}" type="sibTrans" cxnId="{236552B0-5358-445D-9470-D250778EB81B}">
      <dgm:prSet/>
      <dgm:spPr/>
      <dgm:t>
        <a:bodyPr/>
        <a:lstStyle/>
        <a:p>
          <a:endParaRPr lang="zh-CN" altLang="en-US"/>
        </a:p>
      </dgm:t>
    </dgm:pt>
    <dgm:pt modelId="{0B71AA6A-50C4-4EEB-A191-DE28704B09CC}">
      <dgm:prSet phldrT="[文本]" custT="1"/>
      <dgm:spPr/>
      <dgm:t>
        <a:bodyPr/>
        <a:lstStyle/>
        <a:p>
          <a:r>
            <a:rPr lang="zh-CN" altLang="en-US" sz="2400" b="1" dirty="0" smtClean="0">
              <a:latin typeface="微软雅黑" pitchFamily="34" charset="-122"/>
              <a:ea typeface="微软雅黑" pitchFamily="34" charset="-122"/>
            </a:rPr>
            <a:t>人员组织架构</a:t>
          </a:r>
          <a:endParaRPr lang="zh-CN" altLang="en-US" sz="2400" b="1" dirty="0">
            <a:latin typeface="微软雅黑" pitchFamily="34" charset="-122"/>
            <a:ea typeface="微软雅黑" pitchFamily="34" charset="-122"/>
          </a:endParaRPr>
        </a:p>
      </dgm:t>
    </dgm:pt>
    <dgm:pt modelId="{9907910C-7BF8-41AA-9CD3-A5B2FB6E14EF}" type="parTrans" cxnId="{E3FE9FEF-2ED3-4AFC-96FA-70B8A52774FB}">
      <dgm:prSet/>
      <dgm:spPr/>
      <dgm:t>
        <a:bodyPr/>
        <a:lstStyle/>
        <a:p>
          <a:endParaRPr lang="zh-CN" altLang="en-US"/>
        </a:p>
      </dgm:t>
    </dgm:pt>
    <dgm:pt modelId="{E06F7C03-A178-40D8-B343-0F9F6956F00C}" type="sibTrans" cxnId="{E3FE9FEF-2ED3-4AFC-96FA-70B8A52774FB}">
      <dgm:prSet/>
      <dgm:spPr/>
      <dgm:t>
        <a:bodyPr/>
        <a:lstStyle/>
        <a:p>
          <a:endParaRPr lang="zh-CN" altLang="en-US"/>
        </a:p>
      </dgm:t>
    </dgm:pt>
    <dgm:pt modelId="{52A34673-2D00-40A5-AEAF-0838A8231A62}">
      <dgm:prSet phldrT="[文本]" custT="1"/>
      <dgm:spPr/>
      <dgm:t>
        <a:bodyPr/>
        <a:lstStyle/>
        <a:p>
          <a:r>
            <a:rPr lang="en-US" altLang="zh-CN" sz="2400" b="1" dirty="0" smtClean="0">
              <a:latin typeface="微软雅黑" pitchFamily="34" charset="-122"/>
              <a:ea typeface="微软雅黑" pitchFamily="34" charset="-122"/>
            </a:rPr>
            <a:t>14</a:t>
          </a:r>
          <a:r>
            <a:rPr lang="zh-CN" altLang="en-US" sz="2400" b="1" dirty="0" smtClean="0">
              <a:latin typeface="微软雅黑" pitchFamily="34" charset="-122"/>
              <a:ea typeface="微软雅黑" pitchFamily="34" charset="-122"/>
            </a:rPr>
            <a:t>年任务目标</a:t>
          </a:r>
          <a:endParaRPr lang="zh-CN" altLang="en-US" sz="2400" b="1" dirty="0">
            <a:latin typeface="微软雅黑" pitchFamily="34" charset="-122"/>
            <a:ea typeface="微软雅黑" pitchFamily="34" charset="-122"/>
          </a:endParaRPr>
        </a:p>
      </dgm:t>
    </dgm:pt>
    <dgm:pt modelId="{56E41AFB-D7F4-4EF4-9A04-A7D36C7C59EF}" type="parTrans" cxnId="{09EBF6F7-0DC8-486A-9E3A-FFED3CF64E8B}">
      <dgm:prSet/>
      <dgm:spPr/>
      <dgm:t>
        <a:bodyPr/>
        <a:lstStyle/>
        <a:p>
          <a:endParaRPr lang="zh-CN" altLang="en-US"/>
        </a:p>
      </dgm:t>
    </dgm:pt>
    <dgm:pt modelId="{88FFB98C-AF40-47F2-A5C9-8C2AF9049ED0}" type="sibTrans" cxnId="{09EBF6F7-0DC8-486A-9E3A-FFED3CF64E8B}">
      <dgm:prSet/>
      <dgm:spPr/>
      <dgm:t>
        <a:bodyPr/>
        <a:lstStyle/>
        <a:p>
          <a:endParaRPr lang="zh-CN" altLang="en-US"/>
        </a:p>
      </dgm:t>
    </dgm:pt>
    <dgm:pt modelId="{D7E6182A-16BA-471D-9429-E65DDFBB5EFC}">
      <dgm:prSet phldrT="[文本]" custT="1"/>
      <dgm:spPr/>
      <dgm:t>
        <a:bodyPr/>
        <a:lstStyle/>
        <a:p>
          <a:r>
            <a:rPr lang="en-US" altLang="en-US" sz="2400" b="1" dirty="0" smtClean="0">
              <a:latin typeface="微软雅黑" pitchFamily="34" charset="-122"/>
              <a:ea typeface="微软雅黑" pitchFamily="34" charset="-122"/>
            </a:rPr>
            <a:t>14</a:t>
          </a:r>
          <a:r>
            <a:rPr lang="zh-CN" altLang="en-US" sz="2400" b="1" dirty="0" smtClean="0">
              <a:latin typeface="微软雅黑" pitchFamily="34" charset="-122"/>
              <a:ea typeface="微软雅黑" pitchFamily="34" charset="-122"/>
            </a:rPr>
            <a:t>年售后运营情况</a:t>
          </a:r>
          <a:endParaRPr lang="zh-CN" altLang="en-US" sz="2400" b="1" dirty="0">
            <a:latin typeface="微软雅黑" pitchFamily="34" charset="-122"/>
            <a:ea typeface="微软雅黑" pitchFamily="34" charset="-122"/>
          </a:endParaRPr>
        </a:p>
      </dgm:t>
    </dgm:pt>
    <dgm:pt modelId="{9000E4B2-B0BD-4479-B6FA-49727B83333D}" type="parTrans" cxnId="{934C1A98-98D1-4394-8452-91389F31E1B3}">
      <dgm:prSet/>
      <dgm:spPr/>
      <dgm:t>
        <a:bodyPr/>
        <a:lstStyle/>
        <a:p>
          <a:endParaRPr lang="zh-CN" altLang="en-US"/>
        </a:p>
      </dgm:t>
    </dgm:pt>
    <dgm:pt modelId="{F9723003-CB20-432B-BA90-5F70728386A9}" type="sibTrans" cxnId="{934C1A98-98D1-4394-8452-91389F31E1B3}">
      <dgm:prSet/>
      <dgm:spPr/>
      <dgm:t>
        <a:bodyPr/>
        <a:lstStyle/>
        <a:p>
          <a:endParaRPr lang="zh-CN" altLang="en-US"/>
        </a:p>
      </dgm:t>
    </dgm:pt>
    <dgm:pt modelId="{8553596C-DF01-4CC4-B2C8-C33AFA3DDD13}">
      <dgm:prSet phldrT="[文本]" custT="1"/>
      <dgm:spPr/>
      <dgm:t>
        <a:bodyPr/>
        <a:lstStyle/>
        <a:p>
          <a:r>
            <a:rPr lang="zh-CN" altLang="en-US" sz="2400" b="1" dirty="0" smtClean="0">
              <a:latin typeface="微软雅黑" pitchFamily="34" charset="-122"/>
              <a:ea typeface="微软雅黑" pitchFamily="34" charset="-122"/>
            </a:rPr>
            <a:t>部门绩效与个人绩效</a:t>
          </a:r>
          <a:endParaRPr lang="zh-CN" altLang="en-US" sz="2400" b="1" dirty="0">
            <a:latin typeface="微软雅黑" pitchFamily="34" charset="-122"/>
            <a:ea typeface="微软雅黑" pitchFamily="34" charset="-122"/>
          </a:endParaRPr>
        </a:p>
      </dgm:t>
    </dgm:pt>
    <dgm:pt modelId="{596F9C8E-73AB-4A24-9482-54F9E032750A}" type="parTrans" cxnId="{47137685-AD43-457E-BF69-2A1C63AB8FC8}">
      <dgm:prSet/>
      <dgm:spPr/>
      <dgm:t>
        <a:bodyPr/>
        <a:lstStyle/>
        <a:p>
          <a:endParaRPr lang="zh-CN" altLang="en-US"/>
        </a:p>
      </dgm:t>
    </dgm:pt>
    <dgm:pt modelId="{9E7B91FF-8F5C-44D5-B9D3-55E666A70AD6}" type="sibTrans" cxnId="{47137685-AD43-457E-BF69-2A1C63AB8FC8}">
      <dgm:prSet/>
      <dgm:spPr/>
      <dgm:t>
        <a:bodyPr/>
        <a:lstStyle/>
        <a:p>
          <a:endParaRPr lang="zh-CN" altLang="en-US"/>
        </a:p>
      </dgm:t>
    </dgm:pt>
    <dgm:pt modelId="{42843AF2-58E3-4E77-9460-8F45A910543E}" type="pres">
      <dgm:prSet presAssocID="{8E9FC643-5F6A-4B68-A1B0-D04EB626029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3C10F121-CE6B-429E-BDBA-70DC5FC05BF2}" type="pres">
      <dgm:prSet presAssocID="{60AF067F-EAD2-4B4D-9F79-FA10325DE166}" presName="parentLin" presStyleCnt="0"/>
      <dgm:spPr/>
    </dgm:pt>
    <dgm:pt modelId="{299A37D2-F83B-4C85-9DF2-55BA433C0F4F}" type="pres">
      <dgm:prSet presAssocID="{60AF067F-EAD2-4B4D-9F79-FA10325DE166}" presName="parentLeftMargin" presStyleLbl="node1" presStyleIdx="0" presStyleCnt="6"/>
      <dgm:spPr/>
      <dgm:t>
        <a:bodyPr/>
        <a:lstStyle/>
        <a:p>
          <a:endParaRPr lang="zh-CN" altLang="en-US"/>
        </a:p>
      </dgm:t>
    </dgm:pt>
    <dgm:pt modelId="{A9B4AB09-925C-4897-AED9-44C66684FE9D}" type="pres">
      <dgm:prSet presAssocID="{60AF067F-EAD2-4B4D-9F79-FA10325DE166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820BB8E-A492-4A39-84A9-954E973447B1}" type="pres">
      <dgm:prSet presAssocID="{60AF067F-EAD2-4B4D-9F79-FA10325DE166}" presName="negativeSpace" presStyleCnt="0"/>
      <dgm:spPr/>
    </dgm:pt>
    <dgm:pt modelId="{CF67EAA4-C2AB-4CE3-A9CD-313F74899617}" type="pres">
      <dgm:prSet presAssocID="{60AF067F-EAD2-4B4D-9F79-FA10325DE166}" presName="childText" presStyleLbl="conFgAcc1" presStyleIdx="0" presStyleCnt="6">
        <dgm:presLayoutVars>
          <dgm:bulletEnabled val="1"/>
        </dgm:presLayoutVars>
      </dgm:prSet>
      <dgm:spPr/>
    </dgm:pt>
    <dgm:pt modelId="{C330098E-ACDF-48FC-9333-8F61249C4B6C}" type="pres">
      <dgm:prSet presAssocID="{0565DA1D-1ED0-47CE-92B1-80723DBCAD8D}" presName="spaceBetweenRectangles" presStyleCnt="0"/>
      <dgm:spPr/>
    </dgm:pt>
    <dgm:pt modelId="{6FA40565-ADF6-44AE-81BA-027F8D3A4F3F}" type="pres">
      <dgm:prSet presAssocID="{D7E6182A-16BA-471D-9429-E65DDFBB5EFC}" presName="parentLin" presStyleCnt="0"/>
      <dgm:spPr/>
    </dgm:pt>
    <dgm:pt modelId="{05836991-CE72-4C28-BB3E-D89FCA0CE6A2}" type="pres">
      <dgm:prSet presAssocID="{D7E6182A-16BA-471D-9429-E65DDFBB5EFC}" presName="parentLeftMargin" presStyleLbl="node1" presStyleIdx="0" presStyleCnt="6"/>
      <dgm:spPr/>
      <dgm:t>
        <a:bodyPr/>
        <a:lstStyle/>
        <a:p>
          <a:endParaRPr lang="zh-CN" altLang="en-US"/>
        </a:p>
      </dgm:t>
    </dgm:pt>
    <dgm:pt modelId="{D7A4DC0A-9CC2-4950-A47F-F9E71FDD498E}" type="pres">
      <dgm:prSet presAssocID="{D7E6182A-16BA-471D-9429-E65DDFBB5EFC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D617FF6-28B4-4BBD-9297-22B7CE844C77}" type="pres">
      <dgm:prSet presAssocID="{D7E6182A-16BA-471D-9429-E65DDFBB5EFC}" presName="negativeSpace" presStyleCnt="0"/>
      <dgm:spPr/>
    </dgm:pt>
    <dgm:pt modelId="{568C0432-F58C-4965-BEEA-2B4FD912E7D3}" type="pres">
      <dgm:prSet presAssocID="{D7E6182A-16BA-471D-9429-E65DDFBB5EFC}" presName="childText" presStyleLbl="conFgAcc1" presStyleIdx="1" presStyleCnt="6">
        <dgm:presLayoutVars>
          <dgm:bulletEnabled val="1"/>
        </dgm:presLayoutVars>
      </dgm:prSet>
      <dgm:spPr/>
    </dgm:pt>
    <dgm:pt modelId="{2F569C01-066E-457B-91A6-25F1D40443BC}" type="pres">
      <dgm:prSet presAssocID="{F9723003-CB20-432B-BA90-5F70728386A9}" presName="spaceBetweenRectangles" presStyleCnt="0"/>
      <dgm:spPr/>
    </dgm:pt>
    <dgm:pt modelId="{CD48217C-EAD9-4CF8-9312-5FD024E87D62}" type="pres">
      <dgm:prSet presAssocID="{2CC12746-A436-4B30-AC5E-922F1DC7E244}" presName="parentLin" presStyleCnt="0"/>
      <dgm:spPr/>
    </dgm:pt>
    <dgm:pt modelId="{3E72336B-6746-4661-8B22-B372CBB3C1D4}" type="pres">
      <dgm:prSet presAssocID="{2CC12746-A436-4B30-AC5E-922F1DC7E244}" presName="parentLeftMargin" presStyleLbl="node1" presStyleIdx="1" presStyleCnt="6"/>
      <dgm:spPr/>
      <dgm:t>
        <a:bodyPr/>
        <a:lstStyle/>
        <a:p>
          <a:endParaRPr lang="zh-CN" altLang="en-US"/>
        </a:p>
      </dgm:t>
    </dgm:pt>
    <dgm:pt modelId="{8794B5D1-BA39-4247-A7E6-6C232C3BB9A2}" type="pres">
      <dgm:prSet presAssocID="{2CC12746-A436-4B30-AC5E-922F1DC7E244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44509FF-9978-4109-9ACE-864988D232BE}" type="pres">
      <dgm:prSet presAssocID="{2CC12746-A436-4B30-AC5E-922F1DC7E244}" presName="negativeSpace" presStyleCnt="0"/>
      <dgm:spPr/>
    </dgm:pt>
    <dgm:pt modelId="{2BCA5973-FF73-4878-8BFD-0B71ADAAFA4D}" type="pres">
      <dgm:prSet presAssocID="{2CC12746-A436-4B30-AC5E-922F1DC7E244}" presName="childText" presStyleLbl="conFgAcc1" presStyleIdx="2" presStyleCnt="6">
        <dgm:presLayoutVars>
          <dgm:bulletEnabled val="1"/>
        </dgm:presLayoutVars>
      </dgm:prSet>
      <dgm:spPr/>
    </dgm:pt>
    <dgm:pt modelId="{F26A02FB-43A8-40B8-96E3-7677E97F9337}" type="pres">
      <dgm:prSet presAssocID="{8F56CF37-4EBD-4FBE-8893-2423AF42FCBE}" presName="spaceBetweenRectangles" presStyleCnt="0"/>
      <dgm:spPr/>
    </dgm:pt>
    <dgm:pt modelId="{92386C81-261C-4EF7-AD9B-EFF5D6AF17CB}" type="pres">
      <dgm:prSet presAssocID="{0B71AA6A-50C4-4EEB-A191-DE28704B09CC}" presName="parentLin" presStyleCnt="0"/>
      <dgm:spPr/>
    </dgm:pt>
    <dgm:pt modelId="{DF9E2FB0-ACBA-4F0C-A5D1-E338B068A2EB}" type="pres">
      <dgm:prSet presAssocID="{0B71AA6A-50C4-4EEB-A191-DE28704B09CC}" presName="parentLeftMargin" presStyleLbl="node1" presStyleIdx="2" presStyleCnt="6"/>
      <dgm:spPr/>
      <dgm:t>
        <a:bodyPr/>
        <a:lstStyle/>
        <a:p>
          <a:endParaRPr lang="zh-CN" altLang="en-US"/>
        </a:p>
      </dgm:t>
    </dgm:pt>
    <dgm:pt modelId="{5602A491-BAD0-43AF-85B3-3CABD5E9FEFA}" type="pres">
      <dgm:prSet presAssocID="{0B71AA6A-50C4-4EEB-A191-DE28704B09CC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27D1B48-2894-41B2-B899-CEBA4FBAE30E}" type="pres">
      <dgm:prSet presAssocID="{0B71AA6A-50C4-4EEB-A191-DE28704B09CC}" presName="negativeSpace" presStyleCnt="0"/>
      <dgm:spPr/>
    </dgm:pt>
    <dgm:pt modelId="{24A9D322-7BB3-4781-BB04-A23321BE510B}" type="pres">
      <dgm:prSet presAssocID="{0B71AA6A-50C4-4EEB-A191-DE28704B09CC}" presName="childText" presStyleLbl="conFgAcc1" presStyleIdx="3" presStyleCnt="6">
        <dgm:presLayoutVars>
          <dgm:bulletEnabled val="1"/>
        </dgm:presLayoutVars>
      </dgm:prSet>
      <dgm:spPr/>
    </dgm:pt>
    <dgm:pt modelId="{2C6F07AD-E61A-4D66-8821-82B82B0AE8B2}" type="pres">
      <dgm:prSet presAssocID="{E06F7C03-A178-40D8-B343-0F9F6956F00C}" presName="spaceBetweenRectangles" presStyleCnt="0"/>
      <dgm:spPr/>
    </dgm:pt>
    <dgm:pt modelId="{59C94403-AB8A-4F16-8C9F-0CFD17A2A29D}" type="pres">
      <dgm:prSet presAssocID="{8553596C-DF01-4CC4-B2C8-C33AFA3DDD13}" presName="parentLin" presStyleCnt="0"/>
      <dgm:spPr/>
    </dgm:pt>
    <dgm:pt modelId="{B2F06698-2B15-43FA-B584-5DB30D64E094}" type="pres">
      <dgm:prSet presAssocID="{8553596C-DF01-4CC4-B2C8-C33AFA3DDD13}" presName="parentLeftMargin" presStyleLbl="node1" presStyleIdx="3" presStyleCnt="6"/>
      <dgm:spPr/>
      <dgm:t>
        <a:bodyPr/>
        <a:lstStyle/>
        <a:p>
          <a:endParaRPr lang="zh-CN" altLang="en-US"/>
        </a:p>
      </dgm:t>
    </dgm:pt>
    <dgm:pt modelId="{661041D4-4755-40F5-90E8-F3CB00B1CAFB}" type="pres">
      <dgm:prSet presAssocID="{8553596C-DF01-4CC4-B2C8-C33AFA3DDD13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3ECCDFD-8363-46D1-8EEA-74EF76CB8E14}" type="pres">
      <dgm:prSet presAssocID="{8553596C-DF01-4CC4-B2C8-C33AFA3DDD13}" presName="negativeSpace" presStyleCnt="0"/>
      <dgm:spPr/>
    </dgm:pt>
    <dgm:pt modelId="{2278EC22-78B4-4C96-9CB1-393C5F6C2772}" type="pres">
      <dgm:prSet presAssocID="{8553596C-DF01-4CC4-B2C8-C33AFA3DDD13}" presName="childText" presStyleLbl="conFgAcc1" presStyleIdx="4" presStyleCnt="6">
        <dgm:presLayoutVars>
          <dgm:bulletEnabled val="1"/>
        </dgm:presLayoutVars>
      </dgm:prSet>
      <dgm:spPr/>
    </dgm:pt>
    <dgm:pt modelId="{C407B293-4EA4-4C4C-8B3E-4215BEB36DBA}" type="pres">
      <dgm:prSet presAssocID="{9E7B91FF-8F5C-44D5-B9D3-55E666A70AD6}" presName="spaceBetweenRectangles" presStyleCnt="0"/>
      <dgm:spPr/>
    </dgm:pt>
    <dgm:pt modelId="{F2A34FE0-A884-4183-9905-3BC63171D5C8}" type="pres">
      <dgm:prSet presAssocID="{52A34673-2D00-40A5-AEAF-0838A8231A62}" presName="parentLin" presStyleCnt="0"/>
      <dgm:spPr/>
    </dgm:pt>
    <dgm:pt modelId="{A64DBF47-A127-4311-8E39-7EAA79C8DF32}" type="pres">
      <dgm:prSet presAssocID="{52A34673-2D00-40A5-AEAF-0838A8231A62}" presName="parentLeftMargin" presStyleLbl="node1" presStyleIdx="4" presStyleCnt="6"/>
      <dgm:spPr/>
      <dgm:t>
        <a:bodyPr/>
        <a:lstStyle/>
        <a:p>
          <a:endParaRPr lang="zh-CN" altLang="en-US"/>
        </a:p>
      </dgm:t>
    </dgm:pt>
    <dgm:pt modelId="{867A3D96-EE5F-4FB3-B978-B73174402EAB}" type="pres">
      <dgm:prSet presAssocID="{52A34673-2D00-40A5-AEAF-0838A8231A62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67D58AF-D2FA-4E66-AF8D-78E7603DC302}" type="pres">
      <dgm:prSet presAssocID="{52A34673-2D00-40A5-AEAF-0838A8231A62}" presName="negativeSpace" presStyleCnt="0"/>
      <dgm:spPr/>
    </dgm:pt>
    <dgm:pt modelId="{89E21833-8E4E-439F-B54D-BA172BEAACC9}" type="pres">
      <dgm:prSet presAssocID="{52A34673-2D00-40A5-AEAF-0838A8231A62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989C6C9D-97A3-471B-AB38-A89A597CABDF}" type="presOf" srcId="{2CC12746-A436-4B30-AC5E-922F1DC7E244}" destId="{8794B5D1-BA39-4247-A7E6-6C232C3BB9A2}" srcOrd="1" destOrd="0" presId="urn:microsoft.com/office/officeart/2005/8/layout/list1"/>
    <dgm:cxn modelId="{09EBF6F7-0DC8-486A-9E3A-FFED3CF64E8B}" srcId="{8E9FC643-5F6A-4B68-A1B0-D04EB626029D}" destId="{52A34673-2D00-40A5-AEAF-0838A8231A62}" srcOrd="5" destOrd="0" parTransId="{56E41AFB-D7F4-4EF4-9A04-A7D36C7C59EF}" sibTransId="{88FFB98C-AF40-47F2-A5C9-8C2AF9049ED0}"/>
    <dgm:cxn modelId="{47137685-AD43-457E-BF69-2A1C63AB8FC8}" srcId="{8E9FC643-5F6A-4B68-A1B0-D04EB626029D}" destId="{8553596C-DF01-4CC4-B2C8-C33AFA3DDD13}" srcOrd="4" destOrd="0" parTransId="{596F9C8E-73AB-4A24-9482-54F9E032750A}" sibTransId="{9E7B91FF-8F5C-44D5-B9D3-55E666A70AD6}"/>
    <dgm:cxn modelId="{DE33736C-3A0A-4900-80AF-3D51F4BBA1C8}" type="presOf" srcId="{52A34673-2D00-40A5-AEAF-0838A8231A62}" destId="{867A3D96-EE5F-4FB3-B978-B73174402EAB}" srcOrd="1" destOrd="0" presId="urn:microsoft.com/office/officeart/2005/8/layout/list1"/>
    <dgm:cxn modelId="{236552B0-5358-445D-9470-D250778EB81B}" srcId="{8E9FC643-5F6A-4B68-A1B0-D04EB626029D}" destId="{2CC12746-A436-4B30-AC5E-922F1DC7E244}" srcOrd="2" destOrd="0" parTransId="{E60708EF-3EFC-4E56-BC25-20D17DA7F495}" sibTransId="{8F56CF37-4EBD-4FBE-8893-2423AF42FCBE}"/>
    <dgm:cxn modelId="{F1E2CEFD-E3BA-4FA5-B5E4-1C7EC0AD02C0}" type="presOf" srcId="{60AF067F-EAD2-4B4D-9F79-FA10325DE166}" destId="{A9B4AB09-925C-4897-AED9-44C66684FE9D}" srcOrd="1" destOrd="0" presId="urn:microsoft.com/office/officeart/2005/8/layout/list1"/>
    <dgm:cxn modelId="{B5694F88-C25D-4DE2-9514-CC4334BD4452}" type="presOf" srcId="{8553596C-DF01-4CC4-B2C8-C33AFA3DDD13}" destId="{661041D4-4755-40F5-90E8-F3CB00B1CAFB}" srcOrd="1" destOrd="0" presId="urn:microsoft.com/office/officeart/2005/8/layout/list1"/>
    <dgm:cxn modelId="{D8F7F898-DC2D-4AFB-8455-66EFE485EDBB}" type="presOf" srcId="{0B71AA6A-50C4-4EEB-A191-DE28704B09CC}" destId="{5602A491-BAD0-43AF-85B3-3CABD5E9FEFA}" srcOrd="1" destOrd="0" presId="urn:microsoft.com/office/officeart/2005/8/layout/list1"/>
    <dgm:cxn modelId="{AEEEB79A-58B3-4319-9534-F08538D5C8AB}" type="presOf" srcId="{0B71AA6A-50C4-4EEB-A191-DE28704B09CC}" destId="{DF9E2FB0-ACBA-4F0C-A5D1-E338B068A2EB}" srcOrd="0" destOrd="0" presId="urn:microsoft.com/office/officeart/2005/8/layout/list1"/>
    <dgm:cxn modelId="{45509EDF-E055-4962-B523-F489579EC341}" type="presOf" srcId="{D7E6182A-16BA-471D-9429-E65DDFBB5EFC}" destId="{D7A4DC0A-9CC2-4950-A47F-F9E71FDD498E}" srcOrd="1" destOrd="0" presId="urn:microsoft.com/office/officeart/2005/8/layout/list1"/>
    <dgm:cxn modelId="{E3FE9FEF-2ED3-4AFC-96FA-70B8A52774FB}" srcId="{8E9FC643-5F6A-4B68-A1B0-D04EB626029D}" destId="{0B71AA6A-50C4-4EEB-A191-DE28704B09CC}" srcOrd="3" destOrd="0" parTransId="{9907910C-7BF8-41AA-9CD3-A5B2FB6E14EF}" sibTransId="{E06F7C03-A178-40D8-B343-0F9F6956F00C}"/>
    <dgm:cxn modelId="{947A63F7-A4DB-4043-BBED-C0DA113AE186}" type="presOf" srcId="{60AF067F-EAD2-4B4D-9F79-FA10325DE166}" destId="{299A37D2-F83B-4C85-9DF2-55BA433C0F4F}" srcOrd="0" destOrd="0" presId="urn:microsoft.com/office/officeart/2005/8/layout/list1"/>
    <dgm:cxn modelId="{259E9962-91E2-457E-95A1-800400A817E4}" type="presOf" srcId="{8553596C-DF01-4CC4-B2C8-C33AFA3DDD13}" destId="{B2F06698-2B15-43FA-B584-5DB30D64E094}" srcOrd="0" destOrd="0" presId="urn:microsoft.com/office/officeart/2005/8/layout/list1"/>
    <dgm:cxn modelId="{A733138E-3E0A-47B5-8D8E-405BFD227FD7}" type="presOf" srcId="{8E9FC643-5F6A-4B68-A1B0-D04EB626029D}" destId="{42843AF2-58E3-4E77-9460-8F45A910543E}" srcOrd="0" destOrd="0" presId="urn:microsoft.com/office/officeart/2005/8/layout/list1"/>
    <dgm:cxn modelId="{934C1A98-98D1-4394-8452-91389F31E1B3}" srcId="{8E9FC643-5F6A-4B68-A1B0-D04EB626029D}" destId="{D7E6182A-16BA-471D-9429-E65DDFBB5EFC}" srcOrd="1" destOrd="0" parTransId="{9000E4B2-B0BD-4479-B6FA-49727B83333D}" sibTransId="{F9723003-CB20-432B-BA90-5F70728386A9}"/>
    <dgm:cxn modelId="{D9A3D1FA-1733-4B0E-9D69-F9777DB905A4}" srcId="{8E9FC643-5F6A-4B68-A1B0-D04EB626029D}" destId="{60AF067F-EAD2-4B4D-9F79-FA10325DE166}" srcOrd="0" destOrd="0" parTransId="{A8B8F4EE-E38F-4484-A7F6-F30E259689C4}" sibTransId="{0565DA1D-1ED0-47CE-92B1-80723DBCAD8D}"/>
    <dgm:cxn modelId="{BACCF1E1-DEDE-4C2D-B2D0-2E75C5951F31}" type="presOf" srcId="{D7E6182A-16BA-471D-9429-E65DDFBB5EFC}" destId="{05836991-CE72-4C28-BB3E-D89FCA0CE6A2}" srcOrd="0" destOrd="0" presId="urn:microsoft.com/office/officeart/2005/8/layout/list1"/>
    <dgm:cxn modelId="{BB7C5E54-440A-48DB-837B-060788DCEE49}" type="presOf" srcId="{52A34673-2D00-40A5-AEAF-0838A8231A62}" destId="{A64DBF47-A127-4311-8E39-7EAA79C8DF32}" srcOrd="0" destOrd="0" presId="urn:microsoft.com/office/officeart/2005/8/layout/list1"/>
    <dgm:cxn modelId="{0F2BADAA-CBC7-4C7F-9430-BDDD5558E464}" type="presOf" srcId="{2CC12746-A436-4B30-AC5E-922F1DC7E244}" destId="{3E72336B-6746-4661-8B22-B372CBB3C1D4}" srcOrd="0" destOrd="0" presId="urn:microsoft.com/office/officeart/2005/8/layout/list1"/>
    <dgm:cxn modelId="{CD5A2232-644F-42AE-A5E0-DD26BE997496}" type="presParOf" srcId="{42843AF2-58E3-4E77-9460-8F45A910543E}" destId="{3C10F121-CE6B-429E-BDBA-70DC5FC05BF2}" srcOrd="0" destOrd="0" presId="urn:microsoft.com/office/officeart/2005/8/layout/list1"/>
    <dgm:cxn modelId="{636F308A-C2E7-4C58-B91A-009F483318F1}" type="presParOf" srcId="{3C10F121-CE6B-429E-BDBA-70DC5FC05BF2}" destId="{299A37D2-F83B-4C85-9DF2-55BA433C0F4F}" srcOrd="0" destOrd="0" presId="urn:microsoft.com/office/officeart/2005/8/layout/list1"/>
    <dgm:cxn modelId="{0E42A7B9-0C7B-47E6-9BC7-BA12A4E47CFB}" type="presParOf" srcId="{3C10F121-CE6B-429E-BDBA-70DC5FC05BF2}" destId="{A9B4AB09-925C-4897-AED9-44C66684FE9D}" srcOrd="1" destOrd="0" presId="urn:microsoft.com/office/officeart/2005/8/layout/list1"/>
    <dgm:cxn modelId="{9B71534B-1669-447F-840A-A505C1C88D22}" type="presParOf" srcId="{42843AF2-58E3-4E77-9460-8F45A910543E}" destId="{B820BB8E-A492-4A39-84A9-954E973447B1}" srcOrd="1" destOrd="0" presId="urn:microsoft.com/office/officeart/2005/8/layout/list1"/>
    <dgm:cxn modelId="{AAE3A5E8-2552-4BAD-A989-0E9CAB872E86}" type="presParOf" srcId="{42843AF2-58E3-4E77-9460-8F45A910543E}" destId="{CF67EAA4-C2AB-4CE3-A9CD-313F74899617}" srcOrd="2" destOrd="0" presId="urn:microsoft.com/office/officeart/2005/8/layout/list1"/>
    <dgm:cxn modelId="{17A89258-94F8-4EDB-987A-82997BFCEA93}" type="presParOf" srcId="{42843AF2-58E3-4E77-9460-8F45A910543E}" destId="{C330098E-ACDF-48FC-9333-8F61249C4B6C}" srcOrd="3" destOrd="0" presId="urn:microsoft.com/office/officeart/2005/8/layout/list1"/>
    <dgm:cxn modelId="{1FABACD3-DD6A-46EA-AB4B-202290B1CB08}" type="presParOf" srcId="{42843AF2-58E3-4E77-9460-8F45A910543E}" destId="{6FA40565-ADF6-44AE-81BA-027F8D3A4F3F}" srcOrd="4" destOrd="0" presId="urn:microsoft.com/office/officeart/2005/8/layout/list1"/>
    <dgm:cxn modelId="{4B037919-E123-4D63-877D-D47A1A8C2D41}" type="presParOf" srcId="{6FA40565-ADF6-44AE-81BA-027F8D3A4F3F}" destId="{05836991-CE72-4C28-BB3E-D89FCA0CE6A2}" srcOrd="0" destOrd="0" presId="urn:microsoft.com/office/officeart/2005/8/layout/list1"/>
    <dgm:cxn modelId="{DD2C18E7-27AA-4CD1-8B8B-9C067C76B475}" type="presParOf" srcId="{6FA40565-ADF6-44AE-81BA-027F8D3A4F3F}" destId="{D7A4DC0A-9CC2-4950-A47F-F9E71FDD498E}" srcOrd="1" destOrd="0" presId="urn:microsoft.com/office/officeart/2005/8/layout/list1"/>
    <dgm:cxn modelId="{2DE1A7B1-6A10-444D-AB0A-8905CFABAF08}" type="presParOf" srcId="{42843AF2-58E3-4E77-9460-8F45A910543E}" destId="{4D617FF6-28B4-4BBD-9297-22B7CE844C77}" srcOrd="5" destOrd="0" presId="urn:microsoft.com/office/officeart/2005/8/layout/list1"/>
    <dgm:cxn modelId="{F5398E24-CBBF-4393-A6F8-9ADC02A3B6AB}" type="presParOf" srcId="{42843AF2-58E3-4E77-9460-8F45A910543E}" destId="{568C0432-F58C-4965-BEEA-2B4FD912E7D3}" srcOrd="6" destOrd="0" presId="urn:microsoft.com/office/officeart/2005/8/layout/list1"/>
    <dgm:cxn modelId="{0006BF04-76D2-429C-B5DE-8D6224E03346}" type="presParOf" srcId="{42843AF2-58E3-4E77-9460-8F45A910543E}" destId="{2F569C01-066E-457B-91A6-25F1D40443BC}" srcOrd="7" destOrd="0" presId="urn:microsoft.com/office/officeart/2005/8/layout/list1"/>
    <dgm:cxn modelId="{B416607E-3CB3-4324-971E-E190D0A5F78E}" type="presParOf" srcId="{42843AF2-58E3-4E77-9460-8F45A910543E}" destId="{CD48217C-EAD9-4CF8-9312-5FD024E87D62}" srcOrd="8" destOrd="0" presId="urn:microsoft.com/office/officeart/2005/8/layout/list1"/>
    <dgm:cxn modelId="{58A838BB-23F7-41B5-BC0B-FD0402D74119}" type="presParOf" srcId="{CD48217C-EAD9-4CF8-9312-5FD024E87D62}" destId="{3E72336B-6746-4661-8B22-B372CBB3C1D4}" srcOrd="0" destOrd="0" presId="urn:microsoft.com/office/officeart/2005/8/layout/list1"/>
    <dgm:cxn modelId="{5CEDA8E6-C632-441F-93F9-D6945CF2479C}" type="presParOf" srcId="{CD48217C-EAD9-4CF8-9312-5FD024E87D62}" destId="{8794B5D1-BA39-4247-A7E6-6C232C3BB9A2}" srcOrd="1" destOrd="0" presId="urn:microsoft.com/office/officeart/2005/8/layout/list1"/>
    <dgm:cxn modelId="{02D63466-C15E-49FB-BA73-C5C372A73397}" type="presParOf" srcId="{42843AF2-58E3-4E77-9460-8F45A910543E}" destId="{044509FF-9978-4109-9ACE-864988D232BE}" srcOrd="9" destOrd="0" presId="urn:microsoft.com/office/officeart/2005/8/layout/list1"/>
    <dgm:cxn modelId="{1B11A912-292D-4F27-AFA8-77057D6FB409}" type="presParOf" srcId="{42843AF2-58E3-4E77-9460-8F45A910543E}" destId="{2BCA5973-FF73-4878-8BFD-0B71ADAAFA4D}" srcOrd="10" destOrd="0" presId="urn:microsoft.com/office/officeart/2005/8/layout/list1"/>
    <dgm:cxn modelId="{993CE8B2-AB74-4D3C-92F8-41898ACDBAC6}" type="presParOf" srcId="{42843AF2-58E3-4E77-9460-8F45A910543E}" destId="{F26A02FB-43A8-40B8-96E3-7677E97F9337}" srcOrd="11" destOrd="0" presId="urn:microsoft.com/office/officeart/2005/8/layout/list1"/>
    <dgm:cxn modelId="{36311D21-747F-4AE2-A14E-7B600C776131}" type="presParOf" srcId="{42843AF2-58E3-4E77-9460-8F45A910543E}" destId="{92386C81-261C-4EF7-AD9B-EFF5D6AF17CB}" srcOrd="12" destOrd="0" presId="urn:microsoft.com/office/officeart/2005/8/layout/list1"/>
    <dgm:cxn modelId="{E33C6434-0C5A-4B7D-8E53-E334BDA05EDD}" type="presParOf" srcId="{92386C81-261C-4EF7-AD9B-EFF5D6AF17CB}" destId="{DF9E2FB0-ACBA-4F0C-A5D1-E338B068A2EB}" srcOrd="0" destOrd="0" presId="urn:microsoft.com/office/officeart/2005/8/layout/list1"/>
    <dgm:cxn modelId="{3D04A0D8-CF91-414A-ADB9-000709C3E0BA}" type="presParOf" srcId="{92386C81-261C-4EF7-AD9B-EFF5D6AF17CB}" destId="{5602A491-BAD0-43AF-85B3-3CABD5E9FEFA}" srcOrd="1" destOrd="0" presId="urn:microsoft.com/office/officeart/2005/8/layout/list1"/>
    <dgm:cxn modelId="{D3A26078-C316-4428-ACD2-1464F9E27130}" type="presParOf" srcId="{42843AF2-58E3-4E77-9460-8F45A910543E}" destId="{E27D1B48-2894-41B2-B899-CEBA4FBAE30E}" srcOrd="13" destOrd="0" presId="urn:microsoft.com/office/officeart/2005/8/layout/list1"/>
    <dgm:cxn modelId="{203C0AC9-9012-43B6-9482-D4B499AC24ED}" type="presParOf" srcId="{42843AF2-58E3-4E77-9460-8F45A910543E}" destId="{24A9D322-7BB3-4781-BB04-A23321BE510B}" srcOrd="14" destOrd="0" presId="urn:microsoft.com/office/officeart/2005/8/layout/list1"/>
    <dgm:cxn modelId="{6CF5059B-0FC3-4624-A96A-7B4C4091AE48}" type="presParOf" srcId="{42843AF2-58E3-4E77-9460-8F45A910543E}" destId="{2C6F07AD-E61A-4D66-8821-82B82B0AE8B2}" srcOrd="15" destOrd="0" presId="urn:microsoft.com/office/officeart/2005/8/layout/list1"/>
    <dgm:cxn modelId="{078658D5-C95C-4984-8864-DDB9CDBE1E28}" type="presParOf" srcId="{42843AF2-58E3-4E77-9460-8F45A910543E}" destId="{59C94403-AB8A-4F16-8C9F-0CFD17A2A29D}" srcOrd="16" destOrd="0" presId="urn:microsoft.com/office/officeart/2005/8/layout/list1"/>
    <dgm:cxn modelId="{D74BC2B6-0BE7-454C-A20C-40FFB7CCEBC0}" type="presParOf" srcId="{59C94403-AB8A-4F16-8C9F-0CFD17A2A29D}" destId="{B2F06698-2B15-43FA-B584-5DB30D64E094}" srcOrd="0" destOrd="0" presId="urn:microsoft.com/office/officeart/2005/8/layout/list1"/>
    <dgm:cxn modelId="{DFEB0B94-C92F-492A-A5A8-E64F1418C8CC}" type="presParOf" srcId="{59C94403-AB8A-4F16-8C9F-0CFD17A2A29D}" destId="{661041D4-4755-40F5-90E8-F3CB00B1CAFB}" srcOrd="1" destOrd="0" presId="urn:microsoft.com/office/officeart/2005/8/layout/list1"/>
    <dgm:cxn modelId="{4B565FAF-063F-4B4F-BB11-1DBED4AE7A76}" type="presParOf" srcId="{42843AF2-58E3-4E77-9460-8F45A910543E}" destId="{B3ECCDFD-8363-46D1-8EEA-74EF76CB8E14}" srcOrd="17" destOrd="0" presId="urn:microsoft.com/office/officeart/2005/8/layout/list1"/>
    <dgm:cxn modelId="{7435E710-82F6-4943-85A6-24F57D3C1E1E}" type="presParOf" srcId="{42843AF2-58E3-4E77-9460-8F45A910543E}" destId="{2278EC22-78B4-4C96-9CB1-393C5F6C2772}" srcOrd="18" destOrd="0" presId="urn:microsoft.com/office/officeart/2005/8/layout/list1"/>
    <dgm:cxn modelId="{E194C496-320E-4086-B48B-E0E1E4A686EF}" type="presParOf" srcId="{42843AF2-58E3-4E77-9460-8F45A910543E}" destId="{C407B293-4EA4-4C4C-8B3E-4215BEB36DBA}" srcOrd="19" destOrd="0" presId="urn:microsoft.com/office/officeart/2005/8/layout/list1"/>
    <dgm:cxn modelId="{CED3D7AC-DB9F-454A-91CF-F4B2B6EEDF1E}" type="presParOf" srcId="{42843AF2-58E3-4E77-9460-8F45A910543E}" destId="{F2A34FE0-A884-4183-9905-3BC63171D5C8}" srcOrd="20" destOrd="0" presId="urn:microsoft.com/office/officeart/2005/8/layout/list1"/>
    <dgm:cxn modelId="{F4CC4D7D-769F-480C-AEC8-F92BC133017A}" type="presParOf" srcId="{F2A34FE0-A884-4183-9905-3BC63171D5C8}" destId="{A64DBF47-A127-4311-8E39-7EAA79C8DF32}" srcOrd="0" destOrd="0" presId="urn:microsoft.com/office/officeart/2005/8/layout/list1"/>
    <dgm:cxn modelId="{903D0EF4-7DC9-47F2-8081-9BD6D19B0642}" type="presParOf" srcId="{F2A34FE0-A884-4183-9905-3BC63171D5C8}" destId="{867A3D96-EE5F-4FB3-B978-B73174402EAB}" srcOrd="1" destOrd="0" presId="urn:microsoft.com/office/officeart/2005/8/layout/list1"/>
    <dgm:cxn modelId="{E0857532-B8B2-44CB-A03C-C6353E95C833}" type="presParOf" srcId="{42843AF2-58E3-4E77-9460-8F45A910543E}" destId="{367D58AF-D2FA-4E66-AF8D-78E7603DC302}" srcOrd="21" destOrd="0" presId="urn:microsoft.com/office/officeart/2005/8/layout/list1"/>
    <dgm:cxn modelId="{10914E52-5EE3-4343-8166-A724DA40448C}" type="presParOf" srcId="{42843AF2-58E3-4E77-9460-8F45A910543E}" destId="{89E21833-8E4E-439F-B54D-BA172BEAACC9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443B6B8-7232-445A-823B-87016AF8F37A}" type="doc">
      <dgm:prSet loTypeId="urn:microsoft.com/office/officeart/2005/8/layout/target3" loCatId="list" qsTypeId="urn:microsoft.com/office/officeart/2005/8/quickstyle/3d6" qsCatId="3D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C6C7C5B0-CB09-466F-92F0-540C8DD619AC}">
      <dgm:prSet phldrT="[文本]"/>
      <dgm:spPr/>
      <dgm:t>
        <a:bodyPr/>
        <a:lstStyle/>
        <a:p>
          <a:r>
            <a:rPr lang="en-US" altLang="zh-CN" b="1" dirty="0" smtClean="0">
              <a:latin typeface="微软雅黑" pitchFamily="34" charset="-122"/>
              <a:ea typeface="微软雅黑" pitchFamily="34" charset="-122"/>
            </a:rPr>
            <a:t>23%</a:t>
          </a:r>
          <a:r>
            <a:rPr lang="zh-CN" altLang="en-US" b="1" dirty="0" smtClean="0">
              <a:latin typeface="微软雅黑" pitchFamily="34" charset="-122"/>
              <a:ea typeface="微软雅黑" pitchFamily="34" charset="-122"/>
            </a:rPr>
            <a:t>区域市占率</a:t>
          </a:r>
          <a:endParaRPr lang="zh-CN" altLang="en-US" b="1" dirty="0">
            <a:latin typeface="微软雅黑" pitchFamily="34" charset="-122"/>
            <a:ea typeface="微软雅黑" pitchFamily="34" charset="-122"/>
          </a:endParaRPr>
        </a:p>
      </dgm:t>
    </dgm:pt>
    <dgm:pt modelId="{6AF8D405-B81A-4D29-A7F5-7B638F00F236}" type="parTrans" cxnId="{43256A5A-8B68-48F8-9E9D-637DA75571FC}">
      <dgm:prSet/>
      <dgm:spPr/>
      <dgm:t>
        <a:bodyPr/>
        <a:lstStyle/>
        <a:p>
          <a:endParaRPr lang="zh-CN" altLang="en-US"/>
        </a:p>
      </dgm:t>
    </dgm:pt>
    <dgm:pt modelId="{CBA7122C-789F-415A-980C-9D1EA524764E}" type="sibTrans" cxnId="{43256A5A-8B68-48F8-9E9D-637DA75571FC}">
      <dgm:prSet/>
      <dgm:spPr/>
      <dgm:t>
        <a:bodyPr/>
        <a:lstStyle/>
        <a:p>
          <a:endParaRPr lang="zh-CN" altLang="en-US"/>
        </a:p>
      </dgm:t>
    </dgm:pt>
    <dgm:pt modelId="{A452009C-C9B3-40D0-B39A-AACAF73A70C0}">
      <dgm:prSet phldrT="[文本]"/>
      <dgm:spPr/>
      <dgm:t>
        <a:bodyPr/>
        <a:lstStyle/>
        <a:p>
          <a:r>
            <a:rPr lang="en-US" altLang="zh-CN" b="1" dirty="0" smtClean="0">
              <a:latin typeface="微软雅黑" pitchFamily="34" charset="-122"/>
              <a:ea typeface="微软雅黑" pitchFamily="34" charset="-122"/>
            </a:rPr>
            <a:t>22%</a:t>
          </a:r>
          <a:r>
            <a:rPr lang="zh-CN" altLang="en-US" b="1" dirty="0" smtClean="0">
              <a:latin typeface="微软雅黑" pitchFamily="34" charset="-122"/>
              <a:ea typeface="微软雅黑" pitchFamily="34" charset="-122"/>
            </a:rPr>
            <a:t>品牌市占率</a:t>
          </a:r>
          <a:endParaRPr lang="zh-CN" altLang="en-US" b="1" dirty="0">
            <a:latin typeface="微软雅黑" pitchFamily="34" charset="-122"/>
            <a:ea typeface="微软雅黑" pitchFamily="34" charset="-122"/>
          </a:endParaRPr>
        </a:p>
      </dgm:t>
    </dgm:pt>
    <dgm:pt modelId="{C385234C-893F-4874-BF35-6E70099CC380}" type="sibTrans" cxnId="{72B70E71-B3BF-4C11-81A3-14D573914E84}">
      <dgm:prSet/>
      <dgm:spPr/>
      <dgm:t>
        <a:bodyPr/>
        <a:lstStyle/>
        <a:p>
          <a:endParaRPr lang="zh-CN" altLang="en-US"/>
        </a:p>
      </dgm:t>
    </dgm:pt>
    <dgm:pt modelId="{353DA5F8-2E95-4A7F-9CC7-87D12F72F1EE}" type="parTrans" cxnId="{72B70E71-B3BF-4C11-81A3-14D573914E84}">
      <dgm:prSet/>
      <dgm:spPr/>
      <dgm:t>
        <a:bodyPr/>
        <a:lstStyle/>
        <a:p>
          <a:endParaRPr lang="zh-CN" altLang="en-US"/>
        </a:p>
      </dgm:t>
    </dgm:pt>
    <dgm:pt modelId="{3DF432C4-7AB6-47AE-BA88-816C6E54D553}">
      <dgm:prSet phldrT="[文本]"/>
      <dgm:spPr/>
      <dgm:t>
        <a:bodyPr/>
        <a:lstStyle/>
        <a:p>
          <a:r>
            <a:rPr lang="en-US" altLang="zh-CN" b="1" dirty="0" smtClean="0">
              <a:latin typeface="微软雅黑" pitchFamily="34" charset="-122"/>
              <a:ea typeface="微软雅黑" pitchFamily="34" charset="-122"/>
            </a:rPr>
            <a:t>18%</a:t>
          </a:r>
          <a:r>
            <a:rPr lang="zh-CN" altLang="en-US" b="1" dirty="0" smtClean="0">
              <a:latin typeface="微软雅黑" pitchFamily="34" charset="-122"/>
              <a:ea typeface="微软雅黑" pitchFamily="34" charset="-122"/>
            </a:rPr>
            <a:t>全国市占率</a:t>
          </a:r>
          <a:endParaRPr lang="zh-CN" altLang="en-US" b="1" dirty="0">
            <a:latin typeface="微软雅黑" pitchFamily="34" charset="-122"/>
            <a:ea typeface="微软雅黑" pitchFamily="34" charset="-122"/>
          </a:endParaRPr>
        </a:p>
      </dgm:t>
    </dgm:pt>
    <dgm:pt modelId="{D140C822-CC84-4B7D-B32A-06A6E00F697D}" type="sibTrans" cxnId="{C7DB12BF-2F3C-478F-BFF5-E2E230E4974F}">
      <dgm:prSet/>
      <dgm:spPr/>
      <dgm:t>
        <a:bodyPr/>
        <a:lstStyle/>
        <a:p>
          <a:endParaRPr lang="zh-CN" altLang="en-US"/>
        </a:p>
      </dgm:t>
    </dgm:pt>
    <dgm:pt modelId="{80B42D80-A787-4D1A-88B9-68F2D87AE9B6}" type="parTrans" cxnId="{C7DB12BF-2F3C-478F-BFF5-E2E230E4974F}">
      <dgm:prSet/>
      <dgm:spPr/>
      <dgm:t>
        <a:bodyPr/>
        <a:lstStyle/>
        <a:p>
          <a:endParaRPr lang="zh-CN" altLang="en-US"/>
        </a:p>
      </dgm:t>
    </dgm:pt>
    <dgm:pt modelId="{0C9F7509-F1A0-4177-B2DC-1B0C01BB148C}" type="pres">
      <dgm:prSet presAssocID="{9443B6B8-7232-445A-823B-87016AF8F37A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6443DD7E-0926-41D4-B838-592A2EE83E41}" type="pres">
      <dgm:prSet presAssocID="{3DF432C4-7AB6-47AE-BA88-816C6E54D553}" presName="circle1" presStyleLbl="node1" presStyleIdx="0" presStyleCnt="3"/>
      <dgm:spPr/>
    </dgm:pt>
    <dgm:pt modelId="{B9697754-E7C8-40C8-8C40-7770E94FCA73}" type="pres">
      <dgm:prSet presAssocID="{3DF432C4-7AB6-47AE-BA88-816C6E54D553}" presName="space" presStyleCnt="0"/>
      <dgm:spPr/>
    </dgm:pt>
    <dgm:pt modelId="{895C9B8D-8E15-435F-B451-BF7EF8E11775}" type="pres">
      <dgm:prSet presAssocID="{3DF432C4-7AB6-47AE-BA88-816C6E54D553}" presName="rect1" presStyleLbl="alignAcc1" presStyleIdx="0" presStyleCnt="3"/>
      <dgm:spPr/>
      <dgm:t>
        <a:bodyPr/>
        <a:lstStyle/>
        <a:p>
          <a:endParaRPr lang="zh-CN" altLang="en-US"/>
        </a:p>
      </dgm:t>
    </dgm:pt>
    <dgm:pt modelId="{CFC8650A-2BDC-44C5-91F6-AFB69B460F0C}" type="pres">
      <dgm:prSet presAssocID="{C6C7C5B0-CB09-466F-92F0-540C8DD619AC}" presName="vertSpace2" presStyleLbl="node1" presStyleIdx="0" presStyleCnt="3"/>
      <dgm:spPr/>
    </dgm:pt>
    <dgm:pt modelId="{35E6E8BB-0436-4AC3-8339-539439E195A5}" type="pres">
      <dgm:prSet presAssocID="{C6C7C5B0-CB09-466F-92F0-540C8DD619AC}" presName="circle2" presStyleLbl="node1" presStyleIdx="1" presStyleCnt="3"/>
      <dgm:spPr/>
    </dgm:pt>
    <dgm:pt modelId="{72FCA7C3-2C47-43B2-A3F2-6FFE44FA8749}" type="pres">
      <dgm:prSet presAssocID="{C6C7C5B0-CB09-466F-92F0-540C8DD619AC}" presName="rect2" presStyleLbl="alignAcc1" presStyleIdx="1" presStyleCnt="3"/>
      <dgm:spPr/>
      <dgm:t>
        <a:bodyPr/>
        <a:lstStyle/>
        <a:p>
          <a:endParaRPr lang="zh-CN" altLang="en-US"/>
        </a:p>
      </dgm:t>
    </dgm:pt>
    <dgm:pt modelId="{EC33D2E0-451A-41EB-81C7-4BA73FCA45EE}" type="pres">
      <dgm:prSet presAssocID="{A452009C-C9B3-40D0-B39A-AACAF73A70C0}" presName="vertSpace3" presStyleLbl="node1" presStyleIdx="1" presStyleCnt="3"/>
      <dgm:spPr/>
    </dgm:pt>
    <dgm:pt modelId="{7E4DDCB8-2069-4432-85C9-6383E39A0425}" type="pres">
      <dgm:prSet presAssocID="{A452009C-C9B3-40D0-B39A-AACAF73A70C0}" presName="circle3" presStyleLbl="node1" presStyleIdx="2" presStyleCnt="3"/>
      <dgm:spPr/>
    </dgm:pt>
    <dgm:pt modelId="{E1FB6D3E-8673-4626-B0BD-EFC44FE27F0E}" type="pres">
      <dgm:prSet presAssocID="{A452009C-C9B3-40D0-B39A-AACAF73A70C0}" presName="rect3" presStyleLbl="alignAcc1" presStyleIdx="2" presStyleCnt="3"/>
      <dgm:spPr/>
      <dgm:t>
        <a:bodyPr/>
        <a:lstStyle/>
        <a:p>
          <a:endParaRPr lang="zh-CN" altLang="en-US"/>
        </a:p>
      </dgm:t>
    </dgm:pt>
    <dgm:pt modelId="{16ABDFFE-CDF6-45C3-8DBE-87FCE95ED344}" type="pres">
      <dgm:prSet presAssocID="{3DF432C4-7AB6-47AE-BA88-816C6E54D553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59D7CEE-BB23-4FF5-B873-BF355ECB9509}" type="pres">
      <dgm:prSet presAssocID="{C6C7C5B0-CB09-466F-92F0-540C8DD619AC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7737565-0B25-45B0-84EE-17C3B460CE1C}" type="pres">
      <dgm:prSet presAssocID="{A452009C-C9B3-40D0-B39A-AACAF73A70C0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5BEE1E5F-5BD9-4AE6-965C-2A7C459D89CD}" type="presOf" srcId="{9443B6B8-7232-445A-823B-87016AF8F37A}" destId="{0C9F7509-F1A0-4177-B2DC-1B0C01BB148C}" srcOrd="0" destOrd="0" presId="urn:microsoft.com/office/officeart/2005/8/layout/target3"/>
    <dgm:cxn modelId="{F746795C-2881-4B42-80AD-732D08FCC242}" type="presOf" srcId="{C6C7C5B0-CB09-466F-92F0-540C8DD619AC}" destId="{B59D7CEE-BB23-4FF5-B873-BF355ECB9509}" srcOrd="1" destOrd="0" presId="urn:microsoft.com/office/officeart/2005/8/layout/target3"/>
    <dgm:cxn modelId="{C41408EB-9ECA-49B8-BB01-7851097C64D9}" type="presOf" srcId="{C6C7C5B0-CB09-466F-92F0-540C8DD619AC}" destId="{72FCA7C3-2C47-43B2-A3F2-6FFE44FA8749}" srcOrd="0" destOrd="0" presId="urn:microsoft.com/office/officeart/2005/8/layout/target3"/>
    <dgm:cxn modelId="{72B70E71-B3BF-4C11-81A3-14D573914E84}" srcId="{9443B6B8-7232-445A-823B-87016AF8F37A}" destId="{A452009C-C9B3-40D0-B39A-AACAF73A70C0}" srcOrd="2" destOrd="0" parTransId="{353DA5F8-2E95-4A7F-9CC7-87D12F72F1EE}" sibTransId="{C385234C-893F-4874-BF35-6E70099CC380}"/>
    <dgm:cxn modelId="{E4B1B768-F8C1-4D5A-8CCE-428626999854}" type="presOf" srcId="{A452009C-C9B3-40D0-B39A-AACAF73A70C0}" destId="{E1FB6D3E-8673-4626-B0BD-EFC44FE27F0E}" srcOrd="0" destOrd="0" presId="urn:microsoft.com/office/officeart/2005/8/layout/target3"/>
    <dgm:cxn modelId="{CEF68CA4-DF8C-4235-9E1F-5BA781D195E0}" type="presOf" srcId="{3DF432C4-7AB6-47AE-BA88-816C6E54D553}" destId="{895C9B8D-8E15-435F-B451-BF7EF8E11775}" srcOrd="0" destOrd="0" presId="urn:microsoft.com/office/officeart/2005/8/layout/target3"/>
    <dgm:cxn modelId="{D695A54F-8206-4CA5-9B37-63550718A22A}" type="presOf" srcId="{A452009C-C9B3-40D0-B39A-AACAF73A70C0}" destId="{57737565-0B25-45B0-84EE-17C3B460CE1C}" srcOrd="1" destOrd="0" presId="urn:microsoft.com/office/officeart/2005/8/layout/target3"/>
    <dgm:cxn modelId="{C2546D9D-E2F6-4B3C-9102-FD07158F5F1B}" type="presOf" srcId="{3DF432C4-7AB6-47AE-BA88-816C6E54D553}" destId="{16ABDFFE-CDF6-45C3-8DBE-87FCE95ED344}" srcOrd="1" destOrd="0" presId="urn:microsoft.com/office/officeart/2005/8/layout/target3"/>
    <dgm:cxn modelId="{43256A5A-8B68-48F8-9E9D-637DA75571FC}" srcId="{9443B6B8-7232-445A-823B-87016AF8F37A}" destId="{C6C7C5B0-CB09-466F-92F0-540C8DD619AC}" srcOrd="1" destOrd="0" parTransId="{6AF8D405-B81A-4D29-A7F5-7B638F00F236}" sibTransId="{CBA7122C-789F-415A-980C-9D1EA524764E}"/>
    <dgm:cxn modelId="{C7DB12BF-2F3C-478F-BFF5-E2E230E4974F}" srcId="{9443B6B8-7232-445A-823B-87016AF8F37A}" destId="{3DF432C4-7AB6-47AE-BA88-816C6E54D553}" srcOrd="0" destOrd="0" parTransId="{80B42D80-A787-4D1A-88B9-68F2D87AE9B6}" sibTransId="{D140C822-CC84-4B7D-B32A-06A6E00F697D}"/>
    <dgm:cxn modelId="{1979DAAE-9E6B-4F67-9D53-4CBF5B559E4B}" type="presParOf" srcId="{0C9F7509-F1A0-4177-B2DC-1B0C01BB148C}" destId="{6443DD7E-0926-41D4-B838-592A2EE83E41}" srcOrd="0" destOrd="0" presId="urn:microsoft.com/office/officeart/2005/8/layout/target3"/>
    <dgm:cxn modelId="{340605EE-5558-4000-BBE5-A286157741CE}" type="presParOf" srcId="{0C9F7509-F1A0-4177-B2DC-1B0C01BB148C}" destId="{B9697754-E7C8-40C8-8C40-7770E94FCA73}" srcOrd="1" destOrd="0" presId="urn:microsoft.com/office/officeart/2005/8/layout/target3"/>
    <dgm:cxn modelId="{A0CDD596-2D62-4281-AA0B-FFED22775130}" type="presParOf" srcId="{0C9F7509-F1A0-4177-B2DC-1B0C01BB148C}" destId="{895C9B8D-8E15-435F-B451-BF7EF8E11775}" srcOrd="2" destOrd="0" presId="urn:microsoft.com/office/officeart/2005/8/layout/target3"/>
    <dgm:cxn modelId="{426FFA3C-4DF2-498A-B63F-AA52B2B2CB0A}" type="presParOf" srcId="{0C9F7509-F1A0-4177-B2DC-1B0C01BB148C}" destId="{CFC8650A-2BDC-44C5-91F6-AFB69B460F0C}" srcOrd="3" destOrd="0" presId="urn:microsoft.com/office/officeart/2005/8/layout/target3"/>
    <dgm:cxn modelId="{CD5163D7-6EC1-44B2-9C19-968741434DFF}" type="presParOf" srcId="{0C9F7509-F1A0-4177-B2DC-1B0C01BB148C}" destId="{35E6E8BB-0436-4AC3-8339-539439E195A5}" srcOrd="4" destOrd="0" presId="urn:microsoft.com/office/officeart/2005/8/layout/target3"/>
    <dgm:cxn modelId="{6C78A51F-A400-47D5-B003-E81C51AD5CA7}" type="presParOf" srcId="{0C9F7509-F1A0-4177-B2DC-1B0C01BB148C}" destId="{72FCA7C3-2C47-43B2-A3F2-6FFE44FA8749}" srcOrd="5" destOrd="0" presId="urn:microsoft.com/office/officeart/2005/8/layout/target3"/>
    <dgm:cxn modelId="{5A9167EB-4D3C-44CD-938E-42F6560FB895}" type="presParOf" srcId="{0C9F7509-F1A0-4177-B2DC-1B0C01BB148C}" destId="{EC33D2E0-451A-41EB-81C7-4BA73FCA45EE}" srcOrd="6" destOrd="0" presId="urn:microsoft.com/office/officeart/2005/8/layout/target3"/>
    <dgm:cxn modelId="{B55BDF86-C1E6-4886-B7AB-953A336395F5}" type="presParOf" srcId="{0C9F7509-F1A0-4177-B2DC-1B0C01BB148C}" destId="{7E4DDCB8-2069-4432-85C9-6383E39A0425}" srcOrd="7" destOrd="0" presId="urn:microsoft.com/office/officeart/2005/8/layout/target3"/>
    <dgm:cxn modelId="{F69549A2-C9B6-436A-9F4B-EE0D31AA8B77}" type="presParOf" srcId="{0C9F7509-F1A0-4177-B2DC-1B0C01BB148C}" destId="{E1FB6D3E-8673-4626-B0BD-EFC44FE27F0E}" srcOrd="8" destOrd="0" presId="urn:microsoft.com/office/officeart/2005/8/layout/target3"/>
    <dgm:cxn modelId="{A8F7784C-D324-4DAC-AAA5-B367827F44A7}" type="presParOf" srcId="{0C9F7509-F1A0-4177-B2DC-1B0C01BB148C}" destId="{16ABDFFE-CDF6-45C3-8DBE-87FCE95ED344}" srcOrd="9" destOrd="0" presId="urn:microsoft.com/office/officeart/2005/8/layout/target3"/>
    <dgm:cxn modelId="{D1C1EF47-7905-43E2-9465-D41F2B31A5AF}" type="presParOf" srcId="{0C9F7509-F1A0-4177-B2DC-1B0C01BB148C}" destId="{B59D7CEE-BB23-4FF5-B873-BF355ECB9509}" srcOrd="10" destOrd="0" presId="urn:microsoft.com/office/officeart/2005/8/layout/target3"/>
    <dgm:cxn modelId="{A80B22E0-F545-456B-B199-4A4EB0CC8342}" type="presParOf" srcId="{0C9F7509-F1A0-4177-B2DC-1B0C01BB148C}" destId="{57737565-0B25-45B0-84EE-17C3B460CE1C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443B6B8-7232-445A-823B-87016AF8F37A}" type="doc">
      <dgm:prSet loTypeId="urn:microsoft.com/office/officeart/2005/8/layout/target3" loCatId="list" qsTypeId="urn:microsoft.com/office/officeart/2005/8/quickstyle/3d6" qsCatId="3D" csTypeId="urn:microsoft.com/office/officeart/2005/8/colors/colorful2" csCatId="colorful" phldr="1"/>
      <dgm:spPr/>
      <dgm:t>
        <a:bodyPr/>
        <a:lstStyle/>
        <a:p>
          <a:endParaRPr lang="zh-CN" altLang="en-US"/>
        </a:p>
      </dgm:t>
    </dgm:pt>
    <dgm:pt modelId="{C6C7C5B0-CB09-466F-92F0-540C8DD619AC}">
      <dgm:prSet phldrT="[文本]"/>
      <dgm:spPr/>
      <dgm:t>
        <a:bodyPr/>
        <a:lstStyle/>
        <a:p>
          <a:r>
            <a:rPr lang="en-US" altLang="zh-CN" b="1" dirty="0" smtClean="0">
              <a:latin typeface="微软雅黑" pitchFamily="34" charset="-122"/>
              <a:ea typeface="微软雅黑" pitchFamily="34" charset="-122"/>
            </a:rPr>
            <a:t>11</a:t>
          </a:r>
          <a:r>
            <a:rPr lang="zh-CN" altLang="en-US" b="1" dirty="0" smtClean="0">
              <a:latin typeface="微软雅黑" pitchFamily="34" charset="-122"/>
              <a:ea typeface="微软雅黑" pitchFamily="34" charset="-122"/>
            </a:rPr>
            <a:t>区域上牌量</a:t>
          </a:r>
          <a:endParaRPr lang="zh-CN" altLang="en-US" b="1" dirty="0">
            <a:latin typeface="微软雅黑" pitchFamily="34" charset="-122"/>
            <a:ea typeface="微软雅黑" pitchFamily="34" charset="-122"/>
          </a:endParaRPr>
        </a:p>
      </dgm:t>
    </dgm:pt>
    <dgm:pt modelId="{6AF8D405-B81A-4D29-A7F5-7B638F00F236}" type="parTrans" cxnId="{43256A5A-8B68-48F8-9E9D-637DA75571FC}">
      <dgm:prSet/>
      <dgm:spPr/>
      <dgm:t>
        <a:bodyPr/>
        <a:lstStyle/>
        <a:p>
          <a:endParaRPr lang="zh-CN" altLang="en-US"/>
        </a:p>
      </dgm:t>
    </dgm:pt>
    <dgm:pt modelId="{CBA7122C-789F-415A-980C-9D1EA524764E}" type="sibTrans" cxnId="{43256A5A-8B68-48F8-9E9D-637DA75571FC}">
      <dgm:prSet/>
      <dgm:spPr/>
      <dgm:t>
        <a:bodyPr/>
        <a:lstStyle/>
        <a:p>
          <a:endParaRPr lang="zh-CN" altLang="en-US"/>
        </a:p>
      </dgm:t>
    </dgm:pt>
    <dgm:pt modelId="{A452009C-C9B3-40D0-B39A-AACAF73A70C0}">
      <dgm:prSet phldrT="[文本]"/>
      <dgm:spPr/>
      <dgm:t>
        <a:bodyPr/>
        <a:lstStyle/>
        <a:p>
          <a:r>
            <a:rPr lang="en-US" altLang="zh-CN" b="1" dirty="0" smtClean="0">
              <a:latin typeface="微软雅黑" pitchFamily="34" charset="-122"/>
              <a:ea typeface="微软雅黑" pitchFamily="34" charset="-122"/>
            </a:rPr>
            <a:t>4</a:t>
          </a:r>
          <a:r>
            <a:rPr lang="zh-CN" altLang="en-US" b="1" dirty="0" smtClean="0">
              <a:latin typeface="微软雅黑" pitchFamily="34" charset="-122"/>
              <a:ea typeface="微软雅黑" pitchFamily="34" charset="-122"/>
            </a:rPr>
            <a:t>品牌上牌量</a:t>
          </a:r>
          <a:endParaRPr lang="zh-CN" altLang="en-US" b="1" dirty="0">
            <a:latin typeface="微软雅黑" pitchFamily="34" charset="-122"/>
            <a:ea typeface="微软雅黑" pitchFamily="34" charset="-122"/>
          </a:endParaRPr>
        </a:p>
      </dgm:t>
    </dgm:pt>
    <dgm:pt modelId="{C385234C-893F-4874-BF35-6E70099CC380}" type="sibTrans" cxnId="{72B70E71-B3BF-4C11-81A3-14D573914E84}">
      <dgm:prSet/>
      <dgm:spPr/>
      <dgm:t>
        <a:bodyPr/>
        <a:lstStyle/>
        <a:p>
          <a:endParaRPr lang="zh-CN" altLang="en-US"/>
        </a:p>
      </dgm:t>
    </dgm:pt>
    <dgm:pt modelId="{353DA5F8-2E95-4A7F-9CC7-87D12F72F1EE}" type="parTrans" cxnId="{72B70E71-B3BF-4C11-81A3-14D573914E84}">
      <dgm:prSet/>
      <dgm:spPr/>
      <dgm:t>
        <a:bodyPr/>
        <a:lstStyle/>
        <a:p>
          <a:endParaRPr lang="zh-CN" altLang="en-US"/>
        </a:p>
      </dgm:t>
    </dgm:pt>
    <dgm:pt modelId="{3DF432C4-7AB6-47AE-BA88-816C6E54D553}">
      <dgm:prSet phldrT="[文本]"/>
      <dgm:spPr/>
      <dgm:t>
        <a:bodyPr/>
        <a:lstStyle/>
        <a:p>
          <a:r>
            <a:rPr lang="en-US" altLang="zh-CN" b="1" dirty="0" smtClean="0">
              <a:latin typeface="微软雅黑" pitchFamily="34" charset="-122"/>
              <a:ea typeface="微软雅黑" pitchFamily="34" charset="-122"/>
            </a:rPr>
            <a:t>22</a:t>
          </a:r>
          <a:r>
            <a:rPr lang="zh-CN" altLang="en-US" b="1" dirty="0" smtClean="0">
              <a:latin typeface="微软雅黑" pitchFamily="34" charset="-122"/>
              <a:ea typeface="微软雅黑" pitchFamily="34" charset="-122"/>
            </a:rPr>
            <a:t>全国上牌量</a:t>
          </a:r>
          <a:endParaRPr lang="zh-CN" altLang="en-US" b="1" dirty="0">
            <a:latin typeface="微软雅黑" pitchFamily="34" charset="-122"/>
            <a:ea typeface="微软雅黑" pitchFamily="34" charset="-122"/>
          </a:endParaRPr>
        </a:p>
      </dgm:t>
    </dgm:pt>
    <dgm:pt modelId="{D140C822-CC84-4B7D-B32A-06A6E00F697D}" type="sibTrans" cxnId="{C7DB12BF-2F3C-478F-BFF5-E2E230E4974F}">
      <dgm:prSet/>
      <dgm:spPr/>
      <dgm:t>
        <a:bodyPr/>
        <a:lstStyle/>
        <a:p>
          <a:endParaRPr lang="zh-CN" altLang="en-US"/>
        </a:p>
      </dgm:t>
    </dgm:pt>
    <dgm:pt modelId="{80B42D80-A787-4D1A-88B9-68F2D87AE9B6}" type="parTrans" cxnId="{C7DB12BF-2F3C-478F-BFF5-E2E230E4974F}">
      <dgm:prSet/>
      <dgm:spPr/>
      <dgm:t>
        <a:bodyPr/>
        <a:lstStyle/>
        <a:p>
          <a:endParaRPr lang="zh-CN" altLang="en-US"/>
        </a:p>
      </dgm:t>
    </dgm:pt>
    <dgm:pt modelId="{0C9F7509-F1A0-4177-B2DC-1B0C01BB148C}" type="pres">
      <dgm:prSet presAssocID="{9443B6B8-7232-445A-823B-87016AF8F37A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6443DD7E-0926-41D4-B838-592A2EE83E41}" type="pres">
      <dgm:prSet presAssocID="{3DF432C4-7AB6-47AE-BA88-816C6E54D553}" presName="circle1" presStyleLbl="node1" presStyleIdx="0" presStyleCnt="3"/>
      <dgm:spPr/>
    </dgm:pt>
    <dgm:pt modelId="{B9697754-E7C8-40C8-8C40-7770E94FCA73}" type="pres">
      <dgm:prSet presAssocID="{3DF432C4-7AB6-47AE-BA88-816C6E54D553}" presName="space" presStyleCnt="0"/>
      <dgm:spPr/>
    </dgm:pt>
    <dgm:pt modelId="{895C9B8D-8E15-435F-B451-BF7EF8E11775}" type="pres">
      <dgm:prSet presAssocID="{3DF432C4-7AB6-47AE-BA88-816C6E54D553}" presName="rect1" presStyleLbl="alignAcc1" presStyleIdx="0" presStyleCnt="3"/>
      <dgm:spPr/>
      <dgm:t>
        <a:bodyPr/>
        <a:lstStyle/>
        <a:p>
          <a:endParaRPr lang="zh-CN" altLang="en-US"/>
        </a:p>
      </dgm:t>
    </dgm:pt>
    <dgm:pt modelId="{CFC8650A-2BDC-44C5-91F6-AFB69B460F0C}" type="pres">
      <dgm:prSet presAssocID="{C6C7C5B0-CB09-466F-92F0-540C8DD619AC}" presName="vertSpace2" presStyleLbl="node1" presStyleIdx="0" presStyleCnt="3"/>
      <dgm:spPr/>
    </dgm:pt>
    <dgm:pt modelId="{35E6E8BB-0436-4AC3-8339-539439E195A5}" type="pres">
      <dgm:prSet presAssocID="{C6C7C5B0-CB09-466F-92F0-540C8DD619AC}" presName="circle2" presStyleLbl="node1" presStyleIdx="1" presStyleCnt="3"/>
      <dgm:spPr/>
    </dgm:pt>
    <dgm:pt modelId="{72FCA7C3-2C47-43B2-A3F2-6FFE44FA8749}" type="pres">
      <dgm:prSet presAssocID="{C6C7C5B0-CB09-466F-92F0-540C8DD619AC}" presName="rect2" presStyleLbl="alignAcc1" presStyleIdx="1" presStyleCnt="3"/>
      <dgm:spPr/>
      <dgm:t>
        <a:bodyPr/>
        <a:lstStyle/>
        <a:p>
          <a:endParaRPr lang="zh-CN" altLang="en-US"/>
        </a:p>
      </dgm:t>
    </dgm:pt>
    <dgm:pt modelId="{EC33D2E0-451A-41EB-81C7-4BA73FCA45EE}" type="pres">
      <dgm:prSet presAssocID="{A452009C-C9B3-40D0-B39A-AACAF73A70C0}" presName="vertSpace3" presStyleLbl="node1" presStyleIdx="1" presStyleCnt="3"/>
      <dgm:spPr/>
    </dgm:pt>
    <dgm:pt modelId="{7E4DDCB8-2069-4432-85C9-6383E39A0425}" type="pres">
      <dgm:prSet presAssocID="{A452009C-C9B3-40D0-B39A-AACAF73A70C0}" presName="circle3" presStyleLbl="node1" presStyleIdx="2" presStyleCnt="3"/>
      <dgm:spPr/>
    </dgm:pt>
    <dgm:pt modelId="{E1FB6D3E-8673-4626-B0BD-EFC44FE27F0E}" type="pres">
      <dgm:prSet presAssocID="{A452009C-C9B3-40D0-B39A-AACAF73A70C0}" presName="rect3" presStyleLbl="alignAcc1" presStyleIdx="2" presStyleCnt="3"/>
      <dgm:spPr/>
      <dgm:t>
        <a:bodyPr/>
        <a:lstStyle/>
        <a:p>
          <a:endParaRPr lang="zh-CN" altLang="en-US"/>
        </a:p>
      </dgm:t>
    </dgm:pt>
    <dgm:pt modelId="{16ABDFFE-CDF6-45C3-8DBE-87FCE95ED344}" type="pres">
      <dgm:prSet presAssocID="{3DF432C4-7AB6-47AE-BA88-816C6E54D553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59D7CEE-BB23-4FF5-B873-BF355ECB9509}" type="pres">
      <dgm:prSet presAssocID="{C6C7C5B0-CB09-466F-92F0-540C8DD619AC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7737565-0B25-45B0-84EE-17C3B460CE1C}" type="pres">
      <dgm:prSet presAssocID="{A452009C-C9B3-40D0-B39A-AACAF73A70C0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72B70E71-B3BF-4C11-81A3-14D573914E84}" srcId="{9443B6B8-7232-445A-823B-87016AF8F37A}" destId="{A452009C-C9B3-40D0-B39A-AACAF73A70C0}" srcOrd="2" destOrd="0" parTransId="{353DA5F8-2E95-4A7F-9CC7-87D12F72F1EE}" sibTransId="{C385234C-893F-4874-BF35-6E70099CC380}"/>
    <dgm:cxn modelId="{66E98475-DE7F-4A47-9D23-BA8EE7B0D361}" type="presOf" srcId="{3DF432C4-7AB6-47AE-BA88-816C6E54D553}" destId="{16ABDFFE-CDF6-45C3-8DBE-87FCE95ED344}" srcOrd="1" destOrd="0" presId="urn:microsoft.com/office/officeart/2005/8/layout/target3"/>
    <dgm:cxn modelId="{7BF3EF9E-3514-444D-A8A5-034BCAE0C835}" type="presOf" srcId="{A452009C-C9B3-40D0-B39A-AACAF73A70C0}" destId="{57737565-0B25-45B0-84EE-17C3B460CE1C}" srcOrd="1" destOrd="0" presId="urn:microsoft.com/office/officeart/2005/8/layout/target3"/>
    <dgm:cxn modelId="{035488AD-6776-4C2D-A1D3-CDA431148A85}" type="presOf" srcId="{C6C7C5B0-CB09-466F-92F0-540C8DD619AC}" destId="{72FCA7C3-2C47-43B2-A3F2-6FFE44FA8749}" srcOrd="0" destOrd="0" presId="urn:microsoft.com/office/officeart/2005/8/layout/target3"/>
    <dgm:cxn modelId="{0262ACC7-99E6-47BB-A83C-0E8C9515F768}" type="presOf" srcId="{3DF432C4-7AB6-47AE-BA88-816C6E54D553}" destId="{895C9B8D-8E15-435F-B451-BF7EF8E11775}" srcOrd="0" destOrd="0" presId="urn:microsoft.com/office/officeart/2005/8/layout/target3"/>
    <dgm:cxn modelId="{C12C68C4-338A-4DE7-858E-82FE2F839675}" type="presOf" srcId="{A452009C-C9B3-40D0-B39A-AACAF73A70C0}" destId="{E1FB6D3E-8673-4626-B0BD-EFC44FE27F0E}" srcOrd="0" destOrd="0" presId="urn:microsoft.com/office/officeart/2005/8/layout/target3"/>
    <dgm:cxn modelId="{43256A5A-8B68-48F8-9E9D-637DA75571FC}" srcId="{9443B6B8-7232-445A-823B-87016AF8F37A}" destId="{C6C7C5B0-CB09-466F-92F0-540C8DD619AC}" srcOrd="1" destOrd="0" parTransId="{6AF8D405-B81A-4D29-A7F5-7B638F00F236}" sibTransId="{CBA7122C-789F-415A-980C-9D1EA524764E}"/>
    <dgm:cxn modelId="{48907106-4FCD-41AF-AD73-A36C297FCFF6}" type="presOf" srcId="{C6C7C5B0-CB09-466F-92F0-540C8DD619AC}" destId="{B59D7CEE-BB23-4FF5-B873-BF355ECB9509}" srcOrd="1" destOrd="0" presId="urn:microsoft.com/office/officeart/2005/8/layout/target3"/>
    <dgm:cxn modelId="{B3948499-C198-4D17-B63B-E23A71F7F96B}" type="presOf" srcId="{9443B6B8-7232-445A-823B-87016AF8F37A}" destId="{0C9F7509-F1A0-4177-B2DC-1B0C01BB148C}" srcOrd="0" destOrd="0" presId="urn:microsoft.com/office/officeart/2005/8/layout/target3"/>
    <dgm:cxn modelId="{C7DB12BF-2F3C-478F-BFF5-E2E230E4974F}" srcId="{9443B6B8-7232-445A-823B-87016AF8F37A}" destId="{3DF432C4-7AB6-47AE-BA88-816C6E54D553}" srcOrd="0" destOrd="0" parTransId="{80B42D80-A787-4D1A-88B9-68F2D87AE9B6}" sibTransId="{D140C822-CC84-4B7D-B32A-06A6E00F697D}"/>
    <dgm:cxn modelId="{78746C68-F246-4C0B-B27F-197C7BE0D67D}" type="presParOf" srcId="{0C9F7509-F1A0-4177-B2DC-1B0C01BB148C}" destId="{6443DD7E-0926-41D4-B838-592A2EE83E41}" srcOrd="0" destOrd="0" presId="urn:microsoft.com/office/officeart/2005/8/layout/target3"/>
    <dgm:cxn modelId="{84939F34-062B-4317-8C9F-EEC20C2AD70D}" type="presParOf" srcId="{0C9F7509-F1A0-4177-B2DC-1B0C01BB148C}" destId="{B9697754-E7C8-40C8-8C40-7770E94FCA73}" srcOrd="1" destOrd="0" presId="urn:microsoft.com/office/officeart/2005/8/layout/target3"/>
    <dgm:cxn modelId="{C9CC0F18-11C0-49C7-82DD-3B21C6E42CF6}" type="presParOf" srcId="{0C9F7509-F1A0-4177-B2DC-1B0C01BB148C}" destId="{895C9B8D-8E15-435F-B451-BF7EF8E11775}" srcOrd="2" destOrd="0" presId="urn:microsoft.com/office/officeart/2005/8/layout/target3"/>
    <dgm:cxn modelId="{5D784E10-4104-4240-8869-1136EF9BD814}" type="presParOf" srcId="{0C9F7509-F1A0-4177-B2DC-1B0C01BB148C}" destId="{CFC8650A-2BDC-44C5-91F6-AFB69B460F0C}" srcOrd="3" destOrd="0" presId="urn:microsoft.com/office/officeart/2005/8/layout/target3"/>
    <dgm:cxn modelId="{CF210D7E-1DEF-44FE-A95E-66C2C7AAD09B}" type="presParOf" srcId="{0C9F7509-F1A0-4177-B2DC-1B0C01BB148C}" destId="{35E6E8BB-0436-4AC3-8339-539439E195A5}" srcOrd="4" destOrd="0" presId="urn:microsoft.com/office/officeart/2005/8/layout/target3"/>
    <dgm:cxn modelId="{BE76650E-3A51-4150-AE0C-2125F64C6A30}" type="presParOf" srcId="{0C9F7509-F1A0-4177-B2DC-1B0C01BB148C}" destId="{72FCA7C3-2C47-43B2-A3F2-6FFE44FA8749}" srcOrd="5" destOrd="0" presId="urn:microsoft.com/office/officeart/2005/8/layout/target3"/>
    <dgm:cxn modelId="{3EB3E060-E342-486D-982A-91D363AE9D1A}" type="presParOf" srcId="{0C9F7509-F1A0-4177-B2DC-1B0C01BB148C}" destId="{EC33D2E0-451A-41EB-81C7-4BA73FCA45EE}" srcOrd="6" destOrd="0" presId="urn:microsoft.com/office/officeart/2005/8/layout/target3"/>
    <dgm:cxn modelId="{C1C3FCFC-13DB-4389-938E-C3BEB47C87AB}" type="presParOf" srcId="{0C9F7509-F1A0-4177-B2DC-1B0C01BB148C}" destId="{7E4DDCB8-2069-4432-85C9-6383E39A0425}" srcOrd="7" destOrd="0" presId="urn:microsoft.com/office/officeart/2005/8/layout/target3"/>
    <dgm:cxn modelId="{71ADFD11-70EF-47AA-9041-26E086FDABA4}" type="presParOf" srcId="{0C9F7509-F1A0-4177-B2DC-1B0C01BB148C}" destId="{E1FB6D3E-8673-4626-B0BD-EFC44FE27F0E}" srcOrd="8" destOrd="0" presId="urn:microsoft.com/office/officeart/2005/8/layout/target3"/>
    <dgm:cxn modelId="{B6F9A167-7DDE-4B91-9E1C-C3EC0A68626C}" type="presParOf" srcId="{0C9F7509-F1A0-4177-B2DC-1B0C01BB148C}" destId="{16ABDFFE-CDF6-45C3-8DBE-87FCE95ED344}" srcOrd="9" destOrd="0" presId="urn:microsoft.com/office/officeart/2005/8/layout/target3"/>
    <dgm:cxn modelId="{5A84AEB3-836C-4EC2-B587-7D41B431AA60}" type="presParOf" srcId="{0C9F7509-F1A0-4177-B2DC-1B0C01BB148C}" destId="{B59D7CEE-BB23-4FF5-B873-BF355ECB9509}" srcOrd="10" destOrd="0" presId="urn:microsoft.com/office/officeart/2005/8/layout/target3"/>
    <dgm:cxn modelId="{687F580B-4736-4410-9797-29EE8DB12AF4}" type="presParOf" srcId="{0C9F7509-F1A0-4177-B2DC-1B0C01BB148C}" destId="{57737565-0B25-45B0-84EE-17C3B460CE1C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67EAA4-C2AB-4CE3-A9CD-313F74899617}">
      <dsp:nvSpPr>
        <dsp:cNvPr id="0" name=""/>
        <dsp:cNvSpPr/>
      </dsp:nvSpPr>
      <dsp:spPr>
        <a:xfrm>
          <a:off x="0" y="232417"/>
          <a:ext cx="7358114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9B4AB09-925C-4897-AED9-44C66684FE9D}">
      <dsp:nvSpPr>
        <dsp:cNvPr id="0" name=""/>
        <dsp:cNvSpPr/>
      </dsp:nvSpPr>
      <dsp:spPr>
        <a:xfrm>
          <a:off x="367905" y="25777"/>
          <a:ext cx="5150679" cy="4132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4683" tIns="0" rIns="194683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2400" b="1" kern="1200" dirty="0" smtClean="0">
              <a:latin typeface="微软雅黑" pitchFamily="34" charset="-122"/>
              <a:ea typeface="微软雅黑" pitchFamily="34" charset="-122"/>
            </a:rPr>
            <a:t>14</a:t>
          </a:r>
          <a:r>
            <a:rPr lang="zh-CN" altLang="en-US" sz="2400" b="1" kern="1200" dirty="0" smtClean="0">
              <a:latin typeface="微软雅黑" pitchFamily="34" charset="-122"/>
              <a:ea typeface="微软雅黑" pitchFamily="34" charset="-122"/>
            </a:rPr>
            <a:t>年销售运营情况</a:t>
          </a:r>
          <a:endParaRPr lang="zh-CN" altLang="en-US" sz="24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367905" y="25777"/>
        <a:ext cx="5150679" cy="413280"/>
      </dsp:txXfrm>
    </dsp:sp>
    <dsp:sp modelId="{568C0432-F58C-4965-BEEA-2B4FD912E7D3}">
      <dsp:nvSpPr>
        <dsp:cNvPr id="0" name=""/>
        <dsp:cNvSpPr/>
      </dsp:nvSpPr>
      <dsp:spPr>
        <a:xfrm>
          <a:off x="0" y="867457"/>
          <a:ext cx="7358114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7A4DC0A-9CC2-4950-A47F-F9E71FDD498E}">
      <dsp:nvSpPr>
        <dsp:cNvPr id="0" name=""/>
        <dsp:cNvSpPr/>
      </dsp:nvSpPr>
      <dsp:spPr>
        <a:xfrm>
          <a:off x="367905" y="660817"/>
          <a:ext cx="5150679" cy="4132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4683" tIns="0" rIns="194683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2400" b="1" kern="1200" dirty="0" smtClean="0">
              <a:latin typeface="微软雅黑" pitchFamily="34" charset="-122"/>
              <a:ea typeface="微软雅黑" pitchFamily="34" charset="-122"/>
            </a:rPr>
            <a:t>14</a:t>
          </a:r>
          <a:r>
            <a:rPr lang="zh-CN" altLang="en-US" sz="2400" b="1" kern="1200" dirty="0" smtClean="0">
              <a:latin typeface="微软雅黑" pitchFamily="34" charset="-122"/>
              <a:ea typeface="微软雅黑" pitchFamily="34" charset="-122"/>
            </a:rPr>
            <a:t>年售后运营情况</a:t>
          </a:r>
          <a:endParaRPr lang="zh-CN" altLang="en-US" sz="24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367905" y="660817"/>
        <a:ext cx="5150679" cy="413280"/>
      </dsp:txXfrm>
    </dsp:sp>
    <dsp:sp modelId="{2BCA5973-FF73-4878-8BFD-0B71ADAAFA4D}">
      <dsp:nvSpPr>
        <dsp:cNvPr id="0" name=""/>
        <dsp:cNvSpPr/>
      </dsp:nvSpPr>
      <dsp:spPr>
        <a:xfrm>
          <a:off x="0" y="1502497"/>
          <a:ext cx="7358114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794B5D1-BA39-4247-A7E6-6C232C3BB9A2}">
      <dsp:nvSpPr>
        <dsp:cNvPr id="0" name=""/>
        <dsp:cNvSpPr/>
      </dsp:nvSpPr>
      <dsp:spPr>
        <a:xfrm>
          <a:off x="367905" y="1295858"/>
          <a:ext cx="5150679" cy="4132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4683" tIns="0" rIns="194683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kern="1200" dirty="0" smtClean="0">
              <a:latin typeface="微软雅黑" pitchFamily="34" charset="-122"/>
              <a:ea typeface="微软雅黑" pitchFamily="34" charset="-122"/>
            </a:rPr>
            <a:t>费用管理</a:t>
          </a:r>
          <a:endParaRPr lang="zh-CN" altLang="en-US" sz="24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367905" y="1295858"/>
        <a:ext cx="5150679" cy="413280"/>
      </dsp:txXfrm>
    </dsp:sp>
    <dsp:sp modelId="{24A9D322-7BB3-4781-BB04-A23321BE510B}">
      <dsp:nvSpPr>
        <dsp:cNvPr id="0" name=""/>
        <dsp:cNvSpPr/>
      </dsp:nvSpPr>
      <dsp:spPr>
        <a:xfrm>
          <a:off x="0" y="2137538"/>
          <a:ext cx="7358114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602A491-BAD0-43AF-85B3-3CABD5E9FEFA}">
      <dsp:nvSpPr>
        <dsp:cNvPr id="0" name=""/>
        <dsp:cNvSpPr/>
      </dsp:nvSpPr>
      <dsp:spPr>
        <a:xfrm>
          <a:off x="367905" y="1930898"/>
          <a:ext cx="5150679" cy="4132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4683" tIns="0" rIns="194683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kern="1200" dirty="0" smtClean="0">
              <a:latin typeface="微软雅黑" pitchFamily="34" charset="-122"/>
              <a:ea typeface="微软雅黑" pitchFamily="34" charset="-122"/>
            </a:rPr>
            <a:t>人员组织架构</a:t>
          </a:r>
          <a:endParaRPr lang="zh-CN" altLang="en-US" sz="24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367905" y="1930898"/>
        <a:ext cx="5150679" cy="413280"/>
      </dsp:txXfrm>
    </dsp:sp>
    <dsp:sp modelId="{2278EC22-78B4-4C96-9CB1-393C5F6C2772}">
      <dsp:nvSpPr>
        <dsp:cNvPr id="0" name=""/>
        <dsp:cNvSpPr/>
      </dsp:nvSpPr>
      <dsp:spPr>
        <a:xfrm>
          <a:off x="0" y="2772578"/>
          <a:ext cx="7358114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61041D4-4755-40F5-90E8-F3CB00B1CAFB}">
      <dsp:nvSpPr>
        <dsp:cNvPr id="0" name=""/>
        <dsp:cNvSpPr/>
      </dsp:nvSpPr>
      <dsp:spPr>
        <a:xfrm>
          <a:off x="367905" y="2565938"/>
          <a:ext cx="5150679" cy="4132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4683" tIns="0" rIns="194683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kern="1200" dirty="0" smtClean="0">
              <a:latin typeface="微软雅黑" pitchFamily="34" charset="-122"/>
              <a:ea typeface="微软雅黑" pitchFamily="34" charset="-122"/>
            </a:rPr>
            <a:t>部门绩效与个人绩效</a:t>
          </a:r>
          <a:endParaRPr lang="zh-CN" altLang="en-US" sz="24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367905" y="2565938"/>
        <a:ext cx="5150679" cy="413280"/>
      </dsp:txXfrm>
    </dsp:sp>
    <dsp:sp modelId="{89E21833-8E4E-439F-B54D-BA172BEAACC9}">
      <dsp:nvSpPr>
        <dsp:cNvPr id="0" name=""/>
        <dsp:cNvSpPr/>
      </dsp:nvSpPr>
      <dsp:spPr>
        <a:xfrm>
          <a:off x="0" y="3407618"/>
          <a:ext cx="7358114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67A3D96-EE5F-4FB3-B978-B73174402EAB}">
      <dsp:nvSpPr>
        <dsp:cNvPr id="0" name=""/>
        <dsp:cNvSpPr/>
      </dsp:nvSpPr>
      <dsp:spPr>
        <a:xfrm>
          <a:off x="367905" y="3200977"/>
          <a:ext cx="5150679" cy="4132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4683" tIns="0" rIns="194683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400" b="1" kern="1200" dirty="0" smtClean="0">
              <a:latin typeface="微软雅黑" pitchFamily="34" charset="-122"/>
              <a:ea typeface="微软雅黑" pitchFamily="34" charset="-122"/>
            </a:rPr>
            <a:t>14</a:t>
          </a:r>
          <a:r>
            <a:rPr lang="zh-CN" altLang="en-US" sz="2400" b="1" kern="1200" dirty="0" smtClean="0">
              <a:latin typeface="微软雅黑" pitchFamily="34" charset="-122"/>
              <a:ea typeface="微软雅黑" pitchFamily="34" charset="-122"/>
            </a:rPr>
            <a:t>年任务目标</a:t>
          </a:r>
          <a:endParaRPr lang="zh-CN" altLang="en-US" sz="24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367905" y="3200977"/>
        <a:ext cx="5150679" cy="41328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443DD7E-0926-41D4-B838-592A2EE83E41}">
      <dsp:nvSpPr>
        <dsp:cNvPr id="0" name=""/>
        <dsp:cNvSpPr/>
      </dsp:nvSpPr>
      <dsp:spPr>
        <a:xfrm>
          <a:off x="0" y="0"/>
          <a:ext cx="1857388" cy="1857388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95C9B8D-8E15-435F-B451-BF7EF8E11775}">
      <dsp:nvSpPr>
        <dsp:cNvPr id="0" name=""/>
        <dsp:cNvSpPr/>
      </dsp:nvSpPr>
      <dsp:spPr>
        <a:xfrm>
          <a:off x="928694" y="0"/>
          <a:ext cx="4429156" cy="185738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000" b="1" kern="1200" dirty="0" smtClean="0">
              <a:latin typeface="微软雅黑" pitchFamily="34" charset="-122"/>
              <a:ea typeface="微软雅黑" pitchFamily="34" charset="-122"/>
            </a:rPr>
            <a:t>18%</a:t>
          </a:r>
          <a:r>
            <a:rPr lang="zh-CN" altLang="en-US" sz="2000" b="1" kern="1200" dirty="0" smtClean="0">
              <a:latin typeface="微软雅黑" pitchFamily="34" charset="-122"/>
              <a:ea typeface="微软雅黑" pitchFamily="34" charset="-122"/>
            </a:rPr>
            <a:t>全国市占率</a:t>
          </a:r>
          <a:endParaRPr lang="zh-CN" altLang="en-US" sz="20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928694" y="0"/>
        <a:ext cx="4429156" cy="557217"/>
      </dsp:txXfrm>
    </dsp:sp>
    <dsp:sp modelId="{35E6E8BB-0436-4AC3-8339-539439E195A5}">
      <dsp:nvSpPr>
        <dsp:cNvPr id="0" name=""/>
        <dsp:cNvSpPr/>
      </dsp:nvSpPr>
      <dsp:spPr>
        <a:xfrm>
          <a:off x="325043" y="557217"/>
          <a:ext cx="1207300" cy="1207300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2FCA7C3-2C47-43B2-A3F2-6FFE44FA8749}">
      <dsp:nvSpPr>
        <dsp:cNvPr id="0" name=""/>
        <dsp:cNvSpPr/>
      </dsp:nvSpPr>
      <dsp:spPr>
        <a:xfrm>
          <a:off x="928694" y="557217"/>
          <a:ext cx="4429156" cy="12073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000" b="1" kern="1200" dirty="0" smtClean="0">
              <a:latin typeface="微软雅黑" pitchFamily="34" charset="-122"/>
              <a:ea typeface="微软雅黑" pitchFamily="34" charset="-122"/>
            </a:rPr>
            <a:t>23%</a:t>
          </a:r>
          <a:r>
            <a:rPr lang="zh-CN" altLang="en-US" sz="2000" b="1" kern="1200" dirty="0" smtClean="0">
              <a:latin typeface="微软雅黑" pitchFamily="34" charset="-122"/>
              <a:ea typeface="微软雅黑" pitchFamily="34" charset="-122"/>
            </a:rPr>
            <a:t>区域市占率</a:t>
          </a:r>
          <a:endParaRPr lang="zh-CN" altLang="en-US" sz="20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928694" y="557217"/>
        <a:ext cx="4429156" cy="557215"/>
      </dsp:txXfrm>
    </dsp:sp>
    <dsp:sp modelId="{7E4DDCB8-2069-4432-85C9-6383E39A0425}">
      <dsp:nvSpPr>
        <dsp:cNvPr id="0" name=""/>
        <dsp:cNvSpPr/>
      </dsp:nvSpPr>
      <dsp:spPr>
        <a:xfrm>
          <a:off x="650086" y="1114433"/>
          <a:ext cx="557215" cy="557215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1FB6D3E-8673-4626-B0BD-EFC44FE27F0E}">
      <dsp:nvSpPr>
        <dsp:cNvPr id="0" name=""/>
        <dsp:cNvSpPr/>
      </dsp:nvSpPr>
      <dsp:spPr>
        <a:xfrm>
          <a:off x="928694" y="1114433"/>
          <a:ext cx="4429156" cy="55721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000" b="1" kern="1200" dirty="0" smtClean="0">
              <a:latin typeface="微软雅黑" pitchFamily="34" charset="-122"/>
              <a:ea typeface="微软雅黑" pitchFamily="34" charset="-122"/>
            </a:rPr>
            <a:t>22%</a:t>
          </a:r>
          <a:r>
            <a:rPr lang="zh-CN" altLang="en-US" sz="2000" b="1" kern="1200" dirty="0" smtClean="0">
              <a:latin typeface="微软雅黑" pitchFamily="34" charset="-122"/>
              <a:ea typeface="微软雅黑" pitchFamily="34" charset="-122"/>
            </a:rPr>
            <a:t>品牌市占率</a:t>
          </a:r>
          <a:endParaRPr lang="zh-CN" altLang="en-US" sz="20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928694" y="1114433"/>
        <a:ext cx="4429156" cy="55721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443DD7E-0926-41D4-B838-592A2EE83E41}">
      <dsp:nvSpPr>
        <dsp:cNvPr id="0" name=""/>
        <dsp:cNvSpPr/>
      </dsp:nvSpPr>
      <dsp:spPr>
        <a:xfrm>
          <a:off x="0" y="0"/>
          <a:ext cx="1857388" cy="1857388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95C9B8D-8E15-435F-B451-BF7EF8E11775}">
      <dsp:nvSpPr>
        <dsp:cNvPr id="0" name=""/>
        <dsp:cNvSpPr/>
      </dsp:nvSpPr>
      <dsp:spPr>
        <a:xfrm>
          <a:off x="928694" y="0"/>
          <a:ext cx="4429156" cy="185738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000" b="1" kern="1200" dirty="0" smtClean="0">
              <a:latin typeface="微软雅黑" pitchFamily="34" charset="-122"/>
              <a:ea typeface="微软雅黑" pitchFamily="34" charset="-122"/>
            </a:rPr>
            <a:t>22</a:t>
          </a:r>
          <a:r>
            <a:rPr lang="zh-CN" altLang="en-US" sz="2000" b="1" kern="1200" dirty="0" smtClean="0">
              <a:latin typeface="微软雅黑" pitchFamily="34" charset="-122"/>
              <a:ea typeface="微软雅黑" pitchFamily="34" charset="-122"/>
            </a:rPr>
            <a:t>全国上牌量</a:t>
          </a:r>
          <a:endParaRPr lang="zh-CN" altLang="en-US" sz="20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928694" y="0"/>
        <a:ext cx="4429156" cy="557217"/>
      </dsp:txXfrm>
    </dsp:sp>
    <dsp:sp modelId="{35E6E8BB-0436-4AC3-8339-539439E195A5}">
      <dsp:nvSpPr>
        <dsp:cNvPr id="0" name=""/>
        <dsp:cNvSpPr/>
      </dsp:nvSpPr>
      <dsp:spPr>
        <a:xfrm>
          <a:off x="325043" y="557217"/>
          <a:ext cx="1207300" cy="1207300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2FCA7C3-2C47-43B2-A3F2-6FFE44FA8749}">
      <dsp:nvSpPr>
        <dsp:cNvPr id="0" name=""/>
        <dsp:cNvSpPr/>
      </dsp:nvSpPr>
      <dsp:spPr>
        <a:xfrm>
          <a:off x="928694" y="557217"/>
          <a:ext cx="4429156" cy="12073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000" b="1" kern="1200" dirty="0" smtClean="0">
              <a:latin typeface="微软雅黑" pitchFamily="34" charset="-122"/>
              <a:ea typeface="微软雅黑" pitchFamily="34" charset="-122"/>
            </a:rPr>
            <a:t>11</a:t>
          </a:r>
          <a:r>
            <a:rPr lang="zh-CN" altLang="en-US" sz="2000" b="1" kern="1200" dirty="0" smtClean="0">
              <a:latin typeface="微软雅黑" pitchFamily="34" charset="-122"/>
              <a:ea typeface="微软雅黑" pitchFamily="34" charset="-122"/>
            </a:rPr>
            <a:t>区域上牌量</a:t>
          </a:r>
          <a:endParaRPr lang="zh-CN" altLang="en-US" sz="20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928694" y="557217"/>
        <a:ext cx="4429156" cy="557215"/>
      </dsp:txXfrm>
    </dsp:sp>
    <dsp:sp modelId="{7E4DDCB8-2069-4432-85C9-6383E39A0425}">
      <dsp:nvSpPr>
        <dsp:cNvPr id="0" name=""/>
        <dsp:cNvSpPr/>
      </dsp:nvSpPr>
      <dsp:spPr>
        <a:xfrm>
          <a:off x="650086" y="1114433"/>
          <a:ext cx="557215" cy="557215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1FB6D3E-8673-4626-B0BD-EFC44FE27F0E}">
      <dsp:nvSpPr>
        <dsp:cNvPr id="0" name=""/>
        <dsp:cNvSpPr/>
      </dsp:nvSpPr>
      <dsp:spPr>
        <a:xfrm>
          <a:off x="928694" y="1114433"/>
          <a:ext cx="4429156" cy="55721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000" b="1" kern="1200" dirty="0" smtClean="0">
              <a:latin typeface="微软雅黑" pitchFamily="34" charset="-122"/>
              <a:ea typeface="微软雅黑" pitchFamily="34" charset="-122"/>
            </a:rPr>
            <a:t>4</a:t>
          </a:r>
          <a:r>
            <a:rPr lang="zh-CN" altLang="en-US" sz="2000" b="1" kern="1200" dirty="0" smtClean="0">
              <a:latin typeface="微软雅黑" pitchFamily="34" charset="-122"/>
              <a:ea typeface="微软雅黑" pitchFamily="34" charset="-122"/>
            </a:rPr>
            <a:t>品牌上牌量</a:t>
          </a:r>
          <a:endParaRPr lang="zh-CN" altLang="en-US" sz="2000" b="1" kern="1200" dirty="0">
            <a:latin typeface="微软雅黑" pitchFamily="34" charset="-122"/>
            <a:ea typeface="微软雅黑" pitchFamily="34" charset="-122"/>
          </a:endParaRPr>
        </a:p>
      </dsp:txBody>
      <dsp:txXfrm>
        <a:off x="928694" y="1114433"/>
        <a:ext cx="4429156" cy="5572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324832-A837-42F4-A074-E4C0DE5ACF01}" type="datetimeFigureOut">
              <a:rPr lang="zh-CN" altLang="en-US" smtClean="0"/>
              <a:pPr/>
              <a:t>2015/8/12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60E467-57F3-4F6D-9A78-F789127E428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026621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2015/8/12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7" name="图片 6" descr="3448989_131915063428_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500708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0" y="857238"/>
            <a:ext cx="9144000" cy="4643470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-13414" y="5214956"/>
            <a:ext cx="9144000" cy="2857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2015/8/12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2015/8/12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2015/8/12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-13414" y="5143518"/>
            <a:ext cx="9144000" cy="2857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2015/8/12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-13414" y="5143518"/>
            <a:ext cx="9144000" cy="2857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2015/8/12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-13414" y="5143518"/>
            <a:ext cx="9144000" cy="2857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2015/8/12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2015/8/12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2015/8/12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2015/8/12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2015/8/12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2015/8/12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标题 1"/>
          <p:cNvSpPr txBox="1">
            <a:spLocks/>
          </p:cNvSpPr>
          <p:nvPr userDrawn="1"/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副标题 2"/>
          <p:cNvSpPr txBox="1">
            <a:spLocks/>
          </p:cNvSpPr>
          <p:nvPr userDrawn="1"/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单击此处编辑母版副标题样式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日期占位符 3"/>
          <p:cNvSpPr txBox="1">
            <a:spLocks/>
          </p:cNvSpPr>
          <p:nvPr userDrawn="1"/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0820CF-B880-4189-942D-D702A7CBA730}" type="datetimeFigureOut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2015/8/12</a:t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灯片编号占位符 5"/>
          <p:cNvSpPr txBox="1">
            <a:spLocks/>
          </p:cNvSpPr>
          <p:nvPr userDrawn="1"/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图片 10" descr="3448989_131915063428_2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5357832"/>
          </a:xfrm>
          <a:prstGeom prst="rect">
            <a:avLst/>
          </a:prstGeom>
        </p:spPr>
      </p:pic>
      <p:sp>
        <p:nvSpPr>
          <p:cNvPr id="12" name="矩形 11"/>
          <p:cNvSpPr/>
          <p:nvPr userDrawn="1"/>
        </p:nvSpPr>
        <p:spPr>
          <a:xfrm>
            <a:off x="0" y="1214410"/>
            <a:ext cx="9144000" cy="4214860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 userDrawn="1"/>
        </p:nvSpPr>
        <p:spPr>
          <a:xfrm>
            <a:off x="214282" y="214296"/>
            <a:ext cx="107157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LOGO</a:t>
            </a:r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 descr="3448989_131915063428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357190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088264" y="1748377"/>
            <a:ext cx="22781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kumimoji="1" lang="en-US" altLang="zh-CN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华文琥珀" pitchFamily="2" charset="-122"/>
                <a:ea typeface="华文琥珀" pitchFamily="2" charset="-122"/>
              </a:rPr>
              <a:t>2015</a:t>
            </a:r>
            <a:r>
              <a:rPr kumimoji="1" lang="zh-CN" alt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华文琥珀" pitchFamily="2" charset="-122"/>
                <a:ea typeface="华文琥珀" pitchFamily="2" charset="-122"/>
              </a:rPr>
              <a:t>年</a:t>
            </a:r>
            <a:endParaRPr kumimoji="1" lang="zh-CN" altLang="en-US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华文琥珀" pitchFamily="2" charset="-122"/>
              <a:ea typeface="华文琥珀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3429006"/>
            <a:ext cx="9144000" cy="142876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3071802" y="1605501"/>
            <a:ext cx="578647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defRPr/>
            </a:pPr>
            <a:r>
              <a:rPr kumimoji="1" lang="zh-CN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黑体" pitchFamily="2" charset="-122"/>
              </a:rPr>
              <a:t>集团</a:t>
            </a:r>
            <a:r>
              <a:rPr kumimoji="1" lang="en-US" altLang="zh-CN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黑体" pitchFamily="2" charset="-122"/>
              </a:rPr>
              <a:t>XX4S</a:t>
            </a:r>
            <a:r>
              <a:rPr kumimoji="1" lang="zh-CN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黑体" pitchFamily="2" charset="-122"/>
              </a:rPr>
              <a:t>店</a:t>
            </a:r>
            <a:endParaRPr kumimoji="1" lang="en-US" altLang="zh-CN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ea typeface="黑体" pitchFamily="2" charset="-122"/>
            </a:endParaRPr>
          </a:p>
          <a:p>
            <a:pPr algn="ctr">
              <a:defRPr/>
            </a:pPr>
            <a:r>
              <a:rPr kumimoji="1" lang="zh-CN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黑体" pitchFamily="2" charset="-122"/>
              </a:rPr>
              <a:t>工作述职报告</a:t>
            </a:r>
            <a:endParaRPr kumimoji="1" lang="zh-CN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ea typeface="黑体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 flipH="1">
            <a:off x="3740463" y="1819815"/>
            <a:ext cx="45719" cy="8572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357522" y="4429138"/>
            <a:ext cx="578647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kumimoji="1" lang="zh-CN" alt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华文行楷" pitchFamily="2" charset="-122"/>
                <a:ea typeface="华文行楷" pitchFamily="2" charset="-122"/>
              </a:rPr>
              <a:t>改革    创新    学习   成长</a:t>
            </a:r>
            <a:endParaRPr kumimoji="1" lang="zh-CN" altLang="en-US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071934" y="3571882"/>
            <a:ext cx="485775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defRPr/>
            </a:pPr>
            <a:r>
              <a:rPr kumimoji="1" lang="zh-CN" altLang="en-US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华文行楷" pitchFamily="2" charset="-122"/>
                <a:ea typeface="华文行楷" pitchFamily="2" charset="-122"/>
              </a:rPr>
              <a:t>述职人</a:t>
            </a:r>
            <a:endParaRPr kumimoji="1" lang="zh-CN" altLang="en-US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华文行楷" pitchFamily="2" charset="-122"/>
              <a:ea typeface="华文行楷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下箭头 4"/>
          <p:cNvSpPr/>
          <p:nvPr/>
        </p:nvSpPr>
        <p:spPr>
          <a:xfrm rot="10800000">
            <a:off x="642910" y="1714494"/>
            <a:ext cx="1270450" cy="906970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285720" y="1214428"/>
            <a:ext cx="2191626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altLang="zh-CN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2015</a:t>
            </a:r>
            <a:r>
              <a:rPr lang="zh-CN" alt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zh-CN" alt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名次</a:t>
            </a:r>
            <a:endParaRPr lang="zh-CN" alt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82" y="2643188"/>
            <a:ext cx="2191626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altLang="zh-CN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2012</a:t>
            </a:r>
            <a:r>
              <a:rPr lang="zh-CN" alt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年名次</a:t>
            </a:r>
            <a:endParaRPr lang="zh-CN" alt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28794" y="2000246"/>
            <a:ext cx="1646605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上升名次</a:t>
            </a:r>
            <a:endParaRPr lang="zh-CN" alt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下箭头 8"/>
          <p:cNvSpPr/>
          <p:nvPr/>
        </p:nvSpPr>
        <p:spPr>
          <a:xfrm>
            <a:off x="571472" y="3763042"/>
            <a:ext cx="1270450" cy="906970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214282" y="3262976"/>
            <a:ext cx="2191626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altLang="zh-CN" sz="28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2014</a:t>
            </a:r>
            <a:r>
              <a:rPr lang="zh-CN" altLang="en-US" sz="28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年名次</a:t>
            </a:r>
            <a:endParaRPr lang="zh-CN" altLang="en-US" sz="2800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2844" y="4691736"/>
            <a:ext cx="2191626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altLang="zh-CN" sz="28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2012</a:t>
            </a:r>
            <a:r>
              <a:rPr lang="zh-CN" altLang="en-US" sz="28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年名次</a:t>
            </a:r>
            <a:endParaRPr lang="zh-CN" altLang="en-US" sz="2800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57356" y="4048794"/>
            <a:ext cx="1646605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sz="28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下降名次</a:t>
            </a:r>
            <a:endParaRPr lang="zh-CN" altLang="en-US" sz="2800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13" name="图表 12"/>
          <p:cNvGraphicFramePr/>
          <p:nvPr/>
        </p:nvGraphicFramePr>
        <p:xfrm>
          <a:off x="3929058" y="1357304"/>
          <a:ext cx="4191008" cy="1889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图表 13"/>
          <p:cNvGraphicFramePr/>
          <p:nvPr/>
        </p:nvGraphicFramePr>
        <p:xfrm>
          <a:off x="4000496" y="3254376"/>
          <a:ext cx="4191008" cy="1889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259632" y="483518"/>
            <a:ext cx="46666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3200" b="1" dirty="0" smtClean="0">
                <a:solidFill>
                  <a:schemeClr val="bg1"/>
                </a:solidFill>
                <a:latin typeface="华文中宋" pitchFamily="2" charset="-122"/>
                <a:ea typeface="华文中宋" pitchFamily="2" charset="-122"/>
              </a:rPr>
              <a:t>售后      客户满意度数据</a:t>
            </a:r>
            <a:endParaRPr lang="zh-CN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华文中宋" pitchFamily="2" charset="-122"/>
              <a:ea typeface="华文中宋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71604" y="357172"/>
            <a:ext cx="4288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华文中宋" pitchFamily="2" charset="-122"/>
                <a:ea typeface="华文中宋" pitchFamily="2" charset="-122"/>
              </a:rPr>
              <a:t>集团重点推进增值业务</a:t>
            </a:r>
            <a:endParaRPr lang="zh-CN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华文中宋" pitchFamily="2" charset="-122"/>
              <a:ea typeface="华文中宋" pitchFamily="2" charset="-122"/>
            </a:endParaRPr>
          </a:p>
        </p:txBody>
      </p:sp>
      <p:grpSp>
        <p:nvGrpSpPr>
          <p:cNvPr id="2" name="组合 2"/>
          <p:cNvGrpSpPr/>
          <p:nvPr/>
        </p:nvGrpSpPr>
        <p:grpSpPr>
          <a:xfrm>
            <a:off x="285720" y="1571618"/>
            <a:ext cx="7500990" cy="661475"/>
            <a:chOff x="5565549" y="2333975"/>
            <a:chExt cx="6069066" cy="661475"/>
          </a:xfrm>
        </p:grpSpPr>
        <p:grpSp>
          <p:nvGrpSpPr>
            <p:cNvPr id="3" name="组合 42"/>
            <p:cNvGrpSpPr/>
            <p:nvPr/>
          </p:nvGrpSpPr>
          <p:grpSpPr>
            <a:xfrm>
              <a:off x="5565549" y="2333975"/>
              <a:ext cx="1156111" cy="588479"/>
              <a:chOff x="5565549" y="2333975"/>
              <a:chExt cx="1156111" cy="588479"/>
            </a:xfrm>
          </p:grpSpPr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5565549" y="2333975"/>
                <a:ext cx="440711" cy="588479"/>
              </a:xfrm>
              <a:prstGeom prst="rect">
                <a:avLst/>
              </a:prstGeom>
            </p:spPr>
          </p:pic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5890288" y="2333975"/>
                <a:ext cx="440711" cy="588479"/>
              </a:xfrm>
              <a:prstGeom prst="rect">
                <a:avLst/>
              </a:prstGeom>
            </p:spPr>
          </p:pic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5727919" y="2333975"/>
                <a:ext cx="440711" cy="588479"/>
              </a:xfrm>
              <a:prstGeom prst="rect">
                <a:avLst/>
              </a:prstGeom>
            </p:spPr>
          </p:pic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6096012" y="2333975"/>
                <a:ext cx="440711" cy="588479"/>
              </a:xfrm>
              <a:prstGeom prst="rect">
                <a:avLst/>
              </a:prstGeom>
            </p:spPr>
          </p:pic>
          <p:pic>
            <p:nvPicPr>
              <p:cNvPr id="11" name="图片 10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6280949" y="2333975"/>
                <a:ext cx="440711" cy="588479"/>
              </a:xfrm>
              <a:prstGeom prst="rect">
                <a:avLst/>
              </a:prstGeom>
            </p:spPr>
          </p:pic>
        </p:grpSp>
        <p:sp>
          <p:nvSpPr>
            <p:cNvPr id="6" name="文本框 20"/>
            <p:cNvSpPr txBox="1"/>
            <p:nvPr/>
          </p:nvSpPr>
          <p:spPr>
            <a:xfrm>
              <a:off x="6721562" y="2472230"/>
              <a:ext cx="491305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C60C10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组织架构：</a:t>
              </a:r>
              <a:endPara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71604" y="357172"/>
            <a:ext cx="4288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华文中宋" pitchFamily="2" charset="-122"/>
                <a:ea typeface="华文中宋" pitchFamily="2" charset="-122"/>
              </a:rPr>
              <a:t>集团重点推进增值业务</a:t>
            </a:r>
            <a:endParaRPr lang="zh-CN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华文中宋" pitchFamily="2" charset="-122"/>
              <a:ea typeface="华文中宋" pitchFamily="2" charset="-122"/>
            </a:endParaRPr>
          </a:p>
        </p:txBody>
      </p:sp>
      <p:graphicFrame>
        <p:nvGraphicFramePr>
          <p:cNvPr id="8" name="图表 7"/>
          <p:cNvGraphicFramePr/>
          <p:nvPr/>
        </p:nvGraphicFramePr>
        <p:xfrm>
          <a:off x="0" y="1214428"/>
          <a:ext cx="3857620" cy="2714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42910" y="3929072"/>
            <a:ext cx="2233304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分析：</a:t>
            </a:r>
            <a:r>
              <a:rPr lang="en-US" altLang="zh-CN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XXXXX</a:t>
            </a:r>
          </a:p>
          <a:p>
            <a:r>
              <a:rPr lang="en-US" altLang="zh-CN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XXXXXXXXX</a:t>
            </a:r>
            <a:endParaRPr lang="zh-CN" altLang="en-US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10" name="图表 9"/>
          <p:cNvGraphicFramePr/>
          <p:nvPr>
            <p:extLst>
              <p:ext uri="{D42A27DB-BD31-4B8C-83A1-F6EECF244321}">
                <p14:modId xmlns:p14="http://schemas.microsoft.com/office/powerpoint/2010/main" xmlns="" val="256358108"/>
              </p:ext>
            </p:extLst>
          </p:nvPr>
        </p:nvGraphicFramePr>
        <p:xfrm>
          <a:off x="4429124" y="3000378"/>
          <a:ext cx="3571900" cy="7858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572000" y="2714626"/>
            <a:ext cx="1957636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台量完成率</a:t>
            </a:r>
            <a:endParaRPr lang="zh-CN" altLang="en-US" sz="1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0" y="1785932"/>
            <a:ext cx="2233304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分析：</a:t>
            </a:r>
            <a:r>
              <a:rPr lang="en-US" altLang="zh-CN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XXXXX</a:t>
            </a:r>
          </a:p>
          <a:p>
            <a:r>
              <a:rPr lang="en-US" altLang="zh-CN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XXXXXXXXX</a:t>
            </a:r>
            <a:endParaRPr lang="zh-CN" altLang="en-US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11" name="图表 10"/>
          <p:cNvGraphicFramePr/>
          <p:nvPr>
            <p:extLst>
              <p:ext uri="{D42A27DB-BD31-4B8C-83A1-F6EECF244321}">
                <p14:modId xmlns:p14="http://schemas.microsoft.com/office/powerpoint/2010/main" xmlns="" val="256358108"/>
              </p:ext>
            </p:extLst>
          </p:nvPr>
        </p:nvGraphicFramePr>
        <p:xfrm>
          <a:off x="4500562" y="4000510"/>
          <a:ext cx="3571900" cy="7858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4572000" y="3714758"/>
            <a:ext cx="1957636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利润完成率</a:t>
            </a:r>
            <a:endParaRPr lang="zh-CN" altLang="en-US" sz="1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71604" y="357172"/>
            <a:ext cx="4288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华文中宋" pitchFamily="2" charset="-122"/>
                <a:ea typeface="华文中宋" pitchFamily="2" charset="-122"/>
              </a:rPr>
              <a:t>集团重点推进增值业务</a:t>
            </a:r>
            <a:endParaRPr lang="zh-CN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华文中宋" pitchFamily="2" charset="-122"/>
              <a:ea typeface="华文中宋" pitchFamily="2" charset="-122"/>
            </a:endParaRPr>
          </a:p>
        </p:txBody>
      </p:sp>
      <p:grpSp>
        <p:nvGrpSpPr>
          <p:cNvPr id="2" name="组合 4"/>
          <p:cNvGrpSpPr/>
          <p:nvPr/>
        </p:nvGrpSpPr>
        <p:grpSpPr>
          <a:xfrm>
            <a:off x="285720" y="1571618"/>
            <a:ext cx="7500990" cy="661475"/>
            <a:chOff x="5565549" y="2333975"/>
            <a:chExt cx="6069066" cy="661475"/>
          </a:xfrm>
        </p:grpSpPr>
        <p:grpSp>
          <p:nvGrpSpPr>
            <p:cNvPr id="3" name="组合 42"/>
            <p:cNvGrpSpPr/>
            <p:nvPr/>
          </p:nvGrpSpPr>
          <p:grpSpPr>
            <a:xfrm>
              <a:off x="5565549" y="2333975"/>
              <a:ext cx="1156111" cy="588479"/>
              <a:chOff x="5565549" y="2333975"/>
              <a:chExt cx="1156111" cy="588479"/>
            </a:xfrm>
          </p:grpSpPr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5565549" y="2333975"/>
                <a:ext cx="440711" cy="588479"/>
              </a:xfrm>
              <a:prstGeom prst="rect">
                <a:avLst/>
              </a:prstGeom>
            </p:spPr>
          </p:pic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5890288" y="2333975"/>
                <a:ext cx="440711" cy="588479"/>
              </a:xfrm>
              <a:prstGeom prst="rect">
                <a:avLst/>
              </a:prstGeom>
            </p:spPr>
          </p:pic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5727919" y="2333975"/>
                <a:ext cx="440711" cy="588479"/>
              </a:xfrm>
              <a:prstGeom prst="rect">
                <a:avLst/>
              </a:prstGeom>
            </p:spPr>
          </p:pic>
          <p:pic>
            <p:nvPicPr>
              <p:cNvPr id="11" name="图片 10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6096012" y="2333975"/>
                <a:ext cx="440711" cy="588479"/>
              </a:xfrm>
              <a:prstGeom prst="rect">
                <a:avLst/>
              </a:prstGeom>
            </p:spPr>
          </p:pic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6280949" y="2333975"/>
                <a:ext cx="440711" cy="588479"/>
              </a:xfrm>
              <a:prstGeom prst="rect">
                <a:avLst/>
              </a:prstGeom>
            </p:spPr>
          </p:pic>
        </p:grpSp>
        <p:sp>
          <p:nvSpPr>
            <p:cNvPr id="7" name="文本框 20"/>
            <p:cNvSpPr txBox="1"/>
            <p:nvPr/>
          </p:nvSpPr>
          <p:spPr>
            <a:xfrm>
              <a:off x="6721562" y="2472230"/>
              <a:ext cx="491305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C60C10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组织架构：</a:t>
              </a:r>
              <a:endPara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57158" y="3929072"/>
            <a:ext cx="2233304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工作：</a:t>
            </a:r>
            <a:r>
              <a:rPr lang="en-US" altLang="zh-CN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XXXXX</a:t>
            </a:r>
          </a:p>
          <a:p>
            <a:r>
              <a:rPr lang="en-US" altLang="zh-CN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XXXXXXXXX</a:t>
            </a:r>
            <a:endParaRPr lang="zh-CN" altLang="en-US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71604" y="357172"/>
            <a:ext cx="4288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华文中宋" pitchFamily="2" charset="-122"/>
                <a:ea typeface="华文中宋" pitchFamily="2" charset="-122"/>
              </a:rPr>
              <a:t>集团重点推进增值业务</a:t>
            </a:r>
            <a:endParaRPr lang="zh-CN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华文中宋" pitchFamily="2" charset="-122"/>
              <a:ea typeface="华文中宋" pitchFamily="2" charset="-122"/>
            </a:endParaRPr>
          </a:p>
        </p:txBody>
      </p:sp>
      <p:graphicFrame>
        <p:nvGraphicFramePr>
          <p:cNvPr id="8" name="图表 7"/>
          <p:cNvGraphicFramePr/>
          <p:nvPr/>
        </p:nvGraphicFramePr>
        <p:xfrm>
          <a:off x="0" y="1214428"/>
          <a:ext cx="3857620" cy="2714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42910" y="3929072"/>
            <a:ext cx="2233304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分析：</a:t>
            </a:r>
            <a:r>
              <a:rPr lang="en-US" altLang="zh-CN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XXXXX</a:t>
            </a:r>
          </a:p>
          <a:p>
            <a:r>
              <a:rPr lang="en-US" altLang="zh-CN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XXXXXXXXX</a:t>
            </a:r>
            <a:endParaRPr lang="zh-CN" altLang="en-US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10" name="图表 9"/>
          <p:cNvGraphicFramePr/>
          <p:nvPr>
            <p:extLst>
              <p:ext uri="{D42A27DB-BD31-4B8C-83A1-F6EECF244321}">
                <p14:modId xmlns:p14="http://schemas.microsoft.com/office/powerpoint/2010/main" xmlns="" val="256358108"/>
              </p:ext>
            </p:extLst>
          </p:nvPr>
        </p:nvGraphicFramePr>
        <p:xfrm>
          <a:off x="4429124" y="3000378"/>
          <a:ext cx="3571900" cy="7858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572000" y="2714626"/>
            <a:ext cx="1957636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台量完成率</a:t>
            </a:r>
            <a:endParaRPr lang="zh-CN" altLang="en-US" sz="1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0" y="1785932"/>
            <a:ext cx="2233304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分析：</a:t>
            </a:r>
            <a:r>
              <a:rPr lang="en-US" altLang="zh-CN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XXXXX</a:t>
            </a:r>
          </a:p>
          <a:p>
            <a:r>
              <a:rPr lang="en-US" altLang="zh-CN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XXXXXXXXX</a:t>
            </a:r>
            <a:endParaRPr lang="zh-CN" altLang="en-US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11" name="图表 10"/>
          <p:cNvGraphicFramePr/>
          <p:nvPr>
            <p:extLst>
              <p:ext uri="{D42A27DB-BD31-4B8C-83A1-F6EECF244321}">
                <p14:modId xmlns:p14="http://schemas.microsoft.com/office/powerpoint/2010/main" xmlns="" val="256358108"/>
              </p:ext>
            </p:extLst>
          </p:nvPr>
        </p:nvGraphicFramePr>
        <p:xfrm>
          <a:off x="4500562" y="4000510"/>
          <a:ext cx="3571900" cy="7858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4572000" y="3714758"/>
            <a:ext cx="1957636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利润完成率</a:t>
            </a:r>
            <a:endParaRPr lang="zh-CN" altLang="en-US" sz="1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71604" y="357172"/>
            <a:ext cx="4288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华文中宋" pitchFamily="2" charset="-122"/>
                <a:ea typeface="华文中宋" pitchFamily="2" charset="-122"/>
              </a:rPr>
              <a:t>集团重点推进增值业务</a:t>
            </a:r>
            <a:endParaRPr lang="zh-CN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华文中宋" pitchFamily="2" charset="-122"/>
              <a:ea typeface="华文中宋" pitchFamily="2" charset="-122"/>
            </a:endParaRPr>
          </a:p>
        </p:txBody>
      </p:sp>
      <p:graphicFrame>
        <p:nvGraphicFramePr>
          <p:cNvPr id="5" name="图表 4"/>
          <p:cNvGraphicFramePr/>
          <p:nvPr/>
        </p:nvGraphicFramePr>
        <p:xfrm>
          <a:off x="4786314" y="1285866"/>
          <a:ext cx="4000528" cy="1928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图表 5"/>
          <p:cNvGraphicFramePr/>
          <p:nvPr/>
        </p:nvGraphicFramePr>
        <p:xfrm>
          <a:off x="642910" y="3214692"/>
          <a:ext cx="3786214" cy="2214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143372" y="1857370"/>
            <a:ext cx="642910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次数</a:t>
            </a:r>
            <a:endParaRPr lang="zh-CN" altLang="en-US" sz="1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406" y="3857634"/>
            <a:ext cx="642910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台数</a:t>
            </a:r>
            <a:endParaRPr lang="zh-CN" altLang="en-US" sz="1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14876" y="3857634"/>
            <a:ext cx="857256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公里数</a:t>
            </a:r>
            <a:endParaRPr lang="zh-CN" altLang="en-US" sz="1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12" name="图表 11"/>
          <p:cNvGraphicFramePr/>
          <p:nvPr>
            <p:extLst>
              <p:ext uri="{D42A27DB-BD31-4B8C-83A1-F6EECF244321}">
                <p14:modId xmlns:p14="http://schemas.microsoft.com/office/powerpoint/2010/main" xmlns="" val="256358108"/>
              </p:ext>
            </p:extLst>
          </p:nvPr>
        </p:nvGraphicFramePr>
        <p:xfrm>
          <a:off x="5429256" y="3143254"/>
          <a:ext cx="3429056" cy="2143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57158" y="1571618"/>
            <a:ext cx="3490058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整体完成情况：</a:t>
            </a:r>
            <a:r>
              <a:rPr lang="en-US" altLang="zh-CN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XXXXX</a:t>
            </a:r>
          </a:p>
          <a:p>
            <a:r>
              <a:rPr lang="en-US" altLang="zh-CN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XXXXXXXXX</a:t>
            </a:r>
            <a:endParaRPr lang="zh-CN" altLang="en-US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表 3"/>
          <p:cNvGraphicFramePr/>
          <p:nvPr>
            <p:extLst>
              <p:ext uri="{D42A27DB-BD31-4B8C-83A1-F6EECF244321}">
                <p14:modId xmlns:p14="http://schemas.microsoft.com/office/powerpoint/2010/main" xmlns="" val="2405091946"/>
              </p:ext>
            </p:extLst>
          </p:nvPr>
        </p:nvGraphicFramePr>
        <p:xfrm>
          <a:off x="214282" y="1500180"/>
          <a:ext cx="7786742" cy="17435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71604" y="357172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华文中宋" pitchFamily="2" charset="-122"/>
                <a:ea typeface="华文中宋" pitchFamily="2" charset="-122"/>
              </a:rPr>
              <a:t>利润达成情况</a:t>
            </a:r>
            <a:endParaRPr lang="zh-CN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3929072"/>
            <a:ext cx="2605200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销售利润额  万</a:t>
            </a:r>
            <a:endParaRPr lang="zh-CN" alt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43306" y="3929072"/>
            <a:ext cx="2605200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售后利润额  万</a:t>
            </a:r>
            <a:endParaRPr lang="zh-CN" alt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下箭头 7"/>
          <p:cNvSpPr/>
          <p:nvPr/>
        </p:nvSpPr>
        <p:spPr>
          <a:xfrm>
            <a:off x="1214414" y="2786064"/>
            <a:ext cx="714380" cy="906970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下箭头 8"/>
          <p:cNvSpPr/>
          <p:nvPr/>
        </p:nvSpPr>
        <p:spPr>
          <a:xfrm>
            <a:off x="4429124" y="2786064"/>
            <a:ext cx="714380" cy="906970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1043608" y="4659982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品牌利润完成情况的分析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71604" y="357172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华文中宋" pitchFamily="2" charset="-122"/>
                <a:ea typeface="华文中宋" pitchFamily="2" charset="-122"/>
              </a:rPr>
              <a:t>利润达成情况</a:t>
            </a:r>
            <a:endParaRPr lang="zh-CN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1428742"/>
            <a:ext cx="1877437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利润完成情况分析</a:t>
            </a:r>
            <a:endParaRPr lang="zh-CN" altLang="en-US" sz="1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00694" y="1643056"/>
            <a:ext cx="2233304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分析：</a:t>
            </a:r>
            <a:r>
              <a:rPr lang="en-US" altLang="zh-CN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XXXXX</a:t>
            </a:r>
          </a:p>
          <a:p>
            <a:r>
              <a:rPr lang="en-US" altLang="zh-CN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XXXXXXXXX</a:t>
            </a:r>
            <a:endParaRPr lang="zh-CN" altLang="en-US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8" name="图表 7"/>
          <p:cNvGraphicFramePr/>
          <p:nvPr>
            <p:extLst>
              <p:ext uri="{D42A27DB-BD31-4B8C-83A1-F6EECF244321}">
                <p14:modId xmlns:p14="http://schemas.microsoft.com/office/powerpoint/2010/main" xmlns="" val="256358108"/>
              </p:ext>
            </p:extLst>
          </p:nvPr>
        </p:nvGraphicFramePr>
        <p:xfrm>
          <a:off x="500034" y="1785932"/>
          <a:ext cx="4143404" cy="25003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图表 8"/>
          <p:cNvGraphicFramePr/>
          <p:nvPr>
            <p:extLst>
              <p:ext uri="{D42A27DB-BD31-4B8C-83A1-F6EECF244321}">
                <p14:modId xmlns:p14="http://schemas.microsoft.com/office/powerpoint/2010/main" xmlns="" val="256358108"/>
              </p:ext>
            </p:extLst>
          </p:nvPr>
        </p:nvGraphicFramePr>
        <p:xfrm>
          <a:off x="357158" y="4143386"/>
          <a:ext cx="4214842" cy="7858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652120" y="3795886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品牌整体利润完成情况及各项利润完成情况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71604" y="357172"/>
            <a:ext cx="30572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华文中宋" pitchFamily="2" charset="-122"/>
                <a:ea typeface="华文中宋" pitchFamily="2" charset="-122"/>
              </a:rPr>
              <a:t>品牌总费用管理</a:t>
            </a:r>
            <a:endParaRPr lang="zh-CN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华文中宋" pitchFamily="2" charset="-122"/>
              <a:ea typeface="华文中宋" pitchFamily="2" charset="-122"/>
            </a:endParaRPr>
          </a:p>
        </p:txBody>
      </p:sp>
      <p:graphicFrame>
        <p:nvGraphicFramePr>
          <p:cNvPr id="5" name="图表 4"/>
          <p:cNvGraphicFramePr/>
          <p:nvPr/>
        </p:nvGraphicFramePr>
        <p:xfrm>
          <a:off x="0" y="1214428"/>
          <a:ext cx="5429256" cy="39290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28596" y="1428742"/>
            <a:ext cx="1500198" cy="338554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费用管控</a:t>
            </a:r>
            <a:endParaRPr lang="zh-CN" altLang="en-US" sz="1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72132" y="1857370"/>
            <a:ext cx="2233304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分析：</a:t>
            </a:r>
            <a:r>
              <a:rPr lang="en-US" altLang="zh-CN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XXXXX</a:t>
            </a:r>
          </a:p>
          <a:p>
            <a:r>
              <a:rPr lang="en-US" altLang="zh-CN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XXXXXXXXX</a:t>
            </a:r>
            <a:endParaRPr lang="zh-CN" altLang="en-US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68144" y="3795886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品牌整体费用的支出情况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表 3"/>
          <p:cNvGraphicFramePr/>
          <p:nvPr/>
        </p:nvGraphicFramePr>
        <p:xfrm>
          <a:off x="4286216" y="1357304"/>
          <a:ext cx="4857784" cy="3500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786314" y="2357436"/>
            <a:ext cx="430887" cy="1643074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费用     管控</a:t>
            </a:r>
            <a:endParaRPr lang="zh-CN" altLang="en-US" sz="1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4348" y="1714494"/>
            <a:ext cx="2233304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分析：</a:t>
            </a:r>
            <a:r>
              <a:rPr lang="en-US" altLang="zh-CN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XXXXX</a:t>
            </a:r>
          </a:p>
          <a:p>
            <a:r>
              <a:rPr lang="en-US" altLang="zh-CN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XXXXXXXXX</a:t>
            </a:r>
            <a:endParaRPr lang="zh-CN" altLang="en-US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71604" y="357172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华文中宋" pitchFamily="2" charset="-122"/>
                <a:ea typeface="华文中宋" pitchFamily="2" charset="-122"/>
              </a:rPr>
              <a:t>销售费用状况</a:t>
            </a:r>
            <a:endParaRPr lang="zh-CN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华文中宋" pitchFamily="2" charset="-122"/>
              <a:ea typeface="华文中宋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示 3"/>
          <p:cNvGraphicFramePr/>
          <p:nvPr/>
        </p:nvGraphicFramePr>
        <p:xfrm>
          <a:off x="857224" y="1142990"/>
          <a:ext cx="7358114" cy="37861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326079" y="428610"/>
            <a:ext cx="5484194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altLang="zh-CN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2015</a:t>
            </a:r>
            <a:r>
              <a:rPr lang="zh-CN" altLang="en-US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zh-CN" altLang="en-US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集团</a:t>
            </a:r>
            <a:r>
              <a:rPr lang="en-US" altLang="zh-CN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**4S</a:t>
            </a:r>
            <a:r>
              <a:rPr lang="zh-CN" altLang="en-US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店业务数据</a:t>
            </a:r>
            <a:endParaRPr lang="zh-CN" altLang="en-US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71604" y="357172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华文中宋" pitchFamily="2" charset="-122"/>
                <a:ea typeface="华文中宋" pitchFamily="2" charset="-122"/>
              </a:rPr>
              <a:t>售后费用状况</a:t>
            </a:r>
            <a:endParaRPr lang="zh-CN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华文中宋" pitchFamily="2" charset="-122"/>
              <a:ea typeface="华文中宋" pitchFamily="2" charset="-122"/>
            </a:endParaRPr>
          </a:p>
        </p:txBody>
      </p:sp>
      <p:graphicFrame>
        <p:nvGraphicFramePr>
          <p:cNvPr id="5" name="图表 4"/>
          <p:cNvGraphicFramePr/>
          <p:nvPr/>
        </p:nvGraphicFramePr>
        <p:xfrm>
          <a:off x="0" y="1214428"/>
          <a:ext cx="5429256" cy="39290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28596" y="1428742"/>
            <a:ext cx="1500198" cy="338554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费用管控</a:t>
            </a:r>
            <a:endParaRPr lang="zh-CN" altLang="en-US" sz="1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72132" y="1857370"/>
            <a:ext cx="2233304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分析：</a:t>
            </a:r>
            <a:r>
              <a:rPr lang="en-US" altLang="zh-CN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XXXXX</a:t>
            </a:r>
          </a:p>
          <a:p>
            <a:r>
              <a:rPr lang="en-US" altLang="zh-CN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XXXXXXXXX</a:t>
            </a:r>
            <a:endParaRPr lang="zh-CN" altLang="en-US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1285866"/>
            <a:ext cx="2383986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人员组织架构图</a:t>
            </a:r>
            <a:endParaRPr lang="zh-CN" altLang="en-US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71604" y="357172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华文中宋" pitchFamily="2" charset="-122"/>
                <a:ea typeface="华文中宋" pitchFamily="2" charset="-122"/>
              </a:rPr>
              <a:t>人员组织架构</a:t>
            </a:r>
            <a:endParaRPr lang="zh-CN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华文中宋" pitchFamily="2" charset="-122"/>
              <a:ea typeface="华文中宋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71604" y="357172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华文中宋" pitchFamily="2" charset="-122"/>
                <a:ea typeface="华文中宋" pitchFamily="2" charset="-122"/>
              </a:rPr>
              <a:t>人员组织架构</a:t>
            </a:r>
            <a:endParaRPr lang="zh-CN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华文中宋" pitchFamily="2" charset="-122"/>
              <a:ea typeface="华文中宋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85720" y="1571618"/>
            <a:ext cx="7500990" cy="661475"/>
            <a:chOff x="5565549" y="2333975"/>
            <a:chExt cx="6069066" cy="661475"/>
          </a:xfrm>
        </p:grpSpPr>
        <p:grpSp>
          <p:nvGrpSpPr>
            <p:cNvPr id="6" name="组合 42"/>
            <p:cNvGrpSpPr/>
            <p:nvPr/>
          </p:nvGrpSpPr>
          <p:grpSpPr>
            <a:xfrm>
              <a:off x="5565549" y="2333975"/>
              <a:ext cx="1156111" cy="588479"/>
              <a:chOff x="5565549" y="2333975"/>
              <a:chExt cx="1156111" cy="588479"/>
            </a:xfrm>
          </p:grpSpPr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5565549" y="2333975"/>
                <a:ext cx="440711" cy="588479"/>
              </a:xfrm>
              <a:prstGeom prst="rect">
                <a:avLst/>
              </a:prstGeom>
            </p:spPr>
          </p:pic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5890288" y="2333975"/>
                <a:ext cx="440711" cy="588479"/>
              </a:xfrm>
              <a:prstGeom prst="rect">
                <a:avLst/>
              </a:prstGeom>
            </p:spPr>
          </p:pic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5727919" y="2333975"/>
                <a:ext cx="440711" cy="588479"/>
              </a:xfrm>
              <a:prstGeom prst="rect">
                <a:avLst/>
              </a:prstGeom>
            </p:spPr>
          </p:pic>
          <p:pic>
            <p:nvPicPr>
              <p:cNvPr id="11" name="图片 10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6096012" y="2333975"/>
                <a:ext cx="440711" cy="588479"/>
              </a:xfrm>
              <a:prstGeom prst="rect">
                <a:avLst/>
              </a:prstGeom>
            </p:spPr>
          </p:pic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6280949" y="2333975"/>
                <a:ext cx="440711" cy="588479"/>
              </a:xfrm>
              <a:prstGeom prst="rect">
                <a:avLst/>
              </a:prstGeom>
            </p:spPr>
          </p:pic>
        </p:grpSp>
        <p:sp>
          <p:nvSpPr>
            <p:cNvPr id="7" name="文本框 20"/>
            <p:cNvSpPr txBox="1"/>
            <p:nvPr/>
          </p:nvSpPr>
          <p:spPr>
            <a:xfrm>
              <a:off x="6745491" y="2472230"/>
              <a:ext cx="48891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C60C10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梯队建设</a:t>
              </a:r>
              <a:r>
                <a:rPr lang="zh-CN" altLang="en-US" sz="1200" dirty="0" smtClean="0">
                  <a:solidFill>
                    <a:srgbClr val="C60C10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（含后备干部）</a:t>
              </a:r>
              <a:r>
                <a:rPr lang="zh-CN" altLang="en-US" sz="2800" dirty="0" smtClean="0">
                  <a:solidFill>
                    <a:srgbClr val="C60C10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：</a:t>
              </a:r>
              <a:endPara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85720" y="3196159"/>
            <a:ext cx="7500990" cy="661475"/>
            <a:chOff x="5565549" y="2333975"/>
            <a:chExt cx="6069066" cy="661475"/>
          </a:xfrm>
        </p:grpSpPr>
        <p:grpSp>
          <p:nvGrpSpPr>
            <p:cNvPr id="14" name="组合 42"/>
            <p:cNvGrpSpPr/>
            <p:nvPr/>
          </p:nvGrpSpPr>
          <p:grpSpPr>
            <a:xfrm>
              <a:off x="5565549" y="2333975"/>
              <a:ext cx="1156111" cy="588479"/>
              <a:chOff x="5565549" y="2333975"/>
              <a:chExt cx="1156111" cy="588479"/>
            </a:xfrm>
          </p:grpSpPr>
          <p:pic>
            <p:nvPicPr>
              <p:cNvPr id="16" name="图片 15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5565549" y="2333975"/>
                <a:ext cx="440711" cy="588479"/>
              </a:xfrm>
              <a:prstGeom prst="rect">
                <a:avLst/>
              </a:prstGeom>
            </p:spPr>
          </p:pic>
          <p:pic>
            <p:nvPicPr>
              <p:cNvPr id="17" name="图片 16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5890288" y="2333975"/>
                <a:ext cx="440711" cy="588479"/>
              </a:xfrm>
              <a:prstGeom prst="rect">
                <a:avLst/>
              </a:prstGeom>
            </p:spPr>
          </p:pic>
          <p:pic>
            <p:nvPicPr>
              <p:cNvPr id="18" name="图片 17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5727919" y="2333975"/>
                <a:ext cx="440711" cy="588479"/>
              </a:xfrm>
              <a:prstGeom prst="rect">
                <a:avLst/>
              </a:prstGeom>
            </p:spPr>
          </p:pic>
          <p:pic>
            <p:nvPicPr>
              <p:cNvPr id="19" name="图片 18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6096012" y="2333975"/>
                <a:ext cx="440711" cy="588479"/>
              </a:xfrm>
              <a:prstGeom prst="rect">
                <a:avLst/>
              </a:prstGeom>
            </p:spPr>
          </p:pic>
          <p:pic>
            <p:nvPicPr>
              <p:cNvPr id="20" name="图片 19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6280949" y="2333975"/>
                <a:ext cx="440711" cy="588479"/>
              </a:xfrm>
              <a:prstGeom prst="rect">
                <a:avLst/>
              </a:prstGeom>
            </p:spPr>
          </p:pic>
        </p:grpSp>
        <p:sp>
          <p:nvSpPr>
            <p:cNvPr id="15" name="文本框 20"/>
            <p:cNvSpPr txBox="1"/>
            <p:nvPr/>
          </p:nvSpPr>
          <p:spPr>
            <a:xfrm>
              <a:off x="6745491" y="2472230"/>
              <a:ext cx="48891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C60C10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人员管控</a:t>
              </a:r>
              <a:r>
                <a:rPr lang="zh-CN" altLang="en-US" sz="1200" dirty="0" smtClean="0">
                  <a:solidFill>
                    <a:srgbClr val="C60C10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（含离职率）</a:t>
              </a:r>
              <a:r>
                <a:rPr lang="zh-CN" altLang="en-US" sz="2800" dirty="0" smtClean="0">
                  <a:solidFill>
                    <a:srgbClr val="C60C10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：</a:t>
              </a:r>
              <a:endPara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5508104" y="3147814"/>
            <a:ext cx="30963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1、</a:t>
            </a:r>
            <a:r>
              <a:rPr lang="zh-CN" altLang="en-US" dirty="0" smtClean="0"/>
              <a:t>基层、中高层人员、业务骨干人员、后备干部等人员的梯队建设；</a:t>
            </a:r>
            <a:endParaRPr lang="en-US" altLang="zh-CN" dirty="0" smtClean="0"/>
          </a:p>
          <a:p>
            <a:r>
              <a:rPr lang="en-US" altLang="zh-CN" dirty="0" smtClean="0"/>
              <a:t>2、</a:t>
            </a:r>
            <a:r>
              <a:rPr lang="zh-CN" altLang="en-US" dirty="0" smtClean="0"/>
              <a:t>关键岗位、一线业务岗位、管理岗位等人员的管控措施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1285866"/>
            <a:ext cx="2069797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销售部门绩效</a:t>
            </a:r>
            <a:endParaRPr lang="zh-CN" altLang="en-US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71604" y="357172"/>
            <a:ext cx="3877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华文中宋" pitchFamily="2" charset="-122"/>
                <a:ea typeface="华文中宋" pitchFamily="2" charset="-122"/>
              </a:rPr>
              <a:t>部门绩效与个人绩效</a:t>
            </a:r>
            <a:endParaRPr lang="zh-CN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0072" y="3363838"/>
            <a:ext cx="36724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销售部门整体的绩效情况、人均绩效情况按同区域应达到的水平进行比较。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00034" y="1285866"/>
            <a:ext cx="3640740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销售部门的个人绩效状况</a:t>
            </a:r>
            <a:endParaRPr lang="zh-CN" altLang="en-US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03648" y="483518"/>
            <a:ext cx="3877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华文中宋" pitchFamily="2" charset="-122"/>
                <a:ea typeface="华文中宋" pitchFamily="2" charset="-122"/>
              </a:rPr>
              <a:t>部门绩效和个人绩效</a:t>
            </a:r>
            <a:endParaRPr lang="zh-CN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20072" y="3363838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销售部门销售顾问个人绩效目标与实际情况进行比较。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1285866"/>
            <a:ext cx="2069797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售后部门绩效</a:t>
            </a:r>
            <a:endParaRPr lang="zh-CN" altLang="en-US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71604" y="357172"/>
            <a:ext cx="3877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华文中宋" pitchFamily="2" charset="-122"/>
                <a:ea typeface="华文中宋" pitchFamily="2" charset="-122"/>
              </a:rPr>
              <a:t>部门绩效和个人绩效</a:t>
            </a:r>
            <a:endParaRPr lang="zh-CN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0072" y="3363838"/>
            <a:ext cx="36724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售后部门整体的绩效情况、人均绩效情况按同区域应达到的水平进行比较。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00034" y="1285866"/>
            <a:ext cx="3640740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售后部门的个人绩效状况</a:t>
            </a:r>
            <a:endParaRPr lang="zh-CN" altLang="en-US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03648" y="483518"/>
            <a:ext cx="46987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华文中宋" pitchFamily="2" charset="-122"/>
                <a:ea typeface="华文中宋" pitchFamily="2" charset="-122"/>
              </a:rPr>
              <a:t>售后部门绩效和个人绩效</a:t>
            </a:r>
            <a:endParaRPr lang="zh-CN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20072" y="3363838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售后部门销售顾问个人绩效目标与实际情况进行比较。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箭头连接符 3"/>
          <p:cNvCxnSpPr/>
          <p:nvPr/>
        </p:nvCxnSpPr>
        <p:spPr>
          <a:xfrm flipV="1">
            <a:off x="1145055" y="1743658"/>
            <a:ext cx="1698753" cy="1404156"/>
          </a:xfrm>
          <a:prstGeom prst="straightConnector1">
            <a:avLst/>
          </a:prstGeom>
          <a:ln w="28575">
            <a:solidFill>
              <a:srgbClr val="DB291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2987824" y="1347614"/>
            <a:ext cx="4248472" cy="792088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987824" y="2390783"/>
            <a:ext cx="4248472" cy="792088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987824" y="3450873"/>
            <a:ext cx="4248472" cy="792088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箭头连接符 7"/>
          <p:cNvCxnSpPr/>
          <p:nvPr/>
        </p:nvCxnSpPr>
        <p:spPr>
          <a:xfrm flipV="1">
            <a:off x="1145055" y="2786828"/>
            <a:ext cx="1770761" cy="1153074"/>
          </a:xfrm>
          <a:prstGeom prst="straightConnector1">
            <a:avLst/>
          </a:prstGeom>
          <a:ln w="28575">
            <a:solidFill>
              <a:srgbClr val="DFD2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 flipV="1">
            <a:off x="619861" y="3847389"/>
            <a:ext cx="2295955" cy="871276"/>
          </a:xfrm>
          <a:prstGeom prst="straightConnector1">
            <a:avLst/>
          </a:prstGeom>
          <a:ln w="28575">
            <a:solidFill>
              <a:srgbClr val="2B2B2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E:\PPT\0。图片\PNG\2、win7风格\灰色超全扁平化图标\41.png"/>
          <p:cNvPicPr>
            <a:picLocks noChangeAspect="1" noChangeArrowheads="1"/>
          </p:cNvPicPr>
          <p:nvPr/>
        </p:nvPicPr>
        <p:blipFill>
          <a:blip r:embed="rId2" cstate="print">
            <a:biLevel thresh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5012" y="2627704"/>
            <a:ext cx="385503" cy="385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E:\PPT\0。图片\PNG\2、win7风格\灰色超全扁平化图标\42.png"/>
          <p:cNvPicPr>
            <a:picLocks noChangeAspect="1" noChangeArrowheads="1"/>
          </p:cNvPicPr>
          <p:nvPr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0526" y="1559045"/>
            <a:ext cx="362698" cy="362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E:\PPT\0。图片\PNG\2、win7风格\灰色超全扁平化图标\43.png"/>
          <p:cNvPicPr>
            <a:picLocks noChangeAspect="1" noChangeArrowheads="1"/>
          </p:cNvPicPr>
          <p:nvPr/>
        </p:nvPicPr>
        <p:blipFill>
          <a:blip r:embed="rId4" cstate="print">
            <a:biLevel thresh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42321" y="3664294"/>
            <a:ext cx="391148" cy="391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矩形 12"/>
          <p:cNvSpPr/>
          <p:nvPr/>
        </p:nvSpPr>
        <p:spPr>
          <a:xfrm>
            <a:off x="3635896" y="1489333"/>
            <a:ext cx="45719" cy="5086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3635896" y="2552167"/>
            <a:ext cx="45719" cy="5086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3635896" y="3597754"/>
            <a:ext cx="45719" cy="5086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3786182" y="1538581"/>
            <a:ext cx="2928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请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输入您要的内容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15129" y="2571750"/>
            <a:ext cx="29714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请输入您要的内容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86182" y="3643320"/>
            <a:ext cx="3071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请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输入您要的内容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-36512" y="2210764"/>
            <a:ext cx="3093686" cy="3025282"/>
            <a:chOff x="686226" y="3090018"/>
            <a:chExt cx="3093686" cy="3025282"/>
          </a:xfrm>
        </p:grpSpPr>
        <p:sp>
          <p:nvSpPr>
            <p:cNvPr id="23" name="Arc 327"/>
            <p:cNvSpPr>
              <a:spLocks/>
            </p:cNvSpPr>
            <p:nvPr/>
          </p:nvSpPr>
          <p:spPr bwMode="auto">
            <a:xfrm>
              <a:off x="911888" y="3666081"/>
              <a:ext cx="2121126" cy="2121125"/>
            </a:xfrm>
            <a:custGeom>
              <a:avLst/>
              <a:gdLst>
                <a:gd name="T0" fmla="*/ 0 w 21600"/>
                <a:gd name="T1" fmla="*/ 0 h 21684"/>
                <a:gd name="T2" fmla="*/ 216 w 21600"/>
                <a:gd name="T3" fmla="*/ 215 h 21684"/>
                <a:gd name="T4" fmla="*/ 0 w 21600"/>
                <a:gd name="T5" fmla="*/ 214 h 21684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84"/>
                <a:gd name="T11" fmla="*/ 21600 w 21600"/>
                <a:gd name="T12" fmla="*/ 21684 h 2168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84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1627"/>
                    <a:pt x="21599" y="21655"/>
                    <a:pt x="21599" y="21683"/>
                  </a:cubicBezTo>
                </a:path>
                <a:path w="21600" h="21684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1627"/>
                    <a:pt x="21599" y="21655"/>
                    <a:pt x="21599" y="21683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rgbClr val="DB2914"/>
            </a:solidFill>
            <a:ln w="3810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4" name="Arc 328"/>
            <p:cNvSpPr>
              <a:spLocks/>
            </p:cNvSpPr>
            <p:nvPr/>
          </p:nvSpPr>
          <p:spPr bwMode="auto">
            <a:xfrm>
              <a:off x="911887" y="4359341"/>
              <a:ext cx="1427865" cy="1427865"/>
            </a:xfrm>
            <a:custGeom>
              <a:avLst/>
              <a:gdLst>
                <a:gd name="T0" fmla="*/ 0 w 21600"/>
                <a:gd name="T1" fmla="*/ 0 h 21684"/>
                <a:gd name="T2" fmla="*/ 96 w 21600"/>
                <a:gd name="T3" fmla="*/ 96 h 21684"/>
                <a:gd name="T4" fmla="*/ 0 w 21600"/>
                <a:gd name="T5" fmla="*/ 95 h 21684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84"/>
                <a:gd name="T11" fmla="*/ 21600 w 21600"/>
                <a:gd name="T12" fmla="*/ 21684 h 2168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84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1627"/>
                    <a:pt x="21599" y="21655"/>
                    <a:pt x="21599" y="21683"/>
                  </a:cubicBezTo>
                </a:path>
                <a:path w="21600" h="21684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1627"/>
                    <a:pt x="21599" y="21655"/>
                    <a:pt x="21599" y="21683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rgbClr val="DFD2A0"/>
            </a:solidFill>
            <a:ln w="19050" cap="rnd">
              <a:solidFill>
                <a:srgbClr val="DFD2A0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5" name="Arc 329"/>
            <p:cNvSpPr>
              <a:spLocks/>
            </p:cNvSpPr>
            <p:nvPr/>
          </p:nvSpPr>
          <p:spPr bwMode="auto">
            <a:xfrm>
              <a:off x="911888" y="5037575"/>
              <a:ext cx="749632" cy="749631"/>
            </a:xfrm>
            <a:custGeom>
              <a:avLst/>
              <a:gdLst>
                <a:gd name="T0" fmla="*/ 0 w 21600"/>
                <a:gd name="T1" fmla="*/ 0 h 21684"/>
                <a:gd name="T2" fmla="*/ 24 w 21600"/>
                <a:gd name="T3" fmla="*/ 24 h 21684"/>
                <a:gd name="T4" fmla="*/ 0 w 21600"/>
                <a:gd name="T5" fmla="*/ 24 h 21684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84"/>
                <a:gd name="T11" fmla="*/ 21600 w 21600"/>
                <a:gd name="T12" fmla="*/ 21684 h 2168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84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1627"/>
                    <a:pt x="21599" y="21655"/>
                    <a:pt x="21599" y="21683"/>
                  </a:cubicBezTo>
                </a:path>
                <a:path w="21600" h="21684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1627"/>
                    <a:pt x="21599" y="21655"/>
                    <a:pt x="21599" y="21683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rgbClr val="2B2B29"/>
            </a:solidFill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6" name="WordArt 380"/>
            <p:cNvSpPr>
              <a:spLocks noChangeArrowheads="1" noChangeShapeType="1" noTextEdit="1"/>
            </p:cNvSpPr>
            <p:nvPr/>
          </p:nvSpPr>
          <p:spPr bwMode="auto">
            <a:xfrm rot="2832808">
              <a:off x="539364" y="4927890"/>
              <a:ext cx="1606471" cy="768350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2453780"/>
                </a:avLst>
              </a:prstTxWarp>
            </a:bodyPr>
            <a:lstStyle/>
            <a:p>
              <a:pPr algn="ctr"/>
              <a:endParaRPr lang="zh-CN" altLang="en-US" sz="700" kern="10" spc="-7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  <a:cs typeface="文鼎霹靂體" pitchFamily="49" charset="-120"/>
              </a:endParaRPr>
            </a:p>
          </p:txBody>
        </p:sp>
        <p:cxnSp>
          <p:nvCxnSpPr>
            <p:cNvPr id="27" name="直接箭头连接符 26"/>
            <p:cNvCxnSpPr/>
            <p:nvPr/>
          </p:nvCxnSpPr>
          <p:spPr>
            <a:xfrm>
              <a:off x="911887" y="5805264"/>
              <a:ext cx="2868025" cy="0"/>
            </a:xfrm>
            <a:prstGeom prst="straightConnector1">
              <a:avLst/>
            </a:prstGeom>
            <a:ln w="28575">
              <a:solidFill>
                <a:schemeClr val="bg1">
                  <a:lumMod val="8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箭头连接符 27"/>
            <p:cNvCxnSpPr/>
            <p:nvPr/>
          </p:nvCxnSpPr>
          <p:spPr>
            <a:xfrm flipV="1">
              <a:off x="903141" y="3090018"/>
              <a:ext cx="0" cy="2736401"/>
            </a:xfrm>
            <a:prstGeom prst="straightConnector1">
              <a:avLst/>
            </a:prstGeom>
            <a:ln w="28575">
              <a:solidFill>
                <a:schemeClr val="bg1">
                  <a:lumMod val="8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椭圆 28"/>
            <p:cNvSpPr/>
            <p:nvPr/>
          </p:nvSpPr>
          <p:spPr>
            <a:xfrm>
              <a:off x="839880" y="5713418"/>
              <a:ext cx="144016" cy="157153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WordArt 380"/>
            <p:cNvSpPr>
              <a:spLocks noChangeArrowheads="1" noChangeShapeType="1" noTextEdit="1"/>
            </p:cNvSpPr>
            <p:nvPr/>
          </p:nvSpPr>
          <p:spPr bwMode="auto">
            <a:xfrm rot="2337929">
              <a:off x="686226" y="5330198"/>
              <a:ext cx="746520" cy="768350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2983410"/>
                </a:avLst>
              </a:prstTxWarp>
            </a:bodyPr>
            <a:lstStyle/>
            <a:p>
              <a:pPr algn="ctr"/>
              <a:endParaRPr lang="zh-CN" altLang="en-US" sz="400" kern="10" spc="-70" dirty="0">
                <a:ln w="9525">
                  <a:noFill/>
                  <a:round/>
                  <a:headEnd/>
                  <a:tailEnd/>
                </a:ln>
                <a:solidFill>
                  <a:srgbClr val="2B2B29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31" name="WordArt 380"/>
            <p:cNvSpPr>
              <a:spLocks noChangeArrowheads="1" noChangeShapeType="1" noTextEdit="1"/>
            </p:cNvSpPr>
            <p:nvPr/>
          </p:nvSpPr>
          <p:spPr bwMode="auto">
            <a:xfrm rot="2681077">
              <a:off x="773725" y="4522608"/>
              <a:ext cx="2188136" cy="768350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1210249"/>
                </a:avLst>
              </a:prstTxWarp>
            </a:bodyPr>
            <a:lstStyle/>
            <a:p>
              <a:pPr algn="ctr"/>
              <a:endParaRPr lang="zh-CN" altLang="en-US" sz="1200" b="1" kern="10" spc="-7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1571604" y="357172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华文中宋" pitchFamily="2" charset="-122"/>
                <a:ea typeface="华文中宋" pitchFamily="2" charset="-122"/>
              </a:rPr>
              <a:t>15</a:t>
            </a:r>
            <a:r>
              <a:rPr lang="zh-CN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华文中宋" pitchFamily="2" charset="-122"/>
                <a:ea typeface="华文中宋" pitchFamily="2" charset="-122"/>
              </a:rPr>
              <a:t>年</a:t>
            </a:r>
            <a:r>
              <a:rPr lang="zh-CN" alt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华文中宋" pitchFamily="2" charset="-122"/>
                <a:ea typeface="华文中宋" pitchFamily="2" charset="-122"/>
              </a:rPr>
              <a:t>任务目标</a:t>
            </a:r>
            <a:endParaRPr lang="zh-CN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华文中宋" pitchFamily="2" charset="-122"/>
              <a:ea typeface="华文中宋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00232" y="2357436"/>
            <a:ext cx="5214974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zh-CN" altLang="en-US" sz="56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感谢各位的聆听</a:t>
            </a:r>
            <a:endParaRPr lang="zh-CN" altLang="en-US" sz="5600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4414" y="428610"/>
            <a:ext cx="5484194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altLang="zh-CN" sz="32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2015</a:t>
            </a:r>
            <a:r>
              <a:rPr lang="zh-CN" altLang="en-US" sz="32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zh-CN" altLang="en-US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集团</a:t>
            </a:r>
            <a:r>
              <a:rPr lang="en-US" altLang="zh-CN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**4S</a:t>
            </a:r>
            <a:r>
              <a:rPr lang="zh-CN" altLang="en-US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店业务数据</a:t>
            </a:r>
            <a:endParaRPr lang="zh-CN" altLang="en-US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图表 8"/>
          <p:cNvGraphicFramePr/>
          <p:nvPr/>
        </p:nvGraphicFramePr>
        <p:xfrm>
          <a:off x="214282" y="1785932"/>
          <a:ext cx="3929090" cy="24288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571604" y="357172"/>
            <a:ext cx="34355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3200" b="1" dirty="0" smtClean="0">
                <a:solidFill>
                  <a:schemeClr val="bg1"/>
                </a:solidFill>
                <a:latin typeface="华文中宋" pitchFamily="2" charset="-122"/>
                <a:ea typeface="华文中宋" pitchFamily="2" charset="-122"/>
              </a:rPr>
              <a:t>销售</a:t>
            </a:r>
            <a:r>
              <a:rPr lang="en-US" altLang="zh-CN" sz="3200" b="1" dirty="0" smtClean="0">
                <a:solidFill>
                  <a:schemeClr val="bg1"/>
                </a:solidFill>
                <a:latin typeface="华文中宋" pitchFamily="2" charset="-122"/>
                <a:ea typeface="华文中宋" pitchFamily="2" charset="-122"/>
              </a:rPr>
              <a:t>      </a:t>
            </a:r>
            <a:r>
              <a:rPr lang="zh-CN" altLang="en-US" sz="3200" b="1" dirty="0" smtClean="0">
                <a:solidFill>
                  <a:schemeClr val="bg1"/>
                </a:solidFill>
                <a:latin typeface="华文中宋" pitchFamily="2" charset="-122"/>
                <a:ea typeface="华文中宋" pitchFamily="2" charset="-122"/>
              </a:rPr>
              <a:t>运营数据</a:t>
            </a:r>
            <a:endParaRPr lang="zh-CN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00694" y="1357304"/>
            <a:ext cx="1665841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附加值完成情况</a:t>
            </a:r>
            <a:endParaRPr lang="zh-CN" altLang="en-US" sz="1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42976" y="1428742"/>
            <a:ext cx="1454244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台量完成情况</a:t>
            </a:r>
            <a:endParaRPr lang="zh-CN" altLang="en-US" sz="1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7" name="图表 6"/>
          <p:cNvGraphicFramePr/>
          <p:nvPr>
            <p:extLst>
              <p:ext uri="{D42A27DB-BD31-4B8C-83A1-F6EECF244321}">
                <p14:modId xmlns:p14="http://schemas.microsoft.com/office/powerpoint/2010/main" xmlns="" val="256358108"/>
              </p:ext>
            </p:extLst>
          </p:nvPr>
        </p:nvGraphicFramePr>
        <p:xfrm>
          <a:off x="4429124" y="1714494"/>
          <a:ext cx="4143404" cy="25003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图表 7"/>
          <p:cNvGraphicFramePr/>
          <p:nvPr>
            <p:extLst>
              <p:ext uri="{D42A27DB-BD31-4B8C-83A1-F6EECF244321}">
                <p14:modId xmlns:p14="http://schemas.microsoft.com/office/powerpoint/2010/main" xmlns="" val="256358108"/>
              </p:ext>
            </p:extLst>
          </p:nvPr>
        </p:nvGraphicFramePr>
        <p:xfrm>
          <a:off x="0" y="4071948"/>
          <a:ext cx="3929090" cy="78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148064" y="4587974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本年度数据与同期和竞品的完成进行对比分析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355427" y="2285998"/>
            <a:ext cx="430887" cy="1643074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毛利润</a:t>
            </a:r>
            <a:r>
              <a:rPr lang="en-US" altLang="zh-CN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	</a:t>
            </a:r>
            <a:r>
              <a:rPr lang="zh-CN" altLang="en-US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情况</a:t>
            </a:r>
            <a:endParaRPr lang="zh-CN" altLang="en-US" sz="1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57818" y="1785932"/>
            <a:ext cx="2233304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分析：</a:t>
            </a:r>
            <a:r>
              <a:rPr lang="en-US" altLang="zh-CN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XXXXX</a:t>
            </a:r>
          </a:p>
          <a:p>
            <a:r>
              <a:rPr lang="en-US" altLang="zh-CN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XXXXXXXXX</a:t>
            </a:r>
            <a:endParaRPr lang="zh-CN" altLang="en-US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10" name="图表 9"/>
          <p:cNvGraphicFramePr/>
          <p:nvPr>
            <p:extLst>
              <p:ext uri="{D42A27DB-BD31-4B8C-83A1-F6EECF244321}">
                <p14:modId xmlns:p14="http://schemas.microsoft.com/office/powerpoint/2010/main" xmlns="" val="256358108"/>
              </p:ext>
            </p:extLst>
          </p:nvPr>
        </p:nvGraphicFramePr>
        <p:xfrm>
          <a:off x="285720" y="1285866"/>
          <a:ext cx="4143404" cy="25003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图表 10"/>
          <p:cNvGraphicFramePr/>
          <p:nvPr>
            <p:extLst>
              <p:ext uri="{D42A27DB-BD31-4B8C-83A1-F6EECF244321}">
                <p14:modId xmlns:p14="http://schemas.microsoft.com/office/powerpoint/2010/main" xmlns="" val="256358108"/>
              </p:ext>
            </p:extLst>
          </p:nvPr>
        </p:nvGraphicFramePr>
        <p:xfrm>
          <a:off x="0" y="3786196"/>
          <a:ext cx="4786314" cy="7858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259632" y="339502"/>
            <a:ext cx="34355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3200" b="1" dirty="0" smtClean="0">
                <a:solidFill>
                  <a:schemeClr val="bg1"/>
                </a:solidFill>
                <a:latin typeface="华文中宋" pitchFamily="2" charset="-122"/>
                <a:ea typeface="华文中宋" pitchFamily="2" charset="-122"/>
              </a:rPr>
              <a:t>销售      运营数据</a:t>
            </a:r>
            <a:endParaRPr lang="zh-CN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08104" y="3507854"/>
            <a:ext cx="30243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总毛利达成情况及装饰、按揭、保险等分项毛利的达成情况，体现哪些业务的贡献度高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图示 4"/>
          <p:cNvGraphicFramePr/>
          <p:nvPr/>
        </p:nvGraphicFramePr>
        <p:xfrm>
          <a:off x="214282" y="1500180"/>
          <a:ext cx="5357850" cy="1857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图示 5"/>
          <p:cNvGraphicFramePr/>
          <p:nvPr/>
        </p:nvGraphicFramePr>
        <p:xfrm>
          <a:off x="3786150" y="3286112"/>
          <a:ext cx="5357850" cy="1857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572396" y="3143254"/>
            <a:ext cx="1071570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altLang="zh-CN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X 10000</a:t>
            </a:r>
            <a:endParaRPr lang="zh-CN" altLang="en-US" sz="1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00100" y="1285866"/>
            <a:ext cx="1242648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市占率情况</a:t>
            </a:r>
            <a:endParaRPr lang="zh-CN" altLang="en-US" sz="1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86380" y="3143254"/>
            <a:ext cx="1242648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上牌量情况</a:t>
            </a:r>
            <a:endParaRPr lang="zh-CN" altLang="en-US" sz="1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2910" y="3500444"/>
            <a:ext cx="2233304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分析：</a:t>
            </a:r>
            <a:r>
              <a:rPr lang="en-US" altLang="zh-CN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XXXXX</a:t>
            </a:r>
          </a:p>
          <a:p>
            <a:r>
              <a:rPr lang="en-US" altLang="zh-CN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XXXXXXXXX</a:t>
            </a:r>
            <a:endParaRPr lang="zh-CN" altLang="en-US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57884" y="1643056"/>
            <a:ext cx="2233304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分析：</a:t>
            </a:r>
            <a:r>
              <a:rPr lang="en-US" altLang="zh-CN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XXXXX</a:t>
            </a:r>
          </a:p>
          <a:p>
            <a:r>
              <a:rPr lang="en-US" altLang="zh-CN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XXXXXXXXX</a:t>
            </a:r>
            <a:endParaRPr lang="zh-CN" altLang="en-US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03648" y="483518"/>
            <a:ext cx="34355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3200" b="1" dirty="0" smtClean="0">
                <a:solidFill>
                  <a:schemeClr val="bg1"/>
                </a:solidFill>
                <a:latin typeface="华文中宋" pitchFamily="2" charset="-122"/>
                <a:ea typeface="华文中宋" pitchFamily="2" charset="-122"/>
              </a:rPr>
              <a:t>销售      市场数据</a:t>
            </a:r>
            <a:endParaRPr lang="zh-CN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7544" y="4497169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与全国、区域相比，对比本品牌的差距和提升空间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729994" y="1357304"/>
            <a:ext cx="1341676" cy="71438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zh-CN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15%</a:t>
            </a:r>
            <a:endParaRPr lang="zh-CN" altLang="en-US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2356802" y="1357304"/>
            <a:ext cx="6072849" cy="71438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竞品品牌试驾率有明显的提升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772404" y="2214560"/>
            <a:ext cx="1341676" cy="71438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数据</a:t>
            </a:r>
            <a:endParaRPr lang="zh-CN" altLang="en-US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2399212" y="2214560"/>
            <a:ext cx="6072849" cy="71438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原因分析文字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800300" y="3086330"/>
            <a:ext cx="1341676" cy="71438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数据</a:t>
            </a:r>
            <a:endParaRPr lang="zh-CN" altLang="en-US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2427108" y="3086330"/>
            <a:ext cx="6072849" cy="71438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原因分析文字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816566" y="3943586"/>
            <a:ext cx="1341676" cy="71438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数据</a:t>
            </a:r>
            <a:endParaRPr lang="zh-CN" altLang="en-US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2443374" y="3943586"/>
            <a:ext cx="6072849" cy="71438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原因分析文字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03648" y="483518"/>
            <a:ext cx="34355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3200" b="1" dirty="0" smtClean="0">
                <a:solidFill>
                  <a:schemeClr val="bg1"/>
                </a:solidFill>
                <a:latin typeface="华文中宋" pitchFamily="2" charset="-122"/>
                <a:ea typeface="华文中宋" pitchFamily="2" charset="-122"/>
              </a:rPr>
              <a:t>销售      市场数据</a:t>
            </a:r>
            <a:endParaRPr lang="zh-CN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9552" y="4803998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分析数据下滑和上升的原因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下箭头 4"/>
          <p:cNvSpPr/>
          <p:nvPr/>
        </p:nvSpPr>
        <p:spPr>
          <a:xfrm>
            <a:off x="857224" y="1857370"/>
            <a:ext cx="1341888" cy="906970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857224" y="1285866"/>
            <a:ext cx="1281120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保有量</a:t>
            </a:r>
            <a:endParaRPr lang="zh-CN" alt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5786" y="2786064"/>
            <a:ext cx="1537600" cy="73866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altLang="zh-CN" sz="4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4400</a:t>
            </a:r>
            <a:endParaRPr lang="zh-CN" altLang="en-US" sz="4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472" y="3571882"/>
            <a:ext cx="2233304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分析：</a:t>
            </a:r>
            <a:r>
              <a:rPr lang="en-US" altLang="zh-CN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XXXXX</a:t>
            </a:r>
          </a:p>
          <a:p>
            <a:r>
              <a:rPr lang="en-US" altLang="zh-CN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XXXXXXXXX</a:t>
            </a:r>
            <a:endParaRPr lang="zh-CN" altLang="en-US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下箭头 8"/>
          <p:cNvSpPr/>
          <p:nvPr/>
        </p:nvSpPr>
        <p:spPr>
          <a:xfrm>
            <a:off x="3553142" y="1857370"/>
            <a:ext cx="1341888" cy="906970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3553142" y="1285866"/>
            <a:ext cx="1281120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进站量</a:t>
            </a:r>
            <a:endParaRPr lang="zh-CN" alt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81704" y="2786064"/>
            <a:ext cx="1537600" cy="73866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altLang="zh-CN" sz="4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2200</a:t>
            </a:r>
            <a:endParaRPr lang="zh-CN" altLang="en-US" sz="4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67390" y="3571882"/>
            <a:ext cx="2233304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分析：</a:t>
            </a:r>
            <a:r>
              <a:rPr lang="en-US" altLang="zh-CN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XXXXX</a:t>
            </a:r>
          </a:p>
          <a:p>
            <a:r>
              <a:rPr lang="en-US" altLang="zh-CN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XXXXXXXXX</a:t>
            </a:r>
            <a:endParaRPr lang="zh-CN" altLang="en-US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下箭头 12"/>
          <p:cNvSpPr/>
          <p:nvPr/>
        </p:nvSpPr>
        <p:spPr>
          <a:xfrm>
            <a:off x="6143636" y="1857370"/>
            <a:ext cx="1341888" cy="906970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5929322" y="1334150"/>
            <a:ext cx="1646605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客户流失</a:t>
            </a:r>
            <a:endParaRPr lang="zh-CN" alt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01591" y="2786064"/>
            <a:ext cx="1199367" cy="73866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altLang="zh-CN" sz="4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700</a:t>
            </a:r>
            <a:endParaRPr lang="zh-CN" altLang="en-US" sz="4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10596" y="3571882"/>
            <a:ext cx="2233304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分析：</a:t>
            </a:r>
            <a:r>
              <a:rPr lang="en-US" altLang="zh-CN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XXXXX</a:t>
            </a:r>
          </a:p>
          <a:p>
            <a:r>
              <a:rPr lang="en-US" altLang="zh-CN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XXXXXXXXX</a:t>
            </a:r>
            <a:endParaRPr lang="zh-CN" altLang="en-US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59632" y="483518"/>
            <a:ext cx="60724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3200" b="1" dirty="0" smtClean="0">
                <a:solidFill>
                  <a:schemeClr val="bg1"/>
                </a:solidFill>
                <a:latin typeface="华文中宋" pitchFamily="2" charset="-122"/>
                <a:ea typeface="华文中宋" pitchFamily="2" charset="-122"/>
              </a:rPr>
              <a:t>售后      运营数据 </a:t>
            </a:r>
            <a:r>
              <a:rPr lang="en-US" altLang="zh-CN" sz="3200" b="1" dirty="0" smtClean="0">
                <a:solidFill>
                  <a:schemeClr val="bg1"/>
                </a:solidFill>
                <a:latin typeface="华文中宋" pitchFamily="2" charset="-122"/>
                <a:ea typeface="华文中宋" pitchFamily="2" charset="-122"/>
              </a:rPr>
              <a:t>51PPT</a:t>
            </a:r>
            <a:r>
              <a:rPr lang="zh-CN" altLang="en-US" sz="3200" b="1" dirty="0" smtClean="0">
                <a:solidFill>
                  <a:schemeClr val="bg1"/>
                </a:solidFill>
                <a:latin typeface="华文中宋" pitchFamily="2" charset="-122"/>
                <a:ea typeface="华文中宋" pitchFamily="2" charset="-122"/>
              </a:rPr>
              <a:t>模板网</a:t>
            </a:r>
            <a:endParaRPr lang="zh-CN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3568" y="4659982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基盘客户的保有量及流失数据的分析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28596" y="1357304"/>
            <a:ext cx="1877437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售后产值完成情况</a:t>
            </a:r>
            <a:endParaRPr lang="zh-CN" altLang="en-US" sz="1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14876" y="1357304"/>
            <a:ext cx="1877437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售后毛利完成情况</a:t>
            </a:r>
            <a:endParaRPr lang="zh-CN" altLang="en-US" sz="1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10" name="图表 9"/>
          <p:cNvGraphicFramePr/>
          <p:nvPr>
            <p:extLst>
              <p:ext uri="{D42A27DB-BD31-4B8C-83A1-F6EECF244321}">
                <p14:modId xmlns:p14="http://schemas.microsoft.com/office/powerpoint/2010/main" xmlns="" val="256358108"/>
              </p:ext>
            </p:extLst>
          </p:nvPr>
        </p:nvGraphicFramePr>
        <p:xfrm>
          <a:off x="4429124" y="1714494"/>
          <a:ext cx="4143404" cy="25003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图表 10"/>
          <p:cNvGraphicFramePr/>
          <p:nvPr>
            <p:extLst>
              <p:ext uri="{D42A27DB-BD31-4B8C-83A1-F6EECF244321}">
                <p14:modId xmlns:p14="http://schemas.microsoft.com/office/powerpoint/2010/main" xmlns="" val="256358108"/>
              </p:ext>
            </p:extLst>
          </p:nvPr>
        </p:nvGraphicFramePr>
        <p:xfrm>
          <a:off x="4357686" y="4071948"/>
          <a:ext cx="4214842" cy="7858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图表 11"/>
          <p:cNvGraphicFramePr/>
          <p:nvPr>
            <p:extLst>
              <p:ext uri="{D42A27DB-BD31-4B8C-83A1-F6EECF244321}">
                <p14:modId xmlns:p14="http://schemas.microsoft.com/office/powerpoint/2010/main" xmlns="" val="256358108"/>
              </p:ext>
            </p:extLst>
          </p:nvPr>
        </p:nvGraphicFramePr>
        <p:xfrm>
          <a:off x="285720" y="1785932"/>
          <a:ext cx="4143404" cy="25003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图表 12"/>
          <p:cNvGraphicFramePr/>
          <p:nvPr>
            <p:extLst>
              <p:ext uri="{D42A27DB-BD31-4B8C-83A1-F6EECF244321}">
                <p14:modId xmlns:p14="http://schemas.microsoft.com/office/powerpoint/2010/main" xmlns="" val="256358108"/>
              </p:ext>
            </p:extLst>
          </p:nvPr>
        </p:nvGraphicFramePr>
        <p:xfrm>
          <a:off x="142844" y="4143386"/>
          <a:ext cx="4214842" cy="7858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331640" y="483518"/>
            <a:ext cx="36984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3200" b="1" dirty="0" smtClean="0">
                <a:solidFill>
                  <a:schemeClr val="bg1"/>
                </a:solidFill>
                <a:latin typeface="华文中宋" pitchFamily="2" charset="-122"/>
                <a:ea typeface="华文中宋" pitchFamily="2" charset="-122"/>
              </a:rPr>
              <a:t>售后        运营数据</a:t>
            </a:r>
            <a:endParaRPr lang="zh-CN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5576" y="4876006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产值和毛利达成情况及完成率的配比分析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下箭头 4"/>
          <p:cNvSpPr/>
          <p:nvPr/>
        </p:nvSpPr>
        <p:spPr>
          <a:xfrm rot="10800000">
            <a:off x="642910" y="1714494"/>
            <a:ext cx="1270450" cy="906970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285720" y="1214428"/>
            <a:ext cx="2191626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altLang="zh-CN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2014</a:t>
            </a:r>
            <a:r>
              <a:rPr lang="zh-CN" alt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年名次</a:t>
            </a:r>
            <a:endParaRPr lang="zh-CN" alt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82" y="2643188"/>
            <a:ext cx="2191626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altLang="zh-CN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2012</a:t>
            </a:r>
            <a:r>
              <a:rPr lang="zh-CN" alt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年名次</a:t>
            </a:r>
            <a:endParaRPr lang="zh-CN" alt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28794" y="2000246"/>
            <a:ext cx="1646605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上升名次</a:t>
            </a:r>
            <a:endParaRPr lang="zh-CN" alt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下箭头 8"/>
          <p:cNvSpPr/>
          <p:nvPr/>
        </p:nvSpPr>
        <p:spPr>
          <a:xfrm>
            <a:off x="571472" y="3763042"/>
            <a:ext cx="1270450" cy="906970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214282" y="3262976"/>
            <a:ext cx="2191626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altLang="zh-CN" sz="28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2014</a:t>
            </a:r>
            <a:r>
              <a:rPr lang="zh-CN" altLang="en-US" sz="28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年名次</a:t>
            </a:r>
            <a:endParaRPr lang="zh-CN" altLang="en-US" sz="2800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2844" y="4691736"/>
            <a:ext cx="2191626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altLang="zh-CN" sz="28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2012</a:t>
            </a:r>
            <a:r>
              <a:rPr lang="zh-CN" altLang="en-US" sz="28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年名次</a:t>
            </a:r>
            <a:endParaRPr lang="zh-CN" altLang="en-US" sz="2800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57356" y="4048794"/>
            <a:ext cx="1646605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sz="28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下降名次</a:t>
            </a:r>
            <a:endParaRPr lang="zh-CN" altLang="en-US" sz="2800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13" name="图表 12"/>
          <p:cNvGraphicFramePr/>
          <p:nvPr/>
        </p:nvGraphicFramePr>
        <p:xfrm>
          <a:off x="3929058" y="1357304"/>
          <a:ext cx="4191008" cy="1889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图表 13"/>
          <p:cNvGraphicFramePr/>
          <p:nvPr/>
        </p:nvGraphicFramePr>
        <p:xfrm>
          <a:off x="4000496" y="3254376"/>
          <a:ext cx="4191008" cy="1889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259632" y="483518"/>
            <a:ext cx="46666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3200" b="1" dirty="0" smtClean="0">
                <a:solidFill>
                  <a:schemeClr val="bg1"/>
                </a:solidFill>
                <a:latin typeface="华文中宋" pitchFamily="2" charset="-122"/>
                <a:ea typeface="华文中宋" pitchFamily="2" charset="-122"/>
              </a:rPr>
              <a:t>销售      客户满意度数据</a:t>
            </a:r>
            <a:endParaRPr lang="zh-CN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华文中宋" pitchFamily="2" charset="-122"/>
              <a:ea typeface="华文中宋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491</TotalTime>
  <Words>1056</Words>
  <Application>Microsoft Office PowerPoint</Application>
  <PresentationFormat>全屏显示(16:9)</PresentationFormat>
  <Paragraphs>159</Paragraphs>
  <Slides>28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29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61</cp:revision>
  <dcterms:created xsi:type="dcterms:W3CDTF">2013-11-17T05:25:14Z</dcterms:created>
  <dcterms:modified xsi:type="dcterms:W3CDTF">2015-08-12T08:28:01Z</dcterms:modified>
</cp:coreProperties>
</file>