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79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8" r:id="rId23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2300"/>
    <a:srgbClr val="FFFFCC"/>
    <a:srgbClr val="A50021"/>
    <a:srgbClr val="800000"/>
    <a:srgbClr val="002060"/>
    <a:srgbClr val="C0504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1596" y="-810"/>
      </p:cViewPr>
      <p:guideLst>
        <p:guide orient="horz" pos="54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6A3CE-3F5A-46FF-8C8E-8F11533F4906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EA6B0-22BA-47EC-9AF1-3E16DD94DB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4518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EA6B0-22BA-47EC-9AF1-3E16DD94DB8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EA6B0-22BA-47EC-9AF1-3E16DD94DB8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EA6B0-22BA-47EC-9AF1-3E16DD94DB8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EA6B0-22BA-47EC-9AF1-3E16DD94DB8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1EA6B0-22BA-47EC-9AF1-3E16DD94DB8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18D773AD-A093-48C4-AD93-13B47C6D454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3372D1C9-8678-41BC-825B-F1F4560325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1ppt.com/xiazai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16400" y="2020492"/>
            <a:ext cx="3111500" cy="1102519"/>
          </a:xfrm>
        </p:spPr>
        <p:txBody>
          <a:bodyPr>
            <a:normAutofit/>
          </a:bodyPr>
          <a:lstStyle/>
          <a:p>
            <a:pPr algn="r"/>
            <a:r>
              <a:rPr lang="en-US" altLang="zh-CN" sz="2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</a:rPr>
              <a:t>—— 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</a:rPr>
              <a:t>技术服务部发展</a:t>
            </a:r>
            <a:endParaRPr lang="zh-CN" altLang="en-US" sz="20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314450"/>
          </a:xfrm>
        </p:spPr>
        <p:txBody>
          <a:bodyPr/>
          <a:lstStyle/>
          <a:p>
            <a:r>
              <a:rPr lang="zh-CN" altLang="en-US" dirty="0" smtClean="0"/>
              <a:t>演讲人信息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749302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i="0" u="none" strike="noStrike" kern="1200" cap="none" spc="0" normalizeH="0" baseline="0" noProof="0" dirty="0" smtClean="0">
                <a:ln w="12700">
                  <a:solidFill>
                    <a:srgbClr val="FFC000"/>
                  </a:solidFill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叶根友毛笔行书2.0版" pitchFamily="2" charset="-122"/>
                <a:ea typeface="叶根友毛笔行书2.0版" pitchFamily="2" charset="-122"/>
                <a:cs typeface="+mj-cs"/>
              </a:rPr>
              <a:t>变革与创新</a:t>
            </a:r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 rot="6300000" flipH="1">
            <a:off x="6912784" y="-1140619"/>
            <a:ext cx="5532438" cy="2281237"/>
          </a:xfrm>
          <a:custGeom>
            <a:avLst/>
            <a:gdLst>
              <a:gd name="T0" fmla="*/ 5532619 w 1268"/>
              <a:gd name="T1" fmla="*/ 1290761 h 523"/>
              <a:gd name="T2" fmla="*/ 2809942 w 1268"/>
              <a:gd name="T3" fmla="*/ 305248 h 523"/>
              <a:gd name="T4" fmla="*/ 1745306 w 1268"/>
              <a:gd name="T5" fmla="*/ 204952 h 523"/>
              <a:gd name="T6" fmla="*/ 1064636 w 1268"/>
              <a:gd name="T7" fmla="*/ 244198 h 523"/>
              <a:gd name="T8" fmla="*/ 1095179 w 1268"/>
              <a:gd name="T9" fmla="*/ 501478 h 523"/>
              <a:gd name="T10" fmla="*/ 1658040 w 1268"/>
              <a:gd name="T11" fmla="*/ 510200 h 523"/>
              <a:gd name="T12" fmla="*/ 1317706 w 1268"/>
              <a:gd name="T13" fmla="*/ 593053 h 523"/>
              <a:gd name="T14" fmla="*/ 885743 w 1268"/>
              <a:gd name="T15" fmla="*/ 562528 h 523"/>
              <a:gd name="T16" fmla="*/ 0 w 1268"/>
              <a:gd name="T17" fmla="*/ 553806 h 523"/>
              <a:gd name="T18" fmla="*/ 213800 w 1268"/>
              <a:gd name="T19" fmla="*/ 606135 h 523"/>
              <a:gd name="T20" fmla="*/ 143988 w 1268"/>
              <a:gd name="T21" fmla="*/ 798005 h 523"/>
              <a:gd name="T22" fmla="*/ 868290 w 1268"/>
              <a:gd name="T23" fmla="*/ 928825 h 523"/>
              <a:gd name="T24" fmla="*/ 1387518 w 1268"/>
              <a:gd name="T25" fmla="*/ 1020399 h 523"/>
              <a:gd name="T26" fmla="*/ 1714763 w 1268"/>
              <a:gd name="T27" fmla="*/ 1085809 h 523"/>
              <a:gd name="T28" fmla="*/ 2391069 w 1268"/>
              <a:gd name="T29" fmla="*/ 1011678 h 523"/>
              <a:gd name="T30" fmla="*/ 2997563 w 1268"/>
              <a:gd name="T31" fmla="*/ 1085809 h 523"/>
              <a:gd name="T32" fmla="*/ 4790864 w 1268"/>
              <a:gd name="T33" fmla="*/ 2066963 h 523"/>
              <a:gd name="T34" fmla="*/ 5297003 w 1268"/>
              <a:gd name="T35" fmla="*/ 2280636 h 523"/>
              <a:gd name="T36" fmla="*/ 5532619 w 1268"/>
              <a:gd name="T37" fmla="*/ 1290761 h 52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68" h="523">
                <a:moveTo>
                  <a:pt x="1268" y="296"/>
                </a:moveTo>
                <a:cubicBezTo>
                  <a:pt x="1268" y="296"/>
                  <a:pt x="900" y="199"/>
                  <a:pt x="644" y="70"/>
                </a:cubicBezTo>
                <a:cubicBezTo>
                  <a:pt x="644" y="70"/>
                  <a:pt x="530" y="0"/>
                  <a:pt x="400" y="47"/>
                </a:cubicBezTo>
                <a:cubicBezTo>
                  <a:pt x="400" y="47"/>
                  <a:pt x="269" y="58"/>
                  <a:pt x="244" y="56"/>
                </a:cubicBezTo>
                <a:cubicBezTo>
                  <a:pt x="244" y="56"/>
                  <a:pt x="185" y="80"/>
                  <a:pt x="251" y="115"/>
                </a:cubicBezTo>
                <a:cubicBezTo>
                  <a:pt x="251" y="115"/>
                  <a:pt x="359" y="126"/>
                  <a:pt x="380" y="117"/>
                </a:cubicBezTo>
                <a:cubicBezTo>
                  <a:pt x="380" y="117"/>
                  <a:pt x="319" y="122"/>
                  <a:pt x="302" y="136"/>
                </a:cubicBezTo>
                <a:cubicBezTo>
                  <a:pt x="302" y="136"/>
                  <a:pt x="229" y="143"/>
                  <a:pt x="203" y="129"/>
                </a:cubicBezTo>
                <a:cubicBezTo>
                  <a:pt x="203" y="129"/>
                  <a:pt x="9" y="58"/>
                  <a:pt x="0" y="127"/>
                </a:cubicBezTo>
                <a:cubicBezTo>
                  <a:pt x="0" y="127"/>
                  <a:pt x="4" y="145"/>
                  <a:pt x="49" y="139"/>
                </a:cubicBezTo>
                <a:cubicBezTo>
                  <a:pt x="49" y="139"/>
                  <a:pt x="20" y="173"/>
                  <a:pt x="33" y="183"/>
                </a:cubicBezTo>
                <a:cubicBezTo>
                  <a:pt x="33" y="183"/>
                  <a:pt x="168" y="192"/>
                  <a:pt x="199" y="213"/>
                </a:cubicBezTo>
                <a:cubicBezTo>
                  <a:pt x="199" y="213"/>
                  <a:pt x="277" y="228"/>
                  <a:pt x="318" y="234"/>
                </a:cubicBezTo>
                <a:cubicBezTo>
                  <a:pt x="318" y="234"/>
                  <a:pt x="372" y="263"/>
                  <a:pt x="393" y="249"/>
                </a:cubicBezTo>
                <a:cubicBezTo>
                  <a:pt x="393" y="249"/>
                  <a:pt x="506" y="232"/>
                  <a:pt x="548" y="232"/>
                </a:cubicBezTo>
                <a:cubicBezTo>
                  <a:pt x="548" y="232"/>
                  <a:pt x="623" y="223"/>
                  <a:pt x="687" y="249"/>
                </a:cubicBezTo>
                <a:cubicBezTo>
                  <a:pt x="687" y="249"/>
                  <a:pt x="1027" y="450"/>
                  <a:pt x="1098" y="474"/>
                </a:cubicBezTo>
                <a:cubicBezTo>
                  <a:pt x="1098" y="474"/>
                  <a:pt x="1198" y="518"/>
                  <a:pt x="1214" y="523"/>
                </a:cubicBezTo>
                <a:lnTo>
                  <a:pt x="1268" y="296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 rot="17864411" flipH="1">
            <a:off x="6074228" y="7656827"/>
            <a:ext cx="5538787" cy="2119313"/>
          </a:xfrm>
          <a:custGeom>
            <a:avLst/>
            <a:gdLst>
              <a:gd name="T0" fmla="*/ 730823 w 1205"/>
              <a:gd name="T1" fmla="*/ 937830 h 461"/>
              <a:gd name="T2" fmla="*/ 735419 w 1205"/>
              <a:gd name="T3" fmla="*/ 901053 h 461"/>
              <a:gd name="T4" fmla="*/ 597528 w 1205"/>
              <a:gd name="T5" fmla="*/ 735553 h 461"/>
              <a:gd name="T6" fmla="*/ 271186 w 1205"/>
              <a:gd name="T7" fmla="*/ 441332 h 461"/>
              <a:gd name="T8" fmla="*/ 133295 w 1205"/>
              <a:gd name="T9" fmla="*/ 41375 h 461"/>
              <a:gd name="T10" fmla="*/ 284975 w 1205"/>
              <a:gd name="T11" fmla="*/ 151708 h 461"/>
              <a:gd name="T12" fmla="*/ 638895 w 1205"/>
              <a:gd name="T13" fmla="*/ 445929 h 461"/>
              <a:gd name="T14" fmla="*/ 790576 w 1205"/>
              <a:gd name="T15" fmla="*/ 533276 h 461"/>
              <a:gd name="T16" fmla="*/ 1061761 w 1205"/>
              <a:gd name="T17" fmla="*/ 786123 h 461"/>
              <a:gd name="T18" fmla="*/ 1282387 w 1205"/>
              <a:gd name="T19" fmla="*/ 717164 h 461"/>
              <a:gd name="T20" fmla="*/ 1493820 w 1205"/>
              <a:gd name="T21" fmla="*/ 744748 h 461"/>
              <a:gd name="T22" fmla="*/ 1700657 w 1205"/>
              <a:gd name="T23" fmla="*/ 744748 h 461"/>
              <a:gd name="T24" fmla="*/ 2394708 w 1205"/>
              <a:gd name="T25" fmla="*/ 1360774 h 461"/>
              <a:gd name="T26" fmla="*/ 2624527 w 1205"/>
              <a:gd name="T27" fmla="*/ 1278024 h 461"/>
              <a:gd name="T28" fmla="*/ 3143917 w 1205"/>
              <a:gd name="T29" fmla="*/ 1278024 h 461"/>
              <a:gd name="T30" fmla="*/ 5538625 w 1205"/>
              <a:gd name="T31" fmla="*/ 809109 h 461"/>
              <a:gd name="T32" fmla="*/ 5538625 w 1205"/>
              <a:gd name="T33" fmla="*/ 1999786 h 461"/>
              <a:gd name="T34" fmla="*/ 3378331 w 1205"/>
              <a:gd name="T35" fmla="*/ 2008980 h 461"/>
              <a:gd name="T36" fmla="*/ 2785400 w 1205"/>
              <a:gd name="T37" fmla="*/ 2013577 h 461"/>
              <a:gd name="T38" fmla="*/ 1833951 w 1205"/>
              <a:gd name="T39" fmla="*/ 2045758 h 461"/>
              <a:gd name="T40" fmla="*/ 1420278 w 1205"/>
              <a:gd name="T41" fmla="*/ 2008980 h 461"/>
              <a:gd name="T42" fmla="*/ 1057165 w 1205"/>
              <a:gd name="T43" fmla="*/ 1825092 h 461"/>
              <a:gd name="T44" fmla="*/ 772190 w 1205"/>
              <a:gd name="T45" fmla="*/ 1222857 h 461"/>
              <a:gd name="T46" fmla="*/ 730823 w 1205"/>
              <a:gd name="T47" fmla="*/ 937830 h 46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205" h="461">
                <a:moveTo>
                  <a:pt x="159" y="204"/>
                </a:moveTo>
                <a:cubicBezTo>
                  <a:pt x="160" y="196"/>
                  <a:pt x="160" y="196"/>
                  <a:pt x="160" y="196"/>
                </a:cubicBezTo>
                <a:cubicBezTo>
                  <a:pt x="130" y="160"/>
                  <a:pt x="130" y="160"/>
                  <a:pt x="130" y="160"/>
                </a:cubicBezTo>
                <a:cubicBezTo>
                  <a:pt x="113" y="150"/>
                  <a:pt x="59" y="96"/>
                  <a:pt x="59" y="96"/>
                </a:cubicBezTo>
                <a:cubicBezTo>
                  <a:pt x="0" y="40"/>
                  <a:pt x="29" y="9"/>
                  <a:pt x="29" y="9"/>
                </a:cubicBezTo>
                <a:cubicBezTo>
                  <a:pt x="36" y="0"/>
                  <a:pt x="62" y="33"/>
                  <a:pt x="62" y="33"/>
                </a:cubicBezTo>
                <a:cubicBezTo>
                  <a:pt x="71" y="50"/>
                  <a:pt x="139" y="97"/>
                  <a:pt x="139" y="97"/>
                </a:cubicBezTo>
                <a:cubicBezTo>
                  <a:pt x="158" y="108"/>
                  <a:pt x="172" y="116"/>
                  <a:pt x="172" y="116"/>
                </a:cubicBezTo>
                <a:cubicBezTo>
                  <a:pt x="199" y="148"/>
                  <a:pt x="231" y="171"/>
                  <a:pt x="231" y="171"/>
                </a:cubicBezTo>
                <a:cubicBezTo>
                  <a:pt x="231" y="171"/>
                  <a:pt x="261" y="159"/>
                  <a:pt x="279" y="156"/>
                </a:cubicBezTo>
                <a:cubicBezTo>
                  <a:pt x="296" y="153"/>
                  <a:pt x="325" y="162"/>
                  <a:pt x="325" y="162"/>
                </a:cubicBezTo>
                <a:cubicBezTo>
                  <a:pt x="349" y="138"/>
                  <a:pt x="370" y="162"/>
                  <a:pt x="370" y="162"/>
                </a:cubicBezTo>
                <a:cubicBezTo>
                  <a:pt x="404" y="205"/>
                  <a:pt x="521" y="296"/>
                  <a:pt x="521" y="296"/>
                </a:cubicBezTo>
                <a:cubicBezTo>
                  <a:pt x="549" y="263"/>
                  <a:pt x="571" y="278"/>
                  <a:pt x="571" y="278"/>
                </a:cubicBezTo>
                <a:cubicBezTo>
                  <a:pt x="608" y="291"/>
                  <a:pt x="684" y="278"/>
                  <a:pt x="684" y="278"/>
                </a:cubicBezTo>
                <a:cubicBezTo>
                  <a:pt x="1091" y="205"/>
                  <a:pt x="1205" y="176"/>
                  <a:pt x="1205" y="176"/>
                </a:cubicBezTo>
                <a:cubicBezTo>
                  <a:pt x="1205" y="435"/>
                  <a:pt x="1205" y="435"/>
                  <a:pt x="1205" y="435"/>
                </a:cubicBezTo>
                <a:cubicBezTo>
                  <a:pt x="1049" y="461"/>
                  <a:pt x="735" y="437"/>
                  <a:pt x="735" y="437"/>
                </a:cubicBezTo>
                <a:cubicBezTo>
                  <a:pt x="655" y="430"/>
                  <a:pt x="606" y="438"/>
                  <a:pt x="606" y="438"/>
                </a:cubicBezTo>
                <a:cubicBezTo>
                  <a:pt x="519" y="451"/>
                  <a:pt x="399" y="445"/>
                  <a:pt x="399" y="445"/>
                </a:cubicBezTo>
                <a:cubicBezTo>
                  <a:pt x="366" y="435"/>
                  <a:pt x="309" y="437"/>
                  <a:pt x="309" y="437"/>
                </a:cubicBezTo>
                <a:cubicBezTo>
                  <a:pt x="279" y="424"/>
                  <a:pt x="230" y="397"/>
                  <a:pt x="230" y="397"/>
                </a:cubicBezTo>
                <a:cubicBezTo>
                  <a:pt x="148" y="351"/>
                  <a:pt x="168" y="266"/>
                  <a:pt x="168" y="266"/>
                </a:cubicBezTo>
                <a:cubicBezTo>
                  <a:pt x="168" y="266"/>
                  <a:pt x="184" y="252"/>
                  <a:pt x="159" y="204"/>
                </a:cubicBez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5400000" scaled="1"/>
            <a:tileRect/>
          </a:gradFill>
          <a:ln w="2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 rot="18251248" flipH="1">
            <a:off x="990441" y="8093669"/>
            <a:ext cx="5538787" cy="2119313"/>
          </a:xfrm>
          <a:custGeom>
            <a:avLst/>
            <a:gdLst>
              <a:gd name="T0" fmla="*/ 730823 w 1205"/>
              <a:gd name="T1" fmla="*/ 937830 h 461"/>
              <a:gd name="T2" fmla="*/ 735419 w 1205"/>
              <a:gd name="T3" fmla="*/ 901053 h 461"/>
              <a:gd name="T4" fmla="*/ 597528 w 1205"/>
              <a:gd name="T5" fmla="*/ 735553 h 461"/>
              <a:gd name="T6" fmla="*/ 271186 w 1205"/>
              <a:gd name="T7" fmla="*/ 441332 h 461"/>
              <a:gd name="T8" fmla="*/ 133295 w 1205"/>
              <a:gd name="T9" fmla="*/ 41375 h 461"/>
              <a:gd name="T10" fmla="*/ 284975 w 1205"/>
              <a:gd name="T11" fmla="*/ 151708 h 461"/>
              <a:gd name="T12" fmla="*/ 638895 w 1205"/>
              <a:gd name="T13" fmla="*/ 445929 h 461"/>
              <a:gd name="T14" fmla="*/ 790576 w 1205"/>
              <a:gd name="T15" fmla="*/ 533276 h 461"/>
              <a:gd name="T16" fmla="*/ 1061761 w 1205"/>
              <a:gd name="T17" fmla="*/ 786123 h 461"/>
              <a:gd name="T18" fmla="*/ 1282387 w 1205"/>
              <a:gd name="T19" fmla="*/ 717164 h 461"/>
              <a:gd name="T20" fmla="*/ 1493820 w 1205"/>
              <a:gd name="T21" fmla="*/ 744748 h 461"/>
              <a:gd name="T22" fmla="*/ 1700657 w 1205"/>
              <a:gd name="T23" fmla="*/ 744748 h 461"/>
              <a:gd name="T24" fmla="*/ 2394708 w 1205"/>
              <a:gd name="T25" fmla="*/ 1360774 h 461"/>
              <a:gd name="T26" fmla="*/ 2624527 w 1205"/>
              <a:gd name="T27" fmla="*/ 1278024 h 461"/>
              <a:gd name="T28" fmla="*/ 3143917 w 1205"/>
              <a:gd name="T29" fmla="*/ 1278024 h 461"/>
              <a:gd name="T30" fmla="*/ 5538625 w 1205"/>
              <a:gd name="T31" fmla="*/ 809109 h 461"/>
              <a:gd name="T32" fmla="*/ 5538625 w 1205"/>
              <a:gd name="T33" fmla="*/ 1999786 h 461"/>
              <a:gd name="T34" fmla="*/ 3378331 w 1205"/>
              <a:gd name="T35" fmla="*/ 2008980 h 461"/>
              <a:gd name="T36" fmla="*/ 2785400 w 1205"/>
              <a:gd name="T37" fmla="*/ 2013577 h 461"/>
              <a:gd name="T38" fmla="*/ 1833951 w 1205"/>
              <a:gd name="T39" fmla="*/ 2045758 h 461"/>
              <a:gd name="T40" fmla="*/ 1420278 w 1205"/>
              <a:gd name="T41" fmla="*/ 2008980 h 461"/>
              <a:gd name="T42" fmla="*/ 1057165 w 1205"/>
              <a:gd name="T43" fmla="*/ 1825092 h 461"/>
              <a:gd name="T44" fmla="*/ 772190 w 1205"/>
              <a:gd name="T45" fmla="*/ 1222857 h 461"/>
              <a:gd name="T46" fmla="*/ 730823 w 1205"/>
              <a:gd name="T47" fmla="*/ 937830 h 46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205" h="461">
                <a:moveTo>
                  <a:pt x="159" y="204"/>
                </a:moveTo>
                <a:cubicBezTo>
                  <a:pt x="160" y="196"/>
                  <a:pt x="160" y="196"/>
                  <a:pt x="160" y="196"/>
                </a:cubicBezTo>
                <a:cubicBezTo>
                  <a:pt x="130" y="160"/>
                  <a:pt x="130" y="160"/>
                  <a:pt x="130" y="160"/>
                </a:cubicBezTo>
                <a:cubicBezTo>
                  <a:pt x="113" y="150"/>
                  <a:pt x="59" y="96"/>
                  <a:pt x="59" y="96"/>
                </a:cubicBezTo>
                <a:cubicBezTo>
                  <a:pt x="0" y="40"/>
                  <a:pt x="29" y="9"/>
                  <a:pt x="29" y="9"/>
                </a:cubicBezTo>
                <a:cubicBezTo>
                  <a:pt x="36" y="0"/>
                  <a:pt x="62" y="33"/>
                  <a:pt x="62" y="33"/>
                </a:cubicBezTo>
                <a:cubicBezTo>
                  <a:pt x="71" y="50"/>
                  <a:pt x="139" y="97"/>
                  <a:pt x="139" y="97"/>
                </a:cubicBezTo>
                <a:cubicBezTo>
                  <a:pt x="158" y="108"/>
                  <a:pt x="172" y="116"/>
                  <a:pt x="172" y="116"/>
                </a:cubicBezTo>
                <a:cubicBezTo>
                  <a:pt x="199" y="148"/>
                  <a:pt x="231" y="171"/>
                  <a:pt x="231" y="171"/>
                </a:cubicBezTo>
                <a:cubicBezTo>
                  <a:pt x="231" y="171"/>
                  <a:pt x="261" y="159"/>
                  <a:pt x="279" y="156"/>
                </a:cubicBezTo>
                <a:cubicBezTo>
                  <a:pt x="296" y="153"/>
                  <a:pt x="325" y="162"/>
                  <a:pt x="325" y="162"/>
                </a:cubicBezTo>
                <a:cubicBezTo>
                  <a:pt x="349" y="138"/>
                  <a:pt x="370" y="162"/>
                  <a:pt x="370" y="162"/>
                </a:cubicBezTo>
                <a:cubicBezTo>
                  <a:pt x="404" y="205"/>
                  <a:pt x="521" y="296"/>
                  <a:pt x="521" y="296"/>
                </a:cubicBezTo>
                <a:cubicBezTo>
                  <a:pt x="549" y="263"/>
                  <a:pt x="571" y="278"/>
                  <a:pt x="571" y="278"/>
                </a:cubicBezTo>
                <a:cubicBezTo>
                  <a:pt x="608" y="291"/>
                  <a:pt x="684" y="278"/>
                  <a:pt x="684" y="278"/>
                </a:cubicBezTo>
                <a:cubicBezTo>
                  <a:pt x="1091" y="205"/>
                  <a:pt x="1205" y="176"/>
                  <a:pt x="1205" y="176"/>
                </a:cubicBezTo>
                <a:cubicBezTo>
                  <a:pt x="1205" y="435"/>
                  <a:pt x="1205" y="435"/>
                  <a:pt x="1205" y="435"/>
                </a:cubicBezTo>
                <a:cubicBezTo>
                  <a:pt x="1049" y="461"/>
                  <a:pt x="735" y="437"/>
                  <a:pt x="735" y="437"/>
                </a:cubicBezTo>
                <a:cubicBezTo>
                  <a:pt x="655" y="430"/>
                  <a:pt x="606" y="438"/>
                  <a:pt x="606" y="438"/>
                </a:cubicBezTo>
                <a:cubicBezTo>
                  <a:pt x="519" y="451"/>
                  <a:pt x="399" y="445"/>
                  <a:pt x="399" y="445"/>
                </a:cubicBezTo>
                <a:cubicBezTo>
                  <a:pt x="366" y="435"/>
                  <a:pt x="309" y="437"/>
                  <a:pt x="309" y="437"/>
                </a:cubicBezTo>
                <a:cubicBezTo>
                  <a:pt x="279" y="424"/>
                  <a:pt x="230" y="397"/>
                  <a:pt x="230" y="397"/>
                </a:cubicBezTo>
                <a:cubicBezTo>
                  <a:pt x="148" y="351"/>
                  <a:pt x="168" y="266"/>
                  <a:pt x="168" y="266"/>
                </a:cubicBezTo>
                <a:cubicBezTo>
                  <a:pt x="168" y="266"/>
                  <a:pt x="184" y="252"/>
                  <a:pt x="159" y="20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10122 -0.56505 L -0.09288 -0.72966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-82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-1800000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00"/>
                            </p:stCondLst>
                            <p:childTnLst>
                              <p:par>
                                <p:cTn id="31" presetID="42" presetClass="pat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743 -0.20653 L 0.08889 -0.39427 " pathEditMode="relative" rAng="0" ptsTypes="AA">
                                      <p:cBhvr>
                                        <p:cTn id="32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-94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8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8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6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6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P spid="14" grpId="0" animBg="1"/>
      <p:bldP spid="14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2"/>
          <p:cNvGrpSpPr>
            <a:grpSpLocks/>
          </p:cNvGrpSpPr>
          <p:nvPr/>
        </p:nvGrpSpPr>
        <p:grpSpPr bwMode="auto">
          <a:xfrm>
            <a:off x="754562" y="1704457"/>
            <a:ext cx="3415605" cy="1583066"/>
            <a:chOff x="0" y="3232138"/>
            <a:chExt cx="4572032" cy="30019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3232138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6232534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53"/>
          <p:cNvGrpSpPr>
            <a:grpSpLocks/>
          </p:cNvGrpSpPr>
          <p:nvPr/>
        </p:nvGrpSpPr>
        <p:grpSpPr bwMode="auto">
          <a:xfrm>
            <a:off x="955481" y="236081"/>
            <a:ext cx="2913311" cy="4602297"/>
            <a:chOff x="1430302" y="447644"/>
            <a:chExt cx="4143404" cy="8727382"/>
          </a:xfrm>
        </p:grpSpPr>
        <p:grpSp>
          <p:nvGrpSpPr>
            <p:cNvPr id="4" name="组合 43"/>
            <p:cNvGrpSpPr>
              <a:grpSpLocks/>
            </p:cNvGrpSpPr>
            <p:nvPr/>
          </p:nvGrpSpPr>
          <p:grpSpPr bwMode="auto">
            <a:xfrm>
              <a:off x="1430302" y="447644"/>
              <a:ext cx="3217313" cy="2651977"/>
              <a:chOff x="7284546" y="590520"/>
              <a:chExt cx="3217313" cy="2651977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7284546" y="590520"/>
                <a:ext cx="3217313" cy="17509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价值观</a:t>
                </a:r>
                <a:endParaRPr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355985" y="2133582"/>
                <a:ext cx="1721737" cy="1108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文化与理念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6"/>
            <p:cNvGrpSpPr>
              <a:grpSpLocks/>
            </p:cNvGrpSpPr>
            <p:nvPr/>
          </p:nvGrpSpPr>
          <p:grpSpPr bwMode="auto">
            <a:xfrm>
              <a:off x="1433477" y="3444867"/>
              <a:ext cx="2665459" cy="2680551"/>
              <a:chOff x="7287721" y="3587743"/>
              <a:chExt cx="2665459" cy="2680551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7287721" y="3587743"/>
                <a:ext cx="2232421" cy="17509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变革</a:t>
                </a:r>
                <a:endParaRPr lang="zh-CN" altLang="en-US" sz="5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7355984" y="5159380"/>
                <a:ext cx="2597196" cy="11089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内部的发展与突破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49"/>
            <p:cNvGrpSpPr>
              <a:grpSpLocks/>
            </p:cNvGrpSpPr>
            <p:nvPr/>
          </p:nvGrpSpPr>
          <p:grpSpPr bwMode="auto">
            <a:xfrm>
              <a:off x="1433477" y="6516701"/>
              <a:ext cx="4140229" cy="2658325"/>
              <a:chOff x="7287721" y="6659577"/>
              <a:chExt cx="4140229" cy="2658325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7287721" y="6659577"/>
                <a:ext cx="2232420" cy="17509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共赢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363921" y="8208987"/>
                <a:ext cx="4064029" cy="11089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外部的开拓与合作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" name="组合 40"/>
          <p:cNvGrpSpPr/>
          <p:nvPr/>
        </p:nvGrpSpPr>
        <p:grpSpPr>
          <a:xfrm flipH="1">
            <a:off x="5283204" y="868365"/>
            <a:ext cx="3171825" cy="4275137"/>
            <a:chOff x="614357" y="868363"/>
            <a:chExt cx="3171825" cy="4275137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 flipH="1">
              <a:off x="2628895" y="4264025"/>
              <a:ext cx="206375" cy="879475"/>
            </a:xfrm>
            <a:custGeom>
              <a:avLst/>
              <a:gdLst>
                <a:gd name="T0" fmla="*/ 0 w 881"/>
                <a:gd name="T1" fmla="*/ 0 h 3760"/>
                <a:gd name="T2" fmla="*/ 881 w 881"/>
                <a:gd name="T3" fmla="*/ 3760 h 3760"/>
              </a:gdLst>
              <a:ahLst/>
              <a:cxnLst>
                <a:cxn ang="0">
                  <a:pos x="0" y="3760"/>
                </a:cxn>
                <a:cxn ang="0">
                  <a:pos x="642" y="1981"/>
                </a:cxn>
                <a:cxn ang="0">
                  <a:pos x="257" y="0"/>
                </a:cxn>
              </a:cxnLst>
              <a:rect l="T0" t="T1" r="T2" b="T3"/>
              <a:pathLst>
                <a:path w="881" h="3760">
                  <a:moveTo>
                    <a:pt x="0" y="3760"/>
                  </a:moveTo>
                  <a:cubicBezTo>
                    <a:pt x="0" y="3760"/>
                    <a:pt x="624" y="2659"/>
                    <a:pt x="642" y="1981"/>
                  </a:cubicBezTo>
                  <a:cubicBezTo>
                    <a:pt x="660" y="1302"/>
                    <a:pt x="881" y="37"/>
                    <a:pt x="257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 flipH="1">
              <a:off x="2774945" y="4205288"/>
              <a:ext cx="657225" cy="157162"/>
            </a:xfrm>
            <a:custGeom>
              <a:avLst/>
              <a:gdLst>
                <a:gd name="T0" fmla="*/ 0 w 2806"/>
                <a:gd name="T1" fmla="*/ 0 h 669"/>
                <a:gd name="T2" fmla="*/ 2806 w 2806"/>
                <a:gd name="T3" fmla="*/ 669 h 669"/>
              </a:gdLst>
              <a:ahLst/>
              <a:cxnLst>
                <a:cxn ang="0">
                  <a:pos x="2806" y="229"/>
                </a:cxn>
                <a:cxn ang="0">
                  <a:pos x="697" y="504"/>
                </a:cxn>
                <a:cxn ang="0">
                  <a:pos x="0" y="0"/>
                </a:cxn>
              </a:cxnLst>
              <a:rect l="T0" t="T1" r="T2" b="T3"/>
              <a:pathLst>
                <a:path w="2806" h="669">
                  <a:moveTo>
                    <a:pt x="2806" y="229"/>
                  </a:moveTo>
                  <a:cubicBezTo>
                    <a:pt x="2806" y="229"/>
                    <a:pt x="1174" y="669"/>
                    <a:pt x="697" y="504"/>
                  </a:cubicBezTo>
                  <a:cubicBezTo>
                    <a:pt x="220" y="339"/>
                    <a:pt x="110" y="183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 flipH="1">
              <a:off x="3414707" y="3379788"/>
              <a:ext cx="161925" cy="831850"/>
            </a:xfrm>
            <a:custGeom>
              <a:avLst/>
              <a:gdLst>
                <a:gd name="T0" fmla="*/ 0 w 689"/>
                <a:gd name="T1" fmla="*/ 0 h 3558"/>
                <a:gd name="T2" fmla="*/ 689 w 689"/>
                <a:gd name="T3" fmla="*/ 3558 h 3558"/>
              </a:gdLst>
              <a:ahLst/>
              <a:cxnLst>
                <a:cxn ang="0">
                  <a:pos x="620" y="3558"/>
                </a:cxn>
                <a:cxn ang="0">
                  <a:pos x="570" y="3100"/>
                </a:cxn>
                <a:cxn ang="0">
                  <a:pos x="579" y="2143"/>
                </a:cxn>
                <a:cxn ang="0">
                  <a:pos x="268" y="1685"/>
                </a:cxn>
                <a:cxn ang="0">
                  <a:pos x="240" y="1392"/>
                </a:cxn>
                <a:cxn ang="0">
                  <a:pos x="321" y="1211"/>
                </a:cxn>
                <a:cxn ang="0">
                  <a:pos x="9" y="807"/>
                </a:cxn>
                <a:cxn ang="0">
                  <a:pos x="155" y="349"/>
                </a:cxn>
                <a:cxn ang="0">
                  <a:pos x="9" y="0"/>
                </a:cxn>
              </a:cxnLst>
              <a:rect l="T0" t="T1" r="T2" b="T3"/>
              <a:pathLst>
                <a:path w="689" h="3558">
                  <a:moveTo>
                    <a:pt x="620" y="3558"/>
                  </a:moveTo>
                  <a:cubicBezTo>
                    <a:pt x="620" y="3558"/>
                    <a:pt x="529" y="3284"/>
                    <a:pt x="570" y="3100"/>
                  </a:cubicBezTo>
                  <a:cubicBezTo>
                    <a:pt x="611" y="2917"/>
                    <a:pt x="689" y="2400"/>
                    <a:pt x="579" y="2143"/>
                  </a:cubicBezTo>
                  <a:cubicBezTo>
                    <a:pt x="469" y="1887"/>
                    <a:pt x="295" y="1749"/>
                    <a:pt x="268" y="1685"/>
                  </a:cubicBezTo>
                  <a:cubicBezTo>
                    <a:pt x="240" y="1621"/>
                    <a:pt x="176" y="1488"/>
                    <a:pt x="240" y="1392"/>
                  </a:cubicBezTo>
                  <a:cubicBezTo>
                    <a:pt x="304" y="1296"/>
                    <a:pt x="321" y="1211"/>
                    <a:pt x="321" y="1211"/>
                  </a:cubicBezTo>
                  <a:cubicBezTo>
                    <a:pt x="321" y="1211"/>
                    <a:pt x="18" y="963"/>
                    <a:pt x="9" y="807"/>
                  </a:cubicBezTo>
                  <a:cubicBezTo>
                    <a:pt x="0" y="651"/>
                    <a:pt x="183" y="495"/>
                    <a:pt x="155" y="349"/>
                  </a:cubicBezTo>
                  <a:cubicBezTo>
                    <a:pt x="128" y="202"/>
                    <a:pt x="9" y="0"/>
                    <a:pt x="9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 flipH="1">
              <a:off x="3571870" y="3295650"/>
              <a:ext cx="214312" cy="85725"/>
            </a:xfrm>
            <a:custGeom>
              <a:avLst/>
              <a:gdLst>
                <a:gd name="T0" fmla="*/ 0 w 913"/>
                <a:gd name="T1" fmla="*/ 0 h 363"/>
                <a:gd name="T2" fmla="*/ 913 w 913"/>
                <a:gd name="T3" fmla="*/ 363 h 363"/>
              </a:gdLst>
              <a:ahLst/>
              <a:cxnLst>
                <a:cxn ang="0">
                  <a:pos x="913" y="363"/>
                </a:cxn>
                <a:cxn ang="0">
                  <a:pos x="270" y="220"/>
                </a:cxn>
                <a:cxn ang="0">
                  <a:pos x="0" y="0"/>
                </a:cxn>
              </a:cxnLst>
              <a:rect l="T0" t="T1" r="T2" b="T3"/>
              <a:pathLst>
                <a:path w="913" h="363">
                  <a:moveTo>
                    <a:pt x="913" y="363"/>
                  </a:moveTo>
                  <a:cubicBezTo>
                    <a:pt x="913" y="363"/>
                    <a:pt x="449" y="316"/>
                    <a:pt x="270" y="220"/>
                  </a:cubicBezTo>
                  <a:cubicBezTo>
                    <a:pt x="91" y="124"/>
                    <a:pt x="14" y="65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 flipH="1">
              <a:off x="3411532" y="1336675"/>
              <a:ext cx="373063" cy="1962150"/>
            </a:xfrm>
            <a:custGeom>
              <a:avLst/>
              <a:gdLst>
                <a:gd name="T0" fmla="*/ 0 w 1593"/>
                <a:gd name="T1" fmla="*/ 0 h 8382"/>
                <a:gd name="T2" fmla="*/ 1593 w 1593"/>
                <a:gd name="T3" fmla="*/ 8382 h 8382"/>
              </a:gdLst>
              <a:ahLst/>
              <a:cxnLst>
                <a:cxn ang="0">
                  <a:pos x="0" y="8382"/>
                </a:cxn>
                <a:cxn ang="0">
                  <a:pos x="465" y="7153"/>
                </a:cxn>
                <a:cxn ang="0">
                  <a:pos x="951" y="5355"/>
                </a:cxn>
                <a:cxn ang="0">
                  <a:pos x="822" y="4292"/>
                </a:cxn>
                <a:cxn ang="0">
                  <a:pos x="1428" y="1926"/>
                </a:cxn>
                <a:cxn ang="0">
                  <a:pos x="1519" y="1522"/>
                </a:cxn>
                <a:cxn ang="0">
                  <a:pos x="1134" y="660"/>
                </a:cxn>
                <a:cxn ang="0">
                  <a:pos x="1244" y="0"/>
                </a:cxn>
              </a:cxnLst>
              <a:rect l="T0" t="T1" r="T2" b="T3"/>
              <a:pathLst>
                <a:path w="1593" h="8382">
                  <a:moveTo>
                    <a:pt x="0" y="8382"/>
                  </a:moveTo>
                  <a:cubicBezTo>
                    <a:pt x="0" y="8382"/>
                    <a:pt x="327" y="7465"/>
                    <a:pt x="465" y="7153"/>
                  </a:cubicBezTo>
                  <a:cubicBezTo>
                    <a:pt x="602" y="6841"/>
                    <a:pt x="1024" y="5667"/>
                    <a:pt x="951" y="5355"/>
                  </a:cubicBezTo>
                  <a:cubicBezTo>
                    <a:pt x="877" y="5044"/>
                    <a:pt x="767" y="4530"/>
                    <a:pt x="822" y="4292"/>
                  </a:cubicBezTo>
                  <a:cubicBezTo>
                    <a:pt x="877" y="4053"/>
                    <a:pt x="1263" y="2311"/>
                    <a:pt x="1428" y="1926"/>
                  </a:cubicBezTo>
                  <a:cubicBezTo>
                    <a:pt x="1593" y="1541"/>
                    <a:pt x="1519" y="1522"/>
                    <a:pt x="1519" y="1522"/>
                  </a:cubicBezTo>
                  <a:cubicBezTo>
                    <a:pt x="1519" y="1522"/>
                    <a:pt x="1153" y="1156"/>
                    <a:pt x="1134" y="660"/>
                  </a:cubicBezTo>
                  <a:cubicBezTo>
                    <a:pt x="1116" y="165"/>
                    <a:pt x="1244" y="0"/>
                    <a:pt x="1244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 flipH="1">
              <a:off x="1047745" y="868363"/>
              <a:ext cx="2449512" cy="476250"/>
            </a:xfrm>
            <a:custGeom>
              <a:avLst/>
              <a:gdLst>
                <a:gd name="T0" fmla="*/ 0 w 10454"/>
                <a:gd name="T1" fmla="*/ 0 h 2036"/>
                <a:gd name="T2" fmla="*/ 10454 w 10454"/>
                <a:gd name="T3" fmla="*/ 2036 h 2036"/>
              </a:gdLst>
              <a:ahLst/>
              <a:cxnLst>
                <a:cxn ang="0">
                  <a:pos x="0" y="2036"/>
                </a:cxn>
                <a:cxn ang="0">
                  <a:pos x="5924" y="165"/>
                </a:cxn>
                <a:cxn ang="0">
                  <a:pos x="10454" y="1614"/>
                </a:cxn>
              </a:cxnLst>
              <a:rect l="T0" t="T1" r="T2" b="T3"/>
              <a:pathLst>
                <a:path w="10454" h="2036">
                  <a:moveTo>
                    <a:pt x="0" y="2036"/>
                  </a:moveTo>
                  <a:cubicBezTo>
                    <a:pt x="0" y="2036"/>
                    <a:pt x="3136" y="330"/>
                    <a:pt x="5924" y="165"/>
                  </a:cubicBezTo>
                  <a:cubicBezTo>
                    <a:pt x="8711" y="0"/>
                    <a:pt x="9500" y="587"/>
                    <a:pt x="10454" y="1614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 flipH="1">
              <a:off x="614357" y="1243013"/>
              <a:ext cx="614363" cy="3887787"/>
            </a:xfrm>
            <a:custGeom>
              <a:avLst/>
              <a:gdLst>
                <a:gd name="T0" fmla="*/ 0 w 2623"/>
                <a:gd name="T1" fmla="*/ 0 h 16612"/>
                <a:gd name="T2" fmla="*/ 2623 w 2623"/>
                <a:gd name="T3" fmla="*/ 16612 h 16612"/>
              </a:gdLst>
              <a:ahLst/>
              <a:cxnLst>
                <a:cxn ang="0">
                  <a:pos x="766" y="0"/>
                </a:cxn>
                <a:cxn ang="0">
                  <a:pos x="1688" y="1371"/>
                </a:cxn>
                <a:cxn ang="0">
                  <a:pos x="1523" y="6561"/>
                </a:cxn>
                <a:cxn ang="0">
                  <a:pos x="0" y="10890"/>
                </a:cxn>
                <a:cxn ang="0">
                  <a:pos x="367" y="14118"/>
                </a:cxn>
                <a:cxn ang="0">
                  <a:pos x="1192" y="16612"/>
                </a:cxn>
              </a:cxnLst>
              <a:rect l="T0" t="T1" r="T2" b="T3"/>
              <a:pathLst>
                <a:path w="2623" h="16612">
                  <a:moveTo>
                    <a:pt x="766" y="0"/>
                  </a:moveTo>
                  <a:cubicBezTo>
                    <a:pt x="766" y="0"/>
                    <a:pt x="1523" y="839"/>
                    <a:pt x="1688" y="1371"/>
                  </a:cubicBezTo>
                  <a:cubicBezTo>
                    <a:pt x="1853" y="1903"/>
                    <a:pt x="2623" y="4214"/>
                    <a:pt x="1523" y="6561"/>
                  </a:cubicBezTo>
                  <a:cubicBezTo>
                    <a:pt x="422" y="8909"/>
                    <a:pt x="0" y="10229"/>
                    <a:pt x="0" y="10890"/>
                  </a:cubicBezTo>
                  <a:cubicBezTo>
                    <a:pt x="0" y="12056"/>
                    <a:pt x="41" y="12958"/>
                    <a:pt x="367" y="14118"/>
                  </a:cubicBezTo>
                  <a:cubicBezTo>
                    <a:pt x="862" y="15878"/>
                    <a:pt x="972" y="15878"/>
                    <a:pt x="1192" y="16612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9" name="组合 70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6650" y="1223963"/>
            <a:ext cx="725488" cy="72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0" name="组合 71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5625" y="1168400"/>
            <a:ext cx="590550" cy="592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1" name="组合 9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1529" y="1657352"/>
            <a:ext cx="504825" cy="498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2" name="组合 94"/>
          <p:cNvPicPr>
            <a:picLocks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2375" y="1882777"/>
            <a:ext cx="858838" cy="8524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3" name="组合 9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079" y="1851027"/>
            <a:ext cx="657225" cy="65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9" name="图片 28" descr="3d-tubiao-0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5904" y="2014539"/>
            <a:ext cx="601663" cy="601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2399941">
                                      <p:cBhvr>
                                        <p:cTn id="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999940">
                                      <p:cBhvr>
                                        <p:cTn id="1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1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10"/>
          <p:cNvSpPr>
            <a:spLocks noChangeArrowheads="1"/>
          </p:cNvSpPr>
          <p:nvPr/>
        </p:nvSpPr>
        <p:spPr bwMode="auto">
          <a:xfrm>
            <a:off x="2024704" y="3192990"/>
            <a:ext cx="4473756" cy="1020234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</a:endParaRPr>
          </a:p>
        </p:txBody>
      </p:sp>
      <p:grpSp>
        <p:nvGrpSpPr>
          <p:cNvPr id="5" name="组合 2058"/>
          <p:cNvGrpSpPr/>
          <p:nvPr/>
        </p:nvGrpSpPr>
        <p:grpSpPr bwMode="auto">
          <a:xfrm>
            <a:off x="4363185" y="2416683"/>
            <a:ext cx="1190291" cy="1522486"/>
            <a:chOff x="4434763" y="3406780"/>
            <a:chExt cx="1190305" cy="1522891"/>
          </a:xfrm>
        </p:grpSpPr>
        <p:grpSp>
          <p:nvGrpSpPr>
            <p:cNvPr id="6" name="组合 24"/>
            <p:cNvGrpSpPr/>
            <p:nvPr/>
          </p:nvGrpSpPr>
          <p:grpSpPr>
            <a:xfrm>
              <a:off x="4434763" y="3406780"/>
              <a:ext cx="1190305" cy="1522891"/>
              <a:chOff x="4622885" y="3405288"/>
              <a:chExt cx="1084086" cy="1386993"/>
            </a:xfrm>
          </p:grpSpPr>
          <p:sp>
            <p:nvSpPr>
              <p:cNvPr id="59" name="Freeform 8"/>
              <p:cNvSpPr>
                <a:spLocks/>
              </p:cNvSpPr>
              <p:nvPr/>
            </p:nvSpPr>
            <p:spPr bwMode="auto">
              <a:xfrm>
                <a:off x="4622885" y="3425215"/>
                <a:ext cx="1044231" cy="1367066"/>
              </a:xfrm>
              <a:custGeom>
                <a:avLst/>
                <a:gdLst>
                  <a:gd name="T0" fmla="*/ 27 w 111"/>
                  <a:gd name="T1" fmla="*/ 3 h 145"/>
                  <a:gd name="T2" fmla="*/ 12 w 111"/>
                  <a:gd name="T3" fmla="*/ 68 h 145"/>
                  <a:gd name="T4" fmla="*/ 81 w 111"/>
                  <a:gd name="T5" fmla="*/ 143 h 145"/>
                  <a:gd name="T6" fmla="*/ 93 w 111"/>
                  <a:gd name="T7" fmla="*/ 78 h 145"/>
                  <a:gd name="T8" fmla="*/ 27 w 111"/>
                  <a:gd name="T9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45">
                    <a:moveTo>
                      <a:pt x="27" y="3"/>
                    </a:moveTo>
                    <a:cubicBezTo>
                      <a:pt x="14" y="0"/>
                      <a:pt x="0" y="30"/>
                      <a:pt x="12" y="68"/>
                    </a:cubicBezTo>
                    <a:cubicBezTo>
                      <a:pt x="26" y="112"/>
                      <a:pt x="50" y="142"/>
                      <a:pt x="81" y="143"/>
                    </a:cubicBezTo>
                    <a:cubicBezTo>
                      <a:pt x="110" y="145"/>
                      <a:pt x="111" y="119"/>
                      <a:pt x="93" y="78"/>
                    </a:cubicBezTo>
                    <a:cubicBezTo>
                      <a:pt x="77" y="43"/>
                      <a:pt x="39" y="5"/>
                      <a:pt x="27" y="3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rgbClr val="0C6305"/>
                  </a:gs>
                  <a:gs pos="75000">
                    <a:srgbClr val="69AC26"/>
                  </a:gs>
                  <a:gs pos="100000">
                    <a:srgbClr val="BCEB6F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" name="Freeform 16"/>
              <p:cNvSpPr>
                <a:spLocks/>
              </p:cNvSpPr>
              <p:nvPr/>
            </p:nvSpPr>
            <p:spPr bwMode="auto">
              <a:xfrm>
                <a:off x="4662741" y="3405288"/>
                <a:ext cx="1044230" cy="1367066"/>
              </a:xfrm>
              <a:custGeom>
                <a:avLst/>
                <a:gdLst>
                  <a:gd name="T0" fmla="*/ 26 w 111"/>
                  <a:gd name="T1" fmla="*/ 3 h 145"/>
                  <a:gd name="T2" fmla="*/ 12 w 111"/>
                  <a:gd name="T3" fmla="*/ 68 h 145"/>
                  <a:gd name="T4" fmla="*/ 81 w 111"/>
                  <a:gd name="T5" fmla="*/ 143 h 145"/>
                  <a:gd name="T6" fmla="*/ 93 w 111"/>
                  <a:gd name="T7" fmla="*/ 78 h 145"/>
                  <a:gd name="T8" fmla="*/ 26 w 111"/>
                  <a:gd name="T9" fmla="*/ 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45">
                    <a:moveTo>
                      <a:pt x="26" y="3"/>
                    </a:moveTo>
                    <a:cubicBezTo>
                      <a:pt x="14" y="0"/>
                      <a:pt x="0" y="30"/>
                      <a:pt x="12" y="68"/>
                    </a:cubicBezTo>
                    <a:cubicBezTo>
                      <a:pt x="26" y="112"/>
                      <a:pt x="50" y="142"/>
                      <a:pt x="81" y="143"/>
                    </a:cubicBezTo>
                    <a:cubicBezTo>
                      <a:pt x="110" y="145"/>
                      <a:pt x="111" y="119"/>
                      <a:pt x="93" y="78"/>
                    </a:cubicBezTo>
                    <a:cubicBezTo>
                      <a:pt x="76" y="43"/>
                      <a:pt x="38" y="5"/>
                      <a:pt x="26" y="3"/>
                    </a:cubicBezTo>
                    <a:close/>
                  </a:path>
                </a:pathLst>
              </a:custGeom>
              <a:gradFill>
                <a:gsLst>
                  <a:gs pos="0">
                    <a:srgbClr val="119707"/>
                  </a:gs>
                  <a:gs pos="57000">
                    <a:srgbClr val="8AD53F"/>
                  </a:gs>
                  <a:gs pos="100000">
                    <a:srgbClr val="BCEB6F"/>
                  </a:gs>
                </a:gsLst>
                <a:lin ang="5400000" scaled="1"/>
              </a:gradFill>
              <a:ln w="1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" name="Freeform 17"/>
              <p:cNvSpPr>
                <a:spLocks/>
              </p:cNvSpPr>
              <p:nvPr/>
            </p:nvSpPr>
            <p:spPr bwMode="auto">
              <a:xfrm>
                <a:off x="4726511" y="3716165"/>
                <a:ext cx="725382" cy="1036260"/>
              </a:xfrm>
              <a:custGeom>
                <a:avLst/>
                <a:gdLst>
                  <a:gd name="T0" fmla="*/ 1 w 77"/>
                  <a:gd name="T1" fmla="*/ 0 h 110"/>
                  <a:gd name="T2" fmla="*/ 5 w 77"/>
                  <a:gd name="T3" fmla="*/ 35 h 110"/>
                  <a:gd name="T4" fmla="*/ 74 w 77"/>
                  <a:gd name="T5" fmla="*/ 110 h 110"/>
                  <a:gd name="T6" fmla="*/ 77 w 77"/>
                  <a:gd name="T7" fmla="*/ 110 h 110"/>
                  <a:gd name="T8" fmla="*/ 65 w 77"/>
                  <a:gd name="T9" fmla="*/ 75 h 110"/>
                  <a:gd name="T10" fmla="*/ 1 w 77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10">
                    <a:moveTo>
                      <a:pt x="1" y="0"/>
                    </a:moveTo>
                    <a:cubicBezTo>
                      <a:pt x="0" y="10"/>
                      <a:pt x="1" y="22"/>
                      <a:pt x="5" y="35"/>
                    </a:cubicBezTo>
                    <a:cubicBezTo>
                      <a:pt x="19" y="79"/>
                      <a:pt x="43" y="109"/>
                      <a:pt x="74" y="110"/>
                    </a:cubicBezTo>
                    <a:cubicBezTo>
                      <a:pt x="75" y="110"/>
                      <a:pt x="76" y="110"/>
                      <a:pt x="77" y="110"/>
                    </a:cubicBezTo>
                    <a:cubicBezTo>
                      <a:pt x="75" y="100"/>
                      <a:pt x="71" y="88"/>
                      <a:pt x="65" y="75"/>
                    </a:cubicBezTo>
                    <a:cubicBezTo>
                      <a:pt x="50" y="41"/>
                      <a:pt x="14" y="5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8" name="任意多边形 30"/>
            <p:cNvSpPr/>
            <p:nvPr/>
          </p:nvSpPr>
          <p:spPr>
            <a:xfrm>
              <a:off x="4730750" y="4432300"/>
              <a:ext cx="508000" cy="450850"/>
            </a:xfrm>
            <a:custGeom>
              <a:avLst/>
              <a:gdLst>
                <a:gd name="connsiteX0" fmla="*/ 0 w 508000"/>
                <a:gd name="connsiteY0" fmla="*/ 0 h 450850"/>
                <a:gd name="connsiteX1" fmla="*/ 57150 w 508000"/>
                <a:gd name="connsiteY1" fmla="*/ 88900 h 450850"/>
                <a:gd name="connsiteX2" fmla="*/ 146050 w 508000"/>
                <a:gd name="connsiteY2" fmla="*/ 209550 h 450850"/>
                <a:gd name="connsiteX3" fmla="*/ 247650 w 508000"/>
                <a:gd name="connsiteY3" fmla="*/ 317500 h 450850"/>
                <a:gd name="connsiteX4" fmla="*/ 381000 w 508000"/>
                <a:gd name="connsiteY4" fmla="*/ 406400 h 450850"/>
                <a:gd name="connsiteX5" fmla="*/ 508000 w 508000"/>
                <a:gd name="connsiteY5" fmla="*/ 450850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000" h="450850">
                  <a:moveTo>
                    <a:pt x="0" y="0"/>
                  </a:moveTo>
                  <a:cubicBezTo>
                    <a:pt x="16404" y="26987"/>
                    <a:pt x="32808" y="53975"/>
                    <a:pt x="57150" y="88900"/>
                  </a:cubicBezTo>
                  <a:cubicBezTo>
                    <a:pt x="81492" y="123825"/>
                    <a:pt x="114300" y="171450"/>
                    <a:pt x="146050" y="209550"/>
                  </a:cubicBezTo>
                  <a:cubicBezTo>
                    <a:pt x="177800" y="247650"/>
                    <a:pt x="208492" y="284692"/>
                    <a:pt x="247650" y="317500"/>
                  </a:cubicBezTo>
                  <a:cubicBezTo>
                    <a:pt x="286808" y="350308"/>
                    <a:pt x="337608" y="384175"/>
                    <a:pt x="381000" y="406400"/>
                  </a:cubicBezTo>
                  <a:cubicBezTo>
                    <a:pt x="424392" y="428625"/>
                    <a:pt x="466196" y="439737"/>
                    <a:pt x="508000" y="450850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" name="组合 2057"/>
          <p:cNvGrpSpPr/>
          <p:nvPr/>
        </p:nvGrpSpPr>
        <p:grpSpPr bwMode="auto">
          <a:xfrm>
            <a:off x="4778909" y="2302934"/>
            <a:ext cx="1290942" cy="1014991"/>
            <a:chOff x="4850495" y="3292999"/>
            <a:chExt cx="1290957" cy="1015261"/>
          </a:xfrm>
        </p:grpSpPr>
        <p:grpSp>
          <p:nvGrpSpPr>
            <p:cNvPr id="8" name="组合 23"/>
            <p:cNvGrpSpPr/>
            <p:nvPr/>
          </p:nvGrpSpPr>
          <p:grpSpPr>
            <a:xfrm>
              <a:off x="4850495" y="3292999"/>
              <a:ext cx="1290957" cy="1015261"/>
              <a:chOff x="5001518" y="3301661"/>
              <a:chExt cx="1175756" cy="924662"/>
            </a:xfrm>
          </p:grpSpPr>
          <p:sp>
            <p:nvSpPr>
              <p:cNvPr id="54" name="Freeform 7"/>
              <p:cNvSpPr>
                <a:spLocks/>
              </p:cNvSpPr>
              <p:nvPr/>
            </p:nvSpPr>
            <p:spPr bwMode="auto">
              <a:xfrm>
                <a:off x="5001518" y="3321589"/>
                <a:ext cx="1139885" cy="904734"/>
              </a:xfrm>
              <a:custGeom>
                <a:avLst/>
                <a:gdLst>
                  <a:gd name="T0" fmla="*/ 1 w 121"/>
                  <a:gd name="T1" fmla="*/ 5 h 96"/>
                  <a:gd name="T2" fmla="*/ 68 w 121"/>
                  <a:gd name="T3" fmla="*/ 74 h 96"/>
                  <a:gd name="T4" fmla="*/ 118 w 121"/>
                  <a:gd name="T5" fmla="*/ 75 h 96"/>
                  <a:gd name="T6" fmla="*/ 66 w 121"/>
                  <a:gd name="T7" fmla="*/ 19 h 96"/>
                  <a:gd name="T8" fmla="*/ 23 w 121"/>
                  <a:gd name="T9" fmla="*/ 2 h 96"/>
                  <a:gd name="T10" fmla="*/ 1 w 121"/>
                  <a:gd name="T11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96">
                    <a:moveTo>
                      <a:pt x="1" y="5"/>
                    </a:moveTo>
                    <a:cubicBezTo>
                      <a:pt x="0" y="13"/>
                      <a:pt x="33" y="53"/>
                      <a:pt x="68" y="74"/>
                    </a:cubicBezTo>
                    <a:cubicBezTo>
                      <a:pt x="103" y="94"/>
                      <a:pt x="121" y="96"/>
                      <a:pt x="118" y="75"/>
                    </a:cubicBezTo>
                    <a:cubicBezTo>
                      <a:pt x="115" y="55"/>
                      <a:pt x="96" y="37"/>
                      <a:pt x="66" y="19"/>
                    </a:cubicBezTo>
                    <a:cubicBezTo>
                      <a:pt x="51" y="10"/>
                      <a:pt x="35" y="4"/>
                      <a:pt x="23" y="2"/>
                    </a:cubicBezTo>
                    <a:cubicBezTo>
                      <a:pt x="11" y="0"/>
                      <a:pt x="1" y="1"/>
                      <a:pt x="1" y="5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rgbClr val="0C6305"/>
                  </a:gs>
                  <a:gs pos="75000">
                    <a:srgbClr val="69AC26"/>
                  </a:gs>
                  <a:gs pos="100000">
                    <a:srgbClr val="BCEB6F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5029417" y="3301661"/>
                <a:ext cx="1147857" cy="904734"/>
              </a:xfrm>
              <a:custGeom>
                <a:avLst/>
                <a:gdLst>
                  <a:gd name="T0" fmla="*/ 2 w 122"/>
                  <a:gd name="T1" fmla="*/ 5 h 96"/>
                  <a:gd name="T2" fmla="*/ 69 w 122"/>
                  <a:gd name="T3" fmla="*/ 74 h 96"/>
                  <a:gd name="T4" fmla="*/ 119 w 122"/>
                  <a:gd name="T5" fmla="*/ 75 h 96"/>
                  <a:gd name="T6" fmla="*/ 67 w 122"/>
                  <a:gd name="T7" fmla="*/ 19 h 96"/>
                  <a:gd name="T8" fmla="*/ 24 w 122"/>
                  <a:gd name="T9" fmla="*/ 2 h 96"/>
                  <a:gd name="T10" fmla="*/ 2 w 122"/>
                  <a:gd name="T11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96">
                    <a:moveTo>
                      <a:pt x="2" y="5"/>
                    </a:moveTo>
                    <a:cubicBezTo>
                      <a:pt x="0" y="13"/>
                      <a:pt x="34" y="53"/>
                      <a:pt x="69" y="74"/>
                    </a:cubicBezTo>
                    <a:cubicBezTo>
                      <a:pt x="103" y="94"/>
                      <a:pt x="122" y="96"/>
                      <a:pt x="119" y="75"/>
                    </a:cubicBezTo>
                    <a:cubicBezTo>
                      <a:pt x="116" y="55"/>
                      <a:pt x="97" y="37"/>
                      <a:pt x="67" y="19"/>
                    </a:cubicBezTo>
                    <a:cubicBezTo>
                      <a:pt x="52" y="10"/>
                      <a:pt x="36" y="4"/>
                      <a:pt x="24" y="2"/>
                    </a:cubicBezTo>
                    <a:cubicBezTo>
                      <a:pt x="11" y="0"/>
                      <a:pt x="2" y="1"/>
                      <a:pt x="2" y="5"/>
                    </a:cubicBezTo>
                    <a:close/>
                  </a:path>
                </a:pathLst>
              </a:custGeom>
              <a:gradFill>
                <a:gsLst>
                  <a:gs pos="0">
                    <a:srgbClr val="119707"/>
                  </a:gs>
                  <a:gs pos="57000">
                    <a:srgbClr val="8AD53F"/>
                  </a:gs>
                  <a:gs pos="100000">
                    <a:srgbClr val="BCEB6F"/>
                  </a:gs>
                </a:gsLst>
                <a:lin ang="5400000" scaled="1"/>
              </a:gradFill>
              <a:ln w="1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Freeform 15"/>
              <p:cNvSpPr>
                <a:spLocks/>
              </p:cNvSpPr>
              <p:nvPr/>
            </p:nvSpPr>
            <p:spPr bwMode="auto">
              <a:xfrm>
                <a:off x="5208770" y="3604568"/>
                <a:ext cx="932634" cy="593857"/>
              </a:xfrm>
              <a:custGeom>
                <a:avLst/>
                <a:gdLst>
                  <a:gd name="T0" fmla="*/ 0 w 99"/>
                  <a:gd name="T1" fmla="*/ 0 h 63"/>
                  <a:gd name="T2" fmla="*/ 50 w 99"/>
                  <a:gd name="T3" fmla="*/ 42 h 63"/>
                  <a:gd name="T4" fmla="*/ 99 w 99"/>
                  <a:gd name="T5" fmla="*/ 52 h 63"/>
                  <a:gd name="T6" fmla="*/ 57 w 99"/>
                  <a:gd name="T7" fmla="*/ 18 h 63"/>
                  <a:gd name="T8" fmla="*/ 14 w 99"/>
                  <a:gd name="T9" fmla="*/ 1 h 63"/>
                  <a:gd name="T10" fmla="*/ 0 w 99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63">
                    <a:moveTo>
                      <a:pt x="0" y="0"/>
                    </a:moveTo>
                    <a:cubicBezTo>
                      <a:pt x="13" y="14"/>
                      <a:pt x="31" y="31"/>
                      <a:pt x="50" y="42"/>
                    </a:cubicBezTo>
                    <a:cubicBezTo>
                      <a:pt x="78" y="58"/>
                      <a:pt x="96" y="63"/>
                      <a:pt x="99" y="52"/>
                    </a:cubicBezTo>
                    <a:cubicBezTo>
                      <a:pt x="91" y="40"/>
                      <a:pt x="76" y="29"/>
                      <a:pt x="57" y="18"/>
                    </a:cubicBezTo>
                    <a:cubicBezTo>
                      <a:pt x="42" y="9"/>
                      <a:pt x="27" y="3"/>
                      <a:pt x="14" y="1"/>
                    </a:cubicBezTo>
                    <a:cubicBezTo>
                      <a:pt x="9" y="0"/>
                      <a:pt x="4" y="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5346700" y="3879850"/>
              <a:ext cx="647700" cy="339605"/>
            </a:xfrm>
            <a:custGeom>
              <a:avLst/>
              <a:gdLst>
                <a:gd name="connsiteX0" fmla="*/ 0 w 647700"/>
                <a:gd name="connsiteY0" fmla="*/ 0 h 339605"/>
                <a:gd name="connsiteX1" fmla="*/ 152400 w 647700"/>
                <a:gd name="connsiteY1" fmla="*/ 120650 h 339605"/>
                <a:gd name="connsiteX2" fmla="*/ 317500 w 647700"/>
                <a:gd name="connsiteY2" fmla="*/ 222250 h 339605"/>
                <a:gd name="connsiteX3" fmla="*/ 482600 w 647700"/>
                <a:gd name="connsiteY3" fmla="*/ 304800 h 339605"/>
                <a:gd name="connsiteX4" fmla="*/ 603250 w 647700"/>
                <a:gd name="connsiteY4" fmla="*/ 336550 h 339605"/>
                <a:gd name="connsiteX5" fmla="*/ 647700 w 647700"/>
                <a:gd name="connsiteY5" fmla="*/ 336550 h 339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7700" h="339605">
                  <a:moveTo>
                    <a:pt x="0" y="0"/>
                  </a:moveTo>
                  <a:cubicBezTo>
                    <a:pt x="49741" y="41804"/>
                    <a:pt x="99483" y="83608"/>
                    <a:pt x="152400" y="120650"/>
                  </a:cubicBezTo>
                  <a:cubicBezTo>
                    <a:pt x="205317" y="157692"/>
                    <a:pt x="262467" y="191558"/>
                    <a:pt x="317500" y="222250"/>
                  </a:cubicBezTo>
                  <a:cubicBezTo>
                    <a:pt x="372533" y="252942"/>
                    <a:pt x="434975" y="285750"/>
                    <a:pt x="482600" y="304800"/>
                  </a:cubicBezTo>
                  <a:cubicBezTo>
                    <a:pt x="530225" y="323850"/>
                    <a:pt x="575733" y="331258"/>
                    <a:pt x="603250" y="336550"/>
                  </a:cubicBezTo>
                  <a:cubicBezTo>
                    <a:pt x="630767" y="341842"/>
                    <a:pt x="639233" y="339196"/>
                    <a:pt x="647700" y="336550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" name="组合 2055"/>
          <p:cNvGrpSpPr/>
          <p:nvPr/>
        </p:nvGrpSpPr>
        <p:grpSpPr bwMode="auto">
          <a:xfrm>
            <a:off x="3772415" y="1104195"/>
            <a:ext cx="879591" cy="923116"/>
            <a:chOff x="3843986" y="2093941"/>
            <a:chExt cx="879601" cy="923362"/>
          </a:xfrm>
        </p:grpSpPr>
        <p:grpSp>
          <p:nvGrpSpPr>
            <p:cNvPr id="10" name="组合 25"/>
            <p:cNvGrpSpPr/>
            <p:nvPr/>
          </p:nvGrpSpPr>
          <p:grpSpPr>
            <a:xfrm>
              <a:off x="3843986" y="2093941"/>
              <a:ext cx="879601" cy="923362"/>
              <a:chOff x="4084827" y="2209603"/>
              <a:chExt cx="801108" cy="840964"/>
            </a:xfrm>
          </p:grpSpPr>
          <p:sp>
            <p:nvSpPr>
              <p:cNvPr id="49" name="Freeform 11"/>
              <p:cNvSpPr>
                <a:spLocks/>
              </p:cNvSpPr>
              <p:nvPr/>
            </p:nvSpPr>
            <p:spPr bwMode="auto">
              <a:xfrm>
                <a:off x="4084827" y="2237502"/>
                <a:ext cx="765238" cy="813065"/>
              </a:xfrm>
              <a:custGeom>
                <a:avLst/>
                <a:gdLst>
                  <a:gd name="T0" fmla="*/ 62 w 81"/>
                  <a:gd name="T1" fmla="*/ 83 h 86"/>
                  <a:gd name="T2" fmla="*/ 71 w 81"/>
                  <a:gd name="T3" fmla="*/ 44 h 86"/>
                  <a:gd name="T4" fmla="*/ 27 w 81"/>
                  <a:gd name="T5" fmla="*/ 5 h 86"/>
                  <a:gd name="T6" fmla="*/ 9 w 81"/>
                  <a:gd name="T7" fmla="*/ 28 h 86"/>
                  <a:gd name="T8" fmla="*/ 62 w 81"/>
                  <a:gd name="T9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6">
                    <a:moveTo>
                      <a:pt x="62" y="83"/>
                    </a:moveTo>
                    <a:cubicBezTo>
                      <a:pt x="73" y="86"/>
                      <a:pt x="81" y="65"/>
                      <a:pt x="71" y="44"/>
                    </a:cubicBezTo>
                    <a:cubicBezTo>
                      <a:pt x="61" y="24"/>
                      <a:pt x="47" y="11"/>
                      <a:pt x="27" y="5"/>
                    </a:cubicBezTo>
                    <a:cubicBezTo>
                      <a:pt x="6" y="0"/>
                      <a:pt x="0" y="7"/>
                      <a:pt x="9" y="28"/>
                    </a:cubicBezTo>
                    <a:cubicBezTo>
                      <a:pt x="17" y="49"/>
                      <a:pt x="51" y="81"/>
                      <a:pt x="62" y="83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rgbClr val="0C6305"/>
                  </a:gs>
                  <a:gs pos="75000">
                    <a:srgbClr val="69AC26"/>
                  </a:gs>
                  <a:gs pos="100000">
                    <a:srgbClr val="BCEB6F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0" name="Freeform 22"/>
              <p:cNvSpPr>
                <a:spLocks/>
              </p:cNvSpPr>
              <p:nvPr/>
            </p:nvSpPr>
            <p:spPr bwMode="auto">
              <a:xfrm>
                <a:off x="4124683" y="2209603"/>
                <a:ext cx="761252" cy="821037"/>
              </a:xfrm>
              <a:custGeom>
                <a:avLst/>
                <a:gdLst>
                  <a:gd name="T0" fmla="*/ 62 w 81"/>
                  <a:gd name="T1" fmla="*/ 84 h 87"/>
                  <a:gd name="T2" fmla="*/ 71 w 81"/>
                  <a:gd name="T3" fmla="*/ 45 h 87"/>
                  <a:gd name="T4" fmla="*/ 27 w 81"/>
                  <a:gd name="T5" fmla="*/ 6 h 87"/>
                  <a:gd name="T6" fmla="*/ 8 w 81"/>
                  <a:gd name="T7" fmla="*/ 29 h 87"/>
                  <a:gd name="T8" fmla="*/ 62 w 81"/>
                  <a:gd name="T9" fmla="*/ 8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7">
                    <a:moveTo>
                      <a:pt x="62" y="84"/>
                    </a:moveTo>
                    <a:cubicBezTo>
                      <a:pt x="73" y="87"/>
                      <a:pt x="81" y="66"/>
                      <a:pt x="71" y="45"/>
                    </a:cubicBezTo>
                    <a:cubicBezTo>
                      <a:pt x="60" y="24"/>
                      <a:pt x="47" y="12"/>
                      <a:pt x="27" y="6"/>
                    </a:cubicBezTo>
                    <a:cubicBezTo>
                      <a:pt x="6" y="0"/>
                      <a:pt x="0" y="8"/>
                      <a:pt x="8" y="29"/>
                    </a:cubicBezTo>
                    <a:cubicBezTo>
                      <a:pt x="16" y="50"/>
                      <a:pt x="50" y="82"/>
                      <a:pt x="62" y="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119707"/>
                  </a:gs>
                  <a:gs pos="57000">
                    <a:srgbClr val="8AD53F"/>
                  </a:gs>
                  <a:gs pos="100000">
                    <a:srgbClr val="BCEB6F"/>
                  </a:gs>
                </a:gsLst>
                <a:lin ang="5400000" scaled="1"/>
              </a:gradFill>
              <a:ln w="1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1" name="Freeform 23"/>
              <p:cNvSpPr>
                <a:spLocks/>
              </p:cNvSpPr>
              <p:nvPr/>
            </p:nvSpPr>
            <p:spPr bwMode="auto">
              <a:xfrm>
                <a:off x="4228309" y="2484610"/>
                <a:ext cx="601828" cy="526101"/>
              </a:xfrm>
              <a:custGeom>
                <a:avLst/>
                <a:gdLst>
                  <a:gd name="T0" fmla="*/ 51 w 64"/>
                  <a:gd name="T1" fmla="*/ 55 h 56"/>
                  <a:gd name="T2" fmla="*/ 64 w 64"/>
                  <a:gd name="T3" fmla="*/ 42 h 56"/>
                  <a:gd name="T4" fmla="*/ 20 w 64"/>
                  <a:gd name="T5" fmla="*/ 3 h 56"/>
                  <a:gd name="T6" fmla="*/ 0 w 64"/>
                  <a:gd name="T7" fmla="*/ 5 h 56"/>
                  <a:gd name="T8" fmla="*/ 51 w 64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56">
                    <a:moveTo>
                      <a:pt x="51" y="55"/>
                    </a:moveTo>
                    <a:cubicBezTo>
                      <a:pt x="57" y="56"/>
                      <a:pt x="62" y="51"/>
                      <a:pt x="64" y="42"/>
                    </a:cubicBezTo>
                    <a:cubicBezTo>
                      <a:pt x="54" y="21"/>
                      <a:pt x="40" y="9"/>
                      <a:pt x="20" y="3"/>
                    </a:cubicBezTo>
                    <a:cubicBezTo>
                      <a:pt x="9" y="0"/>
                      <a:pt x="3" y="1"/>
                      <a:pt x="0" y="5"/>
                    </a:cubicBezTo>
                    <a:cubicBezTo>
                      <a:pt x="11" y="26"/>
                      <a:pt x="40" y="53"/>
                      <a:pt x="51" y="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>
              <a:off x="4131469" y="2634457"/>
              <a:ext cx="400050" cy="330200"/>
            </a:xfrm>
            <a:custGeom>
              <a:avLst/>
              <a:gdLst>
                <a:gd name="connsiteX0" fmla="*/ 0 w 400050"/>
                <a:gd name="connsiteY0" fmla="*/ 0 h 330200"/>
                <a:gd name="connsiteX1" fmla="*/ 107950 w 400050"/>
                <a:gd name="connsiteY1" fmla="*/ 114300 h 330200"/>
                <a:gd name="connsiteX2" fmla="*/ 190500 w 400050"/>
                <a:gd name="connsiteY2" fmla="*/ 190500 h 330200"/>
                <a:gd name="connsiteX3" fmla="*/ 285750 w 400050"/>
                <a:gd name="connsiteY3" fmla="*/ 273050 h 330200"/>
                <a:gd name="connsiteX4" fmla="*/ 400050 w 400050"/>
                <a:gd name="connsiteY4" fmla="*/ 330200 h 330200"/>
                <a:gd name="connsiteX0" fmla="*/ 0 w 400050"/>
                <a:gd name="connsiteY0" fmla="*/ 0 h 330200"/>
                <a:gd name="connsiteX1" fmla="*/ 107950 w 400050"/>
                <a:gd name="connsiteY1" fmla="*/ 114300 h 330200"/>
                <a:gd name="connsiteX2" fmla="*/ 190500 w 400050"/>
                <a:gd name="connsiteY2" fmla="*/ 190500 h 330200"/>
                <a:gd name="connsiteX3" fmla="*/ 288131 w 400050"/>
                <a:gd name="connsiteY3" fmla="*/ 273050 h 330200"/>
                <a:gd name="connsiteX4" fmla="*/ 400050 w 400050"/>
                <a:gd name="connsiteY4" fmla="*/ 330200 h 330200"/>
                <a:gd name="connsiteX0" fmla="*/ 0 w 400050"/>
                <a:gd name="connsiteY0" fmla="*/ 0 h 330200"/>
                <a:gd name="connsiteX1" fmla="*/ 107950 w 400050"/>
                <a:gd name="connsiteY1" fmla="*/ 114300 h 330200"/>
                <a:gd name="connsiteX2" fmla="*/ 190500 w 400050"/>
                <a:gd name="connsiteY2" fmla="*/ 197644 h 330200"/>
                <a:gd name="connsiteX3" fmla="*/ 288131 w 400050"/>
                <a:gd name="connsiteY3" fmla="*/ 273050 h 330200"/>
                <a:gd name="connsiteX4" fmla="*/ 400050 w 400050"/>
                <a:gd name="connsiteY4" fmla="*/ 33020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0" h="330200">
                  <a:moveTo>
                    <a:pt x="0" y="0"/>
                  </a:moveTo>
                  <a:cubicBezTo>
                    <a:pt x="38100" y="41275"/>
                    <a:pt x="76200" y="81359"/>
                    <a:pt x="107950" y="114300"/>
                  </a:cubicBezTo>
                  <a:cubicBezTo>
                    <a:pt x="139700" y="147241"/>
                    <a:pt x="160470" y="171186"/>
                    <a:pt x="190500" y="197644"/>
                  </a:cubicBezTo>
                  <a:cubicBezTo>
                    <a:pt x="220530" y="224102"/>
                    <a:pt x="253206" y="250957"/>
                    <a:pt x="288131" y="273050"/>
                  </a:cubicBezTo>
                  <a:cubicBezTo>
                    <a:pt x="323056" y="295143"/>
                    <a:pt x="360362" y="313266"/>
                    <a:pt x="400050" y="330200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" name="组合 2059"/>
          <p:cNvGrpSpPr/>
          <p:nvPr/>
        </p:nvGrpSpPr>
        <p:grpSpPr bwMode="auto">
          <a:xfrm>
            <a:off x="2831559" y="1187318"/>
            <a:ext cx="1470361" cy="918742"/>
            <a:chOff x="2903119" y="2177088"/>
            <a:chExt cx="1470378" cy="918987"/>
          </a:xfrm>
        </p:grpSpPr>
        <p:grpSp>
          <p:nvGrpSpPr>
            <p:cNvPr id="25" name="组合 26"/>
            <p:cNvGrpSpPr/>
            <p:nvPr/>
          </p:nvGrpSpPr>
          <p:grpSpPr>
            <a:xfrm>
              <a:off x="2903119" y="2177088"/>
              <a:ext cx="1470378" cy="918987"/>
              <a:chOff x="3227920" y="2285330"/>
              <a:chExt cx="1339166" cy="836979"/>
            </a:xfrm>
          </p:grpSpPr>
          <p:sp>
            <p:nvSpPr>
              <p:cNvPr id="44" name="Freeform 10"/>
              <p:cNvSpPr>
                <a:spLocks/>
              </p:cNvSpPr>
              <p:nvPr/>
            </p:nvSpPr>
            <p:spPr bwMode="auto">
              <a:xfrm>
                <a:off x="3227920" y="2305258"/>
                <a:ext cx="1299310" cy="817051"/>
              </a:xfrm>
              <a:custGeom>
                <a:avLst/>
                <a:gdLst>
                  <a:gd name="T0" fmla="*/ 135 w 138"/>
                  <a:gd name="T1" fmla="*/ 83 h 87"/>
                  <a:gd name="T2" fmla="*/ 79 w 138"/>
                  <a:gd name="T3" fmla="*/ 25 h 87"/>
                  <a:gd name="T4" fmla="*/ 13 w 138"/>
                  <a:gd name="T5" fmla="*/ 12 h 87"/>
                  <a:gd name="T6" fmla="*/ 52 w 138"/>
                  <a:gd name="T7" fmla="*/ 64 h 87"/>
                  <a:gd name="T8" fmla="*/ 107 w 138"/>
                  <a:gd name="T9" fmla="*/ 84 h 87"/>
                  <a:gd name="T10" fmla="*/ 135 w 138"/>
                  <a:gd name="T11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87">
                    <a:moveTo>
                      <a:pt x="135" y="83"/>
                    </a:moveTo>
                    <a:cubicBezTo>
                      <a:pt x="138" y="76"/>
                      <a:pt x="111" y="43"/>
                      <a:pt x="79" y="25"/>
                    </a:cubicBezTo>
                    <a:cubicBezTo>
                      <a:pt x="48" y="7"/>
                      <a:pt x="25" y="0"/>
                      <a:pt x="13" y="12"/>
                    </a:cubicBezTo>
                    <a:cubicBezTo>
                      <a:pt x="0" y="25"/>
                      <a:pt x="16" y="43"/>
                      <a:pt x="52" y="64"/>
                    </a:cubicBezTo>
                    <a:cubicBezTo>
                      <a:pt x="71" y="75"/>
                      <a:pt x="91" y="81"/>
                      <a:pt x="107" y="84"/>
                    </a:cubicBezTo>
                    <a:cubicBezTo>
                      <a:pt x="123" y="87"/>
                      <a:pt x="134" y="87"/>
                      <a:pt x="135" y="83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rgbClr val="0C6305"/>
                  </a:gs>
                  <a:gs pos="75000">
                    <a:srgbClr val="69AC26"/>
                  </a:gs>
                  <a:gs pos="100000">
                    <a:srgbClr val="BCEB6F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Freeform 20"/>
              <p:cNvSpPr>
                <a:spLocks/>
              </p:cNvSpPr>
              <p:nvPr/>
            </p:nvSpPr>
            <p:spPr bwMode="auto">
              <a:xfrm>
                <a:off x="3267776" y="2285330"/>
                <a:ext cx="1299310" cy="821037"/>
              </a:xfrm>
              <a:custGeom>
                <a:avLst/>
                <a:gdLst>
                  <a:gd name="T0" fmla="*/ 135 w 138"/>
                  <a:gd name="T1" fmla="*/ 83 h 87"/>
                  <a:gd name="T2" fmla="*/ 79 w 138"/>
                  <a:gd name="T3" fmla="*/ 25 h 87"/>
                  <a:gd name="T4" fmla="*/ 13 w 138"/>
                  <a:gd name="T5" fmla="*/ 12 h 87"/>
                  <a:gd name="T6" fmla="*/ 52 w 138"/>
                  <a:gd name="T7" fmla="*/ 64 h 87"/>
                  <a:gd name="T8" fmla="*/ 107 w 138"/>
                  <a:gd name="T9" fmla="*/ 84 h 87"/>
                  <a:gd name="T10" fmla="*/ 135 w 138"/>
                  <a:gd name="T11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87">
                    <a:moveTo>
                      <a:pt x="135" y="83"/>
                    </a:moveTo>
                    <a:cubicBezTo>
                      <a:pt x="138" y="76"/>
                      <a:pt x="111" y="43"/>
                      <a:pt x="79" y="25"/>
                    </a:cubicBezTo>
                    <a:cubicBezTo>
                      <a:pt x="48" y="6"/>
                      <a:pt x="25" y="0"/>
                      <a:pt x="13" y="12"/>
                    </a:cubicBezTo>
                    <a:cubicBezTo>
                      <a:pt x="0" y="25"/>
                      <a:pt x="16" y="43"/>
                      <a:pt x="52" y="64"/>
                    </a:cubicBezTo>
                    <a:cubicBezTo>
                      <a:pt x="71" y="75"/>
                      <a:pt x="91" y="81"/>
                      <a:pt x="107" y="84"/>
                    </a:cubicBezTo>
                    <a:cubicBezTo>
                      <a:pt x="123" y="87"/>
                      <a:pt x="134" y="87"/>
                      <a:pt x="135" y="83"/>
                    </a:cubicBezTo>
                    <a:close/>
                  </a:path>
                </a:pathLst>
              </a:custGeom>
              <a:gradFill>
                <a:gsLst>
                  <a:gs pos="0">
                    <a:srgbClr val="119707"/>
                  </a:gs>
                  <a:gs pos="57000">
                    <a:srgbClr val="8AD53F"/>
                  </a:gs>
                  <a:gs pos="100000">
                    <a:srgbClr val="BCEB6F"/>
                  </a:gs>
                </a:gsLst>
                <a:lin ang="5400000" scaled="1"/>
              </a:gradFill>
              <a:ln w="1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21"/>
              <p:cNvSpPr>
                <a:spLocks/>
              </p:cNvSpPr>
              <p:nvPr/>
            </p:nvSpPr>
            <p:spPr bwMode="auto">
              <a:xfrm>
                <a:off x="3538798" y="2548380"/>
                <a:ext cx="1000389" cy="557986"/>
              </a:xfrm>
              <a:custGeom>
                <a:avLst/>
                <a:gdLst>
                  <a:gd name="T0" fmla="*/ 106 w 106"/>
                  <a:gd name="T1" fmla="*/ 55 h 59"/>
                  <a:gd name="T2" fmla="*/ 106 w 106"/>
                  <a:gd name="T3" fmla="*/ 52 h 59"/>
                  <a:gd name="T4" fmla="*/ 71 w 106"/>
                  <a:gd name="T5" fmla="*/ 24 h 59"/>
                  <a:gd name="T6" fmla="*/ 4 w 106"/>
                  <a:gd name="T7" fmla="*/ 11 h 59"/>
                  <a:gd name="T8" fmla="*/ 0 w 106"/>
                  <a:gd name="T9" fmla="*/ 21 h 59"/>
                  <a:gd name="T10" fmla="*/ 23 w 106"/>
                  <a:gd name="T11" fmla="*/ 36 h 59"/>
                  <a:gd name="T12" fmla="*/ 78 w 106"/>
                  <a:gd name="T13" fmla="*/ 56 h 59"/>
                  <a:gd name="T14" fmla="*/ 106 w 106"/>
                  <a:gd name="T15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59">
                    <a:moveTo>
                      <a:pt x="106" y="55"/>
                    </a:moveTo>
                    <a:cubicBezTo>
                      <a:pt x="106" y="54"/>
                      <a:pt x="106" y="53"/>
                      <a:pt x="106" y="52"/>
                    </a:cubicBezTo>
                    <a:cubicBezTo>
                      <a:pt x="96" y="42"/>
                      <a:pt x="84" y="32"/>
                      <a:pt x="71" y="24"/>
                    </a:cubicBezTo>
                    <a:cubicBezTo>
                      <a:pt x="39" y="6"/>
                      <a:pt x="16" y="0"/>
                      <a:pt x="4" y="11"/>
                    </a:cubicBezTo>
                    <a:cubicBezTo>
                      <a:pt x="1" y="14"/>
                      <a:pt x="0" y="17"/>
                      <a:pt x="0" y="21"/>
                    </a:cubicBezTo>
                    <a:cubicBezTo>
                      <a:pt x="6" y="26"/>
                      <a:pt x="14" y="31"/>
                      <a:pt x="23" y="36"/>
                    </a:cubicBezTo>
                    <a:cubicBezTo>
                      <a:pt x="42" y="47"/>
                      <a:pt x="62" y="53"/>
                      <a:pt x="78" y="56"/>
                    </a:cubicBezTo>
                    <a:cubicBezTo>
                      <a:pt x="94" y="59"/>
                      <a:pt x="105" y="59"/>
                      <a:pt x="106" y="5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>
              <a:off x="3645694" y="2921794"/>
              <a:ext cx="643394" cy="147725"/>
            </a:xfrm>
            <a:custGeom>
              <a:avLst/>
              <a:gdLst>
                <a:gd name="connsiteX0" fmla="*/ 0 w 643394"/>
                <a:gd name="connsiteY0" fmla="*/ 0 h 147725"/>
                <a:gd name="connsiteX1" fmla="*/ 83344 w 643394"/>
                <a:gd name="connsiteY1" fmla="*/ 35719 h 147725"/>
                <a:gd name="connsiteX2" fmla="*/ 190500 w 643394"/>
                <a:gd name="connsiteY2" fmla="*/ 71437 h 147725"/>
                <a:gd name="connsiteX3" fmla="*/ 288131 w 643394"/>
                <a:gd name="connsiteY3" fmla="*/ 100012 h 147725"/>
                <a:gd name="connsiteX4" fmla="*/ 409575 w 643394"/>
                <a:gd name="connsiteY4" fmla="*/ 128587 h 147725"/>
                <a:gd name="connsiteX5" fmla="*/ 526256 w 643394"/>
                <a:gd name="connsiteY5" fmla="*/ 145256 h 147725"/>
                <a:gd name="connsiteX6" fmla="*/ 628650 w 643394"/>
                <a:gd name="connsiteY6" fmla="*/ 147637 h 147725"/>
                <a:gd name="connsiteX7" fmla="*/ 640556 w 643394"/>
                <a:gd name="connsiteY7" fmla="*/ 145256 h 1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394" h="147725">
                  <a:moveTo>
                    <a:pt x="0" y="0"/>
                  </a:moveTo>
                  <a:cubicBezTo>
                    <a:pt x="25797" y="11906"/>
                    <a:pt x="51594" y="23813"/>
                    <a:pt x="83344" y="35719"/>
                  </a:cubicBezTo>
                  <a:cubicBezTo>
                    <a:pt x="115094" y="47625"/>
                    <a:pt x="156369" y="60722"/>
                    <a:pt x="190500" y="71437"/>
                  </a:cubicBezTo>
                  <a:cubicBezTo>
                    <a:pt x="224631" y="82153"/>
                    <a:pt x="251619" y="90487"/>
                    <a:pt x="288131" y="100012"/>
                  </a:cubicBezTo>
                  <a:cubicBezTo>
                    <a:pt x="324643" y="109537"/>
                    <a:pt x="369888" y="121046"/>
                    <a:pt x="409575" y="128587"/>
                  </a:cubicBezTo>
                  <a:cubicBezTo>
                    <a:pt x="449263" y="136128"/>
                    <a:pt x="489744" y="142081"/>
                    <a:pt x="526256" y="145256"/>
                  </a:cubicBezTo>
                  <a:cubicBezTo>
                    <a:pt x="562768" y="148431"/>
                    <a:pt x="609600" y="147637"/>
                    <a:pt x="628650" y="147637"/>
                  </a:cubicBezTo>
                  <a:cubicBezTo>
                    <a:pt x="647700" y="147637"/>
                    <a:pt x="644128" y="146446"/>
                    <a:pt x="640556" y="145256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6" name="组合 2056"/>
          <p:cNvGrpSpPr/>
          <p:nvPr/>
        </p:nvGrpSpPr>
        <p:grpSpPr bwMode="auto">
          <a:xfrm>
            <a:off x="4599494" y="1672941"/>
            <a:ext cx="892719" cy="660619"/>
            <a:chOff x="4671074" y="2662838"/>
            <a:chExt cx="892729" cy="660795"/>
          </a:xfrm>
        </p:grpSpPr>
        <p:grpSp>
          <p:nvGrpSpPr>
            <p:cNvPr id="27" name="组合 22"/>
            <p:cNvGrpSpPr/>
            <p:nvPr/>
          </p:nvGrpSpPr>
          <p:grpSpPr>
            <a:xfrm>
              <a:off x="4671074" y="2662838"/>
              <a:ext cx="892729" cy="660795"/>
              <a:chOff x="4838108" y="2727733"/>
              <a:chExt cx="813065" cy="601828"/>
            </a:xfrm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4838108" y="2747661"/>
                <a:ext cx="773209" cy="581900"/>
              </a:xfrm>
              <a:custGeom>
                <a:avLst/>
                <a:gdLst>
                  <a:gd name="T0" fmla="*/ 7 w 82"/>
                  <a:gd name="T1" fmla="*/ 44 h 62"/>
                  <a:gd name="T2" fmla="*/ 37 w 82"/>
                  <a:gd name="T3" fmla="*/ 57 h 62"/>
                  <a:gd name="T4" fmla="*/ 69 w 82"/>
                  <a:gd name="T5" fmla="*/ 56 h 62"/>
                  <a:gd name="T6" fmla="*/ 65 w 82"/>
                  <a:gd name="T7" fmla="*/ 20 h 62"/>
                  <a:gd name="T8" fmla="*/ 16 w 82"/>
                  <a:gd name="T9" fmla="*/ 5 h 62"/>
                  <a:gd name="T10" fmla="*/ 7 w 82"/>
                  <a:gd name="T11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62">
                    <a:moveTo>
                      <a:pt x="7" y="44"/>
                    </a:moveTo>
                    <a:cubicBezTo>
                      <a:pt x="14" y="51"/>
                      <a:pt x="24" y="54"/>
                      <a:pt x="37" y="57"/>
                    </a:cubicBezTo>
                    <a:cubicBezTo>
                      <a:pt x="49" y="59"/>
                      <a:pt x="59" y="62"/>
                      <a:pt x="69" y="56"/>
                    </a:cubicBezTo>
                    <a:cubicBezTo>
                      <a:pt x="80" y="50"/>
                      <a:pt x="82" y="37"/>
                      <a:pt x="65" y="20"/>
                    </a:cubicBezTo>
                    <a:cubicBezTo>
                      <a:pt x="47" y="4"/>
                      <a:pt x="32" y="0"/>
                      <a:pt x="16" y="5"/>
                    </a:cubicBezTo>
                    <a:cubicBezTo>
                      <a:pt x="0" y="10"/>
                      <a:pt x="0" y="37"/>
                      <a:pt x="7" y="44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rgbClr val="0C6305"/>
                  </a:gs>
                  <a:gs pos="75000">
                    <a:srgbClr val="69AC26"/>
                  </a:gs>
                  <a:gs pos="100000">
                    <a:srgbClr val="BCEB6F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0" name="Freeform 12"/>
              <p:cNvSpPr>
                <a:spLocks/>
              </p:cNvSpPr>
              <p:nvPr/>
            </p:nvSpPr>
            <p:spPr bwMode="auto">
              <a:xfrm>
                <a:off x="4877964" y="2727733"/>
                <a:ext cx="773209" cy="585885"/>
              </a:xfrm>
              <a:custGeom>
                <a:avLst/>
                <a:gdLst>
                  <a:gd name="T0" fmla="*/ 7 w 82"/>
                  <a:gd name="T1" fmla="*/ 44 h 62"/>
                  <a:gd name="T2" fmla="*/ 36 w 82"/>
                  <a:gd name="T3" fmla="*/ 57 h 62"/>
                  <a:gd name="T4" fmla="*/ 69 w 82"/>
                  <a:gd name="T5" fmla="*/ 56 h 62"/>
                  <a:gd name="T6" fmla="*/ 64 w 82"/>
                  <a:gd name="T7" fmla="*/ 20 h 62"/>
                  <a:gd name="T8" fmla="*/ 16 w 82"/>
                  <a:gd name="T9" fmla="*/ 5 h 62"/>
                  <a:gd name="T10" fmla="*/ 7 w 82"/>
                  <a:gd name="T11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62">
                    <a:moveTo>
                      <a:pt x="7" y="44"/>
                    </a:moveTo>
                    <a:cubicBezTo>
                      <a:pt x="14" y="51"/>
                      <a:pt x="24" y="54"/>
                      <a:pt x="36" y="57"/>
                    </a:cubicBezTo>
                    <a:cubicBezTo>
                      <a:pt x="49" y="59"/>
                      <a:pt x="58" y="62"/>
                      <a:pt x="69" y="56"/>
                    </a:cubicBezTo>
                    <a:cubicBezTo>
                      <a:pt x="80" y="50"/>
                      <a:pt x="82" y="37"/>
                      <a:pt x="64" y="20"/>
                    </a:cubicBezTo>
                    <a:cubicBezTo>
                      <a:pt x="47" y="4"/>
                      <a:pt x="32" y="0"/>
                      <a:pt x="16" y="5"/>
                    </a:cubicBezTo>
                    <a:cubicBezTo>
                      <a:pt x="0" y="10"/>
                      <a:pt x="0" y="37"/>
                      <a:pt x="7" y="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119707"/>
                  </a:gs>
                  <a:gs pos="57000">
                    <a:srgbClr val="8AD53F"/>
                  </a:gs>
                  <a:gs pos="100000">
                    <a:srgbClr val="BCEB6F"/>
                  </a:gs>
                </a:gsLst>
                <a:lin ang="5400000" scaled="1"/>
              </a:gradFill>
              <a:ln w="1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5029417" y="2954913"/>
                <a:ext cx="573928" cy="358705"/>
              </a:xfrm>
              <a:custGeom>
                <a:avLst/>
                <a:gdLst>
                  <a:gd name="T0" fmla="*/ 0 w 61"/>
                  <a:gd name="T1" fmla="*/ 26 h 38"/>
                  <a:gd name="T2" fmla="*/ 20 w 61"/>
                  <a:gd name="T3" fmla="*/ 33 h 38"/>
                  <a:gd name="T4" fmla="*/ 53 w 61"/>
                  <a:gd name="T5" fmla="*/ 32 h 38"/>
                  <a:gd name="T6" fmla="*/ 61 w 61"/>
                  <a:gd name="T7" fmla="*/ 19 h 38"/>
                  <a:gd name="T8" fmla="*/ 14 w 61"/>
                  <a:gd name="T9" fmla="*/ 4 h 38"/>
                  <a:gd name="T10" fmla="*/ 0 w 61"/>
                  <a:gd name="T11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8">
                    <a:moveTo>
                      <a:pt x="0" y="26"/>
                    </a:moveTo>
                    <a:cubicBezTo>
                      <a:pt x="6" y="29"/>
                      <a:pt x="13" y="31"/>
                      <a:pt x="20" y="33"/>
                    </a:cubicBezTo>
                    <a:cubicBezTo>
                      <a:pt x="33" y="35"/>
                      <a:pt x="42" y="38"/>
                      <a:pt x="53" y="32"/>
                    </a:cubicBezTo>
                    <a:cubicBezTo>
                      <a:pt x="58" y="29"/>
                      <a:pt x="61" y="25"/>
                      <a:pt x="61" y="19"/>
                    </a:cubicBezTo>
                    <a:cubicBezTo>
                      <a:pt x="44" y="3"/>
                      <a:pt x="30" y="0"/>
                      <a:pt x="14" y="4"/>
                    </a:cubicBezTo>
                    <a:cubicBezTo>
                      <a:pt x="5" y="7"/>
                      <a:pt x="1" y="17"/>
                      <a:pt x="0" y="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5136356" y="3164681"/>
              <a:ext cx="371475" cy="114300"/>
            </a:xfrm>
            <a:custGeom>
              <a:avLst/>
              <a:gdLst>
                <a:gd name="connsiteX0" fmla="*/ 0 w 371475"/>
                <a:gd name="connsiteY0" fmla="*/ 95250 h 114300"/>
                <a:gd name="connsiteX1" fmla="*/ 61913 w 371475"/>
                <a:gd name="connsiteY1" fmla="*/ 107157 h 114300"/>
                <a:gd name="connsiteX2" fmla="*/ 142875 w 371475"/>
                <a:gd name="connsiteY2" fmla="*/ 114300 h 114300"/>
                <a:gd name="connsiteX3" fmla="*/ 214313 w 371475"/>
                <a:gd name="connsiteY3" fmla="*/ 107157 h 114300"/>
                <a:gd name="connsiteX4" fmla="*/ 283369 w 371475"/>
                <a:gd name="connsiteY4" fmla="*/ 83344 h 114300"/>
                <a:gd name="connsiteX5" fmla="*/ 340519 w 371475"/>
                <a:gd name="connsiteY5" fmla="*/ 42863 h 114300"/>
                <a:gd name="connsiteX6" fmla="*/ 371475 w 371475"/>
                <a:gd name="connsiteY6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1475" h="114300">
                  <a:moveTo>
                    <a:pt x="0" y="95250"/>
                  </a:moveTo>
                  <a:cubicBezTo>
                    <a:pt x="19050" y="99616"/>
                    <a:pt x="38101" y="103982"/>
                    <a:pt x="61913" y="107157"/>
                  </a:cubicBezTo>
                  <a:cubicBezTo>
                    <a:pt x="85726" y="110332"/>
                    <a:pt x="117475" y="114300"/>
                    <a:pt x="142875" y="114300"/>
                  </a:cubicBezTo>
                  <a:cubicBezTo>
                    <a:pt x="168275" y="114300"/>
                    <a:pt x="190897" y="112316"/>
                    <a:pt x="214313" y="107157"/>
                  </a:cubicBezTo>
                  <a:cubicBezTo>
                    <a:pt x="237729" y="101998"/>
                    <a:pt x="262335" y="94060"/>
                    <a:pt x="283369" y="83344"/>
                  </a:cubicBezTo>
                  <a:cubicBezTo>
                    <a:pt x="304403" y="72628"/>
                    <a:pt x="325835" y="56754"/>
                    <a:pt x="340519" y="42863"/>
                  </a:cubicBezTo>
                  <a:cubicBezTo>
                    <a:pt x="355203" y="28972"/>
                    <a:pt x="363339" y="14486"/>
                    <a:pt x="371475" y="0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8" name="组合 2054"/>
          <p:cNvGrpSpPr/>
          <p:nvPr/>
        </p:nvGrpSpPr>
        <p:grpSpPr bwMode="auto">
          <a:xfrm>
            <a:off x="2967217" y="2088558"/>
            <a:ext cx="1509747" cy="1023742"/>
            <a:chOff x="3038779" y="3078568"/>
            <a:chExt cx="1509764" cy="1024015"/>
          </a:xfrm>
        </p:grpSpPr>
        <p:grpSp>
          <p:nvGrpSpPr>
            <p:cNvPr id="29" name="组合 21"/>
            <p:cNvGrpSpPr/>
            <p:nvPr/>
          </p:nvGrpSpPr>
          <p:grpSpPr>
            <a:xfrm>
              <a:off x="3038779" y="3078568"/>
              <a:ext cx="1509764" cy="1024015"/>
              <a:chOff x="3351474" y="3106365"/>
              <a:chExt cx="1375037" cy="932635"/>
            </a:xfrm>
          </p:grpSpPr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3351474" y="3122308"/>
                <a:ext cx="1339166" cy="916692"/>
              </a:xfrm>
              <a:custGeom>
                <a:avLst/>
                <a:gdLst>
                  <a:gd name="T0" fmla="*/ 132 w 142"/>
                  <a:gd name="T1" fmla="*/ 19 h 97"/>
                  <a:gd name="T2" fmla="*/ 98 w 142"/>
                  <a:gd name="T3" fmla="*/ 5 h 97"/>
                  <a:gd name="T4" fmla="*/ 47 w 142"/>
                  <a:gd name="T5" fmla="*/ 5 h 97"/>
                  <a:gd name="T6" fmla="*/ 22 w 142"/>
                  <a:gd name="T7" fmla="*/ 63 h 97"/>
                  <a:gd name="T8" fmla="*/ 110 w 142"/>
                  <a:gd name="T9" fmla="*/ 80 h 97"/>
                  <a:gd name="T10" fmla="*/ 132 w 142"/>
                  <a:gd name="T11" fmla="*/ 1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97">
                    <a:moveTo>
                      <a:pt x="132" y="19"/>
                    </a:moveTo>
                    <a:cubicBezTo>
                      <a:pt x="127" y="14"/>
                      <a:pt x="114" y="8"/>
                      <a:pt x="98" y="5"/>
                    </a:cubicBezTo>
                    <a:cubicBezTo>
                      <a:pt x="82" y="1"/>
                      <a:pt x="62" y="0"/>
                      <a:pt x="47" y="5"/>
                    </a:cubicBezTo>
                    <a:cubicBezTo>
                      <a:pt x="13" y="15"/>
                      <a:pt x="0" y="34"/>
                      <a:pt x="22" y="63"/>
                    </a:cubicBezTo>
                    <a:cubicBezTo>
                      <a:pt x="46" y="94"/>
                      <a:pt x="78" y="97"/>
                      <a:pt x="110" y="80"/>
                    </a:cubicBezTo>
                    <a:cubicBezTo>
                      <a:pt x="138" y="66"/>
                      <a:pt x="142" y="30"/>
                      <a:pt x="132" y="1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3064"/>
                  </a:gs>
                  <a:gs pos="50000">
                    <a:srgbClr val="0149A1"/>
                  </a:gs>
                  <a:gs pos="100000">
                    <a:srgbClr val="009CDA"/>
                  </a:gs>
                </a:gsLst>
                <a:lin ang="5400000" scaled="1"/>
                <a:tileRect/>
              </a:gradFill>
              <a:ln w="1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5" name="Freeform 18"/>
              <p:cNvSpPr>
                <a:spLocks/>
              </p:cNvSpPr>
              <p:nvPr/>
            </p:nvSpPr>
            <p:spPr bwMode="auto">
              <a:xfrm>
                <a:off x="3391330" y="3106365"/>
                <a:ext cx="1335181" cy="912706"/>
              </a:xfrm>
              <a:custGeom>
                <a:avLst/>
                <a:gdLst>
                  <a:gd name="T0" fmla="*/ 132 w 142"/>
                  <a:gd name="T1" fmla="*/ 19 h 97"/>
                  <a:gd name="T2" fmla="*/ 98 w 142"/>
                  <a:gd name="T3" fmla="*/ 5 h 97"/>
                  <a:gd name="T4" fmla="*/ 47 w 142"/>
                  <a:gd name="T5" fmla="*/ 5 h 97"/>
                  <a:gd name="T6" fmla="*/ 22 w 142"/>
                  <a:gd name="T7" fmla="*/ 63 h 97"/>
                  <a:gd name="T8" fmla="*/ 110 w 142"/>
                  <a:gd name="T9" fmla="*/ 80 h 97"/>
                  <a:gd name="T10" fmla="*/ 132 w 142"/>
                  <a:gd name="T11" fmla="*/ 1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97">
                    <a:moveTo>
                      <a:pt x="132" y="19"/>
                    </a:moveTo>
                    <a:cubicBezTo>
                      <a:pt x="127" y="14"/>
                      <a:pt x="114" y="8"/>
                      <a:pt x="98" y="5"/>
                    </a:cubicBezTo>
                    <a:cubicBezTo>
                      <a:pt x="82" y="1"/>
                      <a:pt x="62" y="0"/>
                      <a:pt x="47" y="5"/>
                    </a:cubicBezTo>
                    <a:cubicBezTo>
                      <a:pt x="13" y="15"/>
                      <a:pt x="0" y="34"/>
                      <a:pt x="22" y="63"/>
                    </a:cubicBezTo>
                    <a:cubicBezTo>
                      <a:pt x="46" y="94"/>
                      <a:pt x="78" y="97"/>
                      <a:pt x="110" y="80"/>
                    </a:cubicBezTo>
                    <a:cubicBezTo>
                      <a:pt x="138" y="66"/>
                      <a:pt x="142" y="30"/>
                      <a:pt x="132" y="1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1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6" name="Freeform 19"/>
              <p:cNvSpPr>
                <a:spLocks/>
              </p:cNvSpPr>
              <p:nvPr/>
            </p:nvSpPr>
            <p:spPr bwMode="auto">
              <a:xfrm>
                <a:off x="3566697" y="3357460"/>
                <a:ext cx="1111986" cy="661612"/>
              </a:xfrm>
              <a:custGeom>
                <a:avLst/>
                <a:gdLst>
                  <a:gd name="T0" fmla="*/ 0 w 118"/>
                  <a:gd name="T1" fmla="*/ 31 h 70"/>
                  <a:gd name="T2" fmla="*/ 3 w 118"/>
                  <a:gd name="T3" fmla="*/ 36 h 70"/>
                  <a:gd name="T4" fmla="*/ 91 w 118"/>
                  <a:gd name="T5" fmla="*/ 53 h 70"/>
                  <a:gd name="T6" fmla="*/ 118 w 118"/>
                  <a:gd name="T7" fmla="*/ 13 h 70"/>
                  <a:gd name="T8" fmla="*/ 94 w 118"/>
                  <a:gd name="T9" fmla="*/ 5 h 70"/>
                  <a:gd name="T10" fmla="*/ 38 w 118"/>
                  <a:gd name="T11" fmla="*/ 5 h 70"/>
                  <a:gd name="T12" fmla="*/ 0 w 118"/>
                  <a:gd name="T13" fmla="*/ 3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70">
                    <a:moveTo>
                      <a:pt x="0" y="31"/>
                    </a:moveTo>
                    <a:cubicBezTo>
                      <a:pt x="1" y="33"/>
                      <a:pt x="2" y="34"/>
                      <a:pt x="3" y="36"/>
                    </a:cubicBezTo>
                    <a:cubicBezTo>
                      <a:pt x="27" y="67"/>
                      <a:pt x="59" y="70"/>
                      <a:pt x="91" y="53"/>
                    </a:cubicBezTo>
                    <a:cubicBezTo>
                      <a:pt x="108" y="44"/>
                      <a:pt x="117" y="27"/>
                      <a:pt x="118" y="13"/>
                    </a:cubicBezTo>
                    <a:cubicBezTo>
                      <a:pt x="111" y="10"/>
                      <a:pt x="103" y="7"/>
                      <a:pt x="94" y="5"/>
                    </a:cubicBezTo>
                    <a:cubicBezTo>
                      <a:pt x="76" y="1"/>
                      <a:pt x="55" y="0"/>
                      <a:pt x="38" y="5"/>
                    </a:cubicBezTo>
                    <a:cubicBezTo>
                      <a:pt x="18" y="11"/>
                      <a:pt x="4" y="20"/>
                      <a:pt x="0" y="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9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33" name="任意多边形 32"/>
            <p:cNvSpPr/>
            <p:nvPr/>
          </p:nvSpPr>
          <p:spPr>
            <a:xfrm>
              <a:off x="3486150" y="3898107"/>
              <a:ext cx="526256" cy="109625"/>
            </a:xfrm>
            <a:custGeom>
              <a:avLst/>
              <a:gdLst>
                <a:gd name="connsiteX0" fmla="*/ 0 w 526256"/>
                <a:gd name="connsiteY0" fmla="*/ 0 h 109625"/>
                <a:gd name="connsiteX1" fmla="*/ 66675 w 526256"/>
                <a:gd name="connsiteY1" fmla="*/ 40481 h 109625"/>
                <a:gd name="connsiteX2" fmla="*/ 128588 w 526256"/>
                <a:gd name="connsiteY2" fmla="*/ 69056 h 109625"/>
                <a:gd name="connsiteX3" fmla="*/ 192881 w 526256"/>
                <a:gd name="connsiteY3" fmla="*/ 90487 h 109625"/>
                <a:gd name="connsiteX4" fmla="*/ 273844 w 526256"/>
                <a:gd name="connsiteY4" fmla="*/ 107156 h 109625"/>
                <a:gd name="connsiteX5" fmla="*/ 326231 w 526256"/>
                <a:gd name="connsiteY5" fmla="*/ 109537 h 109625"/>
                <a:gd name="connsiteX6" fmla="*/ 419100 w 526256"/>
                <a:gd name="connsiteY6" fmla="*/ 107156 h 109625"/>
                <a:gd name="connsiteX7" fmla="*/ 526256 w 526256"/>
                <a:gd name="connsiteY7" fmla="*/ 90487 h 1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256" h="109625">
                  <a:moveTo>
                    <a:pt x="0" y="0"/>
                  </a:moveTo>
                  <a:cubicBezTo>
                    <a:pt x="22622" y="14486"/>
                    <a:pt x="45244" y="28972"/>
                    <a:pt x="66675" y="40481"/>
                  </a:cubicBezTo>
                  <a:cubicBezTo>
                    <a:pt x="88106" y="51990"/>
                    <a:pt x="107554" y="60722"/>
                    <a:pt x="128588" y="69056"/>
                  </a:cubicBezTo>
                  <a:cubicBezTo>
                    <a:pt x="149622" y="77390"/>
                    <a:pt x="168672" y="84137"/>
                    <a:pt x="192881" y="90487"/>
                  </a:cubicBezTo>
                  <a:cubicBezTo>
                    <a:pt x="217090" y="96837"/>
                    <a:pt x="251619" y="103981"/>
                    <a:pt x="273844" y="107156"/>
                  </a:cubicBezTo>
                  <a:cubicBezTo>
                    <a:pt x="296069" y="110331"/>
                    <a:pt x="302022" y="109537"/>
                    <a:pt x="326231" y="109537"/>
                  </a:cubicBezTo>
                  <a:cubicBezTo>
                    <a:pt x="350440" y="109537"/>
                    <a:pt x="385763" y="110331"/>
                    <a:pt x="419100" y="107156"/>
                  </a:cubicBezTo>
                  <a:cubicBezTo>
                    <a:pt x="452437" y="103981"/>
                    <a:pt x="489346" y="97234"/>
                    <a:pt x="526256" y="90487"/>
                  </a:cubicBezTo>
                </a:path>
              </a:pathLst>
            </a:custGeom>
            <a:ln>
              <a:gradFill flip="none" rotWithShape="1">
                <a:gsLst>
                  <a:gs pos="27000">
                    <a:srgbClr val="FFFFFF">
                      <a:alpha val="60000"/>
                    </a:srgbClr>
                  </a:gs>
                  <a:gs pos="0">
                    <a:schemeClr val="bg1">
                      <a:alpha val="0"/>
                    </a:schemeClr>
                  </a:gs>
                  <a:gs pos="55000">
                    <a:srgbClr val="FFFFFF"/>
                  </a:gs>
                  <a:gs pos="7900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" name="组合 2062"/>
          <p:cNvGrpSpPr>
            <a:grpSpLocks/>
          </p:cNvGrpSpPr>
          <p:nvPr/>
        </p:nvGrpSpPr>
        <p:grpSpPr bwMode="auto">
          <a:xfrm>
            <a:off x="5167313" y="862013"/>
            <a:ext cx="2476500" cy="1100139"/>
            <a:chOff x="5238904" y="1788855"/>
            <a:chExt cx="2476528" cy="1100432"/>
          </a:xfrm>
        </p:grpSpPr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>
              <a:off x="5621495" y="1788855"/>
              <a:ext cx="2093937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项目管理</a:t>
              </a: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统筹兼顾，以终为始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 bwMode="auto">
            <a:xfrm rot="5400000" flipH="1" flipV="1">
              <a:off x="5134834" y="2313725"/>
              <a:ext cx="679632" cy="471492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50"/>
          <p:cNvGrpSpPr>
            <a:grpSpLocks/>
          </p:cNvGrpSpPr>
          <p:nvPr/>
        </p:nvGrpSpPr>
        <p:grpSpPr bwMode="auto">
          <a:xfrm>
            <a:off x="5740396" y="1747620"/>
            <a:ext cx="3143246" cy="1122581"/>
            <a:chOff x="5239282" y="1766188"/>
            <a:chExt cx="3143282" cy="1122880"/>
          </a:xfrm>
        </p:grpSpPr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>
              <a:off x="6106065" y="1766188"/>
              <a:ext cx="2276499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人员培养</a:t>
              </a:r>
              <a:endParaRPr lang="en-US" altLang="zh-CN" sz="24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有相应的计划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 bwMode="auto">
            <a:xfrm flipV="1">
              <a:off x="5239282" y="2366642"/>
              <a:ext cx="938222" cy="522426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53"/>
          <p:cNvGrpSpPr>
            <a:grpSpLocks/>
          </p:cNvGrpSpPr>
          <p:nvPr/>
        </p:nvGrpSpPr>
        <p:grpSpPr bwMode="auto">
          <a:xfrm>
            <a:off x="3557909" y="184907"/>
            <a:ext cx="1936749" cy="1186695"/>
            <a:chOff x="4582811" y="1838441"/>
            <a:chExt cx="1936771" cy="1187010"/>
          </a:xfrm>
        </p:grpSpPr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>
              <a:off x="4582811" y="1838441"/>
              <a:ext cx="1936771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人员管理</a:t>
              </a:r>
              <a:endParaRPr lang="en-US" altLang="zh-CN" sz="24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合理化构建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 bwMode="auto">
            <a:xfrm rot="16200000" flipV="1">
              <a:off x="4853102" y="2726141"/>
              <a:ext cx="509721" cy="88899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56"/>
          <p:cNvGrpSpPr>
            <a:grpSpLocks/>
          </p:cNvGrpSpPr>
          <p:nvPr/>
        </p:nvGrpSpPr>
        <p:grpSpPr bwMode="auto">
          <a:xfrm flipH="1">
            <a:off x="1549404" y="438152"/>
            <a:ext cx="1835147" cy="1074737"/>
            <a:chOff x="5239281" y="1814755"/>
            <a:chExt cx="1835168" cy="1075023"/>
          </a:xfrm>
        </p:grpSpPr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>
              <a:off x="5671083" y="1814755"/>
              <a:ext cx="1403366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工作流程</a:t>
              </a:r>
              <a:endParaRPr lang="en-US" altLang="zh-CN" sz="24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高效率导向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7" name="直接箭头连接符 16"/>
            <p:cNvCxnSpPr/>
            <p:nvPr/>
          </p:nvCxnSpPr>
          <p:spPr bwMode="auto">
            <a:xfrm rot="5400000" flipH="1" flipV="1">
              <a:off x="5197138" y="2345978"/>
              <a:ext cx="585943" cy="501657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59"/>
          <p:cNvGrpSpPr>
            <a:grpSpLocks/>
          </p:cNvGrpSpPr>
          <p:nvPr/>
        </p:nvGrpSpPr>
        <p:grpSpPr bwMode="auto">
          <a:xfrm flipH="1">
            <a:off x="1539874" y="1504952"/>
            <a:ext cx="1874834" cy="1063625"/>
            <a:chOff x="5238621" y="1825407"/>
            <a:chExt cx="1874855" cy="1063908"/>
          </a:xfrm>
        </p:grpSpPr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5710111" y="1825407"/>
              <a:ext cx="1403365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制 度</a:t>
              </a:r>
              <a:endParaRPr lang="en-US" altLang="zh-CN" sz="24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标准化建设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 bwMode="auto">
            <a:xfrm flipV="1">
              <a:off x="5238621" y="2366889"/>
              <a:ext cx="938222" cy="522426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62"/>
          <p:cNvGrpSpPr>
            <a:grpSpLocks/>
          </p:cNvGrpSpPr>
          <p:nvPr/>
        </p:nvGrpSpPr>
        <p:grpSpPr bwMode="auto">
          <a:xfrm>
            <a:off x="5329233" y="3194051"/>
            <a:ext cx="3336924" cy="646331"/>
            <a:chOff x="5341271" y="2438430"/>
            <a:chExt cx="3336962" cy="646503"/>
          </a:xfrm>
        </p:grpSpPr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6219168" y="2438430"/>
              <a:ext cx="2459065" cy="64650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gradFill flip="none" rotWithShape="1">
                    <a:gsLst>
                      <a:gs pos="0">
                        <a:srgbClr val="0070C0">
                          <a:shade val="30000"/>
                          <a:satMod val="115000"/>
                        </a:srgbClr>
                      </a:gs>
                      <a:gs pos="50000">
                        <a:srgbClr val="0070C0">
                          <a:shade val="67500"/>
                          <a:satMod val="115000"/>
                        </a:srgbClr>
                      </a:gs>
                      <a:gs pos="100000">
                        <a:srgbClr val="0070C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后勤保障</a:t>
              </a:r>
              <a:endParaRPr lang="en-US" altLang="zh-CN" sz="24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简单、直接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直接箭头连接符 12"/>
            <p:cNvCxnSpPr>
              <a:endCxn id="12" idx="1"/>
            </p:cNvCxnSpPr>
            <p:nvPr/>
          </p:nvCxnSpPr>
          <p:spPr bwMode="auto">
            <a:xfrm flipV="1">
              <a:off x="5341271" y="2761682"/>
              <a:ext cx="877897" cy="154715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矩形 62"/>
          <p:cNvSpPr/>
          <p:nvPr/>
        </p:nvSpPr>
        <p:spPr>
          <a:xfrm>
            <a:off x="2427827" y="4305300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3154">
              <a:defRPr/>
            </a:pPr>
            <a:r>
              <a:rPr lang="zh-CN" altLang="en-US" sz="4000" b="1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内部的发展与突破</a:t>
            </a:r>
            <a:endParaRPr lang="zh-CN" altLang="en-US" sz="4000" b="1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剪去对角的矩形 65"/>
          <p:cNvSpPr>
            <a:spLocks/>
          </p:cNvSpPr>
          <p:nvPr/>
        </p:nvSpPr>
        <p:spPr>
          <a:xfrm>
            <a:off x="1392200" y="1238250"/>
            <a:ext cx="1224000" cy="1224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剪去对角的矩形 67"/>
          <p:cNvSpPr>
            <a:spLocks/>
          </p:cNvSpPr>
          <p:nvPr/>
        </p:nvSpPr>
        <p:spPr>
          <a:xfrm rot="18874892">
            <a:off x="1611106" y="127746"/>
            <a:ext cx="1224000" cy="1224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剪去对角的矩形 68"/>
          <p:cNvSpPr>
            <a:spLocks/>
          </p:cNvSpPr>
          <p:nvPr/>
        </p:nvSpPr>
        <p:spPr>
          <a:xfrm rot="18874892">
            <a:off x="3669776" y="-62754"/>
            <a:ext cx="1224000" cy="1224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剪去对角的矩形 69"/>
          <p:cNvSpPr>
            <a:spLocks noChangeAspect="1"/>
          </p:cNvSpPr>
          <p:nvPr/>
        </p:nvSpPr>
        <p:spPr>
          <a:xfrm rot="18874892">
            <a:off x="5610946" y="499197"/>
            <a:ext cx="1368000" cy="1368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剪去对角的矩形 70"/>
          <p:cNvSpPr>
            <a:spLocks noChangeAspect="1"/>
          </p:cNvSpPr>
          <p:nvPr/>
        </p:nvSpPr>
        <p:spPr>
          <a:xfrm rot="18874892">
            <a:off x="6588846" y="1388196"/>
            <a:ext cx="1368000" cy="1368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剪去对角的矩形 71"/>
          <p:cNvSpPr>
            <a:spLocks noChangeAspect="1"/>
          </p:cNvSpPr>
          <p:nvPr/>
        </p:nvSpPr>
        <p:spPr>
          <a:xfrm rot="18874892">
            <a:off x="6144347" y="2810597"/>
            <a:ext cx="1368000" cy="1368000"/>
          </a:xfrm>
          <a:prstGeom prst="snip2DiagRect">
            <a:avLst>
              <a:gd name="adj1" fmla="val 0"/>
              <a:gd name="adj2" fmla="val 38795"/>
            </a:avLst>
          </a:prstGeom>
          <a:noFill/>
          <a:ln>
            <a:solidFill>
              <a:srgbClr val="0070C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63" grpId="0"/>
      <p:bldP spid="66" grpId="0" animBg="1"/>
      <p:bldP spid="66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单圆角矩形 3"/>
          <p:cNvSpPr/>
          <p:nvPr/>
        </p:nvSpPr>
        <p:spPr>
          <a:xfrm flipH="1">
            <a:off x="2171700" y="4305300"/>
            <a:ext cx="6972300" cy="755650"/>
          </a:xfrm>
          <a:prstGeom prst="snipRound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002060">
                  <a:tint val="66000"/>
                  <a:satMod val="160000"/>
                </a:srgbClr>
              </a:gs>
              <a:gs pos="50000">
                <a:srgbClr val="002060">
                  <a:tint val="44500"/>
                  <a:satMod val="160000"/>
                </a:srgbClr>
              </a:gs>
              <a:gs pos="100000">
                <a:srgbClr val="00206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通过工作职能细分，</a:t>
            </a:r>
            <a:r>
              <a:rPr lang="en-US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Doing </a:t>
            </a:r>
            <a:r>
              <a:rPr lang="en-US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RIGHT things </a:t>
            </a:r>
            <a:r>
              <a:rPr lang="en-US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and doing things RIGHT at the </a:t>
            </a:r>
            <a:r>
              <a:rPr lang="en-US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FIRST time</a:t>
            </a:r>
            <a:r>
              <a:rPr lang="zh-CN" altLang="en-US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！</a:t>
            </a:r>
            <a:endParaRPr lang="en-US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177800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让有能力的人不埋没，有合适的职位和职责去担任、去负责</a:t>
            </a:r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2"/>
          <p:cNvGrpSpPr>
            <a:grpSpLocks/>
          </p:cNvGrpSpPr>
          <p:nvPr/>
        </p:nvGrpSpPr>
        <p:grpSpPr bwMode="auto">
          <a:xfrm>
            <a:off x="754562" y="1704457"/>
            <a:ext cx="3415605" cy="1583066"/>
            <a:chOff x="0" y="3232138"/>
            <a:chExt cx="4572032" cy="30019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3232138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6232534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53"/>
          <p:cNvGrpSpPr>
            <a:grpSpLocks/>
          </p:cNvGrpSpPr>
          <p:nvPr/>
        </p:nvGrpSpPr>
        <p:grpSpPr bwMode="auto">
          <a:xfrm>
            <a:off x="955481" y="236081"/>
            <a:ext cx="2913311" cy="4602297"/>
            <a:chOff x="1430302" y="447644"/>
            <a:chExt cx="4143404" cy="8727382"/>
          </a:xfrm>
        </p:grpSpPr>
        <p:grpSp>
          <p:nvGrpSpPr>
            <p:cNvPr id="4" name="组合 43"/>
            <p:cNvGrpSpPr>
              <a:grpSpLocks/>
            </p:cNvGrpSpPr>
            <p:nvPr/>
          </p:nvGrpSpPr>
          <p:grpSpPr bwMode="auto">
            <a:xfrm>
              <a:off x="1430302" y="447644"/>
              <a:ext cx="3217313" cy="2651977"/>
              <a:chOff x="7284546" y="590520"/>
              <a:chExt cx="3217313" cy="2651977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7284546" y="590520"/>
                <a:ext cx="3217313" cy="17509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价值观</a:t>
                </a:r>
                <a:endParaRPr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355985" y="2133582"/>
                <a:ext cx="1721737" cy="1108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文化与理念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6"/>
            <p:cNvGrpSpPr>
              <a:grpSpLocks/>
            </p:cNvGrpSpPr>
            <p:nvPr/>
          </p:nvGrpSpPr>
          <p:grpSpPr bwMode="auto">
            <a:xfrm>
              <a:off x="1433477" y="3444867"/>
              <a:ext cx="2665459" cy="2680551"/>
              <a:chOff x="7287721" y="3587743"/>
              <a:chExt cx="2665459" cy="2680551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7287721" y="3587743"/>
                <a:ext cx="2232421" cy="17509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变革</a:t>
                </a:r>
                <a:endParaRPr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7355984" y="5159380"/>
                <a:ext cx="2597196" cy="11089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内部的发展与突破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49"/>
            <p:cNvGrpSpPr>
              <a:grpSpLocks/>
            </p:cNvGrpSpPr>
            <p:nvPr/>
          </p:nvGrpSpPr>
          <p:grpSpPr bwMode="auto">
            <a:xfrm>
              <a:off x="1433477" y="6516701"/>
              <a:ext cx="4140229" cy="2658325"/>
              <a:chOff x="7287721" y="6659577"/>
              <a:chExt cx="4140229" cy="2658325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7287721" y="6659577"/>
                <a:ext cx="2232420" cy="17509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共赢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363921" y="8208987"/>
                <a:ext cx="4064029" cy="11089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外部的开拓与合作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9" name="组合 40"/>
          <p:cNvGrpSpPr/>
          <p:nvPr/>
        </p:nvGrpSpPr>
        <p:grpSpPr>
          <a:xfrm flipH="1">
            <a:off x="5283204" y="868365"/>
            <a:ext cx="3171825" cy="4275137"/>
            <a:chOff x="614357" y="868363"/>
            <a:chExt cx="3171825" cy="4275137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 flipH="1">
              <a:off x="2628895" y="4264025"/>
              <a:ext cx="206375" cy="879475"/>
            </a:xfrm>
            <a:custGeom>
              <a:avLst/>
              <a:gdLst>
                <a:gd name="T0" fmla="*/ 0 w 881"/>
                <a:gd name="T1" fmla="*/ 0 h 3760"/>
                <a:gd name="T2" fmla="*/ 881 w 881"/>
                <a:gd name="T3" fmla="*/ 3760 h 3760"/>
              </a:gdLst>
              <a:ahLst/>
              <a:cxnLst>
                <a:cxn ang="0">
                  <a:pos x="0" y="3760"/>
                </a:cxn>
                <a:cxn ang="0">
                  <a:pos x="642" y="1981"/>
                </a:cxn>
                <a:cxn ang="0">
                  <a:pos x="257" y="0"/>
                </a:cxn>
              </a:cxnLst>
              <a:rect l="T0" t="T1" r="T2" b="T3"/>
              <a:pathLst>
                <a:path w="881" h="3760">
                  <a:moveTo>
                    <a:pt x="0" y="3760"/>
                  </a:moveTo>
                  <a:cubicBezTo>
                    <a:pt x="0" y="3760"/>
                    <a:pt x="624" y="2659"/>
                    <a:pt x="642" y="1981"/>
                  </a:cubicBezTo>
                  <a:cubicBezTo>
                    <a:pt x="660" y="1302"/>
                    <a:pt x="881" y="37"/>
                    <a:pt x="257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 flipH="1">
              <a:off x="2774945" y="4205288"/>
              <a:ext cx="657225" cy="157162"/>
            </a:xfrm>
            <a:custGeom>
              <a:avLst/>
              <a:gdLst>
                <a:gd name="T0" fmla="*/ 0 w 2806"/>
                <a:gd name="T1" fmla="*/ 0 h 669"/>
                <a:gd name="T2" fmla="*/ 2806 w 2806"/>
                <a:gd name="T3" fmla="*/ 669 h 669"/>
              </a:gdLst>
              <a:ahLst/>
              <a:cxnLst>
                <a:cxn ang="0">
                  <a:pos x="2806" y="229"/>
                </a:cxn>
                <a:cxn ang="0">
                  <a:pos x="697" y="504"/>
                </a:cxn>
                <a:cxn ang="0">
                  <a:pos x="0" y="0"/>
                </a:cxn>
              </a:cxnLst>
              <a:rect l="T0" t="T1" r="T2" b="T3"/>
              <a:pathLst>
                <a:path w="2806" h="669">
                  <a:moveTo>
                    <a:pt x="2806" y="229"/>
                  </a:moveTo>
                  <a:cubicBezTo>
                    <a:pt x="2806" y="229"/>
                    <a:pt x="1174" y="669"/>
                    <a:pt x="697" y="504"/>
                  </a:cubicBezTo>
                  <a:cubicBezTo>
                    <a:pt x="220" y="339"/>
                    <a:pt x="110" y="183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 flipH="1">
              <a:off x="3414707" y="3379788"/>
              <a:ext cx="161925" cy="831850"/>
            </a:xfrm>
            <a:custGeom>
              <a:avLst/>
              <a:gdLst>
                <a:gd name="T0" fmla="*/ 0 w 689"/>
                <a:gd name="T1" fmla="*/ 0 h 3558"/>
                <a:gd name="T2" fmla="*/ 689 w 689"/>
                <a:gd name="T3" fmla="*/ 3558 h 3558"/>
              </a:gdLst>
              <a:ahLst/>
              <a:cxnLst>
                <a:cxn ang="0">
                  <a:pos x="620" y="3558"/>
                </a:cxn>
                <a:cxn ang="0">
                  <a:pos x="570" y="3100"/>
                </a:cxn>
                <a:cxn ang="0">
                  <a:pos x="579" y="2143"/>
                </a:cxn>
                <a:cxn ang="0">
                  <a:pos x="268" y="1685"/>
                </a:cxn>
                <a:cxn ang="0">
                  <a:pos x="240" y="1392"/>
                </a:cxn>
                <a:cxn ang="0">
                  <a:pos x="321" y="1211"/>
                </a:cxn>
                <a:cxn ang="0">
                  <a:pos x="9" y="807"/>
                </a:cxn>
                <a:cxn ang="0">
                  <a:pos x="155" y="349"/>
                </a:cxn>
                <a:cxn ang="0">
                  <a:pos x="9" y="0"/>
                </a:cxn>
              </a:cxnLst>
              <a:rect l="T0" t="T1" r="T2" b="T3"/>
              <a:pathLst>
                <a:path w="689" h="3558">
                  <a:moveTo>
                    <a:pt x="620" y="3558"/>
                  </a:moveTo>
                  <a:cubicBezTo>
                    <a:pt x="620" y="3558"/>
                    <a:pt x="529" y="3284"/>
                    <a:pt x="570" y="3100"/>
                  </a:cubicBezTo>
                  <a:cubicBezTo>
                    <a:pt x="611" y="2917"/>
                    <a:pt x="689" y="2400"/>
                    <a:pt x="579" y="2143"/>
                  </a:cubicBezTo>
                  <a:cubicBezTo>
                    <a:pt x="469" y="1887"/>
                    <a:pt x="295" y="1749"/>
                    <a:pt x="268" y="1685"/>
                  </a:cubicBezTo>
                  <a:cubicBezTo>
                    <a:pt x="240" y="1621"/>
                    <a:pt x="176" y="1488"/>
                    <a:pt x="240" y="1392"/>
                  </a:cubicBezTo>
                  <a:cubicBezTo>
                    <a:pt x="304" y="1296"/>
                    <a:pt x="321" y="1211"/>
                    <a:pt x="321" y="1211"/>
                  </a:cubicBezTo>
                  <a:cubicBezTo>
                    <a:pt x="321" y="1211"/>
                    <a:pt x="18" y="963"/>
                    <a:pt x="9" y="807"/>
                  </a:cubicBezTo>
                  <a:cubicBezTo>
                    <a:pt x="0" y="651"/>
                    <a:pt x="183" y="495"/>
                    <a:pt x="155" y="349"/>
                  </a:cubicBezTo>
                  <a:cubicBezTo>
                    <a:pt x="128" y="202"/>
                    <a:pt x="9" y="0"/>
                    <a:pt x="9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 flipH="1">
              <a:off x="3571870" y="3295650"/>
              <a:ext cx="214312" cy="85725"/>
            </a:xfrm>
            <a:custGeom>
              <a:avLst/>
              <a:gdLst>
                <a:gd name="T0" fmla="*/ 0 w 913"/>
                <a:gd name="T1" fmla="*/ 0 h 363"/>
                <a:gd name="T2" fmla="*/ 913 w 913"/>
                <a:gd name="T3" fmla="*/ 363 h 363"/>
              </a:gdLst>
              <a:ahLst/>
              <a:cxnLst>
                <a:cxn ang="0">
                  <a:pos x="913" y="363"/>
                </a:cxn>
                <a:cxn ang="0">
                  <a:pos x="270" y="220"/>
                </a:cxn>
                <a:cxn ang="0">
                  <a:pos x="0" y="0"/>
                </a:cxn>
              </a:cxnLst>
              <a:rect l="T0" t="T1" r="T2" b="T3"/>
              <a:pathLst>
                <a:path w="913" h="363">
                  <a:moveTo>
                    <a:pt x="913" y="363"/>
                  </a:moveTo>
                  <a:cubicBezTo>
                    <a:pt x="913" y="363"/>
                    <a:pt x="449" y="316"/>
                    <a:pt x="270" y="220"/>
                  </a:cubicBezTo>
                  <a:cubicBezTo>
                    <a:pt x="91" y="124"/>
                    <a:pt x="14" y="65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 flipH="1">
              <a:off x="3411532" y="1336675"/>
              <a:ext cx="373063" cy="1962150"/>
            </a:xfrm>
            <a:custGeom>
              <a:avLst/>
              <a:gdLst>
                <a:gd name="T0" fmla="*/ 0 w 1593"/>
                <a:gd name="T1" fmla="*/ 0 h 8382"/>
                <a:gd name="T2" fmla="*/ 1593 w 1593"/>
                <a:gd name="T3" fmla="*/ 8382 h 8382"/>
              </a:gdLst>
              <a:ahLst/>
              <a:cxnLst>
                <a:cxn ang="0">
                  <a:pos x="0" y="8382"/>
                </a:cxn>
                <a:cxn ang="0">
                  <a:pos x="465" y="7153"/>
                </a:cxn>
                <a:cxn ang="0">
                  <a:pos x="951" y="5355"/>
                </a:cxn>
                <a:cxn ang="0">
                  <a:pos x="822" y="4292"/>
                </a:cxn>
                <a:cxn ang="0">
                  <a:pos x="1428" y="1926"/>
                </a:cxn>
                <a:cxn ang="0">
                  <a:pos x="1519" y="1522"/>
                </a:cxn>
                <a:cxn ang="0">
                  <a:pos x="1134" y="660"/>
                </a:cxn>
                <a:cxn ang="0">
                  <a:pos x="1244" y="0"/>
                </a:cxn>
              </a:cxnLst>
              <a:rect l="T0" t="T1" r="T2" b="T3"/>
              <a:pathLst>
                <a:path w="1593" h="8382">
                  <a:moveTo>
                    <a:pt x="0" y="8382"/>
                  </a:moveTo>
                  <a:cubicBezTo>
                    <a:pt x="0" y="8382"/>
                    <a:pt x="327" y="7465"/>
                    <a:pt x="465" y="7153"/>
                  </a:cubicBezTo>
                  <a:cubicBezTo>
                    <a:pt x="602" y="6841"/>
                    <a:pt x="1024" y="5667"/>
                    <a:pt x="951" y="5355"/>
                  </a:cubicBezTo>
                  <a:cubicBezTo>
                    <a:pt x="877" y="5044"/>
                    <a:pt x="767" y="4530"/>
                    <a:pt x="822" y="4292"/>
                  </a:cubicBezTo>
                  <a:cubicBezTo>
                    <a:pt x="877" y="4053"/>
                    <a:pt x="1263" y="2311"/>
                    <a:pt x="1428" y="1926"/>
                  </a:cubicBezTo>
                  <a:cubicBezTo>
                    <a:pt x="1593" y="1541"/>
                    <a:pt x="1519" y="1522"/>
                    <a:pt x="1519" y="1522"/>
                  </a:cubicBezTo>
                  <a:cubicBezTo>
                    <a:pt x="1519" y="1522"/>
                    <a:pt x="1153" y="1156"/>
                    <a:pt x="1134" y="660"/>
                  </a:cubicBezTo>
                  <a:cubicBezTo>
                    <a:pt x="1116" y="165"/>
                    <a:pt x="1244" y="0"/>
                    <a:pt x="1244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 flipH="1">
              <a:off x="1047745" y="868363"/>
              <a:ext cx="2449512" cy="476250"/>
            </a:xfrm>
            <a:custGeom>
              <a:avLst/>
              <a:gdLst>
                <a:gd name="T0" fmla="*/ 0 w 10454"/>
                <a:gd name="T1" fmla="*/ 0 h 2036"/>
                <a:gd name="T2" fmla="*/ 10454 w 10454"/>
                <a:gd name="T3" fmla="*/ 2036 h 2036"/>
              </a:gdLst>
              <a:ahLst/>
              <a:cxnLst>
                <a:cxn ang="0">
                  <a:pos x="0" y="2036"/>
                </a:cxn>
                <a:cxn ang="0">
                  <a:pos x="5924" y="165"/>
                </a:cxn>
                <a:cxn ang="0">
                  <a:pos x="10454" y="1614"/>
                </a:cxn>
              </a:cxnLst>
              <a:rect l="T0" t="T1" r="T2" b="T3"/>
              <a:pathLst>
                <a:path w="10454" h="2036">
                  <a:moveTo>
                    <a:pt x="0" y="2036"/>
                  </a:moveTo>
                  <a:cubicBezTo>
                    <a:pt x="0" y="2036"/>
                    <a:pt x="3136" y="330"/>
                    <a:pt x="5924" y="165"/>
                  </a:cubicBezTo>
                  <a:cubicBezTo>
                    <a:pt x="8711" y="0"/>
                    <a:pt x="9500" y="587"/>
                    <a:pt x="10454" y="1614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 flipH="1">
              <a:off x="614357" y="1243013"/>
              <a:ext cx="614363" cy="3887787"/>
            </a:xfrm>
            <a:custGeom>
              <a:avLst/>
              <a:gdLst>
                <a:gd name="T0" fmla="*/ 0 w 2623"/>
                <a:gd name="T1" fmla="*/ 0 h 16612"/>
                <a:gd name="T2" fmla="*/ 2623 w 2623"/>
                <a:gd name="T3" fmla="*/ 16612 h 16612"/>
              </a:gdLst>
              <a:ahLst/>
              <a:cxnLst>
                <a:cxn ang="0">
                  <a:pos x="766" y="0"/>
                </a:cxn>
                <a:cxn ang="0">
                  <a:pos x="1688" y="1371"/>
                </a:cxn>
                <a:cxn ang="0">
                  <a:pos x="1523" y="6561"/>
                </a:cxn>
                <a:cxn ang="0">
                  <a:pos x="0" y="10890"/>
                </a:cxn>
                <a:cxn ang="0">
                  <a:pos x="367" y="14118"/>
                </a:cxn>
                <a:cxn ang="0">
                  <a:pos x="1192" y="16612"/>
                </a:cxn>
              </a:cxnLst>
              <a:rect l="T0" t="T1" r="T2" b="T3"/>
              <a:pathLst>
                <a:path w="2623" h="16612">
                  <a:moveTo>
                    <a:pt x="766" y="0"/>
                  </a:moveTo>
                  <a:cubicBezTo>
                    <a:pt x="766" y="0"/>
                    <a:pt x="1523" y="839"/>
                    <a:pt x="1688" y="1371"/>
                  </a:cubicBezTo>
                  <a:cubicBezTo>
                    <a:pt x="1853" y="1903"/>
                    <a:pt x="2623" y="4214"/>
                    <a:pt x="1523" y="6561"/>
                  </a:cubicBezTo>
                  <a:cubicBezTo>
                    <a:pt x="422" y="8909"/>
                    <a:pt x="0" y="10229"/>
                    <a:pt x="0" y="10890"/>
                  </a:cubicBezTo>
                  <a:cubicBezTo>
                    <a:pt x="0" y="12056"/>
                    <a:pt x="41" y="12958"/>
                    <a:pt x="367" y="14118"/>
                  </a:cubicBezTo>
                  <a:cubicBezTo>
                    <a:pt x="862" y="15878"/>
                    <a:pt x="972" y="15878"/>
                    <a:pt x="1192" y="16612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7" name="组合 70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6650" y="1223963"/>
            <a:ext cx="725488" cy="72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8" name="组合 71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5625" y="1168400"/>
            <a:ext cx="590550" cy="592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9" name="组合 9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1529" y="1657352"/>
            <a:ext cx="504825" cy="498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0" name="组合 94"/>
          <p:cNvPicPr>
            <a:picLocks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2375" y="1882777"/>
            <a:ext cx="858838" cy="8524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1" name="组合 9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079" y="1851027"/>
            <a:ext cx="657225" cy="65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2" name="图片 41" descr="3d-tubiao-0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5904" y="3614739"/>
            <a:ext cx="601663" cy="601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2399941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999940">
                                      <p:cBhvr>
                                        <p:cTn id="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huangyi_liti_zimu_paiban.jpg"/>
          <p:cNvPicPr>
            <a:picLocks noChangeAspect="1"/>
          </p:cNvPicPr>
          <p:nvPr/>
        </p:nvPicPr>
        <p:blipFill>
          <a:blip r:embed="rId2" cstate="print"/>
          <a:srcRect l="14899" r="23490" b="48120"/>
          <a:stretch>
            <a:fillRect/>
          </a:stretch>
        </p:blipFill>
        <p:spPr>
          <a:xfrm>
            <a:off x="530225" y="-8264"/>
            <a:ext cx="8172450" cy="51517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9122" y="2616200"/>
            <a:ext cx="14091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客户所需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7150" y="2216150"/>
            <a:ext cx="145362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关系构建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60650" y="1816100"/>
            <a:ext cx="14091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有舍有得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8500" y="1416050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巩固规模优势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5300" y="1016000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合作共赢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7650" y="615950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人才补充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83350" y="215900"/>
            <a:ext cx="1853678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defRPr/>
            </a:pPr>
            <a:r>
              <a:rPr lang="en-US" altLang="zh-CN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统合综效</a:t>
            </a:r>
            <a:endParaRPr lang="en-US" altLang="zh-CN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6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6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 descr="黑色商务人物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2350" y="4438652"/>
            <a:ext cx="1683554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27000" y="2"/>
            <a:ext cx="87503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spc="3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客户需要什么？</a:t>
            </a:r>
            <a:endParaRPr lang="en-US" altLang="zh-CN" sz="5400" b="1" spc="3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spc="3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我们需要什么？</a:t>
            </a:r>
            <a:endParaRPr lang="zh-CN" altLang="en-US" sz="5400" b="1" spc="3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0" y="3016250"/>
            <a:ext cx="57246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永远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5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为中心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iche_fadongji-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16550" y="3416302"/>
            <a:ext cx="37274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各个部门都能带来我们的利益、不一定是账面上的还有潜在的。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gudian_yuqi_tuan-01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38788" y="0"/>
            <a:ext cx="5155324" cy="5143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73945" y="264567"/>
            <a:ext cx="2275631" cy="4608000"/>
            <a:chOff x="3473941" y="264567"/>
            <a:chExt cx="2275631" cy="4608000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473941" y="264567"/>
              <a:ext cx="2275631" cy="4608000"/>
            </a:xfrm>
            <a:prstGeom prst="roundRect">
              <a:avLst>
                <a:gd name="adj" fmla="val 7792"/>
              </a:avLst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endParaRPr lang="zh-CN" altLang="en-US" sz="8800" b="0" cap="none" spc="0" dirty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601457" y="317986"/>
              <a:ext cx="2029986" cy="4423589"/>
            </a:xfrm>
            <a:prstGeom prst="roundRect">
              <a:avLst>
                <a:gd name="adj" fmla="val 7792"/>
              </a:avLst>
            </a:prstGeom>
            <a:solidFill>
              <a:srgbClr val="C00000"/>
            </a:solidFill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3800" b="0" cap="none" spc="0" dirty="0" smtClean="0">
                  <a:ln w="18415" cmpd="sng">
                    <a:solidFill>
                      <a:schemeClr val="tx1"/>
                    </a:solidFill>
                    <a:prstDash val="solid"/>
                  </a:ln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方正北魏楷书简体" pitchFamily="65" charset="-122"/>
                  <a:ea typeface="方正北魏楷书简体" pitchFamily="65" charset="-122"/>
                </a:rPr>
                <a:t>舍</a:t>
              </a:r>
              <a:endParaRPr lang="en-US" altLang="zh-CN" sz="138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endParaRPr>
            </a:p>
            <a:p>
              <a:pPr algn="ctr"/>
              <a:r>
                <a:rPr lang="zh-CN" altLang="en-US" sz="13800" dirty="0" smtClean="0">
                  <a:ln w="18415" cmpd="sng">
                    <a:solidFill>
                      <a:schemeClr val="tx1"/>
                    </a:solidFill>
                    <a:prstDash val="solid"/>
                  </a:ln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方正北魏楷书简体" pitchFamily="65" charset="-122"/>
                  <a:ea typeface="方正北魏楷书简体" pitchFamily="65" charset="-122"/>
                </a:rPr>
                <a:t>得</a:t>
              </a:r>
              <a:endParaRPr lang="zh-CN" altLang="en-US" sz="8800" b="0" cap="none" spc="0" dirty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8月桌面文件\最新下载\史上最全3d小人\PPT素材超过500张\3d小人\200811106430926_2.jpg"/>
          <p:cNvPicPr>
            <a:picLocks noChangeAspect="1" noChangeArrowheads="1"/>
          </p:cNvPicPr>
          <p:nvPr/>
        </p:nvPicPr>
        <p:blipFill>
          <a:blip r:embed="rId2" cstate="print"/>
          <a:srcRect t="19010" b="6250"/>
          <a:stretch>
            <a:fillRect/>
          </a:stretch>
        </p:blipFill>
        <p:spPr bwMode="auto">
          <a:xfrm>
            <a:off x="0" y="215902"/>
            <a:ext cx="9141876" cy="34163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93725" y="3860802"/>
            <a:ext cx="7956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巩固规模优势</a:t>
            </a:r>
            <a:endParaRPr lang="en-US" altLang="zh-CN" sz="3200" b="1" spc="30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在势力范围内大力发展、拓宽业务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8月桌面文件\新增3D人物素材集\3DSYRW_401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468786" y="82550"/>
            <a:ext cx="4206428" cy="3648075"/>
          </a:xfrm>
          <a:prstGeom prst="round2DiagRect">
            <a:avLst>
              <a:gd name="adj1" fmla="val 690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4" y="3720407"/>
            <a:ext cx="91439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合作共赢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与其他合作方探讨一条可行的合作之路，把竞争变成合作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52"/>
          <p:cNvGrpSpPr>
            <a:grpSpLocks/>
          </p:cNvGrpSpPr>
          <p:nvPr/>
        </p:nvGrpSpPr>
        <p:grpSpPr bwMode="auto">
          <a:xfrm>
            <a:off x="754562" y="1704457"/>
            <a:ext cx="3415605" cy="1583066"/>
            <a:chOff x="0" y="3232138"/>
            <a:chExt cx="4572032" cy="30019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3232138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6232534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53"/>
          <p:cNvGrpSpPr>
            <a:grpSpLocks/>
          </p:cNvGrpSpPr>
          <p:nvPr/>
        </p:nvGrpSpPr>
        <p:grpSpPr bwMode="auto">
          <a:xfrm>
            <a:off x="955481" y="236081"/>
            <a:ext cx="2913311" cy="4602297"/>
            <a:chOff x="1430302" y="447644"/>
            <a:chExt cx="4143404" cy="8727382"/>
          </a:xfrm>
        </p:grpSpPr>
        <p:grpSp>
          <p:nvGrpSpPr>
            <p:cNvPr id="19" name="组合 43"/>
            <p:cNvGrpSpPr>
              <a:grpSpLocks/>
            </p:cNvGrpSpPr>
            <p:nvPr/>
          </p:nvGrpSpPr>
          <p:grpSpPr bwMode="auto">
            <a:xfrm>
              <a:off x="1430302" y="447644"/>
              <a:ext cx="3217313" cy="2651977"/>
              <a:chOff x="7284546" y="590520"/>
              <a:chExt cx="3217313" cy="2651977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7284546" y="590520"/>
                <a:ext cx="3217313" cy="17509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价值观</a:t>
                </a:r>
                <a:endParaRPr lang="zh-CN" altLang="en-US" sz="5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355985" y="2133582"/>
                <a:ext cx="1721737" cy="1108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文化与理念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0" name="组合 46"/>
            <p:cNvGrpSpPr>
              <a:grpSpLocks/>
            </p:cNvGrpSpPr>
            <p:nvPr/>
          </p:nvGrpSpPr>
          <p:grpSpPr bwMode="auto">
            <a:xfrm>
              <a:off x="1433477" y="3444867"/>
              <a:ext cx="2665459" cy="2680551"/>
              <a:chOff x="7287721" y="3587743"/>
              <a:chExt cx="2665459" cy="2680551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7287721" y="3587743"/>
                <a:ext cx="2232421" cy="175091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变革</a:t>
                </a:r>
                <a:endParaRPr lang="zh-CN" altLang="en-US" sz="5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7355984" y="5159380"/>
                <a:ext cx="2597196" cy="11089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内部的发展与突破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1" name="组合 49"/>
            <p:cNvGrpSpPr>
              <a:grpSpLocks/>
            </p:cNvGrpSpPr>
            <p:nvPr/>
          </p:nvGrpSpPr>
          <p:grpSpPr bwMode="auto">
            <a:xfrm>
              <a:off x="1433477" y="6516701"/>
              <a:ext cx="4140229" cy="2658325"/>
              <a:chOff x="7287721" y="6659577"/>
              <a:chExt cx="4140229" cy="2658325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7287721" y="6659577"/>
                <a:ext cx="2232420" cy="17509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853154">
                  <a:defRPr/>
                </a:pPr>
                <a:r>
                  <a:rPr lang="zh-CN" altLang="en-US" sz="5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共赢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363921" y="8208987"/>
                <a:ext cx="4064029" cy="110891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853154">
                  <a:defRPr/>
                </a:pPr>
                <a:endPara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defTabSz="853154">
                  <a:defRPr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外部的开拓与合作</a:t>
                </a:r>
                <a:endPara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 flipH="1">
            <a:off x="5283204" y="868365"/>
            <a:ext cx="3171825" cy="4275137"/>
            <a:chOff x="614357" y="868363"/>
            <a:chExt cx="3171825" cy="4275137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 flipH="1">
              <a:off x="2628895" y="4264025"/>
              <a:ext cx="206375" cy="879475"/>
            </a:xfrm>
            <a:custGeom>
              <a:avLst/>
              <a:gdLst>
                <a:gd name="T0" fmla="*/ 0 w 881"/>
                <a:gd name="T1" fmla="*/ 0 h 3760"/>
                <a:gd name="T2" fmla="*/ 881 w 881"/>
                <a:gd name="T3" fmla="*/ 3760 h 3760"/>
              </a:gdLst>
              <a:ahLst/>
              <a:cxnLst>
                <a:cxn ang="0">
                  <a:pos x="0" y="3760"/>
                </a:cxn>
                <a:cxn ang="0">
                  <a:pos x="642" y="1981"/>
                </a:cxn>
                <a:cxn ang="0">
                  <a:pos x="257" y="0"/>
                </a:cxn>
              </a:cxnLst>
              <a:rect l="T0" t="T1" r="T2" b="T3"/>
              <a:pathLst>
                <a:path w="881" h="3760">
                  <a:moveTo>
                    <a:pt x="0" y="3760"/>
                  </a:moveTo>
                  <a:cubicBezTo>
                    <a:pt x="0" y="3760"/>
                    <a:pt x="624" y="2659"/>
                    <a:pt x="642" y="1981"/>
                  </a:cubicBezTo>
                  <a:cubicBezTo>
                    <a:pt x="660" y="1302"/>
                    <a:pt x="881" y="37"/>
                    <a:pt x="257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 flipH="1">
              <a:off x="2774945" y="4205288"/>
              <a:ext cx="657225" cy="157162"/>
            </a:xfrm>
            <a:custGeom>
              <a:avLst/>
              <a:gdLst>
                <a:gd name="T0" fmla="*/ 0 w 2806"/>
                <a:gd name="T1" fmla="*/ 0 h 669"/>
                <a:gd name="T2" fmla="*/ 2806 w 2806"/>
                <a:gd name="T3" fmla="*/ 669 h 669"/>
              </a:gdLst>
              <a:ahLst/>
              <a:cxnLst>
                <a:cxn ang="0">
                  <a:pos x="2806" y="229"/>
                </a:cxn>
                <a:cxn ang="0">
                  <a:pos x="697" y="504"/>
                </a:cxn>
                <a:cxn ang="0">
                  <a:pos x="0" y="0"/>
                </a:cxn>
              </a:cxnLst>
              <a:rect l="T0" t="T1" r="T2" b="T3"/>
              <a:pathLst>
                <a:path w="2806" h="669">
                  <a:moveTo>
                    <a:pt x="2806" y="229"/>
                  </a:moveTo>
                  <a:cubicBezTo>
                    <a:pt x="2806" y="229"/>
                    <a:pt x="1174" y="669"/>
                    <a:pt x="697" y="504"/>
                  </a:cubicBezTo>
                  <a:cubicBezTo>
                    <a:pt x="220" y="339"/>
                    <a:pt x="110" y="183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 flipH="1">
              <a:off x="3414707" y="3379788"/>
              <a:ext cx="161925" cy="831850"/>
            </a:xfrm>
            <a:custGeom>
              <a:avLst/>
              <a:gdLst>
                <a:gd name="T0" fmla="*/ 0 w 689"/>
                <a:gd name="T1" fmla="*/ 0 h 3558"/>
                <a:gd name="T2" fmla="*/ 689 w 689"/>
                <a:gd name="T3" fmla="*/ 3558 h 3558"/>
              </a:gdLst>
              <a:ahLst/>
              <a:cxnLst>
                <a:cxn ang="0">
                  <a:pos x="620" y="3558"/>
                </a:cxn>
                <a:cxn ang="0">
                  <a:pos x="570" y="3100"/>
                </a:cxn>
                <a:cxn ang="0">
                  <a:pos x="579" y="2143"/>
                </a:cxn>
                <a:cxn ang="0">
                  <a:pos x="268" y="1685"/>
                </a:cxn>
                <a:cxn ang="0">
                  <a:pos x="240" y="1392"/>
                </a:cxn>
                <a:cxn ang="0">
                  <a:pos x="321" y="1211"/>
                </a:cxn>
                <a:cxn ang="0">
                  <a:pos x="9" y="807"/>
                </a:cxn>
                <a:cxn ang="0">
                  <a:pos x="155" y="349"/>
                </a:cxn>
                <a:cxn ang="0">
                  <a:pos x="9" y="0"/>
                </a:cxn>
              </a:cxnLst>
              <a:rect l="T0" t="T1" r="T2" b="T3"/>
              <a:pathLst>
                <a:path w="689" h="3558">
                  <a:moveTo>
                    <a:pt x="620" y="3558"/>
                  </a:moveTo>
                  <a:cubicBezTo>
                    <a:pt x="620" y="3558"/>
                    <a:pt x="529" y="3284"/>
                    <a:pt x="570" y="3100"/>
                  </a:cubicBezTo>
                  <a:cubicBezTo>
                    <a:pt x="611" y="2917"/>
                    <a:pt x="689" y="2400"/>
                    <a:pt x="579" y="2143"/>
                  </a:cubicBezTo>
                  <a:cubicBezTo>
                    <a:pt x="469" y="1887"/>
                    <a:pt x="295" y="1749"/>
                    <a:pt x="268" y="1685"/>
                  </a:cubicBezTo>
                  <a:cubicBezTo>
                    <a:pt x="240" y="1621"/>
                    <a:pt x="176" y="1488"/>
                    <a:pt x="240" y="1392"/>
                  </a:cubicBezTo>
                  <a:cubicBezTo>
                    <a:pt x="304" y="1296"/>
                    <a:pt x="321" y="1211"/>
                    <a:pt x="321" y="1211"/>
                  </a:cubicBezTo>
                  <a:cubicBezTo>
                    <a:pt x="321" y="1211"/>
                    <a:pt x="18" y="963"/>
                    <a:pt x="9" y="807"/>
                  </a:cubicBezTo>
                  <a:cubicBezTo>
                    <a:pt x="0" y="651"/>
                    <a:pt x="183" y="495"/>
                    <a:pt x="155" y="349"/>
                  </a:cubicBezTo>
                  <a:cubicBezTo>
                    <a:pt x="128" y="202"/>
                    <a:pt x="9" y="0"/>
                    <a:pt x="9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 flipH="1">
              <a:off x="3571870" y="3295650"/>
              <a:ext cx="214312" cy="85725"/>
            </a:xfrm>
            <a:custGeom>
              <a:avLst/>
              <a:gdLst>
                <a:gd name="T0" fmla="*/ 0 w 913"/>
                <a:gd name="T1" fmla="*/ 0 h 363"/>
                <a:gd name="T2" fmla="*/ 913 w 913"/>
                <a:gd name="T3" fmla="*/ 363 h 363"/>
              </a:gdLst>
              <a:ahLst/>
              <a:cxnLst>
                <a:cxn ang="0">
                  <a:pos x="913" y="363"/>
                </a:cxn>
                <a:cxn ang="0">
                  <a:pos x="270" y="220"/>
                </a:cxn>
                <a:cxn ang="0">
                  <a:pos x="0" y="0"/>
                </a:cxn>
              </a:cxnLst>
              <a:rect l="T0" t="T1" r="T2" b="T3"/>
              <a:pathLst>
                <a:path w="913" h="363">
                  <a:moveTo>
                    <a:pt x="913" y="363"/>
                  </a:moveTo>
                  <a:cubicBezTo>
                    <a:pt x="913" y="363"/>
                    <a:pt x="449" y="316"/>
                    <a:pt x="270" y="220"/>
                  </a:cubicBezTo>
                  <a:cubicBezTo>
                    <a:pt x="91" y="124"/>
                    <a:pt x="14" y="65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 flipH="1">
              <a:off x="3411532" y="1336675"/>
              <a:ext cx="373063" cy="1962150"/>
            </a:xfrm>
            <a:custGeom>
              <a:avLst/>
              <a:gdLst>
                <a:gd name="T0" fmla="*/ 0 w 1593"/>
                <a:gd name="T1" fmla="*/ 0 h 8382"/>
                <a:gd name="T2" fmla="*/ 1593 w 1593"/>
                <a:gd name="T3" fmla="*/ 8382 h 8382"/>
              </a:gdLst>
              <a:ahLst/>
              <a:cxnLst>
                <a:cxn ang="0">
                  <a:pos x="0" y="8382"/>
                </a:cxn>
                <a:cxn ang="0">
                  <a:pos x="465" y="7153"/>
                </a:cxn>
                <a:cxn ang="0">
                  <a:pos x="951" y="5355"/>
                </a:cxn>
                <a:cxn ang="0">
                  <a:pos x="822" y="4292"/>
                </a:cxn>
                <a:cxn ang="0">
                  <a:pos x="1428" y="1926"/>
                </a:cxn>
                <a:cxn ang="0">
                  <a:pos x="1519" y="1522"/>
                </a:cxn>
                <a:cxn ang="0">
                  <a:pos x="1134" y="660"/>
                </a:cxn>
                <a:cxn ang="0">
                  <a:pos x="1244" y="0"/>
                </a:cxn>
              </a:cxnLst>
              <a:rect l="T0" t="T1" r="T2" b="T3"/>
              <a:pathLst>
                <a:path w="1593" h="8382">
                  <a:moveTo>
                    <a:pt x="0" y="8382"/>
                  </a:moveTo>
                  <a:cubicBezTo>
                    <a:pt x="0" y="8382"/>
                    <a:pt x="327" y="7465"/>
                    <a:pt x="465" y="7153"/>
                  </a:cubicBezTo>
                  <a:cubicBezTo>
                    <a:pt x="602" y="6841"/>
                    <a:pt x="1024" y="5667"/>
                    <a:pt x="951" y="5355"/>
                  </a:cubicBezTo>
                  <a:cubicBezTo>
                    <a:pt x="877" y="5044"/>
                    <a:pt x="767" y="4530"/>
                    <a:pt x="822" y="4292"/>
                  </a:cubicBezTo>
                  <a:cubicBezTo>
                    <a:pt x="877" y="4053"/>
                    <a:pt x="1263" y="2311"/>
                    <a:pt x="1428" y="1926"/>
                  </a:cubicBezTo>
                  <a:cubicBezTo>
                    <a:pt x="1593" y="1541"/>
                    <a:pt x="1519" y="1522"/>
                    <a:pt x="1519" y="1522"/>
                  </a:cubicBezTo>
                  <a:cubicBezTo>
                    <a:pt x="1519" y="1522"/>
                    <a:pt x="1153" y="1156"/>
                    <a:pt x="1134" y="660"/>
                  </a:cubicBezTo>
                  <a:cubicBezTo>
                    <a:pt x="1116" y="165"/>
                    <a:pt x="1244" y="0"/>
                    <a:pt x="1244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 flipH="1">
              <a:off x="1047745" y="868363"/>
              <a:ext cx="2449512" cy="476250"/>
            </a:xfrm>
            <a:custGeom>
              <a:avLst/>
              <a:gdLst>
                <a:gd name="T0" fmla="*/ 0 w 10454"/>
                <a:gd name="T1" fmla="*/ 0 h 2036"/>
                <a:gd name="T2" fmla="*/ 10454 w 10454"/>
                <a:gd name="T3" fmla="*/ 2036 h 2036"/>
              </a:gdLst>
              <a:ahLst/>
              <a:cxnLst>
                <a:cxn ang="0">
                  <a:pos x="0" y="2036"/>
                </a:cxn>
                <a:cxn ang="0">
                  <a:pos x="5924" y="165"/>
                </a:cxn>
                <a:cxn ang="0">
                  <a:pos x="10454" y="1614"/>
                </a:cxn>
              </a:cxnLst>
              <a:rect l="T0" t="T1" r="T2" b="T3"/>
              <a:pathLst>
                <a:path w="10454" h="2036">
                  <a:moveTo>
                    <a:pt x="0" y="2036"/>
                  </a:moveTo>
                  <a:cubicBezTo>
                    <a:pt x="0" y="2036"/>
                    <a:pt x="3136" y="330"/>
                    <a:pt x="5924" y="165"/>
                  </a:cubicBezTo>
                  <a:cubicBezTo>
                    <a:pt x="8711" y="0"/>
                    <a:pt x="9500" y="587"/>
                    <a:pt x="10454" y="1614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 flipH="1">
              <a:off x="614357" y="1243013"/>
              <a:ext cx="614363" cy="3887787"/>
            </a:xfrm>
            <a:custGeom>
              <a:avLst/>
              <a:gdLst>
                <a:gd name="T0" fmla="*/ 0 w 2623"/>
                <a:gd name="T1" fmla="*/ 0 h 16612"/>
                <a:gd name="T2" fmla="*/ 2623 w 2623"/>
                <a:gd name="T3" fmla="*/ 16612 h 16612"/>
              </a:gdLst>
              <a:ahLst/>
              <a:cxnLst>
                <a:cxn ang="0">
                  <a:pos x="766" y="0"/>
                </a:cxn>
                <a:cxn ang="0">
                  <a:pos x="1688" y="1371"/>
                </a:cxn>
                <a:cxn ang="0">
                  <a:pos x="1523" y="6561"/>
                </a:cxn>
                <a:cxn ang="0">
                  <a:pos x="0" y="10890"/>
                </a:cxn>
                <a:cxn ang="0">
                  <a:pos x="367" y="14118"/>
                </a:cxn>
                <a:cxn ang="0">
                  <a:pos x="1192" y="16612"/>
                </a:cxn>
              </a:cxnLst>
              <a:rect l="T0" t="T1" r="T2" b="T3"/>
              <a:pathLst>
                <a:path w="2623" h="16612">
                  <a:moveTo>
                    <a:pt x="766" y="0"/>
                  </a:moveTo>
                  <a:cubicBezTo>
                    <a:pt x="766" y="0"/>
                    <a:pt x="1523" y="839"/>
                    <a:pt x="1688" y="1371"/>
                  </a:cubicBezTo>
                  <a:cubicBezTo>
                    <a:pt x="1853" y="1903"/>
                    <a:pt x="2623" y="4214"/>
                    <a:pt x="1523" y="6561"/>
                  </a:cubicBezTo>
                  <a:cubicBezTo>
                    <a:pt x="422" y="8909"/>
                    <a:pt x="0" y="10229"/>
                    <a:pt x="0" y="10890"/>
                  </a:cubicBezTo>
                  <a:cubicBezTo>
                    <a:pt x="0" y="12056"/>
                    <a:pt x="41" y="12958"/>
                    <a:pt x="367" y="14118"/>
                  </a:cubicBezTo>
                  <a:cubicBezTo>
                    <a:pt x="862" y="15878"/>
                    <a:pt x="972" y="15878"/>
                    <a:pt x="1192" y="16612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9" name="组合 70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6650" y="1223963"/>
            <a:ext cx="725488" cy="72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0" name="组合 71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5625" y="1168400"/>
            <a:ext cx="590550" cy="592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1" name="组合 9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1529" y="1657352"/>
            <a:ext cx="504825" cy="498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2" name="组合 94"/>
          <p:cNvPicPr>
            <a:picLocks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2375" y="1882777"/>
            <a:ext cx="858838" cy="8524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53" name="组合 9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079" y="1851027"/>
            <a:ext cx="657225" cy="65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6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2399941">
                                      <p:cBhvr>
                                        <p:cTn id="2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999940">
                                      <p:cBhvr>
                                        <p:cTn id="2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3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8月桌面文件\新增3D人物素材集\3D_002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8166" y="1"/>
            <a:ext cx="5527675" cy="3454797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93725" y="3149600"/>
            <a:ext cx="79565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人才补充</a:t>
            </a:r>
            <a:endParaRPr lang="en-US" altLang="zh-CN" sz="3200" b="1" spc="30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与学校建立一种互助平台、我们提供学习期间的资助，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反过来得到一种广告效益来源源不断的吸引新人进入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10"/>
          <p:cNvSpPr>
            <a:spLocks noChangeArrowheads="1"/>
          </p:cNvSpPr>
          <p:nvPr/>
        </p:nvSpPr>
        <p:spPr bwMode="auto">
          <a:xfrm>
            <a:off x="1142091" y="3768042"/>
            <a:ext cx="6709011" cy="1470708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47991" y="1267368"/>
            <a:ext cx="3235325" cy="3235325"/>
          </a:xfrm>
          <a:prstGeom prst="ellipse">
            <a:avLst/>
          </a:prstGeom>
          <a:pattFill prst="openDmnd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 w="76200" cap="flat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606927" y="1314991"/>
            <a:ext cx="942975" cy="1066800"/>
          </a:xfrm>
          <a:custGeom>
            <a:avLst/>
            <a:gdLst>
              <a:gd name="T0" fmla="*/ 0 w 185"/>
              <a:gd name="T1" fmla="*/ 21 h 210"/>
              <a:gd name="T2" fmla="*/ 10 w 185"/>
              <a:gd name="T3" fmla="*/ 173 h 210"/>
              <a:gd name="T4" fmla="*/ 67 w 185"/>
              <a:gd name="T5" fmla="*/ 197 h 210"/>
              <a:gd name="T6" fmla="*/ 176 w 185"/>
              <a:gd name="T7" fmla="*/ 101 h 210"/>
              <a:gd name="T8" fmla="*/ 176 w 185"/>
              <a:gd name="T9" fmla="*/ 76 h 210"/>
              <a:gd name="T10" fmla="*/ 60 w 185"/>
              <a:gd name="T11" fmla="*/ 9 h 210"/>
              <a:gd name="T12" fmla="*/ 0 w 185"/>
              <a:gd name="T13" fmla="*/ 2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210">
                <a:moveTo>
                  <a:pt x="0" y="21"/>
                </a:moveTo>
                <a:cubicBezTo>
                  <a:pt x="10" y="173"/>
                  <a:pt x="10" y="173"/>
                  <a:pt x="10" y="173"/>
                </a:cubicBezTo>
                <a:cubicBezTo>
                  <a:pt x="10" y="173"/>
                  <a:pt x="21" y="210"/>
                  <a:pt x="67" y="197"/>
                </a:cubicBezTo>
                <a:cubicBezTo>
                  <a:pt x="176" y="101"/>
                  <a:pt x="176" y="101"/>
                  <a:pt x="176" y="101"/>
                </a:cubicBezTo>
                <a:cubicBezTo>
                  <a:pt x="176" y="101"/>
                  <a:pt x="185" y="91"/>
                  <a:pt x="176" y="76"/>
                </a:cubicBezTo>
                <a:cubicBezTo>
                  <a:pt x="176" y="76"/>
                  <a:pt x="160" y="39"/>
                  <a:pt x="60" y="9"/>
                </a:cubicBezTo>
                <a:cubicBezTo>
                  <a:pt x="60" y="9"/>
                  <a:pt x="3" y="0"/>
                  <a:pt x="0" y="21"/>
                </a:cubicBezTo>
                <a:close/>
              </a:path>
            </a:pathLst>
          </a:cu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076829" y="1853155"/>
            <a:ext cx="1057275" cy="955675"/>
          </a:xfrm>
          <a:custGeom>
            <a:avLst/>
            <a:gdLst>
              <a:gd name="T0" fmla="*/ 105 w 208"/>
              <a:gd name="T1" fmla="*/ 9 h 188"/>
              <a:gd name="T2" fmla="*/ 7 w 208"/>
              <a:gd name="T3" fmla="*/ 117 h 188"/>
              <a:gd name="T4" fmla="*/ 5 w 208"/>
              <a:gd name="T5" fmla="*/ 152 h 188"/>
              <a:gd name="T6" fmla="*/ 41 w 208"/>
              <a:gd name="T7" fmla="*/ 182 h 188"/>
              <a:gd name="T8" fmla="*/ 184 w 208"/>
              <a:gd name="T9" fmla="*/ 188 h 188"/>
              <a:gd name="T10" fmla="*/ 197 w 208"/>
              <a:gd name="T11" fmla="*/ 170 h 188"/>
              <a:gd name="T12" fmla="*/ 129 w 208"/>
              <a:gd name="T13" fmla="*/ 9 h 188"/>
              <a:gd name="T14" fmla="*/ 105 w 208"/>
              <a:gd name="T15" fmla="*/ 9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188">
                <a:moveTo>
                  <a:pt x="105" y="9"/>
                </a:moveTo>
                <a:cubicBezTo>
                  <a:pt x="7" y="117"/>
                  <a:pt x="7" y="117"/>
                  <a:pt x="7" y="117"/>
                </a:cubicBezTo>
                <a:cubicBezTo>
                  <a:pt x="7" y="117"/>
                  <a:pt x="0" y="131"/>
                  <a:pt x="5" y="152"/>
                </a:cubicBezTo>
                <a:cubicBezTo>
                  <a:pt x="5" y="152"/>
                  <a:pt x="14" y="179"/>
                  <a:pt x="41" y="182"/>
                </a:cubicBezTo>
                <a:cubicBezTo>
                  <a:pt x="184" y="188"/>
                  <a:pt x="184" y="188"/>
                  <a:pt x="184" y="188"/>
                </a:cubicBezTo>
                <a:cubicBezTo>
                  <a:pt x="184" y="188"/>
                  <a:pt x="197" y="185"/>
                  <a:pt x="197" y="170"/>
                </a:cubicBezTo>
                <a:cubicBezTo>
                  <a:pt x="197" y="170"/>
                  <a:pt x="208" y="81"/>
                  <a:pt x="129" y="9"/>
                </a:cubicBezTo>
                <a:cubicBezTo>
                  <a:pt x="129" y="9"/>
                  <a:pt x="118" y="0"/>
                  <a:pt x="105" y="9"/>
                </a:cubicBezTo>
                <a:close/>
              </a:path>
            </a:pathLst>
          </a:cu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987929" y="2931068"/>
            <a:ext cx="1163637" cy="960437"/>
          </a:xfrm>
          <a:custGeom>
            <a:avLst/>
            <a:gdLst>
              <a:gd name="T0" fmla="*/ 24 w 229"/>
              <a:gd name="T1" fmla="*/ 74 h 189"/>
              <a:gd name="T2" fmla="*/ 51 w 229"/>
              <a:gd name="T3" fmla="*/ 9 h 189"/>
              <a:gd name="T4" fmla="*/ 191 w 229"/>
              <a:gd name="T5" fmla="*/ 0 h 189"/>
              <a:gd name="T6" fmla="*/ 197 w 229"/>
              <a:gd name="T7" fmla="*/ 102 h 189"/>
              <a:gd name="T8" fmla="*/ 146 w 229"/>
              <a:gd name="T9" fmla="*/ 176 h 189"/>
              <a:gd name="T10" fmla="*/ 116 w 229"/>
              <a:gd name="T11" fmla="*/ 179 h 189"/>
              <a:gd name="T12" fmla="*/ 24 w 229"/>
              <a:gd name="T13" fmla="*/ 7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9" h="189">
                <a:moveTo>
                  <a:pt x="24" y="74"/>
                </a:moveTo>
                <a:cubicBezTo>
                  <a:pt x="24" y="74"/>
                  <a:pt x="0" y="25"/>
                  <a:pt x="51" y="9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229" y="0"/>
                  <a:pt x="197" y="102"/>
                </a:cubicBezTo>
                <a:cubicBezTo>
                  <a:pt x="197" y="102"/>
                  <a:pt x="184" y="144"/>
                  <a:pt x="146" y="176"/>
                </a:cubicBezTo>
                <a:cubicBezTo>
                  <a:pt x="146" y="176"/>
                  <a:pt x="133" y="189"/>
                  <a:pt x="116" y="179"/>
                </a:cubicBezTo>
                <a:lnTo>
                  <a:pt x="24" y="74"/>
                </a:lnTo>
                <a:close/>
              </a:path>
            </a:pathLst>
          </a:cu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4606925" y="3348578"/>
            <a:ext cx="996950" cy="1189038"/>
          </a:xfrm>
          <a:custGeom>
            <a:avLst/>
            <a:gdLst>
              <a:gd name="T0" fmla="*/ 6 w 196"/>
              <a:gd name="T1" fmla="*/ 53 h 234"/>
              <a:gd name="T2" fmla="*/ 70 w 196"/>
              <a:gd name="T3" fmla="*/ 19 h 234"/>
              <a:gd name="T4" fmla="*/ 184 w 196"/>
              <a:gd name="T5" fmla="*/ 119 h 234"/>
              <a:gd name="T6" fmla="*/ 130 w 196"/>
              <a:gd name="T7" fmla="*/ 175 h 234"/>
              <a:gd name="T8" fmla="*/ 0 w 196"/>
              <a:gd name="T9" fmla="*/ 192 h 234"/>
              <a:gd name="T10" fmla="*/ 6 w 196"/>
              <a:gd name="T11" fmla="*/ 5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234">
                <a:moveTo>
                  <a:pt x="6" y="53"/>
                </a:moveTo>
                <a:cubicBezTo>
                  <a:pt x="6" y="53"/>
                  <a:pt x="21" y="0"/>
                  <a:pt x="70" y="19"/>
                </a:cubicBezTo>
                <a:cubicBezTo>
                  <a:pt x="184" y="119"/>
                  <a:pt x="184" y="119"/>
                  <a:pt x="184" y="119"/>
                </a:cubicBezTo>
                <a:cubicBezTo>
                  <a:pt x="184" y="119"/>
                  <a:pt x="196" y="139"/>
                  <a:pt x="130" y="175"/>
                </a:cubicBezTo>
                <a:cubicBezTo>
                  <a:pt x="130" y="175"/>
                  <a:pt x="24" y="234"/>
                  <a:pt x="0" y="192"/>
                </a:cubicBezTo>
                <a:lnTo>
                  <a:pt x="6" y="53"/>
                </a:lnTo>
                <a:close/>
              </a:path>
            </a:pathLst>
          </a:cu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482979" y="3337468"/>
            <a:ext cx="1012825" cy="1149350"/>
          </a:xfrm>
          <a:custGeom>
            <a:avLst/>
            <a:gdLst>
              <a:gd name="T0" fmla="*/ 20 w 199"/>
              <a:gd name="T1" fmla="*/ 113 h 226"/>
              <a:gd name="T2" fmla="*/ 127 w 199"/>
              <a:gd name="T3" fmla="*/ 20 h 226"/>
              <a:gd name="T4" fmla="*/ 189 w 199"/>
              <a:gd name="T5" fmla="*/ 45 h 226"/>
              <a:gd name="T6" fmla="*/ 196 w 199"/>
              <a:gd name="T7" fmla="*/ 192 h 226"/>
              <a:gd name="T8" fmla="*/ 94 w 199"/>
              <a:gd name="T9" fmla="*/ 195 h 226"/>
              <a:gd name="T10" fmla="*/ 20 w 199"/>
              <a:gd name="T11" fmla="*/ 113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226">
                <a:moveTo>
                  <a:pt x="20" y="113"/>
                </a:moveTo>
                <a:cubicBezTo>
                  <a:pt x="127" y="20"/>
                  <a:pt x="127" y="20"/>
                  <a:pt x="127" y="20"/>
                </a:cubicBezTo>
                <a:cubicBezTo>
                  <a:pt x="127" y="20"/>
                  <a:pt x="169" y="0"/>
                  <a:pt x="189" y="45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192"/>
                  <a:pt x="199" y="226"/>
                  <a:pt x="94" y="195"/>
                </a:cubicBezTo>
                <a:cubicBezTo>
                  <a:pt x="94" y="195"/>
                  <a:pt x="0" y="160"/>
                  <a:pt x="20" y="113"/>
                </a:cubicBezTo>
                <a:close/>
              </a:path>
            </a:pathLst>
          </a:cu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2903537" y="2946943"/>
            <a:ext cx="1119188" cy="1006475"/>
          </a:xfrm>
          <a:custGeom>
            <a:avLst/>
            <a:gdLst>
              <a:gd name="T0" fmla="*/ 34 w 220"/>
              <a:gd name="T1" fmla="*/ 0 h 198"/>
              <a:gd name="T2" fmla="*/ 183 w 220"/>
              <a:gd name="T3" fmla="*/ 5 h 198"/>
              <a:gd name="T4" fmla="*/ 214 w 220"/>
              <a:gd name="T5" fmla="*/ 64 h 198"/>
              <a:gd name="T6" fmla="*/ 115 w 220"/>
              <a:gd name="T7" fmla="*/ 177 h 198"/>
              <a:gd name="T8" fmla="*/ 42 w 220"/>
              <a:gd name="T9" fmla="*/ 116 h 198"/>
              <a:gd name="T10" fmla="*/ 34 w 220"/>
              <a:gd name="T11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198">
                <a:moveTo>
                  <a:pt x="34" y="0"/>
                </a:moveTo>
                <a:cubicBezTo>
                  <a:pt x="183" y="5"/>
                  <a:pt x="183" y="5"/>
                  <a:pt x="183" y="5"/>
                </a:cubicBezTo>
                <a:cubicBezTo>
                  <a:pt x="183" y="5"/>
                  <a:pt x="220" y="11"/>
                  <a:pt x="214" y="64"/>
                </a:cubicBezTo>
                <a:cubicBezTo>
                  <a:pt x="115" y="177"/>
                  <a:pt x="115" y="177"/>
                  <a:pt x="115" y="177"/>
                </a:cubicBezTo>
                <a:cubicBezTo>
                  <a:pt x="115" y="177"/>
                  <a:pt x="81" y="198"/>
                  <a:pt x="42" y="116"/>
                </a:cubicBezTo>
                <a:cubicBezTo>
                  <a:pt x="42" y="116"/>
                  <a:pt x="0" y="21"/>
                  <a:pt x="34" y="0"/>
                </a:cubicBezTo>
                <a:close/>
              </a:path>
            </a:pathLst>
          </a:cu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2908300" y="1732505"/>
            <a:ext cx="1149350" cy="1101725"/>
          </a:xfrm>
          <a:custGeom>
            <a:avLst/>
            <a:gdLst>
              <a:gd name="T0" fmla="*/ 182 w 226"/>
              <a:gd name="T1" fmla="*/ 206 h 217"/>
              <a:gd name="T2" fmla="*/ 38 w 226"/>
              <a:gd name="T3" fmla="*/ 212 h 217"/>
              <a:gd name="T4" fmla="*/ 34 w 226"/>
              <a:gd name="T5" fmla="*/ 110 h 217"/>
              <a:gd name="T6" fmla="*/ 121 w 226"/>
              <a:gd name="T7" fmla="*/ 42 h 217"/>
              <a:gd name="T8" fmla="*/ 211 w 226"/>
              <a:gd name="T9" fmla="*/ 149 h 217"/>
              <a:gd name="T10" fmla="*/ 182 w 226"/>
              <a:gd name="T11" fmla="*/ 206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217">
                <a:moveTo>
                  <a:pt x="182" y="206"/>
                </a:moveTo>
                <a:cubicBezTo>
                  <a:pt x="38" y="212"/>
                  <a:pt x="38" y="212"/>
                  <a:pt x="38" y="212"/>
                </a:cubicBezTo>
                <a:cubicBezTo>
                  <a:pt x="38" y="212"/>
                  <a:pt x="0" y="217"/>
                  <a:pt x="34" y="110"/>
                </a:cubicBezTo>
                <a:cubicBezTo>
                  <a:pt x="34" y="110"/>
                  <a:pt x="80" y="0"/>
                  <a:pt x="121" y="42"/>
                </a:cubicBezTo>
                <a:cubicBezTo>
                  <a:pt x="211" y="149"/>
                  <a:pt x="211" y="149"/>
                  <a:pt x="211" y="149"/>
                </a:cubicBezTo>
                <a:cubicBezTo>
                  <a:pt x="211" y="149"/>
                  <a:pt x="226" y="192"/>
                  <a:pt x="182" y="206"/>
                </a:cubicBezTo>
                <a:close/>
              </a:path>
            </a:pathLst>
          </a:cu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3436941" y="1234030"/>
            <a:ext cx="1063625" cy="1173163"/>
          </a:xfrm>
          <a:custGeom>
            <a:avLst/>
            <a:gdLst>
              <a:gd name="T0" fmla="*/ 135 w 209"/>
              <a:gd name="T1" fmla="*/ 212 h 231"/>
              <a:gd name="T2" fmla="*/ 29 w 209"/>
              <a:gd name="T3" fmla="*/ 119 h 231"/>
              <a:gd name="T4" fmla="*/ 87 w 209"/>
              <a:gd name="T5" fmla="*/ 44 h 231"/>
              <a:gd name="T6" fmla="*/ 205 w 209"/>
              <a:gd name="T7" fmla="*/ 47 h 231"/>
              <a:gd name="T8" fmla="*/ 200 w 209"/>
              <a:gd name="T9" fmla="*/ 183 h 231"/>
              <a:gd name="T10" fmla="*/ 135 w 209"/>
              <a:gd name="T11" fmla="*/ 2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9" h="231">
                <a:moveTo>
                  <a:pt x="135" y="212"/>
                </a:moveTo>
                <a:cubicBezTo>
                  <a:pt x="29" y="119"/>
                  <a:pt x="29" y="119"/>
                  <a:pt x="29" y="119"/>
                </a:cubicBezTo>
                <a:cubicBezTo>
                  <a:pt x="29" y="119"/>
                  <a:pt x="0" y="94"/>
                  <a:pt x="87" y="44"/>
                </a:cubicBezTo>
                <a:cubicBezTo>
                  <a:pt x="87" y="44"/>
                  <a:pt x="209" y="0"/>
                  <a:pt x="205" y="47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200" y="183"/>
                  <a:pt x="184" y="231"/>
                  <a:pt x="135" y="212"/>
                </a:cubicBezTo>
                <a:close/>
              </a:path>
            </a:pathLst>
          </a:cu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4702179" y="2500853"/>
            <a:ext cx="217487" cy="217488"/>
          </a:xfrm>
          <a:prstGeom prst="ellipse">
            <a:avLst/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4151316" y="2500853"/>
            <a:ext cx="219075" cy="217488"/>
          </a:xfrm>
          <a:prstGeom prst="ellipse">
            <a:avLst/>
          </a:prstGeom>
          <a:gradFill flip="none" rotWithShape="1">
            <a:gsLst>
              <a:gs pos="26000">
                <a:srgbClr val="00B0F0">
                  <a:shade val="30000"/>
                  <a:satMod val="115000"/>
                </a:srgbClr>
              </a:gs>
              <a:gs pos="63000">
                <a:srgbClr val="00B0F0">
                  <a:shade val="67500"/>
                  <a:satMod val="115000"/>
                </a:srgbClr>
              </a:gs>
              <a:gs pos="87000">
                <a:srgbClr val="00B0F0">
                  <a:shade val="100000"/>
                  <a:satMod val="115000"/>
                </a:srgbClr>
              </a:gs>
            </a:gsLst>
            <a:lin ang="12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702179" y="3040604"/>
            <a:ext cx="217487" cy="219075"/>
          </a:xfrm>
          <a:prstGeom prst="ellipse">
            <a:avLst/>
          </a:pr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4157666" y="3040604"/>
            <a:ext cx="212725" cy="219075"/>
          </a:xfrm>
          <a:prstGeom prst="ellipse">
            <a:avLst/>
          </a:pr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8" name="组合 23"/>
          <p:cNvGrpSpPr>
            <a:grpSpLocks/>
          </p:cNvGrpSpPr>
          <p:nvPr/>
        </p:nvGrpSpPr>
        <p:grpSpPr bwMode="auto">
          <a:xfrm flipH="1">
            <a:off x="4830762" y="1211805"/>
            <a:ext cx="3321050" cy="1412875"/>
            <a:chOff x="1428589" y="1583447"/>
            <a:chExt cx="3320770" cy="1412572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1428589" y="2059595"/>
              <a:ext cx="3320770" cy="93642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  <a:gd name="connsiteX0" fmla="*/ 0 w 2063359"/>
                <a:gd name="connsiteY0" fmla="*/ 1873250 h 1873250"/>
                <a:gd name="connsiteX1" fmla="*/ 634609 w 2063359"/>
                <a:gd name="connsiteY1" fmla="*/ 0 h 1873250"/>
                <a:gd name="connsiteX2" fmla="*/ 2063359 w 2063359"/>
                <a:gd name="connsiteY2" fmla="*/ 0 h 1873250"/>
                <a:gd name="connsiteX0" fmla="*/ 0 w 2162607"/>
                <a:gd name="connsiteY0" fmla="*/ 1873250 h 1873250"/>
                <a:gd name="connsiteX1" fmla="*/ 634609 w 2162607"/>
                <a:gd name="connsiteY1" fmla="*/ 0 h 1873250"/>
                <a:gd name="connsiteX2" fmla="*/ 2162607 w 2162607"/>
                <a:gd name="connsiteY2" fmla="*/ 0 h 187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2607" h="1873250">
                  <a:moveTo>
                    <a:pt x="0" y="1873250"/>
                  </a:moveTo>
                  <a:lnTo>
                    <a:pt x="634609" y="0"/>
                  </a:lnTo>
                  <a:lnTo>
                    <a:pt x="2162607" y="0"/>
                  </a:lnTo>
                </a:path>
              </a:pathLst>
            </a:cu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>
              <a:off x="1503195" y="1583447"/>
              <a:ext cx="1146078" cy="2769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三方面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8"/>
          <p:cNvGrpSpPr>
            <a:grpSpLocks/>
          </p:cNvGrpSpPr>
          <p:nvPr/>
        </p:nvGrpSpPr>
        <p:grpSpPr bwMode="auto">
          <a:xfrm>
            <a:off x="1066800" y="1299116"/>
            <a:ext cx="3194050" cy="1323975"/>
            <a:chOff x="1415888" y="1583447"/>
            <a:chExt cx="3193773" cy="1323672"/>
          </a:xfrm>
        </p:grpSpPr>
        <p:sp>
          <p:nvSpPr>
            <p:cNvPr id="24" name="任意多边形 23"/>
            <p:cNvSpPr/>
            <p:nvPr/>
          </p:nvSpPr>
          <p:spPr>
            <a:xfrm flipH="1">
              <a:off x="1415888" y="2059588"/>
              <a:ext cx="3193773" cy="847531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  <a:gd name="connsiteX0" fmla="*/ 0 w 1972382"/>
                <a:gd name="connsiteY0" fmla="*/ 1695450 h 1695450"/>
                <a:gd name="connsiteX1" fmla="*/ 543632 w 1972382"/>
                <a:gd name="connsiteY1" fmla="*/ 0 h 1695450"/>
                <a:gd name="connsiteX2" fmla="*/ 1972382 w 1972382"/>
                <a:gd name="connsiteY2" fmla="*/ 0 h 1695450"/>
                <a:gd name="connsiteX0" fmla="*/ 0 w 2079901"/>
                <a:gd name="connsiteY0" fmla="*/ 1695450 h 1695450"/>
                <a:gd name="connsiteX1" fmla="*/ 543632 w 2079901"/>
                <a:gd name="connsiteY1" fmla="*/ 0 h 1695450"/>
                <a:gd name="connsiteX2" fmla="*/ 2079901 w 2079901"/>
                <a:gd name="connsiteY2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9901" h="1695450">
                  <a:moveTo>
                    <a:pt x="0" y="1695450"/>
                  </a:moveTo>
                  <a:lnTo>
                    <a:pt x="543632" y="0"/>
                  </a:lnTo>
                  <a:lnTo>
                    <a:pt x="2079901" y="0"/>
                  </a:lnTo>
                </a:path>
              </a:pathLst>
            </a:cu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>
              <a:off x="1528590" y="1583447"/>
              <a:ext cx="1146076" cy="27693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一方面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33"/>
          <p:cNvGrpSpPr>
            <a:grpSpLocks/>
          </p:cNvGrpSpPr>
          <p:nvPr/>
        </p:nvGrpSpPr>
        <p:grpSpPr bwMode="auto">
          <a:xfrm flipV="1">
            <a:off x="660400" y="3193004"/>
            <a:ext cx="3600450" cy="847725"/>
            <a:chOff x="1009487" y="2059394"/>
            <a:chExt cx="3600174" cy="847725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1009487" y="2059394"/>
              <a:ext cx="3600174" cy="847725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  <a:gd name="connsiteX0" fmla="*/ 0 w 1972382"/>
                <a:gd name="connsiteY0" fmla="*/ 1695450 h 1695450"/>
                <a:gd name="connsiteX1" fmla="*/ 543632 w 1972382"/>
                <a:gd name="connsiteY1" fmla="*/ 0 h 1695450"/>
                <a:gd name="connsiteX2" fmla="*/ 1972382 w 1972382"/>
                <a:gd name="connsiteY2" fmla="*/ 0 h 1695450"/>
                <a:gd name="connsiteX0" fmla="*/ 0 w 2344564"/>
                <a:gd name="connsiteY0" fmla="*/ 1695450 h 1695450"/>
                <a:gd name="connsiteX1" fmla="*/ 543632 w 2344564"/>
                <a:gd name="connsiteY1" fmla="*/ 0 h 1695450"/>
                <a:gd name="connsiteX2" fmla="*/ 2344564 w 2344564"/>
                <a:gd name="connsiteY2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4564" h="1695450">
                  <a:moveTo>
                    <a:pt x="0" y="1695450"/>
                  </a:moveTo>
                  <a:lnTo>
                    <a:pt x="543632" y="0"/>
                  </a:lnTo>
                  <a:lnTo>
                    <a:pt x="2344564" y="0"/>
                  </a:lnTo>
                </a:path>
              </a:pathLst>
            </a:cu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V="1">
              <a:off x="1141239" y="2253881"/>
              <a:ext cx="1146087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二方面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8"/>
          <p:cNvGrpSpPr>
            <a:grpSpLocks/>
          </p:cNvGrpSpPr>
          <p:nvPr/>
        </p:nvGrpSpPr>
        <p:grpSpPr bwMode="auto">
          <a:xfrm flipH="1" flipV="1">
            <a:off x="4830762" y="3193004"/>
            <a:ext cx="3600450" cy="847725"/>
            <a:chOff x="1009487" y="2059394"/>
            <a:chExt cx="3600174" cy="847725"/>
          </a:xfrm>
        </p:grpSpPr>
        <p:sp>
          <p:nvSpPr>
            <p:cNvPr id="34" name="任意多边形 33"/>
            <p:cNvSpPr/>
            <p:nvPr/>
          </p:nvSpPr>
          <p:spPr>
            <a:xfrm flipH="1">
              <a:off x="1009487" y="2059394"/>
              <a:ext cx="3600174" cy="847725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  <a:gd name="connsiteX0" fmla="*/ 0 w 1972382"/>
                <a:gd name="connsiteY0" fmla="*/ 1695450 h 1695450"/>
                <a:gd name="connsiteX1" fmla="*/ 543632 w 1972382"/>
                <a:gd name="connsiteY1" fmla="*/ 0 h 1695450"/>
                <a:gd name="connsiteX2" fmla="*/ 1972382 w 1972382"/>
                <a:gd name="connsiteY2" fmla="*/ 0 h 1695450"/>
                <a:gd name="connsiteX0" fmla="*/ 0 w 2344564"/>
                <a:gd name="connsiteY0" fmla="*/ 1695450 h 1695450"/>
                <a:gd name="connsiteX1" fmla="*/ 543632 w 2344564"/>
                <a:gd name="connsiteY1" fmla="*/ 0 h 1695450"/>
                <a:gd name="connsiteX2" fmla="*/ 2344564 w 2344564"/>
                <a:gd name="connsiteY2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4564" h="1695450">
                  <a:moveTo>
                    <a:pt x="0" y="1695450"/>
                  </a:moveTo>
                  <a:lnTo>
                    <a:pt x="543632" y="0"/>
                  </a:lnTo>
                  <a:lnTo>
                    <a:pt x="2344564" y="0"/>
                  </a:lnTo>
                </a:path>
              </a:pathLst>
            </a:cu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 flipV="1">
              <a:off x="1141239" y="2253881"/>
              <a:ext cx="1146087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四方面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473394" y="260352"/>
            <a:ext cx="4197219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defRPr/>
            </a:pPr>
            <a:r>
              <a:rPr lang="zh-CN" altLang="en-US" sz="3200" b="1" kern="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统合综效、多核驱动</a:t>
            </a:r>
            <a:endParaRPr lang="en-US" altLang="zh-CN" sz="3200" b="1" kern="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2"/>
          <p:cNvGrpSpPr>
            <a:grpSpLocks/>
          </p:cNvGrpSpPr>
          <p:nvPr/>
        </p:nvGrpSpPr>
        <p:grpSpPr bwMode="auto">
          <a:xfrm>
            <a:off x="754562" y="1704457"/>
            <a:ext cx="3415605" cy="1583066"/>
            <a:chOff x="0" y="3232138"/>
            <a:chExt cx="4572032" cy="30019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3232138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6232534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6"/>
          <p:cNvGrpSpPr>
            <a:grpSpLocks/>
          </p:cNvGrpSpPr>
          <p:nvPr/>
        </p:nvGrpSpPr>
        <p:grpSpPr bwMode="auto">
          <a:xfrm>
            <a:off x="957713" y="1816635"/>
            <a:ext cx="2954655" cy="1413562"/>
            <a:chOff x="7287721" y="3587743"/>
            <a:chExt cx="4202205" cy="2680551"/>
          </a:xfrm>
        </p:grpSpPr>
        <p:sp>
          <p:nvSpPr>
            <p:cNvPr id="24" name="TextBox 23"/>
            <p:cNvSpPr txBox="1"/>
            <p:nvPr/>
          </p:nvSpPr>
          <p:spPr>
            <a:xfrm>
              <a:off x="7287721" y="3587743"/>
              <a:ext cx="4202205" cy="1750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r>
                <a:rPr lang="zh-CN" altLang="en-US" sz="5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资源需求</a:t>
              </a:r>
              <a:endParaRPr lang="zh-CN" altLang="en-US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55984" y="5159380"/>
              <a:ext cx="2100190" cy="11089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853154">
                <a:defRPr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高筑墙 广积粮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40"/>
          <p:cNvGrpSpPr/>
          <p:nvPr/>
        </p:nvGrpSpPr>
        <p:grpSpPr>
          <a:xfrm flipH="1">
            <a:off x="5283204" y="868365"/>
            <a:ext cx="3171825" cy="4275137"/>
            <a:chOff x="614357" y="868363"/>
            <a:chExt cx="3171825" cy="4275137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flipH="1">
              <a:off x="2628895" y="4264025"/>
              <a:ext cx="206375" cy="879475"/>
            </a:xfrm>
            <a:custGeom>
              <a:avLst/>
              <a:gdLst>
                <a:gd name="T0" fmla="*/ 0 w 881"/>
                <a:gd name="T1" fmla="*/ 0 h 3760"/>
                <a:gd name="T2" fmla="*/ 881 w 881"/>
                <a:gd name="T3" fmla="*/ 3760 h 3760"/>
              </a:gdLst>
              <a:ahLst/>
              <a:cxnLst>
                <a:cxn ang="0">
                  <a:pos x="0" y="3760"/>
                </a:cxn>
                <a:cxn ang="0">
                  <a:pos x="642" y="1981"/>
                </a:cxn>
                <a:cxn ang="0">
                  <a:pos x="257" y="0"/>
                </a:cxn>
              </a:cxnLst>
              <a:rect l="T0" t="T1" r="T2" b="T3"/>
              <a:pathLst>
                <a:path w="881" h="3760">
                  <a:moveTo>
                    <a:pt x="0" y="3760"/>
                  </a:moveTo>
                  <a:cubicBezTo>
                    <a:pt x="0" y="3760"/>
                    <a:pt x="624" y="2659"/>
                    <a:pt x="642" y="1981"/>
                  </a:cubicBezTo>
                  <a:cubicBezTo>
                    <a:pt x="660" y="1302"/>
                    <a:pt x="881" y="37"/>
                    <a:pt x="257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 flipH="1">
              <a:off x="2774945" y="4205288"/>
              <a:ext cx="657225" cy="157162"/>
            </a:xfrm>
            <a:custGeom>
              <a:avLst/>
              <a:gdLst>
                <a:gd name="T0" fmla="*/ 0 w 2806"/>
                <a:gd name="T1" fmla="*/ 0 h 669"/>
                <a:gd name="T2" fmla="*/ 2806 w 2806"/>
                <a:gd name="T3" fmla="*/ 669 h 669"/>
              </a:gdLst>
              <a:ahLst/>
              <a:cxnLst>
                <a:cxn ang="0">
                  <a:pos x="2806" y="229"/>
                </a:cxn>
                <a:cxn ang="0">
                  <a:pos x="697" y="504"/>
                </a:cxn>
                <a:cxn ang="0">
                  <a:pos x="0" y="0"/>
                </a:cxn>
              </a:cxnLst>
              <a:rect l="T0" t="T1" r="T2" b="T3"/>
              <a:pathLst>
                <a:path w="2806" h="669">
                  <a:moveTo>
                    <a:pt x="2806" y="229"/>
                  </a:moveTo>
                  <a:cubicBezTo>
                    <a:pt x="2806" y="229"/>
                    <a:pt x="1174" y="669"/>
                    <a:pt x="697" y="504"/>
                  </a:cubicBezTo>
                  <a:cubicBezTo>
                    <a:pt x="220" y="339"/>
                    <a:pt x="110" y="183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 flipH="1">
              <a:off x="3414707" y="3379788"/>
              <a:ext cx="161925" cy="831850"/>
            </a:xfrm>
            <a:custGeom>
              <a:avLst/>
              <a:gdLst>
                <a:gd name="T0" fmla="*/ 0 w 689"/>
                <a:gd name="T1" fmla="*/ 0 h 3558"/>
                <a:gd name="T2" fmla="*/ 689 w 689"/>
                <a:gd name="T3" fmla="*/ 3558 h 3558"/>
              </a:gdLst>
              <a:ahLst/>
              <a:cxnLst>
                <a:cxn ang="0">
                  <a:pos x="620" y="3558"/>
                </a:cxn>
                <a:cxn ang="0">
                  <a:pos x="570" y="3100"/>
                </a:cxn>
                <a:cxn ang="0">
                  <a:pos x="579" y="2143"/>
                </a:cxn>
                <a:cxn ang="0">
                  <a:pos x="268" y="1685"/>
                </a:cxn>
                <a:cxn ang="0">
                  <a:pos x="240" y="1392"/>
                </a:cxn>
                <a:cxn ang="0">
                  <a:pos x="321" y="1211"/>
                </a:cxn>
                <a:cxn ang="0">
                  <a:pos x="9" y="807"/>
                </a:cxn>
                <a:cxn ang="0">
                  <a:pos x="155" y="349"/>
                </a:cxn>
                <a:cxn ang="0">
                  <a:pos x="9" y="0"/>
                </a:cxn>
              </a:cxnLst>
              <a:rect l="T0" t="T1" r="T2" b="T3"/>
              <a:pathLst>
                <a:path w="689" h="3558">
                  <a:moveTo>
                    <a:pt x="620" y="3558"/>
                  </a:moveTo>
                  <a:cubicBezTo>
                    <a:pt x="620" y="3558"/>
                    <a:pt x="529" y="3284"/>
                    <a:pt x="570" y="3100"/>
                  </a:cubicBezTo>
                  <a:cubicBezTo>
                    <a:pt x="611" y="2917"/>
                    <a:pt x="689" y="2400"/>
                    <a:pt x="579" y="2143"/>
                  </a:cubicBezTo>
                  <a:cubicBezTo>
                    <a:pt x="469" y="1887"/>
                    <a:pt x="295" y="1749"/>
                    <a:pt x="268" y="1685"/>
                  </a:cubicBezTo>
                  <a:cubicBezTo>
                    <a:pt x="240" y="1621"/>
                    <a:pt x="176" y="1488"/>
                    <a:pt x="240" y="1392"/>
                  </a:cubicBezTo>
                  <a:cubicBezTo>
                    <a:pt x="304" y="1296"/>
                    <a:pt x="321" y="1211"/>
                    <a:pt x="321" y="1211"/>
                  </a:cubicBezTo>
                  <a:cubicBezTo>
                    <a:pt x="321" y="1211"/>
                    <a:pt x="18" y="963"/>
                    <a:pt x="9" y="807"/>
                  </a:cubicBezTo>
                  <a:cubicBezTo>
                    <a:pt x="0" y="651"/>
                    <a:pt x="183" y="495"/>
                    <a:pt x="155" y="349"/>
                  </a:cubicBezTo>
                  <a:cubicBezTo>
                    <a:pt x="128" y="202"/>
                    <a:pt x="9" y="0"/>
                    <a:pt x="9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 flipH="1">
              <a:off x="3571870" y="3295650"/>
              <a:ext cx="214312" cy="85725"/>
            </a:xfrm>
            <a:custGeom>
              <a:avLst/>
              <a:gdLst>
                <a:gd name="T0" fmla="*/ 0 w 913"/>
                <a:gd name="T1" fmla="*/ 0 h 363"/>
                <a:gd name="T2" fmla="*/ 913 w 913"/>
                <a:gd name="T3" fmla="*/ 363 h 363"/>
              </a:gdLst>
              <a:ahLst/>
              <a:cxnLst>
                <a:cxn ang="0">
                  <a:pos x="913" y="363"/>
                </a:cxn>
                <a:cxn ang="0">
                  <a:pos x="270" y="220"/>
                </a:cxn>
                <a:cxn ang="0">
                  <a:pos x="0" y="0"/>
                </a:cxn>
              </a:cxnLst>
              <a:rect l="T0" t="T1" r="T2" b="T3"/>
              <a:pathLst>
                <a:path w="913" h="363">
                  <a:moveTo>
                    <a:pt x="913" y="363"/>
                  </a:moveTo>
                  <a:cubicBezTo>
                    <a:pt x="913" y="363"/>
                    <a:pt x="449" y="316"/>
                    <a:pt x="270" y="220"/>
                  </a:cubicBezTo>
                  <a:cubicBezTo>
                    <a:pt x="91" y="124"/>
                    <a:pt x="14" y="65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 flipH="1">
              <a:off x="3411532" y="1336675"/>
              <a:ext cx="373063" cy="1962150"/>
            </a:xfrm>
            <a:custGeom>
              <a:avLst/>
              <a:gdLst>
                <a:gd name="T0" fmla="*/ 0 w 1593"/>
                <a:gd name="T1" fmla="*/ 0 h 8382"/>
                <a:gd name="T2" fmla="*/ 1593 w 1593"/>
                <a:gd name="T3" fmla="*/ 8382 h 8382"/>
              </a:gdLst>
              <a:ahLst/>
              <a:cxnLst>
                <a:cxn ang="0">
                  <a:pos x="0" y="8382"/>
                </a:cxn>
                <a:cxn ang="0">
                  <a:pos x="465" y="7153"/>
                </a:cxn>
                <a:cxn ang="0">
                  <a:pos x="951" y="5355"/>
                </a:cxn>
                <a:cxn ang="0">
                  <a:pos x="822" y="4292"/>
                </a:cxn>
                <a:cxn ang="0">
                  <a:pos x="1428" y="1926"/>
                </a:cxn>
                <a:cxn ang="0">
                  <a:pos x="1519" y="1522"/>
                </a:cxn>
                <a:cxn ang="0">
                  <a:pos x="1134" y="660"/>
                </a:cxn>
                <a:cxn ang="0">
                  <a:pos x="1244" y="0"/>
                </a:cxn>
              </a:cxnLst>
              <a:rect l="T0" t="T1" r="T2" b="T3"/>
              <a:pathLst>
                <a:path w="1593" h="8382">
                  <a:moveTo>
                    <a:pt x="0" y="8382"/>
                  </a:moveTo>
                  <a:cubicBezTo>
                    <a:pt x="0" y="8382"/>
                    <a:pt x="327" y="7465"/>
                    <a:pt x="465" y="7153"/>
                  </a:cubicBezTo>
                  <a:cubicBezTo>
                    <a:pt x="602" y="6841"/>
                    <a:pt x="1024" y="5667"/>
                    <a:pt x="951" y="5355"/>
                  </a:cubicBezTo>
                  <a:cubicBezTo>
                    <a:pt x="877" y="5044"/>
                    <a:pt x="767" y="4530"/>
                    <a:pt x="822" y="4292"/>
                  </a:cubicBezTo>
                  <a:cubicBezTo>
                    <a:pt x="877" y="4053"/>
                    <a:pt x="1263" y="2311"/>
                    <a:pt x="1428" y="1926"/>
                  </a:cubicBezTo>
                  <a:cubicBezTo>
                    <a:pt x="1593" y="1541"/>
                    <a:pt x="1519" y="1522"/>
                    <a:pt x="1519" y="1522"/>
                  </a:cubicBezTo>
                  <a:cubicBezTo>
                    <a:pt x="1519" y="1522"/>
                    <a:pt x="1153" y="1156"/>
                    <a:pt x="1134" y="660"/>
                  </a:cubicBezTo>
                  <a:cubicBezTo>
                    <a:pt x="1116" y="165"/>
                    <a:pt x="1244" y="0"/>
                    <a:pt x="1244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 flipH="1">
              <a:off x="1047745" y="868363"/>
              <a:ext cx="2449512" cy="476250"/>
            </a:xfrm>
            <a:custGeom>
              <a:avLst/>
              <a:gdLst>
                <a:gd name="T0" fmla="*/ 0 w 10454"/>
                <a:gd name="T1" fmla="*/ 0 h 2036"/>
                <a:gd name="T2" fmla="*/ 10454 w 10454"/>
                <a:gd name="T3" fmla="*/ 2036 h 2036"/>
              </a:gdLst>
              <a:ahLst/>
              <a:cxnLst>
                <a:cxn ang="0">
                  <a:pos x="0" y="2036"/>
                </a:cxn>
                <a:cxn ang="0">
                  <a:pos x="5924" y="165"/>
                </a:cxn>
                <a:cxn ang="0">
                  <a:pos x="10454" y="1614"/>
                </a:cxn>
              </a:cxnLst>
              <a:rect l="T0" t="T1" r="T2" b="T3"/>
              <a:pathLst>
                <a:path w="10454" h="2036">
                  <a:moveTo>
                    <a:pt x="0" y="2036"/>
                  </a:moveTo>
                  <a:cubicBezTo>
                    <a:pt x="0" y="2036"/>
                    <a:pt x="3136" y="330"/>
                    <a:pt x="5924" y="165"/>
                  </a:cubicBezTo>
                  <a:cubicBezTo>
                    <a:pt x="8711" y="0"/>
                    <a:pt x="9500" y="587"/>
                    <a:pt x="10454" y="1614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 flipH="1">
              <a:off x="614357" y="1243013"/>
              <a:ext cx="614363" cy="3887787"/>
            </a:xfrm>
            <a:custGeom>
              <a:avLst/>
              <a:gdLst>
                <a:gd name="T0" fmla="*/ 0 w 2623"/>
                <a:gd name="T1" fmla="*/ 0 h 16612"/>
                <a:gd name="T2" fmla="*/ 2623 w 2623"/>
                <a:gd name="T3" fmla="*/ 16612 h 16612"/>
              </a:gdLst>
              <a:ahLst/>
              <a:cxnLst>
                <a:cxn ang="0">
                  <a:pos x="766" y="0"/>
                </a:cxn>
                <a:cxn ang="0">
                  <a:pos x="1688" y="1371"/>
                </a:cxn>
                <a:cxn ang="0">
                  <a:pos x="1523" y="6561"/>
                </a:cxn>
                <a:cxn ang="0">
                  <a:pos x="0" y="10890"/>
                </a:cxn>
                <a:cxn ang="0">
                  <a:pos x="367" y="14118"/>
                </a:cxn>
                <a:cxn ang="0">
                  <a:pos x="1192" y="16612"/>
                </a:cxn>
              </a:cxnLst>
              <a:rect l="T0" t="T1" r="T2" b="T3"/>
              <a:pathLst>
                <a:path w="2623" h="16612">
                  <a:moveTo>
                    <a:pt x="766" y="0"/>
                  </a:moveTo>
                  <a:cubicBezTo>
                    <a:pt x="766" y="0"/>
                    <a:pt x="1523" y="839"/>
                    <a:pt x="1688" y="1371"/>
                  </a:cubicBezTo>
                  <a:cubicBezTo>
                    <a:pt x="1853" y="1903"/>
                    <a:pt x="2623" y="4214"/>
                    <a:pt x="1523" y="6561"/>
                  </a:cubicBezTo>
                  <a:cubicBezTo>
                    <a:pt x="422" y="8909"/>
                    <a:pt x="0" y="10229"/>
                    <a:pt x="0" y="10890"/>
                  </a:cubicBezTo>
                  <a:cubicBezTo>
                    <a:pt x="0" y="12056"/>
                    <a:pt x="41" y="12958"/>
                    <a:pt x="367" y="14118"/>
                  </a:cubicBezTo>
                  <a:cubicBezTo>
                    <a:pt x="862" y="15878"/>
                    <a:pt x="972" y="15878"/>
                    <a:pt x="1192" y="16612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6" name="组合 70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6650" y="1223963"/>
            <a:ext cx="725488" cy="72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7" name="组合 71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5625" y="1168400"/>
            <a:ext cx="590550" cy="592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8" name="组合 9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1529" y="1657352"/>
            <a:ext cx="504825" cy="498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9" name="组合 94"/>
          <p:cNvPicPr>
            <a:picLocks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2375" y="1882777"/>
            <a:ext cx="858838" cy="8524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0" name="组合 9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079" y="1851027"/>
            <a:ext cx="657225" cy="65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2" name="图片 21" descr="3d-tubiao-0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5904" y="1949452"/>
            <a:ext cx="601663" cy="601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2399941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6999940"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1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2"/>
          <p:cNvGrpSpPr>
            <a:grpSpLocks/>
          </p:cNvGrpSpPr>
          <p:nvPr/>
        </p:nvGrpSpPr>
        <p:grpSpPr bwMode="auto">
          <a:xfrm>
            <a:off x="754562" y="1704457"/>
            <a:ext cx="3415605" cy="1583066"/>
            <a:chOff x="0" y="3232138"/>
            <a:chExt cx="4572032" cy="300198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0" y="3232138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6232534"/>
              <a:ext cx="4572032" cy="15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43"/>
          <p:cNvGrpSpPr>
            <a:grpSpLocks/>
          </p:cNvGrpSpPr>
          <p:nvPr/>
        </p:nvGrpSpPr>
        <p:grpSpPr bwMode="auto">
          <a:xfrm>
            <a:off x="955477" y="236080"/>
            <a:ext cx="2262158" cy="1398492"/>
            <a:chOff x="7284546" y="590520"/>
            <a:chExt cx="3217313" cy="2651975"/>
          </a:xfrm>
        </p:grpSpPr>
        <p:sp>
          <p:nvSpPr>
            <p:cNvPr id="26" name="TextBox 25"/>
            <p:cNvSpPr txBox="1"/>
            <p:nvPr/>
          </p:nvSpPr>
          <p:spPr>
            <a:xfrm>
              <a:off x="7284546" y="590520"/>
              <a:ext cx="3217313" cy="17509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r>
                <a:rPr lang="zh-CN" altLang="en-US" sz="5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价值观</a:t>
              </a:r>
              <a:endParaRPr lang="zh-CN" altLang="en-US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355985" y="2133580"/>
              <a:ext cx="1721737" cy="1108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853154">
                <a:defRPr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文化与理念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6"/>
          <p:cNvGrpSpPr>
            <a:grpSpLocks/>
          </p:cNvGrpSpPr>
          <p:nvPr/>
        </p:nvGrpSpPr>
        <p:grpSpPr bwMode="auto">
          <a:xfrm>
            <a:off x="957709" y="1816635"/>
            <a:ext cx="1874138" cy="1413562"/>
            <a:chOff x="7287721" y="3587743"/>
            <a:chExt cx="2665459" cy="2680551"/>
          </a:xfrm>
        </p:grpSpPr>
        <p:sp>
          <p:nvSpPr>
            <p:cNvPr id="24" name="TextBox 23"/>
            <p:cNvSpPr txBox="1"/>
            <p:nvPr/>
          </p:nvSpPr>
          <p:spPr>
            <a:xfrm>
              <a:off x="7287721" y="3587743"/>
              <a:ext cx="2232421" cy="17509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r>
                <a:rPr lang="zh-CN" altLang="en-US" sz="5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变革</a:t>
              </a:r>
              <a:endPara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55984" y="5159380"/>
              <a:ext cx="2597196" cy="11089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853154">
                <a:defRPr/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内部的发展与突破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49"/>
          <p:cNvGrpSpPr>
            <a:grpSpLocks/>
          </p:cNvGrpSpPr>
          <p:nvPr/>
        </p:nvGrpSpPr>
        <p:grpSpPr bwMode="auto">
          <a:xfrm>
            <a:off x="957713" y="3436537"/>
            <a:ext cx="2911079" cy="1401841"/>
            <a:chOff x="7287721" y="6659577"/>
            <a:chExt cx="4140229" cy="2658325"/>
          </a:xfrm>
        </p:grpSpPr>
        <p:sp>
          <p:nvSpPr>
            <p:cNvPr id="22" name="TextBox 21"/>
            <p:cNvSpPr txBox="1"/>
            <p:nvPr/>
          </p:nvSpPr>
          <p:spPr>
            <a:xfrm>
              <a:off x="7287721" y="6659577"/>
              <a:ext cx="2232420" cy="17509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853154">
                <a:defRPr/>
              </a:pPr>
              <a:r>
                <a:rPr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共赢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7363921" y="8208987"/>
              <a:ext cx="4064029" cy="11089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853154">
                <a:defRPr/>
              </a:pP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853154">
                <a:defRPr/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外部的开拓与合作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40"/>
          <p:cNvGrpSpPr/>
          <p:nvPr/>
        </p:nvGrpSpPr>
        <p:grpSpPr>
          <a:xfrm flipH="1">
            <a:off x="5283204" y="868365"/>
            <a:ext cx="3171825" cy="4275137"/>
            <a:chOff x="614357" y="868363"/>
            <a:chExt cx="3171825" cy="4275137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 flipH="1">
              <a:off x="2628895" y="4264025"/>
              <a:ext cx="206375" cy="879475"/>
            </a:xfrm>
            <a:custGeom>
              <a:avLst/>
              <a:gdLst>
                <a:gd name="T0" fmla="*/ 0 w 881"/>
                <a:gd name="T1" fmla="*/ 0 h 3760"/>
                <a:gd name="T2" fmla="*/ 881 w 881"/>
                <a:gd name="T3" fmla="*/ 3760 h 3760"/>
              </a:gdLst>
              <a:ahLst/>
              <a:cxnLst>
                <a:cxn ang="0">
                  <a:pos x="0" y="3760"/>
                </a:cxn>
                <a:cxn ang="0">
                  <a:pos x="642" y="1981"/>
                </a:cxn>
                <a:cxn ang="0">
                  <a:pos x="257" y="0"/>
                </a:cxn>
              </a:cxnLst>
              <a:rect l="T0" t="T1" r="T2" b="T3"/>
              <a:pathLst>
                <a:path w="881" h="3760">
                  <a:moveTo>
                    <a:pt x="0" y="3760"/>
                  </a:moveTo>
                  <a:cubicBezTo>
                    <a:pt x="0" y="3760"/>
                    <a:pt x="624" y="2659"/>
                    <a:pt x="642" y="1981"/>
                  </a:cubicBezTo>
                  <a:cubicBezTo>
                    <a:pt x="660" y="1302"/>
                    <a:pt x="881" y="37"/>
                    <a:pt x="257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 flipH="1">
              <a:off x="2774945" y="4205288"/>
              <a:ext cx="657225" cy="157162"/>
            </a:xfrm>
            <a:custGeom>
              <a:avLst/>
              <a:gdLst>
                <a:gd name="T0" fmla="*/ 0 w 2806"/>
                <a:gd name="T1" fmla="*/ 0 h 669"/>
                <a:gd name="T2" fmla="*/ 2806 w 2806"/>
                <a:gd name="T3" fmla="*/ 669 h 669"/>
              </a:gdLst>
              <a:ahLst/>
              <a:cxnLst>
                <a:cxn ang="0">
                  <a:pos x="2806" y="229"/>
                </a:cxn>
                <a:cxn ang="0">
                  <a:pos x="697" y="504"/>
                </a:cxn>
                <a:cxn ang="0">
                  <a:pos x="0" y="0"/>
                </a:cxn>
              </a:cxnLst>
              <a:rect l="T0" t="T1" r="T2" b="T3"/>
              <a:pathLst>
                <a:path w="2806" h="669">
                  <a:moveTo>
                    <a:pt x="2806" y="229"/>
                  </a:moveTo>
                  <a:cubicBezTo>
                    <a:pt x="2806" y="229"/>
                    <a:pt x="1174" y="669"/>
                    <a:pt x="697" y="504"/>
                  </a:cubicBezTo>
                  <a:cubicBezTo>
                    <a:pt x="220" y="339"/>
                    <a:pt x="110" y="183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 flipH="1">
              <a:off x="3414707" y="3379788"/>
              <a:ext cx="161925" cy="831850"/>
            </a:xfrm>
            <a:custGeom>
              <a:avLst/>
              <a:gdLst>
                <a:gd name="T0" fmla="*/ 0 w 689"/>
                <a:gd name="T1" fmla="*/ 0 h 3558"/>
                <a:gd name="T2" fmla="*/ 689 w 689"/>
                <a:gd name="T3" fmla="*/ 3558 h 3558"/>
              </a:gdLst>
              <a:ahLst/>
              <a:cxnLst>
                <a:cxn ang="0">
                  <a:pos x="620" y="3558"/>
                </a:cxn>
                <a:cxn ang="0">
                  <a:pos x="570" y="3100"/>
                </a:cxn>
                <a:cxn ang="0">
                  <a:pos x="579" y="2143"/>
                </a:cxn>
                <a:cxn ang="0">
                  <a:pos x="268" y="1685"/>
                </a:cxn>
                <a:cxn ang="0">
                  <a:pos x="240" y="1392"/>
                </a:cxn>
                <a:cxn ang="0">
                  <a:pos x="321" y="1211"/>
                </a:cxn>
                <a:cxn ang="0">
                  <a:pos x="9" y="807"/>
                </a:cxn>
                <a:cxn ang="0">
                  <a:pos x="155" y="349"/>
                </a:cxn>
                <a:cxn ang="0">
                  <a:pos x="9" y="0"/>
                </a:cxn>
              </a:cxnLst>
              <a:rect l="T0" t="T1" r="T2" b="T3"/>
              <a:pathLst>
                <a:path w="689" h="3558">
                  <a:moveTo>
                    <a:pt x="620" y="3558"/>
                  </a:moveTo>
                  <a:cubicBezTo>
                    <a:pt x="620" y="3558"/>
                    <a:pt x="529" y="3284"/>
                    <a:pt x="570" y="3100"/>
                  </a:cubicBezTo>
                  <a:cubicBezTo>
                    <a:pt x="611" y="2917"/>
                    <a:pt x="689" y="2400"/>
                    <a:pt x="579" y="2143"/>
                  </a:cubicBezTo>
                  <a:cubicBezTo>
                    <a:pt x="469" y="1887"/>
                    <a:pt x="295" y="1749"/>
                    <a:pt x="268" y="1685"/>
                  </a:cubicBezTo>
                  <a:cubicBezTo>
                    <a:pt x="240" y="1621"/>
                    <a:pt x="176" y="1488"/>
                    <a:pt x="240" y="1392"/>
                  </a:cubicBezTo>
                  <a:cubicBezTo>
                    <a:pt x="304" y="1296"/>
                    <a:pt x="321" y="1211"/>
                    <a:pt x="321" y="1211"/>
                  </a:cubicBezTo>
                  <a:cubicBezTo>
                    <a:pt x="321" y="1211"/>
                    <a:pt x="18" y="963"/>
                    <a:pt x="9" y="807"/>
                  </a:cubicBezTo>
                  <a:cubicBezTo>
                    <a:pt x="0" y="651"/>
                    <a:pt x="183" y="495"/>
                    <a:pt x="155" y="349"/>
                  </a:cubicBezTo>
                  <a:cubicBezTo>
                    <a:pt x="128" y="202"/>
                    <a:pt x="9" y="0"/>
                    <a:pt x="9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 flipH="1">
              <a:off x="3571870" y="3295650"/>
              <a:ext cx="214312" cy="85725"/>
            </a:xfrm>
            <a:custGeom>
              <a:avLst/>
              <a:gdLst>
                <a:gd name="T0" fmla="*/ 0 w 913"/>
                <a:gd name="T1" fmla="*/ 0 h 363"/>
                <a:gd name="T2" fmla="*/ 913 w 913"/>
                <a:gd name="T3" fmla="*/ 363 h 363"/>
              </a:gdLst>
              <a:ahLst/>
              <a:cxnLst>
                <a:cxn ang="0">
                  <a:pos x="913" y="363"/>
                </a:cxn>
                <a:cxn ang="0">
                  <a:pos x="270" y="220"/>
                </a:cxn>
                <a:cxn ang="0">
                  <a:pos x="0" y="0"/>
                </a:cxn>
              </a:cxnLst>
              <a:rect l="T0" t="T1" r="T2" b="T3"/>
              <a:pathLst>
                <a:path w="913" h="363">
                  <a:moveTo>
                    <a:pt x="913" y="363"/>
                  </a:moveTo>
                  <a:cubicBezTo>
                    <a:pt x="913" y="363"/>
                    <a:pt x="449" y="316"/>
                    <a:pt x="270" y="220"/>
                  </a:cubicBezTo>
                  <a:cubicBezTo>
                    <a:pt x="91" y="124"/>
                    <a:pt x="14" y="65"/>
                    <a:pt x="0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 flipH="1">
              <a:off x="3411532" y="1336675"/>
              <a:ext cx="373063" cy="1962150"/>
            </a:xfrm>
            <a:custGeom>
              <a:avLst/>
              <a:gdLst>
                <a:gd name="T0" fmla="*/ 0 w 1593"/>
                <a:gd name="T1" fmla="*/ 0 h 8382"/>
                <a:gd name="T2" fmla="*/ 1593 w 1593"/>
                <a:gd name="T3" fmla="*/ 8382 h 8382"/>
              </a:gdLst>
              <a:ahLst/>
              <a:cxnLst>
                <a:cxn ang="0">
                  <a:pos x="0" y="8382"/>
                </a:cxn>
                <a:cxn ang="0">
                  <a:pos x="465" y="7153"/>
                </a:cxn>
                <a:cxn ang="0">
                  <a:pos x="951" y="5355"/>
                </a:cxn>
                <a:cxn ang="0">
                  <a:pos x="822" y="4292"/>
                </a:cxn>
                <a:cxn ang="0">
                  <a:pos x="1428" y="1926"/>
                </a:cxn>
                <a:cxn ang="0">
                  <a:pos x="1519" y="1522"/>
                </a:cxn>
                <a:cxn ang="0">
                  <a:pos x="1134" y="660"/>
                </a:cxn>
                <a:cxn ang="0">
                  <a:pos x="1244" y="0"/>
                </a:cxn>
              </a:cxnLst>
              <a:rect l="T0" t="T1" r="T2" b="T3"/>
              <a:pathLst>
                <a:path w="1593" h="8382">
                  <a:moveTo>
                    <a:pt x="0" y="8382"/>
                  </a:moveTo>
                  <a:cubicBezTo>
                    <a:pt x="0" y="8382"/>
                    <a:pt x="327" y="7465"/>
                    <a:pt x="465" y="7153"/>
                  </a:cubicBezTo>
                  <a:cubicBezTo>
                    <a:pt x="602" y="6841"/>
                    <a:pt x="1024" y="5667"/>
                    <a:pt x="951" y="5355"/>
                  </a:cubicBezTo>
                  <a:cubicBezTo>
                    <a:pt x="877" y="5044"/>
                    <a:pt x="767" y="4530"/>
                    <a:pt x="822" y="4292"/>
                  </a:cubicBezTo>
                  <a:cubicBezTo>
                    <a:pt x="877" y="4053"/>
                    <a:pt x="1263" y="2311"/>
                    <a:pt x="1428" y="1926"/>
                  </a:cubicBezTo>
                  <a:cubicBezTo>
                    <a:pt x="1593" y="1541"/>
                    <a:pt x="1519" y="1522"/>
                    <a:pt x="1519" y="1522"/>
                  </a:cubicBezTo>
                  <a:cubicBezTo>
                    <a:pt x="1519" y="1522"/>
                    <a:pt x="1153" y="1156"/>
                    <a:pt x="1134" y="660"/>
                  </a:cubicBezTo>
                  <a:cubicBezTo>
                    <a:pt x="1116" y="165"/>
                    <a:pt x="1244" y="0"/>
                    <a:pt x="1244" y="0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/>
            </p:cNvSpPr>
            <p:nvPr/>
          </p:nvSpPr>
          <p:spPr bwMode="auto">
            <a:xfrm flipH="1">
              <a:off x="1047745" y="868363"/>
              <a:ext cx="2449512" cy="476250"/>
            </a:xfrm>
            <a:custGeom>
              <a:avLst/>
              <a:gdLst>
                <a:gd name="T0" fmla="*/ 0 w 10454"/>
                <a:gd name="T1" fmla="*/ 0 h 2036"/>
                <a:gd name="T2" fmla="*/ 10454 w 10454"/>
                <a:gd name="T3" fmla="*/ 2036 h 2036"/>
              </a:gdLst>
              <a:ahLst/>
              <a:cxnLst>
                <a:cxn ang="0">
                  <a:pos x="0" y="2036"/>
                </a:cxn>
                <a:cxn ang="0">
                  <a:pos x="5924" y="165"/>
                </a:cxn>
                <a:cxn ang="0">
                  <a:pos x="10454" y="1614"/>
                </a:cxn>
              </a:cxnLst>
              <a:rect l="T0" t="T1" r="T2" b="T3"/>
              <a:pathLst>
                <a:path w="10454" h="2036">
                  <a:moveTo>
                    <a:pt x="0" y="2036"/>
                  </a:moveTo>
                  <a:cubicBezTo>
                    <a:pt x="0" y="2036"/>
                    <a:pt x="3136" y="330"/>
                    <a:pt x="5924" y="165"/>
                  </a:cubicBezTo>
                  <a:cubicBezTo>
                    <a:pt x="8711" y="0"/>
                    <a:pt x="9500" y="587"/>
                    <a:pt x="10454" y="1614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/>
            </p:cNvSpPr>
            <p:nvPr/>
          </p:nvSpPr>
          <p:spPr bwMode="auto">
            <a:xfrm flipH="1">
              <a:off x="614357" y="1243013"/>
              <a:ext cx="614363" cy="3887787"/>
            </a:xfrm>
            <a:custGeom>
              <a:avLst/>
              <a:gdLst>
                <a:gd name="T0" fmla="*/ 0 w 2623"/>
                <a:gd name="T1" fmla="*/ 0 h 16612"/>
                <a:gd name="T2" fmla="*/ 2623 w 2623"/>
                <a:gd name="T3" fmla="*/ 16612 h 16612"/>
              </a:gdLst>
              <a:ahLst/>
              <a:cxnLst>
                <a:cxn ang="0">
                  <a:pos x="766" y="0"/>
                </a:cxn>
                <a:cxn ang="0">
                  <a:pos x="1688" y="1371"/>
                </a:cxn>
                <a:cxn ang="0">
                  <a:pos x="1523" y="6561"/>
                </a:cxn>
                <a:cxn ang="0">
                  <a:pos x="0" y="10890"/>
                </a:cxn>
                <a:cxn ang="0">
                  <a:pos x="367" y="14118"/>
                </a:cxn>
                <a:cxn ang="0">
                  <a:pos x="1192" y="16612"/>
                </a:cxn>
              </a:cxnLst>
              <a:rect l="T0" t="T1" r="T2" b="T3"/>
              <a:pathLst>
                <a:path w="2623" h="16612">
                  <a:moveTo>
                    <a:pt x="766" y="0"/>
                  </a:moveTo>
                  <a:cubicBezTo>
                    <a:pt x="766" y="0"/>
                    <a:pt x="1523" y="839"/>
                    <a:pt x="1688" y="1371"/>
                  </a:cubicBezTo>
                  <a:cubicBezTo>
                    <a:pt x="1853" y="1903"/>
                    <a:pt x="2623" y="4214"/>
                    <a:pt x="1523" y="6561"/>
                  </a:cubicBezTo>
                  <a:cubicBezTo>
                    <a:pt x="422" y="8909"/>
                    <a:pt x="0" y="10229"/>
                    <a:pt x="0" y="10890"/>
                  </a:cubicBezTo>
                  <a:cubicBezTo>
                    <a:pt x="0" y="12056"/>
                    <a:pt x="41" y="12958"/>
                    <a:pt x="367" y="14118"/>
                  </a:cubicBezTo>
                  <a:cubicBezTo>
                    <a:pt x="862" y="15878"/>
                    <a:pt x="972" y="15878"/>
                    <a:pt x="1192" y="16612"/>
                  </a:cubicBezTo>
                </a:path>
              </a:pathLst>
            </a:custGeom>
            <a:noFill/>
            <a:ln w="38100" cap="rnd" cmpd="sng">
              <a:solidFill>
                <a:srgbClr val="0088EE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8" name="组合 70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16650" y="1223963"/>
            <a:ext cx="725488" cy="72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9" name="组合 71"/>
          <p:cNvPicPr>
            <a:picLocks noChangeArrowheads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05625" y="1168400"/>
            <a:ext cx="590550" cy="5921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" name="组合 9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1529" y="1657352"/>
            <a:ext cx="504825" cy="498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1" name="组合 94"/>
          <p:cNvPicPr>
            <a:picLocks noChangeArrowheads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02375" y="1882777"/>
            <a:ext cx="858838" cy="8524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2" name="组合 97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079" y="1851027"/>
            <a:ext cx="657225" cy="6588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3" name="图片 32" descr="3d-tubiao-0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5904" y="438152"/>
            <a:ext cx="601663" cy="601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32399941">
                                      <p:cBhvr>
                                        <p:cTn id="1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6999940">
                                      <p:cBhvr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37800000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413000" y="658813"/>
            <a:ext cx="4357688" cy="4357688"/>
          </a:xfrm>
          <a:prstGeom prst="ellipse">
            <a:avLst/>
          </a:prstGeom>
          <a:pattFill prst="openDmnd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 w="76200" cap="flat">
            <a:solidFill>
              <a:schemeClr val="tx1">
                <a:lumMod val="50000"/>
                <a:lumOff val="50000"/>
                <a:alpha val="83137"/>
              </a:schemeClr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868617" y="1047752"/>
            <a:ext cx="3517297" cy="3341687"/>
            <a:chOff x="2868613" y="1047750"/>
            <a:chExt cx="3517297" cy="3341687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4143375" y="1068387"/>
              <a:ext cx="925513" cy="1828800"/>
            </a:xfrm>
            <a:custGeom>
              <a:avLst/>
              <a:gdLst>
                <a:gd name="connsiteX0" fmla="*/ 0 w 925285"/>
                <a:gd name="connsiteY0" fmla="*/ 326572 h 1828800"/>
                <a:gd name="connsiteX1" fmla="*/ 468085 w 925285"/>
                <a:gd name="connsiteY1" fmla="*/ 1807029 h 1828800"/>
                <a:gd name="connsiteX2" fmla="*/ 478971 w 925285"/>
                <a:gd name="connsiteY2" fmla="*/ 1807029 h 1828800"/>
                <a:gd name="connsiteX3" fmla="*/ 478971 w 925285"/>
                <a:gd name="connsiteY3" fmla="*/ 1828800 h 1828800"/>
                <a:gd name="connsiteX4" fmla="*/ 925285 w 925285"/>
                <a:gd name="connsiteY4" fmla="*/ 326572 h 1828800"/>
                <a:gd name="connsiteX5" fmla="*/ 489857 w 925285"/>
                <a:gd name="connsiteY5" fmla="*/ 0 h 1828800"/>
                <a:gd name="connsiteX6" fmla="*/ 0 w 925285"/>
                <a:gd name="connsiteY6" fmla="*/ 326572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5285" h="1828800">
                  <a:moveTo>
                    <a:pt x="0" y="326572"/>
                  </a:moveTo>
                  <a:lnTo>
                    <a:pt x="468085" y="1807029"/>
                  </a:lnTo>
                  <a:lnTo>
                    <a:pt x="478971" y="1807029"/>
                  </a:lnTo>
                  <a:lnTo>
                    <a:pt x="478971" y="1828800"/>
                  </a:lnTo>
                  <a:lnTo>
                    <a:pt x="925285" y="326572"/>
                  </a:lnTo>
                  <a:lnTo>
                    <a:pt x="489857" y="0"/>
                  </a:lnTo>
                  <a:lnTo>
                    <a:pt x="0" y="3265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2870200" y="1993900"/>
              <a:ext cx="1752600" cy="893762"/>
            </a:xfrm>
            <a:custGeom>
              <a:avLst/>
              <a:gdLst>
                <a:gd name="connsiteX0" fmla="*/ 1752600 w 1752600"/>
                <a:gd name="connsiteY0" fmla="*/ 881743 h 892629"/>
                <a:gd name="connsiteX1" fmla="*/ 468086 w 1752600"/>
                <a:gd name="connsiteY1" fmla="*/ 0 h 892629"/>
                <a:gd name="connsiteX2" fmla="*/ 0 w 1752600"/>
                <a:gd name="connsiteY2" fmla="*/ 337457 h 892629"/>
                <a:gd name="connsiteX3" fmla="*/ 185057 w 1752600"/>
                <a:gd name="connsiteY3" fmla="*/ 892629 h 892629"/>
                <a:gd name="connsiteX4" fmla="*/ 1752600 w 1752600"/>
                <a:gd name="connsiteY4" fmla="*/ 881743 h 892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2600" h="892629">
                  <a:moveTo>
                    <a:pt x="1752600" y="881743"/>
                  </a:moveTo>
                  <a:lnTo>
                    <a:pt x="468086" y="0"/>
                  </a:lnTo>
                  <a:lnTo>
                    <a:pt x="0" y="337457"/>
                  </a:lnTo>
                  <a:lnTo>
                    <a:pt x="185057" y="892629"/>
                  </a:lnTo>
                  <a:lnTo>
                    <a:pt x="1752600" y="8817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>
              <a:off x="3349625" y="2887662"/>
              <a:ext cx="1273175" cy="1490663"/>
            </a:xfrm>
            <a:custGeom>
              <a:avLst/>
              <a:gdLst>
                <a:gd name="connsiteX0" fmla="*/ 1273629 w 1273629"/>
                <a:gd name="connsiteY0" fmla="*/ 0 h 1491343"/>
                <a:gd name="connsiteX1" fmla="*/ 0 w 1273629"/>
                <a:gd name="connsiteY1" fmla="*/ 892628 h 1491343"/>
                <a:gd name="connsiteX2" fmla="*/ 195943 w 1273629"/>
                <a:gd name="connsiteY2" fmla="*/ 1491343 h 1491343"/>
                <a:gd name="connsiteX3" fmla="*/ 751115 w 1273629"/>
                <a:gd name="connsiteY3" fmla="*/ 1491343 h 1491343"/>
                <a:gd name="connsiteX4" fmla="*/ 1273629 w 1273629"/>
                <a:gd name="connsiteY4" fmla="*/ 0 h 149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629" h="1491343">
                  <a:moveTo>
                    <a:pt x="1273629" y="0"/>
                  </a:moveTo>
                  <a:lnTo>
                    <a:pt x="0" y="892628"/>
                  </a:lnTo>
                  <a:lnTo>
                    <a:pt x="195943" y="1491343"/>
                  </a:lnTo>
                  <a:lnTo>
                    <a:pt x="751115" y="1491343"/>
                  </a:lnTo>
                  <a:lnTo>
                    <a:pt x="12736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>
              <a:off x="4622800" y="2887662"/>
              <a:ext cx="1273175" cy="1501775"/>
            </a:xfrm>
            <a:custGeom>
              <a:avLst/>
              <a:gdLst>
                <a:gd name="connsiteX0" fmla="*/ 0 w 1273629"/>
                <a:gd name="connsiteY0" fmla="*/ 0 h 1502228"/>
                <a:gd name="connsiteX1" fmla="*/ 489857 w 1273629"/>
                <a:gd name="connsiteY1" fmla="*/ 1502228 h 1502228"/>
                <a:gd name="connsiteX2" fmla="*/ 1088571 w 1273629"/>
                <a:gd name="connsiteY2" fmla="*/ 1502228 h 1502228"/>
                <a:gd name="connsiteX3" fmla="*/ 1273629 w 1273629"/>
                <a:gd name="connsiteY3" fmla="*/ 925285 h 1502228"/>
                <a:gd name="connsiteX4" fmla="*/ 0 w 1273629"/>
                <a:gd name="connsiteY4" fmla="*/ 0 h 150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629" h="1502228">
                  <a:moveTo>
                    <a:pt x="0" y="0"/>
                  </a:moveTo>
                  <a:lnTo>
                    <a:pt x="489857" y="1502228"/>
                  </a:lnTo>
                  <a:lnTo>
                    <a:pt x="1088571" y="1502228"/>
                  </a:lnTo>
                  <a:lnTo>
                    <a:pt x="1273629" y="925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4622800" y="1962150"/>
              <a:ext cx="1752600" cy="946150"/>
            </a:xfrm>
            <a:custGeom>
              <a:avLst/>
              <a:gdLst>
                <a:gd name="connsiteX0" fmla="*/ 0 w 1752600"/>
                <a:gd name="connsiteY0" fmla="*/ 914400 h 947057"/>
                <a:gd name="connsiteX1" fmla="*/ 1567543 w 1752600"/>
                <a:gd name="connsiteY1" fmla="*/ 947057 h 947057"/>
                <a:gd name="connsiteX2" fmla="*/ 1752600 w 1752600"/>
                <a:gd name="connsiteY2" fmla="*/ 370114 h 947057"/>
                <a:gd name="connsiteX3" fmla="*/ 1251857 w 1752600"/>
                <a:gd name="connsiteY3" fmla="*/ 0 h 947057"/>
                <a:gd name="connsiteX4" fmla="*/ 0 w 1752600"/>
                <a:gd name="connsiteY4" fmla="*/ 914400 h 947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2600" h="947057">
                  <a:moveTo>
                    <a:pt x="0" y="914400"/>
                  </a:moveTo>
                  <a:lnTo>
                    <a:pt x="1567543" y="947057"/>
                  </a:lnTo>
                  <a:lnTo>
                    <a:pt x="1752600" y="370114"/>
                  </a:lnTo>
                  <a:lnTo>
                    <a:pt x="1251857" y="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正五边形 11"/>
            <p:cNvSpPr/>
            <p:nvPr/>
          </p:nvSpPr>
          <p:spPr bwMode="auto">
            <a:xfrm>
              <a:off x="2868613" y="1978025"/>
              <a:ext cx="928687" cy="896937"/>
            </a:xfrm>
            <a:prstGeom prst="pentagon">
              <a:avLst/>
            </a:pr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132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正五边形 12"/>
            <p:cNvSpPr/>
            <p:nvPr/>
          </p:nvSpPr>
          <p:spPr bwMode="auto">
            <a:xfrm>
              <a:off x="5417535" y="1955036"/>
              <a:ext cx="968375" cy="947738"/>
            </a:xfrm>
            <a:prstGeom prst="pentagon">
              <a:avLst/>
            </a:prstGeom>
            <a:gradFill flip="none" rotWithShape="1">
              <a:gsLst>
                <a:gs pos="0">
                  <a:schemeClr val="accent4">
                    <a:lumMod val="75000"/>
                    <a:shade val="30000"/>
                    <a:satMod val="115000"/>
                  </a:schemeClr>
                </a:gs>
                <a:gs pos="50000">
                  <a:schemeClr val="accent4">
                    <a:lumMod val="75000"/>
                    <a:shade val="67500"/>
                    <a:satMod val="115000"/>
                  </a:schemeClr>
                </a:gs>
                <a:gs pos="100000">
                  <a:schemeClr val="accent4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xtLst/>
          </p:spPr>
          <p:txBody>
            <a:bodyPr/>
            <a:lstStyle/>
            <a:p>
              <a:pPr eaLnBrk="0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正五边形 13"/>
            <p:cNvSpPr/>
            <p:nvPr/>
          </p:nvSpPr>
          <p:spPr bwMode="auto">
            <a:xfrm>
              <a:off x="4132263" y="1047750"/>
              <a:ext cx="947737" cy="901700"/>
            </a:xfrm>
            <a:prstGeom prst="pentagon">
              <a:avLst/>
            </a:prstGeom>
            <a:gradFill flip="none" rotWithShape="1">
              <a:gsLst>
                <a:gs pos="10000">
                  <a:srgbClr val="D2144F"/>
                </a:gs>
                <a:gs pos="68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>
                  <a:srgbClr val="FF0000"/>
                </a:buClr>
                <a:buSzPct val="70000"/>
              </a:pP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正五边形 14"/>
            <p:cNvSpPr/>
            <p:nvPr/>
          </p:nvSpPr>
          <p:spPr bwMode="auto">
            <a:xfrm>
              <a:off x="3328988" y="3441700"/>
              <a:ext cx="957262" cy="923925"/>
            </a:xfrm>
            <a:prstGeom prst="pentagon">
              <a:avLst/>
            </a:prstGeom>
            <a:gradFill flip="none" rotWithShape="1">
              <a:gsLst>
                <a:gs pos="12000">
                  <a:srgbClr val="119707"/>
                </a:gs>
                <a:gs pos="64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正五边形 15"/>
            <p:cNvSpPr/>
            <p:nvPr/>
          </p:nvSpPr>
          <p:spPr bwMode="auto">
            <a:xfrm>
              <a:off x="4938713" y="3475037"/>
              <a:ext cx="946150" cy="901700"/>
            </a:xfrm>
            <a:prstGeom prst="pentagon">
              <a:avLst/>
            </a:prstGeom>
            <a:gradFill flip="none" rotWithShape="1">
              <a:gsLst>
                <a:gs pos="20000">
                  <a:srgbClr val="FF7711"/>
                </a:gs>
                <a:gs pos="58000">
                  <a:srgbClr val="FFAA01"/>
                </a:gs>
                <a:gs pos="100000">
                  <a:srgbClr val="FFC000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23"/>
            <p:cNvSpPr txBox="1">
              <a:spLocks noChangeArrowheads="1"/>
            </p:cNvSpPr>
            <p:nvPr/>
          </p:nvSpPr>
          <p:spPr bwMode="auto">
            <a:xfrm>
              <a:off x="2927350" y="2243435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利益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4"/>
            <p:cNvSpPr txBox="1">
              <a:spLocks noChangeArrowheads="1"/>
            </p:cNvSpPr>
            <p:nvPr/>
          </p:nvSpPr>
          <p:spPr bwMode="auto">
            <a:xfrm>
              <a:off x="5505331" y="2216150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人本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5023757" y="3741737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6"/>
            <p:cNvSpPr txBox="1">
              <a:spLocks noChangeArrowheads="1"/>
            </p:cNvSpPr>
            <p:nvPr/>
          </p:nvSpPr>
          <p:spPr bwMode="auto">
            <a:xfrm>
              <a:off x="3416181" y="3710285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文化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7"/>
            <p:cNvSpPr txBox="1">
              <a:spLocks noChangeArrowheads="1"/>
            </p:cNvSpPr>
            <p:nvPr/>
          </p:nvSpPr>
          <p:spPr bwMode="auto">
            <a:xfrm>
              <a:off x="4216400" y="1282700"/>
              <a:ext cx="80021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质量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任意多边形 40"/>
            <p:cNvSpPr>
              <a:spLocks noChangeArrowheads="1"/>
            </p:cNvSpPr>
            <p:nvPr/>
          </p:nvSpPr>
          <p:spPr bwMode="auto">
            <a:xfrm>
              <a:off x="4313238" y="1949450"/>
              <a:ext cx="587375" cy="0"/>
            </a:xfrm>
            <a:custGeom>
              <a:avLst/>
              <a:gdLst>
                <a:gd name="T0" fmla="*/ 0 w 587829"/>
                <a:gd name="T1" fmla="*/ 582853 w 587829"/>
                <a:gd name="T2" fmla="*/ 0 60000 65536"/>
                <a:gd name="T3" fmla="*/ 0 60000 65536"/>
                <a:gd name="T4" fmla="*/ 0 w 587829"/>
                <a:gd name="T5" fmla="*/ 587829 w 587829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587829">
                  <a:moveTo>
                    <a:pt x="0" y="0"/>
                  </a:moveTo>
                  <a:lnTo>
                    <a:pt x="587829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任意多边形 41"/>
            <p:cNvSpPr>
              <a:spLocks noChangeArrowheads="1"/>
            </p:cNvSpPr>
            <p:nvPr/>
          </p:nvSpPr>
          <p:spPr bwMode="auto">
            <a:xfrm>
              <a:off x="3617913" y="2317750"/>
              <a:ext cx="177800" cy="569912"/>
            </a:xfrm>
            <a:custGeom>
              <a:avLst/>
              <a:gdLst>
                <a:gd name="T0" fmla="*/ 174533 w 178130"/>
                <a:gd name="T1" fmla="*/ 0 h 570016"/>
                <a:gd name="T2" fmla="*/ 0 w 178130"/>
                <a:gd name="T3" fmla="*/ 568872 h 570016"/>
                <a:gd name="T4" fmla="*/ 0 60000 65536"/>
                <a:gd name="T5" fmla="*/ 0 60000 65536"/>
                <a:gd name="T6" fmla="*/ 0 w 178130"/>
                <a:gd name="T7" fmla="*/ 0 h 570016"/>
                <a:gd name="T8" fmla="*/ 178130 w 178130"/>
                <a:gd name="T9" fmla="*/ 570016 h 5700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8130" h="570016">
                  <a:moveTo>
                    <a:pt x="178130" y="0"/>
                  </a:moveTo>
                  <a:lnTo>
                    <a:pt x="0" y="570016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任意多边形 42"/>
            <p:cNvSpPr>
              <a:spLocks noChangeArrowheads="1"/>
            </p:cNvSpPr>
            <p:nvPr/>
          </p:nvSpPr>
          <p:spPr bwMode="auto">
            <a:xfrm>
              <a:off x="5405438" y="2305050"/>
              <a:ext cx="184150" cy="588962"/>
            </a:xfrm>
            <a:custGeom>
              <a:avLst/>
              <a:gdLst>
                <a:gd name="T0" fmla="*/ 0 w 184067"/>
                <a:gd name="T1" fmla="*/ 0 h 587829"/>
                <a:gd name="T2" fmla="*/ 184980 w 184067"/>
                <a:gd name="T3" fmla="*/ 600413 h 587829"/>
                <a:gd name="T4" fmla="*/ 0 60000 65536"/>
                <a:gd name="T5" fmla="*/ 0 60000 65536"/>
                <a:gd name="T6" fmla="*/ 0 w 184067"/>
                <a:gd name="T7" fmla="*/ 0 h 587829"/>
                <a:gd name="T8" fmla="*/ 184067 w 184067"/>
                <a:gd name="T9" fmla="*/ 587829 h 58782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4067" h="587829">
                  <a:moveTo>
                    <a:pt x="0" y="0"/>
                  </a:moveTo>
                  <a:lnTo>
                    <a:pt x="184067" y="587829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任意多边形 43"/>
            <p:cNvSpPr>
              <a:spLocks noChangeArrowheads="1"/>
            </p:cNvSpPr>
            <p:nvPr/>
          </p:nvSpPr>
          <p:spPr bwMode="auto">
            <a:xfrm>
              <a:off x="3832225" y="3440112"/>
              <a:ext cx="474663" cy="350838"/>
            </a:xfrm>
            <a:custGeom>
              <a:avLst/>
              <a:gdLst>
                <a:gd name="T0" fmla="*/ 0 w 475013"/>
                <a:gd name="T1" fmla="*/ 0 h 350322"/>
                <a:gd name="T2" fmla="*/ 471178 w 475013"/>
                <a:gd name="T3" fmla="*/ 356041 h 350322"/>
                <a:gd name="T4" fmla="*/ 0 60000 65536"/>
                <a:gd name="T5" fmla="*/ 0 60000 65536"/>
                <a:gd name="T6" fmla="*/ 0 w 475013"/>
                <a:gd name="T7" fmla="*/ 0 h 350322"/>
                <a:gd name="T8" fmla="*/ 475013 w 475013"/>
                <a:gd name="T9" fmla="*/ 350322 h 35032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75013" h="350322">
                  <a:moveTo>
                    <a:pt x="0" y="0"/>
                  </a:moveTo>
                  <a:lnTo>
                    <a:pt x="475013" y="350322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任意多边形 44"/>
            <p:cNvSpPr>
              <a:spLocks noChangeArrowheads="1"/>
            </p:cNvSpPr>
            <p:nvPr/>
          </p:nvSpPr>
          <p:spPr bwMode="auto">
            <a:xfrm>
              <a:off x="4930775" y="3465512"/>
              <a:ext cx="487363" cy="355600"/>
            </a:xfrm>
            <a:custGeom>
              <a:avLst/>
              <a:gdLst>
                <a:gd name="T0" fmla="*/ 0 w 486888"/>
                <a:gd name="T1" fmla="*/ 349067 h 356260"/>
                <a:gd name="T2" fmla="*/ 492138 w 486888"/>
                <a:gd name="T3" fmla="*/ 0 h 356260"/>
                <a:gd name="T4" fmla="*/ 0 60000 65536"/>
                <a:gd name="T5" fmla="*/ 0 60000 65536"/>
                <a:gd name="T6" fmla="*/ 0 w 486888"/>
                <a:gd name="T7" fmla="*/ 0 h 356260"/>
                <a:gd name="T8" fmla="*/ 486888 w 486888"/>
                <a:gd name="T9" fmla="*/ 356260 h 3562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888" h="356260">
                  <a:moveTo>
                    <a:pt x="0" y="356260"/>
                  </a:moveTo>
                  <a:lnTo>
                    <a:pt x="486888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TextBox 61"/>
          <p:cNvSpPr txBox="1">
            <a:spLocks noChangeArrowheads="1"/>
          </p:cNvSpPr>
          <p:nvPr/>
        </p:nvSpPr>
        <p:spPr bwMode="auto">
          <a:xfrm>
            <a:off x="-139700" y="2171640"/>
            <a:ext cx="26479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相同前提有不同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390090" y="1895443"/>
            <a:ext cx="2313020" cy="1908242"/>
            <a:chOff x="3390090" y="1895441"/>
            <a:chExt cx="2313020" cy="1908242"/>
          </a:xfrm>
        </p:grpSpPr>
        <p:sp>
          <p:nvSpPr>
            <p:cNvPr id="5" name="椭圆 10"/>
            <p:cNvSpPr>
              <a:spLocks noChangeArrowheads="1"/>
            </p:cNvSpPr>
            <p:nvPr/>
          </p:nvSpPr>
          <p:spPr bwMode="auto">
            <a:xfrm>
              <a:off x="3390090" y="1895441"/>
              <a:ext cx="2313020" cy="1908242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28"/>
            <p:cNvGrpSpPr>
              <a:grpSpLocks/>
            </p:cNvGrpSpPr>
            <p:nvPr/>
          </p:nvGrpSpPr>
          <p:grpSpPr bwMode="auto">
            <a:xfrm>
              <a:off x="4006850" y="2212975"/>
              <a:ext cx="1277938" cy="1217612"/>
              <a:chOff x="3956050" y="2668210"/>
              <a:chExt cx="1277620" cy="1216780"/>
            </a:xfrm>
          </p:grpSpPr>
          <p:sp>
            <p:nvSpPr>
              <p:cNvPr id="18" name="正五边形 17"/>
              <p:cNvSpPr/>
              <p:nvPr/>
            </p:nvSpPr>
            <p:spPr bwMode="auto">
              <a:xfrm rot="2195478">
                <a:off x="3956050" y="2668210"/>
                <a:ext cx="1277620" cy="1216780"/>
              </a:xfrm>
              <a:prstGeom prst="pentagon">
                <a:avLst/>
              </a:prstGeom>
              <a:solidFill>
                <a:srgbClr val="A50021"/>
              </a:solidFill>
              <a:ln>
                <a:noFill/>
              </a:ln>
              <a:extLst/>
            </p:spPr>
            <p:txBody>
              <a:bodyPr/>
              <a:lstStyle/>
              <a:p>
                <a:pPr eaLnBrk="0" hangingPunct="0"/>
                <a:endParaRPr lang="zh-CN" altLang="en-US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正五边形 18"/>
              <p:cNvSpPr/>
              <p:nvPr/>
            </p:nvSpPr>
            <p:spPr bwMode="auto">
              <a:xfrm rot="2195478">
                <a:off x="3992035" y="2705828"/>
                <a:ext cx="1205650" cy="1148238"/>
              </a:xfrm>
              <a:prstGeom prst="pentagon">
                <a:avLst/>
              </a:prstGeom>
              <a:noFill/>
              <a:ln w="9525" cap="flat" cmpd="sng" algn="ctr">
                <a:gradFill>
                  <a:gsLst>
                    <a:gs pos="1000">
                      <a:schemeClr val="bg1">
                        <a:alpha val="0"/>
                      </a:schemeClr>
                    </a:gs>
                    <a:gs pos="50000">
                      <a:schemeClr val="bg1">
                        <a:alpha val="74000"/>
                      </a:schemeClr>
                    </a:gs>
                    <a:gs pos="100000">
                      <a:schemeClr val="bg1">
                        <a:alpha val="63000"/>
                      </a:scheme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5" name="TextBox 24"/>
            <p:cNvSpPr txBox="1">
              <a:spLocks noChangeArrowheads="1"/>
            </p:cNvSpPr>
            <p:nvPr/>
          </p:nvSpPr>
          <p:spPr bwMode="auto">
            <a:xfrm>
              <a:off x="4009073" y="2460356"/>
              <a:ext cx="1219200" cy="70788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核心</a:t>
              </a:r>
              <a:endPara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价值观</a:t>
              </a:r>
            </a:p>
          </p:txBody>
        </p:sp>
      </p:grpSp>
      <p:sp>
        <p:nvSpPr>
          <p:cNvPr id="31" name="TextBox 61"/>
          <p:cNvSpPr txBox="1">
            <a:spLocks noChangeArrowheads="1"/>
          </p:cNvSpPr>
          <p:nvPr/>
        </p:nvSpPr>
        <p:spPr bwMode="auto">
          <a:xfrm>
            <a:off x="6750050" y="2171640"/>
            <a:ext cx="2311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尊重、平等、公平</a:t>
            </a:r>
          </a:p>
        </p:txBody>
      </p:sp>
      <p:sp>
        <p:nvSpPr>
          <p:cNvPr id="32" name="TextBox 61"/>
          <p:cNvSpPr txBox="1">
            <a:spLocks noChangeArrowheads="1"/>
          </p:cNvSpPr>
          <p:nvPr/>
        </p:nvSpPr>
        <p:spPr bwMode="auto">
          <a:xfrm>
            <a:off x="5727700" y="4349750"/>
            <a:ext cx="30607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保持相对的领先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不断学习提高</a:t>
            </a:r>
          </a:p>
        </p:txBody>
      </p:sp>
      <p:sp>
        <p:nvSpPr>
          <p:cNvPr id="33" name="TextBox 61"/>
          <p:cNvSpPr txBox="1">
            <a:spLocks noChangeArrowheads="1"/>
          </p:cNvSpPr>
          <p:nvPr/>
        </p:nvSpPr>
        <p:spPr bwMode="auto">
          <a:xfrm>
            <a:off x="4" y="4349750"/>
            <a:ext cx="35464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固有的好的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形成一种独特的文化</a:t>
            </a:r>
          </a:p>
        </p:txBody>
      </p:sp>
      <p:sp>
        <p:nvSpPr>
          <p:cNvPr id="34" name="TextBox 61"/>
          <p:cNvSpPr txBox="1">
            <a:spLocks noChangeArrowheads="1"/>
          </p:cNvSpPr>
          <p:nvPr/>
        </p:nvSpPr>
        <p:spPr bwMode="auto">
          <a:xfrm>
            <a:off x="3509966" y="171450"/>
            <a:ext cx="22129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差异化、高品质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6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 descr="黑色商务人物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2350" y="4438652"/>
            <a:ext cx="1683554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93700" y="304801"/>
            <a:ext cx="87503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我们是什么样的一个公司？</a:t>
            </a:r>
            <a:endParaRPr lang="en-US" altLang="zh-CN" sz="5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800" y="1379758"/>
            <a:ext cx="7802136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我们提供什么样的产品？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 descr="黑色商务人物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2350" y="4438652"/>
            <a:ext cx="1683554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/>
          <p:nvPr/>
        </p:nvGrpSpPr>
        <p:grpSpPr>
          <a:xfrm>
            <a:off x="0" y="1"/>
            <a:ext cx="7461250" cy="3462486"/>
            <a:chOff x="0" y="0"/>
            <a:chExt cx="7461250" cy="3462486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7461250" cy="346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900" b="1" spc="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服 务</a:t>
              </a:r>
              <a:endParaRPr lang="zh-CN" altLang="en-US" sz="21900" b="1" spc="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4" name="图片 3" descr="business_silhouettes8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4900" y="1060450"/>
              <a:ext cx="935555" cy="1149350"/>
            </a:xfrm>
            <a:prstGeom prst="rect">
              <a:avLst/>
            </a:prstGeom>
          </p:spPr>
        </p:pic>
        <p:pic>
          <p:nvPicPr>
            <p:cNvPr id="7" name="图片 6" descr="business_silhouettes10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05550" y="1993900"/>
              <a:ext cx="355837" cy="927100"/>
            </a:xfrm>
            <a:prstGeom prst="rect">
              <a:avLst/>
            </a:prstGeom>
          </p:spPr>
        </p:pic>
        <p:pic>
          <p:nvPicPr>
            <p:cNvPr id="8" name="图片 7" descr="business_silhouettes9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93950" y="2173623"/>
              <a:ext cx="279660" cy="687052"/>
            </a:xfrm>
            <a:prstGeom prst="rect">
              <a:avLst/>
            </a:prstGeom>
          </p:spPr>
        </p:pic>
        <p:pic>
          <p:nvPicPr>
            <p:cNvPr id="9" name="图片 8" descr="business_silhouettes6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49850" y="1682750"/>
              <a:ext cx="278378" cy="1016000"/>
            </a:xfrm>
            <a:prstGeom prst="rect">
              <a:avLst/>
            </a:prstGeom>
          </p:spPr>
        </p:pic>
        <p:pic>
          <p:nvPicPr>
            <p:cNvPr id="10" name="图片 9" descr="business_silhouettes12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flipH="1">
              <a:off x="5727700" y="1104900"/>
              <a:ext cx="283368" cy="604517"/>
            </a:xfrm>
            <a:prstGeom prst="rect">
              <a:avLst/>
            </a:prstGeom>
          </p:spPr>
        </p:pic>
        <p:pic>
          <p:nvPicPr>
            <p:cNvPr id="11" name="图片 10" descr="business_silhouettes1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60400" y="482600"/>
              <a:ext cx="311150" cy="692091"/>
            </a:xfrm>
            <a:prstGeom prst="rect">
              <a:avLst/>
            </a:prstGeom>
          </p:spPr>
        </p:pic>
        <p:pic>
          <p:nvPicPr>
            <p:cNvPr id="12" name="图片 11" descr="business_silhouettes2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38700" y="615950"/>
              <a:ext cx="302281" cy="5715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905250"/>
            <a:ext cx="9144000" cy="857250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质量就是生意！</a:t>
            </a:r>
            <a:endParaRPr lang="zh-CN" altLang="en-US" sz="6000" dirty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71750" y="260352"/>
            <a:ext cx="4000500" cy="3691165"/>
            <a:chOff x="2349500" y="260350"/>
            <a:chExt cx="4000500" cy="3691165"/>
          </a:xfrm>
        </p:grpSpPr>
        <p:pic>
          <p:nvPicPr>
            <p:cNvPr id="4" name="图片 3" descr="金蛋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9500" y="260350"/>
              <a:ext cx="4000500" cy="369116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2927350" y="2260600"/>
              <a:ext cx="23487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rgbClr val="A5002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Quality is our Business</a:t>
              </a:r>
              <a:r>
                <a:rPr lang="en-US" altLang="zh-CN" dirty="0" smtClean="0">
                  <a:solidFill>
                    <a:srgbClr val="A5002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  <a:endParaRPr lang="en-US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30982" y="3860802"/>
            <a:ext cx="3355379" cy="334955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 wrap="square" lIns="57397" tIns="28698" rIns="57397" bIns="28698">
            <a:spAutoFit/>
          </a:bodyPr>
          <a:lstStyle/>
          <a:p>
            <a:pPr algn="ctr" defTabSz="853154"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客户永远都会感知到服务的质量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3" descr="d:\My Documents\My Pictures\PPT用图\162948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1618" y="557944"/>
            <a:ext cx="3258748" cy="3239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 bwMode="auto">
          <a:xfrm>
            <a:off x="2726107" y="1198371"/>
            <a:ext cx="972000" cy="972000"/>
          </a:xfrm>
          <a:prstGeom prst="ellipse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13200000" scaled="0"/>
          </a:gradFill>
          <a:ln>
            <a:noFill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Why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5933961" y="482600"/>
            <a:ext cx="1296000" cy="1296000"/>
          </a:xfrm>
          <a:prstGeom prst="ellipse">
            <a:avLst/>
          </a:pr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  <a:defRPr/>
            </a:pPr>
            <a:r>
              <a:rPr lang="en-US" altLang="zh-CN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When</a:t>
            </a:r>
            <a:endParaRPr lang="zh-CN" alt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5819395" y="1989484"/>
            <a:ext cx="900000" cy="900000"/>
          </a:xfrm>
          <a:prstGeom prst="ellipse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53154">
              <a:defRPr/>
            </a:pPr>
            <a:r>
              <a:rPr lang="en-US" altLang="zh-CN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How</a:t>
            </a:r>
            <a:endParaRPr lang="zh-CN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6010338" y="2516893"/>
            <a:ext cx="1440000" cy="1440000"/>
          </a:xfrm>
          <a:prstGeom prst="ellipse">
            <a:avLst/>
          </a:pr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What</a:t>
            </a:r>
            <a:endParaRPr lang="zh-CN" altLang="en-U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1771650" y="1682749"/>
            <a:ext cx="1440000" cy="144000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altLang="zh-CN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Where</a:t>
            </a:r>
            <a:endParaRPr lang="zh-CN" altLang="en-US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43386" y="2402473"/>
            <a:ext cx="34572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www.1ppt.com/xiazai/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pic>
        <p:nvPicPr>
          <p:cNvPr id="4" name="图片 3" descr="有力一些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017216">
            <a:off x="5641758" y="1424051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359175">
              <a:defRPr/>
            </a:pP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要把</a:t>
            </a:r>
            <a:r>
              <a:rPr lang="zh-CN" altLang="en-US" sz="22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高质量</a:t>
            </a: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沁入到</a:t>
            </a:r>
            <a:endParaRPr lang="en-US" altLang="zh-CN" sz="2200" b="1" dirty="0" smtClean="0">
              <a:latin typeface="微软雅黑" pitchFamily="34" charset="-122"/>
              <a:ea typeface="微软雅黑" pitchFamily="34" charset="-122"/>
            </a:endParaRPr>
          </a:p>
          <a:p>
            <a:pPr defTabSz="1359175">
              <a:defRPr/>
            </a:pPr>
            <a:r>
              <a:rPr lang="zh-CN" altLang="en-US" sz="2200" b="1" dirty="0" smtClean="0">
                <a:latin typeface="微软雅黑" pitchFamily="34" charset="-122"/>
                <a:ea typeface="微软雅黑" pitchFamily="34" charset="-122"/>
              </a:rPr>
              <a:t>我们的每次工作中</a:t>
            </a:r>
            <a:endParaRPr lang="zh-CN" altLang="en-US" sz="2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fd749b4515b75daab8cddf4c6aa62231c448949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620</Words>
  <Application>Microsoft Office PowerPoint</Application>
  <PresentationFormat>全屏显示(16:9)</PresentationFormat>
  <Paragraphs>115</Paragraphs>
  <Slides>22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—— 技术服务部发展</vt:lpstr>
      <vt:lpstr>幻灯片 2</vt:lpstr>
      <vt:lpstr>幻灯片 3</vt:lpstr>
      <vt:lpstr>幻灯片 4</vt:lpstr>
      <vt:lpstr>幻灯片 5</vt:lpstr>
      <vt:lpstr>幻灯片 6</vt:lpstr>
      <vt:lpstr>质量就是生意！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ylmf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技术服务部发展</dc:title>
  <dc:creator>YLMF</dc:creator>
  <cp:lastModifiedBy>Administrator</cp:lastModifiedBy>
  <cp:revision>71</cp:revision>
  <dcterms:created xsi:type="dcterms:W3CDTF">2011-10-19T16:19:45Z</dcterms:created>
  <dcterms:modified xsi:type="dcterms:W3CDTF">2015-07-22T08:23:15Z</dcterms:modified>
</cp:coreProperties>
</file>