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65" r:id="rId5"/>
    <p:sldId id="259" r:id="rId6"/>
    <p:sldId id="266" r:id="rId7"/>
    <p:sldId id="260" r:id="rId8"/>
    <p:sldId id="267" r:id="rId9"/>
    <p:sldId id="261" r:id="rId10"/>
    <p:sldId id="268" r:id="rId11"/>
    <p:sldId id="262" r:id="rId12"/>
    <p:sldId id="269" r:id="rId13"/>
    <p:sldId id="263" r:id="rId14"/>
    <p:sldId id="270" r:id="rId15"/>
    <p:sldId id="264" r:id="rId16"/>
    <p:sldId id="271" r:id="rId17"/>
    <p:sldId id="272" r:id="rId18"/>
    <p:sldId id="273"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1396F1"/>
    <a:srgbClr val="34B5FE"/>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horzBarState="maximized">
    <p:restoredLeft sz="34587" autoAdjust="0"/>
    <p:restoredTop sz="99724" autoAdjust="0"/>
  </p:normalViewPr>
  <p:slideViewPr>
    <p:cSldViewPr snapToGrid="0" snapToObjects="1">
      <p:cViewPr varScale="1">
        <p:scale>
          <a:sx n="106" d="100"/>
          <a:sy n="106" d="100"/>
        </p:scale>
        <p:origin x="-104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52780B-87CA-684C-B496-EA60569D0B82}" type="datetimeFigureOut">
              <a:rPr lang="en-US" smtClean="0"/>
              <a:pPr/>
              <a:t>7/16/2015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F0A7E4F-9F13-3640-99A6-4B91A5194DF2}" type="slidenum">
              <a:rPr lang="en-US" smtClean="0"/>
              <a:pPr/>
              <a:t>‹#›</a:t>
            </a:fld>
            <a:endParaRPr lang="en-US" dirty="0"/>
          </a:p>
        </p:txBody>
      </p:sp>
    </p:spTree>
    <p:extLst>
      <p:ext uri="{BB962C8B-B14F-4D97-AF65-F5344CB8AC3E}">
        <p14:creationId xmlns:p14="http://schemas.microsoft.com/office/powerpoint/2010/main" xmlns="" val="5673975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52780B-87CA-684C-B496-EA60569D0B82}" type="datetimeFigureOut">
              <a:rPr lang="en-US" smtClean="0"/>
              <a:pPr/>
              <a:t>7/16/2015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F0A7E4F-9F13-3640-99A6-4B91A5194DF2}" type="slidenum">
              <a:rPr lang="en-US" smtClean="0"/>
              <a:pPr/>
              <a:t>‹#›</a:t>
            </a:fld>
            <a:endParaRPr lang="en-US" dirty="0"/>
          </a:p>
        </p:txBody>
      </p:sp>
    </p:spTree>
    <p:extLst>
      <p:ext uri="{BB962C8B-B14F-4D97-AF65-F5344CB8AC3E}">
        <p14:creationId xmlns:p14="http://schemas.microsoft.com/office/powerpoint/2010/main" xmlns="" val="28165413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52780B-87CA-684C-B496-EA60569D0B82}" type="datetimeFigureOut">
              <a:rPr lang="en-US" smtClean="0"/>
              <a:pPr/>
              <a:t>7/16/2015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F0A7E4F-9F13-3640-99A6-4B91A5194DF2}" type="slidenum">
              <a:rPr lang="en-US" smtClean="0"/>
              <a:pPr/>
              <a:t>‹#›</a:t>
            </a:fld>
            <a:endParaRPr lang="en-US" dirty="0"/>
          </a:p>
        </p:txBody>
      </p:sp>
    </p:spTree>
    <p:extLst>
      <p:ext uri="{BB962C8B-B14F-4D97-AF65-F5344CB8AC3E}">
        <p14:creationId xmlns:p14="http://schemas.microsoft.com/office/powerpoint/2010/main" xmlns="" val="37854556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52780B-87CA-684C-B496-EA60569D0B82}" type="datetimeFigureOut">
              <a:rPr lang="en-US" smtClean="0"/>
              <a:pPr/>
              <a:t>7/16/2015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F0A7E4F-9F13-3640-99A6-4B91A5194DF2}" type="slidenum">
              <a:rPr lang="en-US" smtClean="0"/>
              <a:pPr/>
              <a:t>‹#›</a:t>
            </a:fld>
            <a:endParaRPr lang="en-US" dirty="0"/>
          </a:p>
        </p:txBody>
      </p:sp>
    </p:spTree>
    <p:extLst>
      <p:ext uri="{BB962C8B-B14F-4D97-AF65-F5344CB8AC3E}">
        <p14:creationId xmlns:p14="http://schemas.microsoft.com/office/powerpoint/2010/main" xmlns="" val="16458215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52780B-87CA-684C-B496-EA60569D0B82}" type="datetimeFigureOut">
              <a:rPr lang="en-US" smtClean="0"/>
              <a:pPr/>
              <a:t>7/16/2015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F0A7E4F-9F13-3640-99A6-4B91A5194DF2}" type="slidenum">
              <a:rPr lang="en-US" smtClean="0"/>
              <a:pPr/>
              <a:t>‹#›</a:t>
            </a:fld>
            <a:endParaRPr lang="en-US" dirty="0"/>
          </a:p>
        </p:txBody>
      </p:sp>
    </p:spTree>
    <p:extLst>
      <p:ext uri="{BB962C8B-B14F-4D97-AF65-F5344CB8AC3E}">
        <p14:creationId xmlns:p14="http://schemas.microsoft.com/office/powerpoint/2010/main" xmlns="" val="35006542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52780B-87CA-684C-B496-EA60569D0B82}" type="datetimeFigureOut">
              <a:rPr lang="en-US" smtClean="0"/>
              <a:pPr/>
              <a:t>7/16/2015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F0A7E4F-9F13-3640-99A6-4B91A5194DF2}" type="slidenum">
              <a:rPr lang="en-US" smtClean="0"/>
              <a:pPr/>
              <a:t>‹#›</a:t>
            </a:fld>
            <a:endParaRPr lang="en-US" dirty="0"/>
          </a:p>
        </p:txBody>
      </p:sp>
    </p:spTree>
    <p:extLst>
      <p:ext uri="{BB962C8B-B14F-4D97-AF65-F5344CB8AC3E}">
        <p14:creationId xmlns:p14="http://schemas.microsoft.com/office/powerpoint/2010/main" xmlns="" val="32800893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52780B-87CA-684C-B496-EA60569D0B82}" type="datetimeFigureOut">
              <a:rPr lang="en-US" smtClean="0"/>
              <a:pPr/>
              <a:t>7/16/2015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F0A7E4F-9F13-3640-99A6-4B91A5194DF2}" type="slidenum">
              <a:rPr lang="en-US" smtClean="0"/>
              <a:pPr/>
              <a:t>‹#›</a:t>
            </a:fld>
            <a:endParaRPr lang="en-US" dirty="0"/>
          </a:p>
        </p:txBody>
      </p:sp>
    </p:spTree>
    <p:extLst>
      <p:ext uri="{BB962C8B-B14F-4D97-AF65-F5344CB8AC3E}">
        <p14:creationId xmlns:p14="http://schemas.microsoft.com/office/powerpoint/2010/main" xmlns="" val="6947714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52780B-87CA-684C-B496-EA60569D0B82}" type="datetimeFigureOut">
              <a:rPr lang="en-US" smtClean="0"/>
              <a:pPr/>
              <a:t>7/16/2015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F0A7E4F-9F13-3640-99A6-4B91A5194DF2}" type="slidenum">
              <a:rPr lang="en-US" smtClean="0"/>
              <a:pPr/>
              <a:t>‹#›</a:t>
            </a:fld>
            <a:endParaRPr lang="en-US" dirty="0"/>
          </a:p>
        </p:txBody>
      </p:sp>
    </p:spTree>
    <p:extLst>
      <p:ext uri="{BB962C8B-B14F-4D97-AF65-F5344CB8AC3E}">
        <p14:creationId xmlns:p14="http://schemas.microsoft.com/office/powerpoint/2010/main" xmlns="" val="27779074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52780B-87CA-684C-B496-EA60569D0B82}" type="datetimeFigureOut">
              <a:rPr lang="en-US" smtClean="0"/>
              <a:pPr/>
              <a:t>7/16/2015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F0A7E4F-9F13-3640-99A6-4B91A5194DF2}" type="slidenum">
              <a:rPr lang="en-US" smtClean="0"/>
              <a:pPr/>
              <a:t>‹#›</a:t>
            </a:fld>
            <a:endParaRPr lang="en-US" dirty="0"/>
          </a:p>
        </p:txBody>
      </p:sp>
    </p:spTree>
    <p:extLst>
      <p:ext uri="{BB962C8B-B14F-4D97-AF65-F5344CB8AC3E}">
        <p14:creationId xmlns:p14="http://schemas.microsoft.com/office/powerpoint/2010/main" xmlns="" val="35561435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52780B-87CA-684C-B496-EA60569D0B82}" type="datetimeFigureOut">
              <a:rPr lang="en-US" smtClean="0"/>
              <a:pPr/>
              <a:t>7/16/2015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F0A7E4F-9F13-3640-99A6-4B91A5194DF2}" type="slidenum">
              <a:rPr lang="en-US" smtClean="0"/>
              <a:pPr/>
              <a:t>‹#›</a:t>
            </a:fld>
            <a:endParaRPr lang="en-US" dirty="0"/>
          </a:p>
        </p:txBody>
      </p:sp>
    </p:spTree>
    <p:extLst>
      <p:ext uri="{BB962C8B-B14F-4D97-AF65-F5344CB8AC3E}">
        <p14:creationId xmlns:p14="http://schemas.microsoft.com/office/powerpoint/2010/main" xmlns="" val="22183081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52780B-87CA-684C-B496-EA60569D0B82}" type="datetimeFigureOut">
              <a:rPr lang="en-US" smtClean="0"/>
              <a:pPr/>
              <a:t>7/16/2015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F0A7E4F-9F13-3640-99A6-4B91A5194DF2}" type="slidenum">
              <a:rPr lang="en-US" smtClean="0"/>
              <a:pPr/>
              <a:t>‹#›</a:t>
            </a:fld>
            <a:endParaRPr lang="en-US" dirty="0"/>
          </a:p>
        </p:txBody>
      </p:sp>
    </p:spTree>
    <p:extLst>
      <p:ext uri="{BB962C8B-B14F-4D97-AF65-F5344CB8AC3E}">
        <p14:creationId xmlns:p14="http://schemas.microsoft.com/office/powerpoint/2010/main" xmlns="" val="41921850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52780B-87CA-684C-B496-EA60569D0B82}" type="datetimeFigureOut">
              <a:rPr lang="en-US" smtClean="0"/>
              <a:pPr/>
              <a:t>7/16/2015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0A7E4F-9F13-3640-99A6-4B91A5194DF2}" type="slidenum">
              <a:rPr lang="en-US" smtClean="0"/>
              <a:pPr/>
              <a:t>‹#›</a:t>
            </a:fld>
            <a:endParaRPr lang="en-US" dirty="0"/>
          </a:p>
        </p:txBody>
      </p:sp>
    </p:spTree>
    <p:extLst>
      <p:ext uri="{BB962C8B-B14F-4D97-AF65-F5344CB8AC3E}">
        <p14:creationId xmlns:p14="http://schemas.microsoft.com/office/powerpoint/2010/main" xmlns="" val="376288595"/>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my.acclux.com/accounting/landing/?c_id=1&amp;ch_id=28" TargetMode="External"/><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 y="-1"/>
            <a:ext cx="9163690" cy="6940449"/>
          </a:xfrm>
          <a:prstGeom prst="rect">
            <a:avLst/>
          </a:prstGeom>
          <a:solidFill>
            <a:srgbClr val="1396F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Picture 8" descr="social3_07.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2747201" y="82448"/>
            <a:ext cx="6416489" cy="6858000"/>
          </a:xfrm>
          <a:prstGeom prst="rect">
            <a:avLst/>
          </a:prstGeom>
        </p:spPr>
      </p:pic>
      <p:sp>
        <p:nvSpPr>
          <p:cNvPr id="10" name="TextBox 9"/>
          <p:cNvSpPr txBox="1"/>
          <p:nvPr/>
        </p:nvSpPr>
        <p:spPr>
          <a:xfrm>
            <a:off x="531087" y="1708726"/>
            <a:ext cx="3278909" cy="1015663"/>
          </a:xfrm>
          <a:prstGeom prst="rect">
            <a:avLst/>
          </a:prstGeom>
          <a:noFill/>
        </p:spPr>
        <p:txBody>
          <a:bodyPr wrap="square" rtlCol="0">
            <a:spAutoFit/>
          </a:bodyPr>
          <a:lstStyle/>
          <a:p>
            <a:r>
              <a:rPr lang="en-US" sz="6000" dirty="0" smtClean="0">
                <a:solidFill>
                  <a:srgbClr val="FFFFFF"/>
                </a:solidFill>
                <a:latin typeface="Helvetica Neue Light"/>
                <a:cs typeface="Helvetica Neue Light"/>
              </a:rPr>
              <a:t>7 things</a:t>
            </a:r>
            <a:endParaRPr lang="en-US" sz="6000" dirty="0">
              <a:solidFill>
                <a:srgbClr val="FFFFFF"/>
              </a:solidFill>
              <a:latin typeface="Helvetica Neue Light"/>
              <a:cs typeface="Helvetica Neue Light"/>
            </a:endParaRPr>
          </a:p>
        </p:txBody>
      </p:sp>
      <p:sp>
        <p:nvSpPr>
          <p:cNvPr id="11" name="TextBox 10"/>
          <p:cNvSpPr txBox="1"/>
          <p:nvPr/>
        </p:nvSpPr>
        <p:spPr>
          <a:xfrm>
            <a:off x="531087" y="2770571"/>
            <a:ext cx="3371272" cy="1384995"/>
          </a:xfrm>
          <a:prstGeom prst="rect">
            <a:avLst/>
          </a:prstGeom>
          <a:noFill/>
        </p:spPr>
        <p:txBody>
          <a:bodyPr wrap="square" rtlCol="0">
            <a:spAutoFit/>
          </a:bodyPr>
          <a:lstStyle/>
          <a:p>
            <a:r>
              <a:rPr lang="en-US" sz="2800" dirty="0">
                <a:solidFill>
                  <a:schemeClr val="bg1"/>
                </a:solidFill>
                <a:latin typeface="Helvetica Neue Light"/>
                <a:cs typeface="Helvetica Neue Light"/>
              </a:rPr>
              <a:t>to boost productivity of your small business team</a:t>
            </a:r>
          </a:p>
        </p:txBody>
      </p:sp>
    </p:spTree>
    <p:extLst>
      <p:ext uri="{BB962C8B-B14F-4D97-AF65-F5344CB8AC3E}">
        <p14:creationId xmlns:p14="http://schemas.microsoft.com/office/powerpoint/2010/main" xmlns="" val="34152171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 y="-1"/>
            <a:ext cx="3428999" cy="6858001"/>
          </a:xfrm>
          <a:prstGeom prst="rect">
            <a:avLst/>
          </a:prstGeom>
          <a:solidFill>
            <a:srgbClr val="1396F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extBox 6"/>
          <p:cNvSpPr txBox="1"/>
          <p:nvPr/>
        </p:nvSpPr>
        <p:spPr>
          <a:xfrm>
            <a:off x="3925453" y="2473203"/>
            <a:ext cx="4699002" cy="1323439"/>
          </a:xfrm>
          <a:prstGeom prst="rect">
            <a:avLst/>
          </a:prstGeom>
          <a:noFill/>
        </p:spPr>
        <p:txBody>
          <a:bodyPr wrap="square" rtlCol="0">
            <a:spAutoFit/>
          </a:bodyPr>
          <a:lstStyle/>
          <a:p>
            <a:r>
              <a:rPr lang="en-US" sz="2000" dirty="0" smtClean="0">
                <a:solidFill>
                  <a:schemeClr val="tx1">
                    <a:lumMod val="85000"/>
                    <a:lumOff val="15000"/>
                  </a:schemeClr>
                </a:solidFill>
                <a:latin typeface="Helvetica Neue Light"/>
                <a:cs typeface="Helvetica Neue Light"/>
              </a:rPr>
              <a:t>Set a clear goal with well defined tasks for each team member, don’t set a long term task rather than that split large tasks into small ones.</a:t>
            </a:r>
            <a:endParaRPr lang="en-US" sz="2000" dirty="0">
              <a:solidFill>
                <a:schemeClr val="tx1">
                  <a:lumMod val="85000"/>
                  <a:lumOff val="15000"/>
                </a:schemeClr>
              </a:solidFill>
              <a:latin typeface="Helvetica Neue Light"/>
              <a:cs typeface="Helvetica Neue Light"/>
            </a:endParaRPr>
          </a:p>
        </p:txBody>
      </p:sp>
      <p:pic>
        <p:nvPicPr>
          <p:cNvPr id="8" name="image2.png"/>
          <p:cNvPicPr/>
          <p:nvPr/>
        </p:nvPicPr>
        <p:blipFill>
          <a:blip r:embed="rId2">
            <a:extLst/>
          </a:blip>
          <a:stretch>
            <a:fillRect/>
          </a:stretch>
        </p:blipFill>
        <p:spPr>
          <a:xfrm>
            <a:off x="704266" y="439670"/>
            <a:ext cx="1304635" cy="353181"/>
          </a:xfrm>
          <a:prstGeom prst="rect">
            <a:avLst/>
          </a:prstGeom>
          <a:ln w="12700">
            <a:miter lim="400000"/>
          </a:ln>
        </p:spPr>
      </p:pic>
      <p:pic>
        <p:nvPicPr>
          <p:cNvPr id="4" name="Picture 3" descr="Untitled-3.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8886" y="2019717"/>
            <a:ext cx="3447885" cy="3152648"/>
          </a:xfrm>
          <a:prstGeom prst="rect">
            <a:avLst/>
          </a:prstGeom>
        </p:spPr>
      </p:pic>
    </p:spTree>
    <p:extLst>
      <p:ext uri="{BB962C8B-B14F-4D97-AF65-F5344CB8AC3E}">
        <p14:creationId xmlns:p14="http://schemas.microsoft.com/office/powerpoint/2010/main" xmlns="" val="838563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 y="-1"/>
            <a:ext cx="9163690" cy="6940449"/>
          </a:xfrm>
          <a:prstGeom prst="rect">
            <a:avLst/>
          </a:prstGeom>
          <a:solidFill>
            <a:srgbClr val="1396F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TextBox 10"/>
          <p:cNvSpPr txBox="1"/>
          <p:nvPr/>
        </p:nvSpPr>
        <p:spPr>
          <a:xfrm>
            <a:off x="1772215" y="2112143"/>
            <a:ext cx="381008" cy="1938992"/>
          </a:xfrm>
          <a:prstGeom prst="rect">
            <a:avLst/>
          </a:prstGeom>
          <a:noFill/>
        </p:spPr>
        <p:txBody>
          <a:bodyPr wrap="square" rtlCol="0">
            <a:spAutoFit/>
          </a:bodyPr>
          <a:lstStyle/>
          <a:p>
            <a:r>
              <a:rPr lang="en-US" sz="12000" dirty="0" smtClean="0">
                <a:solidFill>
                  <a:schemeClr val="bg1"/>
                </a:solidFill>
                <a:latin typeface="Helvetica Neue Light"/>
                <a:cs typeface="Helvetica Neue Light"/>
              </a:rPr>
              <a:t>5</a:t>
            </a:r>
            <a:endParaRPr lang="en-US" sz="12000" dirty="0">
              <a:solidFill>
                <a:schemeClr val="bg1"/>
              </a:solidFill>
              <a:latin typeface="Helvetica Neue Light"/>
              <a:cs typeface="Helvetica Neue Light"/>
            </a:endParaRPr>
          </a:p>
        </p:txBody>
      </p:sp>
      <p:pic>
        <p:nvPicPr>
          <p:cNvPr id="6" name="image2.png"/>
          <p:cNvPicPr/>
          <p:nvPr/>
        </p:nvPicPr>
        <p:blipFill>
          <a:blip r:embed="rId2">
            <a:extLst/>
          </a:blip>
          <a:stretch>
            <a:fillRect/>
          </a:stretch>
        </p:blipFill>
        <p:spPr>
          <a:xfrm>
            <a:off x="704266" y="439670"/>
            <a:ext cx="1304635" cy="353181"/>
          </a:xfrm>
          <a:prstGeom prst="rect">
            <a:avLst/>
          </a:prstGeom>
          <a:ln w="12700">
            <a:miter lim="400000"/>
          </a:ln>
        </p:spPr>
      </p:pic>
      <p:sp>
        <p:nvSpPr>
          <p:cNvPr id="3" name="TextBox 2"/>
          <p:cNvSpPr txBox="1"/>
          <p:nvPr/>
        </p:nvSpPr>
        <p:spPr>
          <a:xfrm>
            <a:off x="2886362" y="2666141"/>
            <a:ext cx="5137729" cy="830997"/>
          </a:xfrm>
          <a:prstGeom prst="rect">
            <a:avLst/>
          </a:prstGeom>
          <a:noFill/>
        </p:spPr>
        <p:txBody>
          <a:bodyPr wrap="square" rtlCol="0">
            <a:spAutoFit/>
          </a:bodyPr>
          <a:lstStyle/>
          <a:p>
            <a:r>
              <a:rPr lang="en-US" sz="2400" dirty="0" smtClean="0">
                <a:solidFill>
                  <a:srgbClr val="FFFFFF"/>
                </a:solidFill>
                <a:latin typeface="Helvetica Neue Light"/>
                <a:cs typeface="Helvetica Neue Light"/>
              </a:rPr>
              <a:t>Stay in sync with tasks and project progress</a:t>
            </a:r>
            <a:endParaRPr lang="en-US" sz="2400" dirty="0">
              <a:solidFill>
                <a:srgbClr val="FFFFFF"/>
              </a:solidFill>
              <a:latin typeface="Helvetica Neue Light"/>
              <a:cs typeface="Helvetica Neue Light"/>
            </a:endParaRPr>
          </a:p>
        </p:txBody>
      </p:sp>
    </p:spTree>
    <p:extLst>
      <p:ext uri="{BB962C8B-B14F-4D97-AF65-F5344CB8AC3E}">
        <p14:creationId xmlns:p14="http://schemas.microsoft.com/office/powerpoint/2010/main" xmlns="" val="13991752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 y="-1"/>
            <a:ext cx="9143999" cy="4537365"/>
          </a:xfrm>
          <a:prstGeom prst="rect">
            <a:avLst/>
          </a:prstGeom>
          <a:solidFill>
            <a:srgbClr val="1396F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extBox 6"/>
          <p:cNvSpPr txBox="1"/>
          <p:nvPr/>
        </p:nvSpPr>
        <p:spPr>
          <a:xfrm>
            <a:off x="1085273" y="4909295"/>
            <a:ext cx="6973454" cy="1015663"/>
          </a:xfrm>
          <a:prstGeom prst="rect">
            <a:avLst/>
          </a:prstGeom>
          <a:noFill/>
        </p:spPr>
        <p:txBody>
          <a:bodyPr wrap="square" rtlCol="0">
            <a:spAutoFit/>
          </a:bodyPr>
          <a:lstStyle/>
          <a:p>
            <a:r>
              <a:rPr lang="en-US" sz="2000" dirty="0" smtClean="0">
                <a:solidFill>
                  <a:schemeClr val="tx1">
                    <a:lumMod val="85000"/>
                    <a:lumOff val="15000"/>
                  </a:schemeClr>
                </a:solidFill>
                <a:latin typeface="Helvetica Neue Light"/>
                <a:cs typeface="Helvetica Neue Light"/>
              </a:rPr>
              <a:t>Always stay on the top of your project and task progress, know how well your team members are doing and always try to respond quickly to their questions and concerns.</a:t>
            </a:r>
            <a:endParaRPr lang="en-US" sz="2000" dirty="0">
              <a:solidFill>
                <a:schemeClr val="tx1">
                  <a:lumMod val="85000"/>
                  <a:lumOff val="15000"/>
                </a:schemeClr>
              </a:solidFill>
              <a:latin typeface="Helvetica Neue Light"/>
              <a:cs typeface="Helvetica Neue Light"/>
            </a:endParaRPr>
          </a:p>
        </p:txBody>
      </p:sp>
      <p:pic>
        <p:nvPicPr>
          <p:cNvPr id="8" name="image2.png"/>
          <p:cNvPicPr/>
          <p:nvPr/>
        </p:nvPicPr>
        <p:blipFill>
          <a:blip r:embed="rId2">
            <a:extLst/>
          </a:blip>
          <a:stretch>
            <a:fillRect/>
          </a:stretch>
        </p:blipFill>
        <p:spPr>
          <a:xfrm>
            <a:off x="704266" y="439670"/>
            <a:ext cx="1304635" cy="353181"/>
          </a:xfrm>
          <a:prstGeom prst="rect">
            <a:avLst/>
          </a:prstGeom>
          <a:ln w="12700">
            <a:miter lim="400000"/>
          </a:ln>
        </p:spPr>
      </p:pic>
      <p:pic>
        <p:nvPicPr>
          <p:cNvPr id="3" name="Picture 2" descr="Untitled-4.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815131" y="1706128"/>
            <a:ext cx="5192960" cy="2831235"/>
          </a:xfrm>
          <a:prstGeom prst="rect">
            <a:avLst/>
          </a:prstGeom>
        </p:spPr>
      </p:pic>
    </p:spTree>
    <p:extLst>
      <p:ext uri="{BB962C8B-B14F-4D97-AF65-F5344CB8AC3E}">
        <p14:creationId xmlns:p14="http://schemas.microsoft.com/office/powerpoint/2010/main" xmlns="" val="23379859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 y="-1"/>
            <a:ext cx="9163690" cy="6940449"/>
          </a:xfrm>
          <a:prstGeom prst="rect">
            <a:avLst/>
          </a:prstGeom>
          <a:solidFill>
            <a:srgbClr val="1396F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TextBox 10"/>
          <p:cNvSpPr txBox="1"/>
          <p:nvPr/>
        </p:nvSpPr>
        <p:spPr>
          <a:xfrm>
            <a:off x="1772215" y="2112143"/>
            <a:ext cx="381008" cy="1938992"/>
          </a:xfrm>
          <a:prstGeom prst="rect">
            <a:avLst/>
          </a:prstGeom>
          <a:noFill/>
        </p:spPr>
        <p:txBody>
          <a:bodyPr wrap="square" rtlCol="0">
            <a:spAutoFit/>
          </a:bodyPr>
          <a:lstStyle/>
          <a:p>
            <a:r>
              <a:rPr lang="en-US" sz="12000" dirty="0" smtClean="0">
                <a:solidFill>
                  <a:schemeClr val="bg1"/>
                </a:solidFill>
                <a:latin typeface="Helvetica Neue Light"/>
                <a:cs typeface="Helvetica Neue Light"/>
              </a:rPr>
              <a:t>6</a:t>
            </a:r>
            <a:endParaRPr lang="en-US" sz="12000" dirty="0">
              <a:solidFill>
                <a:schemeClr val="bg1"/>
              </a:solidFill>
              <a:latin typeface="Helvetica Neue Light"/>
              <a:cs typeface="Helvetica Neue Light"/>
            </a:endParaRPr>
          </a:p>
        </p:txBody>
      </p:sp>
      <p:pic>
        <p:nvPicPr>
          <p:cNvPr id="6" name="image2.png"/>
          <p:cNvPicPr/>
          <p:nvPr/>
        </p:nvPicPr>
        <p:blipFill>
          <a:blip r:embed="rId2">
            <a:extLst/>
          </a:blip>
          <a:stretch>
            <a:fillRect/>
          </a:stretch>
        </p:blipFill>
        <p:spPr>
          <a:xfrm>
            <a:off x="704266" y="439670"/>
            <a:ext cx="1304635" cy="353181"/>
          </a:xfrm>
          <a:prstGeom prst="rect">
            <a:avLst/>
          </a:prstGeom>
          <a:ln w="12700">
            <a:miter lim="400000"/>
          </a:ln>
        </p:spPr>
      </p:pic>
      <p:sp>
        <p:nvSpPr>
          <p:cNvPr id="3" name="TextBox 2"/>
          <p:cNvSpPr txBox="1"/>
          <p:nvPr/>
        </p:nvSpPr>
        <p:spPr>
          <a:xfrm>
            <a:off x="2886362" y="2850807"/>
            <a:ext cx="5137729" cy="461665"/>
          </a:xfrm>
          <a:prstGeom prst="rect">
            <a:avLst/>
          </a:prstGeom>
          <a:noFill/>
        </p:spPr>
        <p:txBody>
          <a:bodyPr wrap="square" rtlCol="0">
            <a:spAutoFit/>
          </a:bodyPr>
          <a:lstStyle/>
          <a:p>
            <a:r>
              <a:rPr lang="en-US" sz="2400" dirty="0" smtClean="0">
                <a:solidFill>
                  <a:srgbClr val="FFFFFF"/>
                </a:solidFill>
                <a:latin typeface="Helvetica Neue Light"/>
                <a:cs typeface="Helvetica Neue Light"/>
              </a:rPr>
              <a:t>Cut off old reporting ways</a:t>
            </a:r>
            <a:endParaRPr lang="en-US" sz="2400" dirty="0">
              <a:solidFill>
                <a:srgbClr val="FFFFFF"/>
              </a:solidFill>
              <a:latin typeface="Helvetica Neue Light"/>
              <a:cs typeface="Helvetica Neue Light"/>
            </a:endParaRPr>
          </a:p>
        </p:txBody>
      </p:sp>
    </p:spTree>
    <p:extLst>
      <p:ext uri="{BB962C8B-B14F-4D97-AF65-F5344CB8AC3E}">
        <p14:creationId xmlns:p14="http://schemas.microsoft.com/office/powerpoint/2010/main" xmlns="" val="36199258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 y="-1"/>
            <a:ext cx="9143999" cy="4537365"/>
          </a:xfrm>
          <a:prstGeom prst="rect">
            <a:avLst/>
          </a:prstGeom>
          <a:solidFill>
            <a:srgbClr val="1396F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extBox 6"/>
          <p:cNvSpPr txBox="1"/>
          <p:nvPr/>
        </p:nvSpPr>
        <p:spPr>
          <a:xfrm>
            <a:off x="1085273" y="4909295"/>
            <a:ext cx="6973454" cy="1323439"/>
          </a:xfrm>
          <a:prstGeom prst="rect">
            <a:avLst/>
          </a:prstGeom>
          <a:noFill/>
        </p:spPr>
        <p:txBody>
          <a:bodyPr wrap="square" rtlCol="0">
            <a:spAutoFit/>
          </a:bodyPr>
          <a:lstStyle/>
          <a:p>
            <a:r>
              <a:rPr lang="en-US" sz="2000" dirty="0" smtClean="0">
                <a:solidFill>
                  <a:schemeClr val="tx1">
                    <a:lumMod val="85000"/>
                    <a:lumOff val="15000"/>
                  </a:schemeClr>
                </a:solidFill>
                <a:latin typeface="Helvetica Neue Light"/>
                <a:cs typeface="Helvetica Neue Light"/>
              </a:rPr>
              <a:t>Stop wasting your team time with those old fashion reporting ways and replace it with your automated project management software. It will also help to have a real-time view of your project status.</a:t>
            </a:r>
            <a:endParaRPr lang="en-US" sz="2000" dirty="0">
              <a:solidFill>
                <a:schemeClr val="tx1">
                  <a:lumMod val="85000"/>
                  <a:lumOff val="15000"/>
                </a:schemeClr>
              </a:solidFill>
              <a:latin typeface="Helvetica Neue Light"/>
              <a:cs typeface="Helvetica Neue Light"/>
            </a:endParaRPr>
          </a:p>
        </p:txBody>
      </p:sp>
      <p:pic>
        <p:nvPicPr>
          <p:cNvPr id="8" name="image2.png"/>
          <p:cNvPicPr/>
          <p:nvPr/>
        </p:nvPicPr>
        <p:blipFill>
          <a:blip r:embed="rId2">
            <a:extLst/>
          </a:blip>
          <a:stretch>
            <a:fillRect/>
          </a:stretch>
        </p:blipFill>
        <p:spPr>
          <a:xfrm>
            <a:off x="704266" y="439670"/>
            <a:ext cx="1304635" cy="353181"/>
          </a:xfrm>
          <a:prstGeom prst="rect">
            <a:avLst/>
          </a:prstGeom>
          <a:ln w="12700">
            <a:miter lim="400000"/>
          </a:ln>
        </p:spPr>
      </p:pic>
      <p:pic>
        <p:nvPicPr>
          <p:cNvPr id="2" name="Picture 1" descr="41.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079681" y="1540105"/>
            <a:ext cx="2984638" cy="2467967"/>
          </a:xfrm>
          <a:prstGeom prst="rect">
            <a:avLst/>
          </a:prstGeom>
        </p:spPr>
      </p:pic>
    </p:spTree>
    <p:extLst>
      <p:ext uri="{BB962C8B-B14F-4D97-AF65-F5344CB8AC3E}">
        <p14:creationId xmlns:p14="http://schemas.microsoft.com/office/powerpoint/2010/main" xmlns="" val="26897721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 y="-1"/>
            <a:ext cx="9163690" cy="6940449"/>
          </a:xfrm>
          <a:prstGeom prst="rect">
            <a:avLst/>
          </a:prstGeom>
          <a:solidFill>
            <a:srgbClr val="1396F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TextBox 10"/>
          <p:cNvSpPr txBox="1"/>
          <p:nvPr/>
        </p:nvSpPr>
        <p:spPr>
          <a:xfrm>
            <a:off x="1772215" y="2112143"/>
            <a:ext cx="381008" cy="1938992"/>
          </a:xfrm>
          <a:prstGeom prst="rect">
            <a:avLst/>
          </a:prstGeom>
          <a:noFill/>
        </p:spPr>
        <p:txBody>
          <a:bodyPr wrap="square" rtlCol="0">
            <a:spAutoFit/>
          </a:bodyPr>
          <a:lstStyle/>
          <a:p>
            <a:r>
              <a:rPr lang="en-US" sz="12000" dirty="0">
                <a:solidFill>
                  <a:schemeClr val="bg1"/>
                </a:solidFill>
                <a:latin typeface="Helvetica Neue Light"/>
                <a:cs typeface="Helvetica Neue Light"/>
              </a:rPr>
              <a:t>7</a:t>
            </a:r>
          </a:p>
        </p:txBody>
      </p:sp>
      <p:pic>
        <p:nvPicPr>
          <p:cNvPr id="6" name="image2.png"/>
          <p:cNvPicPr/>
          <p:nvPr/>
        </p:nvPicPr>
        <p:blipFill>
          <a:blip r:embed="rId2">
            <a:extLst/>
          </a:blip>
          <a:stretch>
            <a:fillRect/>
          </a:stretch>
        </p:blipFill>
        <p:spPr>
          <a:xfrm>
            <a:off x="704266" y="439670"/>
            <a:ext cx="1304635" cy="353181"/>
          </a:xfrm>
          <a:prstGeom prst="rect">
            <a:avLst/>
          </a:prstGeom>
          <a:ln w="12700">
            <a:miter lim="400000"/>
          </a:ln>
        </p:spPr>
      </p:pic>
      <p:sp>
        <p:nvSpPr>
          <p:cNvPr id="3" name="TextBox 2"/>
          <p:cNvSpPr txBox="1"/>
          <p:nvPr/>
        </p:nvSpPr>
        <p:spPr>
          <a:xfrm>
            <a:off x="2886362" y="2850807"/>
            <a:ext cx="5137729" cy="461665"/>
          </a:xfrm>
          <a:prstGeom prst="rect">
            <a:avLst/>
          </a:prstGeom>
          <a:noFill/>
        </p:spPr>
        <p:txBody>
          <a:bodyPr wrap="square" rtlCol="0">
            <a:spAutoFit/>
          </a:bodyPr>
          <a:lstStyle/>
          <a:p>
            <a:r>
              <a:rPr lang="en-US" sz="2400" dirty="0" smtClean="0">
                <a:solidFill>
                  <a:srgbClr val="FFFFFF"/>
                </a:solidFill>
                <a:latin typeface="Helvetica Neue Light"/>
                <a:cs typeface="Helvetica Neue Light"/>
              </a:rPr>
              <a:t>Rewards your team for success</a:t>
            </a:r>
            <a:endParaRPr lang="en-US" sz="2400" dirty="0">
              <a:solidFill>
                <a:srgbClr val="FFFFFF"/>
              </a:solidFill>
              <a:latin typeface="Helvetica Neue Light"/>
              <a:cs typeface="Helvetica Neue Light"/>
            </a:endParaRPr>
          </a:p>
        </p:txBody>
      </p:sp>
    </p:spTree>
    <p:extLst>
      <p:ext uri="{BB962C8B-B14F-4D97-AF65-F5344CB8AC3E}">
        <p14:creationId xmlns:p14="http://schemas.microsoft.com/office/powerpoint/2010/main" xmlns="" val="28596093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 y="-1"/>
            <a:ext cx="3428999" cy="6858001"/>
          </a:xfrm>
          <a:prstGeom prst="rect">
            <a:avLst/>
          </a:prstGeom>
          <a:solidFill>
            <a:srgbClr val="1396F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extBox 6"/>
          <p:cNvSpPr txBox="1"/>
          <p:nvPr/>
        </p:nvSpPr>
        <p:spPr>
          <a:xfrm>
            <a:off x="3925453" y="2473203"/>
            <a:ext cx="4699002" cy="1015663"/>
          </a:xfrm>
          <a:prstGeom prst="rect">
            <a:avLst/>
          </a:prstGeom>
          <a:noFill/>
        </p:spPr>
        <p:txBody>
          <a:bodyPr wrap="square" rtlCol="0">
            <a:spAutoFit/>
          </a:bodyPr>
          <a:lstStyle/>
          <a:p>
            <a:r>
              <a:rPr lang="en-US" sz="2000" dirty="0" smtClean="0">
                <a:solidFill>
                  <a:schemeClr val="tx1">
                    <a:lumMod val="85000"/>
                    <a:lumOff val="15000"/>
                  </a:schemeClr>
                </a:solidFill>
                <a:latin typeface="Helvetica Neue Light"/>
                <a:cs typeface="Helvetica Neue Light"/>
              </a:rPr>
              <a:t>Celebrate with your team after project delivery. This will help them to feel how important they are.</a:t>
            </a:r>
            <a:endParaRPr lang="en-US" sz="2000" dirty="0">
              <a:solidFill>
                <a:schemeClr val="tx1">
                  <a:lumMod val="85000"/>
                  <a:lumOff val="15000"/>
                </a:schemeClr>
              </a:solidFill>
              <a:latin typeface="Helvetica Neue Light"/>
              <a:cs typeface="Helvetica Neue Light"/>
            </a:endParaRPr>
          </a:p>
        </p:txBody>
      </p:sp>
      <p:pic>
        <p:nvPicPr>
          <p:cNvPr id="8" name="image2.png"/>
          <p:cNvPicPr/>
          <p:nvPr/>
        </p:nvPicPr>
        <p:blipFill>
          <a:blip r:embed="rId2">
            <a:extLst/>
          </a:blip>
          <a:stretch>
            <a:fillRect/>
          </a:stretch>
        </p:blipFill>
        <p:spPr>
          <a:xfrm>
            <a:off x="704266" y="439670"/>
            <a:ext cx="1304635" cy="353181"/>
          </a:xfrm>
          <a:prstGeom prst="rect">
            <a:avLst/>
          </a:prstGeom>
          <a:ln w="12700">
            <a:miter lim="400000"/>
          </a:ln>
        </p:spPr>
      </p:pic>
      <p:pic>
        <p:nvPicPr>
          <p:cNvPr id="2" name="Picture 1" descr="Untitled-5.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912724" y="2066636"/>
            <a:ext cx="1730536" cy="2774578"/>
          </a:xfrm>
          <a:prstGeom prst="rect">
            <a:avLst/>
          </a:prstGeom>
        </p:spPr>
      </p:pic>
    </p:spTree>
    <p:extLst>
      <p:ext uri="{BB962C8B-B14F-4D97-AF65-F5344CB8AC3E}">
        <p14:creationId xmlns:p14="http://schemas.microsoft.com/office/powerpoint/2010/main" xmlns="" val="25820368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 y="0"/>
            <a:ext cx="9163690" cy="4421910"/>
          </a:xfrm>
          <a:prstGeom prst="rect">
            <a:avLst/>
          </a:prstGeom>
          <a:solidFill>
            <a:srgbClr val="1396F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6" name="image2.png"/>
          <p:cNvPicPr/>
          <p:nvPr/>
        </p:nvPicPr>
        <p:blipFill>
          <a:blip r:embed="rId2">
            <a:extLst/>
          </a:blip>
          <a:stretch>
            <a:fillRect/>
          </a:stretch>
        </p:blipFill>
        <p:spPr>
          <a:xfrm>
            <a:off x="704266" y="439670"/>
            <a:ext cx="1304635" cy="353181"/>
          </a:xfrm>
          <a:prstGeom prst="rect">
            <a:avLst/>
          </a:prstGeom>
          <a:ln w="12700">
            <a:miter lim="400000"/>
          </a:ln>
        </p:spPr>
      </p:pic>
      <p:sp>
        <p:nvSpPr>
          <p:cNvPr id="7" name="TextBox 6"/>
          <p:cNvSpPr txBox="1"/>
          <p:nvPr/>
        </p:nvSpPr>
        <p:spPr>
          <a:xfrm>
            <a:off x="796630" y="1952283"/>
            <a:ext cx="7677727" cy="1631216"/>
          </a:xfrm>
          <a:prstGeom prst="rect">
            <a:avLst/>
          </a:prstGeom>
          <a:noFill/>
        </p:spPr>
        <p:txBody>
          <a:bodyPr wrap="square" rtlCol="0">
            <a:spAutoFit/>
          </a:bodyPr>
          <a:lstStyle/>
          <a:p>
            <a:r>
              <a:rPr lang="en-US" sz="2000" dirty="0" smtClean="0">
                <a:solidFill>
                  <a:srgbClr val="FFFFFF"/>
                </a:solidFill>
                <a:latin typeface="Helvetica Neue Light"/>
                <a:cs typeface="Helvetica Neue Light"/>
              </a:rPr>
              <a:t>You can check acclux accounting, its complete accounting and project management software that designed to help small business owners to mange their projects and teams. acclux accounting comes with complete set of apps for time tracking and task management.</a:t>
            </a:r>
            <a:endParaRPr lang="en-US" sz="2000" dirty="0">
              <a:solidFill>
                <a:srgbClr val="FFFFFF"/>
              </a:solidFill>
              <a:latin typeface="Helvetica Neue Light"/>
              <a:cs typeface="Helvetica Neue Light"/>
            </a:endParaRPr>
          </a:p>
        </p:txBody>
      </p:sp>
      <p:sp>
        <p:nvSpPr>
          <p:cNvPr id="8" name="Shape 124"/>
          <p:cNvSpPr/>
          <p:nvPr/>
        </p:nvSpPr>
        <p:spPr>
          <a:xfrm>
            <a:off x="3571094" y="5173980"/>
            <a:ext cx="2021504" cy="307777"/>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lvl1pPr>
              <a:defRPr sz="3100">
                <a:solidFill>
                  <a:srgbClr val="70BF41"/>
                </a:solidFill>
                <a:latin typeface="+mn-lt"/>
                <a:ea typeface="+mn-ea"/>
                <a:cs typeface="+mn-cs"/>
                <a:sym typeface="Helvetica"/>
              </a:defRPr>
            </a:lvl1pPr>
          </a:lstStyle>
          <a:p>
            <a:pPr lvl="0">
              <a:defRPr sz="1800">
                <a:solidFill>
                  <a:srgbClr val="000000"/>
                </a:solidFill>
              </a:defRPr>
            </a:pPr>
            <a:r>
              <a:rPr sz="2000" dirty="0">
                <a:solidFill>
                  <a:srgbClr val="70BF41"/>
                </a:solidFill>
              </a:rPr>
              <a:t>Start your free trial</a:t>
            </a:r>
          </a:p>
        </p:txBody>
      </p:sp>
      <p:sp>
        <p:nvSpPr>
          <p:cNvPr id="9" name="Shape 125">
            <a:hlinkClick r:id="rId3"/>
          </p:cNvPr>
          <p:cNvSpPr/>
          <p:nvPr/>
        </p:nvSpPr>
        <p:spPr>
          <a:xfrm>
            <a:off x="3211664" y="5036228"/>
            <a:ext cx="2740365" cy="641104"/>
          </a:xfrm>
          <a:prstGeom prst="roundRect">
            <a:avLst>
              <a:gd name="adj" fmla="val 50000"/>
            </a:avLst>
          </a:prstGeom>
          <a:ln w="101600">
            <a:solidFill>
              <a:srgbClr val="70BF41"/>
            </a:solidFill>
            <a:miter lim="400000"/>
          </a:ln>
        </p:spPr>
        <p:txBody>
          <a:bodyPr lIns="0" tIns="0" rIns="0" bIns="0" anchor="ctr"/>
          <a:lstStyle/>
          <a:p>
            <a:pPr lvl="0">
              <a:defRPr sz="2400">
                <a:solidFill>
                  <a:srgbClr val="FFFFFF"/>
                </a:solidFill>
              </a:defRPr>
            </a:pPr>
            <a:endParaRPr sz="2000" dirty="0"/>
          </a:p>
        </p:txBody>
      </p:sp>
    </p:spTree>
    <p:extLst>
      <p:ext uri="{BB962C8B-B14F-4D97-AF65-F5344CB8AC3E}">
        <p14:creationId xmlns:p14="http://schemas.microsoft.com/office/powerpoint/2010/main" xmlns="" val="30496438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 y="0"/>
            <a:ext cx="9163690" cy="6858000"/>
          </a:xfrm>
          <a:prstGeom prst="rect">
            <a:avLst/>
          </a:prstGeom>
          <a:solidFill>
            <a:srgbClr val="1396F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6" name="image2.png"/>
          <p:cNvPicPr/>
          <p:nvPr/>
        </p:nvPicPr>
        <p:blipFill>
          <a:blip r:embed="rId2">
            <a:extLst/>
          </a:blip>
          <a:stretch>
            <a:fillRect/>
          </a:stretch>
        </p:blipFill>
        <p:spPr>
          <a:xfrm>
            <a:off x="704266" y="439670"/>
            <a:ext cx="1304635" cy="353181"/>
          </a:xfrm>
          <a:prstGeom prst="rect">
            <a:avLst/>
          </a:prstGeom>
          <a:ln w="12700">
            <a:miter lim="400000"/>
          </a:ln>
        </p:spPr>
      </p:pic>
      <p:sp>
        <p:nvSpPr>
          <p:cNvPr id="7" name="Shape 132"/>
          <p:cNvSpPr/>
          <p:nvPr/>
        </p:nvSpPr>
        <p:spPr>
          <a:xfrm>
            <a:off x="2150973" y="2875002"/>
            <a:ext cx="4861747" cy="110799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nchor="ctr">
            <a:spAutoFit/>
          </a:bodyPr>
          <a:lstStyle>
            <a:lvl1pPr>
              <a:defRPr sz="7200">
                <a:solidFill>
                  <a:srgbClr val="535353"/>
                </a:solidFill>
                <a:latin typeface="+mn-lt"/>
                <a:ea typeface="+mn-ea"/>
                <a:cs typeface="+mn-cs"/>
                <a:sym typeface="Helvetica"/>
              </a:defRPr>
            </a:lvl1pPr>
          </a:lstStyle>
          <a:p>
            <a:pPr lvl="0" algn="ctr">
              <a:defRPr sz="1800">
                <a:solidFill>
                  <a:srgbClr val="000000"/>
                </a:solidFill>
              </a:defRPr>
            </a:pPr>
            <a:r>
              <a:rPr sz="7200" dirty="0">
                <a:solidFill>
                  <a:schemeClr val="bg1"/>
                </a:solidFill>
              </a:rPr>
              <a:t>Thank you!</a:t>
            </a:r>
          </a:p>
        </p:txBody>
      </p:sp>
    </p:spTree>
    <p:extLst>
      <p:ext uri="{BB962C8B-B14F-4D97-AF65-F5344CB8AC3E}">
        <p14:creationId xmlns:p14="http://schemas.microsoft.com/office/powerpoint/2010/main" xmlns="" val="28935839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 y="-1"/>
            <a:ext cx="9163690" cy="6940449"/>
          </a:xfrm>
          <a:prstGeom prst="rect">
            <a:avLst/>
          </a:prstGeom>
          <a:solidFill>
            <a:srgbClr val="1396F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TextBox 10"/>
          <p:cNvSpPr txBox="1"/>
          <p:nvPr/>
        </p:nvSpPr>
        <p:spPr>
          <a:xfrm>
            <a:off x="704265" y="2470389"/>
            <a:ext cx="7689279" cy="1569660"/>
          </a:xfrm>
          <a:prstGeom prst="rect">
            <a:avLst/>
          </a:prstGeom>
          <a:noFill/>
        </p:spPr>
        <p:txBody>
          <a:bodyPr wrap="square" rtlCol="0">
            <a:spAutoFit/>
          </a:bodyPr>
          <a:lstStyle/>
          <a:p>
            <a:r>
              <a:rPr lang="en-US" sz="2400" dirty="0" smtClean="0">
                <a:solidFill>
                  <a:schemeClr val="bg1"/>
                </a:solidFill>
                <a:latin typeface="Helvetica Neue Light"/>
                <a:cs typeface="Helvetica Neue Light"/>
              </a:rPr>
              <a:t>Team productivity is one of the important factors that impact your projects flow and your business success. Increasing your team productivity can be achieved by adapting simple techniques. Here are 7 of them!</a:t>
            </a:r>
            <a:endParaRPr lang="en-US" sz="2400" dirty="0">
              <a:solidFill>
                <a:schemeClr val="bg1"/>
              </a:solidFill>
              <a:latin typeface="Helvetica Neue Light"/>
              <a:cs typeface="Helvetica Neue Light"/>
            </a:endParaRPr>
          </a:p>
        </p:txBody>
      </p:sp>
      <p:pic>
        <p:nvPicPr>
          <p:cNvPr id="6" name="image2.png"/>
          <p:cNvPicPr/>
          <p:nvPr/>
        </p:nvPicPr>
        <p:blipFill>
          <a:blip r:embed="rId2">
            <a:extLst/>
          </a:blip>
          <a:stretch>
            <a:fillRect/>
          </a:stretch>
        </p:blipFill>
        <p:spPr>
          <a:xfrm>
            <a:off x="704265" y="439670"/>
            <a:ext cx="1304635" cy="353181"/>
          </a:xfrm>
          <a:prstGeom prst="rect">
            <a:avLst/>
          </a:prstGeom>
          <a:ln w="12700">
            <a:miter lim="400000"/>
          </a:ln>
        </p:spPr>
      </p:pic>
    </p:spTree>
    <p:extLst>
      <p:ext uri="{BB962C8B-B14F-4D97-AF65-F5344CB8AC3E}">
        <p14:creationId xmlns:p14="http://schemas.microsoft.com/office/powerpoint/2010/main" xmlns="" val="31192970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Rectangle 4"/>
          <p:cNvSpPr/>
          <p:nvPr/>
        </p:nvSpPr>
        <p:spPr>
          <a:xfrm>
            <a:off x="1" y="-1"/>
            <a:ext cx="9163690" cy="6940449"/>
          </a:xfrm>
          <a:prstGeom prst="rect">
            <a:avLst/>
          </a:prstGeom>
          <a:solidFill>
            <a:srgbClr val="1396F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TextBox 10"/>
          <p:cNvSpPr txBox="1"/>
          <p:nvPr/>
        </p:nvSpPr>
        <p:spPr>
          <a:xfrm>
            <a:off x="1772215" y="2112143"/>
            <a:ext cx="381008" cy="1938992"/>
          </a:xfrm>
          <a:prstGeom prst="rect">
            <a:avLst/>
          </a:prstGeom>
          <a:noFill/>
        </p:spPr>
        <p:txBody>
          <a:bodyPr wrap="square" rtlCol="0">
            <a:spAutoFit/>
          </a:bodyPr>
          <a:lstStyle/>
          <a:p>
            <a:r>
              <a:rPr lang="en-US" sz="12000" dirty="0" smtClean="0">
                <a:solidFill>
                  <a:schemeClr val="bg1"/>
                </a:solidFill>
                <a:latin typeface="Helvetica Neue Light"/>
                <a:cs typeface="Helvetica Neue Light"/>
              </a:rPr>
              <a:t>1</a:t>
            </a:r>
            <a:endParaRPr lang="en-US" sz="12000" dirty="0">
              <a:solidFill>
                <a:schemeClr val="bg1"/>
              </a:solidFill>
              <a:latin typeface="Helvetica Neue Light"/>
              <a:cs typeface="Helvetica Neue Light"/>
            </a:endParaRPr>
          </a:p>
        </p:txBody>
      </p:sp>
      <p:pic>
        <p:nvPicPr>
          <p:cNvPr id="6" name="image2.png"/>
          <p:cNvPicPr/>
          <p:nvPr/>
        </p:nvPicPr>
        <p:blipFill>
          <a:blip r:embed="rId2">
            <a:extLst/>
          </a:blip>
          <a:stretch>
            <a:fillRect/>
          </a:stretch>
        </p:blipFill>
        <p:spPr>
          <a:xfrm>
            <a:off x="704266" y="439670"/>
            <a:ext cx="1304635" cy="353181"/>
          </a:xfrm>
          <a:prstGeom prst="rect">
            <a:avLst/>
          </a:prstGeom>
          <a:ln w="12700">
            <a:miter lim="400000"/>
          </a:ln>
        </p:spPr>
      </p:pic>
      <p:sp>
        <p:nvSpPr>
          <p:cNvPr id="3" name="TextBox 2"/>
          <p:cNvSpPr txBox="1"/>
          <p:nvPr/>
        </p:nvSpPr>
        <p:spPr>
          <a:xfrm>
            <a:off x="2886362" y="2666141"/>
            <a:ext cx="4883727" cy="830997"/>
          </a:xfrm>
          <a:prstGeom prst="rect">
            <a:avLst/>
          </a:prstGeom>
          <a:noFill/>
        </p:spPr>
        <p:txBody>
          <a:bodyPr wrap="square" rtlCol="0">
            <a:spAutoFit/>
          </a:bodyPr>
          <a:lstStyle/>
          <a:p>
            <a:r>
              <a:rPr lang="en-US" sz="2400" dirty="0" smtClean="0">
                <a:solidFill>
                  <a:srgbClr val="FFFFFF"/>
                </a:solidFill>
                <a:latin typeface="Helvetica Neue Light"/>
                <a:cs typeface="Helvetica Neue Light"/>
              </a:rPr>
              <a:t>Adapt project management software for your small business</a:t>
            </a:r>
            <a:endParaRPr lang="en-US" sz="2400" dirty="0">
              <a:solidFill>
                <a:srgbClr val="FFFFFF"/>
              </a:solidFill>
              <a:latin typeface="Helvetica Neue Light"/>
              <a:cs typeface="Helvetica Neue Light"/>
            </a:endParaRPr>
          </a:p>
        </p:txBody>
      </p:sp>
    </p:spTree>
    <p:extLst>
      <p:ext uri="{BB962C8B-B14F-4D97-AF65-F5344CB8AC3E}">
        <p14:creationId xmlns:p14="http://schemas.microsoft.com/office/powerpoint/2010/main" xmlns="" val="41059326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 y="-1"/>
            <a:ext cx="3428999" cy="6858001"/>
          </a:xfrm>
          <a:prstGeom prst="rect">
            <a:avLst/>
          </a:prstGeom>
          <a:solidFill>
            <a:srgbClr val="1396F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extBox 6"/>
          <p:cNvSpPr txBox="1"/>
          <p:nvPr/>
        </p:nvSpPr>
        <p:spPr>
          <a:xfrm>
            <a:off x="4040908" y="2473203"/>
            <a:ext cx="4595092" cy="1631216"/>
          </a:xfrm>
          <a:prstGeom prst="rect">
            <a:avLst/>
          </a:prstGeom>
          <a:noFill/>
        </p:spPr>
        <p:txBody>
          <a:bodyPr wrap="square" rtlCol="0">
            <a:spAutoFit/>
          </a:bodyPr>
          <a:lstStyle/>
          <a:p>
            <a:r>
              <a:rPr lang="en-US" sz="2000" dirty="0" smtClean="0">
                <a:solidFill>
                  <a:schemeClr val="tx1">
                    <a:lumMod val="85000"/>
                    <a:lumOff val="15000"/>
                  </a:schemeClr>
                </a:solidFill>
                <a:latin typeface="Helvetica Neue Light"/>
                <a:cs typeface="Helvetica Neue Light"/>
              </a:rPr>
              <a:t>Project management software is essential for team productivity, let your team have the right software so they can effectively communicate and engage with you and with each other.</a:t>
            </a:r>
            <a:endParaRPr lang="en-US" sz="2000" dirty="0">
              <a:solidFill>
                <a:schemeClr val="tx1">
                  <a:lumMod val="85000"/>
                  <a:lumOff val="15000"/>
                </a:schemeClr>
              </a:solidFill>
              <a:latin typeface="Helvetica Neue Light"/>
              <a:cs typeface="Helvetica Neue Light"/>
            </a:endParaRPr>
          </a:p>
        </p:txBody>
      </p:sp>
      <p:pic>
        <p:nvPicPr>
          <p:cNvPr id="8" name="image2.png"/>
          <p:cNvPicPr/>
          <p:nvPr/>
        </p:nvPicPr>
        <p:blipFill>
          <a:blip r:embed="rId2">
            <a:extLst/>
          </a:blip>
          <a:stretch>
            <a:fillRect/>
          </a:stretch>
        </p:blipFill>
        <p:spPr>
          <a:xfrm>
            <a:off x="704266" y="439670"/>
            <a:ext cx="1304635" cy="353181"/>
          </a:xfrm>
          <a:prstGeom prst="rect">
            <a:avLst/>
          </a:prstGeom>
          <a:ln w="12700">
            <a:miter lim="400000"/>
          </a:ln>
        </p:spPr>
      </p:pic>
      <p:pic>
        <p:nvPicPr>
          <p:cNvPr id="12" name="Picture 11" descr="Untitled-1.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flipV="1">
            <a:off x="274498" y="2025813"/>
            <a:ext cx="2845350" cy="5764272"/>
          </a:xfrm>
          <a:prstGeom prst="rect">
            <a:avLst/>
          </a:prstGeom>
        </p:spPr>
      </p:pic>
    </p:spTree>
    <p:extLst>
      <p:ext uri="{BB962C8B-B14F-4D97-AF65-F5344CB8AC3E}">
        <p14:creationId xmlns:p14="http://schemas.microsoft.com/office/powerpoint/2010/main" xmlns="" val="18198049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 y="-1"/>
            <a:ext cx="9163690" cy="6940449"/>
          </a:xfrm>
          <a:prstGeom prst="rect">
            <a:avLst/>
          </a:prstGeom>
          <a:solidFill>
            <a:srgbClr val="1396F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TextBox 10"/>
          <p:cNvSpPr txBox="1"/>
          <p:nvPr/>
        </p:nvSpPr>
        <p:spPr>
          <a:xfrm>
            <a:off x="1772215" y="2112143"/>
            <a:ext cx="381008" cy="1938992"/>
          </a:xfrm>
          <a:prstGeom prst="rect">
            <a:avLst/>
          </a:prstGeom>
          <a:noFill/>
        </p:spPr>
        <p:txBody>
          <a:bodyPr wrap="square" rtlCol="0">
            <a:spAutoFit/>
          </a:bodyPr>
          <a:lstStyle/>
          <a:p>
            <a:r>
              <a:rPr lang="en-US" sz="12000" dirty="0">
                <a:solidFill>
                  <a:schemeClr val="bg1"/>
                </a:solidFill>
                <a:latin typeface="Helvetica Neue Light"/>
                <a:cs typeface="Helvetica Neue Light"/>
              </a:rPr>
              <a:t>2</a:t>
            </a:r>
          </a:p>
        </p:txBody>
      </p:sp>
      <p:pic>
        <p:nvPicPr>
          <p:cNvPr id="6" name="image2.png"/>
          <p:cNvPicPr/>
          <p:nvPr/>
        </p:nvPicPr>
        <p:blipFill>
          <a:blip r:embed="rId2">
            <a:extLst/>
          </a:blip>
          <a:stretch>
            <a:fillRect/>
          </a:stretch>
        </p:blipFill>
        <p:spPr>
          <a:xfrm>
            <a:off x="704266" y="439670"/>
            <a:ext cx="1304635" cy="353181"/>
          </a:xfrm>
          <a:prstGeom prst="rect">
            <a:avLst/>
          </a:prstGeom>
          <a:ln w="12700">
            <a:miter lim="400000"/>
          </a:ln>
        </p:spPr>
      </p:pic>
      <p:sp>
        <p:nvSpPr>
          <p:cNvPr id="3" name="TextBox 2"/>
          <p:cNvSpPr txBox="1"/>
          <p:nvPr/>
        </p:nvSpPr>
        <p:spPr>
          <a:xfrm>
            <a:off x="2886362" y="2666141"/>
            <a:ext cx="5137729" cy="830997"/>
          </a:xfrm>
          <a:prstGeom prst="rect">
            <a:avLst/>
          </a:prstGeom>
          <a:noFill/>
        </p:spPr>
        <p:txBody>
          <a:bodyPr wrap="square" rtlCol="0">
            <a:spAutoFit/>
          </a:bodyPr>
          <a:lstStyle/>
          <a:p>
            <a:r>
              <a:rPr lang="en-US" sz="2400" dirty="0" smtClean="0">
                <a:solidFill>
                  <a:srgbClr val="FFFFFF"/>
                </a:solidFill>
                <a:latin typeface="Helvetica Neue Light"/>
                <a:cs typeface="Helvetica Neue Light"/>
              </a:rPr>
              <a:t>Provide your team with cool tools for time tracking and task management.</a:t>
            </a:r>
            <a:endParaRPr lang="en-US" sz="2400" dirty="0">
              <a:solidFill>
                <a:srgbClr val="FFFFFF"/>
              </a:solidFill>
              <a:latin typeface="Helvetica Neue Light"/>
              <a:cs typeface="Helvetica Neue Light"/>
            </a:endParaRPr>
          </a:p>
        </p:txBody>
      </p:sp>
    </p:spTree>
    <p:extLst>
      <p:ext uri="{BB962C8B-B14F-4D97-AF65-F5344CB8AC3E}">
        <p14:creationId xmlns:p14="http://schemas.microsoft.com/office/powerpoint/2010/main" xmlns="" val="13458513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 y="-1"/>
            <a:ext cx="9143999" cy="4537365"/>
          </a:xfrm>
          <a:prstGeom prst="rect">
            <a:avLst/>
          </a:prstGeom>
          <a:solidFill>
            <a:srgbClr val="1396F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extBox 6"/>
          <p:cNvSpPr txBox="1"/>
          <p:nvPr/>
        </p:nvSpPr>
        <p:spPr>
          <a:xfrm>
            <a:off x="1085273" y="4909295"/>
            <a:ext cx="6973454" cy="1323439"/>
          </a:xfrm>
          <a:prstGeom prst="rect">
            <a:avLst/>
          </a:prstGeom>
          <a:noFill/>
        </p:spPr>
        <p:txBody>
          <a:bodyPr wrap="square" rtlCol="0">
            <a:spAutoFit/>
          </a:bodyPr>
          <a:lstStyle/>
          <a:p>
            <a:r>
              <a:rPr lang="en-US" sz="2000" dirty="0" smtClean="0">
                <a:solidFill>
                  <a:schemeClr val="tx1">
                    <a:lumMod val="85000"/>
                    <a:lumOff val="15000"/>
                  </a:schemeClr>
                </a:solidFill>
                <a:latin typeface="Helvetica Neue Light"/>
                <a:cs typeface="Helvetica Neue Light"/>
              </a:rPr>
              <a:t>Help your team to be productive by providing them with the right tools for time tracking. Let them enjoy the work with mobile apps that is good for your business and your team at the same time.</a:t>
            </a:r>
            <a:endParaRPr lang="en-US" sz="2000" dirty="0">
              <a:solidFill>
                <a:schemeClr val="tx1">
                  <a:lumMod val="85000"/>
                  <a:lumOff val="15000"/>
                </a:schemeClr>
              </a:solidFill>
              <a:latin typeface="Helvetica Neue Light"/>
              <a:cs typeface="Helvetica Neue Light"/>
            </a:endParaRPr>
          </a:p>
        </p:txBody>
      </p:sp>
      <p:pic>
        <p:nvPicPr>
          <p:cNvPr id="8" name="image2.png"/>
          <p:cNvPicPr/>
          <p:nvPr/>
        </p:nvPicPr>
        <p:blipFill>
          <a:blip r:embed="rId2">
            <a:extLst/>
          </a:blip>
          <a:stretch>
            <a:fillRect/>
          </a:stretch>
        </p:blipFill>
        <p:spPr>
          <a:xfrm>
            <a:off x="704266" y="439670"/>
            <a:ext cx="1304635" cy="353181"/>
          </a:xfrm>
          <a:prstGeom prst="rect">
            <a:avLst/>
          </a:prstGeom>
          <a:ln w="12700">
            <a:miter lim="400000"/>
          </a:ln>
        </p:spPr>
      </p:pic>
      <p:pic>
        <p:nvPicPr>
          <p:cNvPr id="2" name="Picture 1"/>
          <p:cNvPicPr>
            <a:picLocks noChangeAspect="1"/>
          </p:cNvPicPr>
          <p:nvPr/>
        </p:nvPicPr>
        <p:blipFill>
          <a:blip r:embed="rId3"/>
          <a:stretch>
            <a:fillRect/>
          </a:stretch>
        </p:blipFill>
        <p:spPr>
          <a:xfrm>
            <a:off x="2291773" y="1494014"/>
            <a:ext cx="4560455" cy="3043350"/>
          </a:xfrm>
          <a:prstGeom prst="rect">
            <a:avLst/>
          </a:prstGeom>
        </p:spPr>
      </p:pic>
    </p:spTree>
    <p:extLst>
      <p:ext uri="{BB962C8B-B14F-4D97-AF65-F5344CB8AC3E}">
        <p14:creationId xmlns:p14="http://schemas.microsoft.com/office/powerpoint/2010/main" xmlns="" val="29744210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 y="-1"/>
            <a:ext cx="9163690" cy="6940449"/>
          </a:xfrm>
          <a:prstGeom prst="rect">
            <a:avLst/>
          </a:prstGeom>
          <a:solidFill>
            <a:srgbClr val="1396F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TextBox 10"/>
          <p:cNvSpPr txBox="1"/>
          <p:nvPr/>
        </p:nvSpPr>
        <p:spPr>
          <a:xfrm>
            <a:off x="1772215" y="2112143"/>
            <a:ext cx="381008" cy="1938992"/>
          </a:xfrm>
          <a:prstGeom prst="rect">
            <a:avLst/>
          </a:prstGeom>
          <a:noFill/>
        </p:spPr>
        <p:txBody>
          <a:bodyPr wrap="square" rtlCol="0">
            <a:spAutoFit/>
          </a:bodyPr>
          <a:lstStyle/>
          <a:p>
            <a:r>
              <a:rPr lang="en-US" sz="12000" dirty="0" smtClean="0">
                <a:solidFill>
                  <a:schemeClr val="bg1"/>
                </a:solidFill>
                <a:latin typeface="Helvetica Neue Light"/>
                <a:cs typeface="Helvetica Neue Light"/>
              </a:rPr>
              <a:t>3</a:t>
            </a:r>
            <a:endParaRPr lang="en-US" sz="12000" dirty="0">
              <a:solidFill>
                <a:schemeClr val="bg1"/>
              </a:solidFill>
              <a:latin typeface="Helvetica Neue Light"/>
              <a:cs typeface="Helvetica Neue Light"/>
            </a:endParaRPr>
          </a:p>
        </p:txBody>
      </p:sp>
      <p:pic>
        <p:nvPicPr>
          <p:cNvPr id="6" name="image2.png"/>
          <p:cNvPicPr/>
          <p:nvPr/>
        </p:nvPicPr>
        <p:blipFill>
          <a:blip r:embed="rId2">
            <a:extLst/>
          </a:blip>
          <a:stretch>
            <a:fillRect/>
          </a:stretch>
        </p:blipFill>
        <p:spPr>
          <a:xfrm>
            <a:off x="704266" y="439670"/>
            <a:ext cx="1304635" cy="353181"/>
          </a:xfrm>
          <a:prstGeom prst="rect">
            <a:avLst/>
          </a:prstGeom>
          <a:ln w="12700">
            <a:miter lim="400000"/>
          </a:ln>
        </p:spPr>
      </p:pic>
      <p:sp>
        <p:nvSpPr>
          <p:cNvPr id="3" name="TextBox 2"/>
          <p:cNvSpPr txBox="1"/>
          <p:nvPr/>
        </p:nvSpPr>
        <p:spPr>
          <a:xfrm>
            <a:off x="2886362" y="2666141"/>
            <a:ext cx="5137729" cy="830997"/>
          </a:xfrm>
          <a:prstGeom prst="rect">
            <a:avLst/>
          </a:prstGeom>
          <a:noFill/>
        </p:spPr>
        <p:txBody>
          <a:bodyPr wrap="square" rtlCol="0">
            <a:spAutoFit/>
          </a:bodyPr>
          <a:lstStyle/>
          <a:p>
            <a:r>
              <a:rPr lang="en-US" sz="2400" dirty="0" smtClean="0">
                <a:solidFill>
                  <a:srgbClr val="FFFFFF"/>
                </a:solidFill>
                <a:latin typeface="Helvetica Neue Light"/>
                <a:cs typeface="Helvetica Neue Light"/>
              </a:rPr>
              <a:t>Arrange your office to be suitable for team work</a:t>
            </a:r>
            <a:endParaRPr lang="en-US" sz="2400" dirty="0">
              <a:solidFill>
                <a:srgbClr val="FFFFFF"/>
              </a:solidFill>
              <a:latin typeface="Helvetica Neue Light"/>
              <a:cs typeface="Helvetica Neue Light"/>
            </a:endParaRPr>
          </a:p>
        </p:txBody>
      </p:sp>
    </p:spTree>
    <p:extLst>
      <p:ext uri="{BB962C8B-B14F-4D97-AF65-F5344CB8AC3E}">
        <p14:creationId xmlns:p14="http://schemas.microsoft.com/office/powerpoint/2010/main" xmlns="" val="39852607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 y="-1"/>
            <a:ext cx="3428999" cy="6858001"/>
          </a:xfrm>
          <a:prstGeom prst="rect">
            <a:avLst/>
          </a:prstGeom>
          <a:solidFill>
            <a:srgbClr val="1396F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extBox 6"/>
          <p:cNvSpPr txBox="1"/>
          <p:nvPr/>
        </p:nvSpPr>
        <p:spPr>
          <a:xfrm>
            <a:off x="3925453" y="2473203"/>
            <a:ext cx="4699002" cy="1631216"/>
          </a:xfrm>
          <a:prstGeom prst="rect">
            <a:avLst/>
          </a:prstGeom>
          <a:noFill/>
        </p:spPr>
        <p:txBody>
          <a:bodyPr wrap="square" rtlCol="0">
            <a:spAutoFit/>
          </a:bodyPr>
          <a:lstStyle/>
          <a:p>
            <a:r>
              <a:rPr lang="en-US" sz="2000" dirty="0" smtClean="0">
                <a:solidFill>
                  <a:schemeClr val="tx1">
                    <a:lumMod val="85000"/>
                    <a:lumOff val="15000"/>
                  </a:schemeClr>
                </a:solidFill>
                <a:latin typeface="Helvetica Neue Light"/>
                <a:cs typeface="Helvetica Neue Light"/>
              </a:rPr>
              <a:t>If your employees are not comfortable in the office or your office design is keeping your team apart, change it and make your team collaborate easier with each other.</a:t>
            </a:r>
            <a:endParaRPr lang="en-US" sz="2000" dirty="0">
              <a:solidFill>
                <a:schemeClr val="tx1">
                  <a:lumMod val="85000"/>
                  <a:lumOff val="15000"/>
                </a:schemeClr>
              </a:solidFill>
              <a:latin typeface="Helvetica Neue Light"/>
              <a:cs typeface="Helvetica Neue Light"/>
            </a:endParaRPr>
          </a:p>
        </p:txBody>
      </p:sp>
      <p:pic>
        <p:nvPicPr>
          <p:cNvPr id="8" name="image2.png"/>
          <p:cNvPicPr/>
          <p:nvPr/>
        </p:nvPicPr>
        <p:blipFill>
          <a:blip r:embed="rId2">
            <a:extLst/>
          </a:blip>
          <a:stretch>
            <a:fillRect/>
          </a:stretch>
        </p:blipFill>
        <p:spPr>
          <a:xfrm>
            <a:off x="704266" y="439670"/>
            <a:ext cx="1304635" cy="353181"/>
          </a:xfrm>
          <a:prstGeom prst="rect">
            <a:avLst/>
          </a:prstGeom>
          <a:ln w="12700">
            <a:miter lim="400000"/>
          </a:ln>
        </p:spPr>
      </p:pic>
      <p:pic>
        <p:nvPicPr>
          <p:cNvPr id="3" name="Picture 2" descr="Untitled-2.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923633" y="1453787"/>
            <a:ext cx="1581734" cy="5308063"/>
          </a:xfrm>
          <a:prstGeom prst="rect">
            <a:avLst/>
          </a:prstGeom>
        </p:spPr>
      </p:pic>
    </p:spTree>
    <p:extLst>
      <p:ext uri="{BB962C8B-B14F-4D97-AF65-F5344CB8AC3E}">
        <p14:creationId xmlns:p14="http://schemas.microsoft.com/office/powerpoint/2010/main" xmlns="" val="15999504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 y="-1"/>
            <a:ext cx="9163690" cy="6940449"/>
          </a:xfrm>
          <a:prstGeom prst="rect">
            <a:avLst/>
          </a:prstGeom>
          <a:solidFill>
            <a:srgbClr val="1396F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TextBox 10"/>
          <p:cNvSpPr txBox="1"/>
          <p:nvPr/>
        </p:nvSpPr>
        <p:spPr>
          <a:xfrm>
            <a:off x="1772215" y="2112143"/>
            <a:ext cx="381008" cy="1938992"/>
          </a:xfrm>
          <a:prstGeom prst="rect">
            <a:avLst/>
          </a:prstGeom>
          <a:noFill/>
        </p:spPr>
        <p:txBody>
          <a:bodyPr wrap="square" rtlCol="0">
            <a:spAutoFit/>
          </a:bodyPr>
          <a:lstStyle/>
          <a:p>
            <a:r>
              <a:rPr lang="en-US" sz="12000" dirty="0">
                <a:solidFill>
                  <a:schemeClr val="bg1"/>
                </a:solidFill>
                <a:latin typeface="Helvetica Neue Light"/>
                <a:cs typeface="Helvetica Neue Light"/>
              </a:rPr>
              <a:t>4</a:t>
            </a:r>
          </a:p>
        </p:txBody>
      </p:sp>
      <p:pic>
        <p:nvPicPr>
          <p:cNvPr id="6" name="image2.png"/>
          <p:cNvPicPr/>
          <p:nvPr/>
        </p:nvPicPr>
        <p:blipFill>
          <a:blip r:embed="rId2">
            <a:extLst/>
          </a:blip>
          <a:stretch>
            <a:fillRect/>
          </a:stretch>
        </p:blipFill>
        <p:spPr>
          <a:xfrm>
            <a:off x="704266" y="439670"/>
            <a:ext cx="1304635" cy="353181"/>
          </a:xfrm>
          <a:prstGeom prst="rect">
            <a:avLst/>
          </a:prstGeom>
          <a:ln w="12700">
            <a:miter lim="400000"/>
          </a:ln>
        </p:spPr>
      </p:pic>
      <p:sp>
        <p:nvSpPr>
          <p:cNvPr id="3" name="TextBox 2"/>
          <p:cNvSpPr txBox="1"/>
          <p:nvPr/>
        </p:nvSpPr>
        <p:spPr>
          <a:xfrm>
            <a:off x="2886362" y="2850807"/>
            <a:ext cx="5137729" cy="461665"/>
          </a:xfrm>
          <a:prstGeom prst="rect">
            <a:avLst/>
          </a:prstGeom>
          <a:noFill/>
        </p:spPr>
        <p:txBody>
          <a:bodyPr wrap="square" rtlCol="0">
            <a:spAutoFit/>
          </a:bodyPr>
          <a:lstStyle/>
          <a:p>
            <a:r>
              <a:rPr lang="en-US" sz="2400" dirty="0" smtClean="0">
                <a:solidFill>
                  <a:srgbClr val="FFFFFF"/>
                </a:solidFill>
                <a:latin typeface="Helvetica Neue Light"/>
                <a:cs typeface="Helvetica Neue Light"/>
              </a:rPr>
              <a:t>Set clear and short term goals</a:t>
            </a:r>
            <a:endParaRPr lang="en-US" sz="2400" dirty="0">
              <a:solidFill>
                <a:srgbClr val="FFFFFF"/>
              </a:solidFill>
              <a:latin typeface="Helvetica Neue Light"/>
              <a:cs typeface="Helvetica Neue Light"/>
            </a:endParaRPr>
          </a:p>
        </p:txBody>
      </p:sp>
    </p:spTree>
    <p:extLst>
      <p:ext uri="{BB962C8B-B14F-4D97-AF65-F5344CB8AC3E}">
        <p14:creationId xmlns:p14="http://schemas.microsoft.com/office/powerpoint/2010/main" xmlns="" val="390920344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92</TotalTime>
  <Words>371</Words>
  <Application>Microsoft Office PowerPoint</Application>
  <PresentationFormat>全屏显示(4:3)</PresentationFormat>
  <Paragraphs>27</Paragraphs>
  <Slides>18</Slides>
  <Notes>0</Notes>
  <HiddenSlides>0</HiddenSlides>
  <MMClips>0</MMClips>
  <ScaleCrop>false</ScaleCrop>
  <HeadingPairs>
    <vt:vector size="4" baseType="variant">
      <vt:variant>
        <vt:lpstr>主题</vt:lpstr>
      </vt:variant>
      <vt:variant>
        <vt:i4>1</vt:i4>
      </vt:variant>
      <vt:variant>
        <vt:lpstr>幻灯片标题</vt:lpstr>
      </vt:variant>
      <vt:variant>
        <vt:i4>18</vt:i4>
      </vt:variant>
    </vt:vector>
  </HeadingPairs>
  <TitlesOfParts>
    <vt:vector size="19" baseType="lpstr">
      <vt:lpstr>Office Theme</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vector>
  </TitlesOfParts>
  <Company>MTS Development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Susan Al-Shaikhly</dc:creator>
  <cp:lastModifiedBy>Administrator</cp:lastModifiedBy>
  <cp:revision>15</cp:revision>
  <dcterms:created xsi:type="dcterms:W3CDTF">2015-06-09T05:13:36Z</dcterms:created>
  <dcterms:modified xsi:type="dcterms:W3CDTF">2015-07-16T07:20:59Z</dcterms:modified>
</cp:coreProperties>
</file>