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media/audio11.wav" ContentType="audio/x-wav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60" r:id="rId19"/>
    <p:sldId id="275" r:id="rId20"/>
    <p:sldId id="276" r:id="rId21"/>
    <p:sldId id="277" r:id="rId22"/>
    <p:sldId id="279" r:id="rId23"/>
    <p:sldId id="278" r:id="rId24"/>
    <p:sldId id="280" r:id="rId25"/>
    <p:sldId id="281" r:id="rId26"/>
    <p:sldId id="283" r:id="rId27"/>
    <p:sldId id="284" r:id="rId28"/>
    <p:sldId id="285" r:id="rId29"/>
    <p:sldId id="286" r:id="rId30"/>
    <p:sldId id="287" r:id="rId31"/>
    <p:sldId id="289" r:id="rId32"/>
    <p:sldId id="291" r:id="rId33"/>
    <p:sldId id="290" r:id="rId34"/>
    <p:sldId id="292" r:id="rId35"/>
    <p:sldId id="261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12" r:id="rId53"/>
    <p:sldId id="311" r:id="rId54"/>
    <p:sldId id="310" r:id="rId55"/>
    <p:sldId id="309" r:id="rId5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3C"/>
    <a:srgbClr val="F69240"/>
    <a:srgbClr val="E6A017"/>
    <a:srgbClr val="00AAE6"/>
    <a:srgbClr val="E46C0A"/>
    <a:srgbClr val="FF9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1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1.4718391801968144E-2"/>
          <c:y val="1.7195639247906829E-2"/>
          <c:w val="0.96490729322039881"/>
          <c:h val="0.9647299624732234"/>
        </c:manualLayout>
      </c:layout>
      <c:pieChart>
        <c:varyColors val="1"/>
        <c:ser>
          <c:idx val="1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ln w="19037">
              <a:solidFill>
                <a:schemeClr val="bg1"/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rgbClr val="92D050"/>
              </a:solidFill>
              <a:ln w="19037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00AAE6"/>
              </a:solidFill>
              <a:ln w="19037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spPr>
              <a:solidFill>
                <a:srgbClr val="FF0000"/>
              </a:solidFill>
              <a:ln w="19037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3"/>
            <c:spPr>
              <a:solidFill>
                <a:srgbClr val="F68426"/>
              </a:solidFill>
              <a:ln w="19037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4"/>
            <c:spPr>
              <a:solidFill>
                <a:srgbClr val="6B88B4"/>
              </a:solidFill>
              <a:ln w="19037">
                <a:solidFill>
                  <a:schemeClr val="bg1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zh-CN"/>
                </a:p>
              </c:txPr>
            </c:dLbl>
            <c:dLbl>
              <c:idx val="1"/>
              <c:layout>
                <c:manualLayout>
                  <c:x val="0.12364141386841311"/>
                  <c:y val="-0.60582533662969196"/>
                </c:manualLayout>
              </c:layout>
              <c:tx>
                <c:rich>
                  <a:bodyPr/>
                  <a:lstStyle/>
                  <a:p>
                    <a:r>
                      <a:rPr lang="en-US" altLang="zh-CN" sz="2000" dirty="0"/>
                      <a:t>80%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799" b="1">
                    <a:solidFill>
                      <a:schemeClr val="bg1"/>
                    </a:solidFill>
                  </a:defRPr>
                </a:pPr>
                <a:endParaRPr lang="zh-CN"/>
              </a:p>
            </c:txPr>
            <c:showPercent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B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8</c:v>
                </c:pt>
              </c:numCache>
            </c:numRef>
          </c:val>
        </c:ser>
        <c:dLbls/>
        <c:firstSliceAng val="0"/>
      </c:pieChart>
      <c:spPr>
        <a:noFill/>
        <a:ln w="25383">
          <a:noFill/>
        </a:ln>
      </c:spPr>
    </c:plotArea>
    <c:plotVisOnly val="1"/>
    <c:dispBlanksAs val="zero"/>
  </c:chart>
  <c:txPr>
    <a:bodyPr/>
    <a:lstStyle/>
    <a:p>
      <a:pPr>
        <a:defRPr sz="1799"/>
      </a:pPr>
      <a:endParaRPr lang="zh-CN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style val="10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zh-CN" altLang="en-US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目标对人生的影响</a:t>
            </a:r>
          </a:p>
        </c:rich>
      </c:tx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目标对人生的影响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zh-CN" dirty="0">
                        <a:solidFill>
                          <a:schemeClr val="bg1"/>
                        </a:solidFill>
                      </a:rPr>
                      <a:t>27%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zh-CN" dirty="0">
                        <a:solidFill>
                          <a:schemeClr val="bg1"/>
                        </a:solidFill>
                      </a:rPr>
                      <a:t>60%</a:t>
                    </a:r>
                  </a:p>
                </c:rich>
              </c:tx>
              <c:showPercent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没有目标</c:v>
                </c:pt>
                <c:pt idx="1">
                  <c:v>目标模糊</c:v>
                </c:pt>
                <c:pt idx="2">
                  <c:v>短期清晰</c:v>
                </c:pt>
                <c:pt idx="3">
                  <c:v>长期清晰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0.27</c:v>
                </c:pt>
                <c:pt idx="1">
                  <c:v>0.60000000000000009</c:v>
                </c:pt>
                <c:pt idx="2">
                  <c:v>0.1</c:v>
                </c:pt>
                <c:pt idx="3">
                  <c:v>3.0000000000000002E-2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7979137921051203"/>
          <c:y val="0.38730052675425219"/>
          <c:w val="0.2660722414683484"/>
          <c:h val="0.4420764362849855"/>
        </c:manualLayout>
      </c:layout>
      <c:txPr>
        <a:bodyPr/>
        <a:lstStyle/>
        <a:p>
          <a:pPr>
            <a:defRPr sz="1600">
              <a:latin typeface="微软雅黑" pitchFamily="34" charset="-122"/>
              <a:ea typeface="微软雅黑" pitchFamily="34" charset="-122"/>
            </a:defRPr>
          </a:pPr>
          <a:endParaRPr lang="zh-CN"/>
        </a:p>
      </c:txPr>
    </c:legend>
    <c:plotVisOnly val="1"/>
    <c:dispBlanksAs val="zero"/>
  </c:chart>
  <c:txPr>
    <a:bodyPr/>
    <a:lstStyle/>
    <a:p>
      <a:pPr>
        <a:defRPr sz="1800"/>
      </a:pPr>
      <a:endParaRPr lang="zh-CN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416A5C-F571-4B9C-B4B0-5674D6089D34}" type="doc">
      <dgm:prSet loTypeId="urn:microsoft.com/office/officeart/2005/8/layout/cycle5" loCatId="cycle" qsTypeId="urn:microsoft.com/office/officeart/2005/8/quickstyle/simple4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E11C71F0-3CE4-4013-AE7E-878BC262B35F}">
      <dgm:prSet phldrT="[文本]" custT="1"/>
      <dgm:spPr>
        <a:xfrm>
          <a:off x="2594054" y="2106"/>
          <a:ext cx="1364618" cy="887001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pPr>
            <a:spcAft>
              <a:spcPts val="0"/>
            </a:spcAft>
          </a:pPr>
          <a:r>
            <a:rPr lang="en-US" altLang="zh-CN" sz="18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SWOT</a:t>
          </a:r>
        </a:p>
        <a:p>
          <a:pPr>
            <a:spcAft>
              <a:spcPts val="0"/>
            </a:spcAft>
          </a:pPr>
          <a:r>
            <a:rPr lang="zh-CN" altLang="en-US" sz="18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分析</a:t>
          </a:r>
          <a:endParaRPr lang="zh-CN" altLang="en-US" sz="1800" b="1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FD065B49-65F1-4CE7-8E6F-351E4E639ADB}" type="parTrans" cxnId="{3AF56BDD-C454-4C89-A123-B3BD9ECAE9A0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AA940243-3F31-4704-971D-06556F1D5C34}" type="sibTrans" cxnId="{3AF56BDD-C454-4C89-A123-B3BD9ECAE9A0}">
      <dgm:prSet>
        <dgm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dgm:style>
      </dgm:prSet>
      <dgm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2336342" y="286701"/>
              </a:moveTo>
              <a:arcTo wR="1465604" hR="1465604" stAng="18386976" swAng="1633936"/>
            </a:path>
          </a:pathLst>
        </a:custGeom>
        <a:noFill/>
        <a:ln w="38100" cap="flat" cmpd="sng" algn="ctr">
          <a:solidFill>
            <a:srgbClr val="C0504D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A196000B-E30F-4E31-9DB3-1FC228F2A09F}">
      <dgm:prSet phldrT="[文本]" custT="1"/>
      <dgm:spPr>
        <a:xfrm>
          <a:off x="4059659" y="1467711"/>
          <a:ext cx="1364618" cy="887001"/>
        </a:xfrm>
        <a:prstGeom prst="round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zh-CN" altLang="en-US" sz="1800" b="1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人生蓝图设计</a:t>
          </a:r>
        </a:p>
      </dgm:t>
    </dgm:pt>
    <dgm:pt modelId="{43F682C6-BE3C-41F8-BA20-3CC8734E8BD4}" type="parTrans" cxnId="{08C4582B-BCB7-48A1-BCB3-4BF8FB3978CB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6BA00057-3ECA-4D52-98A6-B41AA750C64A}" type="sibTrans" cxnId="{08C4582B-BCB7-48A1-BCB3-4BF8FB3978CB}">
      <dgm:prSet>
        <dgm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dgm:style>
      </dgm:prSet>
      <dgm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2779293" y="2115387"/>
              </a:moveTo>
              <a:arcTo wR="1465604" hR="1465604" stAng="1579087" swAng="1633936"/>
            </a:path>
          </a:pathLst>
        </a:custGeom>
        <a:noFill/>
        <a:ln w="38100" cap="flat" cmpd="sng" algn="ctr">
          <a:solidFill>
            <a:srgbClr val="9BBB59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8E9ABD57-FF04-48C1-908C-3F1644DFD743}">
      <dgm:prSet phldrT="[文本]" custT="1"/>
      <dgm:spPr>
        <a:xfrm>
          <a:off x="2594054" y="2933316"/>
          <a:ext cx="1364618" cy="887001"/>
        </a:xfrm>
        <a:prstGeom prst="roundRect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zh-CN" altLang="en-US" sz="1800" b="1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人生规划实施</a:t>
          </a:r>
        </a:p>
      </dgm:t>
    </dgm:pt>
    <dgm:pt modelId="{86DB97CC-39D8-4D60-BBE0-DE7082AD8DBE}" type="parTrans" cxnId="{5B7DB95A-11A8-4598-BE10-282602AB1FCC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607394EC-CD28-45D3-9814-AD65419CE3FF}" type="sibTrans" cxnId="{5B7DB95A-11A8-4598-BE10-282602AB1FCC}">
      <dgm:prSet>
        <dgm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dgm:style>
      </dgm:prSet>
      <dgm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594866" y="2644507"/>
              </a:moveTo>
              <a:arcTo wR="1465604" hR="1465604" stAng="7586976" swAng="1633936"/>
            </a:path>
          </a:pathLst>
        </a:custGeom>
        <a:noFill/>
        <a:ln w="38100" cap="flat" cmpd="sng" algn="ctr">
          <a:solidFill>
            <a:srgbClr val="8064A2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C362622A-5074-463A-8F2F-6ABE16C9DD22}">
      <dgm:prSet phldrT="[文本]" custT="1"/>
      <dgm:spPr>
        <a:xfrm>
          <a:off x="1128450" y="1467711"/>
          <a:ext cx="1364618" cy="887001"/>
        </a:xfrm>
        <a:prstGeom prst="roundRect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r>
            <a:rPr lang="zh-CN" altLang="en-US" sz="1800" b="1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规划的控制与调整</a:t>
          </a:r>
        </a:p>
      </dgm:t>
    </dgm:pt>
    <dgm:pt modelId="{C594270A-1953-4ED5-B5C2-2F31CD883EDB}" type="parTrans" cxnId="{F121C75A-D1D3-496D-9EE7-F37AC3F2B276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3269CB6C-A40F-4438-AF8C-63263F9E0928}" type="sibTrans" cxnId="{F121C75A-D1D3-496D-9EE7-F37AC3F2B276}">
      <dgm:prSet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151915" y="815821"/>
              </a:moveTo>
              <a:arcTo wR="1465604" hR="1465604" stAng="12379087" swAng="1633936"/>
            </a:path>
          </a:pathLst>
        </a:custGeom>
        <a:noFill/>
        <a:ln w="38100" cap="flat" cmpd="sng" algn="ctr">
          <a:solidFill>
            <a:srgbClr val="4BACC6"/>
          </a:solidFill>
          <a:prstDash val="solid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5BD8153D-BFCE-4D3E-B9E3-0C90FACD161F}" type="pres">
      <dgm:prSet presAssocID="{3C416A5C-F571-4B9C-B4B0-5674D6089D3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A16A731-3857-4666-BCDD-D10A480E5CF5}" type="pres">
      <dgm:prSet presAssocID="{E11C71F0-3CE4-4013-AE7E-878BC262B35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818A84-A4FE-42CB-93B1-73D98B3A211B}" type="pres">
      <dgm:prSet presAssocID="{E11C71F0-3CE4-4013-AE7E-878BC262B35F}" presName="spNode" presStyleCnt="0"/>
      <dgm:spPr/>
    </dgm:pt>
    <dgm:pt modelId="{391633E2-D094-45D6-BA6F-B93E7E76C7FD}" type="pres">
      <dgm:prSet presAssocID="{AA940243-3F31-4704-971D-06556F1D5C34}" presName="sibTrans" presStyleLbl="sibTrans1D1" presStyleIdx="0" presStyleCnt="4"/>
      <dgm:spPr/>
      <dgm:t>
        <a:bodyPr/>
        <a:lstStyle/>
        <a:p>
          <a:endParaRPr lang="zh-CN" altLang="en-US"/>
        </a:p>
      </dgm:t>
    </dgm:pt>
    <dgm:pt modelId="{FB79EE92-703D-46CA-910D-77ED7620ACB4}" type="pres">
      <dgm:prSet presAssocID="{A196000B-E30F-4E31-9DB3-1FC228F2A09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A8FB4D3-E42C-47E1-8FE1-A9CA9DF4D7A3}" type="pres">
      <dgm:prSet presAssocID="{A196000B-E30F-4E31-9DB3-1FC228F2A09F}" presName="spNode" presStyleCnt="0"/>
      <dgm:spPr/>
    </dgm:pt>
    <dgm:pt modelId="{DACD1982-DEEC-4106-8CCB-4D2416E20CF7}" type="pres">
      <dgm:prSet presAssocID="{6BA00057-3ECA-4D52-98A6-B41AA750C64A}" presName="sibTrans" presStyleLbl="sibTrans1D1" presStyleIdx="1" presStyleCnt="4"/>
      <dgm:spPr/>
      <dgm:t>
        <a:bodyPr/>
        <a:lstStyle/>
        <a:p>
          <a:endParaRPr lang="zh-CN" altLang="en-US"/>
        </a:p>
      </dgm:t>
    </dgm:pt>
    <dgm:pt modelId="{17A896A5-1EDD-4B99-AF31-AB18AA39984E}" type="pres">
      <dgm:prSet presAssocID="{8E9ABD57-FF04-48C1-908C-3F1644DFD74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6267775-E6D1-41CE-AC5E-5D49DBBA42BA}" type="pres">
      <dgm:prSet presAssocID="{8E9ABD57-FF04-48C1-908C-3F1644DFD743}" presName="spNode" presStyleCnt="0"/>
      <dgm:spPr/>
    </dgm:pt>
    <dgm:pt modelId="{BFAC42FA-EDC9-4B71-B708-8CA0A8943018}" type="pres">
      <dgm:prSet presAssocID="{607394EC-CD28-45D3-9814-AD65419CE3FF}" presName="sibTrans" presStyleLbl="sibTrans1D1" presStyleIdx="2" presStyleCnt="4"/>
      <dgm:spPr/>
      <dgm:t>
        <a:bodyPr/>
        <a:lstStyle/>
        <a:p>
          <a:endParaRPr lang="zh-CN" altLang="en-US"/>
        </a:p>
      </dgm:t>
    </dgm:pt>
    <dgm:pt modelId="{504B3372-1E1E-4397-84AC-7CA915BDF727}" type="pres">
      <dgm:prSet presAssocID="{C362622A-5074-463A-8F2F-6ABE16C9DD2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70488B-E465-473F-812D-B2D235547224}" type="pres">
      <dgm:prSet presAssocID="{C362622A-5074-463A-8F2F-6ABE16C9DD22}" presName="spNode" presStyleCnt="0"/>
      <dgm:spPr/>
    </dgm:pt>
    <dgm:pt modelId="{395241AA-2B03-4311-B045-709AF46F3E60}" type="pres">
      <dgm:prSet presAssocID="{3269CB6C-A40F-4438-AF8C-63263F9E0928}" presName="sibTrans" presStyleLbl="sibTrans1D1" presStyleIdx="3" presStyleCnt="4"/>
      <dgm:spPr/>
      <dgm:t>
        <a:bodyPr/>
        <a:lstStyle/>
        <a:p>
          <a:endParaRPr lang="zh-CN" altLang="en-US"/>
        </a:p>
      </dgm:t>
    </dgm:pt>
  </dgm:ptLst>
  <dgm:cxnLst>
    <dgm:cxn modelId="{99129726-302B-449C-AA06-18F81464AB98}" type="presOf" srcId="{E11C71F0-3CE4-4013-AE7E-878BC262B35F}" destId="{6A16A731-3857-4666-BCDD-D10A480E5CF5}" srcOrd="0" destOrd="0" presId="urn:microsoft.com/office/officeart/2005/8/layout/cycle5"/>
    <dgm:cxn modelId="{D5AEFAA7-44FB-49B6-A2DD-EE5760424BA4}" type="presOf" srcId="{607394EC-CD28-45D3-9814-AD65419CE3FF}" destId="{BFAC42FA-EDC9-4B71-B708-8CA0A8943018}" srcOrd="0" destOrd="0" presId="urn:microsoft.com/office/officeart/2005/8/layout/cycle5"/>
    <dgm:cxn modelId="{24D8496D-8AF7-4D89-B641-52A99999DC7C}" type="presOf" srcId="{C362622A-5074-463A-8F2F-6ABE16C9DD22}" destId="{504B3372-1E1E-4397-84AC-7CA915BDF727}" srcOrd="0" destOrd="0" presId="urn:microsoft.com/office/officeart/2005/8/layout/cycle5"/>
    <dgm:cxn modelId="{22A6038B-9BCF-46B6-9EE4-B35BF4EE9E46}" type="presOf" srcId="{3C416A5C-F571-4B9C-B4B0-5674D6089D34}" destId="{5BD8153D-BFCE-4D3E-B9E3-0C90FACD161F}" srcOrd="0" destOrd="0" presId="urn:microsoft.com/office/officeart/2005/8/layout/cycle5"/>
    <dgm:cxn modelId="{ADE303A2-45A8-47DF-9727-C01730EA778E}" type="presOf" srcId="{A196000B-E30F-4E31-9DB3-1FC228F2A09F}" destId="{FB79EE92-703D-46CA-910D-77ED7620ACB4}" srcOrd="0" destOrd="0" presId="urn:microsoft.com/office/officeart/2005/8/layout/cycle5"/>
    <dgm:cxn modelId="{5015970C-A773-4504-8040-E36E8D7CE8E3}" type="presOf" srcId="{3269CB6C-A40F-4438-AF8C-63263F9E0928}" destId="{395241AA-2B03-4311-B045-709AF46F3E60}" srcOrd="0" destOrd="0" presId="urn:microsoft.com/office/officeart/2005/8/layout/cycle5"/>
    <dgm:cxn modelId="{08C4582B-BCB7-48A1-BCB3-4BF8FB3978CB}" srcId="{3C416A5C-F571-4B9C-B4B0-5674D6089D34}" destId="{A196000B-E30F-4E31-9DB3-1FC228F2A09F}" srcOrd="1" destOrd="0" parTransId="{43F682C6-BE3C-41F8-BA20-3CC8734E8BD4}" sibTransId="{6BA00057-3ECA-4D52-98A6-B41AA750C64A}"/>
    <dgm:cxn modelId="{3AF56BDD-C454-4C89-A123-B3BD9ECAE9A0}" srcId="{3C416A5C-F571-4B9C-B4B0-5674D6089D34}" destId="{E11C71F0-3CE4-4013-AE7E-878BC262B35F}" srcOrd="0" destOrd="0" parTransId="{FD065B49-65F1-4CE7-8E6F-351E4E639ADB}" sibTransId="{AA940243-3F31-4704-971D-06556F1D5C34}"/>
    <dgm:cxn modelId="{F121C75A-D1D3-496D-9EE7-F37AC3F2B276}" srcId="{3C416A5C-F571-4B9C-B4B0-5674D6089D34}" destId="{C362622A-5074-463A-8F2F-6ABE16C9DD22}" srcOrd="3" destOrd="0" parTransId="{C594270A-1953-4ED5-B5C2-2F31CD883EDB}" sibTransId="{3269CB6C-A40F-4438-AF8C-63263F9E0928}"/>
    <dgm:cxn modelId="{B22C512F-56FA-47C8-A59F-47FB791AD736}" type="presOf" srcId="{8E9ABD57-FF04-48C1-908C-3F1644DFD743}" destId="{17A896A5-1EDD-4B99-AF31-AB18AA39984E}" srcOrd="0" destOrd="0" presId="urn:microsoft.com/office/officeart/2005/8/layout/cycle5"/>
    <dgm:cxn modelId="{5B7DB95A-11A8-4598-BE10-282602AB1FCC}" srcId="{3C416A5C-F571-4B9C-B4B0-5674D6089D34}" destId="{8E9ABD57-FF04-48C1-908C-3F1644DFD743}" srcOrd="2" destOrd="0" parTransId="{86DB97CC-39D8-4D60-BBE0-DE7082AD8DBE}" sibTransId="{607394EC-CD28-45D3-9814-AD65419CE3FF}"/>
    <dgm:cxn modelId="{510171DD-FEF4-4199-B699-44D0A226A0C3}" type="presOf" srcId="{AA940243-3F31-4704-971D-06556F1D5C34}" destId="{391633E2-D094-45D6-BA6F-B93E7E76C7FD}" srcOrd="0" destOrd="0" presId="urn:microsoft.com/office/officeart/2005/8/layout/cycle5"/>
    <dgm:cxn modelId="{7AA5A6F2-31B9-4715-9068-B7CCEFDB70E6}" type="presOf" srcId="{6BA00057-3ECA-4D52-98A6-B41AA750C64A}" destId="{DACD1982-DEEC-4106-8CCB-4D2416E20CF7}" srcOrd="0" destOrd="0" presId="urn:microsoft.com/office/officeart/2005/8/layout/cycle5"/>
    <dgm:cxn modelId="{CD0FA52E-6B62-47A6-B408-C560B8F1B3D3}" type="presParOf" srcId="{5BD8153D-BFCE-4D3E-B9E3-0C90FACD161F}" destId="{6A16A731-3857-4666-BCDD-D10A480E5CF5}" srcOrd="0" destOrd="0" presId="urn:microsoft.com/office/officeart/2005/8/layout/cycle5"/>
    <dgm:cxn modelId="{4920201B-0E34-42A5-93A9-67AB3DF446FD}" type="presParOf" srcId="{5BD8153D-BFCE-4D3E-B9E3-0C90FACD161F}" destId="{8F818A84-A4FE-42CB-93B1-73D98B3A211B}" srcOrd="1" destOrd="0" presId="urn:microsoft.com/office/officeart/2005/8/layout/cycle5"/>
    <dgm:cxn modelId="{FDF87AF2-D4B2-46D0-9060-DFE15139093A}" type="presParOf" srcId="{5BD8153D-BFCE-4D3E-B9E3-0C90FACD161F}" destId="{391633E2-D094-45D6-BA6F-B93E7E76C7FD}" srcOrd="2" destOrd="0" presId="urn:microsoft.com/office/officeart/2005/8/layout/cycle5"/>
    <dgm:cxn modelId="{1458765A-4B10-4130-B603-15CC876EE77B}" type="presParOf" srcId="{5BD8153D-BFCE-4D3E-B9E3-0C90FACD161F}" destId="{FB79EE92-703D-46CA-910D-77ED7620ACB4}" srcOrd="3" destOrd="0" presId="urn:microsoft.com/office/officeart/2005/8/layout/cycle5"/>
    <dgm:cxn modelId="{BF820CA2-A53C-4968-99DE-7C9759AF2EC8}" type="presParOf" srcId="{5BD8153D-BFCE-4D3E-B9E3-0C90FACD161F}" destId="{6A8FB4D3-E42C-47E1-8FE1-A9CA9DF4D7A3}" srcOrd="4" destOrd="0" presId="urn:microsoft.com/office/officeart/2005/8/layout/cycle5"/>
    <dgm:cxn modelId="{04557F1E-DC2F-4BEC-A0AA-A82AFA4970BA}" type="presParOf" srcId="{5BD8153D-BFCE-4D3E-B9E3-0C90FACD161F}" destId="{DACD1982-DEEC-4106-8CCB-4D2416E20CF7}" srcOrd="5" destOrd="0" presId="urn:microsoft.com/office/officeart/2005/8/layout/cycle5"/>
    <dgm:cxn modelId="{CF6EEAB3-407A-4817-AEF3-85A6A6FC3A73}" type="presParOf" srcId="{5BD8153D-BFCE-4D3E-B9E3-0C90FACD161F}" destId="{17A896A5-1EDD-4B99-AF31-AB18AA39984E}" srcOrd="6" destOrd="0" presId="urn:microsoft.com/office/officeart/2005/8/layout/cycle5"/>
    <dgm:cxn modelId="{6D35B402-5243-45C2-B5CD-47D2AF75376D}" type="presParOf" srcId="{5BD8153D-BFCE-4D3E-B9E3-0C90FACD161F}" destId="{76267775-E6D1-41CE-AC5E-5D49DBBA42BA}" srcOrd="7" destOrd="0" presId="urn:microsoft.com/office/officeart/2005/8/layout/cycle5"/>
    <dgm:cxn modelId="{4D735D7E-0235-4F8B-BA1C-E9984E45F64C}" type="presParOf" srcId="{5BD8153D-BFCE-4D3E-B9E3-0C90FACD161F}" destId="{BFAC42FA-EDC9-4B71-B708-8CA0A8943018}" srcOrd="8" destOrd="0" presId="urn:microsoft.com/office/officeart/2005/8/layout/cycle5"/>
    <dgm:cxn modelId="{F117CD22-DB7E-4A1B-91DB-F82E24798A97}" type="presParOf" srcId="{5BD8153D-BFCE-4D3E-B9E3-0C90FACD161F}" destId="{504B3372-1E1E-4397-84AC-7CA915BDF727}" srcOrd="9" destOrd="0" presId="urn:microsoft.com/office/officeart/2005/8/layout/cycle5"/>
    <dgm:cxn modelId="{D1F79FF2-905A-4039-A924-E2EA2C8EFC71}" type="presParOf" srcId="{5BD8153D-BFCE-4D3E-B9E3-0C90FACD161F}" destId="{A470488B-E465-473F-812D-B2D235547224}" srcOrd="10" destOrd="0" presId="urn:microsoft.com/office/officeart/2005/8/layout/cycle5"/>
    <dgm:cxn modelId="{A12AF5B5-CFE8-4CA8-874C-C4E3E4E97DA3}" type="presParOf" srcId="{5BD8153D-BFCE-4D3E-B9E3-0C90FACD161F}" destId="{395241AA-2B03-4311-B045-709AF46F3E60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4F739D-4C17-44A3-9702-E2C62D263678}" type="doc">
      <dgm:prSet loTypeId="urn:microsoft.com/office/officeart/2005/8/layout/radial6" loCatId="relationship" qsTypeId="urn:microsoft.com/office/officeart/2005/8/quickstyle/simple2" qsCatId="simple" csTypeId="urn:microsoft.com/office/officeart/2005/8/colors/colorful1#2" csCatId="colorful" phldr="1"/>
      <dgm:spPr/>
      <dgm:t>
        <a:bodyPr/>
        <a:lstStyle/>
        <a:p>
          <a:endParaRPr lang="zh-CN" altLang="en-US"/>
        </a:p>
      </dgm:t>
    </dgm:pt>
    <dgm:pt modelId="{248F7F0F-156D-404D-8676-9586B853AA29}">
      <dgm:prSet phldrT="[文本]" custT="1"/>
      <dgm:spPr>
        <a:xfrm>
          <a:off x="1340270" y="1259986"/>
          <a:ext cx="1382929" cy="1382929"/>
        </a:xfrm>
        <a:solidFill>
          <a:srgbClr val="4F81B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CN" altLang="en-US" sz="28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使命确定</a:t>
          </a:r>
          <a:endParaRPr lang="zh-CN" altLang="en-US" sz="28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787A2DF8-6A49-490C-85C9-0518081D523A}" type="parTrans" cxnId="{7760ED86-7824-4326-941F-21DD26EACF8B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9456C80D-8B3F-41EA-A511-DD438F79644E}" type="sibTrans" cxnId="{7760ED86-7824-4326-941F-21DD26EACF8B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A683F16F-2E4A-4D69-A782-A42B018D6F79}">
      <dgm:prSet phldrT="[文本]" custT="1"/>
      <dgm:spPr>
        <a:xfrm>
          <a:off x="1547710" y="1101"/>
          <a:ext cx="968050" cy="968050"/>
        </a:xfr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CN" altLang="en-US" sz="18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意愿取向</a:t>
          </a:r>
          <a:endParaRPr lang="zh-CN" altLang="en-US" sz="18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9F11770E-F92D-4BEF-94B5-03FFEE78E923}" type="parTrans" cxnId="{332A1DEC-A523-44F0-83A9-A849D06217FD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65AD1578-BE51-478E-83CC-9F50256424F8}" type="sibTrans" cxnId="{332A1DEC-A523-44F0-83A9-A849D06217FD}">
      <dgm:prSet/>
      <dgm:spPr>
        <a:xfrm>
          <a:off x="530560" y="450277"/>
          <a:ext cx="3002349" cy="3002349"/>
        </a:xfr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EED4D61-6F9B-4F2B-8B62-2E8F0581ECF3}">
      <dgm:prSet phldrT="[文本]" custT="1"/>
      <dgm:spPr>
        <a:xfrm>
          <a:off x="2817584" y="2200588"/>
          <a:ext cx="968050" cy="968050"/>
        </a:xfrm>
        <a:solidFill>
          <a:srgbClr val="9BBB59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CN" altLang="en-US" sz="18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能力取向</a:t>
          </a:r>
          <a:endParaRPr lang="zh-CN" altLang="en-US" sz="18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AC17A476-62F8-4014-B1BD-CF23944848B9}" type="parTrans" cxnId="{F7C2E6E5-5BAB-41A4-9014-CCB1D0BFD61F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F63018DB-838D-4EF2-A9F3-07D471DF1666}" type="sibTrans" cxnId="{F7C2E6E5-5BAB-41A4-9014-CCB1D0BFD61F}">
      <dgm:prSet/>
      <dgm:spPr>
        <a:xfrm>
          <a:off x="530560" y="450277"/>
          <a:ext cx="3002349" cy="3002349"/>
        </a:xfr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C928756-997F-4C8F-A45F-C461F9BCA09E}">
      <dgm:prSet phldrT="[文本]" custT="1"/>
      <dgm:spPr>
        <a:xfrm>
          <a:off x="277835" y="2200588"/>
          <a:ext cx="968050" cy="968050"/>
        </a:xfrm>
        <a:solidFill>
          <a:srgbClr val="8064A2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CN" altLang="en-US" sz="18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机会取向</a:t>
          </a:r>
          <a:endParaRPr lang="zh-CN" altLang="en-US" sz="18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A98165CC-582C-4D2B-A166-264966C32EAB}" type="parTrans" cxnId="{35D64402-8EF3-4F92-873D-16F04C68AB86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42595D52-200B-4C31-8F50-93EFBCD0D2DF}" type="sibTrans" cxnId="{35D64402-8EF3-4F92-873D-16F04C68AB86}">
      <dgm:prSet/>
      <dgm:spPr>
        <a:xfrm>
          <a:off x="530560" y="450277"/>
          <a:ext cx="3002349" cy="3002349"/>
        </a:xfr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8416585F-FB05-47B5-9877-6F4D41123F41}">
      <dgm:prSet phldrT="[文本]"/>
      <dgm:spPr/>
      <dgm:t>
        <a:bodyPr/>
        <a:lstStyle/>
        <a:p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FF7250F2-02BF-4A63-8FFC-C97811622F30}" type="parTrans" cxnId="{30373D50-00FD-4743-A379-E06C0D134F15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D4CC9372-B674-4E4B-9500-FCA131A7592C}" type="sibTrans" cxnId="{30373D50-00FD-4743-A379-E06C0D134F15}">
      <dgm:prSet/>
      <dgm:spPr/>
      <dgm:t>
        <a:bodyPr/>
        <a:lstStyle/>
        <a:p>
          <a:endParaRPr lang="zh-CN" altLang="en-US" sz="1600">
            <a:latin typeface="微软雅黑" pitchFamily="34" charset="-122"/>
            <a:ea typeface="微软雅黑" pitchFamily="34" charset="-122"/>
          </a:endParaRPr>
        </a:p>
      </dgm:t>
    </dgm:pt>
    <dgm:pt modelId="{76496D41-1582-4ECE-83A3-F102A9BA9433}" type="pres">
      <dgm:prSet presAssocID="{C94F739D-4C17-44A3-9702-E2C62D26367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C5952035-C34B-487D-94B1-BD0AA3508552}" type="pres">
      <dgm:prSet presAssocID="{248F7F0F-156D-404D-8676-9586B853AA29}" presName="centerShape" presStyleLbl="node0" presStyleIdx="0" presStyleCnt="1"/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C095F6F4-F850-49B8-AF78-8208E37F416D}" type="pres">
      <dgm:prSet presAssocID="{A683F16F-2E4A-4D69-A782-A42B018D6F79}" presName="node" presStyleLbl="node1" presStyleIdx="0" presStyleCnt="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74A277E5-E818-4DF5-97EF-CE36CF31767D}" type="pres">
      <dgm:prSet presAssocID="{A683F16F-2E4A-4D69-A782-A42B018D6F79}" presName="dummy" presStyleCnt="0"/>
      <dgm:spPr/>
    </dgm:pt>
    <dgm:pt modelId="{1B35B9BE-A7E4-43E5-930E-5C292A3A14AC}" type="pres">
      <dgm:prSet presAssocID="{65AD1578-BE51-478E-83CC-9F50256424F8}" presName="sibTrans" presStyleLbl="sibTrans2D1" presStyleIdx="0" presStyleCnt="3"/>
      <dgm:spPr>
        <a:prstGeom prst="blockArc">
          <a:avLst>
            <a:gd name="adj1" fmla="val 16200000"/>
            <a:gd name="adj2" fmla="val 1800000"/>
            <a:gd name="adj3" fmla="val 4643"/>
          </a:avLst>
        </a:prstGeom>
      </dgm:spPr>
      <dgm:t>
        <a:bodyPr/>
        <a:lstStyle/>
        <a:p>
          <a:endParaRPr lang="zh-CN" altLang="en-US"/>
        </a:p>
      </dgm:t>
    </dgm:pt>
    <dgm:pt modelId="{07F8D06B-6BDF-4A43-ADCE-AD0B753A9564}" type="pres">
      <dgm:prSet presAssocID="{4EED4D61-6F9B-4F2B-8B62-2E8F0581ECF3}" presName="node" presStyleLbl="node1" presStyleIdx="1" presStyleCnt="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992E4C73-C331-4844-B7AD-29E6836A4798}" type="pres">
      <dgm:prSet presAssocID="{4EED4D61-6F9B-4F2B-8B62-2E8F0581ECF3}" presName="dummy" presStyleCnt="0"/>
      <dgm:spPr/>
    </dgm:pt>
    <dgm:pt modelId="{F15BDF0B-345D-40A9-BAD3-E43E58B47B10}" type="pres">
      <dgm:prSet presAssocID="{F63018DB-838D-4EF2-A9F3-07D471DF1666}" presName="sibTrans" presStyleLbl="sibTrans2D1" presStyleIdx="1" presStyleCnt="3"/>
      <dgm:spPr>
        <a:prstGeom prst="blockArc">
          <a:avLst>
            <a:gd name="adj1" fmla="val 1800000"/>
            <a:gd name="adj2" fmla="val 9000000"/>
            <a:gd name="adj3" fmla="val 4643"/>
          </a:avLst>
        </a:prstGeom>
      </dgm:spPr>
      <dgm:t>
        <a:bodyPr/>
        <a:lstStyle/>
        <a:p>
          <a:endParaRPr lang="zh-CN" altLang="en-US"/>
        </a:p>
      </dgm:t>
    </dgm:pt>
    <dgm:pt modelId="{E71BF8E9-3D3C-4A54-836D-B63AE41C5935}" type="pres">
      <dgm:prSet presAssocID="{4C928756-997F-4C8F-A45F-C461F9BCA09E}" presName="node" presStyleLbl="node1" presStyleIdx="2" presStyleCnt="3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zh-CN" altLang="en-US"/>
        </a:p>
      </dgm:t>
    </dgm:pt>
    <dgm:pt modelId="{A93ACDB8-5293-4D90-A3D6-FF6E1AA19ED4}" type="pres">
      <dgm:prSet presAssocID="{4C928756-997F-4C8F-A45F-C461F9BCA09E}" presName="dummy" presStyleCnt="0"/>
      <dgm:spPr/>
    </dgm:pt>
    <dgm:pt modelId="{4D1278F0-F1CA-4868-885D-9FBCE8B1EF6D}" type="pres">
      <dgm:prSet presAssocID="{42595D52-200B-4C31-8F50-93EFBCD0D2DF}" presName="sibTrans" presStyleLbl="sibTrans2D1" presStyleIdx="2" presStyleCnt="3"/>
      <dgm:spPr>
        <a:prstGeom prst="blockArc">
          <a:avLst>
            <a:gd name="adj1" fmla="val 9000000"/>
            <a:gd name="adj2" fmla="val 16200000"/>
            <a:gd name="adj3" fmla="val 4643"/>
          </a:avLst>
        </a:prstGeom>
      </dgm:spPr>
      <dgm:t>
        <a:bodyPr/>
        <a:lstStyle/>
        <a:p>
          <a:endParaRPr lang="zh-CN" altLang="en-US"/>
        </a:p>
      </dgm:t>
    </dgm:pt>
  </dgm:ptLst>
  <dgm:cxnLst>
    <dgm:cxn modelId="{76C3A39F-CA7D-438C-8B5D-9D480AF32010}" type="presOf" srcId="{A683F16F-2E4A-4D69-A782-A42B018D6F79}" destId="{C095F6F4-F850-49B8-AF78-8208E37F416D}" srcOrd="0" destOrd="0" presId="urn:microsoft.com/office/officeart/2005/8/layout/radial6"/>
    <dgm:cxn modelId="{7760ED86-7824-4326-941F-21DD26EACF8B}" srcId="{C94F739D-4C17-44A3-9702-E2C62D263678}" destId="{248F7F0F-156D-404D-8676-9586B853AA29}" srcOrd="0" destOrd="0" parTransId="{787A2DF8-6A49-490C-85C9-0518081D523A}" sibTransId="{9456C80D-8B3F-41EA-A511-DD438F79644E}"/>
    <dgm:cxn modelId="{CDA82374-7318-43C5-AD0D-393BD4CDFD44}" type="presOf" srcId="{4EED4D61-6F9B-4F2B-8B62-2E8F0581ECF3}" destId="{07F8D06B-6BDF-4A43-ADCE-AD0B753A9564}" srcOrd="0" destOrd="0" presId="urn:microsoft.com/office/officeart/2005/8/layout/radial6"/>
    <dgm:cxn modelId="{6506C003-CE11-4B99-8D47-3988095126A6}" type="presOf" srcId="{248F7F0F-156D-404D-8676-9586B853AA29}" destId="{C5952035-C34B-487D-94B1-BD0AA3508552}" srcOrd="0" destOrd="0" presId="urn:microsoft.com/office/officeart/2005/8/layout/radial6"/>
    <dgm:cxn modelId="{30373D50-00FD-4743-A379-E06C0D134F15}" srcId="{C94F739D-4C17-44A3-9702-E2C62D263678}" destId="{8416585F-FB05-47B5-9877-6F4D41123F41}" srcOrd="1" destOrd="0" parTransId="{FF7250F2-02BF-4A63-8FFC-C97811622F30}" sibTransId="{D4CC9372-B674-4E4B-9500-FCA131A7592C}"/>
    <dgm:cxn modelId="{332A1DEC-A523-44F0-83A9-A849D06217FD}" srcId="{248F7F0F-156D-404D-8676-9586B853AA29}" destId="{A683F16F-2E4A-4D69-A782-A42B018D6F79}" srcOrd="0" destOrd="0" parTransId="{9F11770E-F92D-4BEF-94B5-03FFEE78E923}" sibTransId="{65AD1578-BE51-478E-83CC-9F50256424F8}"/>
    <dgm:cxn modelId="{84881669-46E6-4CDE-AA2B-FC8FB4DBE4E5}" type="presOf" srcId="{C94F739D-4C17-44A3-9702-E2C62D263678}" destId="{76496D41-1582-4ECE-83A3-F102A9BA9433}" srcOrd="0" destOrd="0" presId="urn:microsoft.com/office/officeart/2005/8/layout/radial6"/>
    <dgm:cxn modelId="{0F6B0597-FBF5-45CC-A9C1-32EC12AB8C8D}" type="presOf" srcId="{42595D52-200B-4C31-8F50-93EFBCD0D2DF}" destId="{4D1278F0-F1CA-4868-885D-9FBCE8B1EF6D}" srcOrd="0" destOrd="0" presId="urn:microsoft.com/office/officeart/2005/8/layout/radial6"/>
    <dgm:cxn modelId="{38D9B57F-F046-4F47-A657-AC84DA09ED1E}" type="presOf" srcId="{4C928756-997F-4C8F-A45F-C461F9BCA09E}" destId="{E71BF8E9-3D3C-4A54-836D-B63AE41C5935}" srcOrd="0" destOrd="0" presId="urn:microsoft.com/office/officeart/2005/8/layout/radial6"/>
    <dgm:cxn modelId="{F7C2E6E5-5BAB-41A4-9014-CCB1D0BFD61F}" srcId="{248F7F0F-156D-404D-8676-9586B853AA29}" destId="{4EED4D61-6F9B-4F2B-8B62-2E8F0581ECF3}" srcOrd="1" destOrd="0" parTransId="{AC17A476-62F8-4014-B1BD-CF23944848B9}" sibTransId="{F63018DB-838D-4EF2-A9F3-07D471DF1666}"/>
    <dgm:cxn modelId="{9C56E4BF-6D1B-4BF0-A85B-6286B137ACB8}" type="presOf" srcId="{65AD1578-BE51-478E-83CC-9F50256424F8}" destId="{1B35B9BE-A7E4-43E5-930E-5C292A3A14AC}" srcOrd="0" destOrd="0" presId="urn:microsoft.com/office/officeart/2005/8/layout/radial6"/>
    <dgm:cxn modelId="{30883DA9-9A9A-4A05-A85C-15DE5E6E12FA}" type="presOf" srcId="{F63018DB-838D-4EF2-A9F3-07D471DF1666}" destId="{F15BDF0B-345D-40A9-BAD3-E43E58B47B10}" srcOrd="0" destOrd="0" presId="urn:microsoft.com/office/officeart/2005/8/layout/radial6"/>
    <dgm:cxn modelId="{35D64402-8EF3-4F92-873D-16F04C68AB86}" srcId="{248F7F0F-156D-404D-8676-9586B853AA29}" destId="{4C928756-997F-4C8F-A45F-C461F9BCA09E}" srcOrd="2" destOrd="0" parTransId="{A98165CC-582C-4D2B-A166-264966C32EAB}" sibTransId="{42595D52-200B-4C31-8F50-93EFBCD0D2DF}"/>
    <dgm:cxn modelId="{07F5981A-21AE-4891-9B94-839FFA9EADBC}" type="presParOf" srcId="{76496D41-1582-4ECE-83A3-F102A9BA9433}" destId="{C5952035-C34B-487D-94B1-BD0AA3508552}" srcOrd="0" destOrd="0" presId="urn:microsoft.com/office/officeart/2005/8/layout/radial6"/>
    <dgm:cxn modelId="{BB38A50E-C1F2-47F1-B086-0071432CBDE5}" type="presParOf" srcId="{76496D41-1582-4ECE-83A3-F102A9BA9433}" destId="{C095F6F4-F850-49B8-AF78-8208E37F416D}" srcOrd="1" destOrd="0" presId="urn:microsoft.com/office/officeart/2005/8/layout/radial6"/>
    <dgm:cxn modelId="{7A3148FF-1246-4256-A97E-B5EC0460C5FE}" type="presParOf" srcId="{76496D41-1582-4ECE-83A3-F102A9BA9433}" destId="{74A277E5-E818-4DF5-97EF-CE36CF31767D}" srcOrd="2" destOrd="0" presId="urn:microsoft.com/office/officeart/2005/8/layout/radial6"/>
    <dgm:cxn modelId="{3C02F6CD-140A-4631-ACF8-F9A3305AE991}" type="presParOf" srcId="{76496D41-1582-4ECE-83A3-F102A9BA9433}" destId="{1B35B9BE-A7E4-43E5-930E-5C292A3A14AC}" srcOrd="3" destOrd="0" presId="urn:microsoft.com/office/officeart/2005/8/layout/radial6"/>
    <dgm:cxn modelId="{BA56296D-3E03-4B1E-97D3-774F62D239C0}" type="presParOf" srcId="{76496D41-1582-4ECE-83A3-F102A9BA9433}" destId="{07F8D06B-6BDF-4A43-ADCE-AD0B753A9564}" srcOrd="4" destOrd="0" presId="urn:microsoft.com/office/officeart/2005/8/layout/radial6"/>
    <dgm:cxn modelId="{13D95C84-52AF-48C5-B069-9531902F7B7D}" type="presParOf" srcId="{76496D41-1582-4ECE-83A3-F102A9BA9433}" destId="{992E4C73-C331-4844-B7AD-29E6836A4798}" srcOrd="5" destOrd="0" presId="urn:microsoft.com/office/officeart/2005/8/layout/radial6"/>
    <dgm:cxn modelId="{CFEE81D7-D1CC-4D8D-9C8C-DF038AF68C8B}" type="presParOf" srcId="{76496D41-1582-4ECE-83A3-F102A9BA9433}" destId="{F15BDF0B-345D-40A9-BAD3-E43E58B47B10}" srcOrd="6" destOrd="0" presId="urn:microsoft.com/office/officeart/2005/8/layout/radial6"/>
    <dgm:cxn modelId="{3071448C-0F12-4224-A9FE-46767482BC76}" type="presParOf" srcId="{76496D41-1582-4ECE-83A3-F102A9BA9433}" destId="{E71BF8E9-3D3C-4A54-836D-B63AE41C5935}" srcOrd="7" destOrd="0" presId="urn:microsoft.com/office/officeart/2005/8/layout/radial6"/>
    <dgm:cxn modelId="{BB574688-6451-44E2-9E29-061E3A47C265}" type="presParOf" srcId="{76496D41-1582-4ECE-83A3-F102A9BA9433}" destId="{A93ACDB8-5293-4D90-A3D6-FF6E1AA19ED4}" srcOrd="8" destOrd="0" presId="urn:microsoft.com/office/officeart/2005/8/layout/radial6"/>
    <dgm:cxn modelId="{A9BE9EC9-64FA-4AA0-BBBF-23C4BC106728}" type="presParOf" srcId="{76496D41-1582-4ECE-83A3-F102A9BA9433}" destId="{4D1278F0-F1CA-4868-885D-9FBCE8B1EF6D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8CAD1A-13E0-4F3F-87BD-A82DBACD1CE1}" type="doc">
      <dgm:prSet loTypeId="urn:microsoft.com/office/officeart/2005/8/layout/radial4" loCatId="relationship" qsTypeId="urn:microsoft.com/office/officeart/2005/8/quickstyle/simple2" qsCatId="simple" csTypeId="urn:microsoft.com/office/officeart/2005/8/colors/colorful1#3" csCatId="colorful" phldr="1"/>
      <dgm:spPr/>
      <dgm:t>
        <a:bodyPr/>
        <a:lstStyle/>
        <a:p>
          <a:endParaRPr lang="zh-CN" altLang="en-US"/>
        </a:p>
      </dgm:t>
    </dgm:pt>
    <dgm:pt modelId="{27379669-F41C-4CF4-ADAD-8FCB965FC9F0}">
      <dgm:prSet phldrT="[文本]" custT="1"/>
      <dgm:spPr>
        <a:xfrm>
          <a:off x="2410151" y="2421483"/>
          <a:ext cx="1588409" cy="1588409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zh-CN" altLang="en-US" sz="2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如何制定计划</a:t>
          </a:r>
          <a:endParaRPr lang="zh-CN" altLang="en-US" sz="2400" b="1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C01EC3AB-BBDA-487E-B934-77152383C9F4}" type="parTrans" cxnId="{F2BAACC0-6BB7-421A-BA94-C59106286009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3A1F868E-86A4-4E40-A165-6F7ABE0405C0}" type="sibTrans" cxnId="{F2BAACC0-6BB7-421A-BA94-C59106286009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3C54D111-3B81-4703-A783-267AEF41F3AA}">
      <dgm:prSet phldrT="[文本]" custT="1"/>
      <dgm:spPr>
        <a:xfrm>
          <a:off x="1745" y="2770933"/>
          <a:ext cx="1111886" cy="889509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What</a:t>
          </a:r>
          <a:r>
            <a:rPr 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事项清单</a:t>
          </a:r>
          <a:endParaRPr lang="zh-CN" altLang="en-US" sz="1400" b="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937729A4-D9E1-4B75-BD1D-AA9E3A881D51}" type="parTrans" cxnId="{AFAC7250-618C-4ED7-AB4F-B47C93D55B03}">
      <dgm:prSet/>
      <dgm:spPr>
        <a:xfrm rot="10800000">
          <a:off x="557688" y="298934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5B9E4440-F3C4-4D5E-AC64-EEA31E574F34}" type="sibTrans" cxnId="{AFAC7250-618C-4ED7-AB4F-B47C93D55B03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E504B8C8-D572-4C18-9C42-E37366153547}">
      <dgm:prSet phldrT="[文本]" custT="1"/>
      <dgm:spPr>
        <a:xfrm>
          <a:off x="356331" y="1447600"/>
          <a:ext cx="1111886" cy="889509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Why</a:t>
          </a:r>
          <a:r>
            <a:rPr 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为什么做</a:t>
          </a:r>
          <a:endParaRPr lang="zh-CN" altLang="en-US" sz="1400" b="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C4FFF673-9D2E-49FB-B8CD-159AA7C56908}" type="parTrans" cxnId="{FE0A9CE4-FCCB-44D8-A8CA-C5231E9350FC}">
      <dgm:prSet/>
      <dgm:spPr>
        <a:xfrm rot="12600000">
          <a:off x="795008" y="210365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D75F9F47-316F-4165-943F-49CE492BC602}" type="sibTrans" cxnId="{FE0A9CE4-FCCB-44D8-A8CA-C5231E9350FC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F0E4F97F-3E89-4570-B0CF-148B6A06D215}">
      <dgm:prSet phldrT="[文本]" custT="1"/>
      <dgm:spPr>
        <a:xfrm>
          <a:off x="1325079" y="478853"/>
          <a:ext cx="1111886" cy="889509"/>
        </a:xfrm>
        <a:prstGeom prst="roundRect">
          <a:avLst>
            <a:gd name="adj" fmla="val 1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Who</a:t>
          </a:r>
          <a:r>
            <a:rPr 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谁做</a:t>
          </a:r>
          <a:r>
            <a:rPr lang="en-US" altLang="zh-CN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/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联系谁</a:t>
          </a:r>
          <a:endParaRPr lang="zh-CN" altLang="en-US" sz="1400" b="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4271616D-DE52-4049-AE48-3E4614EDAC86}" type="parTrans" cxnId="{A41546DA-86EF-4421-A87F-1DA83650A828}">
      <dgm:prSet/>
      <dgm:spPr>
        <a:xfrm rot="14400000">
          <a:off x="1443378" y="1455281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D070E4E9-9317-4642-A578-DA3F94C38D79}" type="sibTrans" cxnId="{A41546DA-86EF-4421-A87F-1DA83650A828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9F2859CF-DA95-474F-AE0E-9B0426CC8D7F}">
      <dgm:prSet phldrT="[文本]" custT="1"/>
      <dgm:spPr>
        <a:xfrm>
          <a:off x="2648412" y="124266"/>
          <a:ext cx="1111886" cy="889509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Where</a:t>
          </a:r>
          <a:r>
            <a:rPr 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何地做</a:t>
          </a:r>
          <a:endParaRPr lang="zh-CN" altLang="en-US" sz="1400" b="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A15219F7-4AFF-4DAC-B683-9FD64231403A}" type="parTrans" cxnId="{1662AA96-4466-4ACD-8D2A-9B064F5B69C1}">
      <dgm:prSet/>
      <dgm:spPr>
        <a:xfrm rot="16200000">
          <a:off x="2329067" y="1217961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9287B5B5-8FE2-4F97-846F-E8FCAFB18673}" type="sibTrans" cxnId="{1662AA96-4466-4ACD-8D2A-9B064F5B69C1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7E068F0E-254F-40F4-A231-D37CBF57E78A}">
      <dgm:prSet phldrT="[文本]" custT="1"/>
      <dgm:spPr>
        <a:xfrm>
          <a:off x="3971746" y="478853"/>
          <a:ext cx="1111886" cy="889509"/>
        </a:xfrm>
        <a:prstGeom prst="roundRect">
          <a:avLst>
            <a:gd name="adj" fmla="val 10000"/>
          </a:avLst>
        </a:prstGeom>
        <a:solidFill>
          <a:srgbClr val="F79646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When</a:t>
          </a:r>
          <a:r>
            <a:rPr lang="en-US" altLang="zh-CN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何时完成</a:t>
          </a:r>
          <a:endParaRPr lang="zh-CN" altLang="en-US" sz="1400" b="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EDD2F7E7-7163-45F6-89AB-B962891A0814}" type="parTrans" cxnId="{08216BCF-AB59-4614-8928-1FE58E76B840}">
      <dgm:prSet/>
      <dgm:spPr>
        <a:xfrm rot="18000000">
          <a:off x="3214756" y="1455281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F7964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FA6D92A1-4C8F-4EF0-BC4E-7EDD92B83770}" type="sibTrans" cxnId="{08216BCF-AB59-4614-8928-1FE58E76B840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9B0667CF-2554-4C70-9686-877CC0BE64CE}">
      <dgm:prSet phldrT="[文本]" custT="1"/>
      <dgm:spPr>
        <a:xfrm>
          <a:off x="4940493" y="1447600"/>
          <a:ext cx="1111886" cy="889509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How</a:t>
          </a:r>
          <a:r>
            <a:rPr 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怎样做</a:t>
          </a:r>
          <a:endParaRPr lang="zh-CN" altLang="en-US" sz="1400" b="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A1CF58AE-5921-4717-B0E4-C83637C04AA1}" type="parTrans" cxnId="{2C2A3A9B-CD17-4DD8-8B8C-22DB673C86EF}">
      <dgm:prSet/>
      <dgm:spPr>
        <a:xfrm rot="19800000">
          <a:off x="3863126" y="210365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C32142DA-92F1-4991-A13F-F5A664C90579}" type="sibTrans" cxnId="{2C2A3A9B-CD17-4DD8-8B8C-22DB673C86EF}">
      <dgm:prSet/>
      <dgm:spPr/>
      <dgm:t>
        <a:bodyPr/>
        <a:lstStyle/>
        <a:p>
          <a:endParaRPr lang="zh-CN" altLang="en-US" sz="1800" b="0">
            <a:latin typeface="微软雅黑" pitchFamily="34" charset="-122"/>
            <a:ea typeface="微软雅黑" pitchFamily="34" charset="-122"/>
          </a:endParaRPr>
        </a:p>
      </dgm:t>
    </dgm:pt>
    <dgm:pt modelId="{4BD6424A-39F4-4748-9E34-96143148BD37}">
      <dgm:prSet phldrT="[文本]" custT="1"/>
      <dgm:spPr>
        <a:xfrm>
          <a:off x="5295079" y="2770933"/>
          <a:ext cx="1111886" cy="889509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en-US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How much</a:t>
          </a:r>
          <a:r>
            <a:rPr lang="en-US" altLang="zh-CN" sz="1400" b="1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代价</a:t>
          </a:r>
          <a:endParaRPr lang="zh-CN" altLang="en-US" sz="1400" b="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gm:t>
    </dgm:pt>
    <dgm:pt modelId="{348C0CD6-3341-40C5-855E-C2E6B6DCAA79}" type="parTrans" cxnId="{5E2EEF88-2DD1-4A54-AC56-B5E8DDA4FC42}">
      <dgm:prSet/>
      <dgm:spPr>
        <a:xfrm>
          <a:off x="4100446" y="298934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endParaRPr lang="zh-CN" altLang="en-US">
            <a:latin typeface="微软雅黑" pitchFamily="34" charset="-122"/>
            <a:ea typeface="微软雅黑" pitchFamily="34" charset="-122"/>
          </a:endParaRPr>
        </a:p>
      </dgm:t>
    </dgm:pt>
    <dgm:pt modelId="{AB99CDDC-9AA0-479E-B32E-77D4C6283C3C}" type="sibTrans" cxnId="{5E2EEF88-2DD1-4A54-AC56-B5E8DDA4FC42}">
      <dgm:prSet/>
      <dgm:spPr/>
      <dgm:t>
        <a:bodyPr/>
        <a:lstStyle/>
        <a:p>
          <a:endParaRPr lang="zh-CN" altLang="en-US">
            <a:latin typeface="微软雅黑" pitchFamily="34" charset="-122"/>
            <a:ea typeface="微软雅黑" pitchFamily="34" charset="-122"/>
          </a:endParaRPr>
        </a:p>
      </dgm:t>
    </dgm:pt>
    <dgm:pt modelId="{C5F9E084-3AE6-4A1C-93C2-3DA157303DDB}" type="pres">
      <dgm:prSet presAssocID="{818CAD1A-13E0-4F3F-87BD-A82DBACD1CE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A0FD9EF-9B77-44D7-94E1-5720F79BD140}" type="pres">
      <dgm:prSet presAssocID="{27379669-F41C-4CF4-ADAD-8FCB965FC9F0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9B23686A-3BF8-4FDA-A103-ABBA6D193203}" type="pres">
      <dgm:prSet presAssocID="{937729A4-D9E1-4B75-BD1D-AA9E3A881D51}" presName="parTrans" presStyleLbl="bgSibTrans2D1" presStyleIdx="0" presStyleCnt="7"/>
      <dgm:spPr/>
      <dgm:t>
        <a:bodyPr/>
        <a:lstStyle/>
        <a:p>
          <a:endParaRPr lang="zh-CN" altLang="en-US"/>
        </a:p>
      </dgm:t>
    </dgm:pt>
    <dgm:pt modelId="{F4044308-19DB-4175-9494-FADEA42A82DB}" type="pres">
      <dgm:prSet presAssocID="{3C54D111-3B81-4703-A783-267AEF41F3AA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8BA28D-AEA5-46C9-925E-77B64DA18980}" type="pres">
      <dgm:prSet presAssocID="{C4FFF673-9D2E-49FB-B8CD-159AA7C56908}" presName="parTrans" presStyleLbl="bgSibTrans2D1" presStyleIdx="1" presStyleCnt="7"/>
      <dgm:spPr/>
      <dgm:t>
        <a:bodyPr/>
        <a:lstStyle/>
        <a:p>
          <a:endParaRPr lang="zh-CN" altLang="en-US"/>
        </a:p>
      </dgm:t>
    </dgm:pt>
    <dgm:pt modelId="{B88D02EC-3284-4240-AD75-7C88AF8BBD4F}" type="pres">
      <dgm:prSet presAssocID="{E504B8C8-D572-4C18-9C42-E37366153547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5A2054-D081-4950-8B4F-48CE0BD67EBF}" type="pres">
      <dgm:prSet presAssocID="{4271616D-DE52-4049-AE48-3E4614EDAC86}" presName="parTrans" presStyleLbl="bgSibTrans2D1" presStyleIdx="2" presStyleCnt="7"/>
      <dgm:spPr/>
      <dgm:t>
        <a:bodyPr/>
        <a:lstStyle/>
        <a:p>
          <a:endParaRPr lang="zh-CN" altLang="en-US"/>
        </a:p>
      </dgm:t>
    </dgm:pt>
    <dgm:pt modelId="{63143155-2B4F-478C-B11D-02827E9B730E}" type="pres">
      <dgm:prSet presAssocID="{F0E4F97F-3E89-4570-B0CF-148B6A06D21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37E36B-B6EB-4BA8-AFB4-1ECACD3F3DCD}" type="pres">
      <dgm:prSet presAssocID="{A15219F7-4AFF-4DAC-B683-9FD64231403A}" presName="parTrans" presStyleLbl="bgSibTrans2D1" presStyleIdx="3" presStyleCnt="7"/>
      <dgm:spPr/>
      <dgm:t>
        <a:bodyPr/>
        <a:lstStyle/>
        <a:p>
          <a:endParaRPr lang="zh-CN" altLang="en-US"/>
        </a:p>
      </dgm:t>
    </dgm:pt>
    <dgm:pt modelId="{089DB7C1-6666-4573-BA47-281CC4662F09}" type="pres">
      <dgm:prSet presAssocID="{9F2859CF-DA95-474F-AE0E-9B0426CC8D7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58775A-813D-4C50-B0B1-A7EF7AB9C39A}" type="pres">
      <dgm:prSet presAssocID="{EDD2F7E7-7163-45F6-89AB-B962891A0814}" presName="parTrans" presStyleLbl="bgSibTrans2D1" presStyleIdx="4" presStyleCnt="7"/>
      <dgm:spPr/>
      <dgm:t>
        <a:bodyPr/>
        <a:lstStyle/>
        <a:p>
          <a:endParaRPr lang="zh-CN" altLang="en-US"/>
        </a:p>
      </dgm:t>
    </dgm:pt>
    <dgm:pt modelId="{C549750B-92ED-4D1D-91DB-0A2C32D383DA}" type="pres">
      <dgm:prSet presAssocID="{7E068F0E-254F-40F4-A231-D37CBF57E78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D9E1B14-34B9-4592-9B46-0CF68A1D65FB}" type="pres">
      <dgm:prSet presAssocID="{A1CF58AE-5921-4717-B0E4-C83637C04AA1}" presName="parTrans" presStyleLbl="bgSibTrans2D1" presStyleIdx="5" presStyleCnt="7"/>
      <dgm:spPr/>
      <dgm:t>
        <a:bodyPr/>
        <a:lstStyle/>
        <a:p>
          <a:endParaRPr lang="zh-CN" altLang="en-US"/>
        </a:p>
      </dgm:t>
    </dgm:pt>
    <dgm:pt modelId="{2614F0A8-7B7B-4637-B2B4-8E9FB8059081}" type="pres">
      <dgm:prSet presAssocID="{9B0667CF-2554-4C70-9686-877CC0BE64CE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90456C6-EEB7-4341-ADA1-52E8025FD168}" type="pres">
      <dgm:prSet presAssocID="{348C0CD6-3341-40C5-855E-C2E6B6DCAA79}" presName="parTrans" presStyleLbl="bgSibTrans2D1" presStyleIdx="6" presStyleCnt="7"/>
      <dgm:spPr/>
      <dgm:t>
        <a:bodyPr/>
        <a:lstStyle/>
        <a:p>
          <a:endParaRPr lang="zh-CN" altLang="en-US"/>
        </a:p>
      </dgm:t>
    </dgm:pt>
    <dgm:pt modelId="{BE14226F-707E-41F4-BE36-AD116A39639F}" type="pres">
      <dgm:prSet presAssocID="{4BD6424A-39F4-4748-9E34-96143148BD37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E90E749-9667-4353-AD55-543B6E66CAA0}" type="presOf" srcId="{27379669-F41C-4CF4-ADAD-8FCB965FC9F0}" destId="{AA0FD9EF-9B77-44D7-94E1-5720F79BD140}" srcOrd="0" destOrd="0" presId="urn:microsoft.com/office/officeart/2005/8/layout/radial4"/>
    <dgm:cxn modelId="{EBC55BE7-5DBF-4342-8662-1F941090E148}" type="presOf" srcId="{E504B8C8-D572-4C18-9C42-E37366153547}" destId="{B88D02EC-3284-4240-AD75-7C88AF8BBD4F}" srcOrd="0" destOrd="0" presId="urn:microsoft.com/office/officeart/2005/8/layout/radial4"/>
    <dgm:cxn modelId="{4265F83C-6811-4ACF-9FA9-C2F86E51FB8C}" type="presOf" srcId="{9B0667CF-2554-4C70-9686-877CC0BE64CE}" destId="{2614F0A8-7B7B-4637-B2B4-8E9FB8059081}" srcOrd="0" destOrd="0" presId="urn:microsoft.com/office/officeart/2005/8/layout/radial4"/>
    <dgm:cxn modelId="{76464B7B-ABC9-4D65-9873-D7CD9A0E77E9}" type="presOf" srcId="{9F2859CF-DA95-474F-AE0E-9B0426CC8D7F}" destId="{089DB7C1-6666-4573-BA47-281CC4662F09}" srcOrd="0" destOrd="0" presId="urn:microsoft.com/office/officeart/2005/8/layout/radial4"/>
    <dgm:cxn modelId="{A0FAD14E-A5C7-4422-B284-918E44E529C6}" type="presOf" srcId="{C4FFF673-9D2E-49FB-B8CD-159AA7C56908}" destId="{8C8BA28D-AEA5-46C9-925E-77B64DA18980}" srcOrd="0" destOrd="0" presId="urn:microsoft.com/office/officeart/2005/8/layout/radial4"/>
    <dgm:cxn modelId="{FE0A9CE4-FCCB-44D8-A8CA-C5231E9350FC}" srcId="{27379669-F41C-4CF4-ADAD-8FCB965FC9F0}" destId="{E504B8C8-D572-4C18-9C42-E37366153547}" srcOrd="1" destOrd="0" parTransId="{C4FFF673-9D2E-49FB-B8CD-159AA7C56908}" sibTransId="{D75F9F47-316F-4165-943F-49CE492BC602}"/>
    <dgm:cxn modelId="{E9523D39-CC09-4FFD-B4C7-C1E98B18F36B}" type="presOf" srcId="{A15219F7-4AFF-4DAC-B683-9FD64231403A}" destId="{BC37E36B-B6EB-4BA8-AFB4-1ECACD3F3DCD}" srcOrd="0" destOrd="0" presId="urn:microsoft.com/office/officeart/2005/8/layout/radial4"/>
    <dgm:cxn modelId="{D8565687-349C-439A-850C-32ADAC5F0286}" type="presOf" srcId="{4271616D-DE52-4049-AE48-3E4614EDAC86}" destId="{B65A2054-D081-4950-8B4F-48CE0BD67EBF}" srcOrd="0" destOrd="0" presId="urn:microsoft.com/office/officeart/2005/8/layout/radial4"/>
    <dgm:cxn modelId="{AE903655-E197-4AE5-9319-6E7FC0A907A0}" type="presOf" srcId="{4BD6424A-39F4-4748-9E34-96143148BD37}" destId="{BE14226F-707E-41F4-BE36-AD116A39639F}" srcOrd="0" destOrd="0" presId="urn:microsoft.com/office/officeart/2005/8/layout/radial4"/>
    <dgm:cxn modelId="{5E2EEF88-2DD1-4A54-AC56-B5E8DDA4FC42}" srcId="{27379669-F41C-4CF4-ADAD-8FCB965FC9F0}" destId="{4BD6424A-39F4-4748-9E34-96143148BD37}" srcOrd="6" destOrd="0" parTransId="{348C0CD6-3341-40C5-855E-C2E6B6DCAA79}" sibTransId="{AB99CDDC-9AA0-479E-B32E-77D4C6283C3C}"/>
    <dgm:cxn modelId="{2C2A3A9B-CD17-4DD8-8B8C-22DB673C86EF}" srcId="{27379669-F41C-4CF4-ADAD-8FCB965FC9F0}" destId="{9B0667CF-2554-4C70-9686-877CC0BE64CE}" srcOrd="5" destOrd="0" parTransId="{A1CF58AE-5921-4717-B0E4-C83637C04AA1}" sibTransId="{C32142DA-92F1-4991-A13F-F5A664C90579}"/>
    <dgm:cxn modelId="{838F081D-76A4-46A6-B7C2-0102D9C6B9C8}" type="presOf" srcId="{7E068F0E-254F-40F4-A231-D37CBF57E78A}" destId="{C549750B-92ED-4D1D-91DB-0A2C32D383DA}" srcOrd="0" destOrd="0" presId="urn:microsoft.com/office/officeart/2005/8/layout/radial4"/>
    <dgm:cxn modelId="{AFAC7250-618C-4ED7-AB4F-B47C93D55B03}" srcId="{27379669-F41C-4CF4-ADAD-8FCB965FC9F0}" destId="{3C54D111-3B81-4703-A783-267AEF41F3AA}" srcOrd="0" destOrd="0" parTransId="{937729A4-D9E1-4B75-BD1D-AA9E3A881D51}" sibTransId="{5B9E4440-F3C4-4D5E-AC64-EEA31E574F34}"/>
    <dgm:cxn modelId="{A41546DA-86EF-4421-A87F-1DA83650A828}" srcId="{27379669-F41C-4CF4-ADAD-8FCB965FC9F0}" destId="{F0E4F97F-3E89-4570-B0CF-148B6A06D215}" srcOrd="2" destOrd="0" parTransId="{4271616D-DE52-4049-AE48-3E4614EDAC86}" sibTransId="{D070E4E9-9317-4642-A578-DA3F94C38D79}"/>
    <dgm:cxn modelId="{C30086C9-E4F6-4437-9B99-F93C9FE8050F}" type="presOf" srcId="{937729A4-D9E1-4B75-BD1D-AA9E3A881D51}" destId="{9B23686A-3BF8-4FDA-A103-ABBA6D193203}" srcOrd="0" destOrd="0" presId="urn:microsoft.com/office/officeart/2005/8/layout/radial4"/>
    <dgm:cxn modelId="{7A523343-61A9-4F4D-B6D6-866780483256}" type="presOf" srcId="{818CAD1A-13E0-4F3F-87BD-A82DBACD1CE1}" destId="{C5F9E084-3AE6-4A1C-93C2-3DA157303DDB}" srcOrd="0" destOrd="0" presId="urn:microsoft.com/office/officeart/2005/8/layout/radial4"/>
    <dgm:cxn modelId="{4131CC2D-9675-467B-AEFE-3F7994AF53EC}" type="presOf" srcId="{348C0CD6-3341-40C5-855E-C2E6B6DCAA79}" destId="{E90456C6-EEB7-4341-ADA1-52E8025FD168}" srcOrd="0" destOrd="0" presId="urn:microsoft.com/office/officeart/2005/8/layout/radial4"/>
    <dgm:cxn modelId="{1662AA96-4466-4ACD-8D2A-9B064F5B69C1}" srcId="{27379669-F41C-4CF4-ADAD-8FCB965FC9F0}" destId="{9F2859CF-DA95-474F-AE0E-9B0426CC8D7F}" srcOrd="3" destOrd="0" parTransId="{A15219F7-4AFF-4DAC-B683-9FD64231403A}" sibTransId="{9287B5B5-8FE2-4F97-846F-E8FCAFB18673}"/>
    <dgm:cxn modelId="{F2BAACC0-6BB7-421A-BA94-C59106286009}" srcId="{818CAD1A-13E0-4F3F-87BD-A82DBACD1CE1}" destId="{27379669-F41C-4CF4-ADAD-8FCB965FC9F0}" srcOrd="0" destOrd="0" parTransId="{C01EC3AB-BBDA-487E-B934-77152383C9F4}" sibTransId="{3A1F868E-86A4-4E40-A165-6F7ABE0405C0}"/>
    <dgm:cxn modelId="{08216BCF-AB59-4614-8928-1FE58E76B840}" srcId="{27379669-F41C-4CF4-ADAD-8FCB965FC9F0}" destId="{7E068F0E-254F-40F4-A231-D37CBF57E78A}" srcOrd="4" destOrd="0" parTransId="{EDD2F7E7-7163-45F6-89AB-B962891A0814}" sibTransId="{FA6D92A1-4C8F-4EF0-BC4E-7EDD92B83770}"/>
    <dgm:cxn modelId="{DB69B88A-8DFC-47C6-A3B6-8668075BED7C}" type="presOf" srcId="{F0E4F97F-3E89-4570-B0CF-148B6A06D215}" destId="{63143155-2B4F-478C-B11D-02827E9B730E}" srcOrd="0" destOrd="0" presId="urn:microsoft.com/office/officeart/2005/8/layout/radial4"/>
    <dgm:cxn modelId="{19399613-204D-475E-855C-F7AECA2BA311}" type="presOf" srcId="{3C54D111-3B81-4703-A783-267AEF41F3AA}" destId="{F4044308-19DB-4175-9494-FADEA42A82DB}" srcOrd="0" destOrd="0" presId="urn:microsoft.com/office/officeart/2005/8/layout/radial4"/>
    <dgm:cxn modelId="{D9C8C255-FB4E-40B3-8D6E-85A4BFBF3AF6}" type="presOf" srcId="{EDD2F7E7-7163-45F6-89AB-B962891A0814}" destId="{9F58775A-813D-4C50-B0B1-A7EF7AB9C39A}" srcOrd="0" destOrd="0" presId="urn:microsoft.com/office/officeart/2005/8/layout/radial4"/>
    <dgm:cxn modelId="{7A78DA3D-D994-40F1-9F92-D2301995A066}" type="presOf" srcId="{A1CF58AE-5921-4717-B0E4-C83637C04AA1}" destId="{ED9E1B14-34B9-4592-9B46-0CF68A1D65FB}" srcOrd="0" destOrd="0" presId="urn:microsoft.com/office/officeart/2005/8/layout/radial4"/>
    <dgm:cxn modelId="{088C6864-EE9B-4EA7-896A-AA80FBCB2354}" type="presParOf" srcId="{C5F9E084-3AE6-4A1C-93C2-3DA157303DDB}" destId="{AA0FD9EF-9B77-44D7-94E1-5720F79BD140}" srcOrd="0" destOrd="0" presId="urn:microsoft.com/office/officeart/2005/8/layout/radial4"/>
    <dgm:cxn modelId="{5FD55C69-AD8F-48A4-A282-A533EC9FA8FA}" type="presParOf" srcId="{C5F9E084-3AE6-4A1C-93C2-3DA157303DDB}" destId="{9B23686A-3BF8-4FDA-A103-ABBA6D193203}" srcOrd="1" destOrd="0" presId="urn:microsoft.com/office/officeart/2005/8/layout/radial4"/>
    <dgm:cxn modelId="{FEE7C6FA-5ECC-4054-AF07-5B97779C40A3}" type="presParOf" srcId="{C5F9E084-3AE6-4A1C-93C2-3DA157303DDB}" destId="{F4044308-19DB-4175-9494-FADEA42A82DB}" srcOrd="2" destOrd="0" presId="urn:microsoft.com/office/officeart/2005/8/layout/radial4"/>
    <dgm:cxn modelId="{F6F2C7B5-5C5F-4EF9-A11C-B16C1D0AE249}" type="presParOf" srcId="{C5F9E084-3AE6-4A1C-93C2-3DA157303DDB}" destId="{8C8BA28D-AEA5-46C9-925E-77B64DA18980}" srcOrd="3" destOrd="0" presId="urn:microsoft.com/office/officeart/2005/8/layout/radial4"/>
    <dgm:cxn modelId="{DD246C3C-E788-40CC-ADE6-678C56B94DDF}" type="presParOf" srcId="{C5F9E084-3AE6-4A1C-93C2-3DA157303DDB}" destId="{B88D02EC-3284-4240-AD75-7C88AF8BBD4F}" srcOrd="4" destOrd="0" presId="urn:microsoft.com/office/officeart/2005/8/layout/radial4"/>
    <dgm:cxn modelId="{763810D5-EF2D-4E4D-96D9-151D03FFEDAB}" type="presParOf" srcId="{C5F9E084-3AE6-4A1C-93C2-3DA157303DDB}" destId="{B65A2054-D081-4950-8B4F-48CE0BD67EBF}" srcOrd="5" destOrd="0" presId="urn:microsoft.com/office/officeart/2005/8/layout/radial4"/>
    <dgm:cxn modelId="{7027CEF0-452D-4471-B3EB-DA4C81C17143}" type="presParOf" srcId="{C5F9E084-3AE6-4A1C-93C2-3DA157303DDB}" destId="{63143155-2B4F-478C-B11D-02827E9B730E}" srcOrd="6" destOrd="0" presId="urn:microsoft.com/office/officeart/2005/8/layout/radial4"/>
    <dgm:cxn modelId="{41F0451E-BAC5-4884-A91E-7A657E300E25}" type="presParOf" srcId="{C5F9E084-3AE6-4A1C-93C2-3DA157303DDB}" destId="{BC37E36B-B6EB-4BA8-AFB4-1ECACD3F3DCD}" srcOrd="7" destOrd="0" presId="urn:microsoft.com/office/officeart/2005/8/layout/radial4"/>
    <dgm:cxn modelId="{9065757B-B4BB-42A7-81CF-A3000E4FA316}" type="presParOf" srcId="{C5F9E084-3AE6-4A1C-93C2-3DA157303DDB}" destId="{089DB7C1-6666-4573-BA47-281CC4662F09}" srcOrd="8" destOrd="0" presId="urn:microsoft.com/office/officeart/2005/8/layout/radial4"/>
    <dgm:cxn modelId="{C77C304C-D6DA-4C67-92C8-87704E9F92D3}" type="presParOf" srcId="{C5F9E084-3AE6-4A1C-93C2-3DA157303DDB}" destId="{9F58775A-813D-4C50-B0B1-A7EF7AB9C39A}" srcOrd="9" destOrd="0" presId="urn:microsoft.com/office/officeart/2005/8/layout/radial4"/>
    <dgm:cxn modelId="{8A96B4E8-ECE5-4093-A5D0-21798E53761B}" type="presParOf" srcId="{C5F9E084-3AE6-4A1C-93C2-3DA157303DDB}" destId="{C549750B-92ED-4D1D-91DB-0A2C32D383DA}" srcOrd="10" destOrd="0" presId="urn:microsoft.com/office/officeart/2005/8/layout/radial4"/>
    <dgm:cxn modelId="{29DCA999-9D45-4679-B6BF-49BBA32E7034}" type="presParOf" srcId="{C5F9E084-3AE6-4A1C-93C2-3DA157303DDB}" destId="{ED9E1B14-34B9-4592-9B46-0CF68A1D65FB}" srcOrd="11" destOrd="0" presId="urn:microsoft.com/office/officeart/2005/8/layout/radial4"/>
    <dgm:cxn modelId="{B203D463-DF75-41EB-A8C3-999A94D8B948}" type="presParOf" srcId="{C5F9E084-3AE6-4A1C-93C2-3DA157303DDB}" destId="{2614F0A8-7B7B-4637-B2B4-8E9FB8059081}" srcOrd="12" destOrd="0" presId="urn:microsoft.com/office/officeart/2005/8/layout/radial4"/>
    <dgm:cxn modelId="{12F0C6D6-88C8-4921-8BDD-089D7D38CFFB}" type="presParOf" srcId="{C5F9E084-3AE6-4A1C-93C2-3DA157303DDB}" destId="{E90456C6-EEB7-4341-ADA1-52E8025FD168}" srcOrd="13" destOrd="0" presId="urn:microsoft.com/office/officeart/2005/8/layout/radial4"/>
    <dgm:cxn modelId="{F6B29C4A-4C1F-4138-A772-B92689FC3332}" type="presParOf" srcId="{C5F9E084-3AE6-4A1C-93C2-3DA157303DDB}" destId="{BE14226F-707E-41F4-BE36-AD116A39639F}" srcOrd="1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16A731-3857-4666-BCDD-D10A480E5CF5}">
      <dsp:nvSpPr>
        <dsp:cNvPr id="0" name=""/>
        <dsp:cNvSpPr/>
      </dsp:nvSpPr>
      <dsp:spPr>
        <a:xfrm>
          <a:off x="2594054" y="2106"/>
          <a:ext cx="1364618" cy="887001"/>
        </a:xfrm>
        <a:prstGeom prst="roundRect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CN" sz="18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SWOT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18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分析</a:t>
          </a:r>
          <a:endParaRPr lang="zh-CN" altLang="en-US" sz="1800" b="1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594054" y="2106"/>
        <a:ext cx="1364618" cy="887001"/>
      </dsp:txXfrm>
    </dsp:sp>
    <dsp:sp modelId="{391633E2-D094-45D6-BA6F-B93E7E76C7FD}">
      <dsp:nvSpPr>
        <dsp:cNvPr id="0" name=""/>
        <dsp:cNvSpPr/>
      </dsp:nvSpPr>
      <dsp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2336342" y="286701"/>
              </a:moveTo>
              <a:arcTo wR="1465604" hR="1465604" stAng="18386976" swAng="1633936"/>
            </a:path>
          </a:pathLst>
        </a:custGeom>
        <a:noFill/>
        <a:ln w="38100" cap="flat" cmpd="sng" algn="ctr">
          <a:solidFill>
            <a:srgbClr val="C0504D"/>
          </a:solidFill>
          <a:prstDash val="solid"/>
          <a:miter lim="800000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dsp:style>
    </dsp:sp>
    <dsp:sp modelId="{FB79EE92-703D-46CA-910D-77ED7620ACB4}">
      <dsp:nvSpPr>
        <dsp:cNvPr id="0" name=""/>
        <dsp:cNvSpPr/>
      </dsp:nvSpPr>
      <dsp:spPr>
        <a:xfrm>
          <a:off x="4059659" y="1467711"/>
          <a:ext cx="1364618" cy="887001"/>
        </a:xfrm>
        <a:prstGeom prst="roundRect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人生蓝图设计</a:t>
          </a:r>
        </a:p>
      </dsp:txBody>
      <dsp:txXfrm>
        <a:off x="4059659" y="1467711"/>
        <a:ext cx="1364618" cy="887001"/>
      </dsp:txXfrm>
    </dsp:sp>
    <dsp:sp modelId="{DACD1982-DEEC-4106-8CCB-4D2416E20CF7}">
      <dsp:nvSpPr>
        <dsp:cNvPr id="0" name=""/>
        <dsp:cNvSpPr/>
      </dsp:nvSpPr>
      <dsp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2779293" y="2115387"/>
              </a:moveTo>
              <a:arcTo wR="1465604" hR="1465604" stAng="1579087" swAng="1633936"/>
            </a:path>
          </a:pathLst>
        </a:custGeom>
        <a:noFill/>
        <a:ln w="38100" cap="flat" cmpd="sng" algn="ctr">
          <a:solidFill>
            <a:srgbClr val="9BBB59"/>
          </a:solidFill>
          <a:prstDash val="solid"/>
          <a:miter lim="800000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3"/>
        </a:lnRef>
        <a:fillRef idx="0">
          <a:schemeClr val="accent3"/>
        </a:fillRef>
        <a:effectRef idx="2">
          <a:schemeClr val="accent3"/>
        </a:effectRef>
        <a:fontRef idx="minor">
          <a:schemeClr val="tx1"/>
        </a:fontRef>
      </dsp:style>
    </dsp:sp>
    <dsp:sp modelId="{17A896A5-1EDD-4B99-AF31-AB18AA39984E}">
      <dsp:nvSpPr>
        <dsp:cNvPr id="0" name=""/>
        <dsp:cNvSpPr/>
      </dsp:nvSpPr>
      <dsp:spPr>
        <a:xfrm>
          <a:off x="2594054" y="2933316"/>
          <a:ext cx="1364618" cy="887001"/>
        </a:xfrm>
        <a:prstGeom prst="roundRect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人生规划实施</a:t>
          </a:r>
        </a:p>
      </dsp:txBody>
      <dsp:txXfrm>
        <a:off x="2594054" y="2933316"/>
        <a:ext cx="1364618" cy="887001"/>
      </dsp:txXfrm>
    </dsp:sp>
    <dsp:sp modelId="{BFAC42FA-EDC9-4B71-B708-8CA0A8943018}">
      <dsp:nvSpPr>
        <dsp:cNvPr id="0" name=""/>
        <dsp:cNvSpPr/>
      </dsp:nvSpPr>
      <dsp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594866" y="2644507"/>
              </a:moveTo>
              <a:arcTo wR="1465604" hR="1465604" stAng="7586976" swAng="1633936"/>
            </a:path>
          </a:pathLst>
        </a:custGeom>
        <a:noFill/>
        <a:ln w="38100" cap="flat" cmpd="sng" algn="ctr">
          <a:solidFill>
            <a:srgbClr val="8064A2"/>
          </a:solidFill>
          <a:prstDash val="solid"/>
          <a:miter lim="800000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4"/>
        </a:lnRef>
        <a:fillRef idx="0">
          <a:schemeClr val="accent4"/>
        </a:fillRef>
        <a:effectRef idx="2">
          <a:schemeClr val="accent4"/>
        </a:effectRef>
        <a:fontRef idx="minor">
          <a:schemeClr val="tx1"/>
        </a:fontRef>
      </dsp:style>
    </dsp:sp>
    <dsp:sp modelId="{504B3372-1E1E-4397-84AC-7CA915BDF727}">
      <dsp:nvSpPr>
        <dsp:cNvPr id="0" name=""/>
        <dsp:cNvSpPr/>
      </dsp:nvSpPr>
      <dsp:spPr>
        <a:xfrm>
          <a:off x="1128450" y="1467711"/>
          <a:ext cx="1364618" cy="887001"/>
        </a:xfrm>
        <a:prstGeom prst="roundRect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规划的控制与调整</a:t>
          </a:r>
        </a:p>
      </dsp:txBody>
      <dsp:txXfrm>
        <a:off x="1128450" y="1467711"/>
        <a:ext cx="1364618" cy="887001"/>
      </dsp:txXfrm>
    </dsp:sp>
    <dsp:sp modelId="{395241AA-2B03-4311-B045-709AF46F3E60}">
      <dsp:nvSpPr>
        <dsp:cNvPr id="0" name=""/>
        <dsp:cNvSpPr/>
      </dsp:nvSpPr>
      <dsp:spPr>
        <a:xfrm>
          <a:off x="1810759" y="445607"/>
          <a:ext cx="2931209" cy="2931209"/>
        </a:xfrm>
        <a:custGeom>
          <a:avLst/>
          <a:gdLst/>
          <a:ahLst/>
          <a:cxnLst/>
          <a:rect l="0" t="0" r="0" b="0"/>
          <a:pathLst>
            <a:path>
              <a:moveTo>
                <a:pt x="151915" y="815821"/>
              </a:moveTo>
              <a:arcTo wR="1465604" hR="1465604" stAng="12379087" swAng="1633936"/>
            </a:path>
          </a:pathLst>
        </a:custGeom>
        <a:noFill/>
        <a:ln w="38100" cap="flat" cmpd="sng" algn="ctr">
          <a:solidFill>
            <a:srgbClr val="4BACC6"/>
          </a:solidFill>
          <a:prstDash val="solid"/>
          <a:miter lim="800000"/>
          <a:tailEnd type="arrow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1278F0-F1CA-4868-885D-9FBCE8B1EF6D}">
      <dsp:nvSpPr>
        <dsp:cNvPr id="0" name=""/>
        <dsp:cNvSpPr/>
      </dsp:nvSpPr>
      <dsp:spPr>
        <a:xfrm>
          <a:off x="530560" y="450277"/>
          <a:ext cx="3002349" cy="3002349"/>
        </a:xfrm>
        <a:prstGeom prst="blockArc">
          <a:avLst>
            <a:gd name="adj1" fmla="val 9000000"/>
            <a:gd name="adj2" fmla="val 16200000"/>
            <a:gd name="adj3" fmla="val 4643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15BDF0B-345D-40A9-BAD3-E43E58B47B10}">
      <dsp:nvSpPr>
        <dsp:cNvPr id="0" name=""/>
        <dsp:cNvSpPr/>
      </dsp:nvSpPr>
      <dsp:spPr>
        <a:xfrm>
          <a:off x="530560" y="450277"/>
          <a:ext cx="3002349" cy="3002349"/>
        </a:xfrm>
        <a:prstGeom prst="blockArc">
          <a:avLst>
            <a:gd name="adj1" fmla="val 1800000"/>
            <a:gd name="adj2" fmla="val 9000000"/>
            <a:gd name="adj3" fmla="val 4643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B35B9BE-A7E4-43E5-930E-5C292A3A14AC}">
      <dsp:nvSpPr>
        <dsp:cNvPr id="0" name=""/>
        <dsp:cNvSpPr/>
      </dsp:nvSpPr>
      <dsp:spPr>
        <a:xfrm>
          <a:off x="530560" y="450277"/>
          <a:ext cx="3002349" cy="3002349"/>
        </a:xfrm>
        <a:prstGeom prst="blockArc">
          <a:avLst>
            <a:gd name="adj1" fmla="val 16200000"/>
            <a:gd name="adj2" fmla="val 1800000"/>
            <a:gd name="adj3" fmla="val 4643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952035-C34B-487D-94B1-BD0AA3508552}">
      <dsp:nvSpPr>
        <dsp:cNvPr id="0" name=""/>
        <dsp:cNvSpPr/>
      </dsp:nvSpPr>
      <dsp:spPr>
        <a:xfrm>
          <a:off x="1340270" y="1259986"/>
          <a:ext cx="1382929" cy="1382929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使命确定</a:t>
          </a:r>
          <a:endParaRPr lang="zh-CN" altLang="en-US" sz="280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1340270" y="1259986"/>
        <a:ext cx="1382929" cy="1382929"/>
      </dsp:txXfrm>
    </dsp:sp>
    <dsp:sp modelId="{C095F6F4-F850-49B8-AF78-8208E37F416D}">
      <dsp:nvSpPr>
        <dsp:cNvPr id="0" name=""/>
        <dsp:cNvSpPr/>
      </dsp:nvSpPr>
      <dsp:spPr>
        <a:xfrm>
          <a:off x="1547710" y="1101"/>
          <a:ext cx="968050" cy="968050"/>
        </a:xfrm>
        <a:prstGeom prst="ellipse">
          <a:avLst/>
        </a:prstGeo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意愿取向</a:t>
          </a:r>
          <a:endParaRPr lang="zh-CN" altLang="en-US" sz="180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1547710" y="1101"/>
        <a:ext cx="968050" cy="968050"/>
      </dsp:txXfrm>
    </dsp:sp>
    <dsp:sp modelId="{07F8D06B-6BDF-4A43-ADCE-AD0B753A9564}">
      <dsp:nvSpPr>
        <dsp:cNvPr id="0" name=""/>
        <dsp:cNvSpPr/>
      </dsp:nvSpPr>
      <dsp:spPr>
        <a:xfrm>
          <a:off x="2817584" y="2200588"/>
          <a:ext cx="968050" cy="968050"/>
        </a:xfrm>
        <a:prstGeom prst="ellipse">
          <a:avLst/>
        </a:prstGeom>
        <a:solidFill>
          <a:srgbClr val="9BBB59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能力取向</a:t>
          </a:r>
          <a:endParaRPr lang="zh-CN" altLang="en-US" sz="180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817584" y="2200588"/>
        <a:ext cx="968050" cy="968050"/>
      </dsp:txXfrm>
    </dsp:sp>
    <dsp:sp modelId="{E71BF8E9-3D3C-4A54-836D-B63AE41C5935}">
      <dsp:nvSpPr>
        <dsp:cNvPr id="0" name=""/>
        <dsp:cNvSpPr/>
      </dsp:nvSpPr>
      <dsp:spPr>
        <a:xfrm>
          <a:off x="277835" y="2200588"/>
          <a:ext cx="968050" cy="968050"/>
        </a:xfrm>
        <a:prstGeom prst="ellipse">
          <a:avLst/>
        </a:prstGeom>
        <a:solidFill>
          <a:srgbClr val="8064A2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机会取向</a:t>
          </a:r>
          <a:endParaRPr lang="zh-CN" altLang="en-US" sz="180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77835" y="2200588"/>
        <a:ext cx="968050" cy="96805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A0FD9EF-9B77-44D7-94E1-5720F79BD140}">
      <dsp:nvSpPr>
        <dsp:cNvPr id="0" name=""/>
        <dsp:cNvSpPr/>
      </dsp:nvSpPr>
      <dsp:spPr>
        <a:xfrm>
          <a:off x="2410151" y="2421483"/>
          <a:ext cx="1588409" cy="1588409"/>
        </a:xfrm>
        <a:prstGeom prst="ellipse">
          <a:avLst/>
        </a:prstGeom>
        <a:solidFill>
          <a:srgbClr val="4F81B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如何制定计划</a:t>
          </a:r>
          <a:endParaRPr lang="zh-CN" altLang="en-US" sz="2400" b="1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410151" y="2421483"/>
        <a:ext cx="1588409" cy="1588409"/>
      </dsp:txXfrm>
    </dsp:sp>
    <dsp:sp modelId="{9B23686A-3BF8-4FDA-A103-ABBA6D193203}">
      <dsp:nvSpPr>
        <dsp:cNvPr id="0" name=""/>
        <dsp:cNvSpPr/>
      </dsp:nvSpPr>
      <dsp:spPr>
        <a:xfrm rot="10800000">
          <a:off x="557688" y="298934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4044308-19DB-4175-9494-FADEA42A82DB}">
      <dsp:nvSpPr>
        <dsp:cNvPr id="0" name=""/>
        <dsp:cNvSpPr/>
      </dsp:nvSpPr>
      <dsp:spPr>
        <a:xfrm>
          <a:off x="1745" y="2770933"/>
          <a:ext cx="1111886" cy="889509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What</a:t>
          </a:r>
          <a:r>
            <a:rPr 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事项清单</a:t>
          </a:r>
          <a:endParaRPr lang="zh-CN" altLang="en-US" sz="1400" b="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1745" y="2770933"/>
        <a:ext cx="1111886" cy="889509"/>
      </dsp:txXfrm>
    </dsp:sp>
    <dsp:sp modelId="{8C8BA28D-AEA5-46C9-925E-77B64DA18980}">
      <dsp:nvSpPr>
        <dsp:cNvPr id="0" name=""/>
        <dsp:cNvSpPr/>
      </dsp:nvSpPr>
      <dsp:spPr>
        <a:xfrm rot="12600000">
          <a:off x="795008" y="210365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88D02EC-3284-4240-AD75-7C88AF8BBD4F}">
      <dsp:nvSpPr>
        <dsp:cNvPr id="0" name=""/>
        <dsp:cNvSpPr/>
      </dsp:nvSpPr>
      <dsp:spPr>
        <a:xfrm>
          <a:off x="356331" y="1447600"/>
          <a:ext cx="1111886" cy="889509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Why</a:t>
          </a:r>
          <a:r>
            <a:rPr 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为什么做</a:t>
          </a:r>
          <a:endParaRPr lang="zh-CN" altLang="en-US" sz="1400" b="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356331" y="1447600"/>
        <a:ext cx="1111886" cy="889509"/>
      </dsp:txXfrm>
    </dsp:sp>
    <dsp:sp modelId="{B65A2054-D081-4950-8B4F-48CE0BD67EBF}">
      <dsp:nvSpPr>
        <dsp:cNvPr id="0" name=""/>
        <dsp:cNvSpPr/>
      </dsp:nvSpPr>
      <dsp:spPr>
        <a:xfrm rot="14400000">
          <a:off x="1443378" y="1455281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3143155-2B4F-478C-B11D-02827E9B730E}">
      <dsp:nvSpPr>
        <dsp:cNvPr id="0" name=""/>
        <dsp:cNvSpPr/>
      </dsp:nvSpPr>
      <dsp:spPr>
        <a:xfrm>
          <a:off x="1325079" y="478853"/>
          <a:ext cx="1111886" cy="889509"/>
        </a:xfrm>
        <a:prstGeom prst="roundRect">
          <a:avLst>
            <a:gd name="adj" fmla="val 10000"/>
          </a:avLst>
        </a:prstGeom>
        <a:solidFill>
          <a:srgbClr val="8064A2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Who</a:t>
          </a:r>
          <a:r>
            <a:rPr 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谁做</a:t>
          </a:r>
          <a:r>
            <a:rPr lang="en-US" altLang="zh-CN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/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联系谁</a:t>
          </a:r>
          <a:endParaRPr lang="zh-CN" altLang="en-US" sz="1400" b="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1325079" y="478853"/>
        <a:ext cx="1111886" cy="889509"/>
      </dsp:txXfrm>
    </dsp:sp>
    <dsp:sp modelId="{BC37E36B-B6EB-4BA8-AFB4-1ECACD3F3DCD}">
      <dsp:nvSpPr>
        <dsp:cNvPr id="0" name=""/>
        <dsp:cNvSpPr/>
      </dsp:nvSpPr>
      <dsp:spPr>
        <a:xfrm rot="16200000">
          <a:off x="2329067" y="1217961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89DB7C1-6666-4573-BA47-281CC4662F09}">
      <dsp:nvSpPr>
        <dsp:cNvPr id="0" name=""/>
        <dsp:cNvSpPr/>
      </dsp:nvSpPr>
      <dsp:spPr>
        <a:xfrm>
          <a:off x="2648412" y="124266"/>
          <a:ext cx="1111886" cy="889509"/>
        </a:xfrm>
        <a:prstGeom prst="roundRect">
          <a:avLst>
            <a:gd name="adj" fmla="val 10000"/>
          </a:avLst>
        </a:prstGeom>
        <a:solidFill>
          <a:srgbClr val="4BACC6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Where</a:t>
          </a:r>
          <a:r>
            <a:rPr 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何地做</a:t>
          </a:r>
          <a:endParaRPr lang="zh-CN" altLang="en-US" sz="1400" b="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2648412" y="124266"/>
        <a:ext cx="1111886" cy="889509"/>
      </dsp:txXfrm>
    </dsp:sp>
    <dsp:sp modelId="{9F58775A-813D-4C50-B0B1-A7EF7AB9C39A}">
      <dsp:nvSpPr>
        <dsp:cNvPr id="0" name=""/>
        <dsp:cNvSpPr/>
      </dsp:nvSpPr>
      <dsp:spPr>
        <a:xfrm rot="18000000">
          <a:off x="3214756" y="1455281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F79646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549750B-92ED-4D1D-91DB-0A2C32D383DA}">
      <dsp:nvSpPr>
        <dsp:cNvPr id="0" name=""/>
        <dsp:cNvSpPr/>
      </dsp:nvSpPr>
      <dsp:spPr>
        <a:xfrm>
          <a:off x="3971746" y="478853"/>
          <a:ext cx="1111886" cy="889509"/>
        </a:xfrm>
        <a:prstGeom prst="roundRect">
          <a:avLst>
            <a:gd name="adj" fmla="val 10000"/>
          </a:avLst>
        </a:prstGeom>
        <a:solidFill>
          <a:srgbClr val="F79646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When</a:t>
          </a:r>
          <a:r>
            <a:rPr lang="en-US" altLang="zh-CN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何时完成</a:t>
          </a:r>
          <a:endParaRPr lang="zh-CN" altLang="en-US" sz="1400" b="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3971746" y="478853"/>
        <a:ext cx="1111886" cy="889509"/>
      </dsp:txXfrm>
    </dsp:sp>
    <dsp:sp modelId="{ED9E1B14-34B9-4592-9B46-0CF68A1D65FB}">
      <dsp:nvSpPr>
        <dsp:cNvPr id="0" name=""/>
        <dsp:cNvSpPr/>
      </dsp:nvSpPr>
      <dsp:spPr>
        <a:xfrm rot="19800000">
          <a:off x="3863126" y="210365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614F0A8-7B7B-4637-B2B4-8E9FB8059081}">
      <dsp:nvSpPr>
        <dsp:cNvPr id="0" name=""/>
        <dsp:cNvSpPr/>
      </dsp:nvSpPr>
      <dsp:spPr>
        <a:xfrm>
          <a:off x="4940493" y="1447600"/>
          <a:ext cx="1111886" cy="889509"/>
        </a:xfrm>
        <a:prstGeom prst="roundRect">
          <a:avLst>
            <a:gd name="adj" fmla="val 10000"/>
          </a:avLst>
        </a:prstGeom>
        <a:solidFill>
          <a:srgbClr val="C0504D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How</a:t>
          </a:r>
          <a:r>
            <a:rPr 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 </a:t>
          </a:r>
          <a:r>
            <a:rPr lang="en-US" altLang="zh-CN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怎样做</a:t>
          </a:r>
          <a:endParaRPr lang="zh-CN" altLang="en-US" sz="1400" b="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4940493" y="1447600"/>
        <a:ext cx="1111886" cy="889509"/>
      </dsp:txXfrm>
    </dsp:sp>
    <dsp:sp modelId="{E90456C6-EEB7-4341-ADA1-52E8025FD168}">
      <dsp:nvSpPr>
        <dsp:cNvPr id="0" name=""/>
        <dsp:cNvSpPr/>
      </dsp:nvSpPr>
      <dsp:spPr>
        <a:xfrm>
          <a:off x="4100446" y="2989340"/>
          <a:ext cx="1750576" cy="452696"/>
        </a:xfrm>
        <a:prstGeom prst="leftArrow">
          <a:avLst>
            <a:gd name="adj1" fmla="val 60000"/>
            <a:gd name="adj2" fmla="val 5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E14226F-707E-41F4-BE36-AD116A39639F}">
      <dsp:nvSpPr>
        <dsp:cNvPr id="0" name=""/>
        <dsp:cNvSpPr/>
      </dsp:nvSpPr>
      <dsp:spPr>
        <a:xfrm>
          <a:off x="5295079" y="2770933"/>
          <a:ext cx="1111886" cy="889509"/>
        </a:xfrm>
        <a:prstGeom prst="roundRect">
          <a:avLst>
            <a:gd name="adj" fmla="val 10000"/>
          </a:avLst>
        </a:prstGeom>
        <a:solidFill>
          <a:srgbClr val="9BBB59">
            <a:hueOff val="0"/>
            <a:satOff val="0"/>
            <a:lumOff val="0"/>
            <a:alphaOff val="0"/>
          </a:srgbClr>
        </a:solidFill>
        <a:ln w="381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How much</a:t>
          </a:r>
          <a:r>
            <a:rPr lang="en-US" altLang="zh-CN" sz="1400" b="1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-</a:t>
          </a:r>
          <a:r>
            <a:rPr lang="zh-CN" altLang="en-US" sz="1400" kern="1200" dirty="0" smtClean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  <a:cs typeface="+mn-cs"/>
            </a:rPr>
            <a:t>代价</a:t>
          </a:r>
          <a:endParaRPr lang="zh-CN" altLang="en-US" sz="1400" b="0" kern="1200" dirty="0">
            <a:solidFill>
              <a:sysClr val="window" lastClr="FFFFFF"/>
            </a:solidFill>
            <a:latin typeface="微软雅黑" pitchFamily="34" charset="-122"/>
            <a:ea typeface="微软雅黑" pitchFamily="34" charset="-122"/>
            <a:cs typeface="+mn-cs"/>
          </a:endParaRPr>
        </a:p>
      </dsp:txBody>
      <dsp:txXfrm>
        <a:off x="5295079" y="2770933"/>
        <a:ext cx="1111886" cy="889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eyefulpresentations.co.uk/" TargetMode="External"/><Relationship Id="rId11" Type="http://schemas.openxmlformats.org/officeDocument/2006/relationships/image" Target="../media/image10.png"/><Relationship Id="rId5" Type="http://schemas.openxmlformats.org/officeDocument/2006/relationships/hyperlink" Target="mailto:info@eyefulpresentations.co.uk" TargetMode="External"/><Relationship Id="rId10" Type="http://schemas.openxmlformats.org/officeDocument/2006/relationships/image" Target="../media/image9.png"/><Relationship Id="rId4" Type="http://schemas.openxmlformats.org/officeDocument/2006/relationships/image" Target="../media/image5.jpeg"/><Relationship Id="rId9" Type="http://schemas.openxmlformats.org/officeDocument/2006/relationships/image" Target="../media/image8.jpeg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Documents and Settings\Teliss_Tong\桌面\3320946_162912002849_2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8737" y="2073299"/>
            <a:ext cx="7263263" cy="478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 Box 62"/>
          <p:cNvSpPr txBox="1">
            <a:spLocks noChangeArrowheads="1"/>
          </p:cNvSpPr>
          <p:nvPr userDrawn="1"/>
        </p:nvSpPr>
        <p:spPr bwMode="auto">
          <a:xfrm>
            <a:off x="1680085" y="6288811"/>
            <a:ext cx="1511403" cy="338554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marL="0" defTabSz="914400" eaLnBrk="1" latinLnBrk="0" hangingPunct="1">
              <a:defRPr sz="180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roadway" pitchFamily="82" charset="0"/>
                <a:ea typeface="楷体" pitchFamily="49" charset="-122"/>
                <a:cs typeface="经典繁仿黑" pitchFamily="49" charset="-122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zh-CN" altLang="en-US" sz="1600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布衣公子</a:t>
            </a:r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  <a:latin typeface="微软雅黑" pitchFamily="34" charset="-122"/>
                <a:ea typeface="微软雅黑" pitchFamily="34" charset="-122"/>
              </a:rPr>
              <a:t>作品</a:t>
            </a:r>
            <a:endParaRPr lang="en-GB" altLang="zh-CN" sz="1600" dirty="0">
              <a:solidFill>
                <a:prstClr val="white">
                  <a:lumMod val="6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7" name="Picture 9" descr="E:\仝德志文件，勿删！\03-参考文档\！PPT图片及版面资源\06-PPT精选插图\05-头像\嘿嘿.png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55343" y="6210331"/>
            <a:ext cx="495514" cy="49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91" name="Group 47"/>
          <p:cNvGrpSpPr>
            <a:grpSpLocks/>
          </p:cNvGrpSpPr>
          <p:nvPr userDrawn="1"/>
        </p:nvGrpSpPr>
        <p:grpSpPr bwMode="auto">
          <a:xfrm>
            <a:off x="5564114" y="790072"/>
            <a:ext cx="1499911" cy="1626734"/>
            <a:chOff x="552527" y="1600200"/>
            <a:chExt cx="2241082" cy="2431465"/>
          </a:xfrm>
        </p:grpSpPr>
        <p:sp>
          <p:nvSpPr>
            <p:cNvPr id="92" name="Rectangle 48"/>
            <p:cNvSpPr>
              <a:spLocks noChangeArrowheads="1"/>
            </p:cNvSpPr>
            <p:nvPr/>
          </p:nvSpPr>
          <p:spPr bwMode="auto">
            <a:xfrm>
              <a:off x="552527" y="1600200"/>
              <a:ext cx="2241082" cy="2370512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00">
                  <a:srgbClr val="D9D9D9"/>
                </a:gs>
              </a:gsLst>
              <a:lin ang="540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93" name="TextBox 49"/>
            <p:cNvSpPr txBox="1">
              <a:spLocks noChangeArrowheads="1"/>
            </p:cNvSpPr>
            <p:nvPr/>
          </p:nvSpPr>
          <p:spPr bwMode="auto">
            <a:xfrm>
              <a:off x="1153126" y="1869519"/>
              <a:ext cx="980473" cy="216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规</a:t>
              </a:r>
              <a:endParaRPr kumimoji="0" lang="nb-NO" altLang="zh-CN" sz="8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4" name="Oval 50"/>
            <p:cNvSpPr/>
            <p:nvPr/>
          </p:nvSpPr>
          <p:spPr>
            <a:xfrm>
              <a:off x="708770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95" name="Oval 51"/>
            <p:cNvSpPr/>
            <p:nvPr/>
          </p:nvSpPr>
          <p:spPr>
            <a:xfrm>
              <a:off x="2457527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96" name="Rectangle 53"/>
          <p:cNvSpPr/>
          <p:nvPr userDrawn="1"/>
        </p:nvSpPr>
        <p:spPr>
          <a:xfrm rot="10800000">
            <a:off x="5564113" y="2389378"/>
            <a:ext cx="1499911" cy="554500"/>
          </a:xfrm>
          <a:prstGeom prst="rect">
            <a:avLst/>
          </a:prstGeom>
          <a:gradFill rotWithShape="1">
            <a:gsLst>
              <a:gs pos="0">
                <a:srgbClr val="E8E8E8"/>
              </a:gs>
              <a:gs pos="49000">
                <a:sysClr val="window" lastClr="FFFFFF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nb-NO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charset="-128"/>
            </a:endParaRPr>
          </a:p>
        </p:txBody>
      </p:sp>
      <p:grpSp>
        <p:nvGrpSpPr>
          <p:cNvPr id="97" name="Group 47"/>
          <p:cNvGrpSpPr>
            <a:grpSpLocks/>
          </p:cNvGrpSpPr>
          <p:nvPr userDrawn="1"/>
        </p:nvGrpSpPr>
        <p:grpSpPr bwMode="auto">
          <a:xfrm>
            <a:off x="3016820" y="790072"/>
            <a:ext cx="1499911" cy="1626734"/>
            <a:chOff x="552527" y="1600200"/>
            <a:chExt cx="2241082" cy="2431465"/>
          </a:xfrm>
        </p:grpSpPr>
        <p:sp>
          <p:nvSpPr>
            <p:cNvPr id="98" name="Rectangle 48"/>
            <p:cNvSpPr>
              <a:spLocks noChangeArrowheads="1"/>
            </p:cNvSpPr>
            <p:nvPr/>
          </p:nvSpPr>
          <p:spPr bwMode="auto">
            <a:xfrm>
              <a:off x="552527" y="1600200"/>
              <a:ext cx="2241082" cy="2370512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00">
                  <a:srgbClr val="D9D9D9"/>
                </a:gs>
              </a:gsLst>
              <a:lin ang="540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99" name="TextBox 49"/>
            <p:cNvSpPr txBox="1">
              <a:spLocks noChangeArrowheads="1"/>
            </p:cNvSpPr>
            <p:nvPr/>
          </p:nvSpPr>
          <p:spPr bwMode="auto">
            <a:xfrm>
              <a:off x="1153126" y="1869519"/>
              <a:ext cx="980473" cy="216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需</a:t>
              </a:r>
              <a:endParaRPr kumimoji="0" lang="nb-NO" altLang="zh-CN" sz="8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Oval 50"/>
            <p:cNvSpPr/>
            <p:nvPr/>
          </p:nvSpPr>
          <p:spPr>
            <a:xfrm>
              <a:off x="708770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01" name="Oval 51"/>
            <p:cNvSpPr/>
            <p:nvPr/>
          </p:nvSpPr>
          <p:spPr>
            <a:xfrm>
              <a:off x="2457527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02" name="Rectangle 53"/>
          <p:cNvSpPr/>
          <p:nvPr userDrawn="1"/>
        </p:nvSpPr>
        <p:spPr>
          <a:xfrm rot="10800000">
            <a:off x="3078431" y="2380275"/>
            <a:ext cx="1499911" cy="554500"/>
          </a:xfrm>
          <a:prstGeom prst="rect">
            <a:avLst/>
          </a:prstGeom>
          <a:gradFill rotWithShape="1">
            <a:gsLst>
              <a:gs pos="0">
                <a:srgbClr val="E8E8E8"/>
              </a:gs>
              <a:gs pos="49000">
                <a:sysClr val="window" lastClr="FFFFFF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nb-NO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charset="-128"/>
            </a:endParaRPr>
          </a:p>
        </p:txBody>
      </p:sp>
      <p:sp>
        <p:nvSpPr>
          <p:cNvPr id="103" name="Rectangle 54"/>
          <p:cNvSpPr/>
          <p:nvPr userDrawn="1"/>
        </p:nvSpPr>
        <p:spPr>
          <a:xfrm rot="11122515">
            <a:off x="4298968" y="2505622"/>
            <a:ext cx="1418117" cy="554500"/>
          </a:xfrm>
          <a:prstGeom prst="rect">
            <a:avLst/>
          </a:prstGeom>
          <a:gradFill rotWithShape="1">
            <a:gsLst>
              <a:gs pos="0">
                <a:srgbClr val="E8E8E8"/>
              </a:gs>
              <a:gs pos="49000">
                <a:sysClr val="window" lastClr="FFFFFF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nb-NO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charset="-128"/>
            </a:endParaRPr>
          </a:p>
        </p:txBody>
      </p:sp>
      <p:sp>
        <p:nvSpPr>
          <p:cNvPr id="104" name="Rectangle 55"/>
          <p:cNvSpPr/>
          <p:nvPr userDrawn="1"/>
        </p:nvSpPr>
        <p:spPr>
          <a:xfrm rot="10800000">
            <a:off x="501388" y="2380275"/>
            <a:ext cx="1499911" cy="554500"/>
          </a:xfrm>
          <a:prstGeom prst="rect">
            <a:avLst/>
          </a:prstGeom>
          <a:gradFill rotWithShape="1">
            <a:gsLst>
              <a:gs pos="0">
                <a:srgbClr val="E8E8E8"/>
              </a:gs>
              <a:gs pos="49000">
                <a:sysClr val="window" lastClr="FFFFFF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nb-NO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charset="-128"/>
            </a:endParaRPr>
          </a:p>
        </p:txBody>
      </p:sp>
      <p:grpSp>
        <p:nvGrpSpPr>
          <p:cNvPr id="105" name="Group 56"/>
          <p:cNvGrpSpPr>
            <a:grpSpLocks/>
          </p:cNvGrpSpPr>
          <p:nvPr userDrawn="1"/>
        </p:nvGrpSpPr>
        <p:grpSpPr bwMode="auto">
          <a:xfrm>
            <a:off x="501388" y="795383"/>
            <a:ext cx="1499911" cy="1626854"/>
            <a:chOff x="552527" y="1600200"/>
            <a:chExt cx="2241082" cy="2430016"/>
          </a:xfrm>
        </p:grpSpPr>
        <p:sp>
          <p:nvSpPr>
            <p:cNvPr id="106" name="Rectangle 57"/>
            <p:cNvSpPr>
              <a:spLocks noChangeArrowheads="1"/>
            </p:cNvSpPr>
            <p:nvPr/>
          </p:nvSpPr>
          <p:spPr bwMode="auto">
            <a:xfrm>
              <a:off x="552527" y="1600200"/>
              <a:ext cx="2241082" cy="2370512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00">
                  <a:srgbClr val="D9D9D9"/>
                </a:gs>
              </a:gsLst>
              <a:lin ang="540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107" name="TextBox 58"/>
            <p:cNvSpPr txBox="1">
              <a:spLocks noChangeArrowheads="1"/>
            </p:cNvSpPr>
            <p:nvPr/>
          </p:nvSpPr>
          <p:spPr bwMode="auto">
            <a:xfrm>
              <a:off x="1153126" y="1869518"/>
              <a:ext cx="980473" cy="2160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</a:t>
              </a:r>
              <a:endParaRPr kumimoji="0" lang="nb-NO" altLang="zh-CN" sz="8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Oval 59"/>
            <p:cNvSpPr/>
            <p:nvPr/>
          </p:nvSpPr>
          <p:spPr>
            <a:xfrm>
              <a:off x="708770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09" name="Oval 60"/>
            <p:cNvSpPr/>
            <p:nvPr/>
          </p:nvSpPr>
          <p:spPr>
            <a:xfrm>
              <a:off x="2457527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10" name="Group 68"/>
          <p:cNvGrpSpPr>
            <a:grpSpLocks/>
          </p:cNvGrpSpPr>
          <p:nvPr userDrawn="1"/>
        </p:nvGrpSpPr>
        <p:grpSpPr bwMode="auto">
          <a:xfrm rot="21168072">
            <a:off x="4203405" y="804875"/>
            <a:ext cx="1499911" cy="1603563"/>
            <a:chOff x="552527" y="1600199"/>
            <a:chExt cx="2241082" cy="2396832"/>
          </a:xfrm>
        </p:grpSpPr>
        <p:sp>
          <p:nvSpPr>
            <p:cNvPr id="111" name="Rectangle 69"/>
            <p:cNvSpPr>
              <a:spLocks noChangeArrowheads="1"/>
            </p:cNvSpPr>
            <p:nvPr/>
          </p:nvSpPr>
          <p:spPr bwMode="auto">
            <a:xfrm>
              <a:off x="552527" y="1600199"/>
              <a:ext cx="2241082" cy="2370512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00">
                  <a:srgbClr val="D9D9D9"/>
                </a:gs>
              </a:gsLst>
              <a:lin ang="540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112" name="TextBox 70"/>
            <p:cNvSpPr txBox="1">
              <a:spLocks noChangeArrowheads="1"/>
            </p:cNvSpPr>
            <p:nvPr/>
          </p:nvSpPr>
          <p:spPr bwMode="auto">
            <a:xfrm>
              <a:off x="1153127" y="1834885"/>
              <a:ext cx="980473" cy="216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要</a:t>
              </a:r>
              <a:endParaRPr kumimoji="0" lang="nb-NO" altLang="zh-CN" sz="8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Oval 71"/>
            <p:cNvSpPr/>
            <p:nvPr/>
          </p:nvSpPr>
          <p:spPr>
            <a:xfrm>
              <a:off x="708770" y="1752600"/>
              <a:ext cx="209473" cy="209473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14" name="Oval 72"/>
            <p:cNvSpPr/>
            <p:nvPr/>
          </p:nvSpPr>
          <p:spPr>
            <a:xfrm>
              <a:off x="2457527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15" name="Rectangle 54"/>
          <p:cNvSpPr/>
          <p:nvPr userDrawn="1"/>
        </p:nvSpPr>
        <p:spPr>
          <a:xfrm rot="10576691">
            <a:off x="1609215" y="2782418"/>
            <a:ext cx="1418117" cy="554500"/>
          </a:xfrm>
          <a:prstGeom prst="rect">
            <a:avLst/>
          </a:prstGeom>
          <a:gradFill rotWithShape="1">
            <a:gsLst>
              <a:gs pos="0">
                <a:srgbClr val="E8E8E8"/>
              </a:gs>
              <a:gs pos="49000">
                <a:sysClr val="window" lastClr="FFFFFF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nb-NO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charset="-128"/>
            </a:endParaRPr>
          </a:p>
        </p:txBody>
      </p:sp>
      <p:sp>
        <p:nvSpPr>
          <p:cNvPr id="116" name="Rectangle 54"/>
          <p:cNvSpPr/>
          <p:nvPr userDrawn="1"/>
        </p:nvSpPr>
        <p:spPr>
          <a:xfrm rot="10800000">
            <a:off x="6909190" y="2534582"/>
            <a:ext cx="1410768" cy="632619"/>
          </a:xfrm>
          <a:prstGeom prst="rect">
            <a:avLst/>
          </a:prstGeom>
          <a:gradFill rotWithShape="1">
            <a:gsLst>
              <a:gs pos="0">
                <a:srgbClr val="E8E8E8"/>
              </a:gs>
              <a:gs pos="49000">
                <a:sysClr val="window" lastClr="FFFFFF"/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nb-NO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ＭＳ Ｐゴシック" charset="-128"/>
            </a:endParaRPr>
          </a:p>
        </p:txBody>
      </p:sp>
      <p:grpSp>
        <p:nvGrpSpPr>
          <p:cNvPr id="117" name="Group 68"/>
          <p:cNvGrpSpPr>
            <a:grpSpLocks/>
          </p:cNvGrpSpPr>
          <p:nvPr userDrawn="1"/>
        </p:nvGrpSpPr>
        <p:grpSpPr bwMode="auto">
          <a:xfrm rot="705032">
            <a:off x="6993977" y="805723"/>
            <a:ext cx="1499911" cy="1603563"/>
            <a:chOff x="552527" y="1600199"/>
            <a:chExt cx="2241082" cy="2396832"/>
          </a:xfrm>
        </p:grpSpPr>
        <p:sp>
          <p:nvSpPr>
            <p:cNvPr id="118" name="Rectangle 69"/>
            <p:cNvSpPr>
              <a:spLocks noChangeArrowheads="1"/>
            </p:cNvSpPr>
            <p:nvPr/>
          </p:nvSpPr>
          <p:spPr bwMode="auto">
            <a:xfrm>
              <a:off x="552527" y="1600199"/>
              <a:ext cx="2241082" cy="2370512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00">
                  <a:srgbClr val="D9D9D9"/>
                </a:gs>
              </a:gsLst>
              <a:lin ang="540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119" name="TextBox 70"/>
            <p:cNvSpPr txBox="1">
              <a:spLocks noChangeArrowheads="1"/>
            </p:cNvSpPr>
            <p:nvPr/>
          </p:nvSpPr>
          <p:spPr bwMode="auto">
            <a:xfrm>
              <a:off x="1153127" y="1834885"/>
              <a:ext cx="980473" cy="216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划</a:t>
              </a:r>
              <a:endParaRPr kumimoji="0" lang="nb-NO" altLang="zh-CN" sz="8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0" name="Oval 71"/>
            <p:cNvSpPr/>
            <p:nvPr/>
          </p:nvSpPr>
          <p:spPr>
            <a:xfrm>
              <a:off x="708770" y="1752600"/>
              <a:ext cx="209473" cy="209473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21" name="Oval 72"/>
            <p:cNvSpPr/>
            <p:nvPr/>
          </p:nvSpPr>
          <p:spPr>
            <a:xfrm>
              <a:off x="2457527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grpSp>
        <p:nvGrpSpPr>
          <p:cNvPr id="122" name="Group 62"/>
          <p:cNvGrpSpPr>
            <a:grpSpLocks/>
          </p:cNvGrpSpPr>
          <p:nvPr userDrawn="1"/>
        </p:nvGrpSpPr>
        <p:grpSpPr bwMode="auto">
          <a:xfrm rot="1202350">
            <a:off x="1801765" y="1004116"/>
            <a:ext cx="1499912" cy="1603562"/>
            <a:chOff x="552527" y="1600200"/>
            <a:chExt cx="2241082" cy="2396830"/>
          </a:xfrm>
        </p:grpSpPr>
        <p:sp>
          <p:nvSpPr>
            <p:cNvPr id="123" name="Rectangle 63"/>
            <p:cNvSpPr>
              <a:spLocks noChangeArrowheads="1"/>
            </p:cNvSpPr>
            <p:nvPr/>
          </p:nvSpPr>
          <p:spPr bwMode="auto">
            <a:xfrm>
              <a:off x="552527" y="1600200"/>
              <a:ext cx="2241082" cy="2370512"/>
            </a:xfrm>
            <a:prstGeom prst="rect">
              <a:avLst/>
            </a:prstGeom>
            <a:gradFill rotWithShape="1">
              <a:gsLst>
                <a:gs pos="0">
                  <a:srgbClr val="F2F2F2"/>
                </a:gs>
                <a:gs pos="100000">
                  <a:srgbClr val="D9D9D9"/>
                </a:gs>
              </a:gsLst>
              <a:lin ang="5400000"/>
            </a:gradFill>
            <a:ln>
              <a:noFill/>
            </a:ln>
            <a:effectLst>
              <a:outerShdw blurRad="40000"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ＭＳ Ｐゴシック" charset="-128"/>
              </a:endParaRPr>
            </a:p>
          </p:txBody>
        </p:sp>
        <p:sp>
          <p:nvSpPr>
            <p:cNvPr id="124" name="TextBox 64"/>
            <p:cNvSpPr txBox="1">
              <a:spLocks noChangeArrowheads="1"/>
            </p:cNvSpPr>
            <p:nvPr/>
          </p:nvSpPr>
          <p:spPr bwMode="auto">
            <a:xfrm>
              <a:off x="1153127" y="1834884"/>
              <a:ext cx="980473" cy="216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1" i="0" u="none" strike="noStrike" kern="120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生</a:t>
              </a:r>
              <a:endParaRPr kumimoji="0" lang="nb-NO" altLang="zh-CN" sz="8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5" name="Oval 65"/>
            <p:cNvSpPr/>
            <p:nvPr/>
          </p:nvSpPr>
          <p:spPr>
            <a:xfrm>
              <a:off x="708770" y="1752600"/>
              <a:ext cx="209473" cy="209473"/>
            </a:xfrm>
            <a:prstGeom prst="ellipse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126" name="Oval 66"/>
            <p:cNvSpPr/>
            <p:nvPr/>
          </p:nvSpPr>
          <p:spPr>
            <a:xfrm>
              <a:off x="2457527" y="1752600"/>
              <a:ext cx="209473" cy="209473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9525" cap="flat" cmpd="sng" algn="ctr">
              <a:noFill/>
              <a:prstDash val="solid"/>
            </a:ln>
            <a:effectLst>
              <a:innerShdw blurRad="63500" dist="50800" dir="13500000">
                <a:srgbClr val="000000">
                  <a:alpha val="50000"/>
                </a:srgbClr>
              </a:innerShdw>
            </a:effectLst>
          </p:spPr>
          <p:txBody>
            <a:bodyPr anchor="ctr"/>
            <a:lstStyle>
              <a:defPPr>
                <a:defRPr lang="nb-NO"/>
              </a:defPPr>
              <a:lvl1pPr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</p:grpSp>
      <p:sp>
        <p:nvSpPr>
          <p:cNvPr id="127" name="矩形 126"/>
          <p:cNvSpPr>
            <a:spLocks noChangeArrowheads="1"/>
          </p:cNvSpPr>
          <p:nvPr userDrawn="1"/>
        </p:nvSpPr>
        <p:spPr bwMode="auto">
          <a:xfrm>
            <a:off x="4800277" y="2874144"/>
            <a:ext cx="39592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zh-CN" sz="1600" i="1" dirty="0">
                <a:solidFill>
                  <a:srgbClr val="F79646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——</a:t>
            </a:r>
            <a:r>
              <a:rPr lang="zh-CN" altLang="en-US" sz="1600" i="1" dirty="0">
                <a:solidFill>
                  <a:srgbClr val="F79646"/>
                </a:solidFill>
                <a:latin typeface="微软雅黑" pitchFamily="34" charset="-122"/>
                <a:ea typeface="微软雅黑" pitchFamily="34" charset="-122"/>
                <a:cs typeface="Tahoma" pitchFamily="34" charset="0"/>
              </a:rPr>
              <a:t>做自己人生的导演</a:t>
            </a:r>
          </a:p>
        </p:txBody>
      </p:sp>
      <p:grpSp>
        <p:nvGrpSpPr>
          <p:cNvPr id="128" name="组合 127"/>
          <p:cNvGrpSpPr/>
          <p:nvPr userDrawn="1"/>
        </p:nvGrpSpPr>
        <p:grpSpPr>
          <a:xfrm>
            <a:off x="7887910" y="692696"/>
            <a:ext cx="511552" cy="355744"/>
            <a:chOff x="6410291" y="4700483"/>
            <a:chExt cx="511552" cy="355744"/>
          </a:xfrm>
        </p:grpSpPr>
        <p:sp>
          <p:nvSpPr>
            <p:cNvPr id="129" name="二十四角星 128"/>
            <p:cNvSpPr/>
            <p:nvPr/>
          </p:nvSpPr>
          <p:spPr>
            <a:xfrm>
              <a:off x="6411097" y="4700483"/>
              <a:ext cx="355744" cy="355744"/>
            </a:xfrm>
            <a:prstGeom prst="star24">
              <a:avLst/>
            </a:prstGeom>
            <a:solidFill>
              <a:srgbClr val="0070C0"/>
            </a:solidFill>
            <a:ln w="12700">
              <a:noFill/>
            </a:ln>
            <a:effectLst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Lao UI" pitchFamily="34" charset="0"/>
              </a:endParaRPr>
            </a:p>
          </p:txBody>
        </p:sp>
        <p:sp>
          <p:nvSpPr>
            <p:cNvPr id="130" name="TextBox 48"/>
            <p:cNvSpPr txBox="1"/>
            <p:nvPr/>
          </p:nvSpPr>
          <p:spPr>
            <a:xfrm rot="20430396">
              <a:off x="6410291" y="4716043"/>
              <a:ext cx="5115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rPr>
                <a:t>V2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8507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"/>
                            </p:stCondLst>
                            <p:childTnLst>
                              <p:par>
                                <p:cTn id="5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ac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 ac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8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200"/>
                            </p:stCondLst>
                            <p:childTnLst>
                              <p:par>
                                <p:cTn id="7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96" grpId="0" animBg="1"/>
      <p:bldP spid="102" grpId="0" animBg="1"/>
      <p:bldP spid="103" grpId="0" animBg="1"/>
      <p:bldP spid="104" grpId="0" animBg="1"/>
      <p:bldP spid="115" grpId="0" animBg="1"/>
      <p:bldP spid="116" grpId="0" animBg="1"/>
      <p:bldP spid="127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17BEB6-A056-4B1E-9DF6-29FCA58E5BC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C72D73-05C5-4705-AD9B-7154E6531E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89267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17BEB6-A056-4B1E-9DF6-29FCA58E5BC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C72D73-05C5-4705-AD9B-7154E6531E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559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tdz\桌面\新建文件夹\为高手鼓掌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9024" y="4635336"/>
            <a:ext cx="2908800" cy="1818000"/>
          </a:xfrm>
          <a:prstGeom prst="rect">
            <a:avLst/>
          </a:prstGeom>
          <a:noFill/>
          <a:ln w="28575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Documents and Settings\tdz\桌面\新建文件夹\20121281732304920306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17394" y="4635336"/>
            <a:ext cx="2908800" cy="1818000"/>
          </a:xfrm>
          <a:prstGeom prst="rect">
            <a:avLst/>
          </a:prstGeom>
          <a:noFill/>
          <a:ln w="28575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tdz\桌面\新建文件夹\2012511855371554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5764" y="4635336"/>
            <a:ext cx="2908800" cy="1818000"/>
          </a:xfrm>
          <a:prstGeom prst="rect">
            <a:avLst/>
          </a:prstGeom>
          <a:noFill/>
          <a:ln w="28575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60">
            <a:hlinkClick r:id="rId5"/>
          </p:cNvPr>
          <p:cNvSpPr>
            <a:spLocks noChangeArrowheads="1"/>
          </p:cNvSpPr>
          <p:nvPr userDrawn="1"/>
        </p:nvSpPr>
        <p:spPr bwMode="auto">
          <a:xfrm>
            <a:off x="5967477" y="2757243"/>
            <a:ext cx="444010" cy="523875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Oval 61">
            <a:hlinkClick r:id="rId6"/>
          </p:cNvPr>
          <p:cNvSpPr>
            <a:spLocks noChangeArrowheads="1"/>
          </p:cNvSpPr>
          <p:nvPr userDrawn="1"/>
        </p:nvSpPr>
        <p:spPr bwMode="auto">
          <a:xfrm>
            <a:off x="5979439" y="3565675"/>
            <a:ext cx="420086" cy="521494"/>
          </a:xfrm>
          <a:prstGeom prst="ellipse">
            <a:avLst/>
          </a:prstGeom>
          <a:solidFill>
            <a:srgbClr val="0079C5">
              <a:alpha val="0"/>
            </a:srgbClr>
          </a:solidFill>
          <a:ln w="33338">
            <a:noFill/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矩形​​ 5"/>
          <p:cNvSpPr>
            <a:spLocks noChangeArrowheads="1"/>
          </p:cNvSpPr>
          <p:nvPr userDrawn="1"/>
        </p:nvSpPr>
        <p:spPr bwMode="auto">
          <a:xfrm>
            <a:off x="-600" y="405460"/>
            <a:ext cx="12193200" cy="4079229"/>
          </a:xfrm>
          <a:prstGeom prst="rect">
            <a:avLst/>
          </a:prstGeom>
          <a:solidFill>
            <a:srgbClr val="00ADDC"/>
          </a:solidFill>
          <a:ln w="9525" cmpd="sng">
            <a:noFill/>
            <a:miter lim="800000"/>
            <a:headEnd/>
            <a:tailEnd/>
          </a:ln>
        </p:spPr>
        <p:txBody>
          <a:bodyPr lIns="287926" tIns="45708" rIns="91417" bIns="45708"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zh-CN" sz="28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10" name="Line 33"/>
          <p:cNvSpPr>
            <a:spLocks noChangeShapeType="1"/>
          </p:cNvSpPr>
          <p:nvPr userDrawn="1"/>
        </p:nvSpPr>
        <p:spPr bwMode="auto">
          <a:xfrm flipV="1">
            <a:off x="6187893" y="1671390"/>
            <a:ext cx="1587" cy="2700338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0" y="3913340"/>
            <a:ext cx="1922980" cy="15477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19"/>
          <p:cNvSpPr>
            <a:spLocks noChangeShapeType="1"/>
          </p:cNvSpPr>
          <p:nvPr userDrawn="1"/>
        </p:nvSpPr>
        <p:spPr bwMode="auto">
          <a:xfrm flipH="1">
            <a:off x="1922979" y="2740573"/>
            <a:ext cx="200025" cy="1188244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3" name="Line 21"/>
          <p:cNvSpPr>
            <a:spLocks noChangeShapeType="1"/>
          </p:cNvSpPr>
          <p:nvPr userDrawn="1"/>
        </p:nvSpPr>
        <p:spPr bwMode="auto">
          <a:xfrm>
            <a:off x="3135827" y="2561978"/>
            <a:ext cx="7938" cy="1806178"/>
          </a:xfrm>
          <a:prstGeom prst="line">
            <a:avLst/>
          </a:prstGeom>
          <a:noFill/>
          <a:ln w="33338">
            <a:solidFill>
              <a:schemeClr val="bg1"/>
            </a:solidFill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4" name="Oval 22"/>
          <p:cNvSpPr>
            <a:spLocks noChangeArrowheads="1"/>
          </p:cNvSpPr>
          <p:nvPr userDrawn="1"/>
        </p:nvSpPr>
        <p:spPr bwMode="auto">
          <a:xfrm>
            <a:off x="5679445" y="692696"/>
            <a:ext cx="1008109" cy="978694"/>
          </a:xfrm>
          <a:prstGeom prst="ellips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课件制作</a:t>
            </a:r>
          </a:p>
        </p:txBody>
      </p:sp>
      <p:grpSp>
        <p:nvGrpSpPr>
          <p:cNvPr id="15" name="Group 63"/>
          <p:cNvGrpSpPr>
            <a:grpSpLocks/>
          </p:cNvGrpSpPr>
          <p:nvPr userDrawn="1"/>
        </p:nvGrpSpPr>
        <p:grpSpPr bwMode="auto">
          <a:xfrm>
            <a:off x="5907430" y="2757243"/>
            <a:ext cx="564100" cy="523875"/>
            <a:chOff x="3073" y="2610"/>
            <a:chExt cx="438" cy="440"/>
          </a:xfrm>
        </p:grpSpPr>
        <p:sp>
          <p:nvSpPr>
            <p:cNvPr id="16" name="Rectangle 28"/>
            <p:cNvSpPr>
              <a:spLocks noChangeArrowheads="1"/>
            </p:cNvSpPr>
            <p:nvPr/>
          </p:nvSpPr>
          <p:spPr bwMode="auto">
            <a:xfrm>
              <a:off x="3181" y="2748"/>
              <a:ext cx="222" cy="164"/>
            </a:xfrm>
            <a:prstGeom prst="rect">
              <a:avLst/>
            </a:prstGeom>
            <a:solidFill>
              <a:srgbClr val="FFFFFF"/>
            </a:solidFill>
            <a:ln w="11113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17" name="Freeform 29"/>
            <p:cNvSpPr>
              <a:spLocks/>
            </p:cNvSpPr>
            <p:nvPr/>
          </p:nvSpPr>
          <p:spPr bwMode="auto">
            <a:xfrm>
              <a:off x="3182" y="2748"/>
              <a:ext cx="220" cy="110"/>
            </a:xfrm>
            <a:custGeom>
              <a:avLst/>
              <a:gdLst>
                <a:gd name="T0" fmla="*/ 0 w 278"/>
                <a:gd name="T1" fmla="*/ 0 h 140"/>
                <a:gd name="T2" fmla="*/ 138 w 278"/>
                <a:gd name="T3" fmla="*/ 140 h 140"/>
                <a:gd name="T4" fmla="*/ 278 w 278"/>
                <a:gd name="T5" fmla="*/ 0 h 140"/>
                <a:gd name="T6" fmla="*/ 0 w 278"/>
                <a:gd name="T7" fmla="*/ 0 h 1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40"/>
                <a:gd name="T14" fmla="*/ 278 w 278"/>
                <a:gd name="T15" fmla="*/ 140 h 1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40">
                  <a:moveTo>
                    <a:pt x="0" y="0"/>
                  </a:moveTo>
                  <a:lnTo>
                    <a:pt x="138" y="140"/>
                  </a:lnTo>
                  <a:lnTo>
                    <a:pt x="27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8" name="Oval 27"/>
            <p:cNvSpPr>
              <a:spLocks noChangeArrowheads="1"/>
            </p:cNvSpPr>
            <p:nvPr/>
          </p:nvSpPr>
          <p:spPr bwMode="auto">
            <a:xfrm>
              <a:off x="3073" y="2610"/>
              <a:ext cx="438" cy="440"/>
            </a:xfrm>
            <a:prstGeom prst="ellipse">
              <a:avLst/>
            </a:prstGeom>
            <a:solidFill>
              <a:schemeClr val="accent1"/>
            </a:solidFill>
            <a:ln w="333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grpSp>
        <p:nvGrpSpPr>
          <p:cNvPr id="19" name="Group 64"/>
          <p:cNvGrpSpPr>
            <a:grpSpLocks/>
          </p:cNvGrpSpPr>
          <p:nvPr userDrawn="1"/>
        </p:nvGrpSpPr>
        <p:grpSpPr bwMode="auto">
          <a:xfrm>
            <a:off x="5907430" y="3565675"/>
            <a:ext cx="564100" cy="521494"/>
            <a:chOff x="3073" y="3289"/>
            <a:chExt cx="438" cy="438"/>
          </a:xfrm>
        </p:grpSpPr>
        <p:sp>
          <p:nvSpPr>
            <p:cNvPr id="20" name="Freeform 32"/>
            <p:cNvSpPr>
              <a:spLocks/>
            </p:cNvSpPr>
            <p:nvPr/>
          </p:nvSpPr>
          <p:spPr bwMode="auto">
            <a:xfrm>
              <a:off x="3173" y="3389"/>
              <a:ext cx="240" cy="241"/>
            </a:xfrm>
            <a:custGeom>
              <a:avLst/>
              <a:gdLst>
                <a:gd name="T0" fmla="*/ 303 w 303"/>
                <a:gd name="T1" fmla="*/ 263 h 305"/>
                <a:gd name="T2" fmla="*/ 171 w 303"/>
                <a:gd name="T3" fmla="*/ 131 h 305"/>
                <a:gd name="T4" fmla="*/ 223 w 303"/>
                <a:gd name="T5" fmla="*/ 77 h 305"/>
                <a:gd name="T6" fmla="*/ 0 w 303"/>
                <a:gd name="T7" fmla="*/ 0 h 305"/>
                <a:gd name="T8" fmla="*/ 76 w 303"/>
                <a:gd name="T9" fmla="*/ 224 h 305"/>
                <a:gd name="T10" fmla="*/ 129 w 303"/>
                <a:gd name="T11" fmla="*/ 170 h 305"/>
                <a:gd name="T12" fmla="*/ 262 w 303"/>
                <a:gd name="T13" fmla="*/ 305 h 305"/>
                <a:gd name="T14" fmla="*/ 303 w 303"/>
                <a:gd name="T15" fmla="*/ 263 h 30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03"/>
                <a:gd name="T25" fmla="*/ 0 h 305"/>
                <a:gd name="T26" fmla="*/ 303 w 303"/>
                <a:gd name="T27" fmla="*/ 305 h 30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03" h="305">
                  <a:moveTo>
                    <a:pt x="303" y="263"/>
                  </a:moveTo>
                  <a:lnTo>
                    <a:pt x="171" y="131"/>
                  </a:lnTo>
                  <a:lnTo>
                    <a:pt x="223" y="77"/>
                  </a:lnTo>
                  <a:lnTo>
                    <a:pt x="0" y="0"/>
                  </a:lnTo>
                  <a:lnTo>
                    <a:pt x="76" y="224"/>
                  </a:lnTo>
                  <a:lnTo>
                    <a:pt x="129" y="170"/>
                  </a:lnTo>
                  <a:lnTo>
                    <a:pt x="262" y="305"/>
                  </a:lnTo>
                  <a:lnTo>
                    <a:pt x="303" y="263"/>
                  </a:lnTo>
                  <a:close/>
                </a:path>
              </a:pathLst>
            </a:custGeom>
            <a:solidFill>
              <a:schemeClr val="bg1"/>
            </a:solidFill>
            <a:ln w="11113" cap="flat">
              <a:noFill/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21" name="Oval 30"/>
            <p:cNvSpPr>
              <a:spLocks noChangeArrowheads="1"/>
            </p:cNvSpPr>
            <p:nvPr/>
          </p:nvSpPr>
          <p:spPr bwMode="auto">
            <a:xfrm>
              <a:off x="3073" y="3289"/>
              <a:ext cx="438" cy="438"/>
            </a:xfrm>
            <a:prstGeom prst="ellipse">
              <a:avLst/>
            </a:prstGeom>
            <a:solidFill>
              <a:schemeClr val="accent1"/>
            </a:solidFill>
            <a:ln w="333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22" name="Freeform 11"/>
          <p:cNvSpPr>
            <a:spLocks/>
          </p:cNvSpPr>
          <p:nvPr userDrawn="1"/>
        </p:nvSpPr>
        <p:spPr bwMode="auto">
          <a:xfrm>
            <a:off x="1154632" y="2738190"/>
            <a:ext cx="981075" cy="198834"/>
          </a:xfrm>
          <a:custGeom>
            <a:avLst/>
            <a:gdLst>
              <a:gd name="T0" fmla="*/ 0 w 618"/>
              <a:gd name="T1" fmla="*/ 167 h 167"/>
              <a:gd name="T2" fmla="*/ 616 w 618"/>
              <a:gd name="T3" fmla="*/ 20 h 167"/>
              <a:gd name="T4" fmla="*/ 618 w 618"/>
              <a:gd name="T5" fmla="*/ 0 h 167"/>
              <a:gd name="T6" fmla="*/ 2 w 618"/>
              <a:gd name="T7" fmla="*/ 153 h 167"/>
              <a:gd name="T8" fmla="*/ 0 60000 65536"/>
              <a:gd name="T9" fmla="*/ 0 60000 65536"/>
              <a:gd name="T10" fmla="*/ 0 60000 65536"/>
              <a:gd name="T11" fmla="*/ 0 60000 65536"/>
              <a:gd name="T12" fmla="*/ 0 w 618"/>
              <a:gd name="T13" fmla="*/ 0 h 167"/>
              <a:gd name="T14" fmla="*/ 618 w 618"/>
              <a:gd name="T15" fmla="*/ 167 h 1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18" h="167">
                <a:moveTo>
                  <a:pt x="0" y="167"/>
                </a:moveTo>
                <a:lnTo>
                  <a:pt x="616" y="20"/>
                </a:lnTo>
                <a:lnTo>
                  <a:pt x="618" y="0"/>
                </a:lnTo>
                <a:lnTo>
                  <a:pt x="2" y="153"/>
                </a:lnTo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3" name="Freeform 13"/>
          <p:cNvSpPr>
            <a:spLocks/>
          </p:cNvSpPr>
          <p:nvPr userDrawn="1"/>
        </p:nvSpPr>
        <p:spPr bwMode="auto">
          <a:xfrm>
            <a:off x="2103952" y="2459586"/>
            <a:ext cx="1566863" cy="309563"/>
          </a:xfrm>
          <a:custGeom>
            <a:avLst/>
            <a:gdLst>
              <a:gd name="T0" fmla="*/ 0 w 987"/>
              <a:gd name="T1" fmla="*/ 260 h 260"/>
              <a:gd name="T2" fmla="*/ 985 w 987"/>
              <a:gd name="T3" fmla="*/ 19 h 260"/>
              <a:gd name="T4" fmla="*/ 987 w 987"/>
              <a:gd name="T5" fmla="*/ 0 h 260"/>
              <a:gd name="T6" fmla="*/ 8 w 987"/>
              <a:gd name="T7" fmla="*/ 238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987"/>
              <a:gd name="T13" fmla="*/ 0 h 260"/>
              <a:gd name="T14" fmla="*/ 987 w 987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7" h="260">
                <a:moveTo>
                  <a:pt x="0" y="260"/>
                </a:moveTo>
                <a:lnTo>
                  <a:pt x="985" y="19"/>
                </a:lnTo>
                <a:lnTo>
                  <a:pt x="987" y="0"/>
                </a:lnTo>
                <a:lnTo>
                  <a:pt x="8" y="238"/>
                </a:ln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4" name="Freeform 15"/>
          <p:cNvSpPr>
            <a:spLocks/>
          </p:cNvSpPr>
          <p:nvPr userDrawn="1"/>
        </p:nvSpPr>
        <p:spPr bwMode="auto">
          <a:xfrm>
            <a:off x="1260995" y="946300"/>
            <a:ext cx="2541587" cy="845344"/>
          </a:xfrm>
          <a:custGeom>
            <a:avLst/>
            <a:gdLst>
              <a:gd name="T0" fmla="*/ 1002 w 1002"/>
              <a:gd name="T1" fmla="*/ 3 h 396"/>
              <a:gd name="T2" fmla="*/ 997 w 1002"/>
              <a:gd name="T3" fmla="*/ 12 h 396"/>
              <a:gd name="T4" fmla="*/ 993 w 1002"/>
              <a:gd name="T5" fmla="*/ 11 h 396"/>
              <a:gd name="T6" fmla="*/ 982 w 1002"/>
              <a:gd name="T7" fmla="*/ 9 h 396"/>
              <a:gd name="T8" fmla="*/ 967 w 1002"/>
              <a:gd name="T9" fmla="*/ 9 h 396"/>
              <a:gd name="T10" fmla="*/ 953 w 1002"/>
              <a:gd name="T11" fmla="*/ 11 h 396"/>
              <a:gd name="T12" fmla="*/ 939 w 1002"/>
              <a:gd name="T13" fmla="*/ 16 h 396"/>
              <a:gd name="T14" fmla="*/ 424 w 1002"/>
              <a:gd name="T15" fmla="*/ 224 h 396"/>
              <a:gd name="T16" fmla="*/ 376 w 1002"/>
              <a:gd name="T17" fmla="*/ 244 h 396"/>
              <a:gd name="T18" fmla="*/ 1 w 1002"/>
              <a:gd name="T19" fmla="*/ 396 h 396"/>
              <a:gd name="T20" fmla="*/ 0 w 1002"/>
              <a:gd name="T21" fmla="*/ 390 h 396"/>
              <a:gd name="T22" fmla="*/ 377 w 1002"/>
              <a:gd name="T23" fmla="*/ 237 h 396"/>
              <a:gd name="T24" fmla="*/ 424 w 1002"/>
              <a:gd name="T25" fmla="*/ 218 h 396"/>
              <a:gd name="T26" fmla="*/ 938 w 1002"/>
              <a:gd name="T27" fmla="*/ 8 h 396"/>
              <a:gd name="T28" fmla="*/ 954 w 1002"/>
              <a:gd name="T29" fmla="*/ 3 h 396"/>
              <a:gd name="T30" fmla="*/ 971 w 1002"/>
              <a:gd name="T31" fmla="*/ 1 h 396"/>
              <a:gd name="T32" fmla="*/ 987 w 1002"/>
              <a:gd name="T33" fmla="*/ 0 h 396"/>
              <a:gd name="T34" fmla="*/ 1000 w 1002"/>
              <a:gd name="T35" fmla="*/ 3 h 396"/>
              <a:gd name="T36" fmla="*/ 1002 w 1002"/>
              <a:gd name="T37" fmla="*/ 3 h 39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02"/>
              <a:gd name="T58" fmla="*/ 0 h 396"/>
              <a:gd name="T59" fmla="*/ 1002 w 1002"/>
              <a:gd name="T60" fmla="*/ 396 h 39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02" h="396">
                <a:moveTo>
                  <a:pt x="1002" y="3"/>
                </a:moveTo>
                <a:cubicBezTo>
                  <a:pt x="997" y="12"/>
                  <a:pt x="997" y="12"/>
                  <a:pt x="997" y="12"/>
                </a:cubicBezTo>
                <a:cubicBezTo>
                  <a:pt x="993" y="11"/>
                  <a:pt x="993" y="11"/>
                  <a:pt x="993" y="11"/>
                </a:cubicBezTo>
                <a:cubicBezTo>
                  <a:pt x="990" y="10"/>
                  <a:pt x="986" y="9"/>
                  <a:pt x="982" y="9"/>
                </a:cubicBezTo>
                <a:cubicBezTo>
                  <a:pt x="977" y="9"/>
                  <a:pt x="972" y="9"/>
                  <a:pt x="967" y="9"/>
                </a:cubicBezTo>
                <a:cubicBezTo>
                  <a:pt x="962" y="10"/>
                  <a:pt x="957" y="10"/>
                  <a:pt x="953" y="11"/>
                </a:cubicBezTo>
                <a:cubicBezTo>
                  <a:pt x="948" y="13"/>
                  <a:pt x="943" y="14"/>
                  <a:pt x="939" y="16"/>
                </a:cubicBezTo>
                <a:cubicBezTo>
                  <a:pt x="424" y="224"/>
                  <a:pt x="424" y="224"/>
                  <a:pt x="424" y="224"/>
                </a:cubicBezTo>
                <a:cubicBezTo>
                  <a:pt x="376" y="244"/>
                  <a:pt x="376" y="244"/>
                  <a:pt x="376" y="244"/>
                </a:cubicBezTo>
                <a:cubicBezTo>
                  <a:pt x="1" y="396"/>
                  <a:pt x="1" y="396"/>
                  <a:pt x="1" y="396"/>
                </a:cubicBezTo>
                <a:cubicBezTo>
                  <a:pt x="0" y="390"/>
                  <a:pt x="0" y="390"/>
                  <a:pt x="0" y="390"/>
                </a:cubicBezTo>
                <a:cubicBezTo>
                  <a:pt x="377" y="237"/>
                  <a:pt x="377" y="237"/>
                  <a:pt x="377" y="237"/>
                </a:cubicBezTo>
                <a:cubicBezTo>
                  <a:pt x="424" y="218"/>
                  <a:pt x="424" y="218"/>
                  <a:pt x="424" y="218"/>
                </a:cubicBezTo>
                <a:cubicBezTo>
                  <a:pt x="938" y="8"/>
                  <a:pt x="938" y="8"/>
                  <a:pt x="938" y="8"/>
                </a:cubicBezTo>
                <a:cubicBezTo>
                  <a:pt x="943" y="6"/>
                  <a:pt x="948" y="5"/>
                  <a:pt x="954" y="3"/>
                </a:cubicBezTo>
                <a:cubicBezTo>
                  <a:pt x="959" y="2"/>
                  <a:pt x="965" y="1"/>
                  <a:pt x="971" y="1"/>
                </a:cubicBezTo>
                <a:cubicBezTo>
                  <a:pt x="976" y="0"/>
                  <a:pt x="982" y="0"/>
                  <a:pt x="987" y="0"/>
                </a:cubicBezTo>
                <a:cubicBezTo>
                  <a:pt x="992" y="1"/>
                  <a:pt x="996" y="1"/>
                  <a:pt x="1000" y="3"/>
                </a:cubicBezTo>
                <a:cubicBezTo>
                  <a:pt x="1002" y="3"/>
                  <a:pt x="1002" y="3"/>
                  <a:pt x="1002" y="3"/>
                </a:cubicBezTo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5" name="Freeform 16"/>
          <p:cNvSpPr>
            <a:spLocks/>
          </p:cNvSpPr>
          <p:nvPr userDrawn="1"/>
        </p:nvSpPr>
        <p:spPr bwMode="auto">
          <a:xfrm>
            <a:off x="938727" y="1778549"/>
            <a:ext cx="325438" cy="1190625"/>
          </a:xfrm>
          <a:custGeom>
            <a:avLst/>
            <a:gdLst>
              <a:gd name="T0" fmla="*/ 128 w 128"/>
              <a:gd name="T1" fmla="*/ 6 h 558"/>
              <a:gd name="T2" fmla="*/ 124 w 128"/>
              <a:gd name="T3" fmla="*/ 7 h 558"/>
              <a:gd name="T4" fmla="*/ 118 w 128"/>
              <a:gd name="T5" fmla="*/ 11 h 558"/>
              <a:gd name="T6" fmla="*/ 112 w 128"/>
              <a:gd name="T7" fmla="*/ 17 h 558"/>
              <a:gd name="T8" fmla="*/ 108 w 128"/>
              <a:gd name="T9" fmla="*/ 24 h 558"/>
              <a:gd name="T10" fmla="*/ 106 w 128"/>
              <a:gd name="T11" fmla="*/ 31 h 558"/>
              <a:gd name="T12" fmla="*/ 64 w 128"/>
              <a:gd name="T13" fmla="*/ 240 h 558"/>
              <a:gd name="T14" fmla="*/ 55 w 128"/>
              <a:gd name="T15" fmla="*/ 287 h 558"/>
              <a:gd name="T16" fmla="*/ 7 w 128"/>
              <a:gd name="T17" fmla="*/ 530 h 558"/>
              <a:gd name="T18" fmla="*/ 6 w 128"/>
              <a:gd name="T19" fmla="*/ 539 h 558"/>
              <a:gd name="T20" fmla="*/ 8 w 128"/>
              <a:gd name="T21" fmla="*/ 545 h 558"/>
              <a:gd name="T22" fmla="*/ 13 w 128"/>
              <a:gd name="T23" fmla="*/ 549 h 558"/>
              <a:gd name="T24" fmla="*/ 19 w 128"/>
              <a:gd name="T25" fmla="*/ 550 h 558"/>
              <a:gd name="T26" fmla="*/ 86 w 128"/>
              <a:gd name="T27" fmla="*/ 535 h 558"/>
              <a:gd name="T28" fmla="*/ 85 w 128"/>
              <a:gd name="T29" fmla="*/ 543 h 558"/>
              <a:gd name="T30" fmla="*/ 17 w 128"/>
              <a:gd name="T31" fmla="*/ 558 h 558"/>
              <a:gd name="T32" fmla="*/ 9 w 128"/>
              <a:gd name="T33" fmla="*/ 557 h 558"/>
              <a:gd name="T34" fmla="*/ 3 w 128"/>
              <a:gd name="T35" fmla="*/ 552 h 558"/>
              <a:gd name="T36" fmla="*/ 0 w 128"/>
              <a:gd name="T37" fmla="*/ 543 h 558"/>
              <a:gd name="T38" fmla="*/ 1 w 128"/>
              <a:gd name="T39" fmla="*/ 531 h 558"/>
              <a:gd name="T40" fmla="*/ 49 w 128"/>
              <a:gd name="T41" fmla="*/ 289 h 558"/>
              <a:gd name="T42" fmla="*/ 58 w 128"/>
              <a:gd name="T43" fmla="*/ 242 h 558"/>
              <a:gd name="T44" fmla="*/ 100 w 128"/>
              <a:gd name="T45" fmla="*/ 33 h 558"/>
              <a:gd name="T46" fmla="*/ 104 w 128"/>
              <a:gd name="T47" fmla="*/ 23 h 558"/>
              <a:gd name="T48" fmla="*/ 110 w 128"/>
              <a:gd name="T49" fmla="*/ 14 h 558"/>
              <a:gd name="T50" fmla="*/ 117 w 128"/>
              <a:gd name="T51" fmla="*/ 6 h 558"/>
              <a:gd name="T52" fmla="*/ 126 w 128"/>
              <a:gd name="T53" fmla="*/ 1 h 558"/>
              <a:gd name="T54" fmla="*/ 127 w 128"/>
              <a:gd name="T55" fmla="*/ 0 h 558"/>
              <a:gd name="T56" fmla="*/ 128 w 128"/>
              <a:gd name="T57" fmla="*/ 6 h 55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128"/>
              <a:gd name="T88" fmla="*/ 0 h 558"/>
              <a:gd name="T89" fmla="*/ 128 w 128"/>
              <a:gd name="T90" fmla="*/ 558 h 55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128" h="558">
                <a:moveTo>
                  <a:pt x="128" y="6"/>
                </a:moveTo>
                <a:cubicBezTo>
                  <a:pt x="124" y="7"/>
                  <a:pt x="124" y="7"/>
                  <a:pt x="124" y="7"/>
                </a:cubicBezTo>
                <a:cubicBezTo>
                  <a:pt x="122" y="8"/>
                  <a:pt x="120" y="9"/>
                  <a:pt x="118" y="11"/>
                </a:cubicBezTo>
                <a:cubicBezTo>
                  <a:pt x="116" y="13"/>
                  <a:pt x="114" y="15"/>
                  <a:pt x="112" y="17"/>
                </a:cubicBezTo>
                <a:cubicBezTo>
                  <a:pt x="111" y="19"/>
                  <a:pt x="109" y="21"/>
                  <a:pt x="108" y="24"/>
                </a:cubicBezTo>
                <a:cubicBezTo>
                  <a:pt x="107" y="26"/>
                  <a:pt x="106" y="28"/>
                  <a:pt x="106" y="31"/>
                </a:cubicBezTo>
                <a:cubicBezTo>
                  <a:pt x="64" y="240"/>
                  <a:pt x="64" y="240"/>
                  <a:pt x="64" y="240"/>
                </a:cubicBezTo>
                <a:cubicBezTo>
                  <a:pt x="55" y="287"/>
                  <a:pt x="55" y="287"/>
                  <a:pt x="55" y="287"/>
                </a:cubicBezTo>
                <a:cubicBezTo>
                  <a:pt x="7" y="530"/>
                  <a:pt x="7" y="530"/>
                  <a:pt x="7" y="530"/>
                </a:cubicBezTo>
                <a:cubicBezTo>
                  <a:pt x="6" y="533"/>
                  <a:pt x="6" y="536"/>
                  <a:pt x="6" y="539"/>
                </a:cubicBezTo>
                <a:cubicBezTo>
                  <a:pt x="6" y="541"/>
                  <a:pt x="7" y="544"/>
                  <a:pt x="8" y="545"/>
                </a:cubicBezTo>
                <a:cubicBezTo>
                  <a:pt x="9" y="547"/>
                  <a:pt x="11" y="548"/>
                  <a:pt x="13" y="549"/>
                </a:cubicBezTo>
                <a:cubicBezTo>
                  <a:pt x="14" y="550"/>
                  <a:pt x="17" y="550"/>
                  <a:pt x="19" y="550"/>
                </a:cubicBezTo>
                <a:cubicBezTo>
                  <a:pt x="86" y="535"/>
                  <a:pt x="86" y="535"/>
                  <a:pt x="86" y="535"/>
                </a:cubicBezTo>
                <a:cubicBezTo>
                  <a:pt x="85" y="543"/>
                  <a:pt x="85" y="543"/>
                  <a:pt x="85" y="543"/>
                </a:cubicBezTo>
                <a:cubicBezTo>
                  <a:pt x="17" y="558"/>
                  <a:pt x="17" y="558"/>
                  <a:pt x="17" y="558"/>
                </a:cubicBezTo>
                <a:cubicBezTo>
                  <a:pt x="14" y="558"/>
                  <a:pt x="11" y="558"/>
                  <a:pt x="9" y="557"/>
                </a:cubicBezTo>
                <a:cubicBezTo>
                  <a:pt x="6" y="556"/>
                  <a:pt x="4" y="554"/>
                  <a:pt x="3" y="552"/>
                </a:cubicBezTo>
                <a:cubicBezTo>
                  <a:pt x="1" y="550"/>
                  <a:pt x="0" y="547"/>
                  <a:pt x="0" y="543"/>
                </a:cubicBezTo>
                <a:cubicBezTo>
                  <a:pt x="0" y="540"/>
                  <a:pt x="0" y="536"/>
                  <a:pt x="1" y="531"/>
                </a:cubicBezTo>
                <a:cubicBezTo>
                  <a:pt x="49" y="289"/>
                  <a:pt x="49" y="289"/>
                  <a:pt x="49" y="289"/>
                </a:cubicBezTo>
                <a:cubicBezTo>
                  <a:pt x="58" y="242"/>
                  <a:pt x="58" y="242"/>
                  <a:pt x="58" y="242"/>
                </a:cubicBezTo>
                <a:cubicBezTo>
                  <a:pt x="100" y="33"/>
                  <a:pt x="100" y="33"/>
                  <a:pt x="100" y="33"/>
                </a:cubicBezTo>
                <a:cubicBezTo>
                  <a:pt x="101" y="30"/>
                  <a:pt x="102" y="26"/>
                  <a:pt x="104" y="23"/>
                </a:cubicBezTo>
                <a:cubicBezTo>
                  <a:pt x="105" y="20"/>
                  <a:pt x="107" y="17"/>
                  <a:pt x="110" y="14"/>
                </a:cubicBezTo>
                <a:cubicBezTo>
                  <a:pt x="112" y="11"/>
                  <a:pt x="114" y="8"/>
                  <a:pt x="117" y="6"/>
                </a:cubicBezTo>
                <a:cubicBezTo>
                  <a:pt x="120" y="4"/>
                  <a:pt x="123" y="2"/>
                  <a:pt x="126" y="1"/>
                </a:cubicBezTo>
                <a:cubicBezTo>
                  <a:pt x="127" y="0"/>
                  <a:pt x="127" y="0"/>
                  <a:pt x="127" y="0"/>
                </a:cubicBezTo>
                <a:lnTo>
                  <a:pt x="128" y="6"/>
                </a:lnTo>
                <a:close/>
              </a:path>
            </a:pathLst>
          </a:custGeom>
          <a:solidFill>
            <a:schemeClr val="bg1"/>
          </a:solidFill>
          <a:ln w="11113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6" name="Freeform 17"/>
          <p:cNvSpPr>
            <a:spLocks/>
          </p:cNvSpPr>
          <p:nvPr userDrawn="1"/>
        </p:nvSpPr>
        <p:spPr bwMode="auto">
          <a:xfrm>
            <a:off x="3673990" y="952253"/>
            <a:ext cx="1308100" cy="1528763"/>
          </a:xfrm>
          <a:custGeom>
            <a:avLst/>
            <a:gdLst>
              <a:gd name="T0" fmla="*/ 46 w 516"/>
              <a:gd name="T1" fmla="*/ 9 h 716"/>
              <a:gd name="T2" fmla="*/ 485 w 516"/>
              <a:gd name="T3" fmla="*/ 148 h 716"/>
              <a:gd name="T4" fmla="*/ 496 w 516"/>
              <a:gd name="T5" fmla="*/ 154 h 716"/>
              <a:gd name="T6" fmla="*/ 501 w 516"/>
              <a:gd name="T7" fmla="*/ 164 h 716"/>
              <a:gd name="T8" fmla="*/ 501 w 516"/>
              <a:gd name="T9" fmla="*/ 175 h 716"/>
              <a:gd name="T10" fmla="*/ 494 w 516"/>
              <a:gd name="T11" fmla="*/ 187 h 716"/>
              <a:gd name="T12" fmla="*/ 113 w 516"/>
              <a:gd name="T13" fmla="*/ 656 h 716"/>
              <a:gd name="T14" fmla="*/ 100 w 516"/>
              <a:gd name="T15" fmla="*/ 668 h 716"/>
              <a:gd name="T16" fmla="*/ 84 w 516"/>
              <a:gd name="T17" fmla="*/ 679 h 716"/>
              <a:gd name="T18" fmla="*/ 66 w 516"/>
              <a:gd name="T19" fmla="*/ 689 h 716"/>
              <a:gd name="T20" fmla="*/ 49 w 516"/>
              <a:gd name="T21" fmla="*/ 694 h 716"/>
              <a:gd name="T22" fmla="*/ 0 w 516"/>
              <a:gd name="T23" fmla="*/ 705 h 716"/>
              <a:gd name="T24" fmla="*/ 0 w 516"/>
              <a:gd name="T25" fmla="*/ 716 h 716"/>
              <a:gd name="T26" fmla="*/ 50 w 516"/>
              <a:gd name="T27" fmla="*/ 705 h 716"/>
              <a:gd name="T28" fmla="*/ 69 w 516"/>
              <a:gd name="T29" fmla="*/ 699 h 716"/>
              <a:gd name="T30" fmla="*/ 89 w 516"/>
              <a:gd name="T31" fmla="*/ 689 h 716"/>
              <a:gd name="T32" fmla="*/ 108 w 516"/>
              <a:gd name="T33" fmla="*/ 676 h 716"/>
              <a:gd name="T34" fmla="*/ 122 w 516"/>
              <a:gd name="T35" fmla="*/ 661 h 716"/>
              <a:gd name="T36" fmla="*/ 506 w 516"/>
              <a:gd name="T37" fmla="*/ 190 h 716"/>
              <a:gd name="T38" fmla="*/ 515 w 516"/>
              <a:gd name="T39" fmla="*/ 174 h 716"/>
              <a:gd name="T40" fmla="*/ 515 w 516"/>
              <a:gd name="T41" fmla="*/ 159 h 716"/>
              <a:gd name="T42" fmla="*/ 508 w 516"/>
              <a:gd name="T43" fmla="*/ 147 h 716"/>
              <a:gd name="T44" fmla="*/ 493 w 516"/>
              <a:gd name="T45" fmla="*/ 138 h 716"/>
              <a:gd name="T46" fmla="*/ 51 w 516"/>
              <a:gd name="T47" fmla="*/ 0 h 716"/>
              <a:gd name="T48" fmla="*/ 46 w 516"/>
              <a:gd name="T49" fmla="*/ 9 h 71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516"/>
              <a:gd name="T76" fmla="*/ 0 h 716"/>
              <a:gd name="T77" fmla="*/ 516 w 516"/>
              <a:gd name="T78" fmla="*/ 716 h 71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516" h="716">
                <a:moveTo>
                  <a:pt x="46" y="9"/>
                </a:moveTo>
                <a:cubicBezTo>
                  <a:pt x="485" y="148"/>
                  <a:pt x="485" y="148"/>
                  <a:pt x="485" y="148"/>
                </a:cubicBezTo>
                <a:cubicBezTo>
                  <a:pt x="490" y="150"/>
                  <a:pt x="493" y="152"/>
                  <a:pt x="496" y="154"/>
                </a:cubicBezTo>
                <a:cubicBezTo>
                  <a:pt x="499" y="157"/>
                  <a:pt x="500" y="160"/>
                  <a:pt x="501" y="164"/>
                </a:cubicBezTo>
                <a:cubicBezTo>
                  <a:pt x="502" y="167"/>
                  <a:pt x="502" y="171"/>
                  <a:pt x="501" y="175"/>
                </a:cubicBezTo>
                <a:cubicBezTo>
                  <a:pt x="500" y="179"/>
                  <a:pt x="498" y="183"/>
                  <a:pt x="494" y="187"/>
                </a:cubicBezTo>
                <a:cubicBezTo>
                  <a:pt x="113" y="656"/>
                  <a:pt x="113" y="656"/>
                  <a:pt x="113" y="656"/>
                </a:cubicBezTo>
                <a:cubicBezTo>
                  <a:pt x="109" y="660"/>
                  <a:pt x="105" y="664"/>
                  <a:pt x="100" y="668"/>
                </a:cubicBezTo>
                <a:cubicBezTo>
                  <a:pt x="95" y="672"/>
                  <a:pt x="89" y="676"/>
                  <a:pt x="84" y="679"/>
                </a:cubicBezTo>
                <a:cubicBezTo>
                  <a:pt x="78" y="683"/>
                  <a:pt x="72" y="686"/>
                  <a:pt x="66" y="689"/>
                </a:cubicBezTo>
                <a:cubicBezTo>
                  <a:pt x="60" y="691"/>
                  <a:pt x="55" y="693"/>
                  <a:pt x="49" y="694"/>
                </a:cubicBezTo>
                <a:cubicBezTo>
                  <a:pt x="0" y="705"/>
                  <a:pt x="0" y="705"/>
                  <a:pt x="0" y="705"/>
                </a:cubicBezTo>
                <a:cubicBezTo>
                  <a:pt x="0" y="716"/>
                  <a:pt x="0" y="716"/>
                  <a:pt x="0" y="716"/>
                </a:cubicBezTo>
                <a:cubicBezTo>
                  <a:pt x="50" y="705"/>
                  <a:pt x="50" y="705"/>
                  <a:pt x="50" y="705"/>
                </a:cubicBezTo>
                <a:cubicBezTo>
                  <a:pt x="56" y="704"/>
                  <a:pt x="63" y="702"/>
                  <a:pt x="69" y="699"/>
                </a:cubicBezTo>
                <a:cubicBezTo>
                  <a:pt x="76" y="696"/>
                  <a:pt x="83" y="693"/>
                  <a:pt x="89" y="689"/>
                </a:cubicBezTo>
                <a:cubicBezTo>
                  <a:pt x="96" y="685"/>
                  <a:pt x="102" y="680"/>
                  <a:pt x="108" y="676"/>
                </a:cubicBezTo>
                <a:cubicBezTo>
                  <a:pt x="113" y="671"/>
                  <a:pt x="118" y="666"/>
                  <a:pt x="122" y="661"/>
                </a:cubicBezTo>
                <a:cubicBezTo>
                  <a:pt x="506" y="190"/>
                  <a:pt x="506" y="190"/>
                  <a:pt x="506" y="190"/>
                </a:cubicBezTo>
                <a:cubicBezTo>
                  <a:pt x="510" y="185"/>
                  <a:pt x="513" y="180"/>
                  <a:pt x="515" y="174"/>
                </a:cubicBezTo>
                <a:cubicBezTo>
                  <a:pt x="516" y="169"/>
                  <a:pt x="516" y="164"/>
                  <a:pt x="515" y="159"/>
                </a:cubicBezTo>
                <a:cubicBezTo>
                  <a:pt x="514" y="154"/>
                  <a:pt x="511" y="150"/>
                  <a:pt x="508" y="147"/>
                </a:cubicBezTo>
                <a:cubicBezTo>
                  <a:pt x="504" y="143"/>
                  <a:pt x="499" y="140"/>
                  <a:pt x="493" y="138"/>
                </a:cubicBezTo>
                <a:cubicBezTo>
                  <a:pt x="51" y="0"/>
                  <a:pt x="51" y="0"/>
                  <a:pt x="51" y="0"/>
                </a:cubicBezTo>
                <a:lnTo>
                  <a:pt x="46" y="9"/>
                </a:lnTo>
                <a:close/>
              </a:path>
            </a:pathLst>
          </a:custGeom>
          <a:solidFill>
            <a:schemeClr val="bg1"/>
          </a:solidFill>
          <a:ln w="11113" cap="flat" cmpd="sng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7" name="Line 51"/>
          <p:cNvSpPr>
            <a:spLocks noChangeShapeType="1"/>
          </p:cNvSpPr>
          <p:nvPr userDrawn="1"/>
        </p:nvSpPr>
        <p:spPr bwMode="auto">
          <a:xfrm>
            <a:off x="3129479" y="4365776"/>
            <a:ext cx="3071203" cy="2380"/>
          </a:xfrm>
          <a:prstGeom prst="line">
            <a:avLst/>
          </a:prstGeom>
          <a:noFill/>
          <a:ln w="33338">
            <a:solidFill>
              <a:srgbClr val="FFFFFF"/>
            </a:solidFill>
            <a:miter lim="800000"/>
            <a:headEnd/>
            <a:tailEnd/>
          </a:ln>
        </p:spPr>
        <p:txBody>
          <a:bodyPr lIns="91417" tIns="45708" rIns="91417" bIns="45708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28" name="Text Box 52"/>
          <p:cNvSpPr txBox="1">
            <a:spLocks noChangeArrowheads="1"/>
          </p:cNvSpPr>
          <p:nvPr userDrawn="1"/>
        </p:nvSpPr>
        <p:spPr bwMode="auto">
          <a:xfrm>
            <a:off x="6787424" y="2060709"/>
            <a:ext cx="4619550" cy="35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200" dirty="0">
                <a:solidFill>
                  <a:srgbClr val="FFFFFF"/>
                </a:solidFill>
                <a:latin typeface="Arial" pitchFamily="34" charset="0"/>
              </a:rPr>
              <a:t>http://t.qq.com/teliss</a:t>
            </a:r>
            <a:endParaRPr lang="en-GB" altLang="zh-CN" sz="22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9" name="Text Box 54"/>
          <p:cNvSpPr txBox="1">
            <a:spLocks noChangeArrowheads="1"/>
          </p:cNvSpPr>
          <p:nvPr userDrawn="1"/>
        </p:nvSpPr>
        <p:spPr bwMode="auto">
          <a:xfrm>
            <a:off x="6786000" y="2845942"/>
            <a:ext cx="4475534" cy="35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200" dirty="0">
                <a:solidFill>
                  <a:srgbClr val="FFFFFF"/>
                </a:solidFill>
                <a:latin typeface="Arial" pitchFamily="34" charset="0"/>
              </a:rPr>
              <a:t>http://teliss.blog.163.com</a:t>
            </a:r>
          </a:p>
        </p:txBody>
      </p:sp>
      <p:sp>
        <p:nvSpPr>
          <p:cNvPr id="30" name="Text Box 59"/>
          <p:cNvSpPr txBox="1">
            <a:spLocks noChangeArrowheads="1"/>
          </p:cNvSpPr>
          <p:nvPr userDrawn="1"/>
        </p:nvSpPr>
        <p:spPr bwMode="auto">
          <a:xfrm>
            <a:off x="6787424" y="3662448"/>
            <a:ext cx="4996414" cy="35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200" dirty="0">
                <a:solidFill>
                  <a:srgbClr val="FFFFFF"/>
                </a:solidFill>
                <a:latin typeface="Arial" pitchFamily="34" charset="0"/>
              </a:rPr>
              <a:t>http</a:t>
            </a:r>
            <a:r>
              <a:rPr lang="en-US" altLang="zh-CN" sz="2200" dirty="0" smtClean="0">
                <a:solidFill>
                  <a:srgbClr val="FFFFFF"/>
                </a:solidFill>
                <a:latin typeface="Arial" pitchFamily="34" charset="0"/>
              </a:rPr>
              <a:t>://weibo.com/teliss</a:t>
            </a:r>
            <a:endParaRPr lang="en-GB" altLang="zh-CN" sz="220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31" name="Text Box 62"/>
          <p:cNvSpPr txBox="1">
            <a:spLocks noChangeArrowheads="1"/>
          </p:cNvSpPr>
          <p:nvPr userDrawn="1"/>
        </p:nvSpPr>
        <p:spPr bwMode="auto">
          <a:xfrm>
            <a:off x="6787424" y="882557"/>
            <a:ext cx="4763566" cy="5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2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课件制作：布衣公子</a:t>
            </a:r>
            <a:r>
              <a:rPr lang="en-US" altLang="zh-CN" sz="22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/@</a:t>
            </a:r>
            <a:r>
              <a:rPr lang="en-US" altLang="zh-CN" sz="2200" dirty="0" err="1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200" dirty="0" err="1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eliss</a:t>
            </a:r>
            <a:endParaRPr lang="en-GB" altLang="zh-CN" sz="22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 userDrawn="1"/>
        </p:nvSpPr>
        <p:spPr>
          <a:xfrm rot="20445248">
            <a:off x="1391032" y="1491918"/>
            <a:ext cx="2954609" cy="923305"/>
          </a:xfrm>
          <a:prstGeom prst="rect">
            <a:avLst/>
          </a:prstGeom>
          <a:noFill/>
        </p:spPr>
        <p:txBody>
          <a:bodyPr wrap="none" lIns="91417" tIns="45708" rIns="91417" bIns="45708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pic>
        <p:nvPicPr>
          <p:cNvPr id="33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972110" y="3632352"/>
            <a:ext cx="457143" cy="4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9" descr="E:\仝德志文件，勿删！\03-参考文档\！PPT图片及版面资源\06-PPT精选插图\05-头像\嘿嘿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54186" y="728321"/>
            <a:ext cx="853334" cy="85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 descr="C:\Documents and Settings\tdz\桌面\新建文件夹\欢迎02.jp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194135" y="4635336"/>
            <a:ext cx="2908800" cy="1818000"/>
          </a:xfrm>
          <a:prstGeom prst="rect">
            <a:avLst/>
          </a:prstGeom>
          <a:noFill/>
          <a:ln w="28575">
            <a:solidFill>
              <a:srgbClr val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568" y="2794759"/>
            <a:ext cx="356400" cy="45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组合 36"/>
          <p:cNvGrpSpPr/>
          <p:nvPr userDrawn="1"/>
        </p:nvGrpSpPr>
        <p:grpSpPr>
          <a:xfrm>
            <a:off x="5907429" y="1965479"/>
            <a:ext cx="564102" cy="523876"/>
            <a:chOff x="5907429" y="1965479"/>
            <a:chExt cx="564102" cy="523876"/>
          </a:xfrm>
        </p:grpSpPr>
        <p:sp>
          <p:nvSpPr>
            <p:cNvPr id="38" name="Oval 25"/>
            <p:cNvSpPr>
              <a:spLocks noChangeArrowheads="1"/>
            </p:cNvSpPr>
            <p:nvPr/>
          </p:nvSpPr>
          <p:spPr bwMode="auto">
            <a:xfrm>
              <a:off x="5907429" y="1965479"/>
              <a:ext cx="564102" cy="523876"/>
            </a:xfrm>
            <a:prstGeom prst="ellipse">
              <a:avLst/>
            </a:prstGeom>
            <a:solidFill>
              <a:schemeClr val="accent1"/>
            </a:solidFill>
            <a:ln w="33338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mtClea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pic>
          <p:nvPicPr>
            <p:cNvPr id="39" name="Picture 4" descr="C:\Users\user\Desktop\未标题-5 拷贝.pn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7082" y="2021384"/>
              <a:ext cx="448164" cy="4012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96971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9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3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3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8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8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3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8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3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800"/>
                            </p:stCondLst>
                            <p:childTnLst>
                              <p:par>
                                <p:cTn id="9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3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8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300"/>
                            </p:stCondLst>
                            <p:childTnLst>
                              <p:par>
                                <p:cTn id="1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8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300"/>
                            </p:stCondLst>
                            <p:childTnLst>
                              <p:par>
                                <p:cTn id="1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1" grpId="0" animBg="1"/>
      <p:bldP spid="12" grpId="0" animBg="1"/>
      <p:bldP spid="13" grpId="0" animBg="1"/>
      <p:bldP spid="14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 userDrawn="1"/>
        </p:nvSpPr>
        <p:spPr>
          <a:xfrm>
            <a:off x="1753344" y="393730"/>
            <a:ext cx="2124000" cy="288032"/>
          </a:xfrm>
          <a:prstGeom prst="rect">
            <a:avLst/>
          </a:prstGeom>
        </p:spPr>
        <p:txBody>
          <a:bodyPr tIns="0" bIns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6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目录页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 userDrawn="1"/>
        </p:nvGrpSpPr>
        <p:grpSpPr>
          <a:xfrm>
            <a:off x="493073" y="980728"/>
            <a:ext cx="3168352" cy="802842"/>
            <a:chOff x="406574" y="980728"/>
            <a:chExt cx="3168352" cy="802842"/>
          </a:xfrm>
        </p:grpSpPr>
        <p:sp>
          <p:nvSpPr>
            <p:cNvPr id="9" name="矩形 8"/>
            <p:cNvSpPr/>
            <p:nvPr/>
          </p:nvSpPr>
          <p:spPr bwMode="auto">
            <a:xfrm>
              <a:off x="406574" y="1252812"/>
              <a:ext cx="3168352" cy="530758"/>
            </a:xfrm>
            <a:prstGeom prst="rect">
              <a:avLst/>
            </a:prstGeom>
            <a:solidFill>
              <a:schemeClr val="bg1">
                <a:lumMod val="50000"/>
                <a:alpha val="51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 bwMode="auto">
            <a:xfrm>
              <a:off x="406574" y="1252814"/>
              <a:ext cx="3168352" cy="529200"/>
            </a:xfrm>
            <a:prstGeom prst="rect">
              <a:avLst/>
            </a:prstGeom>
            <a:gradFill>
              <a:gsLst>
                <a:gs pos="0">
                  <a:schemeClr val="bg1">
                    <a:alpha val="26000"/>
                  </a:schemeClr>
                </a:gs>
                <a:gs pos="50000">
                  <a:schemeClr val="bg1"/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流程图: 联系 10"/>
            <p:cNvSpPr/>
            <p:nvPr/>
          </p:nvSpPr>
          <p:spPr bwMode="auto">
            <a:xfrm>
              <a:off x="460590" y="1307533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流程图: 联系 11"/>
            <p:cNvSpPr/>
            <p:nvPr/>
          </p:nvSpPr>
          <p:spPr bwMode="auto">
            <a:xfrm>
              <a:off x="460590" y="1322776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3" name="直接连接符 12"/>
            <p:cNvCxnSpPr>
              <a:endCxn id="15" idx="0"/>
            </p:cNvCxnSpPr>
            <p:nvPr/>
          </p:nvCxnSpPr>
          <p:spPr bwMode="auto">
            <a:xfrm>
              <a:off x="3457918" y="980728"/>
              <a:ext cx="0" cy="342048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流程图: 联系 13"/>
            <p:cNvSpPr/>
            <p:nvPr/>
          </p:nvSpPr>
          <p:spPr bwMode="auto">
            <a:xfrm>
              <a:off x="3412918" y="1307533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流程图: 联系 14"/>
            <p:cNvSpPr/>
            <p:nvPr/>
          </p:nvSpPr>
          <p:spPr bwMode="auto">
            <a:xfrm>
              <a:off x="3412918" y="1322776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 bwMode="auto">
            <a:xfrm>
              <a:off x="505590" y="980728"/>
              <a:ext cx="0" cy="342048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7" name="TextBox 49"/>
          <p:cNvSpPr txBox="1">
            <a:spLocks noChangeArrowheads="1"/>
          </p:cNvSpPr>
          <p:nvPr userDrawn="1"/>
        </p:nvSpPr>
        <p:spPr bwMode="auto">
          <a:xfrm>
            <a:off x="637089" y="1357767"/>
            <a:ext cx="24482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492421" y="1652168"/>
            <a:ext cx="3169004" cy="4706026"/>
            <a:chOff x="405922" y="1652168"/>
            <a:chExt cx="3169004" cy="4706026"/>
          </a:xfrm>
        </p:grpSpPr>
        <p:pic>
          <p:nvPicPr>
            <p:cNvPr id="19" name="Picture 5" descr="C:\Users\user\Desktop\9124-12041022532540 拷贝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922" y="2132856"/>
              <a:ext cx="3169004" cy="4225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直接连接符 19"/>
            <p:cNvCxnSpPr/>
            <p:nvPr/>
          </p:nvCxnSpPr>
          <p:spPr bwMode="auto">
            <a:xfrm>
              <a:off x="694606" y="1652168"/>
              <a:ext cx="0" cy="768720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 bwMode="auto">
            <a:xfrm>
              <a:off x="3286894" y="1652168"/>
              <a:ext cx="0" cy="768720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  <a:tail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 userDrawn="1"/>
        </p:nvGrpSpPr>
        <p:grpSpPr>
          <a:xfrm>
            <a:off x="4021465" y="980728"/>
            <a:ext cx="3168352" cy="802842"/>
            <a:chOff x="406574" y="980728"/>
            <a:chExt cx="3168352" cy="802842"/>
          </a:xfrm>
        </p:grpSpPr>
        <p:sp>
          <p:nvSpPr>
            <p:cNvPr id="23" name="矩形 22"/>
            <p:cNvSpPr/>
            <p:nvPr/>
          </p:nvSpPr>
          <p:spPr bwMode="auto">
            <a:xfrm>
              <a:off x="406574" y="1252812"/>
              <a:ext cx="3168352" cy="530758"/>
            </a:xfrm>
            <a:prstGeom prst="rect">
              <a:avLst/>
            </a:prstGeom>
            <a:solidFill>
              <a:schemeClr val="bg1">
                <a:lumMod val="50000"/>
                <a:alpha val="51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406574" y="1252814"/>
              <a:ext cx="3168352" cy="529200"/>
            </a:xfrm>
            <a:prstGeom prst="rect">
              <a:avLst/>
            </a:prstGeom>
            <a:gradFill>
              <a:gsLst>
                <a:gs pos="0">
                  <a:schemeClr val="bg1">
                    <a:alpha val="26000"/>
                  </a:schemeClr>
                </a:gs>
                <a:gs pos="50000">
                  <a:schemeClr val="bg1"/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25" name="流程图: 联系 24"/>
            <p:cNvSpPr/>
            <p:nvPr/>
          </p:nvSpPr>
          <p:spPr bwMode="auto">
            <a:xfrm>
              <a:off x="460590" y="1307533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流程图: 联系 25"/>
            <p:cNvSpPr/>
            <p:nvPr/>
          </p:nvSpPr>
          <p:spPr bwMode="auto">
            <a:xfrm>
              <a:off x="460590" y="1322776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27" name="直接连接符 26"/>
            <p:cNvCxnSpPr>
              <a:endCxn id="29" idx="0"/>
            </p:cNvCxnSpPr>
            <p:nvPr/>
          </p:nvCxnSpPr>
          <p:spPr bwMode="auto">
            <a:xfrm>
              <a:off x="3457918" y="980728"/>
              <a:ext cx="0" cy="342048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8" name="流程图: 联系 27"/>
            <p:cNvSpPr/>
            <p:nvPr/>
          </p:nvSpPr>
          <p:spPr bwMode="auto">
            <a:xfrm>
              <a:off x="3412918" y="1307533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流程图: 联系 28"/>
            <p:cNvSpPr/>
            <p:nvPr/>
          </p:nvSpPr>
          <p:spPr bwMode="auto">
            <a:xfrm>
              <a:off x="3412918" y="1322776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 bwMode="auto">
            <a:xfrm>
              <a:off x="505590" y="980728"/>
              <a:ext cx="0" cy="342048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1" name="TextBox 49"/>
          <p:cNvSpPr txBox="1">
            <a:spLocks noChangeArrowheads="1"/>
          </p:cNvSpPr>
          <p:nvPr userDrawn="1"/>
        </p:nvSpPr>
        <p:spPr bwMode="auto">
          <a:xfrm>
            <a:off x="4165481" y="1357767"/>
            <a:ext cx="24482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规划</a:t>
            </a:r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 userDrawn="1"/>
        </p:nvGrpSpPr>
        <p:grpSpPr>
          <a:xfrm>
            <a:off x="4017129" y="1652168"/>
            <a:ext cx="3172688" cy="4710939"/>
            <a:chOff x="3930630" y="1652168"/>
            <a:chExt cx="3172688" cy="4710939"/>
          </a:xfrm>
        </p:grpSpPr>
        <p:pic>
          <p:nvPicPr>
            <p:cNvPr id="33" name="Picture 3" descr="C:\Users\user\Desktop\00265539666d115deb0406 拷贝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0630" y="2132856"/>
              <a:ext cx="3172688" cy="4230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4" name="组合 33"/>
            <p:cNvGrpSpPr/>
            <p:nvPr/>
          </p:nvGrpSpPr>
          <p:grpSpPr>
            <a:xfrm>
              <a:off x="4222998" y="1652168"/>
              <a:ext cx="2592288" cy="768720"/>
              <a:chOff x="694606" y="1652168"/>
              <a:chExt cx="2592288" cy="768720"/>
            </a:xfrm>
          </p:grpSpPr>
          <p:cxnSp>
            <p:nvCxnSpPr>
              <p:cNvPr id="35" name="直接连接符 34"/>
              <p:cNvCxnSpPr/>
              <p:nvPr/>
            </p:nvCxnSpPr>
            <p:spPr bwMode="auto">
              <a:xfrm>
                <a:off x="694606" y="1652168"/>
                <a:ext cx="0" cy="768720"/>
              </a:xfrm>
              <a:prstGeom prst="line">
                <a:avLst/>
              </a:prstGeom>
              <a:ln>
                <a:solidFill>
                  <a:srgbClr val="F69240"/>
                </a:solidFill>
                <a:headEnd type="oval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 bwMode="auto">
              <a:xfrm>
                <a:off x="3286894" y="1652168"/>
                <a:ext cx="0" cy="768720"/>
              </a:xfrm>
              <a:prstGeom prst="line">
                <a:avLst/>
              </a:prstGeom>
              <a:ln>
                <a:solidFill>
                  <a:srgbClr val="F69240"/>
                </a:solidFill>
                <a:headEnd type="oval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组合 36"/>
          <p:cNvGrpSpPr/>
          <p:nvPr userDrawn="1"/>
        </p:nvGrpSpPr>
        <p:grpSpPr>
          <a:xfrm>
            <a:off x="7549857" y="980728"/>
            <a:ext cx="3168352" cy="802842"/>
            <a:chOff x="406574" y="980728"/>
            <a:chExt cx="3168352" cy="802842"/>
          </a:xfrm>
        </p:grpSpPr>
        <p:sp>
          <p:nvSpPr>
            <p:cNvPr id="38" name="矩形 37"/>
            <p:cNvSpPr/>
            <p:nvPr/>
          </p:nvSpPr>
          <p:spPr bwMode="auto">
            <a:xfrm>
              <a:off x="406574" y="1252812"/>
              <a:ext cx="3168352" cy="530758"/>
            </a:xfrm>
            <a:prstGeom prst="rect">
              <a:avLst/>
            </a:prstGeom>
            <a:solidFill>
              <a:schemeClr val="bg1">
                <a:lumMod val="50000"/>
                <a:alpha val="51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>
              <a:off x="406574" y="1252814"/>
              <a:ext cx="3168352" cy="529200"/>
            </a:xfrm>
            <a:prstGeom prst="rect">
              <a:avLst/>
            </a:prstGeom>
            <a:gradFill>
              <a:gsLst>
                <a:gs pos="0">
                  <a:schemeClr val="bg1">
                    <a:alpha val="26000"/>
                  </a:schemeClr>
                </a:gs>
                <a:gs pos="50000">
                  <a:schemeClr val="bg1"/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>
                <a:defRPr/>
              </a:pPr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40" name="流程图: 联系 39"/>
            <p:cNvSpPr/>
            <p:nvPr/>
          </p:nvSpPr>
          <p:spPr bwMode="auto">
            <a:xfrm>
              <a:off x="460590" y="1307533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流程图: 联系 40"/>
            <p:cNvSpPr/>
            <p:nvPr/>
          </p:nvSpPr>
          <p:spPr bwMode="auto">
            <a:xfrm>
              <a:off x="460590" y="1322776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42" name="直接连接符 41"/>
            <p:cNvCxnSpPr>
              <a:endCxn id="44" idx="0"/>
            </p:cNvCxnSpPr>
            <p:nvPr/>
          </p:nvCxnSpPr>
          <p:spPr bwMode="auto">
            <a:xfrm>
              <a:off x="3457918" y="980728"/>
              <a:ext cx="0" cy="342048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3" name="流程图: 联系 42"/>
            <p:cNvSpPr/>
            <p:nvPr/>
          </p:nvSpPr>
          <p:spPr bwMode="auto">
            <a:xfrm>
              <a:off x="3412918" y="1307533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流程图: 联系 43"/>
            <p:cNvSpPr/>
            <p:nvPr/>
          </p:nvSpPr>
          <p:spPr bwMode="auto">
            <a:xfrm>
              <a:off x="3412918" y="1322776"/>
              <a:ext cx="90000" cy="90000"/>
            </a:xfrm>
            <a:prstGeom prst="flowChartConnector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6350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 bwMode="auto">
            <a:xfrm>
              <a:off x="505590" y="980728"/>
              <a:ext cx="0" cy="342048"/>
            </a:xfrm>
            <a:prstGeom prst="line">
              <a:avLst/>
            </a:prstGeom>
            <a:ln>
              <a:solidFill>
                <a:srgbClr val="F69240"/>
              </a:solidFill>
              <a:headEnd type="oval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6" name="TextBox 49"/>
          <p:cNvSpPr txBox="1">
            <a:spLocks noChangeArrowheads="1"/>
          </p:cNvSpPr>
          <p:nvPr userDrawn="1"/>
        </p:nvSpPr>
        <p:spPr bwMode="auto">
          <a:xfrm>
            <a:off x="7693873" y="1357767"/>
            <a:ext cx="24482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人生规划过程</a:t>
            </a:r>
            <a:endParaRPr lang="zh-CN" altLang="en-US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 userDrawn="1"/>
        </p:nvGrpSpPr>
        <p:grpSpPr>
          <a:xfrm>
            <a:off x="7549857" y="1652168"/>
            <a:ext cx="3169004" cy="4706026"/>
            <a:chOff x="7463358" y="1652168"/>
            <a:chExt cx="3169004" cy="4706026"/>
          </a:xfrm>
        </p:grpSpPr>
        <p:pic>
          <p:nvPicPr>
            <p:cNvPr id="48" name="Picture 6" descr="C:\Users\user\Desktop\漂亮的小孩子 拷贝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3358" y="2132856"/>
              <a:ext cx="3169004" cy="42253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9" name="组合 48"/>
            <p:cNvGrpSpPr/>
            <p:nvPr/>
          </p:nvGrpSpPr>
          <p:grpSpPr>
            <a:xfrm>
              <a:off x="7751390" y="1652168"/>
              <a:ext cx="2592288" cy="768720"/>
              <a:chOff x="694606" y="1652168"/>
              <a:chExt cx="2592288" cy="768720"/>
            </a:xfrm>
          </p:grpSpPr>
          <p:cxnSp>
            <p:nvCxnSpPr>
              <p:cNvPr id="50" name="直接连接符 49"/>
              <p:cNvCxnSpPr/>
              <p:nvPr/>
            </p:nvCxnSpPr>
            <p:spPr bwMode="auto">
              <a:xfrm>
                <a:off x="694606" y="1652168"/>
                <a:ext cx="0" cy="768720"/>
              </a:xfrm>
              <a:prstGeom prst="line">
                <a:avLst/>
              </a:prstGeom>
              <a:ln>
                <a:solidFill>
                  <a:srgbClr val="F69240"/>
                </a:solidFill>
                <a:headEnd type="oval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 bwMode="auto">
              <a:xfrm>
                <a:off x="3286894" y="1652168"/>
                <a:ext cx="0" cy="768720"/>
              </a:xfrm>
              <a:prstGeom prst="line">
                <a:avLst/>
              </a:prstGeom>
              <a:ln>
                <a:solidFill>
                  <a:srgbClr val="F69240"/>
                </a:solidFill>
                <a:headEnd type="oval"/>
                <a:tailEnd type="oval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166602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path" presetSubtype="0" repeatCount="indefinite" autoRev="1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1.94444E-6 2.53165E-6 L -0.05243 2.53165E-6 " pathEditMode="relative" rAng="0" ptsTypes="AA">
                                      <p:cBhvr>
                                        <p:cTn id="14" dur="223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repeatCount="indefinite" autoRev="1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1.94444E-6 2.53165E-6 L -0.05243 2.53165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4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path" presetSubtype="0" repeatCount="indefinite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94444E-6 2.53165E-6 L -0.05243 2.53165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31" grpId="0"/>
      <p:bldP spid="31" grpId="1"/>
      <p:bldP spid="46" grpId="0"/>
      <p:bldP spid="46" grpId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 txBox="1">
            <a:spLocks/>
          </p:cNvSpPr>
          <p:nvPr userDrawn="1"/>
        </p:nvSpPr>
        <p:spPr>
          <a:xfrm>
            <a:off x="1753344" y="393730"/>
            <a:ext cx="2124000" cy="288032"/>
          </a:xfrm>
          <a:prstGeom prst="rect">
            <a:avLst/>
          </a:prstGeom>
        </p:spPr>
        <p:txBody>
          <a:bodyPr tIns="0" bIns="0" anchor="ctr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lvl="0"/>
            <a:r>
              <a:rPr lang="zh-CN" altLang="en-US" dirty="0" smtClean="0"/>
              <a:t>过渡页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69190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。第一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Users\user\Desktop\未标题-1 拷贝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092200"/>
            <a:ext cx="2514600" cy="576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标题 1"/>
          <p:cNvSpPr txBox="1">
            <a:spLocks/>
          </p:cNvSpPr>
          <p:nvPr userDrawn="1"/>
        </p:nvSpPr>
        <p:spPr>
          <a:xfrm>
            <a:off x="1753344" y="393730"/>
            <a:ext cx="2124000" cy="288032"/>
          </a:xfrm>
          <a:prstGeom prst="rect">
            <a:avLst/>
          </a:prstGeom>
        </p:spPr>
        <p:txBody>
          <a:bodyPr tIns="0" bIns="0" anchor="ctr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lvl="0"/>
            <a:r>
              <a:rPr lang="zh-CN" altLang="en-US" dirty="0" smtClean="0"/>
              <a:t>正文 </a:t>
            </a:r>
            <a:r>
              <a:rPr lang="en-US" altLang="zh-CN" dirty="0" smtClean="0"/>
              <a:t>. </a:t>
            </a:r>
            <a:r>
              <a:rPr lang="zh-CN" altLang="en-US" dirty="0" smtClean="0"/>
              <a:t>第一章</a:t>
            </a:r>
            <a:endParaRPr lang="zh-CN" alt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257300" y="1700808"/>
            <a:ext cx="553998" cy="23762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b="1" kern="0" spc="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人生概述</a:t>
            </a:r>
            <a:endParaRPr lang="en-US" altLang="zh-CN" sz="2400" b="1" kern="0" spc="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1198662" y="1671104"/>
            <a:ext cx="630000" cy="2376000"/>
          </a:xfrm>
          <a:prstGeom prst="rect">
            <a:avLst/>
          </a:prstGeom>
          <a:gradFill>
            <a:gsLst>
              <a:gs pos="33000">
                <a:srgbClr val="2676FF">
                  <a:lumMod val="60000"/>
                  <a:lumOff val="40000"/>
                </a:srgbClr>
              </a:gs>
              <a:gs pos="100000">
                <a:srgbClr val="2676FF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anchor="ctr"/>
          <a:lstStyle/>
          <a:p>
            <a:pPr algn="ctr">
              <a:lnSpc>
                <a:spcPct val="120000"/>
              </a:lnSpc>
            </a:pPr>
            <a:endParaRPr lang="zh-CN" altLang="en-US" sz="1600" kern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2"/>
          <p:cNvSpPr txBox="1"/>
          <p:nvPr userDrawn="1"/>
        </p:nvSpPr>
        <p:spPr>
          <a:xfrm>
            <a:off x="1266895" y="1628800"/>
            <a:ext cx="507831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zh-CN" altLang="en-US" sz="2400" b="1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人生概述</a:t>
            </a:r>
            <a:endParaRPr lang="en-US" altLang="zh-CN" sz="2400" b="1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98614" y="2348880"/>
            <a:ext cx="493200" cy="2473200"/>
          </a:xfrm>
          <a:prstGeom prst="rect">
            <a:avLst/>
          </a:prstGeom>
          <a:gradFill>
            <a:gsLst>
              <a:gs pos="33000">
                <a:srgbClr val="C00000">
                  <a:lumMod val="60000"/>
                  <a:lumOff val="40000"/>
                </a:srgbClr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bIns="180000" anchor="ctr"/>
          <a:lstStyle/>
          <a:p>
            <a:pPr algn="ctr">
              <a:lnSpc>
                <a:spcPct val="120000"/>
              </a:lnSpc>
            </a:pPr>
            <a:endParaRPr lang="zh-CN" altLang="en-US" sz="2800" b="1" kern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1869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Users\user\Desktop\未标题-1 拷贝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092200"/>
            <a:ext cx="2514600" cy="576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标题 1"/>
          <p:cNvSpPr txBox="1">
            <a:spLocks/>
          </p:cNvSpPr>
          <p:nvPr userDrawn="1"/>
        </p:nvSpPr>
        <p:spPr>
          <a:xfrm>
            <a:off x="1753344" y="393730"/>
            <a:ext cx="2124000" cy="288032"/>
          </a:xfrm>
          <a:prstGeom prst="rect">
            <a:avLst/>
          </a:prstGeom>
        </p:spPr>
        <p:txBody>
          <a:bodyPr tIns="0" bIns="0" anchor="ctr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lvl="0"/>
            <a:r>
              <a:rPr lang="zh-CN" altLang="en-US" dirty="0" smtClean="0"/>
              <a:t>正文 </a:t>
            </a:r>
            <a:r>
              <a:rPr lang="en-US" altLang="zh-CN" dirty="0" smtClean="0"/>
              <a:t>. </a:t>
            </a:r>
            <a:r>
              <a:rPr lang="zh-CN" altLang="en-US" dirty="0" smtClean="0"/>
              <a:t>第二章</a:t>
            </a:r>
            <a:endParaRPr lang="zh-CN" altLang="en-US" dirty="0"/>
          </a:p>
        </p:txBody>
      </p:sp>
      <p:sp>
        <p:nvSpPr>
          <p:cNvPr id="11" name="矩形 10"/>
          <p:cNvSpPr/>
          <p:nvPr userDrawn="1"/>
        </p:nvSpPr>
        <p:spPr>
          <a:xfrm>
            <a:off x="298614" y="2348880"/>
            <a:ext cx="493200" cy="2473200"/>
          </a:xfrm>
          <a:prstGeom prst="rect">
            <a:avLst/>
          </a:prstGeom>
          <a:gradFill>
            <a:gsLst>
              <a:gs pos="33000">
                <a:srgbClr val="C00000">
                  <a:lumMod val="60000"/>
                  <a:lumOff val="40000"/>
                </a:srgbClr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bIns="180000" anchor="ctr"/>
          <a:lstStyle/>
          <a:p>
            <a:pPr algn="ctr">
              <a:lnSpc>
                <a:spcPct val="120000"/>
              </a:lnSpc>
            </a:pPr>
            <a:endParaRPr lang="zh-CN" altLang="en-US" sz="2800" b="1" kern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1198662" y="1671104"/>
            <a:ext cx="630000" cy="2376000"/>
          </a:xfrm>
          <a:prstGeom prst="rect">
            <a:avLst/>
          </a:prstGeom>
          <a:gradFill>
            <a:gsLst>
              <a:gs pos="33000">
                <a:srgbClr val="6DAA2D">
                  <a:lumMod val="60000"/>
                  <a:lumOff val="40000"/>
                </a:srgbClr>
              </a:gs>
              <a:gs pos="100000">
                <a:srgbClr val="6DAA2D"/>
              </a:gs>
            </a:gsLst>
            <a:lin ang="5400000" scaled="0"/>
          </a:gradFill>
          <a:ln w="3175" cap="flat" cmpd="sng" algn="ctr">
            <a:solidFill>
              <a:srgbClr val="6DAA2D">
                <a:lumMod val="60000"/>
                <a:lumOff val="40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lIns="0" rIns="0" anchor="ctr"/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endParaRPr lang="zh-CN" altLang="en-US" sz="1600" kern="0">
              <a:solidFill>
                <a:sysClr val="window" lastClr="FFFFFF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66895" y="1628800"/>
            <a:ext cx="507831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zh-CN" altLang="en-US" sz="2400" b="1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人生规划概述</a:t>
            </a:r>
            <a:endParaRPr lang="en-US" altLang="zh-CN" sz="2400" b="1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8610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 userDrawn="1"/>
        </p:nvSpPr>
        <p:spPr>
          <a:xfrm>
            <a:off x="1753344" y="393730"/>
            <a:ext cx="2124000" cy="288032"/>
          </a:xfrm>
          <a:prstGeom prst="rect">
            <a:avLst/>
          </a:prstGeom>
        </p:spPr>
        <p:txBody>
          <a:bodyPr tIns="0" bIns="0" anchor="ctr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lvl="0"/>
            <a:r>
              <a:rPr lang="zh-CN" altLang="en-US" dirty="0" smtClean="0"/>
              <a:t>正文 </a:t>
            </a:r>
            <a:r>
              <a:rPr lang="en-US" altLang="zh-CN" dirty="0" smtClean="0"/>
              <a:t>. </a:t>
            </a:r>
            <a:r>
              <a:rPr lang="zh-CN" altLang="en-US" dirty="0" smtClean="0"/>
              <a:t>第三章</a:t>
            </a:r>
            <a:endParaRPr lang="zh-CN" altLang="en-US" dirty="0"/>
          </a:p>
        </p:txBody>
      </p:sp>
      <p:pic>
        <p:nvPicPr>
          <p:cNvPr id="6" name="Picture 2" descr="E:\仝德志文件，勿删！\03-参考文档\！PPT图片及版面资源\06-PPT精选插图\04-图标\灯笼指示图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602" y="1092200"/>
            <a:ext cx="2514600" cy="576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272540" y="1700808"/>
            <a:ext cx="553998" cy="23762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400" b="1" kern="0" spc="200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人生概述</a:t>
            </a:r>
            <a:endParaRPr lang="en-US" altLang="zh-CN" sz="2400" b="1" kern="0" spc="200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1213902" y="1671104"/>
            <a:ext cx="630000" cy="2376000"/>
          </a:xfrm>
          <a:prstGeom prst="rect">
            <a:avLst/>
          </a:prstGeom>
          <a:gradFill>
            <a:gsLst>
              <a:gs pos="33000">
                <a:srgbClr val="F68426">
                  <a:lumMod val="60000"/>
                  <a:lumOff val="40000"/>
                </a:srgbClr>
              </a:gs>
              <a:gs pos="100000">
                <a:srgbClr val="F68426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lIns="93296" tIns="46648" rIns="93296" bIns="46648" anchor="ctr"/>
          <a:lstStyle/>
          <a:p>
            <a:pPr algn="ctr">
              <a:lnSpc>
                <a:spcPct val="120000"/>
              </a:lnSpc>
            </a:pPr>
            <a:endParaRPr lang="zh-CN" altLang="en-US" sz="1600" kern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282142" y="1628800"/>
            <a:ext cx="507831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zh-CN" altLang="en-US" sz="2400" b="1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</a:t>
            </a:r>
            <a:r>
              <a:rPr lang="zh-CN" altLang="en-US" sz="2400" b="1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过程</a:t>
            </a:r>
            <a:endParaRPr lang="en-US" altLang="zh-CN" sz="2400" b="1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3537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 txBox="1">
            <a:spLocks/>
          </p:cNvSpPr>
          <p:nvPr userDrawn="1"/>
        </p:nvSpPr>
        <p:spPr>
          <a:xfrm>
            <a:off x="1753344" y="393730"/>
            <a:ext cx="2124000" cy="288032"/>
          </a:xfrm>
          <a:prstGeom prst="rect">
            <a:avLst/>
          </a:prstGeom>
        </p:spPr>
        <p:txBody>
          <a:bodyPr tIns="0" bIns="0" anchor="ctr">
            <a:norm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</a:lstStyle>
          <a:p>
            <a:pPr lvl="0"/>
            <a:r>
              <a:rPr lang="zh-CN" altLang="en-US" dirty="0" smtClean="0"/>
              <a:t>正文 </a:t>
            </a:r>
            <a:r>
              <a:rPr lang="en-US" altLang="zh-CN" dirty="0" smtClean="0"/>
              <a:t>. </a:t>
            </a:r>
            <a:r>
              <a:rPr lang="zh-CN" altLang="en-US" dirty="0" smtClean="0"/>
              <a:t>第三章</a:t>
            </a:r>
            <a:endParaRPr lang="zh-CN" altLang="en-US" dirty="0"/>
          </a:p>
        </p:txBody>
      </p:sp>
      <p:pic>
        <p:nvPicPr>
          <p:cNvPr id="13" name="Picture 5" descr="C:\Users\user\Desktop\未标题-1 拷贝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092200"/>
            <a:ext cx="2514600" cy="576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矩形 13"/>
          <p:cNvSpPr/>
          <p:nvPr userDrawn="1"/>
        </p:nvSpPr>
        <p:spPr>
          <a:xfrm>
            <a:off x="1198662" y="1671104"/>
            <a:ext cx="630000" cy="2376000"/>
          </a:xfrm>
          <a:prstGeom prst="rect">
            <a:avLst/>
          </a:prstGeom>
          <a:gradFill>
            <a:gsLst>
              <a:gs pos="33000">
                <a:srgbClr val="F68426">
                  <a:lumMod val="60000"/>
                  <a:lumOff val="40000"/>
                </a:srgbClr>
              </a:gs>
              <a:gs pos="100000">
                <a:srgbClr val="F68426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lIns="93296" tIns="46648" rIns="93296" bIns="46648" anchor="ctr"/>
          <a:lstStyle/>
          <a:p>
            <a:pPr algn="ctr">
              <a:lnSpc>
                <a:spcPct val="120000"/>
              </a:lnSpc>
            </a:pPr>
            <a:endParaRPr lang="zh-CN" altLang="en-US" sz="1600" kern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1266902" y="1628800"/>
            <a:ext cx="507831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zh-CN" altLang="en-US" sz="2400" b="1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</a:t>
            </a:r>
            <a:r>
              <a:rPr lang="zh-CN" altLang="en-US" sz="2400" b="1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过程</a:t>
            </a:r>
            <a:endParaRPr lang="en-US" altLang="zh-CN" sz="2400" b="1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298614" y="2348880"/>
            <a:ext cx="493200" cy="2473200"/>
          </a:xfrm>
          <a:prstGeom prst="rect">
            <a:avLst/>
          </a:prstGeom>
          <a:gradFill>
            <a:gsLst>
              <a:gs pos="33000">
                <a:srgbClr val="C00000">
                  <a:lumMod val="60000"/>
                  <a:lumOff val="40000"/>
                </a:srgbClr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bIns="180000" anchor="ctr"/>
          <a:lstStyle/>
          <a:p>
            <a:pPr algn="ctr">
              <a:lnSpc>
                <a:spcPct val="120000"/>
              </a:lnSpc>
            </a:pPr>
            <a:endParaRPr lang="zh-CN" altLang="en-US" sz="2800" b="1" kern="0">
              <a:solidFill>
                <a:srgbClr val="F9F9F9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1336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D17BEB6-A056-4B1E-9DF6-29FCA58E5BCC}" type="datetimeFigureOut">
              <a:rPr lang="zh-CN" altLang="en-US" smtClean="0"/>
              <a:pPr/>
              <a:t>2015/7/24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C72D73-05C5-4705-AD9B-7154E6531E7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4547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773996"/>
            <a:ext cx="12192000" cy="36004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燕尾形 7"/>
          <p:cNvSpPr/>
          <p:nvPr userDrawn="1"/>
        </p:nvSpPr>
        <p:spPr bwMode="auto">
          <a:xfrm>
            <a:off x="11452250" y="1030216"/>
            <a:ext cx="238124" cy="375755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 bwMode="auto">
          <a:xfrm>
            <a:off x="11258321" y="1030218"/>
            <a:ext cx="238124" cy="375753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1724025" y="412413"/>
            <a:ext cx="0" cy="26193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6"/>
          <p:cNvSpPr txBox="1"/>
          <p:nvPr userDrawn="1"/>
        </p:nvSpPr>
        <p:spPr>
          <a:xfrm>
            <a:off x="827583" y="323364"/>
            <a:ext cx="896441" cy="369332"/>
          </a:xfrm>
          <a:prstGeom prst="rect">
            <a:avLst/>
          </a:prstGeom>
          <a:noFill/>
          <a:effectLst>
            <a:reflection blurRad="6350" stA="50000" endA="300" endPos="38500" dist="508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latin typeface="Broadway" pitchFamily="82" charset="0"/>
                <a:ea typeface="楷体" pitchFamily="49" charset="-122"/>
                <a:cs typeface="经典繁仿黑" pitchFamily="49" charset="-122"/>
              </a:rPr>
              <a:t>LOGO</a:t>
            </a:r>
            <a:endParaRPr lang="zh-CN" altLang="en-US" dirty="0">
              <a:solidFill>
                <a:schemeClr val="bg2">
                  <a:lumMod val="2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latin typeface="Broadway" pitchFamily="82" charset="0"/>
              <a:ea typeface="楷体" pitchFamily="49" charset="-122"/>
              <a:cs typeface="经典繁仿黑" pitchFamily="49" charset="-122"/>
            </a:endParaRPr>
          </a:p>
        </p:txBody>
      </p:sp>
      <p:sp>
        <p:nvSpPr>
          <p:cNvPr id="16" name="矩形 15"/>
          <p:cNvSpPr/>
          <p:nvPr userDrawn="1"/>
        </p:nvSpPr>
        <p:spPr>
          <a:xfrm>
            <a:off x="10693812" y="366935"/>
            <a:ext cx="1093995" cy="369332"/>
          </a:xfrm>
          <a:prstGeom prst="rect">
            <a:avLst/>
          </a:prstGeom>
        </p:spPr>
        <p:txBody>
          <a:bodyPr tIns="0" bIns="0" anchor="ctr"/>
          <a:lstStyle/>
          <a:p>
            <a:pPr algn="ctr"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第 </a:t>
            </a:r>
            <a:fld id="{2EEF1883-7A0E-4F66-9932-E581691AD397}" type="slidenum"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</a:rPr>
              <a:pPr algn="ctr">
                <a:defRPr/>
              </a:pPr>
              <a:t>‹#›</a:t>
            </a:fld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页</a:t>
            </a:r>
          </a:p>
        </p:txBody>
      </p:sp>
    </p:spTree>
    <p:extLst>
      <p:ext uri="{BB962C8B-B14F-4D97-AF65-F5344CB8AC3E}">
        <p14:creationId xmlns:p14="http://schemas.microsoft.com/office/powerpoint/2010/main" xmlns="" val="309480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5313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400">
        <p:newsflash/>
        <p:sndAc>
          <p:stSnd>
            <p:snd r:embed="rId3" name="applause.wav"/>
          </p:stSnd>
        </p:sndAc>
      </p:transition>
    </mc:Choice>
    <mc:Fallback>
      <p:transition>
        <p:newsflash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6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33" name="组合 32"/>
            <p:cNvGrpSpPr/>
            <p:nvPr/>
          </p:nvGrpSpPr>
          <p:grpSpPr>
            <a:xfrm>
              <a:off x="7895406" y="5589240"/>
              <a:ext cx="4104456" cy="1080120"/>
              <a:chOff x="7895406" y="5589240"/>
              <a:chExt cx="4104456" cy="1080120"/>
            </a:xfrm>
          </p:grpSpPr>
          <p:cxnSp>
            <p:nvCxnSpPr>
              <p:cNvPr id="36" name="直接连接符 35"/>
              <p:cNvCxnSpPr/>
              <p:nvPr/>
            </p:nvCxnSpPr>
            <p:spPr>
              <a:xfrm>
                <a:off x="7895406" y="6525344"/>
                <a:ext cx="410445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34" name="矩形 33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人生有目的，是在“觉醒”后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3048001" y="1408302"/>
            <a:ext cx="7871742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婴儿在他降生的那一天并不存在有什么人生目的，但会被赋予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各种期望</a:t>
            </a:r>
            <a:r>
              <a:rPr lang="zh-CN" altLang="en-US" b="1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b="1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40" name="对象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16039239"/>
              </p:ext>
            </p:extLst>
          </p:nvPr>
        </p:nvGraphicFramePr>
        <p:xfrm>
          <a:off x="2957338" y="2235348"/>
          <a:ext cx="4217988" cy="4217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4" name="直接连接符 3"/>
          <p:cNvCxnSpPr/>
          <p:nvPr/>
        </p:nvCxnSpPr>
        <p:spPr>
          <a:xfrm flipV="1">
            <a:off x="6568440" y="2819400"/>
            <a:ext cx="960120" cy="70104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528560" y="2819400"/>
            <a:ext cx="366846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895406" y="2386992"/>
            <a:ext cx="0" cy="78292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80174" y="4458886"/>
            <a:ext cx="2943405" cy="1230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沉睡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者</a:t>
            </a:r>
            <a:endParaRPr lang="en-US" altLang="zh-CN" sz="36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（不知不觉）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51877" y="3258830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觉醒者</a:t>
            </a:r>
            <a:endParaRPr lang="zh-CN" altLang="en-US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122920" y="2275611"/>
            <a:ext cx="3566159" cy="956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先知先觉；</a:t>
            </a:r>
            <a:endParaRPr lang="zh-CN" altLang="en-US" sz="2000" b="1" dirty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后知后觉；</a:t>
            </a:r>
            <a:endParaRPr lang="zh-CN" altLang="en-US" sz="2000" b="1" dirty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895406" y="3824670"/>
            <a:ext cx="3960440" cy="121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假使人生有目的，那也是在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“觉醒”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了以后，因为人到这个世界上来，不是自己选择的。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9073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6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25" name="组合 24"/>
            <p:cNvGrpSpPr/>
            <p:nvPr/>
          </p:nvGrpSpPr>
          <p:grpSpPr>
            <a:xfrm>
              <a:off x="7895406" y="5589240"/>
              <a:ext cx="4104456" cy="1080120"/>
              <a:chOff x="7895406" y="5589240"/>
              <a:chExt cx="4104456" cy="1080120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7895406" y="6525344"/>
                <a:ext cx="410445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9" name="直接连接符 28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所求为何？不过“快乐”二字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30" name="Picture 2" descr="D:\Teliss_Tong\Copy\定期备份\工作备份\！PPT图片及版面资源\06-PPT精选插图\03-人物\life_style_f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678131" y="2448043"/>
            <a:ext cx="5268272" cy="4409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矩形 30"/>
          <p:cNvSpPr/>
          <p:nvPr/>
        </p:nvSpPr>
        <p:spPr>
          <a:xfrm>
            <a:off x="2819400" y="1554977"/>
            <a:ext cx="9036446" cy="821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9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爱情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的渴望，对</a:t>
            </a:r>
            <a:r>
              <a:rPr lang="zh-CN" altLang="en-US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的追求，对</a:t>
            </a:r>
            <a:r>
              <a:rPr lang="zh-CN" altLang="en-US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人类苦难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不可遏制的同情，这三种纯洁但无比强烈的激情支配着我的一生</a:t>
            </a:r>
            <a:r>
              <a:rPr lang="zh-CN" altLang="en-US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       </a:t>
            </a:r>
            <a:r>
              <a:rPr lang="en-US" altLang="zh-CN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 smtClean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罗素</a:t>
            </a:r>
            <a:endParaRPr lang="zh-CN" altLang="en-US" sz="2000" dirty="0">
              <a:solidFill>
                <a:srgbClr val="FF93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688396" y="2617295"/>
            <a:ext cx="5167450" cy="2021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人生的目的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是为了</a:t>
            </a:r>
            <a:r>
              <a:rPr lang="zh-CN" altLang="en-US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人类的幸福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和人们的</a:t>
            </a:r>
            <a:r>
              <a:rPr lang="zh-CN" altLang="en-US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自我完善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en-US" altLang="zh-CN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马克思</a:t>
            </a:r>
            <a:endParaRPr lang="en-US" altLang="zh-CN" dirty="0">
              <a:solidFill>
                <a:srgbClr val="FF93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人的最终追求是</a:t>
            </a:r>
            <a:r>
              <a:rPr lang="zh-CN" altLang="en-US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幸福</a:t>
            </a:r>
            <a:r>
              <a:rPr lang="en-US" altLang="zh-CN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中国幸福学研究会</a:t>
            </a:r>
            <a:endParaRPr lang="en-US" altLang="zh-CN" dirty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zh-CN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人类活着的目的和意义是为了提高心地，修炼灵魂</a:t>
            </a:r>
            <a:r>
              <a:rPr lang="en-US" altLang="zh-CN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稻盛和夫</a:t>
            </a:r>
          </a:p>
        </p:txBody>
      </p:sp>
    </p:spTree>
    <p:extLst>
      <p:ext uri="{BB962C8B-B14F-4D97-AF65-F5344CB8AC3E}">
        <p14:creationId xmlns:p14="http://schemas.microsoft.com/office/powerpoint/2010/main" xmlns="" val="12365028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6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25" name="组合 24"/>
            <p:cNvGrpSpPr/>
            <p:nvPr/>
          </p:nvGrpSpPr>
          <p:grpSpPr>
            <a:xfrm>
              <a:off x="7895406" y="5589240"/>
              <a:ext cx="4104456" cy="1080120"/>
              <a:chOff x="7895406" y="5589240"/>
              <a:chExt cx="4104456" cy="1080120"/>
            </a:xfrm>
          </p:grpSpPr>
          <p:cxnSp>
            <p:nvCxnSpPr>
              <p:cNvPr id="28" name="直接连接符 27"/>
              <p:cNvCxnSpPr/>
              <p:nvPr/>
            </p:nvCxnSpPr>
            <p:spPr>
              <a:xfrm>
                <a:off x="7895406" y="6525344"/>
                <a:ext cx="410445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9" name="直接连接符 28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6" name="矩形 25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所求为何？不过“快乐”二字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2780211" y="1659481"/>
            <a:ext cx="8715103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人生一世，草生一春，来如风雨，去似微</a:t>
            </a:r>
            <a:r>
              <a:rPr lang="zh-CN" altLang="en-US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尘，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所求为何？不过</a:t>
            </a:r>
            <a:r>
              <a:rPr lang="zh-CN" altLang="en-US" sz="2000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“快乐”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2000" b="1" dirty="0">
              <a:solidFill>
                <a:srgbClr val="FF93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80211" y="1279849"/>
            <a:ext cx="45349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2010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年的某一天，我醍醐灌顶般的感悟：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95600" y="2901007"/>
            <a:ext cx="9038903" cy="29177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buFont typeface="Wingdings" pitchFamily="2" charset="2"/>
              <a:buChar char="n"/>
            </a:pPr>
            <a:r>
              <a:rPr lang="zh-CN" altLang="en-US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我们选择</a:t>
            </a:r>
            <a:r>
              <a:rPr lang="zh-CN" altLang="en-US" sz="2000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眼前的快乐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我们往往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“今朝有酒今朝醉，不管明天是与非”；</a:t>
            </a:r>
          </a:p>
          <a:p>
            <a:pPr marL="285750" indent="-285750">
              <a:lnSpc>
                <a:spcPct val="135000"/>
              </a:lnSpc>
              <a:buFont typeface="Wingdings" pitchFamily="2" charset="2"/>
              <a:buChar char="n"/>
            </a:pP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如果我们要选择</a:t>
            </a:r>
            <a:r>
              <a:rPr lang="zh-CN" altLang="en-US" sz="2000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长久的快乐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我们则需要在当下努力拼搏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，“风雨过后见彩虹”；</a:t>
            </a:r>
          </a:p>
          <a:p>
            <a:pPr marL="285750" indent="-285750">
              <a:lnSpc>
                <a:spcPct val="135000"/>
              </a:lnSpc>
              <a:buFont typeface="Wingdings" pitchFamily="2" charset="2"/>
              <a:buChar char="n"/>
            </a:pP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如果我们选择了</a:t>
            </a:r>
            <a:r>
              <a:rPr lang="zh-CN" altLang="en-US" sz="2000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一己之快乐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我们“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穷则独善其身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”，“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富则努力移民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marL="285750" indent="-285750">
              <a:lnSpc>
                <a:spcPct val="135000"/>
              </a:lnSpc>
              <a:buFont typeface="Wingdings" pitchFamily="2" charset="2"/>
              <a:buChar char="n"/>
            </a:pP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如果我们选择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000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独乐乐不如众乐乐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”，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“身无半亩，心忧天下”，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期待终有时能够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“达则兼济天下”；</a:t>
            </a:r>
          </a:p>
          <a:p>
            <a:pPr marL="285750" indent="-285750">
              <a:lnSpc>
                <a:spcPct val="135000"/>
              </a:lnSpc>
              <a:buFont typeface="Wingdings" pitchFamily="2" charset="2"/>
              <a:buChar char="n"/>
            </a:pP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如果我们追求人生意义，追求</a:t>
            </a:r>
            <a:r>
              <a:rPr lang="zh-CN" altLang="en-US" sz="2000" b="1" dirty="0">
                <a:solidFill>
                  <a:srgbClr val="FF933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充满成就感的人生快乐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我们则举起了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“梦想”</a:t>
            </a:r>
            <a:r>
              <a:rPr lang="zh-CN" altLang="en-US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的大旗，并</a:t>
            </a:r>
            <a:r>
              <a:rPr lang="zh-CN" altLang="en-US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执着去追求。</a:t>
            </a:r>
          </a:p>
        </p:txBody>
      </p:sp>
      <p:sp>
        <p:nvSpPr>
          <p:cNvPr id="2" name="矩形 1"/>
          <p:cNvSpPr/>
          <p:nvPr/>
        </p:nvSpPr>
        <p:spPr>
          <a:xfrm>
            <a:off x="2780211" y="2417501"/>
            <a:ext cx="5519460" cy="4181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似乎一切的选择，都可以用“快乐”这个人生目的来衡量：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560319" y="2874881"/>
            <a:ext cx="6061166" cy="0"/>
          </a:xfrm>
          <a:prstGeom prst="line">
            <a:avLst/>
          </a:prstGeom>
          <a:ln w="19050">
            <a:solidFill>
              <a:srgbClr val="FF93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671479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n.com.cn/72351167937511424/20080222/10134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30137" y="2953469"/>
            <a:ext cx="4762500" cy="3571875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直角三角形 3"/>
          <p:cNvSpPr/>
          <p:nvPr/>
        </p:nvSpPr>
        <p:spPr>
          <a:xfrm flipH="1">
            <a:off x="6726818" y="3106927"/>
            <a:ext cx="5154602" cy="1066246"/>
          </a:xfrm>
          <a:custGeom>
            <a:avLst/>
            <a:gdLst/>
            <a:ahLst/>
            <a:cxnLst/>
            <a:rect l="l" t="t" r="r" b="b"/>
            <a:pathLst>
              <a:path w="5154602" h="1066246">
                <a:moveTo>
                  <a:pt x="4827003" y="763972"/>
                </a:moveTo>
                <a:lnTo>
                  <a:pt x="4827003" y="979972"/>
                </a:lnTo>
                <a:lnTo>
                  <a:pt x="5154602" y="979972"/>
                </a:lnTo>
                <a:close/>
                <a:moveTo>
                  <a:pt x="4827002" y="0"/>
                </a:moveTo>
                <a:lnTo>
                  <a:pt x="0" y="0"/>
                </a:lnTo>
                <a:lnTo>
                  <a:pt x="0" y="1066246"/>
                </a:lnTo>
                <a:lnTo>
                  <a:pt x="4827002" y="1066246"/>
                </a:lnTo>
                <a:close/>
              </a:path>
            </a:pathLst>
          </a:cu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4"/>
          <p:cNvSpPr txBox="1"/>
          <p:nvPr/>
        </p:nvSpPr>
        <p:spPr>
          <a:xfrm>
            <a:off x="320478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人生价值</a:t>
            </a:r>
            <a:r>
              <a:rPr lang="en-US" altLang="zh-CN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14" name="组合 13"/>
            <p:cNvGrpSpPr/>
            <p:nvPr/>
          </p:nvGrpSpPr>
          <p:grpSpPr>
            <a:xfrm>
              <a:off x="7895406" y="5589240"/>
              <a:ext cx="4104456" cy="1080120"/>
              <a:chOff x="7895406" y="5589240"/>
              <a:chExt cx="4104456" cy="108012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7895406" y="6525344"/>
                <a:ext cx="410445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0" algn="r">
                <a:spcBef>
                  <a:spcPts val="200"/>
                </a:spcBef>
                <a:spcAft>
                  <a:spcPts val="60"/>
                </a:spcAft>
              </a:pPr>
              <a:r>
                <a:rPr lang="zh-CN" altLang="en-US" kern="0" dirty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人生价值的基本面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730137" y="1423542"/>
            <a:ext cx="8597415" cy="777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我们原本没有意识去思考什么人生价值，但是，当我们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因</a:t>
            </a: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人生阅历的增加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遇到什么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意想不到的事情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时，我们往往开始去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思考人生价值，思考人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活着有什么意义。</a:t>
            </a:r>
            <a:endParaRPr 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149201" y="3152259"/>
            <a:ext cx="4706646" cy="9725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我想过有意义的生活，有意义的生活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就是</a:t>
            </a:r>
            <a:r>
              <a:rPr lang="zh-CN" altLang="en-US" sz="2400" b="1" dirty="0" smtClean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好好活着</a:t>
            </a:r>
            <a:r>
              <a:rPr lang="zh-CN" altLang="en-US" sz="2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sz="2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7943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78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人生价值</a:t>
            </a:r>
            <a:r>
              <a:rPr lang="en-US" altLang="zh-CN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14" name="组合 13"/>
            <p:cNvGrpSpPr/>
            <p:nvPr/>
          </p:nvGrpSpPr>
          <p:grpSpPr>
            <a:xfrm>
              <a:off x="7895406" y="5589240"/>
              <a:ext cx="4104456" cy="1080120"/>
              <a:chOff x="7895406" y="5589240"/>
              <a:chExt cx="4104456" cy="108012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7895406" y="6525344"/>
                <a:ext cx="410445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0" algn="r">
                <a:spcBef>
                  <a:spcPts val="200"/>
                </a:spcBef>
                <a:spcAft>
                  <a:spcPts val="60"/>
                </a:spcAft>
              </a:pPr>
              <a:r>
                <a:rPr lang="zh-CN" altLang="en-US" kern="0" dirty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人生价值的升华面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9600" b="1" kern="0" dirty="0"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638821" y="1360958"/>
            <a:ext cx="7942092" cy="416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defTabSz="91440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一个人</a:t>
            </a: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的价值，应当看他贡献什么，而不应当看他取得什么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r>
              <a:rPr kumimoji="0" lang="en-US" altLang="zh-CN" b="1" i="0" u="none" strike="noStrike" kern="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00B0F0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en-US" b="1" i="0" u="none" strike="noStrike" kern="0" cap="none" spc="0" normalizeH="0" baseline="0" noProof="0" dirty="0">
                <a:ln w="17780" cmpd="sng">
                  <a:noFill/>
                  <a:prstDash val="solid"/>
                  <a:miter lim="800000"/>
                </a:ln>
                <a:solidFill>
                  <a:srgbClr val="00B0F0"/>
                </a:solidFill>
                <a:uLnTx/>
                <a:uFillTx/>
                <a:latin typeface="微软雅黑" pitchFamily="34" charset="-122"/>
                <a:ea typeface="微软雅黑" pitchFamily="34" charset="-122"/>
              </a:rPr>
              <a:t>爱因斯坦</a:t>
            </a:r>
          </a:p>
        </p:txBody>
      </p:sp>
      <p:sp>
        <p:nvSpPr>
          <p:cNvPr id="53" name="Line 1598"/>
          <p:cNvSpPr>
            <a:spLocks noChangeShapeType="1"/>
          </p:cNvSpPr>
          <p:nvPr/>
        </p:nvSpPr>
        <p:spPr bwMode="auto">
          <a:xfrm>
            <a:off x="7799677" y="27795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4" name="Line 1599"/>
          <p:cNvSpPr>
            <a:spLocks noChangeShapeType="1"/>
          </p:cNvSpPr>
          <p:nvPr/>
        </p:nvSpPr>
        <p:spPr bwMode="auto">
          <a:xfrm>
            <a:off x="7799677" y="27795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5" name="Line 1600"/>
          <p:cNvSpPr>
            <a:spLocks noChangeShapeType="1"/>
          </p:cNvSpPr>
          <p:nvPr/>
        </p:nvSpPr>
        <p:spPr bwMode="auto">
          <a:xfrm>
            <a:off x="7786977" y="26937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6" name="Line 1601"/>
          <p:cNvSpPr>
            <a:spLocks noChangeShapeType="1"/>
          </p:cNvSpPr>
          <p:nvPr/>
        </p:nvSpPr>
        <p:spPr bwMode="auto">
          <a:xfrm>
            <a:off x="7786977" y="26937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7" name="Line 1602"/>
          <p:cNvSpPr>
            <a:spLocks noChangeShapeType="1"/>
          </p:cNvSpPr>
          <p:nvPr/>
        </p:nvSpPr>
        <p:spPr bwMode="auto">
          <a:xfrm>
            <a:off x="7774277" y="26271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8" name="Line 1603"/>
          <p:cNvSpPr>
            <a:spLocks noChangeShapeType="1"/>
          </p:cNvSpPr>
          <p:nvPr/>
        </p:nvSpPr>
        <p:spPr bwMode="auto">
          <a:xfrm>
            <a:off x="7774277" y="26271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9" name="Line 1598"/>
          <p:cNvSpPr>
            <a:spLocks noChangeShapeType="1"/>
          </p:cNvSpPr>
          <p:nvPr/>
        </p:nvSpPr>
        <p:spPr bwMode="auto">
          <a:xfrm>
            <a:off x="7856984" y="27795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0" name="Line 1599"/>
          <p:cNvSpPr>
            <a:spLocks noChangeShapeType="1"/>
          </p:cNvSpPr>
          <p:nvPr/>
        </p:nvSpPr>
        <p:spPr bwMode="auto">
          <a:xfrm>
            <a:off x="7856984" y="27795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1" name="Line 1600"/>
          <p:cNvSpPr>
            <a:spLocks noChangeShapeType="1"/>
          </p:cNvSpPr>
          <p:nvPr/>
        </p:nvSpPr>
        <p:spPr bwMode="auto">
          <a:xfrm>
            <a:off x="7844284" y="26937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2" name="Line 1601"/>
          <p:cNvSpPr>
            <a:spLocks noChangeShapeType="1"/>
          </p:cNvSpPr>
          <p:nvPr/>
        </p:nvSpPr>
        <p:spPr bwMode="auto">
          <a:xfrm>
            <a:off x="7844284" y="26937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3" name="Line 1602"/>
          <p:cNvSpPr>
            <a:spLocks noChangeShapeType="1"/>
          </p:cNvSpPr>
          <p:nvPr/>
        </p:nvSpPr>
        <p:spPr bwMode="auto">
          <a:xfrm>
            <a:off x="7831584" y="26271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4" name="Line 1603"/>
          <p:cNvSpPr>
            <a:spLocks noChangeShapeType="1"/>
          </p:cNvSpPr>
          <p:nvPr/>
        </p:nvSpPr>
        <p:spPr bwMode="auto">
          <a:xfrm>
            <a:off x="7831584" y="2627113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638821" y="1806553"/>
            <a:ext cx="8960995" cy="4514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一个人的价值，不是看你这一辈子拥有什么，而是看你能为世界留下什么。</a:t>
            </a:r>
            <a:r>
              <a:rPr lang="en-US" altLang="zh-CN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郭鹤年</a:t>
            </a:r>
            <a:endParaRPr lang="zh-CN" altLang="en-US" b="1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6" name="Picture 4" descr="http://pic24.nipic.com/20121011/11071072_213903662176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335136" y="3013742"/>
            <a:ext cx="4664726" cy="2140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矩形 72"/>
          <p:cNvSpPr/>
          <p:nvPr/>
        </p:nvSpPr>
        <p:spPr>
          <a:xfrm>
            <a:off x="2638821" y="3505028"/>
            <a:ext cx="4741693" cy="11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蜜蜂忙碌一天，人见人爱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；蚊子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整日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奔波</a:t>
            </a:r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人人喊打！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859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78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人生价值</a:t>
            </a:r>
            <a:r>
              <a:rPr lang="en-US" altLang="zh-CN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意义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14" name="组合 13"/>
            <p:cNvGrpSpPr/>
            <p:nvPr/>
          </p:nvGrpSpPr>
          <p:grpSpPr>
            <a:xfrm>
              <a:off x="7895406" y="5589240"/>
              <a:ext cx="4104456" cy="1080120"/>
              <a:chOff x="7895406" y="5589240"/>
              <a:chExt cx="4104456" cy="1080120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7895406" y="6525344"/>
                <a:ext cx="410445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8" name="直接连接符 17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5" name="矩形 14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0" algn="r">
                <a:spcBef>
                  <a:spcPts val="200"/>
                </a:spcBef>
                <a:spcAft>
                  <a:spcPts val="60"/>
                </a:spcAft>
              </a:pPr>
              <a:r>
                <a:rPr lang="zh-CN" altLang="en-US" kern="0" dirty="0" smtClean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人生境界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9600" b="1" kern="0" dirty="0" smtClean="0"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625758" y="1419829"/>
            <a:ext cx="8947934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defRPr/>
            </a:pP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冯友兰</a:t>
            </a: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认为</a:t>
            </a: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，人</a:t>
            </a: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做各种事，有各种意义，</a:t>
            </a:r>
            <a:r>
              <a:rPr lang="zh-CN" altLang="en-US" b="1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各种意义合成一个整体，就</a:t>
            </a:r>
            <a:r>
              <a:rPr lang="zh-CN" altLang="en-US" b="1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构成</a:t>
            </a:r>
            <a:r>
              <a:rPr lang="zh-CN" altLang="en-US" b="1" kern="0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b="1" kern="0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境界</a:t>
            </a: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深色1"/>
          <p:cNvGrpSpPr/>
          <p:nvPr/>
        </p:nvGrpSpPr>
        <p:grpSpPr>
          <a:xfrm>
            <a:off x="2317822" y="2134221"/>
            <a:ext cx="4013200" cy="4025900"/>
            <a:chOff x="1834496" y="1355922"/>
            <a:chExt cx="4013200" cy="4025900"/>
          </a:xfrm>
        </p:grpSpPr>
        <p:sp>
          <p:nvSpPr>
            <p:cNvPr id="27" name="等腰三角形 26"/>
            <p:cNvSpPr/>
            <p:nvPr/>
          </p:nvSpPr>
          <p:spPr>
            <a:xfrm>
              <a:off x="1834496" y="1355922"/>
              <a:ext cx="4013200" cy="4025900"/>
            </a:xfrm>
            <a:prstGeom prst="triangle">
              <a:avLst/>
            </a:prstGeom>
            <a:gradFill>
              <a:gsLst>
                <a:gs pos="100000">
                  <a:srgbClr val="F68426">
                    <a:lumMod val="20000"/>
                    <a:lumOff val="80000"/>
                  </a:srgbClr>
                </a:gs>
                <a:gs pos="51657">
                  <a:srgbClr val="F68426">
                    <a:lumMod val="60000"/>
                    <a:lumOff val="40000"/>
                  </a:srgbClr>
                </a:gs>
                <a:gs pos="0">
                  <a:srgbClr val="F68426">
                    <a:lumMod val="20000"/>
                    <a:lumOff val="80000"/>
                  </a:srgbClr>
                </a:gs>
              </a:gsLst>
              <a:lin ang="5400000" scaled="1"/>
            </a:gradFill>
            <a:ln w="9525">
              <a:solidFill>
                <a:srgbClr val="F68426">
                  <a:lumMod val="60000"/>
                  <a:lumOff val="40000"/>
                </a:srgbClr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18000"/>
                </a:prstClr>
              </a:outerShdw>
            </a:effectLst>
          </p:spPr>
        </p:sp>
        <p:sp>
          <p:nvSpPr>
            <p:cNvPr id="28" name="等腰三角形 27"/>
            <p:cNvSpPr/>
            <p:nvPr/>
          </p:nvSpPr>
          <p:spPr>
            <a:xfrm>
              <a:off x="1876134" y="1404309"/>
              <a:ext cx="3941208" cy="3960440"/>
            </a:xfrm>
            <a:prstGeom prst="triangle">
              <a:avLst/>
            </a:prstGeom>
            <a:gradFill rotWithShape="1">
              <a:gsLst>
                <a:gs pos="98000">
                  <a:srgbClr val="F68426">
                    <a:lumMod val="60000"/>
                    <a:lumOff val="40000"/>
                  </a:srgbClr>
                </a:gs>
                <a:gs pos="100000">
                  <a:srgbClr val="F68426">
                    <a:lumMod val="40000"/>
                    <a:lumOff val="60000"/>
                  </a:srgbClr>
                </a:gs>
                <a:gs pos="51657">
                  <a:srgbClr val="F68426"/>
                </a:gs>
                <a:gs pos="50000">
                  <a:srgbClr val="F68426">
                    <a:alpha val="70000"/>
                  </a:srgbClr>
                </a:gs>
                <a:gs pos="8000">
                  <a:srgbClr val="F68426">
                    <a:lumMod val="60000"/>
                    <a:lumOff val="40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</p:sp>
      </p:grpSp>
      <p:grpSp>
        <p:nvGrpSpPr>
          <p:cNvPr id="29" name="文本1"/>
          <p:cNvGrpSpPr/>
          <p:nvPr/>
        </p:nvGrpSpPr>
        <p:grpSpPr>
          <a:xfrm>
            <a:off x="4342552" y="2631358"/>
            <a:ext cx="2641600" cy="722312"/>
            <a:chOff x="4267199" y="1758651"/>
            <a:chExt cx="2641600" cy="722312"/>
          </a:xfrm>
        </p:grpSpPr>
        <p:sp>
          <p:nvSpPr>
            <p:cNvPr id="30" name="任意多边形 29"/>
            <p:cNvSpPr/>
            <p:nvPr/>
          </p:nvSpPr>
          <p:spPr>
            <a:xfrm>
              <a:off x="4267199" y="1758651"/>
              <a:ext cx="2641600" cy="7223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>
              <a:gsLst>
                <a:gs pos="100000">
                  <a:srgbClr val="FFFFFF"/>
                </a:gs>
                <a:gs pos="51657">
                  <a:srgbClr val="F0F0F0"/>
                </a:gs>
                <a:gs pos="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  <p:txBody>
            <a:bodyPr wrap="none" anchor="ctr"/>
            <a:lstStyle/>
            <a:p>
              <a:endParaRPr lang="zh-CN" altLang="en-US" sz="1600" kern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301564" y="1786666"/>
              <a:ext cx="2590800" cy="6842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 rotWithShape="1">
              <a:gsLst>
                <a:gs pos="98000">
                  <a:srgbClr val="F9F9F9"/>
                </a:gs>
                <a:gs pos="100000">
                  <a:srgbClr val="FFFFFF"/>
                </a:gs>
                <a:gs pos="51657">
                  <a:srgbClr val="E8E8E8"/>
                </a:gs>
                <a:gs pos="50000">
                  <a:srgbClr val="ECECEC"/>
                </a:gs>
                <a:gs pos="8000">
                  <a:srgbClr val="F8F8F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400" b="1" kern="0" dirty="0" smtClean="0">
                  <a:solidFill>
                    <a:srgbClr val="646464"/>
                  </a:solidFill>
                  <a:ea typeface="微软雅黑" pitchFamily="34" charset="-122"/>
                </a:rPr>
                <a:t>天地境界</a:t>
              </a:r>
              <a:endParaRPr lang="zh-CN" altLang="en-US" sz="2400" b="1" kern="0" dirty="0">
                <a:solidFill>
                  <a:srgbClr val="646464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2" name="文本2"/>
          <p:cNvGrpSpPr/>
          <p:nvPr/>
        </p:nvGrpSpPr>
        <p:grpSpPr>
          <a:xfrm>
            <a:off x="4342552" y="3443960"/>
            <a:ext cx="2641600" cy="722312"/>
            <a:chOff x="4267199" y="2571253"/>
            <a:chExt cx="2641600" cy="722312"/>
          </a:xfrm>
        </p:grpSpPr>
        <p:sp>
          <p:nvSpPr>
            <p:cNvPr id="33" name="任意多边形 32"/>
            <p:cNvSpPr/>
            <p:nvPr/>
          </p:nvSpPr>
          <p:spPr>
            <a:xfrm>
              <a:off x="4267199" y="2571253"/>
              <a:ext cx="2641600" cy="7223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>
              <a:gsLst>
                <a:gs pos="100000">
                  <a:srgbClr val="FFFFFF"/>
                </a:gs>
                <a:gs pos="51657">
                  <a:srgbClr val="F0F0F0"/>
                </a:gs>
                <a:gs pos="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  <p:txBody>
            <a:bodyPr wrap="none" anchor="ctr"/>
            <a:lstStyle/>
            <a:p>
              <a:endParaRPr lang="zh-CN" altLang="en-US" sz="1600" kern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4301564" y="2599268"/>
              <a:ext cx="2590800" cy="6842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 rotWithShape="1">
              <a:gsLst>
                <a:gs pos="98000">
                  <a:srgbClr val="F9F9F9"/>
                </a:gs>
                <a:gs pos="100000">
                  <a:srgbClr val="FFFFFF"/>
                </a:gs>
                <a:gs pos="51657">
                  <a:srgbClr val="E8E8E8"/>
                </a:gs>
                <a:gs pos="50000">
                  <a:srgbClr val="ECECEC"/>
                </a:gs>
                <a:gs pos="8000">
                  <a:srgbClr val="F8F8F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400" b="1" kern="0" dirty="0" smtClean="0">
                  <a:solidFill>
                    <a:srgbClr val="646464"/>
                  </a:solidFill>
                  <a:ea typeface="微软雅黑" pitchFamily="34" charset="-122"/>
                </a:rPr>
                <a:t>道德境界</a:t>
              </a:r>
              <a:endParaRPr lang="zh-CN" altLang="en-US" sz="2400" b="1" kern="0" dirty="0">
                <a:solidFill>
                  <a:srgbClr val="646464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5" name="文本3"/>
          <p:cNvGrpSpPr/>
          <p:nvPr/>
        </p:nvGrpSpPr>
        <p:grpSpPr>
          <a:xfrm>
            <a:off x="4342552" y="4256562"/>
            <a:ext cx="2641600" cy="722312"/>
            <a:chOff x="4267199" y="3383855"/>
            <a:chExt cx="2641600" cy="722312"/>
          </a:xfrm>
        </p:grpSpPr>
        <p:sp>
          <p:nvSpPr>
            <p:cNvPr id="36" name="任意多边形 35"/>
            <p:cNvSpPr/>
            <p:nvPr/>
          </p:nvSpPr>
          <p:spPr>
            <a:xfrm>
              <a:off x="4267199" y="3383855"/>
              <a:ext cx="2641600" cy="7223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>
              <a:gsLst>
                <a:gs pos="100000">
                  <a:srgbClr val="FFFFFF"/>
                </a:gs>
                <a:gs pos="51657">
                  <a:srgbClr val="F0F0F0"/>
                </a:gs>
                <a:gs pos="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  <p:txBody>
            <a:bodyPr wrap="none" anchor="ctr"/>
            <a:lstStyle/>
            <a:p>
              <a:endParaRPr lang="zh-CN" altLang="en-US" sz="1600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301564" y="3411870"/>
              <a:ext cx="2590800" cy="6842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 rotWithShape="1">
              <a:gsLst>
                <a:gs pos="98000">
                  <a:srgbClr val="F9F9F9"/>
                </a:gs>
                <a:gs pos="100000">
                  <a:srgbClr val="FFFFFF"/>
                </a:gs>
                <a:gs pos="51657">
                  <a:srgbClr val="E8E8E8"/>
                </a:gs>
                <a:gs pos="50000">
                  <a:srgbClr val="ECECEC"/>
                </a:gs>
                <a:gs pos="8000">
                  <a:srgbClr val="F8F8F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400" b="1" kern="0" dirty="0" smtClean="0">
                  <a:solidFill>
                    <a:srgbClr val="646464"/>
                  </a:solidFill>
                  <a:ea typeface="微软雅黑" pitchFamily="34" charset="-122"/>
                </a:rPr>
                <a:t>功利境界</a:t>
              </a:r>
              <a:endParaRPr lang="zh-CN" altLang="en-US" sz="2400" b="1" kern="0" dirty="0">
                <a:solidFill>
                  <a:srgbClr val="646464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8" name="文本4"/>
          <p:cNvGrpSpPr/>
          <p:nvPr/>
        </p:nvGrpSpPr>
        <p:grpSpPr>
          <a:xfrm>
            <a:off x="4342552" y="5069163"/>
            <a:ext cx="2641600" cy="722312"/>
            <a:chOff x="4267199" y="4196456"/>
            <a:chExt cx="2641600" cy="722312"/>
          </a:xfrm>
        </p:grpSpPr>
        <p:sp>
          <p:nvSpPr>
            <p:cNvPr id="39" name="任意多边形 38"/>
            <p:cNvSpPr/>
            <p:nvPr/>
          </p:nvSpPr>
          <p:spPr>
            <a:xfrm>
              <a:off x="4267199" y="4196456"/>
              <a:ext cx="2641600" cy="7223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>
              <a:gsLst>
                <a:gs pos="100000">
                  <a:srgbClr val="FFFFFF"/>
                </a:gs>
                <a:gs pos="51657">
                  <a:srgbClr val="F0F0F0"/>
                </a:gs>
                <a:gs pos="0">
                  <a:srgbClr val="FFFFFF"/>
                </a:gs>
              </a:gsLst>
              <a:lin ang="5400000" scaled="1"/>
            </a:gradFill>
            <a:ln w="9525">
              <a:solidFill>
                <a:srgbClr val="DDDDDD"/>
              </a:solidFill>
              <a:round/>
              <a:headEnd/>
              <a:tailEnd/>
            </a:ln>
            <a:effectLst>
              <a:outerShdw blurRad="63500" sx="101000" sy="101000" algn="ctr" rotWithShape="0">
                <a:prstClr val="black">
                  <a:alpha val="8000"/>
                </a:prstClr>
              </a:outerShdw>
            </a:effectLst>
          </p:spPr>
          <p:txBody>
            <a:bodyPr wrap="none" anchor="ctr"/>
            <a:lstStyle/>
            <a:p>
              <a:endParaRPr lang="zh-CN" altLang="en-US" sz="1600" kern="0" dirty="0">
                <a:solidFill>
                  <a:sysClr val="windowText" lastClr="000000"/>
                </a:solidFill>
                <a:ea typeface="微软雅黑" pitchFamily="34" charset="-122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301564" y="4224471"/>
              <a:ext cx="2590800" cy="684212"/>
            </a:xfrm>
            <a:custGeom>
              <a:avLst/>
              <a:gdLst>
                <a:gd name="connsiteX0" fmla="*/ 0 w 2641600"/>
                <a:gd name="connsiteY0" fmla="*/ 120388 h 722312"/>
                <a:gd name="connsiteX1" fmla="*/ 120388 w 2641600"/>
                <a:gd name="connsiteY1" fmla="*/ 0 h 722312"/>
                <a:gd name="connsiteX2" fmla="*/ 2521212 w 2641600"/>
                <a:gd name="connsiteY2" fmla="*/ 0 h 722312"/>
                <a:gd name="connsiteX3" fmla="*/ 2641600 w 2641600"/>
                <a:gd name="connsiteY3" fmla="*/ 120388 h 722312"/>
                <a:gd name="connsiteX4" fmla="*/ 2641600 w 2641600"/>
                <a:gd name="connsiteY4" fmla="*/ 601924 h 722312"/>
                <a:gd name="connsiteX5" fmla="*/ 2521212 w 2641600"/>
                <a:gd name="connsiteY5" fmla="*/ 722312 h 722312"/>
                <a:gd name="connsiteX6" fmla="*/ 120388 w 2641600"/>
                <a:gd name="connsiteY6" fmla="*/ 722312 h 722312"/>
                <a:gd name="connsiteX7" fmla="*/ 0 w 2641600"/>
                <a:gd name="connsiteY7" fmla="*/ 601924 h 722312"/>
                <a:gd name="connsiteX8" fmla="*/ 0 w 2641600"/>
                <a:gd name="connsiteY8" fmla="*/ 120388 h 722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41600" h="722312">
                  <a:moveTo>
                    <a:pt x="0" y="120388"/>
                  </a:moveTo>
                  <a:cubicBezTo>
                    <a:pt x="0" y="53900"/>
                    <a:pt x="53900" y="0"/>
                    <a:pt x="120388" y="0"/>
                  </a:cubicBezTo>
                  <a:lnTo>
                    <a:pt x="2521212" y="0"/>
                  </a:lnTo>
                  <a:cubicBezTo>
                    <a:pt x="2587700" y="0"/>
                    <a:pt x="2641600" y="53900"/>
                    <a:pt x="2641600" y="120388"/>
                  </a:cubicBezTo>
                  <a:lnTo>
                    <a:pt x="2641600" y="601924"/>
                  </a:lnTo>
                  <a:cubicBezTo>
                    <a:pt x="2641600" y="668412"/>
                    <a:pt x="2587700" y="722312"/>
                    <a:pt x="2521212" y="722312"/>
                  </a:cubicBezTo>
                  <a:lnTo>
                    <a:pt x="120388" y="722312"/>
                  </a:lnTo>
                  <a:cubicBezTo>
                    <a:pt x="53900" y="722312"/>
                    <a:pt x="0" y="668412"/>
                    <a:pt x="0" y="601924"/>
                  </a:cubicBezTo>
                  <a:lnTo>
                    <a:pt x="0" y="120388"/>
                  </a:lnTo>
                  <a:close/>
                </a:path>
              </a:pathLst>
            </a:custGeom>
            <a:gradFill rotWithShape="1">
              <a:gsLst>
                <a:gs pos="98000">
                  <a:srgbClr val="F9F9F9"/>
                </a:gs>
                <a:gs pos="100000">
                  <a:srgbClr val="FFFFFF"/>
                </a:gs>
                <a:gs pos="51657">
                  <a:srgbClr val="E8E8E8"/>
                </a:gs>
                <a:gs pos="50000">
                  <a:srgbClr val="ECECEC"/>
                </a:gs>
                <a:gs pos="8000">
                  <a:srgbClr val="F8F8F8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vl="0" algn="ctr">
                <a:lnSpc>
                  <a:spcPct val="150000"/>
                </a:lnSpc>
                <a:defRPr/>
              </a:pPr>
              <a:r>
                <a:rPr lang="zh-CN" altLang="en-US" sz="2400" b="1" kern="0" dirty="0" smtClean="0">
                  <a:solidFill>
                    <a:srgbClr val="646464"/>
                  </a:solidFill>
                  <a:ea typeface="微软雅黑" pitchFamily="34" charset="-122"/>
                </a:rPr>
                <a:t>自然境界</a:t>
              </a:r>
              <a:endParaRPr lang="zh-CN" altLang="en-US" sz="2400" b="1" kern="0" dirty="0">
                <a:solidFill>
                  <a:srgbClr val="646464"/>
                </a:solidFill>
                <a:ea typeface="微软雅黑" pitchFamily="34" charset="-122"/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>
            <a:off x="7099725" y="3353670"/>
            <a:ext cx="4428000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2" name="直接连接符 41"/>
          <p:cNvCxnSpPr/>
          <p:nvPr/>
        </p:nvCxnSpPr>
        <p:spPr>
          <a:xfrm>
            <a:off x="7099725" y="4200967"/>
            <a:ext cx="4428000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43" name="直接连接符 42"/>
          <p:cNvCxnSpPr/>
          <p:nvPr/>
        </p:nvCxnSpPr>
        <p:spPr>
          <a:xfrm>
            <a:off x="7099725" y="5048263"/>
            <a:ext cx="4428000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7099725" y="2766811"/>
            <a:ext cx="4428000" cy="416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defRPr/>
            </a:pP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心中包藏宇宙，重人</a:t>
            </a: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与自然的</a:t>
            </a: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和谐，</a:t>
            </a:r>
            <a:r>
              <a:rPr lang="zh-CN" altLang="en-US" b="1" kern="0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圣人</a:t>
            </a:r>
            <a:endParaRPr kumimoji="0" lang="zh-CN" altLang="en-US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FF933C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099725" y="4392015"/>
            <a:ext cx="4428000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defRPr/>
            </a:pP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重功利，爱攀比</a:t>
            </a: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b="1" kern="0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利己</a:t>
            </a: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主义</a:t>
            </a:r>
            <a:endParaRPr kumimoji="0" lang="zh-CN" altLang="en-US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99725" y="5213581"/>
            <a:ext cx="4428000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defRPr/>
            </a:pP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如婴孩一样</a:t>
            </a: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以</a:t>
            </a:r>
            <a:r>
              <a:rPr lang="zh-CN" altLang="en-US" b="1" kern="0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本能</a:t>
            </a: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喜好做事</a:t>
            </a:r>
            <a:endParaRPr kumimoji="0" lang="zh-CN" altLang="en-US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099725" y="3588378"/>
            <a:ext cx="4428000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心有天下，谋人类幸福，</a:t>
            </a:r>
            <a:r>
              <a:rPr lang="zh-CN" altLang="en-US" b="1" kern="0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贤人</a:t>
            </a: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kern="0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0666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84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态度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38821" y="1302975"/>
            <a:ext cx="7942092" cy="416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defRPr/>
            </a:pP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人生态度决定人的</a:t>
            </a:r>
            <a:r>
              <a:rPr lang="zh-CN" altLang="en-US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活法</a:t>
            </a:r>
            <a:r>
              <a:rPr lang="zh-CN" altLang="en-US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Line 1598"/>
          <p:cNvSpPr>
            <a:spLocks noChangeShapeType="1"/>
          </p:cNvSpPr>
          <p:nvPr/>
        </p:nvSpPr>
        <p:spPr bwMode="auto">
          <a:xfrm>
            <a:off x="8714269" y="30719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4" name="Line 1599"/>
          <p:cNvSpPr>
            <a:spLocks noChangeShapeType="1"/>
          </p:cNvSpPr>
          <p:nvPr/>
        </p:nvSpPr>
        <p:spPr bwMode="auto">
          <a:xfrm>
            <a:off x="8714269" y="30719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5" name="Line 1600"/>
          <p:cNvSpPr>
            <a:spLocks noChangeShapeType="1"/>
          </p:cNvSpPr>
          <p:nvPr/>
        </p:nvSpPr>
        <p:spPr bwMode="auto">
          <a:xfrm>
            <a:off x="8701569" y="2986176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6" name="Line 1601"/>
          <p:cNvSpPr>
            <a:spLocks noChangeShapeType="1"/>
          </p:cNvSpPr>
          <p:nvPr/>
        </p:nvSpPr>
        <p:spPr bwMode="auto">
          <a:xfrm>
            <a:off x="8701569" y="2986176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7" name="Line 1602"/>
          <p:cNvSpPr>
            <a:spLocks noChangeShapeType="1"/>
          </p:cNvSpPr>
          <p:nvPr/>
        </p:nvSpPr>
        <p:spPr bwMode="auto">
          <a:xfrm>
            <a:off x="8688869" y="29195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8" name="Line 1603"/>
          <p:cNvSpPr>
            <a:spLocks noChangeShapeType="1"/>
          </p:cNvSpPr>
          <p:nvPr/>
        </p:nvSpPr>
        <p:spPr bwMode="auto">
          <a:xfrm>
            <a:off x="8688869" y="29195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59" name="Line 1598"/>
          <p:cNvSpPr>
            <a:spLocks noChangeShapeType="1"/>
          </p:cNvSpPr>
          <p:nvPr/>
        </p:nvSpPr>
        <p:spPr bwMode="auto">
          <a:xfrm>
            <a:off x="8771576" y="30719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0" name="Line 1599"/>
          <p:cNvSpPr>
            <a:spLocks noChangeShapeType="1"/>
          </p:cNvSpPr>
          <p:nvPr/>
        </p:nvSpPr>
        <p:spPr bwMode="auto">
          <a:xfrm>
            <a:off x="8771576" y="30719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1" name="Line 1600"/>
          <p:cNvSpPr>
            <a:spLocks noChangeShapeType="1"/>
          </p:cNvSpPr>
          <p:nvPr/>
        </p:nvSpPr>
        <p:spPr bwMode="auto">
          <a:xfrm>
            <a:off x="8758876" y="2986176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2" name="Line 1601"/>
          <p:cNvSpPr>
            <a:spLocks noChangeShapeType="1"/>
          </p:cNvSpPr>
          <p:nvPr/>
        </p:nvSpPr>
        <p:spPr bwMode="auto">
          <a:xfrm>
            <a:off x="8758876" y="2986176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3" name="Line 1602"/>
          <p:cNvSpPr>
            <a:spLocks noChangeShapeType="1"/>
          </p:cNvSpPr>
          <p:nvPr/>
        </p:nvSpPr>
        <p:spPr bwMode="auto">
          <a:xfrm>
            <a:off x="8746176" y="29195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64" name="Line 1603"/>
          <p:cNvSpPr>
            <a:spLocks noChangeShapeType="1"/>
          </p:cNvSpPr>
          <p:nvPr/>
        </p:nvSpPr>
        <p:spPr bwMode="auto">
          <a:xfrm>
            <a:off x="8746176" y="2919501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959302" y="5243716"/>
            <a:ext cx="5040560" cy="1569660"/>
            <a:chOff x="6959302" y="5243716"/>
            <a:chExt cx="5040560" cy="1569660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422" y="5589240"/>
              <a:ext cx="3960440" cy="1080120"/>
              <a:chOff x="8039422" y="5589240"/>
              <a:chExt cx="3960440" cy="108012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8039422" y="6525344"/>
                <a:ext cx="396044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6959302" y="6084004"/>
              <a:ext cx="41643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“出世”与“入世”的人生态度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1" name="Freeform 274"/>
          <p:cNvSpPr>
            <a:spLocks/>
          </p:cNvSpPr>
          <p:nvPr/>
        </p:nvSpPr>
        <p:spPr bwMode="auto">
          <a:xfrm>
            <a:off x="5248867" y="2199164"/>
            <a:ext cx="2016000" cy="2016000"/>
          </a:xfrm>
          <a:prstGeom prst="flowChartConnector">
            <a:avLst/>
          </a:prstGeom>
          <a:solidFill>
            <a:srgbClr val="8BAB00">
              <a:alpha val="69804"/>
            </a:srgbClr>
          </a:solidFill>
          <a:ln>
            <a:noFill/>
          </a:ln>
          <a:effectLst/>
          <a:extLst/>
        </p:spPr>
        <p:style>
          <a:lnRef idx="0">
            <a:scrgbClr r="0" g="0" b="0"/>
          </a:lnRef>
          <a:fillRef idx="3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534931" tIns="535316" rIns="534931" bIns="979745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400" dirty="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2" name="Freeform 369"/>
          <p:cNvSpPr>
            <a:spLocks/>
          </p:cNvSpPr>
          <p:nvPr/>
        </p:nvSpPr>
        <p:spPr bwMode="auto">
          <a:xfrm>
            <a:off x="6510751" y="2199164"/>
            <a:ext cx="2016000" cy="2016000"/>
          </a:xfrm>
          <a:prstGeom prst="flowChartConnector">
            <a:avLst/>
          </a:prstGeom>
          <a:solidFill>
            <a:srgbClr val="FF9300">
              <a:alpha val="69804"/>
            </a:srgbClr>
          </a:solidFill>
          <a:ln>
            <a:noFill/>
          </a:ln>
          <a:effectLst/>
          <a:extLst/>
        </p:spPr>
        <p:style>
          <a:lnRef idx="0">
            <a:scrgbClr r="0" g="0" b="0"/>
          </a:lnRef>
          <a:fillRef idx="3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spcFirstLastPara="0" vert="horz" wrap="square" lIns="874861" tIns="753037" rIns="404506" bIns="604895" numCol="1" spcCol="1270" anchor="ctr" anchorCtr="0">
            <a:noAutofit/>
          </a:bodyPr>
          <a:lstStyle/>
          <a:p>
            <a:pPr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400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3" name="TextBox 33"/>
          <p:cNvSpPr txBox="1"/>
          <p:nvPr/>
        </p:nvSpPr>
        <p:spPr>
          <a:xfrm>
            <a:off x="5351457" y="288399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出世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TextBox 35"/>
          <p:cNvSpPr txBox="1"/>
          <p:nvPr/>
        </p:nvSpPr>
        <p:spPr>
          <a:xfrm>
            <a:off x="7316163" y="2853221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入世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091847" y="2968091"/>
            <a:ext cx="3056351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>
              <a:lnSpc>
                <a:spcPts val="2800"/>
              </a:lnSpc>
              <a:defRPr/>
            </a:pPr>
            <a:r>
              <a:rPr lang="zh-CN" altLang="en-US" sz="2000" b="1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采菊东篱下</a:t>
            </a:r>
            <a:r>
              <a:rPr lang="zh-CN" altLang="en-US" sz="2000" b="1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，悠然</a:t>
            </a:r>
            <a:r>
              <a:rPr lang="zh-CN" altLang="en-US" sz="2000" b="1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见南</a:t>
            </a:r>
            <a:r>
              <a:rPr lang="zh-CN" altLang="en-US" sz="2000" b="1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山</a:t>
            </a:r>
            <a:endParaRPr kumimoji="0" lang="zh-CN" altLang="en-US" sz="2000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92647" y="2968091"/>
            <a:ext cx="3507215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ts val="2800"/>
              </a:lnSpc>
              <a:defRPr/>
            </a:pPr>
            <a:r>
              <a:rPr lang="zh-CN" altLang="en-US" sz="2000" b="1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醉里挑灯看剑，梦回吹角连营</a:t>
            </a:r>
            <a:endParaRPr kumimoji="0" lang="zh-CN" altLang="en-US" sz="2000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884146" y="3772803"/>
            <a:ext cx="0" cy="962035"/>
          </a:xfrm>
          <a:prstGeom prst="line">
            <a:avLst/>
          </a:prstGeom>
          <a:ln w="9525">
            <a:solidFill>
              <a:srgbClr val="E6A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772416" y="4734838"/>
            <a:ext cx="4359058" cy="0"/>
          </a:xfrm>
          <a:prstGeom prst="line">
            <a:avLst/>
          </a:prstGeom>
          <a:ln w="9525">
            <a:solidFill>
              <a:srgbClr val="E6A0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489535" y="4302846"/>
            <a:ext cx="3003111" cy="410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ts val="2800"/>
              </a:lnSpc>
              <a:defRPr/>
            </a:pPr>
            <a:r>
              <a:rPr lang="zh-CN" altLang="en-US" sz="1600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出世的</a:t>
            </a:r>
            <a:r>
              <a:rPr lang="zh-CN" altLang="en-US" sz="1600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态度   过</a:t>
            </a:r>
            <a:r>
              <a:rPr lang="zh-CN" altLang="en-US" sz="1600" kern="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入世的生活</a:t>
            </a:r>
            <a:endParaRPr kumimoji="0" lang="zh-CN" altLang="en-US" sz="1600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351456" y="4869160"/>
            <a:ext cx="3175295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ts val="2800"/>
              </a:lnSpc>
              <a:defRPr/>
            </a:pPr>
            <a:r>
              <a:rPr lang="zh-CN" altLang="en-US" sz="2000" b="1" kern="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中隐隐于市，大隐隐于朝</a:t>
            </a:r>
            <a:endParaRPr kumimoji="0" lang="zh-CN" altLang="en-US" sz="2000" b="1" i="0" u="none" strike="noStrike" kern="0" cap="none" spc="0" normalizeH="0" baseline="0" noProof="0" dirty="0">
              <a:ln w="17780" cmpd="sng">
                <a:noFill/>
                <a:prstDash val="solid"/>
                <a:miter lim="800000"/>
              </a:ln>
              <a:solidFill>
                <a:srgbClr val="00B0F0"/>
              </a:solidFill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4675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84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态度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6959302" y="5243716"/>
            <a:ext cx="5040560" cy="1569660"/>
            <a:chOff x="6959302" y="5243716"/>
            <a:chExt cx="5040560" cy="1569660"/>
          </a:xfrm>
        </p:grpSpPr>
        <p:grpSp>
          <p:nvGrpSpPr>
            <p:cNvPr id="26" name="组合 25"/>
            <p:cNvGrpSpPr/>
            <p:nvPr/>
          </p:nvGrpSpPr>
          <p:grpSpPr>
            <a:xfrm>
              <a:off x="8039422" y="5589240"/>
              <a:ext cx="3960440" cy="1080120"/>
              <a:chOff x="8039422" y="5589240"/>
              <a:chExt cx="3960440" cy="1080120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8039422" y="6525344"/>
                <a:ext cx="396044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6959302" y="6084004"/>
              <a:ext cx="416434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0" algn="r">
                <a:spcBef>
                  <a:spcPts val="200"/>
                </a:spcBef>
                <a:spcAft>
                  <a:spcPts val="60"/>
                </a:spcAft>
              </a:pPr>
              <a:r>
                <a:rPr lang="zh-CN" altLang="en-US" kern="0" dirty="0" smtClean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积极</a:t>
              </a:r>
              <a:r>
                <a:rPr lang="zh-CN" altLang="en-US" kern="0" dirty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zh-CN" altLang="en-US" kern="0" dirty="0" smtClean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消极与淡然的</a:t>
              </a:r>
              <a:r>
                <a:rPr lang="zh-CN" altLang="en-US" kern="0" dirty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人生态度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9600" b="1" kern="0" dirty="0"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12744" y="1556941"/>
            <a:ext cx="3600001" cy="2337611"/>
            <a:chOff x="2812743" y="2636912"/>
            <a:chExt cx="3600001" cy="2337611"/>
          </a:xfrm>
        </p:grpSpPr>
        <p:sp>
          <p:nvSpPr>
            <p:cNvPr id="36" name="矩形 35"/>
            <p:cNvSpPr/>
            <p:nvPr/>
          </p:nvSpPr>
          <p:spPr bwMode="auto">
            <a:xfrm>
              <a:off x="2812743" y="2636912"/>
              <a:ext cx="3600000" cy="456753"/>
            </a:xfrm>
            <a:prstGeom prst="rect">
              <a:avLst/>
            </a:prstGeom>
            <a:gradFill>
              <a:gsLst>
                <a:gs pos="33000">
                  <a:srgbClr val="6DAA2D">
                    <a:lumMod val="60000"/>
                    <a:lumOff val="40000"/>
                  </a:srgbClr>
                </a:gs>
                <a:gs pos="100000">
                  <a:srgbClr val="6DAA2D"/>
                </a:gs>
              </a:gsLst>
              <a:lin ang="5400000" scaled="0"/>
            </a:gradFill>
            <a:ln w="3175" cap="flat" cmpd="sng" algn="ctr">
              <a:solidFill>
                <a:srgbClr val="6DAA2D">
                  <a:lumMod val="60000"/>
                  <a:lumOff val="40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0" rIns="0" anchor="ctr"/>
            <a:lstStyle/>
            <a:p>
              <a:pPr algn="ctr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b="1" kern="0" dirty="0" smtClean="0">
                  <a:solidFill>
                    <a:sysClr val="window" lastClr="FFFFFF"/>
                  </a:solidFill>
                  <a:latin typeface="Impact" pitchFamily="34" charset="0"/>
                  <a:ea typeface="微软雅黑" pitchFamily="34" charset="-122"/>
                </a:rPr>
                <a:t>积极进取乐观有为型</a:t>
              </a:r>
              <a:endParaRPr lang="zh-CN" altLang="en-US" b="1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 bwMode="auto">
            <a:xfrm>
              <a:off x="2812744" y="3095253"/>
              <a:ext cx="3600000" cy="1879270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80000" tIns="180000" rIns="180000" anchor="t"/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①用乐观的心态看待世界和生活；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②进取心强烈，勇于开拓创新；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③人生责任感强烈；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④</a:t>
              </a:r>
              <a:r>
                <a:rPr lang="zh-CN" altLang="en-US" sz="1600" kern="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确信人生是</a:t>
              </a: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美好</a:t>
              </a:r>
              <a:r>
                <a:rPr lang="zh-CN" altLang="en-US" sz="1600" kern="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的、幸福</a:t>
              </a: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的。 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46223" y="1556941"/>
            <a:ext cx="3600000" cy="2337611"/>
            <a:chOff x="8193088" y="2636912"/>
            <a:chExt cx="3600000" cy="2337611"/>
          </a:xfrm>
        </p:grpSpPr>
        <p:sp>
          <p:nvSpPr>
            <p:cNvPr id="39" name="矩形 38"/>
            <p:cNvSpPr/>
            <p:nvPr/>
          </p:nvSpPr>
          <p:spPr bwMode="auto">
            <a:xfrm>
              <a:off x="8193088" y="2636912"/>
              <a:ext cx="3600000" cy="456753"/>
            </a:xfrm>
            <a:prstGeom prst="rect">
              <a:avLst/>
            </a:prstGeom>
            <a:gradFill>
              <a:gsLst>
                <a:gs pos="3300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消极颓废</a:t>
              </a:r>
              <a:r>
                <a:rPr lang="zh-CN" altLang="en-US" b="1" kern="0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悲观</a:t>
              </a:r>
              <a:r>
                <a:rPr lang="zh-CN" altLang="en-US" b="1" kern="0" dirty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玩世型</a:t>
              </a:r>
            </a:p>
          </p:txBody>
        </p:sp>
        <p:sp>
          <p:nvSpPr>
            <p:cNvPr id="40" name="矩形 39"/>
            <p:cNvSpPr/>
            <p:nvPr/>
          </p:nvSpPr>
          <p:spPr bwMode="auto">
            <a:xfrm>
              <a:off x="8193088" y="3095253"/>
              <a:ext cx="3600000" cy="1879270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80000" tIns="180000" rIns="180000" anchor="t"/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①用阴暗的心理看待社会和人生；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②无志气、无激情，不求上进；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③缺乏社会责任感和人生责任心；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④悲观厌世，觉得活着没有意思。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159302" y="3728806"/>
            <a:ext cx="3600000" cy="2159942"/>
            <a:chOff x="8193088" y="2636912"/>
            <a:chExt cx="3600000" cy="2159942"/>
          </a:xfrm>
        </p:grpSpPr>
        <p:sp>
          <p:nvSpPr>
            <p:cNvPr id="44" name="矩形 43"/>
            <p:cNvSpPr/>
            <p:nvPr/>
          </p:nvSpPr>
          <p:spPr bwMode="auto">
            <a:xfrm>
              <a:off x="8193088" y="2636912"/>
              <a:ext cx="3600000" cy="456753"/>
            </a:xfrm>
            <a:prstGeom prst="rect">
              <a:avLst/>
            </a:prstGeom>
            <a:gradFill>
              <a:gsLst>
                <a:gs pos="33000">
                  <a:srgbClr val="F68426">
                    <a:lumMod val="60000"/>
                    <a:lumOff val="40000"/>
                  </a:srgbClr>
                </a:gs>
                <a:gs pos="100000">
                  <a:srgbClr val="F68426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lIns="93296" tIns="46648" rIns="93296" bIns="46648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b="1" kern="0" dirty="0">
                  <a:solidFill>
                    <a:srgbClr val="F9F9F9"/>
                  </a:solidFill>
                  <a:latin typeface="微软雅黑" pitchFamily="34" charset="-122"/>
                  <a:ea typeface="微软雅黑" pitchFamily="34" charset="-122"/>
                </a:rPr>
                <a:t>淡然恬静的人生态度</a:t>
              </a:r>
            </a:p>
          </p:txBody>
        </p:sp>
        <p:sp>
          <p:nvSpPr>
            <p:cNvPr id="45" name="矩形 44"/>
            <p:cNvSpPr/>
            <p:nvPr/>
          </p:nvSpPr>
          <p:spPr bwMode="auto">
            <a:xfrm>
              <a:off x="8193088" y="3095253"/>
              <a:ext cx="3600000" cy="1701601"/>
            </a:xfrm>
            <a:prstGeom prst="rect">
              <a:avLst/>
            </a:prstGeom>
            <a:gradFill>
              <a:gsLst>
                <a:gs pos="33000">
                  <a:srgbClr val="F9F9F9"/>
                </a:gs>
                <a:gs pos="100000">
                  <a:srgbClr val="D7D7D7"/>
                </a:gs>
              </a:gsLst>
              <a:lin ang="5400000" scaled="0"/>
            </a:gradFill>
            <a:ln w="3175" cap="flat" cmpd="sng" algn="ctr">
              <a:solidFill>
                <a:srgbClr val="EAEAEA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180000" tIns="180000" rIns="180000" anchor="t"/>
            <a:lstStyle/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①崇尚自然人生、提倡恬静淡然；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②看轻荣辱得失，看淡功名利禄； </a:t>
              </a: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③非失意时怅叹，是真正超脱；</a:t>
              </a:r>
              <a:endParaRPr lang="zh-CN" altLang="en-US" sz="16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④看开而非</a:t>
              </a:r>
              <a:r>
                <a:rPr lang="zh-CN" altLang="en-US" sz="1600" kern="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</a:rPr>
                <a:t>看破（曾仕强）。</a:t>
              </a:r>
              <a:endParaRPr lang="zh-CN" altLang="en-US" sz="16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492963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user\Desktop\00265539666d115deb0406 拷贝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38833" y="1621868"/>
            <a:ext cx="3172688" cy="423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5476511" y="3525283"/>
            <a:ext cx="5305500" cy="0"/>
          </a:xfrm>
          <a:prstGeom prst="line">
            <a:avLst/>
          </a:prstGeom>
          <a:ln>
            <a:solidFill>
              <a:srgbClr val="FC92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/>
          <p:nvPr/>
        </p:nvSpPr>
        <p:spPr>
          <a:xfrm>
            <a:off x="5764543" y="2780928"/>
            <a:ext cx="4945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第二章 人生规划概述</a:t>
            </a:r>
            <a:endParaRPr lang="zh-CN" altLang="en-US" sz="3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52575" y="3922325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什么是人生规划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052575" y="4354272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人生为什么需要规划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476511" y="3591767"/>
            <a:ext cx="5305500" cy="0"/>
          </a:xfrm>
          <a:prstGeom prst="line">
            <a:avLst/>
          </a:prstGeom>
          <a:ln w="57150">
            <a:solidFill>
              <a:srgbClr val="FC92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052575" y="4786219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人生规划的理念</a:t>
            </a: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原则</a:t>
            </a:r>
          </a:p>
        </p:txBody>
      </p:sp>
    </p:spTree>
    <p:extLst>
      <p:ext uri="{BB962C8B-B14F-4D97-AF65-F5344CB8AC3E}">
        <p14:creationId xmlns:p14="http://schemas.microsoft.com/office/powerpoint/2010/main" xmlns="" val="2021016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什么是人生规划</a:t>
            </a:r>
          </a:p>
        </p:txBody>
      </p:sp>
      <p:sp>
        <p:nvSpPr>
          <p:cNvPr id="24" name="矩形 23"/>
          <p:cNvSpPr/>
          <p:nvPr/>
        </p:nvSpPr>
        <p:spPr>
          <a:xfrm>
            <a:off x="2608287" y="1423542"/>
            <a:ext cx="8719265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规划实质就是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自己做自己人生的设计师，规划自己人生的远景，绘制自己生命的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蓝图，就是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endParaRPr 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6" name="Picture 8" descr="http://dv.yesky.com/uploadImages/2010/076/JP9EI469KN7H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011056" y="2708919"/>
            <a:ext cx="5736217" cy="356918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608287" y="2729886"/>
            <a:ext cx="51321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做自己人生的</a:t>
            </a:r>
            <a:r>
              <a:rPr lang="zh-CN" altLang="en-US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导演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5480213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42451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pull/>
      </p:transition>
    </mc:Choice>
    <mc:Fallback>
      <p:transition spd="med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730137" y="1423542"/>
            <a:ext cx="859741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有的人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说：</a:t>
            </a: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规划真的有用吗？计划不如变化快，人生还是随遇而安</a:t>
            </a:r>
            <a:r>
              <a:rPr lang="zh-CN" altLang="en-US" sz="20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吧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2" descr="C:\Documents and Settings\tdz\桌面\1322816669157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8238614" y="2463192"/>
            <a:ext cx="3646437" cy="401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E:\仝德志文件，勿删！\03-参考文档\！PPT图片及版面资源\06-PPT精选插图\05-头像\问号0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7899" y="2250767"/>
            <a:ext cx="1944687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2293495" y="3756116"/>
            <a:ext cx="614596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3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33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是</a:t>
            </a:r>
            <a:r>
              <a:rPr lang="zh-CN" altLang="en-US" sz="33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如何看待这个问题的呢？</a:t>
            </a:r>
            <a:endParaRPr lang="en-US" altLang="zh-CN" sz="33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4346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023992" y="1980838"/>
            <a:ext cx="5831854" cy="3229159"/>
          </a:xfrm>
          <a:prstGeom prst="rect">
            <a:avLst/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730137" y="1363582"/>
            <a:ext cx="8597415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对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岁以上的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老人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您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最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后悔什么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”的专题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调查（比利时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老人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杂志）：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247411" y="5243716"/>
            <a:ext cx="4752451" cy="1569660"/>
            <a:chOff x="7247411" y="5243716"/>
            <a:chExt cx="4752451" cy="1569660"/>
          </a:xfrm>
        </p:grpSpPr>
        <p:grpSp>
          <p:nvGrpSpPr>
            <p:cNvPr id="16" name="组合 15"/>
            <p:cNvGrpSpPr/>
            <p:nvPr/>
          </p:nvGrpSpPr>
          <p:grpSpPr>
            <a:xfrm>
              <a:off x="7391350" y="5589240"/>
              <a:ext cx="4608512" cy="1080120"/>
              <a:chOff x="7391350" y="5589240"/>
              <a:chExt cx="4608512" cy="108012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7391350" y="6525344"/>
                <a:ext cx="460851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7" name="矩形 16"/>
            <p:cNvSpPr>
              <a:spLocks noChangeArrowheads="1"/>
            </p:cNvSpPr>
            <p:nvPr/>
          </p:nvSpPr>
          <p:spPr bwMode="auto">
            <a:xfrm>
              <a:off x="7247411" y="6084004"/>
              <a:ext cx="403237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人生有规划，便活的从容，活的无悔。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6115987" y="2042492"/>
            <a:ext cx="5739859" cy="3105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72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的老人后悔年轻时努力不够，以致事业无成；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67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的老人后悔年轻时错位选择了职业；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63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的老人后悔对子女教育不够或方法不当；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58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的老人后悔锻炼身体不够；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56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的老人后悔对伴侣不够忠诚；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47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的老人后悔对双亲尽孝不够；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41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的老人后悔自己未能周游世界；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的老人后悔一生过得平淡，缺乏刺激；</a:t>
            </a:r>
          </a:p>
          <a:p>
            <a:pPr marL="285750" indent="-285750">
              <a:lnSpc>
                <a:spcPct val="136000"/>
              </a:lnSpc>
              <a:buFont typeface="Wingdings" pitchFamily="2" charset="2"/>
              <a:buChar char="n"/>
            </a:pP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的老人后悔没有赚到更多的金钱。</a:t>
            </a:r>
          </a:p>
        </p:txBody>
      </p:sp>
      <p:pic>
        <p:nvPicPr>
          <p:cNvPr id="22" name="Picture 3" descr="C:\Documents and Settings\tdz\桌面\20087820030878_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74966" y="2271009"/>
            <a:ext cx="2952327" cy="458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777193" y="5394370"/>
            <a:ext cx="53655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有限的生命</a:t>
            </a:r>
            <a:r>
              <a:rPr lang="zh-CN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要</a:t>
            </a:r>
            <a:r>
              <a:rPr lang="zh-CN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好好规划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，才能活的</a:t>
            </a: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无悔！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4443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247411" y="5243716"/>
            <a:ext cx="4752451" cy="1569660"/>
            <a:chOff x="7247411" y="5243716"/>
            <a:chExt cx="4752451" cy="1569660"/>
          </a:xfrm>
        </p:grpSpPr>
        <p:grpSp>
          <p:nvGrpSpPr>
            <p:cNvPr id="16" name="组合 15"/>
            <p:cNvGrpSpPr/>
            <p:nvPr/>
          </p:nvGrpSpPr>
          <p:grpSpPr>
            <a:xfrm>
              <a:off x="7391350" y="5589240"/>
              <a:ext cx="4608512" cy="1080120"/>
              <a:chOff x="7391350" y="5589240"/>
              <a:chExt cx="4608512" cy="108012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7391350" y="6525344"/>
                <a:ext cx="460851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7" name="矩形 16"/>
            <p:cNvSpPr>
              <a:spLocks noChangeArrowheads="1"/>
            </p:cNvSpPr>
            <p:nvPr/>
          </p:nvSpPr>
          <p:spPr bwMode="auto">
            <a:xfrm>
              <a:off x="7247411" y="6084004"/>
              <a:ext cx="403237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人生有规划，便活的从容，活的无悔。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3" name="箭头3"/>
          <p:cNvSpPr>
            <a:spLocks/>
          </p:cNvSpPr>
          <p:nvPr/>
        </p:nvSpPr>
        <p:spPr bwMode="gray">
          <a:xfrm flipV="1">
            <a:off x="3165941" y="3356992"/>
            <a:ext cx="1609352" cy="1876425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4" name="箭头2"/>
          <p:cNvSpPr>
            <a:spLocks/>
          </p:cNvSpPr>
          <p:nvPr/>
        </p:nvSpPr>
        <p:spPr bwMode="gray">
          <a:xfrm rot="16200000">
            <a:off x="3590254" y="2665660"/>
            <a:ext cx="477838" cy="1912938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5" name="箭头1"/>
          <p:cNvSpPr>
            <a:spLocks/>
          </p:cNvSpPr>
          <p:nvPr/>
        </p:nvSpPr>
        <p:spPr bwMode="gray">
          <a:xfrm>
            <a:off x="3155591" y="1912615"/>
            <a:ext cx="1609352" cy="1876425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文本1"/>
          <p:cNvSpPr>
            <a:spLocks noChangeArrowheads="1"/>
          </p:cNvSpPr>
          <p:nvPr/>
        </p:nvSpPr>
        <p:spPr bwMode="gray">
          <a:xfrm>
            <a:off x="7535366" y="1556792"/>
            <a:ext cx="3381201" cy="1155600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生命只是一种极其偶然而短暂的现象和过程，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人生苦短，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转瞬即逝</a:t>
            </a:r>
            <a:r>
              <a:rPr lang="zh-CN" altLang="en-US" sz="1600" b="1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6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标题1"/>
          <p:cNvSpPr>
            <a:spLocks noChangeArrowheads="1"/>
          </p:cNvSpPr>
          <p:nvPr/>
        </p:nvSpPr>
        <p:spPr bwMode="gray">
          <a:xfrm>
            <a:off x="4876129" y="1556792"/>
            <a:ext cx="2659237" cy="1155600"/>
          </a:xfrm>
          <a:prstGeom prst="roundRect">
            <a:avLst>
              <a:gd name="adj" fmla="val 11921"/>
            </a:avLst>
          </a:prstGeom>
          <a:gradFill>
            <a:gsLst>
              <a:gs pos="0">
                <a:srgbClr val="2676FF">
                  <a:lumMod val="60000"/>
                  <a:lumOff val="40000"/>
                </a:srgbClr>
              </a:gs>
              <a:gs pos="100000">
                <a:srgbClr val="2676FF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人生天地之间，若</a:t>
            </a:r>
            <a:r>
              <a:rPr lang="zh-CN" altLang="en-US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白驹过隙</a:t>
            </a:r>
            <a:r>
              <a:rPr lang="zh-CN" altLang="en-US" sz="16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，忽然</a:t>
            </a:r>
            <a:r>
              <a:rPr lang="zh-CN" altLang="en-US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而已。</a:t>
            </a:r>
            <a:r>
              <a:rPr lang="en-US" altLang="zh-CN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庄子</a:t>
            </a:r>
            <a:endParaRPr lang="zh-CN" altLang="zh-CN" sz="16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2"/>
          <p:cNvSpPr>
            <a:spLocks noChangeArrowheads="1"/>
          </p:cNvSpPr>
          <p:nvPr/>
        </p:nvSpPr>
        <p:spPr bwMode="gray">
          <a:xfrm>
            <a:off x="7535366" y="2993480"/>
            <a:ext cx="3381201" cy="1155600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生命是</a:t>
            </a:r>
            <a:r>
              <a:rPr lang="zh-CN" altLang="en-US" sz="16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一个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不可逆转</a:t>
            </a:r>
            <a:r>
              <a:rPr lang="zh-CN" altLang="en-US" sz="16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的单向</a:t>
            </a:r>
            <a:r>
              <a:rPr lang="zh-CN" altLang="en-US" sz="1600" b="1" dirty="0" smtClean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历程。</a:t>
            </a:r>
            <a:endParaRPr lang="zh-CN" altLang="zh-CN" sz="1600" b="1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标题2"/>
          <p:cNvSpPr>
            <a:spLocks noChangeArrowheads="1"/>
          </p:cNvSpPr>
          <p:nvPr/>
        </p:nvSpPr>
        <p:spPr bwMode="gray">
          <a:xfrm>
            <a:off x="4888829" y="2993480"/>
            <a:ext cx="2646537" cy="1155600"/>
          </a:xfrm>
          <a:prstGeom prst="roundRect">
            <a:avLst>
              <a:gd name="adj" fmla="val 11921"/>
            </a:avLst>
          </a:prstGeom>
          <a:gradFill>
            <a:gsLst>
              <a:gs pos="0">
                <a:srgbClr val="2676FF">
                  <a:lumMod val="60000"/>
                  <a:lumOff val="40000"/>
                </a:srgbClr>
              </a:gs>
              <a:gs pos="100000">
                <a:srgbClr val="2676FF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人生不发返程车票，一旦出发了，绝不能</a:t>
            </a:r>
            <a:r>
              <a:rPr lang="zh-CN" altLang="en-US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返回</a:t>
            </a:r>
            <a:r>
              <a:rPr lang="en-US" altLang="zh-CN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罗曼</a:t>
            </a:r>
            <a:r>
              <a:rPr lang="en-US" altLang="zh-CN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·</a:t>
            </a:r>
            <a:r>
              <a:rPr lang="zh-CN" altLang="en-US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罗兰</a:t>
            </a:r>
            <a:endParaRPr lang="zh-CN" altLang="zh-CN" sz="16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文本3"/>
          <p:cNvSpPr>
            <a:spLocks noChangeArrowheads="1"/>
          </p:cNvSpPr>
          <p:nvPr/>
        </p:nvSpPr>
        <p:spPr bwMode="ltGray">
          <a:xfrm>
            <a:off x="7535366" y="4444207"/>
            <a:ext cx="3384376" cy="1145034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xmlns="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rPr>
              <a:t>生命对于每个人都只有一次，谁都</a:t>
            </a:r>
            <a:r>
              <a:rPr lang="zh-CN" altLang="en-US" sz="16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不可能重新来过</a:t>
            </a:r>
            <a:endParaRPr lang="zh-CN" altLang="zh-CN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标题3"/>
          <p:cNvSpPr>
            <a:spLocks noChangeArrowheads="1"/>
          </p:cNvSpPr>
          <p:nvPr/>
        </p:nvSpPr>
        <p:spPr bwMode="gray">
          <a:xfrm>
            <a:off x="4869779" y="4434681"/>
            <a:ext cx="2665587" cy="1154559"/>
          </a:xfrm>
          <a:prstGeom prst="roundRect">
            <a:avLst>
              <a:gd name="adj" fmla="val 11921"/>
            </a:avLst>
          </a:prstGeom>
          <a:gradFill>
            <a:gsLst>
              <a:gs pos="0">
                <a:srgbClr val="2676FF">
                  <a:lumMod val="60000"/>
                  <a:lumOff val="40000"/>
                </a:srgbClr>
              </a:gs>
              <a:gs pos="100000">
                <a:srgbClr val="2676FF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花有重开日，人无再</a:t>
            </a:r>
            <a:r>
              <a:rPr lang="zh-CN" altLang="en-US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少年。</a:t>
            </a:r>
            <a:r>
              <a:rPr lang="en-US" altLang="zh-CN" sz="1600" b="1" dirty="0" smtClean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600" b="1" dirty="0">
                <a:solidFill>
                  <a:sysClr val="window" lastClr="FFFFFF">
                    <a:lumMod val="95000"/>
                  </a:sysClr>
                </a:solidFill>
                <a:latin typeface="微软雅黑" pitchFamily="34" charset="-122"/>
                <a:ea typeface="微软雅黑" pitchFamily="34" charset="-122"/>
              </a:rPr>
              <a:t>元杂剧</a:t>
            </a:r>
            <a:endParaRPr lang="zh-CN" altLang="zh-CN" sz="1600" b="1" dirty="0">
              <a:solidFill>
                <a:sysClr val="window" lastClr="FFFFFF">
                  <a:lumMod val="9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Oval 19"/>
          <p:cNvSpPr>
            <a:spLocks noChangeArrowheads="1"/>
          </p:cNvSpPr>
          <p:nvPr/>
        </p:nvSpPr>
        <p:spPr bwMode="auto">
          <a:xfrm>
            <a:off x="2408349" y="2853096"/>
            <a:ext cx="1670633" cy="1440000"/>
          </a:xfrm>
          <a:prstGeom prst="roundRect">
            <a:avLst>
              <a:gd name="adj" fmla="val 4014"/>
            </a:avLst>
          </a:prstGeom>
          <a:gradFill>
            <a:gsLst>
              <a:gs pos="33000">
                <a:srgbClr val="C00000">
                  <a:lumMod val="60000"/>
                  <a:lumOff val="40000"/>
                </a:srgbClr>
              </a:gs>
              <a:gs pos="100000">
                <a:srgbClr val="C00000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26000" rIns="126000" bIns="180000" anchor="ctr"/>
          <a:lstStyle/>
          <a:p>
            <a:pPr algn="ctr">
              <a:lnSpc>
                <a:spcPct val="120000"/>
              </a:lnSpc>
            </a:pPr>
            <a:r>
              <a:rPr lang="zh-CN" altLang="en-US" sz="2000" b="1" kern="0" dirty="0">
                <a:solidFill>
                  <a:srgbClr val="F9F9F9"/>
                </a:solidFill>
                <a:latin typeface="微软雅黑" pitchFamily="34" charset="-122"/>
                <a:ea typeface="微软雅黑" pitchFamily="34" charset="-122"/>
              </a:rPr>
              <a:t>若无规划，枉活一世，追悔莫及。</a:t>
            </a:r>
          </a:p>
        </p:txBody>
      </p:sp>
    </p:spTree>
    <p:extLst>
      <p:ext uri="{BB962C8B-B14F-4D97-AF65-F5344CB8AC3E}">
        <p14:creationId xmlns:p14="http://schemas.microsoft.com/office/powerpoint/2010/main" xmlns="" val="15185568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675997" y="3033336"/>
            <a:ext cx="2736001" cy="3420000"/>
            <a:chOff x="2730137" y="2546198"/>
            <a:chExt cx="2736001" cy="3420000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2730137" y="2546198"/>
              <a:ext cx="2736000" cy="3420000"/>
            </a:xfrm>
            <a:prstGeom prst="rect">
              <a:avLst/>
            </a:prstGeom>
          </p:spPr>
        </p:pic>
        <p:sp>
          <p:nvSpPr>
            <p:cNvPr id="26" name="矩形 25"/>
            <p:cNvSpPr/>
            <p:nvPr/>
          </p:nvSpPr>
          <p:spPr>
            <a:xfrm>
              <a:off x="2730138" y="5311579"/>
              <a:ext cx="2735998" cy="487143"/>
            </a:xfrm>
            <a:prstGeom prst="rect">
              <a:avLst/>
            </a:prstGeom>
            <a:solidFill>
              <a:srgbClr val="FF0000">
                <a:alpha val="81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Text Box 44"/>
            <p:cNvSpPr txBox="1">
              <a:spLocks noChangeArrowheads="1"/>
            </p:cNvSpPr>
            <p:nvPr/>
          </p:nvSpPr>
          <p:spPr bwMode="auto">
            <a:xfrm>
              <a:off x="2730137" y="5359904"/>
              <a:ext cx="2736001" cy="390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720725" eaLnBrk="1" fontAlgn="auto" latinLnBrk="0" hangingPunct="1">
                <a:lnSpc>
                  <a:spcPct val="13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杰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克</a:t>
              </a:r>
              <a:r>
                <a:rPr kumimoji="0" lang="en-US" altLang="zh-CN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·</a:t>
              </a: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韦尔奇</a:t>
              </a:r>
              <a:endParaRPr kumimoji="0" lang="zh-CN" altLang="zh-CN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96261" y="4216254"/>
            <a:ext cx="6159585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你必须要为自己的人生负责！</a:t>
            </a:r>
            <a:endParaRPr lang="zh-CN" altLang="en-US" sz="3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391350" y="5243716"/>
            <a:ext cx="4608512" cy="1569660"/>
            <a:chOff x="7391350" y="5243716"/>
            <a:chExt cx="4608512" cy="1569660"/>
          </a:xfrm>
        </p:grpSpPr>
        <p:grpSp>
          <p:nvGrpSpPr>
            <p:cNvPr id="16" name="组合 15"/>
            <p:cNvGrpSpPr/>
            <p:nvPr/>
          </p:nvGrpSpPr>
          <p:grpSpPr>
            <a:xfrm>
              <a:off x="7391350" y="5589240"/>
              <a:ext cx="4608512" cy="1080120"/>
              <a:chOff x="7391350" y="5589240"/>
              <a:chExt cx="4608512" cy="1080120"/>
            </a:xfrm>
          </p:grpSpPr>
          <p:cxnSp>
            <p:nvCxnSpPr>
              <p:cNvPr id="19" name="直接连接符 18"/>
              <p:cNvCxnSpPr/>
              <p:nvPr/>
            </p:nvCxnSpPr>
            <p:spPr>
              <a:xfrm>
                <a:off x="7391350" y="6525344"/>
                <a:ext cx="460851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0" name="直接连接符 19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7" name="矩形 16"/>
            <p:cNvSpPr>
              <a:spLocks noChangeArrowheads="1"/>
            </p:cNvSpPr>
            <p:nvPr/>
          </p:nvSpPr>
          <p:spPr bwMode="auto">
            <a:xfrm>
              <a:off x="7391350" y="6084004"/>
              <a:ext cx="388843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lvl="0" algn="r">
                <a:spcBef>
                  <a:spcPts val="200"/>
                </a:spcBef>
                <a:spcAft>
                  <a:spcPts val="60"/>
                </a:spcAft>
              </a:pPr>
              <a:r>
                <a:rPr lang="zh-CN" altLang="en-US" kern="0" dirty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你</a:t>
              </a:r>
              <a:r>
                <a:rPr lang="zh-CN" altLang="en-US" kern="0" dirty="0" smtClean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没有主见</a:t>
              </a:r>
              <a:r>
                <a:rPr lang="zh-CN" altLang="en-US" kern="0" dirty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，别人就会为你</a:t>
              </a:r>
              <a:r>
                <a:rPr lang="zh-CN" altLang="en-US" kern="0" dirty="0" smtClean="0">
                  <a:solidFill>
                    <a:srgbClr val="F79646">
                      <a:lumMod val="75000"/>
                    </a:srgbClr>
                  </a:solidFill>
                  <a:latin typeface="微软雅黑" pitchFamily="34" charset="-122"/>
                  <a:ea typeface="微软雅黑" pitchFamily="34" charset="-122"/>
                </a:rPr>
                <a:t>做主。</a:t>
              </a:r>
              <a:endParaRPr lang="zh-CN" altLang="en-US" kern="0" dirty="0">
                <a:solidFill>
                  <a:srgbClr val="F79646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9600" b="1" kern="0" dirty="0"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2675996" y="1333407"/>
            <a:ext cx="9046311" cy="838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如果你对自己的未来没有计划，你就会成为别人计划里的一个棋子，为别人实现他的人生理想。记住：</a:t>
            </a:r>
            <a:r>
              <a:rPr lang="zh-CN" altLang="zh-CN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没有规划的人终将会被有规划的人所利用</a:t>
            </a:r>
            <a:r>
              <a:rPr lang="zh-CN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23071" y="3267858"/>
            <a:ext cx="7032775" cy="906675"/>
          </a:xfrm>
          <a:custGeom>
            <a:avLst/>
            <a:gdLst/>
            <a:ahLst/>
            <a:cxnLst/>
            <a:rect l="l" t="t" r="r" b="b"/>
            <a:pathLst>
              <a:path w="7032775" h="906675">
                <a:moveTo>
                  <a:pt x="327599" y="604401"/>
                </a:moveTo>
                <a:lnTo>
                  <a:pt x="327599" y="820401"/>
                </a:lnTo>
                <a:lnTo>
                  <a:pt x="0" y="820401"/>
                </a:lnTo>
                <a:close/>
                <a:moveTo>
                  <a:pt x="327600" y="0"/>
                </a:moveTo>
                <a:lnTo>
                  <a:pt x="6194704" y="0"/>
                </a:lnTo>
                <a:lnTo>
                  <a:pt x="7032775" y="0"/>
                </a:lnTo>
                <a:lnTo>
                  <a:pt x="7032775" y="906675"/>
                </a:lnTo>
                <a:lnTo>
                  <a:pt x="6194704" y="906675"/>
                </a:lnTo>
                <a:lnTo>
                  <a:pt x="5154602" y="906675"/>
                </a:lnTo>
                <a:lnTo>
                  <a:pt x="5129029" y="906675"/>
                </a:lnTo>
                <a:lnTo>
                  <a:pt x="327600" y="906675"/>
                </a:lnTo>
                <a:close/>
              </a:path>
            </a:pathLst>
          </a:cu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5231567" y="3468408"/>
            <a:ext cx="6490740" cy="489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与其让别人掌握你的命运，不如你自己来</a:t>
            </a:r>
            <a:r>
              <a:rPr lang="zh-CN" altLang="en-US" sz="2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主宰</a:t>
            </a:r>
            <a:r>
              <a:rPr lang="zh-CN" altLang="en-US" sz="2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sz="2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77193" y="5214490"/>
            <a:ext cx="58272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袁世凯复辟帝制，晚节不保，可叹可叹！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5523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039422" y="5243716"/>
            <a:ext cx="3960440" cy="1569660"/>
            <a:chOff x="8039422" y="5243716"/>
            <a:chExt cx="3960440" cy="1569660"/>
          </a:xfrm>
        </p:grpSpPr>
        <p:grpSp>
          <p:nvGrpSpPr>
            <p:cNvPr id="34" name="组合 33"/>
            <p:cNvGrpSpPr/>
            <p:nvPr/>
          </p:nvGrpSpPr>
          <p:grpSpPr>
            <a:xfrm>
              <a:off x="8183438" y="5589240"/>
              <a:ext cx="3816424" cy="1080120"/>
              <a:chOff x="8183438" y="5589240"/>
              <a:chExt cx="3816424" cy="1080120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8183438" y="6525344"/>
                <a:ext cx="3816424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8" name="直接连接符 37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35" name="矩形 34"/>
            <p:cNvSpPr>
              <a:spLocks noChangeArrowheads="1"/>
            </p:cNvSpPr>
            <p:nvPr/>
          </p:nvSpPr>
          <p:spPr bwMode="auto">
            <a:xfrm>
              <a:off x="8039422" y="6084004"/>
              <a:ext cx="316835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人生规划为人生指明了方向。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2675996" y="1333407"/>
            <a:ext cx="9046311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没规划的人生叫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拼图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 有规划的人生叫</a:t>
            </a:r>
            <a:r>
              <a:rPr lang="zh-CN" altLang="en-US" sz="24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蓝图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没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目标的人生叫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流浪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 有目标的人生叫</a:t>
            </a:r>
            <a:r>
              <a:rPr lang="zh-CN" altLang="en-US" sz="24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航行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！</a:t>
            </a:r>
          </a:p>
        </p:txBody>
      </p:sp>
      <p:sp>
        <p:nvSpPr>
          <p:cNvPr id="41" name="矩形 40"/>
          <p:cNvSpPr/>
          <p:nvPr/>
        </p:nvSpPr>
        <p:spPr>
          <a:xfrm>
            <a:off x="2675996" y="3012126"/>
            <a:ext cx="917984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一个人的人生规划，就是一个人一生的行动纲领，</a:t>
            </a:r>
            <a:r>
              <a:rPr lang="zh-CN" altLang="en-US" sz="24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指引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着他前进的</a:t>
            </a:r>
            <a:r>
              <a:rPr lang="zh-CN" altLang="en-US" sz="24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方向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若没有人生的规划，可能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会感到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彷徨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，感到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不知所措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最重要的事，不是你现在站在何处，而是你</a:t>
            </a:r>
            <a:r>
              <a:rPr lang="zh-CN" altLang="en-US" sz="24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今后要朝那个方向</a:t>
            </a:r>
            <a:r>
              <a:rPr lang="zh-CN" altLang="en-US" sz="24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走。</a:t>
            </a:r>
            <a:endParaRPr lang="en-US" altLang="zh-CN" sz="2400" b="1" dirty="0">
              <a:solidFill>
                <a:srgbClr val="FF933C"/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只要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你知道想要去哪里，</a:t>
            </a:r>
            <a:r>
              <a:rPr lang="zh-CN" altLang="en-US" sz="24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整个世界都会为你让路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675996" y="6142203"/>
            <a:ext cx="3518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施瓦辛格的人生规划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2976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167214" y="5243716"/>
            <a:ext cx="5832648" cy="1569660"/>
            <a:chOff x="6167214" y="5243716"/>
            <a:chExt cx="5832648" cy="1569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6455246" y="5589240"/>
              <a:ext cx="5544616" cy="1080120"/>
              <a:chOff x="6455246" y="5589240"/>
              <a:chExt cx="5544616" cy="108012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6455246" y="6525344"/>
                <a:ext cx="554461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6167214" y="6084004"/>
              <a:ext cx="51125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人生规划的预见性，提高了人生的抗风险能力。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4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675996" y="1378377"/>
            <a:ext cx="8651555" cy="801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人无远虑，必有近忧；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5000"/>
              </a:lnSpc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谋万世者，不足谋一时；不谋全局者，不足谋一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域。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79853" y="4798636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瓦岗寨群雄的人生规划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675997" y="3012126"/>
            <a:ext cx="8651556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思路决定出路，规划决定未来。人不是走多远看多远，而是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看多远走多远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走多远看多远，遇到风险往往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措手不及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看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多远走多远，则深谋远虑，成竹在胸，遇风险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从容应对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，妥善化解。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92074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8" name="Picture 4" descr="http://lusongsong.com/upload/173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10308" y="3227154"/>
            <a:ext cx="3298190" cy="329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组合 28"/>
          <p:cNvGrpSpPr/>
          <p:nvPr/>
        </p:nvGrpSpPr>
        <p:grpSpPr>
          <a:xfrm>
            <a:off x="6599262" y="5243716"/>
            <a:ext cx="5400600" cy="1569660"/>
            <a:chOff x="6599262" y="5243716"/>
            <a:chExt cx="5400600" cy="1569660"/>
          </a:xfrm>
        </p:grpSpPr>
        <p:grpSp>
          <p:nvGrpSpPr>
            <p:cNvPr id="30" name="组合 29"/>
            <p:cNvGrpSpPr/>
            <p:nvPr/>
          </p:nvGrpSpPr>
          <p:grpSpPr>
            <a:xfrm>
              <a:off x="7031310" y="5589240"/>
              <a:ext cx="4968552" cy="1080120"/>
              <a:chOff x="7031310" y="5589240"/>
              <a:chExt cx="4968552" cy="1080120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7031310" y="6525344"/>
                <a:ext cx="496855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4" name="直接连接符 33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31" name="矩形 30"/>
            <p:cNvSpPr>
              <a:spLocks noChangeArrowheads="1"/>
            </p:cNvSpPr>
            <p:nvPr/>
          </p:nvSpPr>
          <p:spPr bwMode="auto">
            <a:xfrm>
              <a:off x="6599262" y="6084004"/>
              <a:ext cx="46805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清晰的人生目标，焕发激情，激发潜力。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5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2730137" y="1363582"/>
            <a:ext cx="8902230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是谁叫醒了我们的灵魂？每天一觉醒来，我们的身体醒了，但灵魂未必能醒，能让灵魂苏醒的是一个个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清晰的人生目标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36" name="矩形 35"/>
          <p:cNvSpPr/>
          <p:nvPr/>
        </p:nvSpPr>
        <p:spPr>
          <a:xfrm>
            <a:off x="6308497" y="2232646"/>
            <a:ext cx="5547349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目标是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一切行动的源动力，正是为实现目标的欲望，焕发了我们的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激情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，激发了我们的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潜力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若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没有目标或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失去目标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，人往往就会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茫然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无措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。比如很多颓废的大学生。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08498" y="4258989"/>
            <a:ext cx="39221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en-US" altLang="zh-CN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Bill.Russell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的记分卡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63729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人生为何要规划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603602" y="1453522"/>
            <a:ext cx="9252244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将军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赶路，不追小</a:t>
            </a: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兔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有了明确的人生规划，我们就会把自己稀缺的时间和精力用到该用的地方去，进而调动所有的能量，挖掘所有的潜力，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全力以赴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于对人生目标的追求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从而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忙得有意义，忙到点子上”。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6599262" y="5243716"/>
            <a:ext cx="5400600" cy="1569660"/>
            <a:chOff x="6599262" y="5243716"/>
            <a:chExt cx="5400600" cy="1569660"/>
          </a:xfrm>
        </p:grpSpPr>
        <p:grpSp>
          <p:nvGrpSpPr>
            <p:cNvPr id="38" name="组合 37"/>
            <p:cNvGrpSpPr/>
            <p:nvPr/>
          </p:nvGrpSpPr>
          <p:grpSpPr>
            <a:xfrm>
              <a:off x="7535366" y="5589240"/>
              <a:ext cx="4464496" cy="1080120"/>
              <a:chOff x="7535366" y="5589240"/>
              <a:chExt cx="4464496" cy="1080120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7535366" y="6525344"/>
                <a:ext cx="446449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2" name="直接连接符 41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39" name="矩形 38"/>
            <p:cNvSpPr>
              <a:spLocks noChangeArrowheads="1"/>
            </p:cNvSpPr>
            <p:nvPr/>
          </p:nvSpPr>
          <p:spPr bwMode="auto">
            <a:xfrm>
              <a:off x="6599262" y="6084004"/>
              <a:ext cx="46805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明确的人生规划，让我们少走弯路。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6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44" name="Picture 4" descr="http://www.effective-time-management-strategies.com/images/goal_setting_activiti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29724" y="2625241"/>
            <a:ext cx="4295775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矩形 44"/>
          <p:cNvSpPr/>
          <p:nvPr/>
        </p:nvSpPr>
        <p:spPr>
          <a:xfrm>
            <a:off x="2603602" y="6129300"/>
            <a:ext cx="39221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约翰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戈达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德的生命清单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35896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人生规划理念原则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391824" y="1766061"/>
            <a:ext cx="3919680" cy="3446584"/>
            <a:chOff x="3286894" y="1766061"/>
            <a:chExt cx="3919680" cy="3446584"/>
          </a:xfrm>
        </p:grpSpPr>
        <p:sp>
          <p:nvSpPr>
            <p:cNvPr id="10" name="矩形 9"/>
            <p:cNvSpPr/>
            <p:nvPr/>
          </p:nvSpPr>
          <p:spPr>
            <a:xfrm>
              <a:off x="3286894" y="1766061"/>
              <a:ext cx="3919680" cy="3446584"/>
            </a:xfrm>
            <a:prstGeom prst="rect">
              <a:avLst/>
            </a:prstGeom>
            <a:ln w="19050"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502918" y="1966188"/>
              <a:ext cx="3456384" cy="305416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prstClr val="white">
                      <a:lumMod val="50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人生天地间，独自走百年，天地之间，漫漫</a:t>
              </a:r>
              <a:r>
                <a:rPr lang="zh-CN" altLang="en-US" dirty="0" smtClean="0">
                  <a:solidFill>
                    <a:prstClr val="white">
                      <a:lumMod val="50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无边，</a:t>
              </a:r>
              <a:r>
                <a:rPr lang="zh-CN" altLang="en-US" dirty="0">
                  <a:solidFill>
                    <a:prstClr val="white">
                      <a:lumMod val="50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芸芸众生，人流熙攘，但只有一个你，每个人和你都不一样，你的容貌，你的心灵，你的性格，没有第二个人和你一样，</a:t>
              </a:r>
              <a:r>
                <a:rPr lang="zh-CN" altLang="en-US" sz="2000" b="1" dirty="0">
                  <a:solidFill>
                    <a:srgbClr val="FF933C"/>
                  </a:solidFill>
                  <a:latin typeface="微软雅黑" pitchFamily="34" charset="-122"/>
                  <a:ea typeface="微软雅黑" pitchFamily="34" charset="-122"/>
                </a:rPr>
                <a:t>你是天地间独一无二的人，你是亘古未有的，而将来也不会再有。</a:t>
              </a:r>
              <a:endParaRPr 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593297" y="5571308"/>
            <a:ext cx="9158993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然而，每个人出生时都是独一无二的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，可往往却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活成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了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别人的翻版！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一世，草木一春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，对于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独一无二的自己，我们该怎样活出自己无悔的人生？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Picture 4" descr="E:\仝德志文件，勿删！\03-参考文档\！PPT图片及版面资源\06-PPT精选插图\02-商务\自我塑造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18136" y="1766060"/>
            <a:ext cx="3616037" cy="3446585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8857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人生规划理念原则</a:t>
            </a:r>
          </a:p>
        </p:txBody>
      </p:sp>
      <p:pic>
        <p:nvPicPr>
          <p:cNvPr id="22" name="Picture 3" descr="C:\Documents and Settings\tdz\桌面\kid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55725" y="1143000"/>
            <a:ext cx="7620001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6599262" y="5243716"/>
            <a:ext cx="5400600" cy="1569660"/>
            <a:chOff x="6599262" y="5243716"/>
            <a:chExt cx="5400600" cy="1569660"/>
          </a:xfrm>
        </p:grpSpPr>
        <p:grpSp>
          <p:nvGrpSpPr>
            <p:cNvPr id="24" name="组合 23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8" name="直接连接符 27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6599262" y="6084004"/>
              <a:ext cx="46805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人生规划，越早越好。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5981075" y="1700808"/>
            <a:ext cx="5874771" cy="11375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人生规划，也叫生涯规划，在西方已有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多年的历史。在台湾地区，生涯规划教育也已融入从小学到大学的教育辅导体系之中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981075" y="3189590"/>
            <a:ext cx="5874771" cy="161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人生规划，制定的越早、步骤越详细，越有可能实现自己的梦想。制定的越早，则为之努力的时间越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充足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，更快形成自己的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专业优势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，且形式变化时，也来得及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调整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人生规划，或者走了弯路，遇上挫折，也不怕。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67498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user\Desktop\9124-12041022532540 拷贝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38833" y="1621868"/>
            <a:ext cx="3169004" cy="422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5476511" y="3525283"/>
            <a:ext cx="5305500" cy="0"/>
          </a:xfrm>
          <a:prstGeom prst="line">
            <a:avLst/>
          </a:prstGeom>
          <a:ln>
            <a:solidFill>
              <a:srgbClr val="FC92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/>
          <p:nvPr/>
        </p:nvSpPr>
        <p:spPr>
          <a:xfrm>
            <a:off x="5764543" y="2780928"/>
            <a:ext cx="4945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章 人生</a:t>
            </a:r>
            <a:r>
              <a:rPr lang="zh-CN" altLang="en-US" sz="3600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5" name="矩形 4"/>
          <p:cNvSpPr/>
          <p:nvPr/>
        </p:nvSpPr>
        <p:spPr>
          <a:xfrm>
            <a:off x="6052575" y="3922325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人生与人生观</a:t>
            </a:r>
          </a:p>
        </p:txBody>
      </p:sp>
      <p:sp>
        <p:nvSpPr>
          <p:cNvPr id="6" name="矩形 5"/>
          <p:cNvSpPr/>
          <p:nvPr/>
        </p:nvSpPr>
        <p:spPr>
          <a:xfrm>
            <a:off x="6052575" y="4354272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476511" y="3591767"/>
            <a:ext cx="5305500" cy="0"/>
          </a:xfrm>
          <a:prstGeom prst="line">
            <a:avLst/>
          </a:prstGeom>
          <a:ln w="57150">
            <a:solidFill>
              <a:srgbClr val="FC92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052575" y="4786219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人生价值</a:t>
            </a:r>
            <a:r>
              <a:rPr lang="en-US" altLang="zh-CN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人生意义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052575" y="5218167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人生态度</a:t>
            </a:r>
            <a:endParaRPr lang="zh-CN" altLang="en-US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6833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人生规划理念原则</a:t>
            </a:r>
          </a:p>
        </p:txBody>
      </p:sp>
      <p:sp>
        <p:nvSpPr>
          <p:cNvPr id="29" name="矩形 28"/>
          <p:cNvSpPr/>
          <p:nvPr/>
        </p:nvSpPr>
        <p:spPr>
          <a:xfrm>
            <a:off x="6496758" y="1356038"/>
            <a:ext cx="5503104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人生，过去已成为过去，</a:t>
            </a: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现在不代表将来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599262" y="2634960"/>
            <a:ext cx="540059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人生道路上的每一个里程碑，都刻着两个字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“起点”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。今天即是一个好日子，可以马上把你的生命航船转向正确的方向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只要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开始永远不晚！只要进步总有空间</a:t>
            </a:r>
            <a:r>
              <a:rPr lang="zh-CN" altLang="en-US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！</a:t>
            </a:r>
            <a:endParaRPr lang="en-US" altLang="zh-CN" sz="2000" b="1" dirty="0">
              <a:solidFill>
                <a:srgbClr val="FF93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599262" y="5243716"/>
            <a:ext cx="5400600" cy="1569660"/>
            <a:chOff x="6599262" y="5243716"/>
            <a:chExt cx="5400600" cy="1569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7535366" y="5589240"/>
              <a:ext cx="4464496" cy="1080120"/>
              <a:chOff x="7535366" y="5589240"/>
              <a:chExt cx="4464496" cy="1080120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7535366" y="6525344"/>
                <a:ext cx="446449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2" name="直接连接符 31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6599262" y="6084004"/>
              <a:ext cx="468052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人生规划，什么时候开始都不算晚。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37" name="Picture 2" descr="C:\Documents and Settings\tdz\桌面\7e7f79099b9f27ff3ac763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28008" y="1340569"/>
            <a:ext cx="39687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0"/>
          <p:cNvSpPr txBox="1">
            <a:spLocks noChangeArrowheads="1"/>
          </p:cNvSpPr>
          <p:nvPr/>
        </p:nvSpPr>
        <p:spPr bwMode="auto">
          <a:xfrm>
            <a:off x="2528008" y="5661248"/>
            <a:ext cx="3968750" cy="698012"/>
          </a:xfrm>
          <a:prstGeom prst="rect">
            <a:avLst/>
          </a:prstGeom>
          <a:solidFill>
            <a:srgbClr val="F79646">
              <a:lumMod val="75000"/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齐白石本是乡村木匠，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27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岁才正式拜师读书、学画，直到</a:t>
            </a: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58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岁才享誉京华。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。。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2081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人生规划理念原则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6023198" y="5243716"/>
            <a:ext cx="5976664" cy="1569660"/>
            <a:chOff x="6023198" y="5243716"/>
            <a:chExt cx="5976664" cy="1569660"/>
          </a:xfrm>
        </p:grpSpPr>
        <p:grpSp>
          <p:nvGrpSpPr>
            <p:cNvPr id="24" name="组合 23"/>
            <p:cNvGrpSpPr/>
            <p:nvPr/>
          </p:nvGrpSpPr>
          <p:grpSpPr>
            <a:xfrm>
              <a:off x="7223324" y="5589240"/>
              <a:ext cx="4776538" cy="1080120"/>
              <a:chOff x="7223324" y="5589240"/>
              <a:chExt cx="4776538" cy="1080120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7223324" y="6525344"/>
                <a:ext cx="4776538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8" name="直接连接符 27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6023198" y="6084004"/>
              <a:ext cx="525658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人生规划，勿把手段当作目的来追求。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895599" y="1289328"/>
            <a:ext cx="8960247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6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人生的目的既不是“权”，也不是“钱”，而是“快乐”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6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钱和权只是追求快乐的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手段，切不可</a:t>
            </a:r>
            <a:r>
              <a:rPr lang="zh-CN" altLang="en-US" sz="20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把手段当成目的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97039" y="4056428"/>
            <a:ext cx="50588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范蠡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功成身退、文种恋权而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亡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Picture 2" descr="C:\Documents and Settings\tdz\桌面\4_101019111931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14278" y="2846783"/>
            <a:ext cx="25146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6797039" y="4580344"/>
            <a:ext cx="50588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2】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贪婪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国王点石成金，杯具了！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33370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人生规划理念原则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7247334" y="5243716"/>
            <a:ext cx="4752528" cy="1569660"/>
            <a:chOff x="7247334" y="5243716"/>
            <a:chExt cx="4752528" cy="1569660"/>
          </a:xfrm>
        </p:grpSpPr>
        <p:grpSp>
          <p:nvGrpSpPr>
            <p:cNvPr id="22" name="组合 21"/>
            <p:cNvGrpSpPr/>
            <p:nvPr/>
          </p:nvGrpSpPr>
          <p:grpSpPr>
            <a:xfrm>
              <a:off x="7355346" y="5589240"/>
              <a:ext cx="4644516" cy="1080120"/>
              <a:chOff x="7355346" y="5589240"/>
              <a:chExt cx="4644516" cy="1080120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7355346" y="6525344"/>
                <a:ext cx="464451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2" name="直接连接符 31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9" name="矩形 28"/>
            <p:cNvSpPr>
              <a:spLocks noChangeArrowheads="1"/>
            </p:cNvSpPr>
            <p:nvPr/>
          </p:nvSpPr>
          <p:spPr bwMode="auto">
            <a:xfrm>
              <a:off x="7247334" y="6084004"/>
              <a:ext cx="39244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人生规划，应按实际情况适时调整。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4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2575559" y="1380768"/>
            <a:ext cx="8751993" cy="8457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6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需要根据人生进程的实际情况，及时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评价自己的能力及价值系统，与实际环境相结合，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适时地调整人生规划。</a:t>
            </a:r>
          </a:p>
        </p:txBody>
      </p:sp>
      <p:pic>
        <p:nvPicPr>
          <p:cNvPr id="35" name="Picture 2" descr="C:\Documents and Settings\tdz\桌面\20110503143540_5768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634966" y="2391578"/>
            <a:ext cx="3292572" cy="413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矩形 35"/>
          <p:cNvSpPr/>
          <p:nvPr/>
        </p:nvSpPr>
        <p:spPr>
          <a:xfrm>
            <a:off x="6308498" y="2391578"/>
            <a:ext cx="5430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李斯的“老鼠哲学”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308497" y="3147046"/>
            <a:ext cx="554734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人之贤不肖譬如鼠矣，在所自处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耳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鼠在所居，人固择地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66326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人生规划理念原则</a:t>
            </a:r>
          </a:p>
        </p:txBody>
      </p:sp>
      <p:grpSp>
        <p:nvGrpSpPr>
          <p:cNvPr id="45" name="组合 44"/>
          <p:cNvGrpSpPr/>
          <p:nvPr/>
        </p:nvGrpSpPr>
        <p:grpSpPr>
          <a:xfrm>
            <a:off x="7355346" y="5243716"/>
            <a:ext cx="4644516" cy="1569660"/>
            <a:chOff x="7355346" y="5243716"/>
            <a:chExt cx="4644516" cy="1569660"/>
          </a:xfrm>
        </p:grpSpPr>
        <p:grpSp>
          <p:nvGrpSpPr>
            <p:cNvPr id="46" name="组合 45"/>
            <p:cNvGrpSpPr/>
            <p:nvPr/>
          </p:nvGrpSpPr>
          <p:grpSpPr>
            <a:xfrm>
              <a:off x="7967414" y="5589240"/>
              <a:ext cx="4032448" cy="1080120"/>
              <a:chOff x="7967414" y="5589240"/>
              <a:chExt cx="4032448" cy="1080120"/>
            </a:xfrm>
          </p:grpSpPr>
          <p:cxnSp>
            <p:nvCxnSpPr>
              <p:cNvPr id="49" name="直接连接符 48"/>
              <p:cNvCxnSpPr/>
              <p:nvPr/>
            </p:nvCxnSpPr>
            <p:spPr>
              <a:xfrm>
                <a:off x="7967414" y="6525344"/>
                <a:ext cx="4032448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50" name="直接连接符 49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47" name="矩形 46"/>
            <p:cNvSpPr>
              <a:spLocks noChangeArrowheads="1"/>
            </p:cNvSpPr>
            <p:nvPr/>
          </p:nvSpPr>
          <p:spPr bwMode="auto">
            <a:xfrm>
              <a:off x="7355346" y="6084004"/>
              <a:ext cx="39244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人生规划，是改变一生的机会。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5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542933" y="1646531"/>
            <a:ext cx="9312913" cy="3607200"/>
            <a:chOff x="2542933" y="1646531"/>
            <a:chExt cx="9312913" cy="3607200"/>
          </a:xfrm>
        </p:grpSpPr>
        <p:pic>
          <p:nvPicPr>
            <p:cNvPr id="52" name="Picture 2" descr="C:\Documents and Settings\tdz\桌面\互联网.jp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2542933" y="1651231"/>
              <a:ext cx="5715000" cy="3597801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矩形 52"/>
            <p:cNvSpPr/>
            <p:nvPr/>
          </p:nvSpPr>
          <p:spPr>
            <a:xfrm>
              <a:off x="8257933" y="1646531"/>
              <a:ext cx="3597913" cy="36072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矩形 53"/>
          <p:cNvSpPr/>
          <p:nvPr/>
        </p:nvSpPr>
        <p:spPr>
          <a:xfrm>
            <a:off x="8380030" y="1743059"/>
            <a:ext cx="3384376" cy="20128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有了明确的规划，才会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有针对性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去寻求机会，创造机会，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主动寻找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出路，或者待机会来临时，有了充分的准备，毫不犹豫地冲上去，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抓住机会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380030" y="3971920"/>
            <a:ext cx="3384375" cy="1137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因此，只有死脑筋的人才怀念过去的机会，只有动脑筋的人才向往未来的机会。</a:t>
            </a:r>
          </a:p>
        </p:txBody>
      </p:sp>
      <p:sp>
        <p:nvSpPr>
          <p:cNvPr id="56" name="矩形 55"/>
          <p:cNvSpPr/>
          <p:nvPr/>
        </p:nvSpPr>
        <p:spPr>
          <a:xfrm>
            <a:off x="2542933" y="6098142"/>
            <a:ext cx="543045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我本人的规划故事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1749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人生规划理念原则</a:t>
            </a:r>
          </a:p>
        </p:txBody>
      </p:sp>
      <p:sp>
        <p:nvSpPr>
          <p:cNvPr id="56" name="矩形 55"/>
          <p:cNvSpPr/>
          <p:nvPr/>
        </p:nvSpPr>
        <p:spPr>
          <a:xfrm>
            <a:off x="2542932" y="6159102"/>
            <a:ext cx="57845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刘备一生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，是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悔字诀最好的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写照（曾仕强）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461297" y="1628798"/>
            <a:ext cx="9394549" cy="3642735"/>
            <a:chOff x="2461297" y="1628798"/>
            <a:chExt cx="9394549" cy="3642735"/>
          </a:xfrm>
        </p:grpSpPr>
        <p:sp>
          <p:nvSpPr>
            <p:cNvPr id="16" name="矩形 15"/>
            <p:cNvSpPr/>
            <p:nvPr/>
          </p:nvSpPr>
          <p:spPr>
            <a:xfrm>
              <a:off x="8039421" y="1628798"/>
              <a:ext cx="3816425" cy="36360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Picture 2" descr="C:\Documents and Settings\tdz\桌面\郊外.jp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 bwMode="auto">
            <a:xfrm>
              <a:off x="2461297" y="1643060"/>
              <a:ext cx="5578124" cy="3628473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矩形 17"/>
          <p:cNvSpPr/>
          <p:nvPr/>
        </p:nvSpPr>
        <p:spPr>
          <a:xfrm>
            <a:off x="8183438" y="1712579"/>
            <a:ext cx="3672408" cy="18977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人生之路要自己走，要过怎样的人生，完全是自己的选择，只有自己才能赋予生命最佳的诠释，也只有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忠于自己内心的选择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自己才不会后悔。</a:t>
            </a:r>
            <a:endParaRPr lang="en-US" altLang="zh-CN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183438" y="3683888"/>
            <a:ext cx="3672407" cy="14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悔字诀</a:t>
            </a:r>
            <a:r>
              <a:rPr lang="en-US" altLang="zh-CN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是一种“凡事不怨不尤，只以事先避免事后可能带来的后悔，作为警惕的要点，用来趋吉避凶”的决策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方法。</a:t>
            </a:r>
            <a:endParaRPr lang="zh-CN" altLang="en-US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95406" y="5243716"/>
            <a:ext cx="4104456" cy="1569660"/>
            <a:chOff x="7895406" y="5243716"/>
            <a:chExt cx="4104456" cy="1569660"/>
          </a:xfrm>
        </p:grpSpPr>
        <p:grpSp>
          <p:nvGrpSpPr>
            <p:cNvPr id="27" name="组合 26"/>
            <p:cNvGrpSpPr/>
            <p:nvPr/>
          </p:nvGrpSpPr>
          <p:grpSpPr>
            <a:xfrm>
              <a:off x="8327454" y="5589240"/>
              <a:ext cx="3672408" cy="1080120"/>
              <a:chOff x="8327454" y="5589240"/>
              <a:chExt cx="3672408" cy="1080120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8327454" y="6525344"/>
                <a:ext cx="3672408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7895406" y="5805264"/>
              <a:ext cx="3060340" cy="684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人生规划，就是要做未来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不后悔的事（悔字诀）。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6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214060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C:\Users\user\Desktop\漂亮的小孩子 拷贝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38833" y="1621868"/>
            <a:ext cx="3169004" cy="422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5476511" y="3525283"/>
            <a:ext cx="5305500" cy="0"/>
          </a:xfrm>
          <a:prstGeom prst="line">
            <a:avLst/>
          </a:prstGeom>
          <a:ln>
            <a:solidFill>
              <a:srgbClr val="FC92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"/>
          <p:cNvSpPr txBox="1"/>
          <p:nvPr/>
        </p:nvSpPr>
        <p:spPr>
          <a:xfrm>
            <a:off x="5764543" y="2780928"/>
            <a:ext cx="4945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第三章 人生规划过程</a:t>
            </a:r>
            <a:endParaRPr lang="zh-CN" altLang="en-US" sz="3600" b="1" dirty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52575" y="3922325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altLang="zh-CN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SWOT</a:t>
            </a: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</a:p>
        </p:txBody>
      </p:sp>
      <p:sp>
        <p:nvSpPr>
          <p:cNvPr id="6" name="矩形 5"/>
          <p:cNvSpPr/>
          <p:nvPr/>
        </p:nvSpPr>
        <p:spPr>
          <a:xfrm>
            <a:off x="6052575" y="4354272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5476511" y="3591767"/>
            <a:ext cx="5305500" cy="0"/>
          </a:xfrm>
          <a:prstGeom prst="line">
            <a:avLst/>
          </a:prstGeom>
          <a:ln w="57150">
            <a:solidFill>
              <a:srgbClr val="FC920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052575" y="4786219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人生规划实施</a:t>
            </a:r>
          </a:p>
        </p:txBody>
      </p:sp>
      <p:sp>
        <p:nvSpPr>
          <p:cNvPr id="9" name="矩形 8"/>
          <p:cNvSpPr/>
          <p:nvPr/>
        </p:nvSpPr>
        <p:spPr>
          <a:xfrm>
            <a:off x="6052575" y="5218167"/>
            <a:ext cx="3960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zh-CN" altLang="en-US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人生规划的控制与调整</a:t>
            </a:r>
          </a:p>
        </p:txBody>
      </p:sp>
    </p:spTree>
    <p:extLst>
      <p:ext uri="{BB962C8B-B14F-4D97-AF65-F5344CB8AC3E}">
        <p14:creationId xmlns:p14="http://schemas.microsoft.com/office/powerpoint/2010/main" xmlns="" val="1137796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示 7"/>
          <p:cNvGraphicFramePr/>
          <p:nvPr>
            <p:extLst>
              <p:ext uri="{D42A27DB-BD31-4B8C-83A1-F6EECF244321}">
                <p14:modId xmlns:p14="http://schemas.microsoft.com/office/powerpoint/2010/main" xmlns="" val="2538046369"/>
              </p:ext>
            </p:extLst>
          </p:nvPr>
        </p:nvGraphicFramePr>
        <p:xfrm>
          <a:off x="4655046" y="2599855"/>
          <a:ext cx="6552728" cy="3822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矩形 8"/>
          <p:cNvSpPr/>
          <p:nvPr/>
        </p:nvSpPr>
        <p:spPr>
          <a:xfrm>
            <a:off x="2638822" y="1484784"/>
            <a:ext cx="9217023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规划类似于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企业的经营战略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。类比分析，我们可以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将人生规划分为四个阶段：</a:t>
            </a:r>
            <a:r>
              <a:rPr lang="en-US" altLang="zh-CN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SWOT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分析、人生蓝图设计、人生规划实施、人生规划控制与调整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xmlns="" val="3252571350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SWOT </a:t>
            </a:r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54846" y="3197649"/>
            <a:ext cx="4248472" cy="24837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  <a:spcAft>
                <a:spcPts val="1800"/>
              </a:spcAft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具体方法：先罗列</a:t>
            </a:r>
            <a:r>
              <a:rPr lang="en-US" altLang="zh-CN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SWOT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的各要素，然后按照如下的原则选择来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规划：</a:t>
            </a:r>
            <a:endParaRPr lang="en-US" altLang="zh-CN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）利用自己的优势和外部的机会</a:t>
            </a:r>
            <a:r>
              <a:rPr lang="zh-CN" alt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b="1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）化解和克服自己的劣势和外部的威胁。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即是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发挥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优势，克服劣势，利用机会，避免</a:t>
            </a: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威胁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449354" y="4725169"/>
            <a:ext cx="1815626" cy="1922903"/>
            <a:chOff x="7449354" y="4822080"/>
            <a:chExt cx="1815626" cy="1922903"/>
          </a:xfrm>
        </p:grpSpPr>
        <p:sp>
          <p:nvSpPr>
            <p:cNvPr id="21" name="矩形 20"/>
            <p:cNvSpPr/>
            <p:nvPr/>
          </p:nvSpPr>
          <p:spPr bwMode="auto">
            <a:xfrm>
              <a:off x="7449354" y="4822080"/>
              <a:ext cx="1800383" cy="1922903"/>
            </a:xfrm>
            <a:prstGeom prst="rect">
              <a:avLst/>
            </a:prstGeom>
            <a:gradFill>
              <a:gsLst>
                <a:gs pos="0">
                  <a:srgbClr val="6DAA2D">
                    <a:lumMod val="60000"/>
                    <a:lumOff val="40000"/>
                  </a:srgbClr>
                </a:gs>
                <a:gs pos="100000">
                  <a:srgbClr val="6DAA2D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perspectiveFront" fov="2400000">
                <a:rot lat="240000" lon="240000" rev="0"/>
              </a:camera>
              <a:lightRig rig="flat" dir="t"/>
            </a:scene3d>
            <a:sp3d extrusionH="12700000">
              <a:extrusionClr>
                <a:srgbClr val="6DAA2D">
                  <a:lumMod val="50000"/>
                </a:srgbClr>
              </a:extrusionClr>
            </a:sp3d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b="1" kern="0" dirty="0">
                <a:solidFill>
                  <a:sysClr val="window" lastClr="FFFFFF"/>
                </a:solidFill>
                <a:effectLst>
                  <a:innerShdw blurRad="114300">
                    <a:prstClr val="black"/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49355" y="5146881"/>
              <a:ext cx="1815625" cy="9694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Opportunities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zh-CN" sz="2000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zh-CN" altLang="zh-CN" sz="20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机遇）</a:t>
              </a:r>
              <a:endParaRPr lang="zh-CN" altLang="en-US" sz="20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449355" y="2564904"/>
            <a:ext cx="1800383" cy="1922903"/>
            <a:chOff x="7449355" y="2661815"/>
            <a:chExt cx="1800383" cy="1922903"/>
          </a:xfrm>
        </p:grpSpPr>
        <p:sp>
          <p:nvSpPr>
            <p:cNvPr id="24" name="矩形 23"/>
            <p:cNvSpPr/>
            <p:nvPr/>
          </p:nvSpPr>
          <p:spPr bwMode="auto">
            <a:xfrm>
              <a:off x="7449355" y="2661815"/>
              <a:ext cx="1800383" cy="1922903"/>
            </a:xfrm>
            <a:prstGeom prst="rect">
              <a:avLst/>
            </a:prstGeom>
            <a:gradFill>
              <a:gsLst>
                <a:gs pos="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perspectiveFront" fov="2400000">
                <a:rot lat="21354000" lon="234000" rev="0"/>
              </a:camera>
              <a:lightRig rig="flat" dir="t"/>
            </a:scene3d>
            <a:sp3d extrusionH="12700000">
              <a:extrusionClr>
                <a:srgbClr val="2676FF">
                  <a:lumMod val="50000"/>
                </a:srgbClr>
              </a:extrusionClr>
            </a:sp3d>
          </p:spPr>
          <p:txBody>
            <a:bodyPr anchor="ctr">
              <a:sp3d contourW="12700">
                <a:bevelT w="0" h="0" prst="softRound"/>
                <a:extrusionClr>
                  <a:schemeClr val="tx1"/>
                </a:extrusionClr>
                <a:contourClr>
                  <a:schemeClr val="accent6"/>
                </a:contourClr>
              </a:sp3d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b="1" kern="0" dirty="0">
                <a:solidFill>
                  <a:sysClr val="window" lastClr="FFFFFF"/>
                </a:solidFill>
                <a:effectLst>
                  <a:innerShdw blurRad="114300">
                    <a:prstClr val="black"/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35439" y="3284983"/>
              <a:ext cx="142821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Strengths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zh-CN" altLang="en-US" sz="20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优势）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576034" y="2564905"/>
            <a:ext cx="1800383" cy="1922903"/>
            <a:chOff x="9576034" y="2661816"/>
            <a:chExt cx="1800383" cy="1922903"/>
          </a:xfrm>
        </p:grpSpPr>
        <p:sp>
          <p:nvSpPr>
            <p:cNvPr id="27" name="矩形 26"/>
            <p:cNvSpPr/>
            <p:nvPr/>
          </p:nvSpPr>
          <p:spPr bwMode="auto">
            <a:xfrm>
              <a:off x="9576034" y="2661816"/>
              <a:ext cx="1800383" cy="1922903"/>
            </a:xfrm>
            <a:prstGeom prst="rect">
              <a:avLst/>
            </a:prstGeom>
            <a:gradFill>
              <a:gsLst>
                <a:gs pos="0">
                  <a:srgbClr val="F68426">
                    <a:lumMod val="60000"/>
                    <a:lumOff val="40000"/>
                  </a:srgbClr>
                </a:gs>
                <a:gs pos="100000">
                  <a:srgbClr val="F68426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perspectiveFront" fov="2400000">
                <a:rot lat="21354000" lon="21372000" rev="0"/>
              </a:camera>
              <a:lightRig rig="flat" dir="t"/>
            </a:scene3d>
            <a:sp3d extrusionH="12700000">
              <a:extrusionClr>
                <a:srgbClr val="F68426">
                  <a:lumMod val="50000"/>
                </a:srgbClr>
              </a:extrusionClr>
            </a:sp3d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b="1" kern="0" dirty="0">
                <a:solidFill>
                  <a:sysClr val="window" lastClr="FFFFFF"/>
                </a:solidFill>
                <a:effectLst>
                  <a:innerShdw blurRad="114300">
                    <a:prstClr val="black"/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9602845" y="3284984"/>
              <a:ext cx="1746760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Weaknesses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（</a:t>
              </a:r>
              <a:r>
                <a:rPr lang="zh-CN" altLang="en-US" sz="20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劣势）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576034" y="4725168"/>
            <a:ext cx="1800383" cy="1922903"/>
            <a:chOff x="9576034" y="4822079"/>
            <a:chExt cx="1800383" cy="1922903"/>
          </a:xfrm>
        </p:grpSpPr>
        <p:sp>
          <p:nvSpPr>
            <p:cNvPr id="30" name="矩形 29"/>
            <p:cNvSpPr/>
            <p:nvPr/>
          </p:nvSpPr>
          <p:spPr bwMode="auto">
            <a:xfrm>
              <a:off x="9576034" y="4822079"/>
              <a:ext cx="1800383" cy="1922903"/>
            </a:xfrm>
            <a:prstGeom prst="rect">
              <a:avLst/>
            </a:prstGeom>
            <a:gradFill>
              <a:gsLst>
                <a:gs pos="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25400" cap="flat" cmpd="sng" algn="ctr">
              <a:noFill/>
              <a:prstDash val="solid"/>
            </a:ln>
            <a:effectLst/>
            <a:scene3d>
              <a:camera prst="perspectiveFront" fov="2400000">
                <a:rot lat="240000" lon="21372000" rev="0"/>
              </a:camera>
              <a:lightRig rig="flat" dir="t"/>
            </a:scene3d>
            <a:sp3d extrusionH="12700000">
              <a:extrusionClr>
                <a:srgbClr val="C00000">
                  <a:lumMod val="50000"/>
                </a:srgbClr>
              </a:extrusionClr>
            </a:sp3d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2000" b="1" kern="0" dirty="0">
                <a:solidFill>
                  <a:sysClr val="window" lastClr="FFFFFF"/>
                </a:solidFill>
                <a:effectLst>
                  <a:innerShdw blurRad="114300">
                    <a:prstClr val="black"/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870931" y="5155088"/>
              <a:ext cx="1210588" cy="961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Threats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（威胁）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2854846" y="1484784"/>
            <a:ext cx="9000999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SWOT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法主要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是通过分析组织、个人內部的优势与劣势以及外部环境的机会与威胁，来制定未来发展策略的一种简便的工具。</a:t>
            </a:r>
          </a:p>
        </p:txBody>
      </p:sp>
    </p:spTree>
    <p:extLst>
      <p:ext uri="{BB962C8B-B14F-4D97-AF65-F5344CB8AC3E}">
        <p14:creationId xmlns:p14="http://schemas.microsoft.com/office/powerpoint/2010/main" xmlns="" val="19123950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sp>
        <p:nvSpPr>
          <p:cNvPr id="17" name="矩形 16"/>
          <p:cNvSpPr/>
          <p:nvPr/>
        </p:nvSpPr>
        <p:spPr>
          <a:xfrm>
            <a:off x="3120006" y="1484784"/>
            <a:ext cx="8735839" cy="777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人生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蓝图设计是人生规划的核心部分，如同盖大楼前的施工图纸一样重要，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是人生道路的指引地图。</a:t>
            </a:r>
          </a:p>
        </p:txBody>
      </p:sp>
      <p:pic>
        <p:nvPicPr>
          <p:cNvPr id="18" name="Picture 2" descr="E:\仝德志文件，勿删！\03-参考文档\！PPT图片及版面资源\06-PPT精选插图\02-商务\837171B70FE6A5E64BD8CF8192A2C0FB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3270869" y="2862725"/>
            <a:ext cx="8296945" cy="351845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6454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751593" y="1777285"/>
            <a:ext cx="9104251" cy="1055175"/>
          </a:xfrm>
          <a:prstGeom prst="roundRect">
            <a:avLst>
              <a:gd name="adj" fmla="val 5113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7355346" y="5243716"/>
            <a:ext cx="4644516" cy="1569660"/>
            <a:chOff x="7355346" y="5243716"/>
            <a:chExt cx="4644516" cy="1569660"/>
          </a:xfrm>
        </p:grpSpPr>
        <p:grpSp>
          <p:nvGrpSpPr>
            <p:cNvPr id="12" name="组合 11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6" name="直接连接符 15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7355346" y="6084004"/>
              <a:ext cx="39244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确定人生愿景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19" name="Picture 2" descr="C:\Documents and Settings\tdz\桌面\0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751593" y="3113868"/>
            <a:ext cx="2239595" cy="34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C:\Documents and Settings\tdz\桌面\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7207" y="3113868"/>
            <a:ext cx="2305052" cy="341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751593" y="6087348"/>
            <a:ext cx="2239595" cy="369332"/>
          </a:xfrm>
          <a:prstGeom prst="rect">
            <a:avLst/>
          </a:prstGeom>
          <a:solidFill>
            <a:srgbClr val="FF0000">
              <a:alpha val="5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孙振耀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07207" y="6087348"/>
            <a:ext cx="2305052" cy="369332"/>
          </a:xfrm>
          <a:prstGeom prst="rect">
            <a:avLst/>
          </a:prstGeom>
          <a:solidFill>
            <a:srgbClr val="FF0000">
              <a:alpha val="52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福尔摩斯</a:t>
            </a:r>
          </a:p>
        </p:txBody>
      </p:sp>
      <p:sp>
        <p:nvSpPr>
          <p:cNvPr id="23" name="矩形 22"/>
          <p:cNvSpPr/>
          <p:nvPr/>
        </p:nvSpPr>
        <p:spPr>
          <a:xfrm>
            <a:off x="2859110" y="1896912"/>
            <a:ext cx="8970978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7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其实你不快乐的根源是因为你不知道要什么！你不知道要什么，所以你不知道追求什么！你不知道去追求什么，所以你什么也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得不到。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直角三角形 23"/>
          <p:cNvSpPr/>
          <p:nvPr/>
        </p:nvSpPr>
        <p:spPr>
          <a:xfrm flipV="1">
            <a:off x="3193960" y="2832460"/>
            <a:ext cx="309093" cy="201760"/>
          </a:xfrm>
          <a:prstGeom prst="rtTriangle">
            <a:avLst/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7547019" y="3113868"/>
            <a:ext cx="4308827" cy="1035212"/>
          </a:xfrm>
          <a:prstGeom prst="roundRect">
            <a:avLst>
              <a:gd name="adj" fmla="val 4890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直角三角形 25"/>
          <p:cNvSpPr/>
          <p:nvPr/>
        </p:nvSpPr>
        <p:spPr>
          <a:xfrm flipH="1">
            <a:off x="7253633" y="3319932"/>
            <a:ext cx="293385" cy="238667"/>
          </a:xfrm>
          <a:prstGeom prst="rtTriangle">
            <a:avLst/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611414" y="3208050"/>
            <a:ext cx="4192916" cy="8512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7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世界上最重要的事，不在于我们身在何处，而在于我们朝着什么方向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走。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189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1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人生与人生观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" name="Picture 3" descr="C:\Users\user\Desktop\未标题-1 拷贝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00399" y="3944508"/>
            <a:ext cx="1584176" cy="184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18" name="组合 17"/>
            <p:cNvGrpSpPr/>
            <p:nvPr/>
          </p:nvGrpSpPr>
          <p:grpSpPr>
            <a:xfrm>
              <a:off x="8831510" y="5589240"/>
              <a:ext cx="3168352" cy="1080120"/>
              <a:chOff x="8831510" y="5589240"/>
              <a:chExt cx="3168352" cy="1080120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8831510" y="6525344"/>
                <a:ext cx="316835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23" name="Picture 2" descr="C:\Users\user\Desktop\未标题-2 拷贝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2882" y="5163358"/>
            <a:ext cx="8588375" cy="173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97"/>
          <p:cNvSpPr txBox="1">
            <a:spLocks noChangeArrowheads="1"/>
          </p:cNvSpPr>
          <p:nvPr/>
        </p:nvSpPr>
        <p:spPr bwMode="auto">
          <a:xfrm>
            <a:off x="4453934" y="4142036"/>
            <a:ext cx="1281232" cy="72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</a:pPr>
            <a:r>
              <a:rPr lang="zh-CN" altLang="en-US" sz="1400" b="1" kern="0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我的</a:t>
            </a:r>
            <a:endParaRPr lang="en-US" altLang="zh-CN" sz="1400" b="1" kern="0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rgbClr val="F79646">
                    <a:lumMod val="75000"/>
                  </a:srgbClr>
                </a:solidFill>
                <a:effectLst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黄金</a:t>
            </a:r>
            <a:r>
              <a:rPr lang="zh-CN" altLang="en-US" sz="2000" b="1" dirty="0">
                <a:solidFill>
                  <a:srgbClr val="00B0F0"/>
                </a:solidFill>
                <a:effectLst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十年</a:t>
            </a:r>
          </a:p>
        </p:txBody>
      </p:sp>
      <p:pic>
        <p:nvPicPr>
          <p:cNvPr id="27" name="Picture 3" descr="D:\360Downloads\gossip_birds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5331" y="3644732"/>
            <a:ext cx="758438" cy="41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矩形 27"/>
          <p:cNvSpPr/>
          <p:nvPr/>
        </p:nvSpPr>
        <p:spPr>
          <a:xfrm>
            <a:off x="3230880" y="1589811"/>
            <a:ext cx="8458199" cy="1660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只有一次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，如果你相信有来世，转世时也喝了孟婆汤；</a:t>
            </a: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不可逆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，不可如棋局般推倒重来；</a:t>
            </a: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人生如梦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，岁月无情。人生天地之间，若白驹之过郤，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忽然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而已</a:t>
            </a: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zh-CN" altLang="en-US" sz="2000" b="1" dirty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867909"/>
      </p:ext>
    </p:extLst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990750" y="3949354"/>
            <a:ext cx="5214641" cy="2902816"/>
            <a:chOff x="1990750" y="3949354"/>
            <a:chExt cx="5214641" cy="2902816"/>
          </a:xfrm>
        </p:grpSpPr>
        <p:pic>
          <p:nvPicPr>
            <p:cNvPr id="5" name="Picture 2" descr="E:\仝德志文件，勿删！\03-参考文档\！PPT图片及版面资源\06-PPT精选插图\02-商务\12P3FU0B0-2145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0750" y="3949354"/>
              <a:ext cx="5214641" cy="29028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D:\360Downloads\flying_bird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894" y="4605114"/>
              <a:ext cx="463128" cy="528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3" descr="D:\360Downloads\gossip_birds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5166" y="4404019"/>
              <a:ext cx="844830" cy="466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7355346" y="5243716"/>
            <a:ext cx="4644516" cy="1569660"/>
            <a:chOff x="7355346" y="5243716"/>
            <a:chExt cx="4644516" cy="1569660"/>
          </a:xfrm>
        </p:grpSpPr>
        <p:grpSp>
          <p:nvGrpSpPr>
            <p:cNvPr id="9" name="组合 8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3" name="直接连接符 12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0" name="矩形 9"/>
            <p:cNvSpPr>
              <a:spLocks noChangeArrowheads="1"/>
            </p:cNvSpPr>
            <p:nvPr/>
          </p:nvSpPr>
          <p:spPr bwMode="auto">
            <a:xfrm>
              <a:off x="7355346" y="6084004"/>
              <a:ext cx="392443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确定人生愿景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2675996" y="1378377"/>
            <a:ext cx="86515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5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愿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景就像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灯塔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一样，始终为人生指明前进的方向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35000"/>
              </a:lnSpc>
              <a:buFont typeface="Wingdings" pitchFamily="2" charset="2"/>
              <a:buChar char="n"/>
            </a:pP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梦想点燃</a:t>
            </a:r>
            <a:r>
              <a:rPr lang="zh-CN" altLang="en-US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激情</a:t>
            </a:r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，让我们为早日达成愿景而努力拼搏。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675996" y="3020867"/>
            <a:ext cx="9179849" cy="8876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6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想一想在过往的日子里，如果我们有一个明确的愿景并且能够一如既往地朝着这个愿景迈进，那么我们将会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少走多少弯路，如今的成就又会有什么不同呢？</a:t>
            </a:r>
          </a:p>
        </p:txBody>
      </p:sp>
    </p:spTree>
    <p:extLst>
      <p:ext uri="{BB962C8B-B14F-4D97-AF65-F5344CB8AC3E}">
        <p14:creationId xmlns:p14="http://schemas.microsoft.com/office/powerpoint/2010/main" xmlns="" val="1006773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8471470" y="5243716"/>
            <a:ext cx="3528392" cy="1569660"/>
            <a:chOff x="8471470" y="5243716"/>
            <a:chExt cx="3528392" cy="1569660"/>
          </a:xfrm>
        </p:grpSpPr>
        <p:grpSp>
          <p:nvGrpSpPr>
            <p:cNvPr id="23" name="组合 22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8471470" y="6084004"/>
              <a:ext cx="24482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确定人生使命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28" name="Picture 3" descr="C:\Documents and Settings\tdz\桌面\W0201005133700681273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16021"/>
          <a:stretch/>
        </p:blipFill>
        <p:spPr bwMode="auto">
          <a:xfrm>
            <a:off x="2762880" y="2883753"/>
            <a:ext cx="2773246" cy="3585607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矩形 28"/>
          <p:cNvSpPr/>
          <p:nvPr/>
        </p:nvSpPr>
        <p:spPr>
          <a:xfrm>
            <a:off x="2762880" y="5861255"/>
            <a:ext cx="2773246" cy="432865"/>
          </a:xfrm>
          <a:prstGeom prst="rect">
            <a:avLst/>
          </a:prstGeom>
          <a:solidFill>
            <a:srgbClr val="FF0000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奥地利作家茨威格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5803264" y="2883752"/>
            <a:ext cx="6052582" cy="1231047"/>
          </a:xfrm>
          <a:prstGeom prst="roundRect">
            <a:avLst>
              <a:gd name="adj" fmla="val 4890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直角三角形 30"/>
          <p:cNvSpPr/>
          <p:nvPr/>
        </p:nvSpPr>
        <p:spPr>
          <a:xfrm flipH="1">
            <a:off x="5509878" y="3089817"/>
            <a:ext cx="293385" cy="238667"/>
          </a:xfrm>
          <a:prstGeom prst="rtTriangle">
            <a:avLst/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5867658" y="2977935"/>
            <a:ext cx="5806181" cy="8912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7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一个人生命中的最大幸运，莫过于在他的人生中途，即在他年富力强时，发现了自己生活的使命。</a:t>
            </a:r>
          </a:p>
        </p:txBody>
      </p:sp>
      <p:sp>
        <p:nvSpPr>
          <p:cNvPr id="33" name="矩形 32"/>
          <p:cNvSpPr/>
          <p:nvPr/>
        </p:nvSpPr>
        <p:spPr>
          <a:xfrm>
            <a:off x="2639616" y="1484784"/>
            <a:ext cx="9216229" cy="85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使命使我们关注自己的核心事业，找到我们生存和发展的价值和意义。使命也是是引导我们持之以恒努力奋斗的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动力之源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574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8471470" y="5243716"/>
            <a:ext cx="3528392" cy="1569660"/>
            <a:chOff x="8471470" y="5243716"/>
            <a:chExt cx="3528392" cy="1569660"/>
          </a:xfrm>
        </p:grpSpPr>
        <p:grpSp>
          <p:nvGrpSpPr>
            <p:cNvPr id="23" name="组合 22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8471470" y="6084004"/>
              <a:ext cx="24482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确定人生使命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63" name="Picture 6" descr="C:\Documents and Settings\tdz\桌面\新建文件夹\53871F49EAD0609A44C97CF165C41EE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93854" y="5227535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矩形 4"/>
          <p:cNvSpPr>
            <a:spLocks noChangeArrowheads="1"/>
          </p:cNvSpPr>
          <p:nvPr/>
        </p:nvSpPr>
        <p:spPr bwMode="auto">
          <a:xfrm>
            <a:off x="4338971" y="5954610"/>
            <a:ext cx="1396195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B0F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使命举例</a:t>
            </a:r>
            <a:endParaRPr lang="zh-CN" altLang="en-US" sz="2000" b="1" dirty="0">
              <a:solidFill>
                <a:srgbClr val="00B0F0"/>
              </a:solidFill>
              <a:effectLst>
                <a:reflection blurRad="6350" stA="60000" endA="900" endPos="6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3358901" y="6575725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66" name="直接连接符 65"/>
          <p:cNvCxnSpPr/>
          <p:nvPr/>
        </p:nvCxnSpPr>
        <p:spPr>
          <a:xfrm>
            <a:off x="3358901" y="6611000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pic>
        <p:nvPicPr>
          <p:cNvPr id="67" name="Picture 2" descr="C:\Documents and Settings\tdz\桌面\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72000" y="1416407"/>
            <a:ext cx="2376000" cy="38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3" descr="C:\Documents and Settings\tdz\桌面\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69807" y="1416407"/>
            <a:ext cx="2376000" cy="380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4" descr="C:\Documents and Settings\tdz\桌面\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658800" y="1416407"/>
            <a:ext cx="2376000" cy="380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5" descr="C:\Documents and Settings\tdz\桌面\0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484000" y="1416408"/>
            <a:ext cx="2376000" cy="3801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Box 30"/>
          <p:cNvSpPr txBox="1">
            <a:spLocks noChangeArrowheads="1"/>
          </p:cNvSpPr>
          <p:nvPr/>
        </p:nvSpPr>
        <p:spPr bwMode="auto">
          <a:xfrm>
            <a:off x="2484000" y="4427376"/>
            <a:ext cx="2376000" cy="671209"/>
          </a:xfrm>
          <a:prstGeom prst="rect">
            <a:avLst/>
          </a:prstGeom>
          <a:solidFill>
            <a:srgbClr val="FF0000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3000"/>
              </a:lnSpc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推翻帝制，建立民主共和国。</a:t>
            </a:r>
            <a:endParaRPr lang="en-US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30"/>
          <p:cNvSpPr txBox="1">
            <a:spLocks noChangeArrowheads="1"/>
          </p:cNvSpPr>
          <p:nvPr/>
        </p:nvSpPr>
        <p:spPr bwMode="auto">
          <a:xfrm>
            <a:off x="4871334" y="4413974"/>
            <a:ext cx="2376000" cy="698012"/>
          </a:xfrm>
          <a:prstGeom prst="rect">
            <a:avLst/>
          </a:prstGeom>
          <a:solidFill>
            <a:srgbClr val="FF0000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3000"/>
              </a:lnSpc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农民多产水稻，摆脱饥饿。</a:t>
            </a:r>
            <a:endParaRPr lang="en-US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30"/>
          <p:cNvSpPr txBox="1">
            <a:spLocks noChangeArrowheads="1"/>
          </p:cNvSpPr>
          <p:nvPr/>
        </p:nvSpPr>
        <p:spPr bwMode="auto">
          <a:xfrm>
            <a:off x="7247334" y="4427376"/>
            <a:ext cx="2376000" cy="671209"/>
          </a:xfrm>
          <a:prstGeom prst="rect">
            <a:avLst/>
          </a:prstGeom>
          <a:solidFill>
            <a:srgbClr val="FF0000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3000"/>
              </a:lnSpc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让</a:t>
            </a:r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每个家庭的桌面上都有一台电脑。</a:t>
            </a:r>
            <a:endParaRPr lang="en-US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TextBox 30"/>
          <p:cNvSpPr txBox="1">
            <a:spLocks noChangeArrowheads="1"/>
          </p:cNvSpPr>
          <p:nvPr/>
        </p:nvSpPr>
        <p:spPr bwMode="auto">
          <a:xfrm>
            <a:off x="9648000" y="4427376"/>
            <a:ext cx="2386800" cy="671209"/>
          </a:xfrm>
          <a:prstGeom prst="rect">
            <a:avLst/>
          </a:prstGeom>
          <a:solidFill>
            <a:srgbClr val="FF0000">
              <a:alpha val="50195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33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23000"/>
              </a:lnSpc>
            </a:pPr>
            <a:r>
              <a:rPr lang="zh-CN" altLang="en-US" sz="16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振兴</a:t>
            </a:r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民族工业，叩开世界级品牌的大门。</a:t>
            </a:r>
            <a:endParaRPr lang="en-US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66133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8471470" y="5243716"/>
            <a:ext cx="3528392" cy="1569660"/>
            <a:chOff x="8471470" y="5243716"/>
            <a:chExt cx="3528392" cy="1569660"/>
          </a:xfrm>
        </p:grpSpPr>
        <p:grpSp>
          <p:nvGrpSpPr>
            <p:cNvPr id="23" name="组合 22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7" name="直接连接符 26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8471470" y="6084004"/>
              <a:ext cx="24482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确定人生使命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2854769" y="1484784"/>
            <a:ext cx="9001076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使命的确定可以通俗的理解为职业的选择。如果你只可以将毕生精力倾注到一件事上，那会是什么？我们要兼顾三方面的因素：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44" name="图示 43"/>
          <p:cNvGraphicFramePr/>
          <p:nvPr>
            <p:extLst>
              <p:ext uri="{D42A27DB-BD31-4B8C-83A1-F6EECF244321}">
                <p14:modId xmlns:p14="http://schemas.microsoft.com/office/powerpoint/2010/main" xmlns="" val="1422181909"/>
              </p:ext>
            </p:extLst>
          </p:nvPr>
        </p:nvGraphicFramePr>
        <p:xfrm>
          <a:off x="5416111" y="2376204"/>
          <a:ext cx="4063471" cy="36450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5" name="直接连接符 44"/>
          <p:cNvCxnSpPr/>
          <p:nvPr/>
        </p:nvCxnSpPr>
        <p:spPr>
          <a:xfrm>
            <a:off x="8106493" y="2808252"/>
            <a:ext cx="3389313" cy="0"/>
          </a:xfrm>
          <a:prstGeom prst="line">
            <a:avLst/>
          </a:prstGeom>
          <a:noFill/>
          <a:ln w="19050" cap="flat" cmpd="sng" algn="ctr">
            <a:solidFill>
              <a:srgbClr val="F79646"/>
            </a:solidFill>
            <a:prstDash val="solid"/>
            <a:headEnd type="oval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6" name="矩形 4"/>
          <p:cNvSpPr>
            <a:spLocks noChangeArrowheads="1"/>
          </p:cNvSpPr>
          <p:nvPr/>
        </p:nvSpPr>
        <p:spPr bwMode="auto">
          <a:xfrm>
            <a:off x="9119542" y="4201681"/>
            <a:ext cx="2376264" cy="138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2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</a:rPr>
              <a:t>与他人的优势比</a:t>
            </a:r>
            <a:r>
              <a:rPr lang="zh-CN" altLang="en-US" b="1" dirty="0" smtClean="0">
                <a:solidFill>
                  <a:srgbClr val="92D050"/>
                </a:solidFill>
                <a:latin typeface="微软雅黑" pitchFamily="34" charset="-122"/>
                <a:ea typeface="微软雅黑" pitchFamily="34" charset="-122"/>
              </a:rPr>
              <a:t>较</a:t>
            </a:r>
            <a:endParaRPr lang="en-US" altLang="zh-CN" b="1" dirty="0" smtClean="0">
              <a:solidFill>
                <a:srgbClr val="92D050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能做什么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6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技能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情商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性格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智慧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"/>
          <p:cNvSpPr>
            <a:spLocks noChangeArrowheads="1"/>
          </p:cNvSpPr>
          <p:nvPr/>
        </p:nvSpPr>
        <p:spPr bwMode="auto">
          <a:xfrm>
            <a:off x="9119542" y="2327431"/>
            <a:ext cx="2376264" cy="128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2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F79646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</a:rPr>
              <a:t>愿景及喜好</a:t>
            </a:r>
            <a:r>
              <a:rPr lang="zh-CN" altLang="en-US" b="1" dirty="0" smtClean="0">
                <a:solidFill>
                  <a:srgbClr val="F79646">
                    <a:lumMod val="75000"/>
                  </a:srgb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en-US" altLang="zh-CN" b="1" dirty="0" smtClean="0">
              <a:solidFill>
                <a:srgbClr val="F79646">
                  <a:lumMod val="75000"/>
                </a:srgb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3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我想做什么？</a:t>
            </a:r>
            <a:endParaRPr lang="en-US" altLang="zh-CN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ct val="13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价值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理想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兴趣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9274984" y="4716691"/>
            <a:ext cx="2220822" cy="0"/>
          </a:xfrm>
          <a:prstGeom prst="line">
            <a:avLst/>
          </a:prstGeom>
          <a:noFill/>
          <a:ln w="19050" cap="flat" cmpd="sng" algn="ctr">
            <a:solidFill>
              <a:srgbClr val="F79646"/>
            </a:solidFill>
            <a:prstDash val="solid"/>
            <a:headEnd type="oval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9" name="直接连接符 48"/>
          <p:cNvCxnSpPr/>
          <p:nvPr/>
        </p:nvCxnSpPr>
        <p:spPr>
          <a:xfrm>
            <a:off x="2854769" y="4701187"/>
            <a:ext cx="2808389" cy="0"/>
          </a:xfrm>
          <a:prstGeom prst="line">
            <a:avLst/>
          </a:prstGeom>
          <a:noFill/>
          <a:ln w="19050" cap="flat" cmpd="sng" algn="ctr">
            <a:solidFill>
              <a:srgbClr val="F79646"/>
            </a:solidFill>
            <a:prstDash val="solid"/>
            <a:headEnd type="oval" w="med" len="med"/>
            <a:tailEnd type="oval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50" name="矩形 4"/>
          <p:cNvSpPr>
            <a:spLocks noChangeArrowheads="1"/>
          </p:cNvSpPr>
          <p:nvPr/>
        </p:nvSpPr>
        <p:spPr bwMode="auto">
          <a:xfrm>
            <a:off x="2857812" y="4199184"/>
            <a:ext cx="2157197" cy="160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200"/>
              </a:spcBef>
              <a:spcAft>
                <a:spcPts val="600"/>
              </a:spcAft>
            </a:pPr>
            <a:r>
              <a:rPr lang="zh-CN" altLang="en-US" b="1" dirty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机会与挑战</a:t>
            </a:r>
            <a:r>
              <a:rPr lang="zh-CN" altLang="en-US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en-US" altLang="zh-CN" b="1" dirty="0" smtClean="0">
              <a:solidFill>
                <a:srgbClr val="00B0F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可以做什么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？</a:t>
            </a:r>
            <a:endParaRPr lang="en-US" altLang="zh-CN" sz="1600" dirty="0" smtClean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  <a:spcBef>
                <a:spcPts val="200"/>
              </a:spcBef>
              <a:spcAft>
                <a:spcPts val="60"/>
              </a:spcAft>
            </a:pP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组织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环境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社会环境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经济环境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政治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环境</a:t>
            </a:r>
            <a:endParaRPr lang="zh-CN" altLang="en-US" sz="1600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72059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pic>
        <p:nvPicPr>
          <p:cNvPr id="40" name="Picture 6" descr="C:\Documents and Settings\tdz\桌面\新建文件夹\53871F49EAD0609A44C97CF165C41EE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89054" y="5227535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矩形 4"/>
          <p:cNvSpPr>
            <a:spLocks noChangeArrowheads="1"/>
          </p:cNvSpPr>
          <p:nvPr/>
        </p:nvSpPr>
        <p:spPr bwMode="auto">
          <a:xfrm>
            <a:off x="4034171" y="5954610"/>
            <a:ext cx="226029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B0F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人生目标的重要性</a:t>
            </a:r>
            <a:endParaRPr lang="zh-CN" altLang="en-US" sz="2000" b="1" dirty="0">
              <a:solidFill>
                <a:srgbClr val="00B0F0"/>
              </a:solidFill>
              <a:effectLst>
                <a:reflection blurRad="6350" stA="60000" endA="900" endPos="6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3054101" y="6575725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1" name="直接连接符 50"/>
          <p:cNvCxnSpPr/>
          <p:nvPr/>
        </p:nvCxnSpPr>
        <p:spPr>
          <a:xfrm>
            <a:off x="3054101" y="6611000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graphicFrame>
        <p:nvGraphicFramePr>
          <p:cNvPr id="52" name="图表 51"/>
          <p:cNvGraphicFramePr/>
          <p:nvPr>
            <p:extLst>
              <p:ext uri="{D42A27DB-BD31-4B8C-83A1-F6EECF244321}">
                <p14:modId xmlns:p14="http://schemas.microsoft.com/office/powerpoint/2010/main" xmlns="" val="2450833891"/>
              </p:ext>
            </p:extLst>
          </p:nvPr>
        </p:nvGraphicFramePr>
        <p:xfrm>
          <a:off x="2406029" y="2417840"/>
          <a:ext cx="4248474" cy="3092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3" name="矩形 52"/>
          <p:cNvSpPr/>
          <p:nvPr/>
        </p:nvSpPr>
        <p:spPr>
          <a:xfrm>
            <a:off x="6959303" y="2365843"/>
            <a:ext cx="4896542" cy="3812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1953</a:t>
            </a: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耶鲁大学对毕业生</a:t>
            </a: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年的跟踪调查：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959303" y="2922280"/>
            <a:ext cx="4896544" cy="2359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27%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无目标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的人，生活在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社会底层，很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不如意；</a:t>
            </a:r>
          </a:p>
          <a:p>
            <a:pPr marL="285750" indent="-285750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目标模糊的人，生活在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社会中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下层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，无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突出成就；</a:t>
            </a:r>
          </a:p>
          <a:p>
            <a:pPr marL="285750" indent="-285750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有清晰但较短期目标的人，生活在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社会中上层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，在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各自领域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里取得了相当的成就；</a:t>
            </a:r>
          </a:p>
          <a:p>
            <a:pPr marL="285750" indent="-285750">
              <a:lnSpc>
                <a:spcPct val="130000"/>
              </a:lnSpc>
              <a:spcBef>
                <a:spcPts val="3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有长期清晰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目标的人，成为各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领域顶尖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人士。</a:t>
            </a:r>
          </a:p>
        </p:txBody>
      </p:sp>
      <p:sp>
        <p:nvSpPr>
          <p:cNvPr id="55" name="矩形 54"/>
          <p:cNvSpPr/>
          <p:nvPr/>
        </p:nvSpPr>
        <p:spPr>
          <a:xfrm>
            <a:off x="2854769" y="1484784"/>
            <a:ext cx="900107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目标是支撑愿景实现和使命履行的</a:t>
            </a:r>
            <a:r>
              <a:rPr lang="zh-CN" altLang="en-US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清晰</a:t>
            </a:r>
            <a:r>
              <a:rPr lang="zh-CN" altLang="zh-CN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明</a:t>
            </a:r>
            <a:r>
              <a:rPr lang="zh-CN" altLang="zh-CN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确</a:t>
            </a:r>
            <a:r>
              <a:rPr lang="zh-CN" altLang="zh-CN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阶段化</a:t>
            </a:r>
            <a:r>
              <a:rPr lang="zh-CN" altLang="en-US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zh-CN" b="1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量化</a:t>
            </a:r>
            <a:r>
              <a:rPr lang="zh-CN" altLang="zh-CN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标准</a:t>
            </a:r>
            <a:r>
              <a:rPr lang="zh-CN" altLang="en-US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471470" y="5243716"/>
            <a:ext cx="3528392" cy="1569660"/>
            <a:chOff x="8471470" y="5243716"/>
            <a:chExt cx="3528392" cy="1569660"/>
          </a:xfrm>
        </p:grpSpPr>
        <p:grpSp>
          <p:nvGrpSpPr>
            <p:cNvPr id="12" name="组合 11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6" name="直接连接符 15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3" name="矩形 12"/>
            <p:cNvSpPr>
              <a:spLocks noChangeArrowheads="1"/>
            </p:cNvSpPr>
            <p:nvPr/>
          </p:nvSpPr>
          <p:spPr bwMode="auto">
            <a:xfrm>
              <a:off x="8471470" y="6084004"/>
              <a:ext cx="24482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制定人生目标</a:t>
              </a: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705483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07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人生蓝图设计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8471470" y="5243716"/>
            <a:ext cx="3528392" cy="1569660"/>
            <a:chOff x="8471470" y="5243716"/>
            <a:chExt cx="3528392" cy="1569660"/>
          </a:xfrm>
        </p:grpSpPr>
        <p:grpSp>
          <p:nvGrpSpPr>
            <p:cNvPr id="18" name="组合 17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8471470" y="6084004"/>
              <a:ext cx="244827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制定人生目标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7823398" y="1484784"/>
            <a:ext cx="4032448" cy="1212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针对目标的制定指导，最经典的莫过于</a:t>
            </a:r>
            <a:r>
              <a:rPr lang="en-US" altLang="zh-CN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SMART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原则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，它是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一个很实际、很方便的实施原则。</a:t>
            </a:r>
            <a:endParaRPr lang="zh-CN" altLang="en-US" b="1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AutoShape 3"/>
          <p:cNvSpPr>
            <a:spLocks/>
          </p:cNvSpPr>
          <p:nvPr/>
        </p:nvSpPr>
        <p:spPr bwMode="auto">
          <a:xfrm>
            <a:off x="3217937" y="1595016"/>
            <a:ext cx="814387" cy="785812"/>
          </a:xfrm>
          <a:prstGeom prst="roundRect">
            <a:avLst>
              <a:gd name="adj" fmla="val 18519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omic Sans MS" pitchFamily="66" charset="0"/>
              </a:rPr>
              <a:t>S</a:t>
            </a:r>
          </a:p>
        </p:txBody>
      </p:sp>
      <p:sp>
        <p:nvSpPr>
          <p:cNvPr id="50" name="AutoShape 4"/>
          <p:cNvSpPr>
            <a:spLocks/>
          </p:cNvSpPr>
          <p:nvPr/>
        </p:nvSpPr>
        <p:spPr bwMode="auto">
          <a:xfrm>
            <a:off x="3217937" y="2595141"/>
            <a:ext cx="814387" cy="785812"/>
          </a:xfrm>
          <a:prstGeom prst="roundRect">
            <a:avLst>
              <a:gd name="adj" fmla="val 18519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omic Sans MS" pitchFamily="66" charset="0"/>
              </a:rPr>
              <a:t>M</a:t>
            </a:r>
          </a:p>
        </p:txBody>
      </p:sp>
      <p:sp>
        <p:nvSpPr>
          <p:cNvPr id="56" name="AutoShape 5"/>
          <p:cNvSpPr>
            <a:spLocks/>
          </p:cNvSpPr>
          <p:nvPr/>
        </p:nvSpPr>
        <p:spPr bwMode="auto">
          <a:xfrm>
            <a:off x="3217937" y="3595266"/>
            <a:ext cx="785812" cy="785812"/>
          </a:xfrm>
          <a:prstGeom prst="roundRect">
            <a:avLst>
              <a:gd name="adj" fmla="val 18519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omic Sans MS" pitchFamily="66" charset="0"/>
              </a:rPr>
              <a:t>A</a:t>
            </a:r>
          </a:p>
        </p:txBody>
      </p:sp>
      <p:sp>
        <p:nvSpPr>
          <p:cNvPr id="57" name="AutoShape 6"/>
          <p:cNvSpPr>
            <a:spLocks/>
          </p:cNvSpPr>
          <p:nvPr/>
        </p:nvSpPr>
        <p:spPr bwMode="auto">
          <a:xfrm>
            <a:off x="3217937" y="4595391"/>
            <a:ext cx="785812" cy="785812"/>
          </a:xfrm>
          <a:prstGeom prst="roundRect">
            <a:avLst>
              <a:gd name="adj" fmla="val 18519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omic Sans MS" pitchFamily="66" charset="0"/>
              </a:rPr>
              <a:t>R</a:t>
            </a:r>
          </a:p>
        </p:txBody>
      </p:sp>
      <p:sp>
        <p:nvSpPr>
          <p:cNvPr id="58" name="AutoShape 7"/>
          <p:cNvSpPr>
            <a:spLocks/>
          </p:cNvSpPr>
          <p:nvPr/>
        </p:nvSpPr>
        <p:spPr bwMode="auto">
          <a:xfrm>
            <a:off x="3217937" y="5595516"/>
            <a:ext cx="785812" cy="785812"/>
          </a:xfrm>
          <a:prstGeom prst="roundRect">
            <a:avLst>
              <a:gd name="adj" fmla="val 18519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Comic Sans MS" pitchFamily="66" charset="0"/>
              </a:rPr>
              <a:t>T</a:t>
            </a:r>
          </a:p>
        </p:txBody>
      </p:sp>
      <p:sp>
        <p:nvSpPr>
          <p:cNvPr id="59" name="AutoShape 8"/>
          <p:cNvSpPr>
            <a:spLocks/>
          </p:cNvSpPr>
          <p:nvPr/>
        </p:nvSpPr>
        <p:spPr bwMode="auto">
          <a:xfrm>
            <a:off x="5543624" y="1595016"/>
            <a:ext cx="2032000" cy="785812"/>
          </a:xfrm>
          <a:prstGeom prst="roundRect">
            <a:avLst>
              <a:gd name="adj" fmla="val 18519"/>
            </a:avLst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Specific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具体的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微软雅黑" pitchFamily="34" charset="-122"/>
            </a:endParaRPr>
          </a:p>
        </p:txBody>
      </p:sp>
      <p:sp>
        <p:nvSpPr>
          <p:cNvPr id="60" name="AutoShape 9"/>
          <p:cNvSpPr>
            <a:spLocks/>
          </p:cNvSpPr>
          <p:nvPr/>
        </p:nvSpPr>
        <p:spPr bwMode="auto">
          <a:xfrm>
            <a:off x="5543624" y="2595141"/>
            <a:ext cx="2032000" cy="785812"/>
          </a:xfrm>
          <a:prstGeom prst="roundRect">
            <a:avLst>
              <a:gd name="adj" fmla="val 18519"/>
            </a:avLst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Measureable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可衡量的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微软雅黑" pitchFamily="34" charset="-122"/>
            </a:endParaRPr>
          </a:p>
        </p:txBody>
      </p:sp>
      <p:sp>
        <p:nvSpPr>
          <p:cNvPr id="61" name="AutoShape 10"/>
          <p:cNvSpPr>
            <a:spLocks/>
          </p:cNvSpPr>
          <p:nvPr/>
        </p:nvSpPr>
        <p:spPr bwMode="auto">
          <a:xfrm>
            <a:off x="5575374" y="3595266"/>
            <a:ext cx="2032000" cy="785812"/>
          </a:xfrm>
          <a:prstGeom prst="roundRect">
            <a:avLst>
              <a:gd name="adj" fmla="val 18519"/>
            </a:avLst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Achievable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可达成的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2" name="AutoShape 11"/>
          <p:cNvSpPr>
            <a:spLocks/>
          </p:cNvSpPr>
          <p:nvPr/>
        </p:nvSpPr>
        <p:spPr bwMode="auto">
          <a:xfrm>
            <a:off x="5575374" y="4595391"/>
            <a:ext cx="2032000" cy="785812"/>
          </a:xfrm>
          <a:prstGeom prst="roundRect">
            <a:avLst>
              <a:gd name="adj" fmla="val 18519"/>
            </a:avLst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Relevant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与愿景</a:t>
            </a:r>
            <a:r>
              <a:rPr kumimoji="0" lang="ja-JP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相关</a:t>
            </a: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的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3" name="AutoShape 12"/>
          <p:cNvSpPr>
            <a:spLocks/>
          </p:cNvSpPr>
          <p:nvPr/>
        </p:nvSpPr>
        <p:spPr bwMode="auto">
          <a:xfrm>
            <a:off x="5575374" y="5595516"/>
            <a:ext cx="2032000" cy="785812"/>
          </a:xfrm>
          <a:prstGeom prst="roundRect">
            <a:avLst>
              <a:gd name="adj" fmla="val 18519"/>
            </a:avLst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Time-bound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一定时限的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64" name="图片 6" descr="未标题-1.png"/>
          <p:cNvPicPr>
            <a:picLocks noChangeAspect="1"/>
          </p:cNvPicPr>
          <p:nvPr/>
        </p:nvPicPr>
        <p:blipFill>
          <a:blip r:embed="rId2" cstate="screen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60937" y="1737891"/>
            <a:ext cx="9286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" name="图片 6" descr="未标题-1.png"/>
          <p:cNvPicPr>
            <a:picLocks noChangeAspect="1"/>
          </p:cNvPicPr>
          <p:nvPr/>
        </p:nvPicPr>
        <p:blipFill>
          <a:blip r:embed="rId2" cstate="screen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60937" y="2738016"/>
            <a:ext cx="9286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图片 6" descr="未标题-1.png"/>
          <p:cNvPicPr>
            <a:picLocks noChangeAspect="1"/>
          </p:cNvPicPr>
          <p:nvPr/>
        </p:nvPicPr>
        <p:blipFill>
          <a:blip r:embed="rId2" cstate="screen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60937" y="3738141"/>
            <a:ext cx="9286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图片 6" descr="未标题-1.png"/>
          <p:cNvPicPr>
            <a:picLocks noChangeAspect="1"/>
          </p:cNvPicPr>
          <p:nvPr/>
        </p:nvPicPr>
        <p:blipFill>
          <a:blip r:embed="rId2" cstate="screen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60937" y="4738266"/>
            <a:ext cx="9286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图片 6" descr="未标题-1.png"/>
          <p:cNvPicPr>
            <a:picLocks noChangeAspect="1"/>
          </p:cNvPicPr>
          <p:nvPr/>
        </p:nvPicPr>
        <p:blipFill>
          <a:blip r:embed="rId2" cstate="screen">
            <a:duotone>
              <a:srgbClr val="4F81BD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60937" y="5738391"/>
            <a:ext cx="9286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65501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人生规划实施</a:t>
            </a:r>
            <a:endParaRPr lang="zh-CN" altLang="en-US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Picture 2" descr="C:\Documents and Settings\Teliss_Tong\My Documents\！PPT图片及版面资源\06-PPT精选插图\02-商务\统筹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44867" y="1416175"/>
            <a:ext cx="5447133" cy="544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2675995" y="1687448"/>
            <a:ext cx="3785765" cy="125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为了保证目标能够顺利达成，必须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辅以确切的行动方案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，这个行动方案就是计划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75995" y="5383067"/>
            <a:ext cx="7001405" cy="542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6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如果你没有能力去筹划，就只有时间去后悔了。</a:t>
            </a:r>
          </a:p>
        </p:txBody>
      </p:sp>
    </p:spTree>
    <p:extLst>
      <p:ext uri="{BB962C8B-B14F-4D97-AF65-F5344CB8AC3E}">
        <p14:creationId xmlns:p14="http://schemas.microsoft.com/office/powerpoint/2010/main" xmlns="" val="131150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人生规划实施</a:t>
            </a:r>
            <a:endParaRPr lang="zh-CN" altLang="en-US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854846" y="1484784"/>
            <a:ext cx="8784975" cy="7325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计划应清楚描述具体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实施过程的每一个要素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下图</a:t>
            </a:r>
            <a:r>
              <a:rPr lang="zh-CN" altLang="en-US" sz="16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）。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为了应对未来的不确定性，甚至要辅以其他备用计划，即方案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、方案</a:t>
            </a:r>
            <a:r>
              <a:rPr lang="en-US" altLang="zh-CN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6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等。</a:t>
            </a:r>
            <a:endParaRPr lang="zh-CN" altLang="en-US" sz="1600" b="1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1" name="图示 10"/>
          <p:cNvGraphicFramePr/>
          <p:nvPr>
            <p:extLst>
              <p:ext uri="{D42A27DB-BD31-4B8C-83A1-F6EECF244321}">
                <p14:modId xmlns:p14="http://schemas.microsoft.com/office/powerpoint/2010/main" xmlns="" val="3837882268"/>
              </p:ext>
            </p:extLst>
          </p:nvPr>
        </p:nvGraphicFramePr>
        <p:xfrm>
          <a:off x="4799062" y="2463192"/>
          <a:ext cx="6408712" cy="4134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645730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人生规划实施</a:t>
            </a:r>
            <a:endParaRPr lang="zh-CN" altLang="en-US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8293174" y="3027432"/>
            <a:ext cx="3280498" cy="3280498"/>
            <a:chOff x="1270670" y="1822756"/>
            <a:chExt cx="3280498" cy="3280498"/>
          </a:xfrm>
        </p:grpSpPr>
        <p:sp>
          <p:nvSpPr>
            <p:cNvPr id="6" name="椭圆 5"/>
            <p:cNvSpPr/>
            <p:nvPr/>
          </p:nvSpPr>
          <p:spPr>
            <a:xfrm>
              <a:off x="1270670" y="1822756"/>
              <a:ext cx="3280498" cy="3280498"/>
            </a:xfrm>
            <a:prstGeom prst="ellipse">
              <a:avLst/>
            </a:pr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marL="0" marR="0" lvl="0" indent="0" algn="ctr" defTabSz="914400" eaLnBrk="1" fontAlgn="base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Impact" pitchFamily="34" charset="0"/>
                <a:ea typeface="微软雅黑" pitchFamily="34" charset="-122"/>
                <a:cs typeface="+mn-cs"/>
              </a:endParaRPr>
            </a:p>
          </p:txBody>
        </p:sp>
        <p:sp>
          <p:nvSpPr>
            <p:cNvPr id="7" name="Rectangle 12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" name="Rectangle 13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Rectangle 14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gray">
            <a:xfrm>
              <a:off x="2951882" y="3468688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gray">
            <a:xfrm>
              <a:off x="2951882" y="3468688"/>
              <a:ext cx="1588" cy="0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w 1588"/>
                <a:gd name="T9" fmla="*/ 0 h 1588"/>
                <a:gd name="T10" fmla="*/ 0 w 1588"/>
                <a:gd name="T11" fmla="*/ 0 h 1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8"/>
                <a:gd name="T20" fmla="*/ 1588 w 1588"/>
                <a:gd name="T21" fmla="*/ 0 h 1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9" name="Group 33"/>
            <p:cNvGrpSpPr>
              <a:grpSpLocks/>
            </p:cNvGrpSpPr>
            <p:nvPr/>
          </p:nvGrpSpPr>
          <p:grpSpPr bwMode="auto">
            <a:xfrm>
              <a:off x="1629495" y="2157413"/>
              <a:ext cx="2638425" cy="2611437"/>
              <a:chOff x="3642" y="1678"/>
              <a:chExt cx="1422" cy="1408"/>
            </a:xfrm>
          </p:grpSpPr>
          <p:grpSp>
            <p:nvGrpSpPr>
              <p:cNvPr id="20" name="Group 34"/>
              <p:cNvGrpSpPr>
                <a:grpSpLocks/>
              </p:cNvGrpSpPr>
              <p:nvPr/>
            </p:nvGrpSpPr>
            <p:grpSpPr bwMode="auto">
              <a:xfrm>
                <a:off x="3642" y="1678"/>
                <a:ext cx="1422" cy="1408"/>
                <a:chOff x="3642" y="1678"/>
                <a:chExt cx="1422" cy="1408"/>
              </a:xfrm>
            </p:grpSpPr>
            <p:sp>
              <p:nvSpPr>
                <p:cNvPr id="34" name="Freeform 35"/>
                <p:cNvSpPr>
                  <a:spLocks/>
                </p:cNvSpPr>
                <p:nvPr/>
              </p:nvSpPr>
              <p:spPr bwMode="gray">
                <a:xfrm>
                  <a:off x="3987" y="1762"/>
                  <a:ext cx="49" cy="62"/>
                </a:xfrm>
                <a:custGeom>
                  <a:avLst/>
                  <a:gdLst>
                    <a:gd name="T0" fmla="*/ 0 w 35"/>
                    <a:gd name="T1" fmla="*/ 220 h 45"/>
                    <a:gd name="T2" fmla="*/ 413 w 35"/>
                    <a:gd name="T3" fmla="*/ 0 h 45"/>
                    <a:gd name="T4" fmla="*/ 1021 w 35"/>
                    <a:gd name="T5" fmla="*/ 856 h 45"/>
                    <a:gd name="T6" fmla="*/ 560 w 35"/>
                    <a:gd name="T7" fmla="*/ 1102 h 45"/>
                    <a:gd name="T8" fmla="*/ 0 w 35"/>
                    <a:gd name="T9" fmla="*/ 2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9"/>
                      </a:moveTo>
                      <a:lnTo>
                        <a:pt x="14" y="0"/>
                      </a:lnTo>
                      <a:lnTo>
                        <a:pt x="35" y="35"/>
                      </a:lnTo>
                      <a:lnTo>
                        <a:pt x="19" y="45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" name="Rectangle 36"/>
                <p:cNvSpPr>
                  <a:spLocks noChangeArrowheads="1"/>
                </p:cNvSpPr>
                <p:nvPr/>
              </p:nvSpPr>
              <p:spPr bwMode="gray">
                <a:xfrm>
                  <a:off x="4342" y="1678"/>
                  <a:ext cx="22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0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" name="Freeform 37"/>
                <p:cNvSpPr>
                  <a:spLocks/>
                </p:cNvSpPr>
                <p:nvPr/>
              </p:nvSpPr>
              <p:spPr bwMode="gray">
                <a:xfrm>
                  <a:off x="3728" y="2019"/>
                  <a:ext cx="60" cy="46"/>
                </a:xfrm>
                <a:custGeom>
                  <a:avLst/>
                  <a:gdLst>
                    <a:gd name="T0" fmla="*/ 0 w 45"/>
                    <a:gd name="T1" fmla="*/ 216 h 35"/>
                    <a:gd name="T2" fmla="*/ 172 w 45"/>
                    <a:gd name="T3" fmla="*/ 0 h 35"/>
                    <a:gd name="T4" fmla="*/ 805 w 45"/>
                    <a:gd name="T5" fmla="*/ 296 h 35"/>
                    <a:gd name="T6" fmla="*/ 635 w 45"/>
                    <a:gd name="T7" fmla="*/ 538 h 35"/>
                    <a:gd name="T8" fmla="*/ 0 w 45"/>
                    <a:gd name="T9" fmla="*/ 21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0" y="14"/>
                      </a:moveTo>
                      <a:lnTo>
                        <a:pt x="10" y="0"/>
                      </a:lnTo>
                      <a:lnTo>
                        <a:pt x="45" y="19"/>
                      </a:lnTo>
                      <a:lnTo>
                        <a:pt x="36" y="3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" name="Rectangle 38"/>
                <p:cNvSpPr>
                  <a:spLocks noChangeArrowheads="1"/>
                </p:cNvSpPr>
                <p:nvPr/>
              </p:nvSpPr>
              <p:spPr bwMode="gray">
                <a:xfrm>
                  <a:off x="3642" y="2367"/>
                  <a:ext cx="55" cy="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0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" name="Freeform 39"/>
                <p:cNvSpPr>
                  <a:spLocks/>
                </p:cNvSpPr>
                <p:nvPr/>
              </p:nvSpPr>
              <p:spPr bwMode="gray">
                <a:xfrm>
                  <a:off x="3728" y="2694"/>
                  <a:ext cx="60" cy="49"/>
                </a:xfrm>
                <a:custGeom>
                  <a:avLst/>
                  <a:gdLst>
                    <a:gd name="T0" fmla="*/ 172 w 45"/>
                    <a:gd name="T1" fmla="*/ 478 h 38"/>
                    <a:gd name="T2" fmla="*/ 0 w 45"/>
                    <a:gd name="T3" fmla="*/ 269 h 38"/>
                    <a:gd name="T4" fmla="*/ 635 w 45"/>
                    <a:gd name="T5" fmla="*/ 0 h 38"/>
                    <a:gd name="T6" fmla="*/ 805 w 45"/>
                    <a:gd name="T7" fmla="*/ 209 h 38"/>
                    <a:gd name="T8" fmla="*/ 172 w 45"/>
                    <a:gd name="T9" fmla="*/ 478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8"/>
                    <a:gd name="T17" fmla="*/ 45 w 45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8">
                      <a:moveTo>
                        <a:pt x="10" y="38"/>
                      </a:moveTo>
                      <a:lnTo>
                        <a:pt x="0" y="22"/>
                      </a:lnTo>
                      <a:lnTo>
                        <a:pt x="36" y="0"/>
                      </a:lnTo>
                      <a:lnTo>
                        <a:pt x="45" y="17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" name="Freeform 40"/>
                <p:cNvSpPr>
                  <a:spLocks/>
                </p:cNvSpPr>
                <p:nvPr/>
              </p:nvSpPr>
              <p:spPr bwMode="gray">
                <a:xfrm>
                  <a:off x="3987" y="2936"/>
                  <a:ext cx="49" cy="60"/>
                </a:xfrm>
                <a:custGeom>
                  <a:avLst/>
                  <a:gdLst>
                    <a:gd name="T0" fmla="*/ 413 w 35"/>
                    <a:gd name="T1" fmla="*/ 805 h 45"/>
                    <a:gd name="T2" fmla="*/ 0 w 35"/>
                    <a:gd name="T3" fmla="*/ 635 h 45"/>
                    <a:gd name="T4" fmla="*/ 560 w 35"/>
                    <a:gd name="T5" fmla="*/ 0 h 45"/>
                    <a:gd name="T6" fmla="*/ 1021 w 35"/>
                    <a:gd name="T7" fmla="*/ 172 h 45"/>
                    <a:gd name="T8" fmla="*/ 413 w 35"/>
                    <a:gd name="T9" fmla="*/ 80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14" y="45"/>
                      </a:moveTo>
                      <a:lnTo>
                        <a:pt x="0" y="36"/>
                      </a:lnTo>
                      <a:lnTo>
                        <a:pt x="19" y="0"/>
                      </a:lnTo>
                      <a:lnTo>
                        <a:pt x="35" y="10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" name="Rectangle 41"/>
                <p:cNvSpPr>
                  <a:spLocks noChangeArrowheads="1"/>
                </p:cNvSpPr>
                <p:nvPr/>
              </p:nvSpPr>
              <p:spPr bwMode="gray">
                <a:xfrm>
                  <a:off x="4342" y="3033"/>
                  <a:ext cx="27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0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1" name="Freeform 42"/>
                <p:cNvSpPr>
                  <a:spLocks/>
                </p:cNvSpPr>
                <p:nvPr/>
              </p:nvSpPr>
              <p:spPr bwMode="gray">
                <a:xfrm>
                  <a:off x="4671" y="2936"/>
                  <a:ext cx="49" cy="60"/>
                </a:xfrm>
                <a:custGeom>
                  <a:avLst/>
                  <a:gdLst>
                    <a:gd name="T0" fmla="*/ 789 w 36"/>
                    <a:gd name="T1" fmla="*/ 635 h 45"/>
                    <a:gd name="T2" fmla="*/ 411 w 36"/>
                    <a:gd name="T3" fmla="*/ 805 h 45"/>
                    <a:gd name="T4" fmla="*/ 0 w 36"/>
                    <a:gd name="T5" fmla="*/ 172 h 45"/>
                    <a:gd name="T6" fmla="*/ 302 w 36"/>
                    <a:gd name="T7" fmla="*/ 0 h 45"/>
                    <a:gd name="T8" fmla="*/ 789 w 36"/>
                    <a:gd name="T9" fmla="*/ 63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36"/>
                      </a:moveTo>
                      <a:lnTo>
                        <a:pt x="19" y="45"/>
                      </a:lnTo>
                      <a:lnTo>
                        <a:pt x="0" y="10"/>
                      </a:lnTo>
                      <a:lnTo>
                        <a:pt x="14" y="0"/>
                      </a:lnTo>
                      <a:lnTo>
                        <a:pt x="36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2" name="Freeform 43"/>
                <p:cNvSpPr>
                  <a:spLocks/>
                </p:cNvSpPr>
                <p:nvPr/>
              </p:nvSpPr>
              <p:spPr bwMode="gray">
                <a:xfrm>
                  <a:off x="4914" y="2697"/>
                  <a:ext cx="61" cy="45"/>
                </a:xfrm>
                <a:custGeom>
                  <a:avLst/>
                  <a:gdLst>
                    <a:gd name="T0" fmla="*/ 948 w 45"/>
                    <a:gd name="T1" fmla="*/ 296 h 35"/>
                    <a:gd name="T2" fmla="*/ 733 w 45"/>
                    <a:gd name="T3" fmla="*/ 538 h 35"/>
                    <a:gd name="T4" fmla="*/ 0 w 45"/>
                    <a:gd name="T5" fmla="*/ 216 h 35"/>
                    <a:gd name="T6" fmla="*/ 190 w 45"/>
                    <a:gd name="T7" fmla="*/ 0 h 35"/>
                    <a:gd name="T8" fmla="*/ 948 w 45"/>
                    <a:gd name="T9" fmla="*/ 29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45" y="19"/>
                      </a:moveTo>
                      <a:lnTo>
                        <a:pt x="35" y="35"/>
                      </a:lnTo>
                      <a:lnTo>
                        <a:pt x="0" y="14"/>
                      </a:lnTo>
                      <a:lnTo>
                        <a:pt x="9" y="0"/>
                      </a:lnTo>
                      <a:lnTo>
                        <a:pt x="4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3" name="Rectangle 44"/>
                <p:cNvSpPr>
                  <a:spLocks noChangeArrowheads="1"/>
                </p:cNvSpPr>
                <p:nvPr/>
              </p:nvSpPr>
              <p:spPr bwMode="gray">
                <a:xfrm>
                  <a:off x="5010" y="2367"/>
                  <a:ext cx="54" cy="2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0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4" name="Freeform 45"/>
                <p:cNvSpPr>
                  <a:spLocks/>
                </p:cNvSpPr>
                <p:nvPr/>
              </p:nvSpPr>
              <p:spPr bwMode="gray">
                <a:xfrm>
                  <a:off x="4918" y="2017"/>
                  <a:ext cx="57" cy="48"/>
                </a:xfrm>
                <a:custGeom>
                  <a:avLst/>
                  <a:gdLst>
                    <a:gd name="T0" fmla="*/ 551 w 43"/>
                    <a:gd name="T1" fmla="*/ 0 h 37"/>
                    <a:gd name="T2" fmla="*/ 729 w 43"/>
                    <a:gd name="T3" fmla="*/ 211 h 37"/>
                    <a:gd name="T4" fmla="*/ 114 w 43"/>
                    <a:gd name="T5" fmla="*/ 494 h 37"/>
                    <a:gd name="T6" fmla="*/ 0 w 43"/>
                    <a:gd name="T7" fmla="*/ 274 h 37"/>
                    <a:gd name="T8" fmla="*/ 551 w 43"/>
                    <a:gd name="T9" fmla="*/ 0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"/>
                    <a:gd name="T16" fmla="*/ 0 h 37"/>
                    <a:gd name="T17" fmla="*/ 43 w 43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" h="37">
                      <a:moveTo>
                        <a:pt x="33" y="0"/>
                      </a:moveTo>
                      <a:lnTo>
                        <a:pt x="43" y="16"/>
                      </a:lnTo>
                      <a:lnTo>
                        <a:pt x="7" y="37"/>
                      </a:lnTo>
                      <a:lnTo>
                        <a:pt x="0" y="2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5" name="Freeform 46"/>
                <p:cNvSpPr>
                  <a:spLocks/>
                </p:cNvSpPr>
                <p:nvPr/>
              </p:nvSpPr>
              <p:spPr bwMode="gray">
                <a:xfrm>
                  <a:off x="4671" y="1766"/>
                  <a:ext cx="49" cy="58"/>
                </a:xfrm>
                <a:custGeom>
                  <a:avLst/>
                  <a:gdLst>
                    <a:gd name="T0" fmla="*/ 411 w 36"/>
                    <a:gd name="T1" fmla="*/ 0 h 43"/>
                    <a:gd name="T2" fmla="*/ 789 w 36"/>
                    <a:gd name="T3" fmla="*/ 132 h 43"/>
                    <a:gd name="T4" fmla="*/ 302 w 36"/>
                    <a:gd name="T5" fmla="*/ 857 h 43"/>
                    <a:gd name="T6" fmla="*/ 0 w 36"/>
                    <a:gd name="T7" fmla="*/ 668 h 43"/>
                    <a:gd name="T8" fmla="*/ 411 w 36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3"/>
                    <a:gd name="T17" fmla="*/ 36 w 36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3">
                      <a:moveTo>
                        <a:pt x="19" y="0"/>
                      </a:moveTo>
                      <a:lnTo>
                        <a:pt x="36" y="7"/>
                      </a:lnTo>
                      <a:lnTo>
                        <a:pt x="14" y="43"/>
                      </a:lnTo>
                      <a:lnTo>
                        <a:pt x="0" y="3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6" name="Freeform 47"/>
                <p:cNvSpPr>
                  <a:spLocks/>
                </p:cNvSpPr>
                <p:nvPr/>
              </p:nvSpPr>
              <p:spPr bwMode="gray">
                <a:xfrm>
                  <a:off x="4626" y="1733"/>
                  <a:ext cx="23" cy="29"/>
                </a:xfrm>
                <a:custGeom>
                  <a:avLst/>
                  <a:gdLst>
                    <a:gd name="T0" fmla="*/ 135 w 17"/>
                    <a:gd name="T1" fmla="*/ 0 h 22"/>
                    <a:gd name="T2" fmla="*/ 349 w 17"/>
                    <a:gd name="T3" fmla="*/ 49 h 22"/>
                    <a:gd name="T4" fmla="*/ 135 w 17"/>
                    <a:gd name="T5" fmla="*/ 348 h 22"/>
                    <a:gd name="T6" fmla="*/ 0 w 17"/>
                    <a:gd name="T7" fmla="*/ 302 h 22"/>
                    <a:gd name="T8" fmla="*/ 135 w 17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2"/>
                    <a:gd name="T17" fmla="*/ 17 w 17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2">
                      <a:moveTo>
                        <a:pt x="7" y="0"/>
                      </a:moveTo>
                      <a:lnTo>
                        <a:pt x="17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7" name="Freeform 48"/>
                <p:cNvSpPr>
                  <a:spLocks/>
                </p:cNvSpPr>
                <p:nvPr/>
              </p:nvSpPr>
              <p:spPr bwMode="gray">
                <a:xfrm>
                  <a:off x="4559" y="1709"/>
                  <a:ext cx="20" cy="28"/>
                </a:xfrm>
                <a:custGeom>
                  <a:avLst/>
                  <a:gdLst>
                    <a:gd name="T0" fmla="*/ 151 w 15"/>
                    <a:gd name="T1" fmla="*/ 0 h 22"/>
                    <a:gd name="T2" fmla="*/ 268 w 15"/>
                    <a:gd name="T3" fmla="*/ 36 h 22"/>
                    <a:gd name="T4" fmla="*/ 151 w 15"/>
                    <a:gd name="T5" fmla="*/ 249 h 22"/>
                    <a:gd name="T6" fmla="*/ 0 w 15"/>
                    <a:gd name="T7" fmla="*/ 213 h 22"/>
                    <a:gd name="T8" fmla="*/ 151 w 15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2"/>
                    <a:gd name="T17" fmla="*/ 15 w 15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2">
                      <a:moveTo>
                        <a:pt x="8" y="0"/>
                      </a:moveTo>
                      <a:lnTo>
                        <a:pt x="15" y="3"/>
                      </a:lnTo>
                      <a:lnTo>
                        <a:pt x="8" y="22"/>
                      </a:lnTo>
                      <a:lnTo>
                        <a:pt x="0" y="1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8" name="Freeform 49"/>
                <p:cNvSpPr>
                  <a:spLocks/>
                </p:cNvSpPr>
                <p:nvPr/>
              </p:nvSpPr>
              <p:spPr bwMode="gray">
                <a:xfrm>
                  <a:off x="4491" y="1689"/>
                  <a:ext cx="15" cy="31"/>
                </a:xfrm>
                <a:custGeom>
                  <a:avLst/>
                  <a:gdLst>
                    <a:gd name="T0" fmla="*/ 46 w 11"/>
                    <a:gd name="T1" fmla="*/ 0 h 22"/>
                    <a:gd name="T2" fmla="*/ 123 w 11"/>
                    <a:gd name="T3" fmla="*/ 89 h 22"/>
                    <a:gd name="T4" fmla="*/ 76 w 11"/>
                    <a:gd name="T5" fmla="*/ 683 h 22"/>
                    <a:gd name="T6" fmla="*/ 0 w 11"/>
                    <a:gd name="T7" fmla="*/ 596 h 22"/>
                    <a:gd name="T8" fmla="*/ 46 w 11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4" y="0"/>
                      </a:moveTo>
                      <a:lnTo>
                        <a:pt x="11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" name="Freeform 50"/>
                <p:cNvSpPr>
                  <a:spLocks/>
                </p:cNvSpPr>
                <p:nvPr/>
              </p:nvSpPr>
              <p:spPr bwMode="gray">
                <a:xfrm>
                  <a:off x="4420" y="1680"/>
                  <a:ext cx="10" cy="29"/>
                </a:xfrm>
                <a:custGeom>
                  <a:avLst/>
                  <a:gdLst>
                    <a:gd name="T0" fmla="*/ 2 w 9"/>
                    <a:gd name="T1" fmla="*/ 0 h 21"/>
                    <a:gd name="T2" fmla="*/ 24 w 9"/>
                    <a:gd name="T3" fmla="*/ 0 h 21"/>
                    <a:gd name="T4" fmla="*/ 20 w 9"/>
                    <a:gd name="T5" fmla="*/ 526 h 21"/>
                    <a:gd name="T6" fmla="*/ 0 w 9"/>
                    <a:gd name="T7" fmla="*/ 476 h 21"/>
                    <a:gd name="T8" fmla="*/ 2 w 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2" y="0"/>
                      </a:moveTo>
                      <a:lnTo>
                        <a:pt x="9" y="0"/>
                      </a:lnTo>
                      <a:lnTo>
                        <a:pt x="7" y="21"/>
                      </a:lnTo>
                      <a:lnTo>
                        <a:pt x="0" y="19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0" name="Freeform 51"/>
                <p:cNvSpPr>
                  <a:spLocks/>
                </p:cNvSpPr>
                <p:nvPr/>
              </p:nvSpPr>
              <p:spPr bwMode="gray">
                <a:xfrm>
                  <a:off x="4902" y="1961"/>
                  <a:ext cx="27" cy="25"/>
                </a:xfrm>
                <a:custGeom>
                  <a:avLst/>
                  <a:gdLst>
                    <a:gd name="T0" fmla="*/ 208 w 21"/>
                    <a:gd name="T1" fmla="*/ 0 h 19"/>
                    <a:gd name="T2" fmla="*/ 261 w 21"/>
                    <a:gd name="T3" fmla="*/ 125 h 19"/>
                    <a:gd name="T4" fmla="*/ 85 w 21"/>
                    <a:gd name="T5" fmla="*/ 296 h 19"/>
                    <a:gd name="T6" fmla="*/ 0 w 21"/>
                    <a:gd name="T7" fmla="*/ 192 h 19"/>
                    <a:gd name="T8" fmla="*/ 208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8"/>
                      </a:lnTo>
                      <a:lnTo>
                        <a:pt x="7" y="19"/>
                      </a:lnTo>
                      <a:lnTo>
                        <a:pt x="0" y="1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1" name="Freeform 52"/>
                <p:cNvSpPr>
                  <a:spLocks/>
                </p:cNvSpPr>
                <p:nvPr/>
              </p:nvSpPr>
              <p:spPr bwMode="gray">
                <a:xfrm>
                  <a:off x="4857" y="1905"/>
                  <a:ext cx="28" cy="27"/>
                </a:xfrm>
                <a:custGeom>
                  <a:avLst/>
                  <a:gdLst>
                    <a:gd name="T0" fmla="*/ 305 w 21"/>
                    <a:gd name="T1" fmla="*/ 0 h 19"/>
                    <a:gd name="T2" fmla="*/ 368 w 21"/>
                    <a:gd name="T3" fmla="*/ 172 h 19"/>
                    <a:gd name="T4" fmla="*/ 116 w 21"/>
                    <a:gd name="T5" fmla="*/ 441 h 19"/>
                    <a:gd name="T6" fmla="*/ 0 w 21"/>
                    <a:gd name="T7" fmla="*/ 322 h 19"/>
                    <a:gd name="T8" fmla="*/ 305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7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2" name="Freeform 53"/>
                <p:cNvSpPr>
                  <a:spLocks/>
                </p:cNvSpPr>
                <p:nvPr/>
              </p:nvSpPr>
              <p:spPr bwMode="gray">
                <a:xfrm>
                  <a:off x="4804" y="1850"/>
                  <a:ext cx="31" cy="30"/>
                </a:xfrm>
                <a:custGeom>
                  <a:avLst/>
                  <a:gdLst>
                    <a:gd name="T0" fmla="*/ 431 w 22"/>
                    <a:gd name="T1" fmla="*/ 0 h 21"/>
                    <a:gd name="T2" fmla="*/ 683 w 22"/>
                    <a:gd name="T3" fmla="*/ 244 h 21"/>
                    <a:gd name="T4" fmla="*/ 217 w 22"/>
                    <a:gd name="T5" fmla="*/ 737 h 21"/>
                    <a:gd name="T6" fmla="*/ 0 w 22"/>
                    <a:gd name="T7" fmla="*/ 571 h 21"/>
                    <a:gd name="T8" fmla="*/ 431 w 2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14" y="0"/>
                      </a:moveTo>
                      <a:lnTo>
                        <a:pt x="22" y="7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3" name="Freeform 54"/>
                <p:cNvSpPr>
                  <a:spLocks/>
                </p:cNvSpPr>
                <p:nvPr/>
              </p:nvSpPr>
              <p:spPr bwMode="gray">
                <a:xfrm>
                  <a:off x="4748" y="1808"/>
                  <a:ext cx="25" cy="27"/>
                </a:xfrm>
                <a:custGeom>
                  <a:avLst/>
                  <a:gdLst>
                    <a:gd name="T0" fmla="*/ 192 w 19"/>
                    <a:gd name="T1" fmla="*/ 0 h 21"/>
                    <a:gd name="T2" fmla="*/ 296 w 19"/>
                    <a:gd name="T3" fmla="*/ 46 h 21"/>
                    <a:gd name="T4" fmla="*/ 111 w 19"/>
                    <a:gd name="T5" fmla="*/ 261 h 21"/>
                    <a:gd name="T6" fmla="*/ 0 w 19"/>
                    <a:gd name="T7" fmla="*/ 203 h 21"/>
                    <a:gd name="T8" fmla="*/ 192 w 1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2" y="0"/>
                      </a:moveTo>
                      <a:lnTo>
                        <a:pt x="19" y="4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4" name="Freeform 55"/>
                <p:cNvSpPr>
                  <a:spLocks/>
                </p:cNvSpPr>
                <p:nvPr/>
              </p:nvSpPr>
              <p:spPr bwMode="gray">
                <a:xfrm>
                  <a:off x="5032" y="2300"/>
                  <a:ext cx="28" cy="15"/>
                </a:xfrm>
                <a:custGeom>
                  <a:avLst/>
                  <a:gdLst>
                    <a:gd name="T0" fmla="*/ 476 w 21"/>
                    <a:gd name="T1" fmla="*/ 0 h 12"/>
                    <a:gd name="T2" fmla="*/ 526 w 21"/>
                    <a:gd name="T3" fmla="*/ 172 h 12"/>
                    <a:gd name="T4" fmla="*/ 0 w 21"/>
                    <a:gd name="T5" fmla="*/ 207 h 12"/>
                    <a:gd name="T6" fmla="*/ 0 w 21"/>
                    <a:gd name="T7" fmla="*/ 49 h 12"/>
                    <a:gd name="T8" fmla="*/ 476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10"/>
                      </a:lnTo>
                      <a:lnTo>
                        <a:pt x="0" y="12"/>
                      </a:lnTo>
                      <a:lnTo>
                        <a:pt x="0" y="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5" name="Freeform 56"/>
                <p:cNvSpPr>
                  <a:spLocks/>
                </p:cNvSpPr>
                <p:nvPr/>
              </p:nvSpPr>
              <p:spPr bwMode="gray">
                <a:xfrm>
                  <a:off x="5022" y="2228"/>
                  <a:ext cx="30" cy="15"/>
                </a:xfrm>
                <a:custGeom>
                  <a:avLst/>
                  <a:gdLst>
                    <a:gd name="T0" fmla="*/ 680 w 21"/>
                    <a:gd name="T1" fmla="*/ 0 h 12"/>
                    <a:gd name="T2" fmla="*/ 737 w 21"/>
                    <a:gd name="T3" fmla="*/ 155 h 12"/>
                    <a:gd name="T4" fmla="*/ 0 w 21"/>
                    <a:gd name="T5" fmla="*/ 207 h 12"/>
                    <a:gd name="T6" fmla="*/ 0 w 21"/>
                    <a:gd name="T7" fmla="*/ 87 h 12"/>
                    <a:gd name="T8" fmla="*/ 680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9"/>
                      </a:lnTo>
                      <a:lnTo>
                        <a:pt x="0" y="12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6" name="Freeform 57"/>
                <p:cNvSpPr>
                  <a:spLocks/>
                </p:cNvSpPr>
                <p:nvPr/>
              </p:nvSpPr>
              <p:spPr bwMode="gray">
                <a:xfrm>
                  <a:off x="4999" y="2158"/>
                  <a:ext cx="31" cy="19"/>
                </a:xfrm>
                <a:custGeom>
                  <a:avLst/>
                  <a:gdLst>
                    <a:gd name="T0" fmla="*/ 596 w 22"/>
                    <a:gd name="T1" fmla="*/ 0 h 14"/>
                    <a:gd name="T2" fmla="*/ 683 w 22"/>
                    <a:gd name="T3" fmla="*/ 161 h 14"/>
                    <a:gd name="T4" fmla="*/ 89 w 22"/>
                    <a:gd name="T5" fmla="*/ 297 h 14"/>
                    <a:gd name="T6" fmla="*/ 0 w 22"/>
                    <a:gd name="T7" fmla="*/ 119 h 14"/>
                    <a:gd name="T8" fmla="*/ 596 w 22"/>
                    <a:gd name="T9" fmla="*/ 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19" y="0"/>
                      </a:moveTo>
                      <a:lnTo>
                        <a:pt x="22" y="7"/>
                      </a:lnTo>
                      <a:lnTo>
                        <a:pt x="3" y="14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7" name="Freeform 58"/>
                <p:cNvSpPr>
                  <a:spLocks/>
                </p:cNvSpPr>
                <p:nvPr/>
              </p:nvSpPr>
              <p:spPr bwMode="gray">
                <a:xfrm>
                  <a:off x="4975" y="2089"/>
                  <a:ext cx="29" cy="22"/>
                </a:xfrm>
                <a:custGeom>
                  <a:avLst/>
                  <a:gdLst>
                    <a:gd name="T0" fmla="*/ 457 w 21"/>
                    <a:gd name="T1" fmla="*/ 0 h 17"/>
                    <a:gd name="T2" fmla="*/ 526 w 21"/>
                    <a:gd name="T3" fmla="*/ 97 h 17"/>
                    <a:gd name="T4" fmla="*/ 55 w 21"/>
                    <a:gd name="T5" fmla="*/ 221 h 17"/>
                    <a:gd name="T6" fmla="*/ 0 w 21"/>
                    <a:gd name="T7" fmla="*/ 97 h 17"/>
                    <a:gd name="T8" fmla="*/ 457 w 21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18" y="0"/>
                      </a:moveTo>
                      <a:lnTo>
                        <a:pt x="21" y="7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8" name="Freeform 59"/>
                <p:cNvSpPr>
                  <a:spLocks/>
                </p:cNvSpPr>
                <p:nvPr/>
              </p:nvSpPr>
              <p:spPr bwMode="gray">
                <a:xfrm>
                  <a:off x="4975" y="2653"/>
                  <a:ext cx="31" cy="20"/>
                </a:xfrm>
                <a:custGeom>
                  <a:avLst/>
                  <a:gdLst>
                    <a:gd name="T0" fmla="*/ 464 w 23"/>
                    <a:gd name="T1" fmla="*/ 62 h 16"/>
                    <a:gd name="T2" fmla="*/ 346 w 23"/>
                    <a:gd name="T3" fmla="*/ 149 h 16"/>
                    <a:gd name="T4" fmla="*/ 0 w 23"/>
                    <a:gd name="T5" fmla="*/ 62 h 16"/>
                    <a:gd name="T6" fmla="*/ 73 w 23"/>
                    <a:gd name="T7" fmla="*/ 0 h 16"/>
                    <a:gd name="T8" fmla="*/ 464 w 23"/>
                    <a:gd name="T9" fmla="*/ 62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6"/>
                    <a:gd name="T17" fmla="*/ 23 w 23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6">
                      <a:moveTo>
                        <a:pt x="23" y="7"/>
                      </a:moveTo>
                      <a:lnTo>
                        <a:pt x="18" y="16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59" name="Freeform 60"/>
                <p:cNvSpPr>
                  <a:spLocks/>
                </p:cNvSpPr>
                <p:nvPr/>
              </p:nvSpPr>
              <p:spPr bwMode="gray">
                <a:xfrm>
                  <a:off x="4999" y="2585"/>
                  <a:ext cx="31" cy="20"/>
                </a:xfrm>
                <a:custGeom>
                  <a:avLst/>
                  <a:gdLst>
                    <a:gd name="T0" fmla="*/ 683 w 22"/>
                    <a:gd name="T1" fmla="*/ 171 h 14"/>
                    <a:gd name="T2" fmla="*/ 596 w 22"/>
                    <a:gd name="T3" fmla="*/ 499 h 14"/>
                    <a:gd name="T4" fmla="*/ 0 w 22"/>
                    <a:gd name="T5" fmla="*/ 244 h 14"/>
                    <a:gd name="T6" fmla="*/ 89 w 22"/>
                    <a:gd name="T7" fmla="*/ 0 h 14"/>
                    <a:gd name="T8" fmla="*/ 683 w 22"/>
                    <a:gd name="T9" fmla="*/ 171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22" y="5"/>
                      </a:moveTo>
                      <a:lnTo>
                        <a:pt x="19" y="14"/>
                      </a:lnTo>
                      <a:lnTo>
                        <a:pt x="0" y="7"/>
                      </a:lnTo>
                      <a:lnTo>
                        <a:pt x="3" y="0"/>
                      </a:lnTo>
                      <a:lnTo>
                        <a:pt x="2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0" name="Freeform 61"/>
                <p:cNvSpPr>
                  <a:spLocks/>
                </p:cNvSpPr>
                <p:nvPr/>
              </p:nvSpPr>
              <p:spPr bwMode="gray">
                <a:xfrm>
                  <a:off x="5022" y="2516"/>
                  <a:ext cx="30" cy="17"/>
                </a:xfrm>
                <a:custGeom>
                  <a:avLst/>
                  <a:gdLst>
                    <a:gd name="T0" fmla="*/ 737 w 21"/>
                    <a:gd name="T1" fmla="*/ 163 h 12"/>
                    <a:gd name="T2" fmla="*/ 680 w 21"/>
                    <a:gd name="T3" fmla="*/ 387 h 12"/>
                    <a:gd name="T4" fmla="*/ 0 w 21"/>
                    <a:gd name="T5" fmla="*/ 231 h 12"/>
                    <a:gd name="T6" fmla="*/ 0 w 21"/>
                    <a:gd name="T7" fmla="*/ 0 h 12"/>
                    <a:gd name="T8" fmla="*/ 737 w 21"/>
                    <a:gd name="T9" fmla="*/ 163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1" y="5"/>
                      </a:moveTo>
                      <a:lnTo>
                        <a:pt x="19" y="12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1" name="Freeform 62"/>
                <p:cNvSpPr>
                  <a:spLocks/>
                </p:cNvSpPr>
                <p:nvPr/>
              </p:nvSpPr>
              <p:spPr bwMode="gray">
                <a:xfrm>
                  <a:off x="5032" y="2446"/>
                  <a:ext cx="28" cy="13"/>
                </a:xfrm>
                <a:custGeom>
                  <a:avLst/>
                  <a:gdLst>
                    <a:gd name="T0" fmla="*/ 526 w 21"/>
                    <a:gd name="T1" fmla="*/ 81 h 9"/>
                    <a:gd name="T2" fmla="*/ 476 w 21"/>
                    <a:gd name="T3" fmla="*/ 352 h 9"/>
                    <a:gd name="T4" fmla="*/ 0 w 21"/>
                    <a:gd name="T5" fmla="*/ 264 h 9"/>
                    <a:gd name="T6" fmla="*/ 0 w 21"/>
                    <a:gd name="T7" fmla="*/ 0 h 9"/>
                    <a:gd name="T8" fmla="*/ 526 w 21"/>
                    <a:gd name="T9" fmla="*/ 81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21" y="2"/>
                      </a:moveTo>
                      <a:lnTo>
                        <a:pt x="19" y="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2" name="Freeform 63"/>
                <p:cNvSpPr>
                  <a:spLocks/>
                </p:cNvSpPr>
                <p:nvPr/>
              </p:nvSpPr>
              <p:spPr bwMode="gray">
                <a:xfrm>
                  <a:off x="4748" y="2924"/>
                  <a:ext cx="25" cy="29"/>
                </a:xfrm>
                <a:custGeom>
                  <a:avLst/>
                  <a:gdLst>
                    <a:gd name="T0" fmla="*/ 296 w 19"/>
                    <a:gd name="T1" fmla="*/ 399 h 21"/>
                    <a:gd name="T2" fmla="*/ 192 w 19"/>
                    <a:gd name="T3" fmla="*/ 526 h 21"/>
                    <a:gd name="T4" fmla="*/ 0 w 19"/>
                    <a:gd name="T5" fmla="*/ 181 h 21"/>
                    <a:gd name="T6" fmla="*/ 111 w 19"/>
                    <a:gd name="T7" fmla="*/ 0 h 21"/>
                    <a:gd name="T8" fmla="*/ 296 w 19"/>
                    <a:gd name="T9" fmla="*/ 399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9" y="16"/>
                      </a:moveTo>
                      <a:lnTo>
                        <a:pt x="12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3" name="Freeform 64"/>
                <p:cNvSpPr>
                  <a:spLocks/>
                </p:cNvSpPr>
                <p:nvPr/>
              </p:nvSpPr>
              <p:spPr bwMode="gray">
                <a:xfrm>
                  <a:off x="4804" y="2881"/>
                  <a:ext cx="31" cy="27"/>
                </a:xfrm>
                <a:custGeom>
                  <a:avLst/>
                  <a:gdLst>
                    <a:gd name="T0" fmla="*/ 683 w 22"/>
                    <a:gd name="T1" fmla="*/ 203 h 21"/>
                    <a:gd name="T2" fmla="*/ 431 w 22"/>
                    <a:gd name="T3" fmla="*/ 261 h 21"/>
                    <a:gd name="T4" fmla="*/ 0 w 22"/>
                    <a:gd name="T5" fmla="*/ 85 h 21"/>
                    <a:gd name="T6" fmla="*/ 217 w 22"/>
                    <a:gd name="T7" fmla="*/ 0 h 21"/>
                    <a:gd name="T8" fmla="*/ 683 w 22"/>
                    <a:gd name="T9" fmla="*/ 203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22" y="16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4" name="Freeform 65"/>
                <p:cNvSpPr>
                  <a:spLocks/>
                </p:cNvSpPr>
                <p:nvPr/>
              </p:nvSpPr>
              <p:spPr bwMode="gray">
                <a:xfrm>
                  <a:off x="4857" y="2830"/>
                  <a:ext cx="28" cy="27"/>
                </a:xfrm>
                <a:custGeom>
                  <a:avLst/>
                  <a:gdLst>
                    <a:gd name="T0" fmla="*/ 368 w 21"/>
                    <a:gd name="T1" fmla="*/ 174 h 21"/>
                    <a:gd name="T2" fmla="*/ 249 w 21"/>
                    <a:gd name="T3" fmla="*/ 261 h 21"/>
                    <a:gd name="T4" fmla="*/ 0 w 21"/>
                    <a:gd name="T5" fmla="*/ 85 h 21"/>
                    <a:gd name="T6" fmla="*/ 116 w 21"/>
                    <a:gd name="T7" fmla="*/ 0 h 21"/>
                    <a:gd name="T8" fmla="*/ 368 w 21"/>
                    <a:gd name="T9" fmla="*/ 17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21" y="14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5" name="Freeform 66"/>
                <p:cNvSpPr>
                  <a:spLocks/>
                </p:cNvSpPr>
                <p:nvPr/>
              </p:nvSpPr>
              <p:spPr bwMode="gray">
                <a:xfrm>
                  <a:off x="4905" y="2776"/>
                  <a:ext cx="29" cy="26"/>
                </a:xfrm>
                <a:custGeom>
                  <a:avLst/>
                  <a:gdLst>
                    <a:gd name="T0" fmla="*/ 526 w 21"/>
                    <a:gd name="T1" fmla="*/ 270 h 19"/>
                    <a:gd name="T2" fmla="*/ 345 w 21"/>
                    <a:gd name="T3" fmla="*/ 441 h 19"/>
                    <a:gd name="T4" fmla="*/ 0 w 21"/>
                    <a:gd name="T5" fmla="*/ 172 h 19"/>
                    <a:gd name="T6" fmla="*/ 105 w 21"/>
                    <a:gd name="T7" fmla="*/ 0 h 19"/>
                    <a:gd name="T8" fmla="*/ 526 w 21"/>
                    <a:gd name="T9" fmla="*/ 27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21" y="12"/>
                      </a:moveTo>
                      <a:lnTo>
                        <a:pt x="14" y="19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6" name="Freeform 67"/>
                <p:cNvSpPr>
                  <a:spLocks/>
                </p:cNvSpPr>
                <p:nvPr/>
              </p:nvSpPr>
              <p:spPr bwMode="gray">
                <a:xfrm>
                  <a:off x="4420" y="3054"/>
                  <a:ext cx="10" cy="28"/>
                </a:xfrm>
                <a:custGeom>
                  <a:avLst/>
                  <a:gdLst>
                    <a:gd name="T0" fmla="*/ 24 w 9"/>
                    <a:gd name="T1" fmla="*/ 476 h 21"/>
                    <a:gd name="T2" fmla="*/ 2 w 9"/>
                    <a:gd name="T3" fmla="*/ 526 h 21"/>
                    <a:gd name="T4" fmla="*/ 0 w 9"/>
                    <a:gd name="T5" fmla="*/ 0 h 21"/>
                    <a:gd name="T6" fmla="*/ 20 w 9"/>
                    <a:gd name="T7" fmla="*/ 0 h 21"/>
                    <a:gd name="T8" fmla="*/ 24 w 9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9" y="19"/>
                      </a:moveTo>
                      <a:lnTo>
                        <a:pt x="2" y="21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9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7" name="Freeform 68"/>
                <p:cNvSpPr>
                  <a:spLocks/>
                </p:cNvSpPr>
                <p:nvPr/>
              </p:nvSpPr>
              <p:spPr bwMode="gray">
                <a:xfrm>
                  <a:off x="4491" y="3045"/>
                  <a:ext cx="15" cy="29"/>
                </a:xfrm>
                <a:custGeom>
                  <a:avLst/>
                  <a:gdLst>
                    <a:gd name="T0" fmla="*/ 123 w 11"/>
                    <a:gd name="T1" fmla="*/ 457 h 21"/>
                    <a:gd name="T2" fmla="*/ 46 w 11"/>
                    <a:gd name="T3" fmla="*/ 526 h 21"/>
                    <a:gd name="T4" fmla="*/ 0 w 11"/>
                    <a:gd name="T5" fmla="*/ 0 h 21"/>
                    <a:gd name="T6" fmla="*/ 97 w 11"/>
                    <a:gd name="T7" fmla="*/ 0 h 21"/>
                    <a:gd name="T8" fmla="*/ 123 w 11"/>
                    <a:gd name="T9" fmla="*/ 45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1"/>
                    <a:gd name="T17" fmla="*/ 11 w 1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1">
                      <a:moveTo>
                        <a:pt x="11" y="18"/>
                      </a:moveTo>
                      <a:lnTo>
                        <a:pt x="4" y="21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11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8" name="Freeform 69"/>
                <p:cNvSpPr>
                  <a:spLocks/>
                </p:cNvSpPr>
                <p:nvPr/>
              </p:nvSpPr>
              <p:spPr bwMode="gray">
                <a:xfrm>
                  <a:off x="4559" y="3024"/>
                  <a:ext cx="20" cy="26"/>
                </a:xfrm>
                <a:custGeom>
                  <a:avLst/>
                  <a:gdLst>
                    <a:gd name="T0" fmla="*/ 268 w 15"/>
                    <a:gd name="T1" fmla="*/ 167 h 21"/>
                    <a:gd name="T2" fmla="*/ 87 w 15"/>
                    <a:gd name="T3" fmla="*/ 181 h 21"/>
                    <a:gd name="T4" fmla="*/ 0 w 15"/>
                    <a:gd name="T5" fmla="*/ 2 h 21"/>
                    <a:gd name="T6" fmla="*/ 151 w 15"/>
                    <a:gd name="T7" fmla="*/ 0 h 21"/>
                    <a:gd name="T8" fmla="*/ 268 w 15"/>
                    <a:gd name="T9" fmla="*/ 16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19"/>
                      </a:moveTo>
                      <a:lnTo>
                        <a:pt x="5" y="21"/>
                      </a:ln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69" name="Freeform 70"/>
                <p:cNvSpPr>
                  <a:spLocks/>
                </p:cNvSpPr>
                <p:nvPr/>
              </p:nvSpPr>
              <p:spPr bwMode="gray">
                <a:xfrm>
                  <a:off x="4626" y="2996"/>
                  <a:ext cx="23" cy="29"/>
                </a:xfrm>
                <a:custGeom>
                  <a:avLst/>
                  <a:gdLst>
                    <a:gd name="T0" fmla="*/ 349 w 17"/>
                    <a:gd name="T1" fmla="*/ 476 h 21"/>
                    <a:gd name="T2" fmla="*/ 135 w 17"/>
                    <a:gd name="T3" fmla="*/ 526 h 21"/>
                    <a:gd name="T4" fmla="*/ 0 w 17"/>
                    <a:gd name="T5" fmla="*/ 55 h 21"/>
                    <a:gd name="T6" fmla="*/ 135 w 17"/>
                    <a:gd name="T7" fmla="*/ 0 h 21"/>
                    <a:gd name="T8" fmla="*/ 349 w 17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7" y="19"/>
                      </a:moveTo>
                      <a:lnTo>
                        <a:pt x="7" y="21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7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0" name="Freeform 71"/>
                <p:cNvSpPr>
                  <a:spLocks/>
                </p:cNvSpPr>
                <p:nvPr/>
              </p:nvSpPr>
              <p:spPr bwMode="gray">
                <a:xfrm>
                  <a:off x="4058" y="2996"/>
                  <a:ext cx="21" cy="33"/>
                </a:xfrm>
                <a:custGeom>
                  <a:avLst/>
                  <a:gdLst>
                    <a:gd name="T0" fmla="*/ 110 w 16"/>
                    <a:gd name="T1" fmla="*/ 575 h 24"/>
                    <a:gd name="T2" fmla="*/ 0 w 16"/>
                    <a:gd name="T3" fmla="*/ 469 h 24"/>
                    <a:gd name="T4" fmla="*/ 110 w 16"/>
                    <a:gd name="T5" fmla="*/ 0 h 24"/>
                    <a:gd name="T6" fmla="*/ 248 w 16"/>
                    <a:gd name="T7" fmla="*/ 131 h 24"/>
                    <a:gd name="T8" fmla="*/ 110 w 16"/>
                    <a:gd name="T9" fmla="*/ 575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7" y="24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1" name="Freeform 72"/>
                <p:cNvSpPr>
                  <a:spLocks/>
                </p:cNvSpPr>
                <p:nvPr/>
              </p:nvSpPr>
              <p:spPr bwMode="gray">
                <a:xfrm>
                  <a:off x="4124" y="3024"/>
                  <a:ext cx="24" cy="26"/>
                </a:xfrm>
                <a:custGeom>
                  <a:avLst/>
                  <a:gdLst>
                    <a:gd name="T0" fmla="*/ 315 w 17"/>
                    <a:gd name="T1" fmla="*/ 181 h 21"/>
                    <a:gd name="T2" fmla="*/ 0 w 17"/>
                    <a:gd name="T3" fmla="*/ 167 h 21"/>
                    <a:gd name="T4" fmla="*/ 223 w 17"/>
                    <a:gd name="T5" fmla="*/ 0 h 21"/>
                    <a:gd name="T6" fmla="*/ 541 w 17"/>
                    <a:gd name="T7" fmla="*/ 2 h 21"/>
                    <a:gd name="T8" fmla="*/ 315 w 17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0" y="21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7" y="2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2" name="Freeform 73"/>
                <p:cNvSpPr>
                  <a:spLocks/>
                </p:cNvSpPr>
                <p:nvPr/>
              </p:nvSpPr>
              <p:spPr bwMode="gray">
                <a:xfrm>
                  <a:off x="4198" y="3045"/>
                  <a:ext cx="20" cy="29"/>
                </a:xfrm>
                <a:custGeom>
                  <a:avLst/>
                  <a:gdLst>
                    <a:gd name="T0" fmla="*/ 333 w 14"/>
                    <a:gd name="T1" fmla="*/ 526 h 21"/>
                    <a:gd name="T2" fmla="*/ 0 w 14"/>
                    <a:gd name="T3" fmla="*/ 457 h 21"/>
                    <a:gd name="T4" fmla="*/ 163 w 14"/>
                    <a:gd name="T5" fmla="*/ 0 h 21"/>
                    <a:gd name="T6" fmla="*/ 499 w 14"/>
                    <a:gd name="T7" fmla="*/ 0 h 21"/>
                    <a:gd name="T8" fmla="*/ 333 w 14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9" y="21"/>
                      </a:move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14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3" name="Freeform 74"/>
                <p:cNvSpPr>
                  <a:spLocks/>
                </p:cNvSpPr>
                <p:nvPr/>
              </p:nvSpPr>
              <p:spPr bwMode="gray">
                <a:xfrm>
                  <a:off x="4272" y="3054"/>
                  <a:ext cx="17" cy="28"/>
                </a:xfrm>
                <a:custGeom>
                  <a:avLst/>
                  <a:gdLst>
                    <a:gd name="T0" fmla="*/ 299 w 12"/>
                    <a:gd name="T1" fmla="*/ 526 h 21"/>
                    <a:gd name="T2" fmla="*/ 0 w 12"/>
                    <a:gd name="T3" fmla="*/ 476 h 21"/>
                    <a:gd name="T4" fmla="*/ 74 w 12"/>
                    <a:gd name="T5" fmla="*/ 0 h 21"/>
                    <a:gd name="T6" fmla="*/ 387 w 12"/>
                    <a:gd name="T7" fmla="*/ 0 h 21"/>
                    <a:gd name="T8" fmla="*/ 299 w 12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9" y="21"/>
                      </a:move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4" name="Freeform 75"/>
                <p:cNvSpPr>
                  <a:spLocks/>
                </p:cNvSpPr>
                <p:nvPr/>
              </p:nvSpPr>
              <p:spPr bwMode="gray">
                <a:xfrm>
                  <a:off x="3772" y="2773"/>
                  <a:ext cx="31" cy="26"/>
                </a:xfrm>
                <a:custGeom>
                  <a:avLst/>
                  <a:gdLst>
                    <a:gd name="T0" fmla="*/ 154 w 22"/>
                    <a:gd name="T1" fmla="*/ 296 h 19"/>
                    <a:gd name="T2" fmla="*/ 0 w 22"/>
                    <a:gd name="T3" fmla="*/ 192 h 19"/>
                    <a:gd name="T4" fmla="*/ 533 w 22"/>
                    <a:gd name="T5" fmla="*/ 0 h 19"/>
                    <a:gd name="T6" fmla="*/ 683 w 22"/>
                    <a:gd name="T7" fmla="*/ 111 h 19"/>
                    <a:gd name="T8" fmla="*/ 154 w 22"/>
                    <a:gd name="T9" fmla="*/ 296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5" y="19"/>
                      </a:moveTo>
                      <a:lnTo>
                        <a:pt x="0" y="12"/>
                      </a:lnTo>
                      <a:lnTo>
                        <a:pt x="17" y="0"/>
                      </a:lnTo>
                      <a:lnTo>
                        <a:pt x="22" y="7"/>
                      </a:lnTo>
                      <a:lnTo>
                        <a:pt x="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5" name="Freeform 76"/>
                <p:cNvSpPr>
                  <a:spLocks/>
                </p:cNvSpPr>
                <p:nvPr/>
              </p:nvSpPr>
              <p:spPr bwMode="gray">
                <a:xfrm>
                  <a:off x="3819" y="2830"/>
                  <a:ext cx="28" cy="27"/>
                </a:xfrm>
                <a:custGeom>
                  <a:avLst/>
                  <a:gdLst>
                    <a:gd name="T0" fmla="*/ 116 w 21"/>
                    <a:gd name="T1" fmla="*/ 261 h 21"/>
                    <a:gd name="T2" fmla="*/ 0 w 21"/>
                    <a:gd name="T3" fmla="*/ 174 h 21"/>
                    <a:gd name="T4" fmla="*/ 276 w 21"/>
                    <a:gd name="T5" fmla="*/ 0 h 21"/>
                    <a:gd name="T6" fmla="*/ 368 w 21"/>
                    <a:gd name="T7" fmla="*/ 85 h 21"/>
                    <a:gd name="T8" fmla="*/ 116 w 21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6" y="0"/>
                      </a:lnTo>
                      <a:lnTo>
                        <a:pt x="21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6" name="Freeform 77"/>
                <p:cNvSpPr>
                  <a:spLocks/>
                </p:cNvSpPr>
                <p:nvPr/>
              </p:nvSpPr>
              <p:spPr bwMode="gray">
                <a:xfrm>
                  <a:off x="3873" y="2881"/>
                  <a:ext cx="26" cy="27"/>
                </a:xfrm>
                <a:custGeom>
                  <a:avLst/>
                  <a:gdLst>
                    <a:gd name="T0" fmla="*/ 172 w 19"/>
                    <a:gd name="T1" fmla="*/ 261 h 21"/>
                    <a:gd name="T2" fmla="*/ 0 w 19"/>
                    <a:gd name="T3" fmla="*/ 174 h 21"/>
                    <a:gd name="T4" fmla="*/ 322 w 19"/>
                    <a:gd name="T5" fmla="*/ 0 h 21"/>
                    <a:gd name="T6" fmla="*/ 441 w 19"/>
                    <a:gd name="T7" fmla="*/ 85 h 21"/>
                    <a:gd name="T8" fmla="*/ 172 w 19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4" y="0"/>
                      </a:lnTo>
                      <a:lnTo>
                        <a:pt x="19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7" name="Freeform 78"/>
                <p:cNvSpPr>
                  <a:spLocks/>
                </p:cNvSpPr>
                <p:nvPr/>
              </p:nvSpPr>
              <p:spPr bwMode="gray">
                <a:xfrm>
                  <a:off x="3929" y="2928"/>
                  <a:ext cx="31" cy="27"/>
                </a:xfrm>
                <a:custGeom>
                  <a:avLst/>
                  <a:gdLst>
                    <a:gd name="T0" fmla="*/ 244 w 21"/>
                    <a:gd name="T1" fmla="*/ 181 h 21"/>
                    <a:gd name="T2" fmla="*/ 0 w 21"/>
                    <a:gd name="T3" fmla="*/ 118 h 21"/>
                    <a:gd name="T4" fmla="*/ 416 w 21"/>
                    <a:gd name="T5" fmla="*/ 0 h 21"/>
                    <a:gd name="T6" fmla="*/ 737 w 21"/>
                    <a:gd name="T7" fmla="*/ 40 h 21"/>
                    <a:gd name="T8" fmla="*/ 244 w 21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2" y="0"/>
                      </a:lnTo>
                      <a:lnTo>
                        <a:pt x="21" y="5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8" name="Freeform 79"/>
                <p:cNvSpPr>
                  <a:spLocks/>
                </p:cNvSpPr>
                <p:nvPr/>
              </p:nvSpPr>
              <p:spPr bwMode="gray">
                <a:xfrm>
                  <a:off x="3646" y="2446"/>
                  <a:ext cx="27" cy="13"/>
                </a:xfrm>
                <a:custGeom>
                  <a:avLst/>
                  <a:gdLst>
                    <a:gd name="T0" fmla="*/ 0 w 21"/>
                    <a:gd name="T1" fmla="*/ 352 h 9"/>
                    <a:gd name="T2" fmla="*/ 0 w 21"/>
                    <a:gd name="T3" fmla="*/ 81 h 9"/>
                    <a:gd name="T4" fmla="*/ 231 w 21"/>
                    <a:gd name="T5" fmla="*/ 0 h 9"/>
                    <a:gd name="T6" fmla="*/ 261 w 21"/>
                    <a:gd name="T7" fmla="*/ 264 h 9"/>
                    <a:gd name="T8" fmla="*/ 0 w 21"/>
                    <a:gd name="T9" fmla="*/ 352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0" y="9"/>
                      </a:moveTo>
                      <a:lnTo>
                        <a:pt x="0" y="2"/>
                      </a:lnTo>
                      <a:lnTo>
                        <a:pt x="19" y="0"/>
                      </a:lnTo>
                      <a:lnTo>
                        <a:pt x="21" y="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79" name="Freeform 80"/>
                <p:cNvSpPr>
                  <a:spLocks/>
                </p:cNvSpPr>
                <p:nvPr/>
              </p:nvSpPr>
              <p:spPr bwMode="gray">
                <a:xfrm>
                  <a:off x="3655" y="2516"/>
                  <a:ext cx="29" cy="17"/>
                </a:xfrm>
                <a:custGeom>
                  <a:avLst/>
                  <a:gdLst>
                    <a:gd name="T0" fmla="*/ 55 w 21"/>
                    <a:gd name="T1" fmla="*/ 387 h 12"/>
                    <a:gd name="T2" fmla="*/ 0 w 21"/>
                    <a:gd name="T3" fmla="*/ 163 h 12"/>
                    <a:gd name="T4" fmla="*/ 476 w 21"/>
                    <a:gd name="T5" fmla="*/ 0 h 12"/>
                    <a:gd name="T6" fmla="*/ 526 w 21"/>
                    <a:gd name="T7" fmla="*/ 299 h 12"/>
                    <a:gd name="T8" fmla="*/ 55 w 21"/>
                    <a:gd name="T9" fmla="*/ 387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" y="12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1" y="9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0" name="Freeform 81"/>
                <p:cNvSpPr>
                  <a:spLocks/>
                </p:cNvSpPr>
                <p:nvPr/>
              </p:nvSpPr>
              <p:spPr bwMode="gray">
                <a:xfrm>
                  <a:off x="3673" y="2585"/>
                  <a:ext cx="31" cy="20"/>
                </a:xfrm>
                <a:custGeom>
                  <a:avLst/>
                  <a:gdLst>
                    <a:gd name="T0" fmla="*/ 89 w 22"/>
                    <a:gd name="T1" fmla="*/ 499 h 14"/>
                    <a:gd name="T2" fmla="*/ 0 w 22"/>
                    <a:gd name="T3" fmla="*/ 171 h 14"/>
                    <a:gd name="T4" fmla="*/ 596 w 22"/>
                    <a:gd name="T5" fmla="*/ 0 h 14"/>
                    <a:gd name="T6" fmla="*/ 683 w 22"/>
                    <a:gd name="T7" fmla="*/ 244 h 14"/>
                    <a:gd name="T8" fmla="*/ 89 w 22"/>
                    <a:gd name="T9" fmla="*/ 49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3" y="14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2" y="7"/>
                      </a:lnTo>
                      <a:lnTo>
                        <a:pt x="3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1" name="Freeform 82"/>
                <p:cNvSpPr>
                  <a:spLocks/>
                </p:cNvSpPr>
                <p:nvPr/>
              </p:nvSpPr>
              <p:spPr bwMode="gray">
                <a:xfrm>
                  <a:off x="3700" y="2653"/>
                  <a:ext cx="33" cy="20"/>
                </a:xfrm>
                <a:custGeom>
                  <a:avLst/>
                  <a:gdLst>
                    <a:gd name="T0" fmla="*/ 131 w 24"/>
                    <a:gd name="T1" fmla="*/ 149 h 16"/>
                    <a:gd name="T2" fmla="*/ 0 w 24"/>
                    <a:gd name="T3" fmla="*/ 62 h 16"/>
                    <a:gd name="T4" fmla="*/ 469 w 24"/>
                    <a:gd name="T5" fmla="*/ 0 h 16"/>
                    <a:gd name="T6" fmla="*/ 575 w 24"/>
                    <a:gd name="T7" fmla="*/ 62 h 16"/>
                    <a:gd name="T8" fmla="*/ 131 w 24"/>
                    <a:gd name="T9" fmla="*/ 149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"/>
                    <a:gd name="T17" fmla="*/ 24 w 24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">
                      <a:moveTo>
                        <a:pt x="5" y="16"/>
                      </a:moveTo>
                      <a:lnTo>
                        <a:pt x="0" y="7"/>
                      </a:lnTo>
                      <a:lnTo>
                        <a:pt x="19" y="0"/>
                      </a:lnTo>
                      <a:lnTo>
                        <a:pt x="24" y="7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2" name="Freeform 83"/>
                <p:cNvSpPr>
                  <a:spLocks/>
                </p:cNvSpPr>
                <p:nvPr/>
              </p:nvSpPr>
              <p:spPr bwMode="gray">
                <a:xfrm>
                  <a:off x="3700" y="2089"/>
                  <a:ext cx="28" cy="22"/>
                </a:xfrm>
                <a:custGeom>
                  <a:avLst/>
                  <a:gdLst>
                    <a:gd name="T0" fmla="*/ 0 w 21"/>
                    <a:gd name="T1" fmla="*/ 97 h 17"/>
                    <a:gd name="T2" fmla="*/ 49 w 21"/>
                    <a:gd name="T3" fmla="*/ 0 h 17"/>
                    <a:gd name="T4" fmla="*/ 368 w 21"/>
                    <a:gd name="T5" fmla="*/ 97 h 17"/>
                    <a:gd name="T6" fmla="*/ 332 w 21"/>
                    <a:gd name="T7" fmla="*/ 221 h 17"/>
                    <a:gd name="T8" fmla="*/ 0 w 21"/>
                    <a:gd name="T9" fmla="*/ 97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0" y="7"/>
                      </a:moveTo>
                      <a:lnTo>
                        <a:pt x="3" y="0"/>
                      </a:lnTo>
                      <a:lnTo>
                        <a:pt x="21" y="7"/>
                      </a:lnTo>
                      <a:lnTo>
                        <a:pt x="19" y="1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3" name="Freeform 84"/>
                <p:cNvSpPr>
                  <a:spLocks/>
                </p:cNvSpPr>
                <p:nvPr/>
              </p:nvSpPr>
              <p:spPr bwMode="gray">
                <a:xfrm>
                  <a:off x="3673" y="2156"/>
                  <a:ext cx="31" cy="21"/>
                </a:xfrm>
                <a:custGeom>
                  <a:avLst/>
                  <a:gdLst>
                    <a:gd name="T0" fmla="*/ 0 w 22"/>
                    <a:gd name="T1" fmla="*/ 144 h 16"/>
                    <a:gd name="T2" fmla="*/ 89 w 22"/>
                    <a:gd name="T3" fmla="*/ 0 h 16"/>
                    <a:gd name="T4" fmla="*/ 683 w 22"/>
                    <a:gd name="T5" fmla="*/ 110 h 16"/>
                    <a:gd name="T6" fmla="*/ 596 w 22"/>
                    <a:gd name="T7" fmla="*/ 248 h 16"/>
                    <a:gd name="T8" fmla="*/ 0 w 22"/>
                    <a:gd name="T9" fmla="*/ 144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6"/>
                    <a:gd name="T17" fmla="*/ 22 w 22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6">
                      <a:moveTo>
                        <a:pt x="0" y="9"/>
                      </a:moveTo>
                      <a:lnTo>
                        <a:pt x="3" y="0"/>
                      </a:lnTo>
                      <a:lnTo>
                        <a:pt x="22" y="7"/>
                      </a:lnTo>
                      <a:lnTo>
                        <a:pt x="19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4" name="Freeform 85"/>
                <p:cNvSpPr>
                  <a:spLocks/>
                </p:cNvSpPr>
                <p:nvPr/>
              </p:nvSpPr>
              <p:spPr bwMode="gray">
                <a:xfrm>
                  <a:off x="3655" y="2228"/>
                  <a:ext cx="29" cy="18"/>
                </a:xfrm>
                <a:custGeom>
                  <a:avLst/>
                  <a:gdLst>
                    <a:gd name="T0" fmla="*/ 0 w 21"/>
                    <a:gd name="T1" fmla="*/ 109 h 14"/>
                    <a:gd name="T2" fmla="*/ 55 w 21"/>
                    <a:gd name="T3" fmla="*/ 0 h 14"/>
                    <a:gd name="T4" fmla="*/ 526 w 21"/>
                    <a:gd name="T5" fmla="*/ 59 h 14"/>
                    <a:gd name="T6" fmla="*/ 476 w 21"/>
                    <a:gd name="T7" fmla="*/ 174 h 14"/>
                    <a:gd name="T8" fmla="*/ 0 w 21"/>
                    <a:gd name="T9" fmla="*/ 10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4"/>
                    <a:gd name="T17" fmla="*/ 21 w 21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4">
                      <a:moveTo>
                        <a:pt x="0" y="9"/>
                      </a:moveTo>
                      <a:lnTo>
                        <a:pt x="2" y="0"/>
                      </a:lnTo>
                      <a:lnTo>
                        <a:pt x="21" y="5"/>
                      </a:lnTo>
                      <a:lnTo>
                        <a:pt x="19" y="1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5" name="Freeform 86"/>
                <p:cNvSpPr>
                  <a:spLocks/>
                </p:cNvSpPr>
                <p:nvPr/>
              </p:nvSpPr>
              <p:spPr bwMode="gray">
                <a:xfrm>
                  <a:off x="3646" y="2300"/>
                  <a:ext cx="27" cy="15"/>
                </a:xfrm>
                <a:custGeom>
                  <a:avLst/>
                  <a:gdLst>
                    <a:gd name="T0" fmla="*/ 0 w 21"/>
                    <a:gd name="T1" fmla="*/ 172 h 12"/>
                    <a:gd name="T2" fmla="*/ 0 w 21"/>
                    <a:gd name="T3" fmla="*/ 0 h 12"/>
                    <a:gd name="T4" fmla="*/ 261 w 21"/>
                    <a:gd name="T5" fmla="*/ 49 h 12"/>
                    <a:gd name="T6" fmla="*/ 231 w 21"/>
                    <a:gd name="T7" fmla="*/ 207 h 12"/>
                    <a:gd name="T8" fmla="*/ 0 w 21"/>
                    <a:gd name="T9" fmla="*/ 17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21" y="3"/>
                      </a:lnTo>
                      <a:lnTo>
                        <a:pt x="19" y="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6" name="Freeform 87"/>
                <p:cNvSpPr>
                  <a:spLocks/>
                </p:cNvSpPr>
                <p:nvPr/>
              </p:nvSpPr>
              <p:spPr bwMode="gray">
                <a:xfrm>
                  <a:off x="3929" y="1808"/>
                  <a:ext cx="27" cy="27"/>
                </a:xfrm>
                <a:custGeom>
                  <a:avLst/>
                  <a:gdLst>
                    <a:gd name="T0" fmla="*/ 0 w 19"/>
                    <a:gd name="T1" fmla="*/ 46 h 21"/>
                    <a:gd name="T2" fmla="*/ 172 w 19"/>
                    <a:gd name="T3" fmla="*/ 0 h 21"/>
                    <a:gd name="T4" fmla="*/ 441 w 19"/>
                    <a:gd name="T5" fmla="*/ 203 h 21"/>
                    <a:gd name="T6" fmla="*/ 270 w 19"/>
                    <a:gd name="T7" fmla="*/ 261 h 21"/>
                    <a:gd name="T8" fmla="*/ 0 w 19"/>
                    <a:gd name="T9" fmla="*/ 4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2" y="21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7" name="Freeform 88"/>
                <p:cNvSpPr>
                  <a:spLocks/>
                </p:cNvSpPr>
                <p:nvPr/>
              </p:nvSpPr>
              <p:spPr bwMode="gray">
                <a:xfrm>
                  <a:off x="3873" y="1850"/>
                  <a:ext cx="26" cy="30"/>
                </a:xfrm>
                <a:custGeom>
                  <a:avLst/>
                  <a:gdLst>
                    <a:gd name="T0" fmla="*/ 0 w 19"/>
                    <a:gd name="T1" fmla="*/ 244 h 21"/>
                    <a:gd name="T2" fmla="*/ 172 w 19"/>
                    <a:gd name="T3" fmla="*/ 0 h 21"/>
                    <a:gd name="T4" fmla="*/ 441 w 19"/>
                    <a:gd name="T5" fmla="*/ 571 h 21"/>
                    <a:gd name="T6" fmla="*/ 322 w 19"/>
                    <a:gd name="T7" fmla="*/ 737 h 21"/>
                    <a:gd name="T8" fmla="*/ 0 w 19"/>
                    <a:gd name="T9" fmla="*/ 24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7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4" y="21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8" name="Freeform 89"/>
                <p:cNvSpPr>
                  <a:spLocks/>
                </p:cNvSpPr>
                <p:nvPr/>
              </p:nvSpPr>
              <p:spPr bwMode="gray">
                <a:xfrm>
                  <a:off x="3821" y="1905"/>
                  <a:ext cx="27" cy="27"/>
                </a:xfrm>
                <a:custGeom>
                  <a:avLst/>
                  <a:gdLst>
                    <a:gd name="T0" fmla="*/ 0 w 19"/>
                    <a:gd name="T1" fmla="*/ 172 h 19"/>
                    <a:gd name="T2" fmla="*/ 126 w 19"/>
                    <a:gd name="T3" fmla="*/ 0 h 19"/>
                    <a:gd name="T4" fmla="*/ 441 w 19"/>
                    <a:gd name="T5" fmla="*/ 322 h 19"/>
                    <a:gd name="T6" fmla="*/ 322 w 19"/>
                    <a:gd name="T7" fmla="*/ 441 h 19"/>
                    <a:gd name="T8" fmla="*/ 0 w 19"/>
                    <a:gd name="T9" fmla="*/ 172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19"/>
                    <a:gd name="T17" fmla="*/ 19 w 19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19">
                      <a:moveTo>
                        <a:pt x="0" y="7"/>
                      </a:moveTo>
                      <a:lnTo>
                        <a:pt x="5" y="0"/>
                      </a:lnTo>
                      <a:lnTo>
                        <a:pt x="19" y="14"/>
                      </a:lnTo>
                      <a:lnTo>
                        <a:pt x="14" y="1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89" name="Freeform 90"/>
                <p:cNvSpPr>
                  <a:spLocks/>
                </p:cNvSpPr>
                <p:nvPr/>
              </p:nvSpPr>
              <p:spPr bwMode="gray">
                <a:xfrm>
                  <a:off x="3772" y="1961"/>
                  <a:ext cx="31" cy="25"/>
                </a:xfrm>
                <a:custGeom>
                  <a:avLst/>
                  <a:gdLst>
                    <a:gd name="T0" fmla="*/ 0 w 22"/>
                    <a:gd name="T1" fmla="*/ 125 h 19"/>
                    <a:gd name="T2" fmla="*/ 154 w 22"/>
                    <a:gd name="T3" fmla="*/ 0 h 19"/>
                    <a:gd name="T4" fmla="*/ 683 w 22"/>
                    <a:gd name="T5" fmla="*/ 192 h 19"/>
                    <a:gd name="T6" fmla="*/ 533 w 22"/>
                    <a:gd name="T7" fmla="*/ 296 h 19"/>
                    <a:gd name="T8" fmla="*/ 0 w 22"/>
                    <a:gd name="T9" fmla="*/ 125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0" y="8"/>
                      </a:moveTo>
                      <a:lnTo>
                        <a:pt x="5" y="0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0" name="Freeform 91"/>
                <p:cNvSpPr>
                  <a:spLocks/>
                </p:cNvSpPr>
                <p:nvPr/>
              </p:nvSpPr>
              <p:spPr bwMode="gray">
                <a:xfrm>
                  <a:off x="4272" y="1680"/>
                  <a:ext cx="17" cy="29"/>
                </a:xfrm>
                <a:custGeom>
                  <a:avLst/>
                  <a:gdLst>
                    <a:gd name="T0" fmla="*/ 0 w 12"/>
                    <a:gd name="T1" fmla="*/ 0 h 21"/>
                    <a:gd name="T2" fmla="*/ 299 w 12"/>
                    <a:gd name="T3" fmla="*/ 0 h 21"/>
                    <a:gd name="T4" fmla="*/ 387 w 12"/>
                    <a:gd name="T5" fmla="*/ 476 h 21"/>
                    <a:gd name="T6" fmla="*/ 74 w 12"/>
                    <a:gd name="T7" fmla="*/ 526 h 21"/>
                    <a:gd name="T8" fmla="*/ 0 w 1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2" y="19"/>
                      </a:lnTo>
                      <a:lnTo>
                        <a:pt x="2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1" name="Freeform 92"/>
                <p:cNvSpPr>
                  <a:spLocks/>
                </p:cNvSpPr>
                <p:nvPr/>
              </p:nvSpPr>
              <p:spPr bwMode="gray">
                <a:xfrm>
                  <a:off x="4198" y="1689"/>
                  <a:ext cx="16" cy="31"/>
                </a:xfrm>
                <a:custGeom>
                  <a:avLst/>
                  <a:gdLst>
                    <a:gd name="T0" fmla="*/ 0 w 11"/>
                    <a:gd name="T1" fmla="*/ 89 h 22"/>
                    <a:gd name="T2" fmla="*/ 391 w 11"/>
                    <a:gd name="T3" fmla="*/ 0 h 22"/>
                    <a:gd name="T4" fmla="*/ 455 w 11"/>
                    <a:gd name="T5" fmla="*/ 596 h 22"/>
                    <a:gd name="T6" fmla="*/ 185 w 11"/>
                    <a:gd name="T7" fmla="*/ 683 h 22"/>
                    <a:gd name="T8" fmla="*/ 0 w 11"/>
                    <a:gd name="T9" fmla="*/ 89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0" y="3"/>
                      </a:moveTo>
                      <a:lnTo>
                        <a:pt x="9" y="0"/>
                      </a:lnTo>
                      <a:lnTo>
                        <a:pt x="11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2" name="Freeform 93"/>
                <p:cNvSpPr>
                  <a:spLocks/>
                </p:cNvSpPr>
                <p:nvPr/>
              </p:nvSpPr>
              <p:spPr bwMode="gray">
                <a:xfrm>
                  <a:off x="4128" y="1709"/>
                  <a:ext cx="20" cy="28"/>
                </a:xfrm>
                <a:custGeom>
                  <a:avLst/>
                  <a:gdLst>
                    <a:gd name="T0" fmla="*/ 0 w 14"/>
                    <a:gd name="T1" fmla="*/ 36 h 22"/>
                    <a:gd name="T2" fmla="*/ 244 w 14"/>
                    <a:gd name="T3" fmla="*/ 0 h 22"/>
                    <a:gd name="T4" fmla="*/ 499 w 14"/>
                    <a:gd name="T5" fmla="*/ 213 h 22"/>
                    <a:gd name="T6" fmla="*/ 163 w 14"/>
                    <a:gd name="T7" fmla="*/ 249 h 22"/>
                    <a:gd name="T8" fmla="*/ 0 w 14"/>
                    <a:gd name="T9" fmla="*/ 36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2"/>
                    <a:gd name="T17" fmla="*/ 14 w 14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2">
                      <a:moveTo>
                        <a:pt x="0" y="3"/>
                      </a:moveTo>
                      <a:lnTo>
                        <a:pt x="7" y="0"/>
                      </a:lnTo>
                      <a:lnTo>
                        <a:pt x="14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93" name="Freeform 94"/>
                <p:cNvSpPr>
                  <a:spLocks/>
                </p:cNvSpPr>
                <p:nvPr/>
              </p:nvSpPr>
              <p:spPr bwMode="gray">
                <a:xfrm>
                  <a:off x="4058" y="1733"/>
                  <a:ext cx="21" cy="33"/>
                </a:xfrm>
                <a:custGeom>
                  <a:avLst/>
                  <a:gdLst>
                    <a:gd name="T0" fmla="*/ 0 w 16"/>
                    <a:gd name="T1" fmla="*/ 131 h 24"/>
                    <a:gd name="T2" fmla="*/ 110 w 16"/>
                    <a:gd name="T3" fmla="*/ 0 h 24"/>
                    <a:gd name="T4" fmla="*/ 248 w 16"/>
                    <a:gd name="T5" fmla="*/ 469 h 24"/>
                    <a:gd name="T6" fmla="*/ 110 w 16"/>
                    <a:gd name="T7" fmla="*/ 575 h 24"/>
                    <a:gd name="T8" fmla="*/ 0 w 16"/>
                    <a:gd name="T9" fmla="*/ 131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0" y="5"/>
                      </a:moveTo>
                      <a:lnTo>
                        <a:pt x="7" y="0"/>
                      </a:lnTo>
                      <a:lnTo>
                        <a:pt x="16" y="19"/>
                      </a:lnTo>
                      <a:lnTo>
                        <a:pt x="7" y="2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0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21" name="Group 95"/>
              <p:cNvGrpSpPr>
                <a:grpSpLocks/>
              </p:cNvGrpSpPr>
              <p:nvPr/>
            </p:nvGrpSpPr>
            <p:grpSpPr bwMode="auto">
              <a:xfrm>
                <a:off x="3681" y="1716"/>
                <a:ext cx="1350" cy="1321"/>
                <a:chOff x="3681" y="1716"/>
                <a:chExt cx="1350" cy="1321"/>
              </a:xfrm>
            </p:grpSpPr>
            <p:sp>
              <p:nvSpPr>
                <p:cNvPr id="22" name="Text Box 96"/>
                <p:cNvSpPr txBox="1">
                  <a:spLocks noChangeArrowheads="1"/>
                </p:cNvSpPr>
                <p:nvPr/>
              </p:nvSpPr>
              <p:spPr bwMode="gray">
                <a:xfrm>
                  <a:off x="4278" y="2871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6</a:t>
                  </a:r>
                </a:p>
              </p:txBody>
            </p:sp>
            <p:sp>
              <p:nvSpPr>
                <p:cNvPr id="23" name="Text Box 97"/>
                <p:cNvSpPr txBox="1">
                  <a:spLocks noChangeArrowheads="1"/>
                </p:cNvSpPr>
                <p:nvPr/>
              </p:nvSpPr>
              <p:spPr bwMode="gray">
                <a:xfrm>
                  <a:off x="3977" y="2791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7</a:t>
                  </a:r>
                </a:p>
              </p:txBody>
            </p:sp>
            <p:sp>
              <p:nvSpPr>
                <p:cNvPr id="24" name="Text Box 98"/>
                <p:cNvSpPr txBox="1">
                  <a:spLocks noChangeArrowheads="1"/>
                </p:cNvSpPr>
                <p:nvPr/>
              </p:nvSpPr>
              <p:spPr bwMode="gray">
                <a:xfrm>
                  <a:off x="3767" y="2575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8</a:t>
                  </a:r>
                </a:p>
              </p:txBody>
            </p:sp>
            <p:sp>
              <p:nvSpPr>
                <p:cNvPr id="25" name="Text Box 99"/>
                <p:cNvSpPr txBox="1">
                  <a:spLocks noChangeArrowheads="1"/>
                </p:cNvSpPr>
                <p:nvPr/>
              </p:nvSpPr>
              <p:spPr bwMode="gray">
                <a:xfrm>
                  <a:off x="4249" y="1716"/>
                  <a:ext cx="21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12</a:t>
                  </a:r>
                </a:p>
              </p:txBody>
            </p:sp>
            <p:sp>
              <p:nvSpPr>
                <p:cNvPr id="26" name="Text Box 100"/>
                <p:cNvSpPr txBox="1">
                  <a:spLocks noChangeArrowheads="1"/>
                </p:cNvSpPr>
                <p:nvPr/>
              </p:nvSpPr>
              <p:spPr bwMode="gray">
                <a:xfrm>
                  <a:off x="4569" y="1791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</a:p>
              </p:txBody>
            </p:sp>
            <p:sp>
              <p:nvSpPr>
                <p:cNvPr id="27" name="Text Box 101"/>
                <p:cNvSpPr txBox="1">
                  <a:spLocks noChangeArrowheads="1"/>
                </p:cNvSpPr>
                <p:nvPr/>
              </p:nvSpPr>
              <p:spPr bwMode="gray">
                <a:xfrm>
                  <a:off x="4785" y="2006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28" name="Text Box 102"/>
                <p:cNvSpPr txBox="1">
                  <a:spLocks noChangeArrowheads="1"/>
                </p:cNvSpPr>
                <p:nvPr/>
              </p:nvSpPr>
              <p:spPr bwMode="gray">
                <a:xfrm>
                  <a:off x="4862" y="2297"/>
                  <a:ext cx="16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</a:p>
              </p:txBody>
            </p:sp>
            <p:sp>
              <p:nvSpPr>
                <p:cNvPr id="29" name="Text Box 103"/>
                <p:cNvSpPr txBox="1">
                  <a:spLocks noChangeArrowheads="1"/>
                </p:cNvSpPr>
                <p:nvPr/>
              </p:nvSpPr>
              <p:spPr bwMode="gray">
                <a:xfrm>
                  <a:off x="4785" y="2585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</a:p>
              </p:txBody>
            </p:sp>
            <p:sp>
              <p:nvSpPr>
                <p:cNvPr id="30" name="Text Box 104"/>
                <p:cNvSpPr txBox="1">
                  <a:spLocks noChangeArrowheads="1"/>
                </p:cNvSpPr>
                <p:nvPr/>
              </p:nvSpPr>
              <p:spPr bwMode="gray">
                <a:xfrm>
                  <a:off x="4579" y="2787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</a:p>
              </p:txBody>
            </p:sp>
            <p:sp>
              <p:nvSpPr>
                <p:cNvPr id="31" name="Text Box 105"/>
                <p:cNvSpPr txBox="1">
                  <a:spLocks noChangeArrowheads="1"/>
                </p:cNvSpPr>
                <p:nvPr/>
              </p:nvSpPr>
              <p:spPr bwMode="gray">
                <a:xfrm>
                  <a:off x="3681" y="2289"/>
                  <a:ext cx="15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9</a:t>
                  </a:r>
                </a:p>
              </p:txBody>
            </p:sp>
            <p:sp>
              <p:nvSpPr>
                <p:cNvPr id="32" name="Text Box 106"/>
                <p:cNvSpPr txBox="1">
                  <a:spLocks noChangeArrowheads="1"/>
                </p:cNvSpPr>
                <p:nvPr/>
              </p:nvSpPr>
              <p:spPr bwMode="gray">
                <a:xfrm>
                  <a:off x="3769" y="2002"/>
                  <a:ext cx="21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10</a:t>
                  </a:r>
                </a:p>
              </p:txBody>
            </p:sp>
            <p:sp>
              <p:nvSpPr>
                <p:cNvPr id="33" name="Text Box 107"/>
                <p:cNvSpPr txBox="1">
                  <a:spLocks noChangeArrowheads="1"/>
                </p:cNvSpPr>
                <p:nvPr/>
              </p:nvSpPr>
              <p:spPr bwMode="gray">
                <a:xfrm>
                  <a:off x="3977" y="1798"/>
                  <a:ext cx="219" cy="1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sz="1400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11</a:t>
                  </a:r>
                </a:p>
              </p:txBody>
            </p:sp>
          </p:grpSp>
        </p:grpSp>
      </p:grpSp>
      <p:grpSp>
        <p:nvGrpSpPr>
          <p:cNvPr id="94" name="Gruppieren 128"/>
          <p:cNvGrpSpPr>
            <a:grpSpLocks/>
          </p:cNvGrpSpPr>
          <p:nvPr/>
        </p:nvGrpSpPr>
        <p:grpSpPr bwMode="auto">
          <a:xfrm>
            <a:off x="9883899" y="3831989"/>
            <a:ext cx="168275" cy="1673225"/>
            <a:chOff x="2776538" y="2833688"/>
            <a:chExt cx="133350" cy="1317625"/>
          </a:xfrm>
        </p:grpSpPr>
        <p:sp>
          <p:nvSpPr>
            <p:cNvPr id="95" name="Rectangle 108"/>
            <p:cNvSpPr>
              <a:spLocks noChangeAspect="1" noChangeArrowheads="1"/>
            </p:cNvSpPr>
            <p:nvPr/>
          </p:nvSpPr>
          <p:spPr bwMode="gray">
            <a:xfrm>
              <a:off x="2776538" y="2833688"/>
              <a:ext cx="133350" cy="1317625"/>
            </a:xfrm>
            <a:prstGeom prst="rect">
              <a:avLst/>
            </a:prstGeom>
            <a:solidFill>
              <a:srgbClr val="DDDDDD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6" name="Rectangle 109"/>
            <p:cNvSpPr>
              <a:spLocks noChangeAspect="1" noChangeArrowheads="1"/>
            </p:cNvSpPr>
            <p:nvPr/>
          </p:nvSpPr>
          <p:spPr bwMode="gray">
            <a:xfrm flipH="1">
              <a:off x="2813019" y="2895243"/>
              <a:ext cx="49199" cy="606009"/>
            </a:xfrm>
            <a:prstGeom prst="rect">
              <a:avLst/>
            </a:prstGeom>
            <a:solidFill>
              <a:srgbClr val="000000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7" name="Group 110"/>
          <p:cNvGrpSpPr>
            <a:grpSpLocks/>
          </p:cNvGrpSpPr>
          <p:nvPr/>
        </p:nvGrpSpPr>
        <p:grpSpPr bwMode="auto">
          <a:xfrm rot="5400000">
            <a:off x="9897392" y="3497819"/>
            <a:ext cx="139700" cy="2341564"/>
            <a:chOff x="3635" y="14"/>
            <a:chExt cx="76" cy="1262"/>
          </a:xfrm>
        </p:grpSpPr>
        <p:sp>
          <p:nvSpPr>
            <p:cNvPr id="98" name="Rectangle 111"/>
            <p:cNvSpPr>
              <a:spLocks noChangeArrowheads="1"/>
            </p:cNvSpPr>
            <p:nvPr/>
          </p:nvSpPr>
          <p:spPr bwMode="gray">
            <a:xfrm>
              <a:off x="3635" y="14"/>
              <a:ext cx="76" cy="1262"/>
            </a:xfrm>
            <a:prstGeom prst="rect">
              <a:avLst/>
            </a:prstGeom>
            <a:solidFill>
              <a:srgbClr val="DDDDDD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9" name="Rectangle 112"/>
            <p:cNvSpPr>
              <a:spLocks noChangeArrowheads="1"/>
            </p:cNvSpPr>
            <p:nvPr/>
          </p:nvSpPr>
          <p:spPr bwMode="gray">
            <a:xfrm flipH="1">
              <a:off x="3658" y="91"/>
              <a:ext cx="29" cy="5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0" name="Oval 113"/>
            <p:cNvSpPr>
              <a:spLocks noChangeArrowheads="1"/>
            </p:cNvSpPr>
            <p:nvPr/>
          </p:nvSpPr>
          <p:spPr bwMode="gray">
            <a:xfrm>
              <a:off x="3635" y="605"/>
              <a:ext cx="76" cy="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1" name="Oval 114"/>
            <p:cNvSpPr>
              <a:spLocks noChangeArrowheads="1"/>
            </p:cNvSpPr>
            <p:nvPr/>
          </p:nvSpPr>
          <p:spPr bwMode="gray">
            <a:xfrm>
              <a:off x="3650" y="622"/>
              <a:ext cx="45" cy="4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2" name="Oval 115"/>
            <p:cNvSpPr>
              <a:spLocks noChangeArrowheads="1"/>
            </p:cNvSpPr>
            <p:nvPr/>
          </p:nvSpPr>
          <p:spPr bwMode="gray">
            <a:xfrm>
              <a:off x="3664" y="633"/>
              <a:ext cx="19" cy="1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2854769" y="1484784"/>
            <a:ext cx="900107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一旦确定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，就要立即行动。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没有行动的支持，</a:t>
            </a:r>
            <a:r>
              <a:rPr lang="zh-CN" altLang="en-US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一切计划只会落空。</a:t>
            </a:r>
            <a:endParaRPr lang="zh-CN" altLang="en-US" sz="2000" b="1" dirty="0">
              <a:solidFill>
                <a:srgbClr val="FF93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2854769" y="2076160"/>
            <a:ext cx="8718903" cy="8440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6000"/>
              </a:lnSpc>
            </a:pP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计划</a:t>
            </a: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一旦执行，我们设定的时限就越来越近，时间也就越来越紧迫，因此，我们必须切实做好自己的</a:t>
            </a:r>
            <a:r>
              <a:rPr lang="zh-CN" altLang="en-US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“时间管理”</a:t>
            </a:r>
            <a:r>
              <a:rPr lang="zh-CN" altLang="en-US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，以确保达成预期目标。</a:t>
            </a:r>
            <a:endParaRPr lang="zh-CN" altLang="en-US" dirty="0">
              <a:solidFill>
                <a:prstClr val="black">
                  <a:lumMod val="65000"/>
                  <a:lumOff val="35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68949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59200000">
                                      <p:cBhvr>
                                        <p:cTn id="6" dur="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规划控制与调整</a:t>
            </a:r>
          </a:p>
        </p:txBody>
      </p:sp>
      <p:pic>
        <p:nvPicPr>
          <p:cNvPr id="1026" name="Picture 2" descr="F:\360云盘\02-个人资料\！PPT图片及版面资源\05-PPT精选插图\03-人物\04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7011734" y="3653400"/>
            <a:ext cx="4842671" cy="29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2705622" y="1484784"/>
            <a:ext cx="9148783" cy="417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调整就是对人生规划的完善，是为了使人生规划更好的切合人生目的。</a:t>
            </a:r>
            <a:endParaRPr lang="zh-CN" altLang="en-US" sz="2000" dirty="0">
              <a:solidFill>
                <a:srgbClr val="FF93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05622" y="2001004"/>
            <a:ext cx="9148783" cy="1262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1000"/>
              </a:lnSpc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ea typeface="微软雅黑" pitchFamily="34" charset="-122"/>
              </a:rPr>
              <a:t>人生目标的确定是基于当时的内外条件，即个人的意愿、能力、期望和社会的环境、条件等因素，而这些因素都不是恒定不变的，因此，人生目标或具体的实施计划会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随着实际情况的变化而作相应的调整。</a:t>
            </a:r>
            <a:endParaRPr lang="zh-CN" altLang="en-US" b="1" dirty="0">
              <a:solidFill>
                <a:srgbClr val="FF93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6" descr="C:\Documents and Settings\tdz\桌面\新建文件夹\53871F49EAD0609A44C97CF165C41EE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93854" y="5227535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338971" y="5954610"/>
            <a:ext cx="226029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B0F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我自己的故事</a:t>
            </a:r>
            <a:endParaRPr lang="zh-CN" altLang="en-US" sz="2000" b="1" dirty="0">
              <a:solidFill>
                <a:srgbClr val="00B0F0"/>
              </a:solidFill>
              <a:effectLst>
                <a:reflection blurRad="6350" stA="60000" endA="900" endPos="6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3358901" y="6575725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11" name="直接连接符 10"/>
          <p:cNvCxnSpPr/>
          <p:nvPr/>
        </p:nvCxnSpPr>
        <p:spPr>
          <a:xfrm>
            <a:off x="3358901" y="6611000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14452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1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人生与人生观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18" name="组合 17"/>
            <p:cNvGrpSpPr/>
            <p:nvPr/>
          </p:nvGrpSpPr>
          <p:grpSpPr>
            <a:xfrm>
              <a:off x="8831510" y="5589240"/>
              <a:ext cx="3168352" cy="1080120"/>
              <a:chOff x="8831510" y="5589240"/>
              <a:chExt cx="3168352" cy="1080120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8831510" y="6525344"/>
                <a:ext cx="316835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615440" y="4761120"/>
            <a:ext cx="9037319" cy="1660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就是一个由无数的</a:t>
            </a:r>
            <a:r>
              <a:rPr lang="zh-CN" altLang="en-US" sz="2400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所构成的生命轨迹；</a:t>
            </a: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是旅行，想要去哪里，决定了你能够看哪些</a:t>
            </a:r>
            <a:r>
              <a:rPr lang="zh-CN" altLang="en-US" sz="2400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风景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如书，每个人都是自己的</a:t>
            </a:r>
            <a:r>
              <a:rPr lang="zh-CN" altLang="en-US" sz="2400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人生如戏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，每个人都是自己的</a:t>
            </a:r>
            <a:r>
              <a:rPr lang="zh-CN" altLang="en-US" sz="2400" b="1" dirty="0">
                <a:solidFill>
                  <a:srgbClr val="E46C0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导演</a:t>
            </a:r>
            <a:r>
              <a:rPr lang="zh-CN" altLang="en-US" sz="2000" b="1" dirty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15" name="Picture 2" descr="D:\Teliss_Tong\Copy\定期备份\工作备份\！PPT图片及版面资源\06-PPT精选插图\03-人物\69273506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95207" y="5850"/>
            <a:ext cx="5040560" cy="486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20121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规划控制与调整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2854847" y="3125838"/>
            <a:ext cx="8640959" cy="2777942"/>
            <a:chOff x="2854847" y="3125838"/>
            <a:chExt cx="8640959" cy="2777942"/>
          </a:xfrm>
        </p:grpSpPr>
        <p:sp>
          <p:nvSpPr>
            <p:cNvPr id="13" name="矩形 12"/>
            <p:cNvSpPr/>
            <p:nvPr/>
          </p:nvSpPr>
          <p:spPr>
            <a:xfrm>
              <a:off x="2854847" y="3125838"/>
              <a:ext cx="4038640" cy="27779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Picture 2" descr="C:\Documents and Settings\Teliss_Tong\My Documents\！PPT图片及版面资源\06-PPT精选插图\02-商务\跳槽01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3486" y="3140967"/>
              <a:ext cx="4602320" cy="2762813"/>
            </a:xfrm>
            <a:prstGeom prst="rect">
              <a:avLst/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矩形 14"/>
          <p:cNvSpPr/>
          <p:nvPr/>
        </p:nvSpPr>
        <p:spPr>
          <a:xfrm>
            <a:off x="2854846" y="1687448"/>
            <a:ext cx="8856983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无论是对人生规划的控制或是调整，我们都无法避开一个话题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：跳槽。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如今随着信息时代的到来，跳槽的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成本变低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，跳槽的现象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也变的频繁，各种话题也热闹缤纷。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98862" y="3356992"/>
            <a:ext cx="3735138" cy="2369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7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都知道，跳槽没有绝对的利弊之说，只是在于</a:t>
            </a:r>
            <a:r>
              <a:rPr lang="zh-CN" altLang="en-US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跳的时机是否准确，跳的动机是否正确</a:t>
            </a: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b="1" dirty="0" smtClean="0">
              <a:solidFill>
                <a:srgbClr val="FF933C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-457200">
              <a:lnSpc>
                <a:spcPct val="137000"/>
              </a:lnSpc>
            </a:pP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indent="-457200">
              <a:lnSpc>
                <a:spcPct val="137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那么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，什么才是跳槽的准确时机，什么才是跳槽的正确动机？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6793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圆角矩形 58"/>
          <p:cNvSpPr/>
          <p:nvPr/>
        </p:nvSpPr>
        <p:spPr>
          <a:xfrm>
            <a:off x="7849772" y="3572282"/>
            <a:ext cx="4006074" cy="1762032"/>
          </a:xfrm>
          <a:prstGeom prst="roundRect">
            <a:avLst>
              <a:gd name="adj" fmla="val 4890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4621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规划控制与调整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8471470" y="5243716"/>
            <a:ext cx="3528392" cy="1569660"/>
            <a:chOff x="8471470" y="5243716"/>
            <a:chExt cx="3528392" cy="1569660"/>
          </a:xfrm>
        </p:grpSpPr>
        <p:grpSp>
          <p:nvGrpSpPr>
            <p:cNvPr id="50" name="组合 49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53" name="直接连接符 52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54" name="直接连接符 53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51" name="矩形 50"/>
            <p:cNvSpPr>
              <a:spLocks noChangeArrowheads="1"/>
            </p:cNvSpPr>
            <p:nvPr/>
          </p:nvSpPr>
          <p:spPr bwMode="auto">
            <a:xfrm>
              <a:off x="8543478" y="6084004"/>
              <a:ext cx="280831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要正确看待人才的流动。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55" name="Picture 6" descr="http://health.chinadaily.com.cn/img/attachement/jpg/site385/20120209/000d60aa0e1d109da461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29721" y="3589472"/>
            <a:ext cx="4735999" cy="291056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矩形 55"/>
          <p:cNvSpPr/>
          <p:nvPr/>
        </p:nvSpPr>
        <p:spPr>
          <a:xfrm>
            <a:off x="2854846" y="1489328"/>
            <a:ext cx="9001000" cy="8125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在绝大多数企业看来，员工主动离开都是对公司的一种背叛行为，是对公司的不忠诚，并感叹“人心不古队伍难带”，甚至常举关羽之例赞其忠义。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854846" y="2423778"/>
            <a:ext cx="9001000" cy="417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请大家来分析一下，曹操对关羽如此之好，</a:t>
            </a: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关羽为什么不为所动？</a:t>
            </a:r>
            <a:endParaRPr lang="zh-CN" altLang="en-US" b="1" dirty="0">
              <a:solidFill>
                <a:srgbClr val="FF933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906043" y="3722194"/>
            <a:ext cx="3919323" cy="15327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每个人都是主观为自己，客观为他人，每个人都有选择自己发展方向的权力，员工对自己事业的关心肯定排在对公司忠诚的前面（</a:t>
            </a:r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惠普）</a:t>
            </a: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xmlns="" val="853111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规划控制与调整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607374" y="5243716"/>
            <a:ext cx="4392488" cy="1569660"/>
            <a:chOff x="7607374" y="5243716"/>
            <a:chExt cx="4392488" cy="1569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7751390" y="5589240"/>
              <a:ext cx="4248472" cy="1080120"/>
              <a:chOff x="7751390" y="5589240"/>
              <a:chExt cx="4248472" cy="108012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7751390" y="6525344"/>
                <a:ext cx="424847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7607374" y="5879013"/>
              <a:ext cx="345638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人才的流动是客观规律，可以实现人才自身价值的最大化。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2854846" y="1489328"/>
            <a:ext cx="9001000" cy="853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从宏观来看，人才的流动符合市场经济体制的要求，通过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市场机制实现人才资源的优化配置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也是必然趋势，从而也让人才真正实现自身价值的最大化。</a:t>
            </a:r>
          </a:p>
        </p:txBody>
      </p:sp>
      <p:sp>
        <p:nvSpPr>
          <p:cNvPr id="26" name="矩形 25"/>
          <p:cNvSpPr/>
          <p:nvPr/>
        </p:nvSpPr>
        <p:spPr>
          <a:xfrm>
            <a:off x="2854846" y="2606658"/>
            <a:ext cx="4896544" cy="1343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Aft>
                <a:spcPts val="200"/>
              </a:spcAft>
              <a:buFont typeface="Wingdings" pitchFamily="2" charset="2"/>
              <a:buChar char="n"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往高处走，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水往低处流；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30000"/>
              </a:lnSpc>
              <a:spcAft>
                <a:spcPts val="200"/>
              </a:spcAft>
              <a:buFont typeface="Wingdings" pitchFamily="2" charset="2"/>
              <a:buChar char="n"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树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挪死，人挪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活；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marL="285750" indent="-285750">
              <a:lnSpc>
                <a:spcPct val="130000"/>
              </a:lnSpc>
              <a:spcAft>
                <a:spcPts val="200"/>
              </a:spcAft>
              <a:buFont typeface="Wingdings" pitchFamily="2" charset="2"/>
              <a:buChar char="n"/>
            </a:pP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良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禽择木而栖，贤臣择主而</a:t>
            </a:r>
            <a:r>
              <a:rPr lang="zh-CN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侍；</a:t>
            </a:r>
            <a:endParaRPr lang="en-US" altLang="zh-CN" sz="20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2854846" y="4236721"/>
            <a:ext cx="9001000" cy="792480"/>
          </a:xfrm>
          <a:prstGeom prst="roundRect">
            <a:avLst>
              <a:gd name="adj" fmla="val 4890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971800" y="4362274"/>
            <a:ext cx="8853566" cy="525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将听吾计，用之必胜，留之；将不听吾计，用之必败，去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之。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11294972" y="4030239"/>
            <a:ext cx="352008" cy="206482"/>
          </a:xfrm>
          <a:prstGeom prst="triangle">
            <a:avLst>
              <a:gd name="adj" fmla="val 0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0241190" y="3431035"/>
            <a:ext cx="1758672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  <a:spcAft>
                <a:spcPts val="200"/>
              </a:spcAft>
            </a:pP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孙子</a:t>
            </a:r>
            <a:r>
              <a:rPr lang="en-US" altLang="zh-CN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</a:p>
        </p:txBody>
      </p:sp>
      <p:sp>
        <p:nvSpPr>
          <p:cNvPr id="33" name="矩形 32"/>
          <p:cNvSpPr/>
          <p:nvPr/>
        </p:nvSpPr>
        <p:spPr>
          <a:xfrm>
            <a:off x="2854844" y="5426887"/>
            <a:ext cx="4896546" cy="453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200"/>
              </a:spcAft>
            </a:pP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陈宫、魏征、郭嘉、商鞅</a:t>
            </a:r>
            <a:endParaRPr lang="en-US" altLang="zh-CN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676569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规划控制与调整</a:t>
            </a:r>
          </a:p>
        </p:txBody>
      </p:sp>
      <p:grpSp>
        <p:nvGrpSpPr>
          <p:cNvPr id="18" name="组合 17"/>
          <p:cNvGrpSpPr/>
          <p:nvPr/>
        </p:nvGrpSpPr>
        <p:grpSpPr>
          <a:xfrm>
            <a:off x="7895406" y="5243716"/>
            <a:ext cx="4104456" cy="1569660"/>
            <a:chOff x="7895406" y="5243716"/>
            <a:chExt cx="4104456" cy="1569660"/>
          </a:xfrm>
        </p:grpSpPr>
        <p:grpSp>
          <p:nvGrpSpPr>
            <p:cNvPr id="19" name="组合 18"/>
            <p:cNvGrpSpPr/>
            <p:nvPr/>
          </p:nvGrpSpPr>
          <p:grpSpPr>
            <a:xfrm>
              <a:off x="8111430" y="5589240"/>
              <a:ext cx="3888432" cy="1080120"/>
              <a:chOff x="8111430" y="5589240"/>
              <a:chExt cx="3888432" cy="1080120"/>
            </a:xfrm>
          </p:grpSpPr>
          <p:cxnSp>
            <p:nvCxnSpPr>
              <p:cNvPr id="22" name="直接连接符 21"/>
              <p:cNvCxnSpPr/>
              <p:nvPr/>
            </p:nvCxnSpPr>
            <p:spPr>
              <a:xfrm>
                <a:off x="8111430" y="6525344"/>
                <a:ext cx="388843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0" name="矩形 19"/>
            <p:cNvSpPr>
              <a:spLocks noChangeArrowheads="1"/>
            </p:cNvSpPr>
            <p:nvPr/>
          </p:nvSpPr>
          <p:spPr bwMode="auto">
            <a:xfrm>
              <a:off x="7895406" y="6156012"/>
              <a:ext cx="32403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什么是跳槽的准确时机？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3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854846" y="1489328"/>
            <a:ext cx="9001000" cy="125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时机来自于自己的判断，如果处在一个人才过剩的环境中，或因种种原因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得不到重用</a:t>
            </a:r>
            <a:r>
              <a:rPr lang="zh-CN" altLang="en-US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0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才华不得施展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，也看不到未来的曙光，那么除非是在韬光养晦，自我修炼，否则，我们只会在等待中失去了施展抱负的最佳年华。</a:t>
            </a:r>
          </a:p>
        </p:txBody>
      </p:sp>
      <p:pic>
        <p:nvPicPr>
          <p:cNvPr id="25" name="Picture 3" descr="C:\Documents and Settings\tdz\桌面\未标题-1 拷贝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998862" y="3099976"/>
            <a:ext cx="4356484" cy="2561272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矩形 25"/>
          <p:cNvSpPr/>
          <p:nvPr/>
        </p:nvSpPr>
        <p:spPr>
          <a:xfrm>
            <a:off x="7525062" y="3006568"/>
            <a:ext cx="4330784" cy="1212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而一旦我们在沉寂中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修炼出真本领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，拥有了真才实能，便可大鹏展翅，一飞冲天，走出藩篱，实现自我。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525062" y="4402757"/>
            <a:ext cx="4330784" cy="777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当然，我们跳槽时，还要充分了解当前的职场环境，并选好下家后再离开现单位。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78824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规划控制与调整</a:t>
            </a:r>
          </a:p>
        </p:txBody>
      </p:sp>
      <p:sp>
        <p:nvSpPr>
          <p:cNvPr id="34" name="矩形 33"/>
          <p:cNvSpPr/>
          <p:nvPr/>
        </p:nvSpPr>
        <p:spPr>
          <a:xfrm>
            <a:off x="2698229" y="1526803"/>
            <a:ext cx="9157617" cy="8535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什么才是跳槽的正确动机？正确的跳槽是为了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追随自我的人生规划，是为了展现自身的才华、活出自我的价值。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014963" y="4272420"/>
            <a:ext cx="5934731" cy="1172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套用魏征的话说，“我们并不是在为老板做事，而是在通过老板提供的舞台来实现自己人生的目标，实现人生的理想和抱负”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7895406" y="5243716"/>
            <a:ext cx="4104456" cy="1569660"/>
            <a:chOff x="7895406" y="5243716"/>
            <a:chExt cx="4104456" cy="1569660"/>
          </a:xfrm>
        </p:grpSpPr>
        <p:grpSp>
          <p:nvGrpSpPr>
            <p:cNvPr id="37" name="组合 36"/>
            <p:cNvGrpSpPr/>
            <p:nvPr/>
          </p:nvGrpSpPr>
          <p:grpSpPr>
            <a:xfrm>
              <a:off x="8111430" y="5589240"/>
              <a:ext cx="3888432" cy="1080120"/>
              <a:chOff x="8111430" y="5589240"/>
              <a:chExt cx="3888432" cy="1080120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8111430" y="6525344"/>
                <a:ext cx="388843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41" name="直接连接符 40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38" name="矩形 37"/>
            <p:cNvSpPr>
              <a:spLocks noChangeArrowheads="1"/>
            </p:cNvSpPr>
            <p:nvPr/>
          </p:nvSpPr>
          <p:spPr bwMode="auto">
            <a:xfrm>
              <a:off x="7895406" y="6156012"/>
              <a:ext cx="32403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什么是跳槽的正确动机？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4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42" name="Picture 2" descr="C:\Documents and Settings\tdz\桌面\423126048669281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858347" y="2796823"/>
            <a:ext cx="2757169" cy="3728521"/>
          </a:xfrm>
          <a:prstGeom prst="rect">
            <a:avLst/>
          </a:prstGeom>
          <a:noFill/>
          <a:ln w="28575">
            <a:solidFill>
              <a:sysClr val="window" lastClr="FFFFFF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4901787" y="2796823"/>
            <a:ext cx="356864" cy="666568"/>
          </a:xfrm>
          <a:prstGeom prst="rect">
            <a:avLst/>
          </a:prstGeom>
          <a:solidFill>
            <a:srgbClr val="FF0000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魏征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011056" y="2766513"/>
            <a:ext cx="5844789" cy="1238551"/>
          </a:xfrm>
          <a:prstGeom prst="roundRect">
            <a:avLst>
              <a:gd name="adj" fmla="val 4890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257342" y="2858195"/>
            <a:ext cx="5449975" cy="105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不是臣为窦建德做事，而是臣通过窦建德为百姓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做事。</a:t>
            </a:r>
            <a:endParaRPr lang="zh-CN" altLang="en-US" sz="2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直角三角形 14"/>
          <p:cNvSpPr/>
          <p:nvPr/>
        </p:nvSpPr>
        <p:spPr>
          <a:xfrm flipH="1">
            <a:off x="5615515" y="2956748"/>
            <a:ext cx="395540" cy="188349"/>
          </a:xfrm>
          <a:prstGeom prst="rtTriangle">
            <a:avLst/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8697942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6215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规划控制与调整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7895406" y="5243716"/>
            <a:ext cx="4104456" cy="1569660"/>
            <a:chOff x="7895406" y="5243716"/>
            <a:chExt cx="4104456" cy="1569660"/>
          </a:xfrm>
        </p:grpSpPr>
        <p:grpSp>
          <p:nvGrpSpPr>
            <p:cNvPr id="20" name="组合 19"/>
            <p:cNvGrpSpPr/>
            <p:nvPr/>
          </p:nvGrpSpPr>
          <p:grpSpPr>
            <a:xfrm>
              <a:off x="8111430" y="5589240"/>
              <a:ext cx="3888432" cy="1080120"/>
              <a:chOff x="8111430" y="5589240"/>
              <a:chExt cx="3888432" cy="1080120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8111430" y="6525344"/>
                <a:ext cx="388843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1" name="矩形 20"/>
            <p:cNvSpPr>
              <a:spLocks noChangeArrowheads="1"/>
            </p:cNvSpPr>
            <p:nvPr/>
          </p:nvSpPr>
          <p:spPr bwMode="auto">
            <a:xfrm>
              <a:off x="7895406" y="6156012"/>
              <a:ext cx="32403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切莫跳槽跳出了惯性！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5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pic>
        <p:nvPicPr>
          <p:cNvPr id="11" name="Picture 3" descr="C:\Documents and Settings\tdz\桌面\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845356" y="3127608"/>
            <a:ext cx="2775595" cy="339773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4705975" y="5921115"/>
            <a:ext cx="914976" cy="419563"/>
          </a:xfrm>
          <a:prstGeom prst="rect">
            <a:avLst/>
          </a:prstGeom>
          <a:solidFill>
            <a:srgbClr val="FF0000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曾仕强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98229" y="1466843"/>
            <a:ext cx="9157617" cy="777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如果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跳槽跳出惯性那就麻烦了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 “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滚石不生苔”，频繁的跳槽会使人无法积累，也会陷入职场的诚信危机。</a:t>
            </a:r>
          </a:p>
        </p:txBody>
      </p:sp>
      <p:sp>
        <p:nvSpPr>
          <p:cNvPr id="15" name="矩形 14"/>
          <p:cNvSpPr/>
          <p:nvPr/>
        </p:nvSpPr>
        <p:spPr>
          <a:xfrm>
            <a:off x="2698229" y="2377729"/>
            <a:ext cx="7120327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ts val="200"/>
              </a:spcAft>
            </a:pP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案例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吕布</a:t>
            </a:r>
            <a:r>
              <a:rPr lang="en-US" altLang="zh-CN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“公不见丁建阳、董卓之事乎”？</a:t>
            </a:r>
            <a:endParaRPr lang="en-US" altLang="zh-CN" sz="2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5813286" y="3104280"/>
            <a:ext cx="6042560" cy="2412952"/>
          </a:xfrm>
          <a:prstGeom prst="roundRect">
            <a:avLst>
              <a:gd name="adj" fmla="val 2405"/>
            </a:avLst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876145" y="3195962"/>
            <a:ext cx="5908487" cy="2252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457200"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辈子都在选择明主，也很不妥当。我们建议趁着年轻，要用心选择明主，然后全心投入。年纪稍长，便应该专心一意，不再跳槽。若是一而再、再而三都找不到明主，表示自己的眼光不行，机运欠佳。这时候不如归隐，反而有助于提升自我。否则不要担任重要职务，糊口便是。再跳槽只有坏了自己名声，并无多大好处。</a:t>
            </a:r>
          </a:p>
        </p:txBody>
      </p:sp>
      <p:sp>
        <p:nvSpPr>
          <p:cNvPr id="18" name="直角三角形 17"/>
          <p:cNvSpPr/>
          <p:nvPr/>
        </p:nvSpPr>
        <p:spPr>
          <a:xfrm flipH="1">
            <a:off x="5546000" y="3489385"/>
            <a:ext cx="267285" cy="188349"/>
          </a:xfrm>
          <a:prstGeom prst="rtTriangle">
            <a:avLst/>
          </a:prstGeom>
          <a:solidFill>
            <a:srgbClr val="FF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211975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21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人生与人生观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26" name="组合 25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30" name="直接连接符 29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31" name="直接连接符 30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27" name="矩形 26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人生观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2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661401" y="1429504"/>
            <a:ext cx="8722005" cy="9694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人生观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即是人们对人生的看法和态度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。包含</a:t>
            </a:r>
            <a:r>
              <a:rPr lang="zh-CN" altLang="en-US" sz="2000" b="1" dirty="0" smtClean="0">
                <a:solidFill>
                  <a:srgbClr val="00B0F0"/>
                </a:solidFill>
                <a:latin typeface="微软雅黑" pitchFamily="34" charset="-122"/>
                <a:ea typeface="微软雅黑" pitchFamily="34" charset="-122"/>
              </a:rPr>
              <a:t>人生目的、人生价值、人生态度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三个方面。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9" name="Line 1602"/>
          <p:cNvSpPr>
            <a:spLocks noChangeShapeType="1"/>
          </p:cNvSpPr>
          <p:nvPr/>
        </p:nvSpPr>
        <p:spPr bwMode="auto">
          <a:xfrm>
            <a:off x="6084068" y="64669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90" name="Line 1603"/>
          <p:cNvSpPr>
            <a:spLocks noChangeShapeType="1"/>
          </p:cNvSpPr>
          <p:nvPr/>
        </p:nvSpPr>
        <p:spPr bwMode="auto">
          <a:xfrm>
            <a:off x="6084068" y="64669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91" name="Oval 2713"/>
          <p:cNvSpPr>
            <a:spLocks noChangeArrowheads="1"/>
          </p:cNvSpPr>
          <p:nvPr/>
        </p:nvSpPr>
        <p:spPr bwMode="auto">
          <a:xfrm>
            <a:off x="5028537" y="4923938"/>
            <a:ext cx="2763838" cy="630238"/>
          </a:xfrm>
          <a:prstGeom prst="ellipse">
            <a:avLst/>
          </a:prstGeom>
          <a:solidFill>
            <a:srgbClr val="EEECE1">
              <a:alpha val="36862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99FF66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ysClr val="windowText" lastClr="000000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98" name="Line 1602"/>
          <p:cNvSpPr>
            <a:spLocks noChangeShapeType="1"/>
          </p:cNvSpPr>
          <p:nvPr/>
        </p:nvSpPr>
        <p:spPr bwMode="auto">
          <a:xfrm>
            <a:off x="6141375" y="64669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sp>
        <p:nvSpPr>
          <p:cNvPr id="99" name="Line 1603"/>
          <p:cNvSpPr>
            <a:spLocks noChangeShapeType="1"/>
          </p:cNvSpPr>
          <p:nvPr/>
        </p:nvSpPr>
        <p:spPr bwMode="auto">
          <a:xfrm>
            <a:off x="6141375" y="6466988"/>
            <a:ext cx="1587" cy="1588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>
              <a:solidFill>
                <a:prstClr val="black"/>
              </a:solidFill>
              <a:latin typeface="Impact" pitchFamily="34" charset="0"/>
              <a:ea typeface="微软雅黑" pitchFamily="34" charset="-122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5811590" y="4059445"/>
            <a:ext cx="3572476" cy="2149176"/>
            <a:chOff x="6916551" y="3480392"/>
            <a:chExt cx="3572476" cy="2149176"/>
          </a:xfrm>
        </p:grpSpPr>
        <p:sp>
          <p:nvSpPr>
            <p:cNvPr id="101" name="TextBox 19"/>
            <p:cNvSpPr txBox="1">
              <a:spLocks noChangeArrowheads="1"/>
            </p:cNvSpPr>
            <p:nvPr/>
          </p:nvSpPr>
          <p:spPr bwMode="auto">
            <a:xfrm>
              <a:off x="6916551" y="5131611"/>
              <a:ext cx="1728238" cy="49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人生态度</a:t>
              </a:r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8667735" y="3480392"/>
              <a:ext cx="0" cy="2108848"/>
            </a:xfrm>
            <a:prstGeom prst="line">
              <a:avLst/>
            </a:prstGeom>
            <a:noFill/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  <a:headEnd type="oval"/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03" name="Rectangle 17"/>
            <p:cNvSpPr>
              <a:spLocks noChangeArrowheads="1"/>
            </p:cNvSpPr>
            <p:nvPr/>
          </p:nvSpPr>
          <p:spPr bwMode="auto">
            <a:xfrm>
              <a:off x="8687494" y="5213960"/>
              <a:ext cx="1801533" cy="396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该怎样活着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418758" y="3058813"/>
            <a:ext cx="2253294" cy="985783"/>
            <a:chOff x="8523719" y="2479760"/>
            <a:chExt cx="2253294" cy="985783"/>
          </a:xfrm>
        </p:grpSpPr>
        <p:cxnSp>
          <p:nvCxnSpPr>
            <p:cNvPr id="105" name="直接连接符 104"/>
            <p:cNvCxnSpPr/>
            <p:nvPr/>
          </p:nvCxnSpPr>
          <p:spPr>
            <a:xfrm>
              <a:off x="8523719" y="2976336"/>
              <a:ext cx="2179999" cy="0"/>
            </a:xfrm>
            <a:prstGeom prst="line">
              <a:avLst/>
            </a:prstGeom>
            <a:noFill/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  <a:headEnd type="oval"/>
              <a:tailEnd type="oval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06" name="TextBox 19"/>
            <p:cNvSpPr txBox="1">
              <a:spLocks noChangeArrowheads="1"/>
            </p:cNvSpPr>
            <p:nvPr/>
          </p:nvSpPr>
          <p:spPr bwMode="auto">
            <a:xfrm>
              <a:off x="8975480" y="2479760"/>
              <a:ext cx="1728238" cy="4979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人生价值</a:t>
              </a:r>
            </a:p>
          </p:txBody>
        </p:sp>
        <p:sp>
          <p:nvSpPr>
            <p:cNvPr id="107" name="Rectangle 17"/>
            <p:cNvSpPr>
              <a:spLocks noChangeArrowheads="1"/>
            </p:cNvSpPr>
            <p:nvPr/>
          </p:nvSpPr>
          <p:spPr bwMode="auto">
            <a:xfrm>
              <a:off x="8975480" y="3068960"/>
              <a:ext cx="1801533" cy="396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人生有什么意义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2988722" y="3290236"/>
            <a:ext cx="2089566" cy="1005234"/>
            <a:chOff x="4093683" y="2711183"/>
            <a:chExt cx="2089566" cy="1005234"/>
          </a:xfrm>
        </p:grpSpPr>
        <p:grpSp>
          <p:nvGrpSpPr>
            <p:cNvPr id="109" name="组合 108"/>
            <p:cNvGrpSpPr/>
            <p:nvPr/>
          </p:nvGrpSpPr>
          <p:grpSpPr>
            <a:xfrm>
              <a:off x="4093683" y="2711183"/>
              <a:ext cx="2089566" cy="542296"/>
              <a:chOff x="1213067" y="2711183"/>
              <a:chExt cx="2089566" cy="542296"/>
            </a:xfrm>
          </p:grpSpPr>
          <p:sp>
            <p:nvSpPr>
              <p:cNvPr id="111" name="TextBox 19"/>
              <p:cNvSpPr txBox="1">
                <a:spLocks noChangeArrowheads="1"/>
              </p:cNvSpPr>
              <p:nvPr/>
            </p:nvSpPr>
            <p:spPr bwMode="auto">
              <a:xfrm>
                <a:off x="1213067" y="2711183"/>
                <a:ext cx="1728238" cy="4979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B0F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人生目的</a:t>
                </a:r>
                <a:endPara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112" name="直接连接符 111"/>
              <p:cNvCxnSpPr/>
              <p:nvPr/>
            </p:nvCxnSpPr>
            <p:spPr>
              <a:xfrm flipH="1">
                <a:off x="1213067" y="3253479"/>
                <a:ext cx="2089566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  <a:headEnd type="oval"/>
                <a:tailEnd type="oval"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</p:cxnSp>
        </p:grpSp>
        <p:sp>
          <p:nvSpPr>
            <p:cNvPr id="110" name="Rectangle 17"/>
            <p:cNvSpPr>
              <a:spLocks noChangeArrowheads="1"/>
            </p:cNvSpPr>
            <p:nvPr/>
          </p:nvSpPr>
          <p:spPr bwMode="auto">
            <a:xfrm>
              <a:off x="4093683" y="3319834"/>
              <a:ext cx="1801533" cy="396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50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人为什么而活着</a:t>
              </a:r>
            </a:p>
          </p:txBody>
        </p:sp>
      </p:grpSp>
      <p:sp>
        <p:nvSpPr>
          <p:cNvPr id="35" name="深色2"/>
          <p:cNvSpPr>
            <a:spLocks/>
          </p:cNvSpPr>
          <p:nvPr/>
        </p:nvSpPr>
        <p:spPr bwMode="auto">
          <a:xfrm>
            <a:off x="5669887" y="2474426"/>
            <a:ext cx="2249488" cy="1331912"/>
          </a:xfrm>
          <a:custGeom>
            <a:avLst/>
            <a:gdLst>
              <a:gd name="T0" fmla="*/ 0 w 1296"/>
              <a:gd name="T1" fmla="*/ 0 h 768"/>
              <a:gd name="T2" fmla="*/ 2147483647 w 1296"/>
              <a:gd name="T3" fmla="*/ 2147483647 h 768"/>
              <a:gd name="T4" fmla="*/ 2147483647 w 1296"/>
              <a:gd name="T5" fmla="*/ 2147483647 h 768"/>
              <a:gd name="T6" fmla="*/ 2147483647 w 1296"/>
              <a:gd name="T7" fmla="*/ 0 h 768"/>
              <a:gd name="T8" fmla="*/ 0 w 1296"/>
              <a:gd name="T9" fmla="*/ 0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96" h="768">
                <a:moveTo>
                  <a:pt x="0" y="0"/>
                </a:moveTo>
                <a:lnTo>
                  <a:pt x="432" y="768"/>
                </a:lnTo>
                <a:lnTo>
                  <a:pt x="1296" y="768"/>
                </a:lnTo>
                <a:lnTo>
                  <a:pt x="864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rgbClr val="2676FF">
                  <a:lumMod val="60000"/>
                  <a:lumOff val="40000"/>
                </a:srgbClr>
              </a:gs>
              <a:gs pos="0">
                <a:srgbClr val="2676FF"/>
              </a:gs>
            </a:gsLst>
            <a:lin ang="16200000" scaled="0"/>
          </a:gra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深色1"/>
          <p:cNvSpPr>
            <a:spLocks/>
          </p:cNvSpPr>
          <p:nvPr/>
        </p:nvSpPr>
        <p:spPr bwMode="auto">
          <a:xfrm>
            <a:off x="4847562" y="2499826"/>
            <a:ext cx="1500188" cy="2665412"/>
          </a:xfrm>
          <a:custGeom>
            <a:avLst/>
            <a:gdLst>
              <a:gd name="T0" fmla="*/ 0 w 864"/>
              <a:gd name="T1" fmla="*/ 2147483647 h 1536"/>
              <a:gd name="T2" fmla="*/ 2147483647 w 864"/>
              <a:gd name="T3" fmla="*/ 2147483647 h 1536"/>
              <a:gd name="T4" fmla="*/ 2147483647 w 864"/>
              <a:gd name="T5" fmla="*/ 2147483647 h 1536"/>
              <a:gd name="T6" fmla="*/ 2147483647 w 864"/>
              <a:gd name="T7" fmla="*/ 0 h 1536"/>
              <a:gd name="T8" fmla="*/ 0 w 864"/>
              <a:gd name="T9" fmla="*/ 2147483647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1536">
                <a:moveTo>
                  <a:pt x="0" y="768"/>
                </a:moveTo>
                <a:lnTo>
                  <a:pt x="432" y="1536"/>
                </a:lnTo>
                <a:lnTo>
                  <a:pt x="864" y="768"/>
                </a:lnTo>
                <a:lnTo>
                  <a:pt x="432" y="0"/>
                </a:lnTo>
                <a:lnTo>
                  <a:pt x="0" y="768"/>
                </a:lnTo>
                <a:close/>
              </a:path>
            </a:pathLst>
          </a:custGeom>
          <a:gradFill>
            <a:gsLst>
              <a:gs pos="100000">
                <a:srgbClr val="2676FF">
                  <a:lumMod val="60000"/>
                  <a:lumOff val="40000"/>
                </a:srgbClr>
              </a:gs>
              <a:gs pos="0">
                <a:srgbClr val="2676FF"/>
              </a:gs>
            </a:gsLst>
            <a:lin ang="16200000" scaled="0"/>
          </a:gra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深色3"/>
          <p:cNvSpPr>
            <a:spLocks/>
          </p:cNvSpPr>
          <p:nvPr/>
        </p:nvSpPr>
        <p:spPr bwMode="auto">
          <a:xfrm>
            <a:off x="5658775" y="3890476"/>
            <a:ext cx="2249487" cy="1335087"/>
          </a:xfrm>
          <a:custGeom>
            <a:avLst/>
            <a:gdLst>
              <a:gd name="T0" fmla="*/ 0 w 1296"/>
              <a:gd name="T1" fmla="*/ 2147483647 h 768"/>
              <a:gd name="T2" fmla="*/ 2147483647 w 1296"/>
              <a:gd name="T3" fmla="*/ 2147483647 h 768"/>
              <a:gd name="T4" fmla="*/ 2147483647 w 1296"/>
              <a:gd name="T5" fmla="*/ 0 h 768"/>
              <a:gd name="T6" fmla="*/ 2147483647 w 1296"/>
              <a:gd name="T7" fmla="*/ 0 h 768"/>
              <a:gd name="T8" fmla="*/ 0 w 1296"/>
              <a:gd name="T9" fmla="*/ 2147483647 h 7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96" h="768">
                <a:moveTo>
                  <a:pt x="0" y="768"/>
                </a:moveTo>
                <a:lnTo>
                  <a:pt x="864" y="768"/>
                </a:lnTo>
                <a:lnTo>
                  <a:pt x="1296" y="0"/>
                </a:lnTo>
                <a:lnTo>
                  <a:pt x="432" y="0"/>
                </a:lnTo>
                <a:lnTo>
                  <a:pt x="0" y="768"/>
                </a:lnTo>
                <a:close/>
              </a:path>
            </a:pathLst>
          </a:custGeom>
          <a:gradFill>
            <a:gsLst>
              <a:gs pos="100000">
                <a:srgbClr val="2676FF">
                  <a:lumMod val="60000"/>
                  <a:lumOff val="40000"/>
                </a:srgbClr>
              </a:gs>
              <a:gs pos="0">
                <a:srgbClr val="2676FF"/>
              </a:gs>
            </a:gsLst>
            <a:lin ang="16200000" scaled="0"/>
          </a:gradFill>
          <a:ln w="3175" cap="flat" cmpd="sng" algn="ctr">
            <a:noFill/>
            <a:prstDash val="solid"/>
          </a:ln>
          <a:effectLst/>
        </p:spPr>
        <p:txBody>
          <a:bodyPr vert="eaVert" anchor="ctr"/>
          <a:lstStyle/>
          <a:p>
            <a:pPr>
              <a:defRPr/>
            </a:pPr>
            <a:endParaRPr lang="zh-CN" altLang="en-US" sz="3200" kern="0" dirty="0">
              <a:solidFill>
                <a:sysClr val="window" lastClr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1852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6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22798" y="1418000"/>
            <a:ext cx="511256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稻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盛和夫说，对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这个纷乱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浮躁的时代来说，最需要的就是从根本上质问“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人为什么活着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”？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这是类似沙漠里撒水那样虚无或者在急流中打桩一样困难的事情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。但是，我相信只有</a:t>
            </a:r>
            <a:r>
              <a:rPr lang="zh-CN" altLang="en-US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单纯且直率的质问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才有更深的意义。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9" name="Picture 3" descr="C:\Users\user\Desktop\1QI15c1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4898" y="1534982"/>
            <a:ext cx="3974924" cy="499957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矩形 39"/>
          <p:cNvSpPr/>
          <p:nvPr/>
        </p:nvSpPr>
        <p:spPr>
          <a:xfrm>
            <a:off x="2422799" y="4454931"/>
            <a:ext cx="5112568" cy="1436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您可曾思考人生之目的？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Bef>
                <a:spcPts val="500"/>
              </a:spcBef>
            </a:pPr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您的答案是什么呢？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0622280" y="5937455"/>
            <a:ext cx="1017542" cy="432865"/>
          </a:xfrm>
          <a:prstGeom prst="rect">
            <a:avLst/>
          </a:prstGeom>
          <a:solidFill>
            <a:srgbClr val="FF0000">
              <a:alpha val="6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稻盛和夫</a:t>
            </a:r>
          </a:p>
        </p:txBody>
      </p:sp>
    </p:spTree>
    <p:extLst>
      <p:ext uri="{BB962C8B-B14F-4D97-AF65-F5344CB8AC3E}">
        <p14:creationId xmlns:p14="http://schemas.microsoft.com/office/powerpoint/2010/main" xmlns="" val="2070623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pan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6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19400" y="1528851"/>
            <a:ext cx="8869680" cy="111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开学第一天，女生自杀</a:t>
            </a:r>
            <a:r>
              <a:rPr lang="en-US" altLang="zh-CN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根本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不知道活着是为了什么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000" b="1" dirty="0">
              <a:solidFill>
                <a:srgbClr val="5454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30000"/>
              </a:lnSpc>
              <a:spcBef>
                <a:spcPts val="500"/>
              </a:spcBef>
              <a:buFont typeface="Wingdings" pitchFamily="2" charset="2"/>
              <a:buChar char="n"/>
            </a:pPr>
            <a:r>
              <a:rPr lang="zh-CN" altLang="en-US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被采访的放牛娃自杀了</a:t>
            </a:r>
            <a:r>
              <a:rPr lang="en-US" altLang="zh-CN" sz="2000" b="1" dirty="0" smtClean="0">
                <a:solidFill>
                  <a:srgbClr val="5454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生命轮回，周而复始；意义何在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？</a:t>
            </a:r>
            <a:endParaRPr lang="zh-CN" altLang="en-US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Picture 6" descr="C:\Documents and Settings\tdz\桌面\新建文件夹\53871F49EAD0609A44C97CF165C41EE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95494" y="5141810"/>
            <a:ext cx="16256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4"/>
          <p:cNvSpPr>
            <a:spLocks noChangeArrowheads="1"/>
          </p:cNvSpPr>
          <p:nvPr/>
        </p:nvSpPr>
        <p:spPr bwMode="auto">
          <a:xfrm>
            <a:off x="9840610" y="5868885"/>
            <a:ext cx="2046589" cy="49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B0F0"/>
                </a:solidFill>
                <a:effectLst>
                  <a:reflection blurRad="6350" stA="60000" endA="900" endPos="6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两个极端案例</a:t>
            </a:r>
            <a:endParaRPr lang="zh-CN" altLang="en-US" sz="2000" b="1" dirty="0">
              <a:solidFill>
                <a:srgbClr val="00B0F0"/>
              </a:solidFill>
              <a:effectLst>
                <a:reflection blurRad="6350" stA="60000" endA="900" endPos="6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860541" y="6490000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8860541" y="6525275"/>
            <a:ext cx="3240361" cy="0"/>
          </a:xfrm>
          <a:prstGeom prst="line">
            <a:avLst/>
          </a:prstGeom>
          <a:noFill/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2819400" y="3449325"/>
            <a:ext cx="8869678" cy="907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defRPr/>
            </a:pP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或者也会有人这么</a:t>
            </a:r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认为，“人生的目的”往往就是“人生的墓地”，觉得活着没有意思了，就早点到达</a:t>
            </a:r>
            <a:r>
              <a:rPr lang="zh-CN" altLang="en-US" sz="2000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墓地（但是现在墓地也很贵哦）。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5547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4"/>
          <p:cNvSpPr txBox="1"/>
          <p:nvPr/>
        </p:nvSpPr>
        <p:spPr>
          <a:xfrm>
            <a:off x="320463" y="2463192"/>
            <a:ext cx="492443" cy="240596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000" kern="0" spc="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endParaRPr lang="en-US" altLang="zh-CN" sz="2000" kern="0" spc="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7175326" y="5243716"/>
            <a:ext cx="4824536" cy="1569660"/>
            <a:chOff x="7175326" y="5243716"/>
            <a:chExt cx="4824536" cy="1569660"/>
          </a:xfrm>
        </p:grpSpPr>
        <p:grpSp>
          <p:nvGrpSpPr>
            <p:cNvPr id="18" name="组合 17"/>
            <p:cNvGrpSpPr/>
            <p:nvPr/>
          </p:nvGrpSpPr>
          <p:grpSpPr>
            <a:xfrm>
              <a:off x="8471470" y="5589240"/>
              <a:ext cx="3528392" cy="1080120"/>
              <a:chOff x="8471470" y="5589240"/>
              <a:chExt cx="3528392" cy="1080120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8471470" y="6525344"/>
                <a:ext cx="3528392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1855846" y="5589240"/>
                <a:ext cx="0" cy="1080120"/>
              </a:xfrm>
              <a:prstGeom prst="line">
                <a:avLst/>
              </a:prstGeom>
              <a:noFill/>
              <a:ln w="9525" cap="flat" cmpd="sng" algn="ctr">
                <a:solidFill>
                  <a:srgbClr val="F79646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9" name="矩形 18"/>
            <p:cNvSpPr>
              <a:spLocks noChangeArrowheads="1"/>
            </p:cNvSpPr>
            <p:nvPr/>
          </p:nvSpPr>
          <p:spPr bwMode="auto">
            <a:xfrm>
              <a:off x="7175326" y="6084004"/>
              <a:ext cx="381634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200"/>
                </a:spcBef>
                <a:spcAft>
                  <a:spcPts val="6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何谓“人生目的”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919742" y="5243716"/>
              <a:ext cx="40781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79646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oadway" pitchFamily="82" charset="0"/>
                  <a:ea typeface="DFPYeaSong-B5" pitchFamily="18" charset="-120"/>
                </a:rPr>
                <a:t>1</a:t>
              </a:r>
              <a:endParaRPr kumimoji="0" lang="zh-CN" altLang="en-US" sz="9600" b="1" i="0" u="none" strike="noStrike" kern="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oadway" pitchFamily="82" charset="0"/>
                <a:ea typeface="DFPYeaSong-B5" pitchFamily="18" charset="-120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3047999" y="1423542"/>
            <a:ext cx="662940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人生目的</a:t>
            </a:r>
            <a:r>
              <a:rPr lang="zh-CN" altLang="en-US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可理解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为是人们</a:t>
            </a:r>
            <a:r>
              <a:rPr lang="zh-CN" altLang="en-US" sz="20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终其一生想要达成什么样的结果</a:t>
            </a:r>
            <a:r>
              <a:rPr lang="zh-CN" altLang="en-US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dirty="0">
              <a:solidFill>
                <a:prstClr val="white">
                  <a:lumMod val="50000"/>
                </a:prst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3941" y="2150358"/>
            <a:ext cx="66234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是生活</a:t>
            </a: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在一定历史条件下的人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对“人为什么活着”这一人生根本问题的认识和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回答。</a:t>
            </a: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它是人生观的核心，它</a:t>
            </a: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决定和</a:t>
            </a: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影响</a:t>
            </a: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着人们走什么样</a:t>
            </a: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的人生道路（</a:t>
            </a:r>
            <a:r>
              <a:rPr lang="zh-CN" altLang="en-US" sz="1600" b="1" dirty="0">
                <a:solidFill>
                  <a:srgbClr val="FF933C"/>
                </a:solidFill>
                <a:latin typeface="微软雅黑" pitchFamily="34" charset="-122"/>
                <a:ea typeface="微软雅黑" pitchFamily="34" charset="-122"/>
              </a:rPr>
              <a:t>人生规划</a:t>
            </a:r>
            <a:r>
              <a:rPr lang="zh-CN" altLang="en-US" sz="1600" dirty="0" smtClean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25" name="Picture 6" descr="目: 甲骨文"/>
          <p:cNvPicPr>
            <a:picLocks noChangeAspect="1" noChangeArrowheads="1"/>
          </p:cNvPicPr>
          <p:nvPr/>
        </p:nvPicPr>
        <p:blipFill>
          <a:blip r:embed="rId2" cstate="print">
            <a:duotone>
              <a:srgbClr val="9BBB59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989343" y="1732521"/>
            <a:ext cx="1722487" cy="172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0" descr="http://www.dullr.com/cache/1/bcfe878d53b00a3c5c4822f3767f7562678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rgbClr val="9BBB59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0140807" y="3594158"/>
            <a:ext cx="1419557" cy="193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24228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6831</Words>
  <Application>Microsoft Office PowerPoint</Application>
  <PresentationFormat>自定义</PresentationFormat>
  <Paragraphs>416</Paragraphs>
  <Slides>55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5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546</cp:revision>
  <dcterms:created xsi:type="dcterms:W3CDTF">2013-07-03T13:34:38Z</dcterms:created>
  <dcterms:modified xsi:type="dcterms:W3CDTF">2015-07-24T06:10:45Z</dcterms:modified>
</cp:coreProperties>
</file>