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715000" type="screen16x10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微软雅黑" pitchFamily="34" charset="-122"/>
      <p:regular r:id="rId17"/>
      <p:bold r:id="rId18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5" autoAdjust="0"/>
    <p:restoredTop sz="94660"/>
  </p:normalViewPr>
  <p:slideViewPr>
    <p:cSldViewPr>
      <p:cViewPr>
        <p:scale>
          <a:sx n="120" d="100"/>
          <a:sy n="120" d="100"/>
        </p:scale>
        <p:origin x="-792" y="-108"/>
      </p:cViewPr>
      <p:guideLst>
        <p:guide orient="horz" pos="34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22538-6E34-4468-B001-84F76B1190E1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FFECD-C138-42D2-BA94-7E2C25A37F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96C6A-3E85-4B45-BF5F-3B627683311E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14394-8766-4447-BEC4-8C63FD7721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94AA-3A4D-4541-9B7C-ED77CC3A04D8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30B00-D0ED-4EC3-9BDE-0E061794D2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D3AC-4E48-483C-874D-066C4EF343C7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CB627-C2CA-4451-8CE8-4EB39820B1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3C4E4-6595-4DF8-9102-F2F258DA1584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E3B5C-FF54-4161-86AF-649EDA77E2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91465-3B25-434E-B62D-2FB288E65241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4F84-BA8F-4B4D-9A94-7C5E3238E5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121B6-A7F7-4E57-B3C8-0E7ED9454CA3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D25C3-6C0B-4985-A3D5-CCE48673DF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5E120-8ABC-494D-A9A6-7AD3DB02E4FA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42958-A04B-4C73-9B62-5EBE0016BC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69382-B488-47E1-8CCD-C5C0D7E2FCFA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1C8F7-9CE5-4A81-A544-04B4995CFA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D3A0F-0693-469B-A7D0-392F204B02BC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C0F06-8B78-4D5F-BEE9-174E4523BB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9782F-CD07-437A-B2E3-5AABA0893A63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75C00-BC0C-47A7-AD5A-3A7853CA69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838E251-1FB2-43AC-8288-9810EEDEC6EC}" type="datetimeFigureOut">
              <a:rPr lang="zh-CN" altLang="en-US"/>
              <a:pPr>
                <a:defRPr/>
              </a:pPr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DEC8AA6-464E-4C97-AA56-C3DF490EB5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1.jpe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390413" y="372159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050" name="Picture 4" descr="c:\DOCUME~1\ADMINI~1\APPLIC~1\360se6\USERDA~1\Temp\200922~1.JPG"/>
          <p:cNvPicPr>
            <a:picLocks noChangeAspect="1" noChangeArrowheads="1"/>
          </p:cNvPicPr>
          <p:nvPr/>
        </p:nvPicPr>
        <p:blipFill>
          <a:blip r:embed="rId17" cstate="print"/>
          <a:srcRect l="3864" t="17468" r="2386"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 4"/>
          <p:cNvSpPr/>
          <p:nvPr/>
        </p:nvSpPr>
        <p:spPr>
          <a:xfrm>
            <a:off x="4981579" y="769938"/>
            <a:ext cx="3889375" cy="3887787"/>
          </a:xfrm>
          <a:prstGeom prst="ellipse">
            <a:avLst/>
          </a:prstGeom>
          <a:solidFill>
            <a:schemeClr val="bg1">
              <a:lumMod val="5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364163" y="1128713"/>
            <a:ext cx="3168650" cy="3168650"/>
          </a:xfrm>
          <a:prstGeom prst="ellipse">
            <a:avLst/>
          </a:pr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852458" y="1841501"/>
            <a:ext cx="223651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做一名合格的企业</a:t>
            </a: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行政人事管理者</a:t>
            </a:r>
          </a:p>
        </p:txBody>
      </p:sp>
      <p:sp>
        <p:nvSpPr>
          <p:cNvPr id="9" name="矩形 8"/>
          <p:cNvSpPr/>
          <p:nvPr/>
        </p:nvSpPr>
        <p:spPr>
          <a:xfrm>
            <a:off x="5795963" y="2906713"/>
            <a:ext cx="2376487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应具备专业的素质、专业的管理决策能力和方法、专业职业的技能</a:t>
            </a:r>
            <a:r>
              <a:rPr lang="en-US" altLang="zh-CN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其实行政人事经理也是一样，要具备专业的素质、专业的管理决策能力和方法、专业的职业技能。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5652120" y="2703275"/>
            <a:ext cx="2622680" cy="144016"/>
            <a:chOff x="941208" y="-706896"/>
            <a:chExt cx="2622680" cy="144016"/>
          </a:xfrm>
          <a:solidFill>
            <a:schemeClr val="bg1">
              <a:lumMod val="65000"/>
            </a:schemeClr>
          </a:solidFill>
        </p:grpSpPr>
        <p:sp>
          <p:nvSpPr>
            <p:cNvPr id="19" name="矩形 18"/>
            <p:cNvSpPr/>
            <p:nvPr/>
          </p:nvSpPr>
          <p:spPr>
            <a:xfrm flipV="1">
              <a:off x="941208" y="-657748"/>
              <a:ext cx="1099744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flipV="1">
              <a:off x="2464144" y="-657748"/>
              <a:ext cx="1099744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195736" y="-706896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2058" name="Picture 6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063" y="-22225"/>
            <a:ext cx="1822450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~1\ADMINI~1\APPLIC~1\360se6\USERDA~1\Temp\SY_201~1.JPG"/>
          <p:cNvPicPr>
            <a:picLocks noChangeAspect="1" noChangeArrowheads="1"/>
          </p:cNvPicPr>
          <p:nvPr/>
        </p:nvPicPr>
        <p:blipFill>
          <a:blip r:embed="rId2" cstate="print"/>
          <a:srcRect b="10741"/>
          <a:stretch>
            <a:fillRect/>
          </a:stretch>
        </p:blipFill>
        <p:spPr bwMode="auto">
          <a:xfrm>
            <a:off x="4" y="-22225"/>
            <a:ext cx="9083675" cy="546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五边形 24"/>
          <p:cNvSpPr/>
          <p:nvPr/>
        </p:nvSpPr>
        <p:spPr>
          <a:xfrm rot="16200000">
            <a:off x="286544" y="3037682"/>
            <a:ext cx="2449513" cy="1079500"/>
          </a:xfrm>
          <a:prstGeom prst="homePlate">
            <a:avLst>
              <a:gd name="adj" fmla="val 26484"/>
            </a:avLst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五边形 26"/>
          <p:cNvSpPr/>
          <p:nvPr/>
        </p:nvSpPr>
        <p:spPr>
          <a:xfrm rot="16200000">
            <a:off x="1496219" y="3010694"/>
            <a:ext cx="2449512" cy="1079500"/>
          </a:xfrm>
          <a:prstGeom prst="homePlate">
            <a:avLst>
              <a:gd name="adj" fmla="val 26484"/>
            </a:avLst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五边形 27"/>
          <p:cNvSpPr/>
          <p:nvPr/>
        </p:nvSpPr>
        <p:spPr>
          <a:xfrm rot="16200000">
            <a:off x="2705894" y="3010694"/>
            <a:ext cx="2449512" cy="1079500"/>
          </a:xfrm>
          <a:prstGeom prst="homePlate">
            <a:avLst>
              <a:gd name="adj" fmla="val 26484"/>
            </a:avLst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五边形 28"/>
          <p:cNvSpPr/>
          <p:nvPr/>
        </p:nvSpPr>
        <p:spPr>
          <a:xfrm rot="16200000">
            <a:off x="3916363" y="3009900"/>
            <a:ext cx="2449512" cy="1081088"/>
          </a:xfrm>
          <a:prstGeom prst="homePlate">
            <a:avLst>
              <a:gd name="adj" fmla="val 26484"/>
            </a:avLst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五边形 29"/>
          <p:cNvSpPr/>
          <p:nvPr/>
        </p:nvSpPr>
        <p:spPr>
          <a:xfrm rot="16200000">
            <a:off x="5126038" y="3009900"/>
            <a:ext cx="2449512" cy="1081088"/>
          </a:xfrm>
          <a:prstGeom prst="homePlate">
            <a:avLst>
              <a:gd name="adj" fmla="val 26484"/>
            </a:avLst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五边形 30"/>
          <p:cNvSpPr/>
          <p:nvPr/>
        </p:nvSpPr>
        <p:spPr>
          <a:xfrm rot="16200000">
            <a:off x="6335713" y="3009900"/>
            <a:ext cx="2449512" cy="1081088"/>
          </a:xfrm>
          <a:prstGeom prst="homePlate">
            <a:avLst>
              <a:gd name="adj" fmla="val 26484"/>
            </a:avLst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75" name="矩形 10239"/>
          <p:cNvSpPr>
            <a:spLocks noChangeArrowheads="1"/>
          </p:cNvSpPr>
          <p:nvPr/>
        </p:nvSpPr>
        <p:spPr bwMode="auto">
          <a:xfrm>
            <a:off x="1268710" y="2871787"/>
            <a:ext cx="46166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人力资源规划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6" name="矩形 10240"/>
          <p:cNvSpPr>
            <a:spLocks noChangeArrowheads="1"/>
          </p:cNvSpPr>
          <p:nvPr/>
        </p:nvSpPr>
        <p:spPr bwMode="auto">
          <a:xfrm>
            <a:off x="2526013" y="2952751"/>
            <a:ext cx="461665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招聘与配置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7" name="矩形 10242"/>
          <p:cNvSpPr>
            <a:spLocks noChangeArrowheads="1"/>
          </p:cNvSpPr>
          <p:nvPr/>
        </p:nvSpPr>
        <p:spPr bwMode="auto">
          <a:xfrm>
            <a:off x="3678538" y="2952751"/>
            <a:ext cx="461665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开发与培训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8" name="矩形 10243"/>
          <p:cNvSpPr>
            <a:spLocks noChangeArrowheads="1"/>
          </p:cNvSpPr>
          <p:nvPr/>
        </p:nvSpPr>
        <p:spPr bwMode="auto">
          <a:xfrm>
            <a:off x="4872338" y="2989265"/>
            <a:ext cx="46166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薪酬管理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9" name="矩形 10244"/>
          <p:cNvSpPr>
            <a:spLocks noChangeArrowheads="1"/>
          </p:cNvSpPr>
          <p:nvPr/>
        </p:nvSpPr>
        <p:spPr bwMode="auto">
          <a:xfrm>
            <a:off x="6083602" y="3043239"/>
            <a:ext cx="46166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绩效管理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0" name="矩形 10245"/>
          <p:cNvSpPr>
            <a:spLocks noChangeArrowheads="1"/>
          </p:cNvSpPr>
          <p:nvPr/>
        </p:nvSpPr>
        <p:spPr bwMode="auto">
          <a:xfrm>
            <a:off x="7350427" y="3028950"/>
            <a:ext cx="46166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劳动关系</a:t>
            </a:r>
          </a:p>
        </p:txBody>
      </p:sp>
      <p:sp>
        <p:nvSpPr>
          <p:cNvPr id="11281" name="矩形 10246"/>
          <p:cNvSpPr>
            <a:spLocks noChangeArrowheads="1"/>
          </p:cNvSpPr>
          <p:nvPr/>
        </p:nvSpPr>
        <p:spPr bwMode="auto">
          <a:xfrm>
            <a:off x="1554235" y="2871789"/>
            <a:ext cx="353943" cy="156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Human resource planning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1282" name="矩形 10247"/>
          <p:cNvSpPr>
            <a:spLocks noChangeArrowheads="1"/>
          </p:cNvSpPr>
          <p:nvPr/>
        </p:nvSpPr>
        <p:spPr bwMode="auto">
          <a:xfrm>
            <a:off x="2771849" y="2797176"/>
            <a:ext cx="353943" cy="17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Recruiting and configuration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1283" name="矩形 10248"/>
          <p:cNvSpPr>
            <a:spLocks noChangeArrowheads="1"/>
          </p:cNvSpPr>
          <p:nvPr/>
        </p:nvSpPr>
        <p:spPr bwMode="auto">
          <a:xfrm>
            <a:off x="4002160" y="2744788"/>
            <a:ext cx="353943" cy="1818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The development and training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1284" name="矩形 10249"/>
          <p:cNvSpPr>
            <a:spLocks noChangeArrowheads="1"/>
          </p:cNvSpPr>
          <p:nvPr/>
        </p:nvSpPr>
        <p:spPr bwMode="auto">
          <a:xfrm>
            <a:off x="5154685" y="2847976"/>
            <a:ext cx="353943" cy="171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Compensation management</a:t>
            </a:r>
          </a:p>
        </p:txBody>
      </p:sp>
      <p:sp>
        <p:nvSpPr>
          <p:cNvPr id="11285" name="矩形 10250"/>
          <p:cNvSpPr>
            <a:spLocks noChangeArrowheads="1"/>
          </p:cNvSpPr>
          <p:nvPr/>
        </p:nvSpPr>
        <p:spPr bwMode="auto">
          <a:xfrm>
            <a:off x="6361185" y="2816227"/>
            <a:ext cx="353943" cy="1626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Performance management</a:t>
            </a:r>
          </a:p>
        </p:txBody>
      </p:sp>
      <p:sp>
        <p:nvSpPr>
          <p:cNvPr id="11286" name="矩形 10251"/>
          <p:cNvSpPr>
            <a:spLocks noChangeArrowheads="1"/>
          </p:cNvSpPr>
          <p:nvPr/>
        </p:nvSpPr>
        <p:spPr bwMode="auto">
          <a:xfrm>
            <a:off x="7602608" y="3071815"/>
            <a:ext cx="353943" cy="94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altLang="zh-CN" sz="1100">
                <a:solidFill>
                  <a:schemeClr val="bg1"/>
                </a:solidFill>
              </a:rPr>
              <a:t>Labor relations</a:t>
            </a:r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914941" y="5292725"/>
            <a:ext cx="3190296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1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模板网：</a:t>
            </a:r>
            <a:r>
              <a:rPr lang="en-US" altLang="zh-CN" sz="11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1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627313" y="2136775"/>
            <a:ext cx="1390124" cy="110799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 b="1">
                <a:solidFill>
                  <a:srgbClr val="EF5D6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spc="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谢谢</a:t>
            </a:r>
          </a:p>
        </p:txBody>
      </p:sp>
      <p:sp>
        <p:nvSpPr>
          <p:cNvPr id="7" name="矩形 6"/>
          <p:cNvSpPr/>
          <p:nvPr/>
        </p:nvSpPr>
        <p:spPr>
          <a:xfrm flipH="1">
            <a:off x="4090988" y="2338388"/>
            <a:ext cx="5053012" cy="8064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68839" y="2540001"/>
            <a:ext cx="364715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00" b="1" spc="300">
                <a:pattFill prst="pct50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</a:rPr>
              <a:t>爱创意</a:t>
            </a:r>
            <a:r>
              <a:rPr lang="en-US" altLang="zh-CN" sz="2400" dirty="0">
                <a:solidFill>
                  <a:schemeClr val="bg1"/>
                </a:solidFill>
              </a:rPr>
              <a:t>·</a:t>
            </a:r>
            <a:r>
              <a:rPr lang="zh-CN" altLang="en-US" sz="2400" dirty="0">
                <a:solidFill>
                  <a:schemeClr val="bg1"/>
                </a:solidFill>
              </a:rPr>
              <a:t>爱分享</a:t>
            </a:r>
            <a:r>
              <a:rPr lang="en-US" altLang="zh-CN" sz="2400" dirty="0">
                <a:solidFill>
                  <a:schemeClr val="bg1"/>
                </a:solidFill>
              </a:rPr>
              <a:t>·</a:t>
            </a:r>
            <a:r>
              <a:rPr lang="zh-CN" altLang="en-US" sz="2400" dirty="0">
                <a:solidFill>
                  <a:schemeClr val="bg1"/>
                </a:solidFill>
              </a:rPr>
              <a:t>爱生活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~1\ADMINI~1\APPLIC~1\360se6\USERDA~1\Temp\200922~2.JPG"/>
          <p:cNvPicPr>
            <a:picLocks noChangeAspect="1" noChangeArrowheads="1"/>
          </p:cNvPicPr>
          <p:nvPr/>
        </p:nvPicPr>
        <p:blipFill>
          <a:blip r:embed="rId2" cstate="print"/>
          <a:srcRect t="7179" b="12697"/>
          <a:stretch>
            <a:fillRect/>
          </a:stretch>
        </p:blipFill>
        <p:spPr bwMode="auto">
          <a:xfrm>
            <a:off x="0" y="238125"/>
            <a:ext cx="9144000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77" name="组合 15"/>
          <p:cNvGrpSpPr>
            <a:grpSpLocks/>
          </p:cNvGrpSpPr>
          <p:nvPr/>
        </p:nvGrpSpPr>
        <p:grpSpPr bwMode="auto">
          <a:xfrm>
            <a:off x="468313" y="1431925"/>
            <a:ext cx="1943100" cy="1943100"/>
            <a:chOff x="3587069" y="1633364"/>
            <a:chExt cx="1944216" cy="1944216"/>
          </a:xfrm>
        </p:grpSpPr>
        <p:grpSp>
          <p:nvGrpSpPr>
            <p:cNvPr id="3107" name="组合 3"/>
            <p:cNvGrpSpPr>
              <a:grpSpLocks/>
            </p:cNvGrpSpPr>
            <p:nvPr/>
          </p:nvGrpSpPr>
          <p:grpSpPr bwMode="auto">
            <a:xfrm>
              <a:off x="3587069" y="1633364"/>
              <a:ext cx="1944216" cy="1944216"/>
              <a:chOff x="3131840" y="1345332"/>
              <a:chExt cx="2736304" cy="2736304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3131840" y="1345332"/>
                <a:ext cx="2736304" cy="2736304"/>
              </a:xfrm>
              <a:prstGeom prst="ellipse">
                <a:avLst/>
              </a:prstGeom>
              <a:solidFill>
                <a:schemeClr val="bg1">
                  <a:lumMod val="50000"/>
                  <a:alpha val="5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406811" y="1597949"/>
                <a:ext cx="2228837" cy="2231071"/>
              </a:xfrm>
              <a:prstGeom prst="ellipse">
                <a:avLst/>
              </a:prstGeom>
              <a:solidFill>
                <a:schemeClr val="bg1">
                  <a:lumMod val="95000"/>
                  <a:alpha val="7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00"/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3707788" y="2300497"/>
              <a:ext cx="1702777" cy="53583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做一名合格的企业</a:t>
              </a:r>
              <a:endPara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行政人事管理者</a:t>
              </a:r>
            </a:p>
          </p:txBody>
        </p:sp>
      </p:grpSp>
      <p:grpSp>
        <p:nvGrpSpPr>
          <p:cNvPr id="3078" name="组合 2052"/>
          <p:cNvGrpSpPr>
            <a:grpSpLocks/>
          </p:cNvGrpSpPr>
          <p:nvPr/>
        </p:nvGrpSpPr>
        <p:grpSpPr bwMode="auto">
          <a:xfrm>
            <a:off x="2268542" y="841377"/>
            <a:ext cx="1577975" cy="1577975"/>
            <a:chOff x="2309931" y="891267"/>
            <a:chExt cx="1456162" cy="1456162"/>
          </a:xfrm>
        </p:grpSpPr>
        <p:sp>
          <p:nvSpPr>
            <p:cNvPr id="19" name="椭圆 18"/>
            <p:cNvSpPr/>
            <p:nvPr/>
          </p:nvSpPr>
          <p:spPr>
            <a:xfrm>
              <a:off x="2309931" y="891267"/>
              <a:ext cx="1456162" cy="1456162"/>
            </a:xfrm>
            <a:prstGeom prst="ellipse">
              <a:avLst/>
            </a:prstGeom>
            <a:solidFill>
              <a:schemeClr val="bg1">
                <a:lumMod val="50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2456426" y="1026043"/>
              <a:ext cx="1186611" cy="118661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/>
            </a:p>
          </p:txBody>
        </p:sp>
      </p:grpSp>
      <p:sp>
        <p:nvSpPr>
          <p:cNvPr id="10" name="矩形 9"/>
          <p:cNvSpPr/>
          <p:nvPr/>
        </p:nvSpPr>
        <p:spPr>
          <a:xfrm>
            <a:off x="2247900" y="1293813"/>
            <a:ext cx="1671638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应该具备的素质</a:t>
            </a:r>
          </a:p>
        </p:txBody>
      </p:sp>
      <p:sp>
        <p:nvSpPr>
          <p:cNvPr id="23" name="椭圆 22"/>
          <p:cNvSpPr/>
          <p:nvPr/>
        </p:nvSpPr>
        <p:spPr>
          <a:xfrm>
            <a:off x="5303842" y="1431925"/>
            <a:ext cx="1455737" cy="1455738"/>
          </a:xfrm>
          <a:prstGeom prst="ellipse">
            <a:avLst/>
          </a:prstGeom>
          <a:solidFill>
            <a:schemeClr val="bg1">
              <a:lumMod val="5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/>
          </a:p>
        </p:txBody>
      </p:sp>
      <p:sp>
        <p:nvSpPr>
          <p:cNvPr id="24" name="椭圆 23"/>
          <p:cNvSpPr/>
          <p:nvPr/>
        </p:nvSpPr>
        <p:spPr>
          <a:xfrm>
            <a:off x="5449888" y="1566863"/>
            <a:ext cx="1185862" cy="1185862"/>
          </a:xfrm>
          <a:prstGeom prst="ellipse">
            <a:avLst/>
          </a:prstGeom>
          <a:solidFill>
            <a:srgbClr val="4CAC87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/>
          </a:p>
        </p:txBody>
      </p:sp>
      <p:grpSp>
        <p:nvGrpSpPr>
          <p:cNvPr id="3082" name="组合 2051"/>
          <p:cNvGrpSpPr>
            <a:grpSpLocks/>
          </p:cNvGrpSpPr>
          <p:nvPr/>
        </p:nvGrpSpPr>
        <p:grpSpPr bwMode="auto">
          <a:xfrm>
            <a:off x="4440238" y="2647950"/>
            <a:ext cx="2038350" cy="2036763"/>
            <a:chOff x="4406627" y="2591456"/>
            <a:chExt cx="1456162" cy="1456162"/>
          </a:xfrm>
        </p:grpSpPr>
        <p:sp>
          <p:nvSpPr>
            <p:cNvPr id="26" name="椭圆 25"/>
            <p:cNvSpPr/>
            <p:nvPr/>
          </p:nvSpPr>
          <p:spPr>
            <a:xfrm>
              <a:off x="4406627" y="2591456"/>
              <a:ext cx="1456162" cy="1456162"/>
            </a:xfrm>
            <a:prstGeom prst="ellipse">
              <a:avLst/>
            </a:prstGeom>
            <a:solidFill>
              <a:schemeClr val="bg1">
                <a:lumMod val="50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/>
            </a:p>
          </p:txBody>
        </p:sp>
        <p:sp>
          <p:nvSpPr>
            <p:cNvPr id="27" name="椭圆 26"/>
            <p:cNvSpPr/>
            <p:nvPr/>
          </p:nvSpPr>
          <p:spPr>
            <a:xfrm>
              <a:off x="4552923" y="2726517"/>
              <a:ext cx="1186250" cy="1186039"/>
            </a:xfrm>
            <a:prstGeom prst="ellipse">
              <a:avLst/>
            </a:prstGeom>
            <a:solidFill>
              <a:srgbClr val="3B3C40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/>
            </a:p>
          </p:txBody>
        </p:sp>
      </p:grpSp>
      <p:grpSp>
        <p:nvGrpSpPr>
          <p:cNvPr id="3083" name="组合 2047"/>
          <p:cNvGrpSpPr>
            <a:grpSpLocks/>
          </p:cNvGrpSpPr>
          <p:nvPr/>
        </p:nvGrpSpPr>
        <p:grpSpPr bwMode="auto">
          <a:xfrm>
            <a:off x="2795588" y="2200275"/>
            <a:ext cx="1733550" cy="1733550"/>
            <a:chOff x="3038012" y="2143481"/>
            <a:chExt cx="1456162" cy="1456162"/>
          </a:xfrm>
        </p:grpSpPr>
        <p:sp>
          <p:nvSpPr>
            <p:cNvPr id="29" name="椭圆 28"/>
            <p:cNvSpPr/>
            <p:nvPr/>
          </p:nvSpPr>
          <p:spPr>
            <a:xfrm>
              <a:off x="3038012" y="2143481"/>
              <a:ext cx="1456162" cy="1456162"/>
            </a:xfrm>
            <a:prstGeom prst="ellipse">
              <a:avLst/>
            </a:prstGeom>
            <a:solidFill>
              <a:schemeClr val="bg1">
                <a:lumMod val="50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/>
            </a:p>
          </p:txBody>
        </p:sp>
        <p:sp>
          <p:nvSpPr>
            <p:cNvPr id="30" name="椭圆 29"/>
            <p:cNvSpPr/>
            <p:nvPr/>
          </p:nvSpPr>
          <p:spPr>
            <a:xfrm>
              <a:off x="3184695" y="2278163"/>
              <a:ext cx="1186799" cy="1186799"/>
            </a:xfrm>
            <a:prstGeom prst="ellipse">
              <a:avLst/>
            </a:prstGeom>
            <a:solidFill>
              <a:srgbClr val="F5E30A">
                <a:alpha val="7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/>
            </a:p>
          </p:txBody>
        </p:sp>
      </p:grpSp>
      <p:sp>
        <p:nvSpPr>
          <p:cNvPr id="32" name="椭圆 31"/>
          <p:cNvSpPr/>
          <p:nvPr/>
        </p:nvSpPr>
        <p:spPr>
          <a:xfrm>
            <a:off x="6659567" y="1962150"/>
            <a:ext cx="1457325" cy="1455738"/>
          </a:xfrm>
          <a:prstGeom prst="ellipse">
            <a:avLst/>
          </a:prstGeom>
          <a:solidFill>
            <a:schemeClr val="bg1">
              <a:lumMod val="5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/>
          </a:p>
        </p:txBody>
      </p:sp>
      <p:sp>
        <p:nvSpPr>
          <p:cNvPr id="33" name="椭圆 32"/>
          <p:cNvSpPr/>
          <p:nvPr/>
        </p:nvSpPr>
        <p:spPr>
          <a:xfrm>
            <a:off x="6807204" y="2095500"/>
            <a:ext cx="1185863" cy="1187450"/>
          </a:xfrm>
          <a:prstGeom prst="ellipse">
            <a:avLst/>
          </a:prstGeom>
          <a:solidFill>
            <a:srgbClr val="67686C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/>
          </a:p>
        </p:txBody>
      </p:sp>
      <p:sp>
        <p:nvSpPr>
          <p:cNvPr id="35" name="椭圆 34"/>
          <p:cNvSpPr/>
          <p:nvPr/>
        </p:nvSpPr>
        <p:spPr>
          <a:xfrm>
            <a:off x="7364417" y="3273425"/>
            <a:ext cx="1455737" cy="1455738"/>
          </a:xfrm>
          <a:prstGeom prst="ellipse">
            <a:avLst/>
          </a:prstGeom>
          <a:solidFill>
            <a:schemeClr val="bg1">
              <a:lumMod val="5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/>
          </a:p>
        </p:txBody>
      </p:sp>
      <p:sp>
        <p:nvSpPr>
          <p:cNvPr id="36" name="椭圆 35"/>
          <p:cNvSpPr/>
          <p:nvPr/>
        </p:nvSpPr>
        <p:spPr>
          <a:xfrm>
            <a:off x="7510463" y="3408363"/>
            <a:ext cx="1187450" cy="1185862"/>
          </a:xfrm>
          <a:prstGeom prst="ellipse">
            <a:avLst/>
          </a:prstGeom>
          <a:solidFill>
            <a:schemeClr val="accent5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/>
          </a:p>
        </p:txBody>
      </p:sp>
      <p:grpSp>
        <p:nvGrpSpPr>
          <p:cNvPr id="38" name="组合 37"/>
          <p:cNvGrpSpPr/>
          <p:nvPr/>
        </p:nvGrpSpPr>
        <p:grpSpPr>
          <a:xfrm>
            <a:off x="2590083" y="1545354"/>
            <a:ext cx="976606" cy="57992"/>
            <a:chOff x="941208" y="-706896"/>
            <a:chExt cx="2622680" cy="144016"/>
          </a:xfrm>
          <a:solidFill>
            <a:schemeClr val="bg1">
              <a:lumMod val="65000"/>
            </a:schemeClr>
          </a:solidFill>
        </p:grpSpPr>
        <p:sp>
          <p:nvSpPr>
            <p:cNvPr id="39" name="矩形 38"/>
            <p:cNvSpPr/>
            <p:nvPr/>
          </p:nvSpPr>
          <p:spPr>
            <a:xfrm flipV="1">
              <a:off x="941208" y="-657752"/>
              <a:ext cx="1099743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 flipV="1">
              <a:off x="2464144" y="-657748"/>
              <a:ext cx="1099744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195736" y="-706896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2247900" y="1611315"/>
            <a:ext cx="1671638" cy="5355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避免犯简单的错误</a:t>
            </a: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亲和力</a:t>
            </a:r>
            <a:endParaRPr lang="en-US" altLang="zh-CN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能写会道</a:t>
            </a:r>
            <a:endParaRPr lang="en-US" altLang="zh-CN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862267" y="2513013"/>
            <a:ext cx="1671637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决策能力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166147" y="2795152"/>
            <a:ext cx="976606" cy="57992"/>
            <a:chOff x="941208" y="-706896"/>
            <a:chExt cx="2622680" cy="144016"/>
          </a:xfrm>
          <a:solidFill>
            <a:schemeClr val="bg1">
              <a:lumMod val="65000"/>
            </a:schemeClr>
          </a:solidFill>
        </p:grpSpPr>
        <p:sp>
          <p:nvSpPr>
            <p:cNvPr id="45" name="矩形 44"/>
            <p:cNvSpPr/>
            <p:nvPr/>
          </p:nvSpPr>
          <p:spPr>
            <a:xfrm flipV="1">
              <a:off x="941208" y="-657752"/>
              <a:ext cx="1099743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 flipV="1">
              <a:off x="2464144" y="-657748"/>
              <a:ext cx="1099744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195736" y="-706896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8" name="矩形 47"/>
          <p:cNvSpPr/>
          <p:nvPr/>
        </p:nvSpPr>
        <p:spPr>
          <a:xfrm>
            <a:off x="2878142" y="2860676"/>
            <a:ext cx="1671637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能客观分析判断环境</a:t>
            </a: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会制定正确的科学目标</a:t>
            </a:r>
            <a:endParaRPr lang="en-US" altLang="zh-CN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决策方案创造力</a:t>
            </a:r>
            <a:endParaRPr lang="en-US" altLang="zh-CN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行政人事决策方案优选</a:t>
            </a:r>
            <a:endParaRPr lang="en-US" altLang="zh-CN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决策实施</a:t>
            </a:r>
            <a:endParaRPr lang="en-US" altLang="zh-CN" sz="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9" name="矩形 2048"/>
          <p:cNvSpPr/>
          <p:nvPr/>
        </p:nvSpPr>
        <p:spPr>
          <a:xfrm>
            <a:off x="5116513" y="3052763"/>
            <a:ext cx="723900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管理方法</a:t>
            </a:r>
          </a:p>
        </p:txBody>
      </p:sp>
      <p:sp>
        <p:nvSpPr>
          <p:cNvPr id="3094" name="矩形 2050"/>
          <p:cNvSpPr>
            <a:spLocks noChangeArrowheads="1"/>
          </p:cNvSpPr>
          <p:nvPr/>
        </p:nvSpPr>
        <p:spPr bwMode="auto">
          <a:xfrm>
            <a:off x="4783140" y="3451226"/>
            <a:ext cx="14557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管理的方法无论你是借鉴的，还是创新的，都要适合企业的文化，环境，适合当时条件的需要，这样的管理方法才是合理正确的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4989921" y="3375543"/>
            <a:ext cx="976606" cy="57992"/>
            <a:chOff x="941208" y="-706896"/>
            <a:chExt cx="2622680" cy="144016"/>
          </a:xfrm>
          <a:solidFill>
            <a:schemeClr val="bg1">
              <a:lumMod val="65000"/>
            </a:schemeClr>
          </a:solidFill>
        </p:grpSpPr>
        <p:sp>
          <p:nvSpPr>
            <p:cNvPr id="54" name="矩形 53"/>
            <p:cNvSpPr/>
            <p:nvPr/>
          </p:nvSpPr>
          <p:spPr>
            <a:xfrm flipV="1">
              <a:off x="941208" y="-657752"/>
              <a:ext cx="1099743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 flipV="1">
              <a:off x="2464144" y="-657748"/>
              <a:ext cx="1099744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195736" y="-706896"/>
              <a:ext cx="144016" cy="1440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054" name="矩形 2053"/>
          <p:cNvSpPr/>
          <p:nvPr/>
        </p:nvSpPr>
        <p:spPr>
          <a:xfrm>
            <a:off x="5535617" y="2016125"/>
            <a:ext cx="992187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人力资源管理</a:t>
            </a:r>
          </a:p>
        </p:txBody>
      </p:sp>
      <p:sp>
        <p:nvSpPr>
          <p:cNvPr id="3097" name="矩形 2054"/>
          <p:cNvSpPr>
            <a:spLocks noChangeArrowheads="1"/>
          </p:cNvSpPr>
          <p:nvPr/>
        </p:nvSpPr>
        <p:spPr bwMode="auto">
          <a:xfrm>
            <a:off x="6772275" y="2524126"/>
            <a:ext cx="1263650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创新意识</a:t>
            </a:r>
          </a:p>
          <a:p>
            <a:pPr algn="ctr">
              <a:lnSpc>
                <a:spcPct val="120000"/>
              </a:lnSpc>
            </a:pPr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  </a:t>
            </a:r>
          </a:p>
        </p:txBody>
      </p:sp>
      <p:sp>
        <p:nvSpPr>
          <p:cNvPr id="3098" name="矩形 2055"/>
          <p:cNvSpPr>
            <a:spLocks noChangeArrowheads="1"/>
          </p:cNvSpPr>
          <p:nvPr/>
        </p:nvSpPr>
        <p:spPr bwMode="auto">
          <a:xfrm>
            <a:off x="7664450" y="3778251"/>
            <a:ext cx="901700" cy="35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管理技能</a:t>
            </a:r>
          </a:p>
        </p:txBody>
      </p:sp>
      <p:sp>
        <p:nvSpPr>
          <p:cNvPr id="2057" name="空心弧 2056"/>
          <p:cNvSpPr/>
          <p:nvPr/>
        </p:nvSpPr>
        <p:spPr>
          <a:xfrm>
            <a:off x="188913" y="1152525"/>
            <a:ext cx="2501900" cy="2501900"/>
          </a:xfrm>
          <a:prstGeom prst="blockArc">
            <a:avLst>
              <a:gd name="adj1" fmla="val 643896"/>
              <a:gd name="adj2" fmla="val 17896656"/>
              <a:gd name="adj3" fmla="val 4639"/>
            </a:avLst>
          </a:prstGeom>
          <a:solidFill>
            <a:schemeClr val="bg1">
              <a:lumMod val="5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01.tooopen.com/Downs/images/2011/5/24/sy_201105241028300778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6700"/>
            <a:ext cx="914400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五边形 25"/>
          <p:cNvSpPr/>
          <p:nvPr/>
        </p:nvSpPr>
        <p:spPr>
          <a:xfrm>
            <a:off x="4" y="522288"/>
            <a:ext cx="3419475" cy="539750"/>
          </a:xfrm>
          <a:prstGeom prst="homePlat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66763" y="1346200"/>
            <a:ext cx="3249612" cy="3249613"/>
          </a:xfrm>
          <a:prstGeom prst="ellipse">
            <a:avLst/>
          </a:prstGeom>
          <a:solidFill>
            <a:schemeClr val="bg1">
              <a:lumMod val="6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076829" y="1346200"/>
            <a:ext cx="3249613" cy="3249613"/>
          </a:xfrm>
          <a:prstGeom prst="ellipse">
            <a:avLst/>
          </a:prstGeom>
          <a:solidFill>
            <a:schemeClr val="bg1">
              <a:lumMod val="6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065213" y="1644650"/>
            <a:ext cx="2652712" cy="2652713"/>
          </a:xfrm>
          <a:prstGeom prst="ellips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375279" y="1644650"/>
            <a:ext cx="2652713" cy="2652713"/>
          </a:xfrm>
          <a:prstGeom prst="ellips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6" name="矩形 14"/>
          <p:cNvSpPr>
            <a:spLocks noChangeArrowheads="1"/>
          </p:cNvSpPr>
          <p:nvPr/>
        </p:nvSpPr>
        <p:spPr bwMode="auto">
          <a:xfrm>
            <a:off x="1682889" y="2425702"/>
            <a:ext cx="1415772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行政管理</a:t>
            </a:r>
          </a:p>
        </p:txBody>
      </p:sp>
      <p:sp>
        <p:nvSpPr>
          <p:cNvPr id="4107" name="矩形 17"/>
          <p:cNvSpPr>
            <a:spLocks noChangeArrowheads="1"/>
          </p:cNvSpPr>
          <p:nvPr/>
        </p:nvSpPr>
        <p:spPr bwMode="auto">
          <a:xfrm>
            <a:off x="5685973" y="2482852"/>
            <a:ext cx="2031325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人力资源管理</a:t>
            </a:r>
          </a:p>
        </p:txBody>
      </p:sp>
      <p:sp>
        <p:nvSpPr>
          <p:cNvPr id="19" name="五边形 18"/>
          <p:cNvSpPr/>
          <p:nvPr/>
        </p:nvSpPr>
        <p:spPr>
          <a:xfrm>
            <a:off x="4" y="436563"/>
            <a:ext cx="3419475" cy="53975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9" name="TextBox 13"/>
          <p:cNvSpPr txBox="1">
            <a:spLocks noChangeArrowheads="1"/>
          </p:cNvSpPr>
          <p:nvPr/>
        </p:nvSpPr>
        <p:spPr bwMode="auto">
          <a:xfrm>
            <a:off x="192091" y="522288"/>
            <a:ext cx="27238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了解与认知其包含的版块</a:t>
            </a:r>
          </a:p>
        </p:txBody>
      </p:sp>
      <p:sp>
        <p:nvSpPr>
          <p:cNvPr id="4110" name="矩形 22"/>
          <p:cNvSpPr>
            <a:spLocks noChangeArrowheads="1"/>
          </p:cNvSpPr>
          <p:nvPr/>
        </p:nvSpPr>
        <p:spPr bwMode="auto">
          <a:xfrm>
            <a:off x="1430256" y="2894016"/>
            <a:ext cx="2019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</a:rPr>
              <a:t>The administrative </a:t>
            </a:r>
          </a:p>
          <a:p>
            <a:pPr algn="ctr"/>
            <a:r>
              <a:rPr lang="en-US" altLang="zh-CN" b="1">
                <a:solidFill>
                  <a:schemeClr val="bg1"/>
                </a:solidFill>
              </a:rPr>
              <a:t>management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4111" name="矩形 23"/>
          <p:cNvSpPr>
            <a:spLocks noChangeArrowheads="1"/>
          </p:cNvSpPr>
          <p:nvPr/>
        </p:nvSpPr>
        <p:spPr bwMode="auto">
          <a:xfrm>
            <a:off x="5867745" y="2930527"/>
            <a:ext cx="18074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</a:rPr>
              <a:t>Human resource </a:t>
            </a:r>
          </a:p>
          <a:p>
            <a:pPr algn="ctr"/>
            <a:r>
              <a:rPr lang="en-US" altLang="zh-CN" b="1">
                <a:solidFill>
                  <a:schemeClr val="bg1"/>
                </a:solidFill>
              </a:rPr>
              <a:t>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~1\ADMINI~1\APPLIC~1\360se6\USERDA~1\Temp\200911~2.JPG"/>
          <p:cNvPicPr>
            <a:picLocks noChangeAspect="1" noChangeArrowheads="1"/>
          </p:cNvPicPr>
          <p:nvPr/>
        </p:nvPicPr>
        <p:blipFill>
          <a:blip r:embed="rId2" cstate="print"/>
          <a:srcRect l="9340"/>
          <a:stretch>
            <a:fillRect/>
          </a:stretch>
        </p:blipFill>
        <p:spPr bwMode="auto">
          <a:xfrm>
            <a:off x="4" y="0"/>
            <a:ext cx="7343775" cy="571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五边形 18"/>
          <p:cNvSpPr/>
          <p:nvPr/>
        </p:nvSpPr>
        <p:spPr>
          <a:xfrm>
            <a:off x="965200" y="1344613"/>
            <a:ext cx="4071938" cy="676275"/>
          </a:xfrm>
          <a:prstGeom prst="homePlat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五边形 20"/>
          <p:cNvSpPr/>
          <p:nvPr/>
        </p:nvSpPr>
        <p:spPr>
          <a:xfrm>
            <a:off x="965200" y="2128838"/>
            <a:ext cx="4071938" cy="674687"/>
          </a:xfrm>
          <a:prstGeom prst="homePlat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五边形 21"/>
          <p:cNvSpPr/>
          <p:nvPr/>
        </p:nvSpPr>
        <p:spPr>
          <a:xfrm>
            <a:off x="965200" y="2911475"/>
            <a:ext cx="4071938" cy="674688"/>
          </a:xfrm>
          <a:prstGeom prst="homePlat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五边形 22"/>
          <p:cNvSpPr/>
          <p:nvPr/>
        </p:nvSpPr>
        <p:spPr>
          <a:xfrm>
            <a:off x="965200" y="3694113"/>
            <a:ext cx="4071938" cy="676275"/>
          </a:xfrm>
          <a:prstGeom prst="homePlat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308850" y="169863"/>
            <a:ext cx="1416050" cy="5270500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727950" y="169863"/>
            <a:ext cx="1416050" cy="5270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395913" y="1179513"/>
            <a:ext cx="3249612" cy="3249612"/>
          </a:xfrm>
          <a:prstGeom prst="ellipse">
            <a:avLst/>
          </a:prstGeom>
          <a:solidFill>
            <a:schemeClr val="bg1">
              <a:lumMod val="6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694363" y="1477963"/>
            <a:ext cx="2652712" cy="2652712"/>
          </a:xfrm>
          <a:prstGeom prst="ellips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33" name="矩形 12"/>
          <p:cNvSpPr>
            <a:spLocks noChangeArrowheads="1"/>
          </p:cNvSpPr>
          <p:nvPr/>
        </p:nvSpPr>
        <p:spPr bwMode="auto">
          <a:xfrm>
            <a:off x="6312039" y="2259015"/>
            <a:ext cx="1415772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行政管理</a:t>
            </a:r>
          </a:p>
        </p:txBody>
      </p:sp>
      <p:sp>
        <p:nvSpPr>
          <p:cNvPr id="5134" name="矩形 13"/>
          <p:cNvSpPr>
            <a:spLocks noChangeArrowheads="1"/>
          </p:cNvSpPr>
          <p:nvPr/>
        </p:nvSpPr>
        <p:spPr bwMode="auto">
          <a:xfrm>
            <a:off x="6059406" y="2727327"/>
            <a:ext cx="2019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</a:rPr>
              <a:t>The administrative </a:t>
            </a:r>
          </a:p>
          <a:p>
            <a:pPr algn="ctr"/>
            <a:r>
              <a:rPr lang="en-US" altLang="zh-CN" b="1">
                <a:solidFill>
                  <a:schemeClr val="bg1"/>
                </a:solidFill>
              </a:rPr>
              <a:t>management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5135" name="矩形 2"/>
          <p:cNvSpPr>
            <a:spLocks noChangeArrowheads="1"/>
          </p:cNvSpPr>
          <p:nvPr/>
        </p:nvSpPr>
        <p:spPr bwMode="auto">
          <a:xfrm>
            <a:off x="1067933" y="3741738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服务管理</a:t>
            </a:r>
          </a:p>
        </p:txBody>
      </p:sp>
      <p:sp>
        <p:nvSpPr>
          <p:cNvPr id="5136" name="矩形 14"/>
          <p:cNvSpPr>
            <a:spLocks noChangeArrowheads="1"/>
          </p:cNvSpPr>
          <p:nvPr/>
        </p:nvSpPr>
        <p:spPr bwMode="auto">
          <a:xfrm>
            <a:off x="2311401" y="1498600"/>
            <a:ext cx="23013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Operations management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5137" name="矩形 15"/>
          <p:cNvSpPr>
            <a:spLocks noChangeArrowheads="1"/>
          </p:cNvSpPr>
          <p:nvPr/>
        </p:nvSpPr>
        <p:spPr bwMode="auto">
          <a:xfrm>
            <a:off x="2414588" y="2281239"/>
            <a:ext cx="2082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Program management</a:t>
            </a:r>
          </a:p>
        </p:txBody>
      </p:sp>
      <p:sp>
        <p:nvSpPr>
          <p:cNvPr id="5138" name="矩形 16"/>
          <p:cNvSpPr>
            <a:spLocks noChangeArrowheads="1"/>
          </p:cNvSpPr>
          <p:nvPr/>
        </p:nvSpPr>
        <p:spPr bwMode="auto">
          <a:xfrm>
            <a:off x="2338389" y="3074988"/>
            <a:ext cx="23392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Transaction management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5139" name="矩形 17"/>
          <p:cNvSpPr>
            <a:spLocks noChangeArrowheads="1"/>
          </p:cNvSpPr>
          <p:nvPr/>
        </p:nvSpPr>
        <p:spPr bwMode="auto">
          <a:xfrm>
            <a:off x="2476500" y="3902076"/>
            <a:ext cx="19697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Service management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5140" name="矩形 19"/>
          <p:cNvSpPr>
            <a:spLocks noChangeArrowheads="1"/>
          </p:cNvSpPr>
          <p:nvPr/>
        </p:nvSpPr>
        <p:spPr bwMode="auto">
          <a:xfrm>
            <a:off x="1067933" y="1362075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运营管理</a:t>
            </a:r>
            <a:endParaRPr lang="en-US" altLang="zh-CN" sz="2000" b="1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1" name="矩形 23"/>
          <p:cNvSpPr>
            <a:spLocks noChangeArrowheads="1"/>
          </p:cNvSpPr>
          <p:nvPr/>
        </p:nvSpPr>
        <p:spPr bwMode="auto">
          <a:xfrm>
            <a:off x="1067933" y="2143125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程序管理</a:t>
            </a:r>
            <a:endParaRPr lang="en-US" altLang="zh-CN" sz="2000" b="1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42" name="矩形 24"/>
          <p:cNvSpPr>
            <a:spLocks noChangeArrowheads="1"/>
          </p:cNvSpPr>
          <p:nvPr/>
        </p:nvSpPr>
        <p:spPr bwMode="auto">
          <a:xfrm>
            <a:off x="1100475" y="2935288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事务管理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五边形 8"/>
          <p:cNvSpPr/>
          <p:nvPr/>
        </p:nvSpPr>
        <p:spPr>
          <a:xfrm>
            <a:off x="-3175" y="554038"/>
            <a:ext cx="4070350" cy="674687"/>
          </a:xfrm>
          <a:prstGeom prst="homePlat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49" name="矩形 9"/>
          <p:cNvSpPr>
            <a:spLocks noChangeArrowheads="1"/>
          </p:cNvSpPr>
          <p:nvPr/>
        </p:nvSpPr>
        <p:spPr bwMode="auto">
          <a:xfrm>
            <a:off x="1343026" y="706439"/>
            <a:ext cx="23013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Operations management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6150" name="矩形 10"/>
          <p:cNvSpPr>
            <a:spLocks noChangeArrowheads="1"/>
          </p:cNvSpPr>
          <p:nvPr/>
        </p:nvSpPr>
        <p:spPr bwMode="auto">
          <a:xfrm>
            <a:off x="99558" y="569913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运营管理</a:t>
            </a:r>
            <a:endParaRPr lang="en-US" altLang="zh-CN" sz="2000" b="1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3248025" y="2081213"/>
            <a:ext cx="935038" cy="936625"/>
          </a:xfrm>
          <a:prstGeom prst="flowChartConnector">
            <a:avLst/>
          </a:prstGeom>
          <a:solidFill>
            <a:srgbClr val="3A3B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流程图: 联系 11"/>
          <p:cNvSpPr/>
          <p:nvPr/>
        </p:nvSpPr>
        <p:spPr>
          <a:xfrm>
            <a:off x="1619254" y="2065338"/>
            <a:ext cx="936625" cy="936625"/>
          </a:xfrm>
          <a:prstGeom prst="flowChartConnector">
            <a:avLst/>
          </a:prstGeom>
          <a:solidFill>
            <a:srgbClr val="88A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流程图: 联系 12"/>
          <p:cNvSpPr/>
          <p:nvPr/>
        </p:nvSpPr>
        <p:spPr>
          <a:xfrm>
            <a:off x="4875217" y="2081213"/>
            <a:ext cx="936625" cy="936625"/>
          </a:xfrm>
          <a:prstGeom prst="flowChartConnector">
            <a:avLst/>
          </a:prstGeom>
          <a:solidFill>
            <a:srgbClr val="4DAD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流程图: 联系 13"/>
          <p:cNvSpPr/>
          <p:nvPr/>
        </p:nvSpPr>
        <p:spPr>
          <a:xfrm>
            <a:off x="6502404" y="2081213"/>
            <a:ext cx="936625" cy="936625"/>
          </a:xfrm>
          <a:prstGeom prst="flowChartConnector">
            <a:avLst/>
          </a:prstGeom>
          <a:solidFill>
            <a:srgbClr val="6667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155" name="Picture 5" descr="C:\Documents and Settings\Administrator\桌面\6abd5d45tw1e98zcq1behj20zk1o07m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516688" y="-1808162"/>
            <a:ext cx="4802188" cy="810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1878313" y="3149601"/>
            <a:ext cx="461665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企业战略</a:t>
            </a:r>
          </a:p>
        </p:txBody>
      </p:sp>
      <p:sp>
        <p:nvSpPr>
          <p:cNvPr id="17" name="矩形 16"/>
          <p:cNvSpPr/>
          <p:nvPr/>
        </p:nvSpPr>
        <p:spPr>
          <a:xfrm>
            <a:off x="3534075" y="3149601"/>
            <a:ext cx="461665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企业策划</a:t>
            </a:r>
          </a:p>
        </p:txBody>
      </p:sp>
      <p:sp>
        <p:nvSpPr>
          <p:cNvPr id="18" name="矩形 17"/>
          <p:cNvSpPr/>
          <p:nvPr/>
        </p:nvSpPr>
        <p:spPr>
          <a:xfrm>
            <a:off x="5189839" y="3149601"/>
            <a:ext cx="461665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企业文化</a:t>
            </a:r>
          </a:p>
        </p:txBody>
      </p:sp>
      <p:sp>
        <p:nvSpPr>
          <p:cNvPr id="19" name="矩形 18"/>
          <p:cNvSpPr/>
          <p:nvPr/>
        </p:nvSpPr>
        <p:spPr>
          <a:xfrm>
            <a:off x="6804327" y="3149601"/>
            <a:ext cx="461665" cy="116955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企业宣传</a:t>
            </a:r>
          </a:p>
        </p:txBody>
      </p:sp>
      <p:sp>
        <p:nvSpPr>
          <p:cNvPr id="21" name="流程图: 联系 20"/>
          <p:cNvSpPr/>
          <p:nvPr/>
        </p:nvSpPr>
        <p:spPr>
          <a:xfrm>
            <a:off x="1779588" y="2241550"/>
            <a:ext cx="615950" cy="61595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流程图: 联系 22"/>
          <p:cNvSpPr/>
          <p:nvPr/>
        </p:nvSpPr>
        <p:spPr>
          <a:xfrm>
            <a:off x="3408363" y="2241550"/>
            <a:ext cx="614362" cy="61595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流程图: 联系 23"/>
          <p:cNvSpPr/>
          <p:nvPr/>
        </p:nvSpPr>
        <p:spPr>
          <a:xfrm>
            <a:off x="5037138" y="2241550"/>
            <a:ext cx="615950" cy="61595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流程图: 联系 24"/>
          <p:cNvSpPr/>
          <p:nvPr/>
        </p:nvSpPr>
        <p:spPr>
          <a:xfrm>
            <a:off x="6662738" y="2241550"/>
            <a:ext cx="615950" cy="61595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泪滴形 2"/>
          <p:cNvSpPr/>
          <p:nvPr/>
        </p:nvSpPr>
        <p:spPr>
          <a:xfrm rot="8162189">
            <a:off x="863604" y="2136777"/>
            <a:ext cx="1304925" cy="1304925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泪滴形 8"/>
          <p:cNvSpPr/>
          <p:nvPr/>
        </p:nvSpPr>
        <p:spPr>
          <a:xfrm rot="8162189">
            <a:off x="2455867" y="2136777"/>
            <a:ext cx="1303337" cy="1304925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泪滴形 9"/>
          <p:cNvSpPr/>
          <p:nvPr/>
        </p:nvSpPr>
        <p:spPr>
          <a:xfrm rot="8162189">
            <a:off x="4029075" y="2136777"/>
            <a:ext cx="1303338" cy="1304925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泪滴形 10"/>
          <p:cNvSpPr/>
          <p:nvPr/>
        </p:nvSpPr>
        <p:spPr>
          <a:xfrm rot="8162189">
            <a:off x="5548317" y="2136777"/>
            <a:ext cx="1303337" cy="1304925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泪滴形 11"/>
          <p:cNvSpPr/>
          <p:nvPr/>
        </p:nvSpPr>
        <p:spPr>
          <a:xfrm rot="8162189">
            <a:off x="7037392" y="2136777"/>
            <a:ext cx="1303337" cy="1304925"/>
          </a:xfrm>
          <a:prstGeom prst="teardrop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流程图: 联系 12"/>
          <p:cNvSpPr/>
          <p:nvPr/>
        </p:nvSpPr>
        <p:spPr>
          <a:xfrm>
            <a:off x="1090613" y="2363788"/>
            <a:ext cx="850900" cy="85090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流程图: 联系 13"/>
          <p:cNvSpPr/>
          <p:nvPr/>
        </p:nvSpPr>
        <p:spPr>
          <a:xfrm>
            <a:off x="2682875" y="2363788"/>
            <a:ext cx="850900" cy="85090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流程图: 联系 14"/>
          <p:cNvSpPr/>
          <p:nvPr/>
        </p:nvSpPr>
        <p:spPr>
          <a:xfrm>
            <a:off x="4256088" y="2363788"/>
            <a:ext cx="850900" cy="85090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流程图: 联系 15"/>
          <p:cNvSpPr/>
          <p:nvPr/>
        </p:nvSpPr>
        <p:spPr>
          <a:xfrm>
            <a:off x="5773742" y="2363788"/>
            <a:ext cx="852487" cy="85090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流程图: 联系 16"/>
          <p:cNvSpPr/>
          <p:nvPr/>
        </p:nvSpPr>
        <p:spPr>
          <a:xfrm>
            <a:off x="7262817" y="2363788"/>
            <a:ext cx="852487" cy="850900"/>
          </a:xfrm>
          <a:prstGeom prst="flowChartConnecto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五边形 5"/>
          <p:cNvSpPr/>
          <p:nvPr/>
        </p:nvSpPr>
        <p:spPr>
          <a:xfrm>
            <a:off x="-3175" y="554038"/>
            <a:ext cx="4070350" cy="674687"/>
          </a:xfrm>
          <a:prstGeom prst="homePlat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83" name="矩形 6"/>
          <p:cNvSpPr>
            <a:spLocks noChangeArrowheads="1"/>
          </p:cNvSpPr>
          <p:nvPr/>
        </p:nvSpPr>
        <p:spPr bwMode="auto">
          <a:xfrm>
            <a:off x="1446213" y="706439"/>
            <a:ext cx="2082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Program management</a:t>
            </a:r>
          </a:p>
        </p:txBody>
      </p:sp>
      <p:sp>
        <p:nvSpPr>
          <p:cNvPr id="7184" name="矩形 7"/>
          <p:cNvSpPr>
            <a:spLocks noChangeArrowheads="1"/>
          </p:cNvSpPr>
          <p:nvPr/>
        </p:nvSpPr>
        <p:spPr bwMode="auto">
          <a:xfrm>
            <a:off x="99558" y="568326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程序管理</a:t>
            </a:r>
            <a:endParaRPr lang="en-US" altLang="zh-CN" sz="2000" b="1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92216" y="246539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程序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管理</a:t>
            </a:r>
          </a:p>
        </p:txBody>
      </p:sp>
      <p:sp>
        <p:nvSpPr>
          <p:cNvPr id="19" name="矩形 18"/>
          <p:cNvSpPr/>
          <p:nvPr/>
        </p:nvSpPr>
        <p:spPr>
          <a:xfrm>
            <a:off x="2784479" y="246539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制度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管理</a:t>
            </a:r>
          </a:p>
        </p:txBody>
      </p:sp>
      <p:sp>
        <p:nvSpPr>
          <p:cNvPr id="20" name="矩形 19"/>
          <p:cNvSpPr/>
          <p:nvPr/>
        </p:nvSpPr>
        <p:spPr>
          <a:xfrm>
            <a:off x="5876929" y="246539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应急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预案</a:t>
            </a:r>
          </a:p>
        </p:txBody>
      </p:sp>
      <p:sp>
        <p:nvSpPr>
          <p:cNvPr id="21" name="矩形 20"/>
          <p:cNvSpPr/>
          <p:nvPr/>
        </p:nvSpPr>
        <p:spPr>
          <a:xfrm>
            <a:off x="7366004" y="246539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文件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管理</a:t>
            </a:r>
          </a:p>
        </p:txBody>
      </p:sp>
      <p:sp>
        <p:nvSpPr>
          <p:cNvPr id="22" name="矩形 21"/>
          <p:cNvSpPr/>
          <p:nvPr/>
        </p:nvSpPr>
        <p:spPr>
          <a:xfrm>
            <a:off x="4357691" y="246539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体系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管理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ic1a.nipic.com/2009-01-13/200911384657415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742" y="147638"/>
            <a:ext cx="7812087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http://pic1a.nipic.com/2009-01-13/200911384657415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7638"/>
            <a:ext cx="7812088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8" name="组合 1"/>
          <p:cNvGrpSpPr>
            <a:grpSpLocks/>
          </p:cNvGrpSpPr>
          <p:nvPr/>
        </p:nvGrpSpPr>
        <p:grpSpPr bwMode="auto">
          <a:xfrm>
            <a:off x="-17463" y="554038"/>
            <a:ext cx="4071938" cy="674687"/>
            <a:chOff x="755576" y="2259990"/>
            <a:chExt cx="4070841" cy="675181"/>
          </a:xfrm>
        </p:grpSpPr>
        <p:sp>
          <p:nvSpPr>
            <p:cNvPr id="6" name="五边形 5"/>
            <p:cNvSpPr/>
            <p:nvPr/>
          </p:nvSpPr>
          <p:spPr>
            <a:xfrm>
              <a:off x="755576" y="2259990"/>
              <a:ext cx="4070841" cy="675181"/>
            </a:xfrm>
            <a:prstGeom prst="homePlate">
              <a:avLst/>
            </a:prstGeom>
            <a:solidFill>
              <a:schemeClr val="tx1"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03" name="矩形 6"/>
            <p:cNvSpPr>
              <a:spLocks noChangeArrowheads="1"/>
            </p:cNvSpPr>
            <p:nvPr/>
          </p:nvSpPr>
          <p:spPr bwMode="auto">
            <a:xfrm>
              <a:off x="2129143" y="2423780"/>
              <a:ext cx="2338600" cy="338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600" b="1">
                  <a:solidFill>
                    <a:schemeClr val="bg1"/>
                  </a:solidFill>
                </a:rPr>
                <a:t>Transaction management</a:t>
              </a:r>
              <a:endParaRPr lang="zh-CN" altLang="en-US" sz="1600" b="1">
                <a:solidFill>
                  <a:schemeClr val="bg1"/>
                </a:solidFill>
              </a:endParaRPr>
            </a:p>
          </p:txBody>
        </p:sp>
        <p:sp>
          <p:nvSpPr>
            <p:cNvPr id="8204" name="矩形 7"/>
            <p:cNvSpPr>
              <a:spLocks noChangeArrowheads="1"/>
            </p:cNvSpPr>
            <p:nvPr/>
          </p:nvSpPr>
          <p:spPr bwMode="auto">
            <a:xfrm>
              <a:off x="890887" y="2283725"/>
              <a:ext cx="1210262" cy="554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b="1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rPr>
                <a:t>事务管理</a:t>
              </a:r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4684713" y="147638"/>
            <a:ext cx="4456112" cy="5181600"/>
          </a:xfrm>
          <a:custGeom>
            <a:avLst/>
            <a:gdLst>
              <a:gd name="connsiteX0" fmla="*/ 1161143 w 4455886"/>
              <a:gd name="connsiteY0" fmla="*/ 58058 h 5181600"/>
              <a:gd name="connsiteX1" fmla="*/ 0 w 4455886"/>
              <a:gd name="connsiteY1" fmla="*/ 5181600 h 5181600"/>
              <a:gd name="connsiteX2" fmla="*/ 4455886 w 4455886"/>
              <a:gd name="connsiteY2" fmla="*/ 5181600 h 5181600"/>
              <a:gd name="connsiteX3" fmla="*/ 4441372 w 4455886"/>
              <a:gd name="connsiteY3" fmla="*/ 0 h 5181600"/>
              <a:gd name="connsiteX4" fmla="*/ 1161143 w 4455886"/>
              <a:gd name="connsiteY4" fmla="*/ 58058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55886" h="5181600">
                <a:moveTo>
                  <a:pt x="1161143" y="58058"/>
                </a:moveTo>
                <a:lnTo>
                  <a:pt x="0" y="5181600"/>
                </a:lnTo>
                <a:lnTo>
                  <a:pt x="4455886" y="5181600"/>
                </a:lnTo>
                <a:lnTo>
                  <a:pt x="4441372" y="0"/>
                </a:lnTo>
                <a:lnTo>
                  <a:pt x="1161143" y="5805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227763" y="892175"/>
            <a:ext cx="2070100" cy="38318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固定资产管理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档案管理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接待管理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文印资质管理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法务管理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会议管理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资证管理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项目申报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接洽管理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ica.nipic.com/2008-07-03/200873171818123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096" r="5100"/>
          <a:stretch/>
        </p:blipFill>
        <p:spPr bwMode="auto">
          <a:xfrm>
            <a:off x="3647056" y="2322206"/>
            <a:ext cx="1579900" cy="1584176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五边形 8"/>
          <p:cNvSpPr/>
          <p:nvPr/>
        </p:nvSpPr>
        <p:spPr>
          <a:xfrm>
            <a:off x="3" y="1993900"/>
            <a:ext cx="3203575" cy="2159000"/>
          </a:xfrm>
          <a:prstGeom prst="homePlate">
            <a:avLst>
              <a:gd name="adj" fmla="val 3253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五边形 5"/>
          <p:cNvSpPr/>
          <p:nvPr/>
        </p:nvSpPr>
        <p:spPr>
          <a:xfrm>
            <a:off x="-25400" y="554038"/>
            <a:ext cx="4071938" cy="674687"/>
          </a:xfrm>
          <a:prstGeom prst="homePlat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23" name="矩形 6"/>
          <p:cNvSpPr>
            <a:spLocks noChangeArrowheads="1"/>
          </p:cNvSpPr>
          <p:nvPr/>
        </p:nvSpPr>
        <p:spPr bwMode="auto">
          <a:xfrm>
            <a:off x="77333" y="601663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服务管理</a:t>
            </a:r>
          </a:p>
        </p:txBody>
      </p:sp>
      <p:sp>
        <p:nvSpPr>
          <p:cNvPr id="9224" name="矩形 7"/>
          <p:cNvSpPr>
            <a:spLocks noChangeArrowheads="1"/>
          </p:cNvSpPr>
          <p:nvPr/>
        </p:nvSpPr>
        <p:spPr bwMode="auto">
          <a:xfrm>
            <a:off x="1485900" y="762000"/>
            <a:ext cx="19697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</a:rPr>
              <a:t>Service management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2613" y="2144713"/>
            <a:ext cx="1973262" cy="18928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安全管理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车辆管理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食堂管理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宿舍管理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卫生管理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五边形 9"/>
          <p:cNvSpPr/>
          <p:nvPr/>
        </p:nvSpPr>
        <p:spPr>
          <a:xfrm rot="10800000">
            <a:off x="5724525" y="1993900"/>
            <a:ext cx="3417888" cy="2159000"/>
          </a:xfrm>
          <a:prstGeom prst="homePlate">
            <a:avLst>
              <a:gd name="adj" fmla="val 2446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443663" y="2116138"/>
            <a:ext cx="2286000" cy="18928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文件收发管理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办公用品管理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差旅管理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办公设备管理</a:t>
            </a:r>
            <a:endParaRPr lang="en-US" altLang="zh-CN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p"/>
              <a:defRPr/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基建管理</a:t>
            </a:r>
          </a:p>
        </p:txBody>
      </p:sp>
      <p:sp>
        <p:nvSpPr>
          <p:cNvPr id="12" name="空心弧 11"/>
          <p:cNvSpPr/>
          <p:nvPr/>
        </p:nvSpPr>
        <p:spPr>
          <a:xfrm rot="18770456">
            <a:off x="3475038" y="2152650"/>
            <a:ext cx="1924050" cy="1924050"/>
          </a:xfrm>
          <a:prstGeom prst="blockArc">
            <a:avLst>
              <a:gd name="adj1" fmla="val 2892013"/>
              <a:gd name="adj2" fmla="val 0"/>
              <a:gd name="adj3" fmla="val 4389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914941" y="5292725"/>
            <a:ext cx="3190296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1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模板网：</a:t>
            </a:r>
            <a:r>
              <a:rPr lang="en-US" altLang="zh-CN" sz="11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1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~1\ADMINI~1\APPLIC~1\360se6\USERDA~1\Temp\201206~1.JPG"/>
          <p:cNvPicPr>
            <a:picLocks noChangeAspect="1" noChangeArrowheads="1"/>
          </p:cNvPicPr>
          <p:nvPr/>
        </p:nvPicPr>
        <p:blipFill>
          <a:blip r:embed="rId2" cstate="print"/>
          <a:srcRect t="14845"/>
          <a:stretch>
            <a:fillRect/>
          </a:stretch>
        </p:blipFill>
        <p:spPr bwMode="auto">
          <a:xfrm>
            <a:off x="4" y="169863"/>
            <a:ext cx="9142413" cy="552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-22223"/>
            <a:ext cx="9144000" cy="3841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5165727"/>
            <a:ext cx="9144000" cy="5492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833688" y="1192213"/>
            <a:ext cx="3251200" cy="3249612"/>
          </a:xfrm>
          <a:prstGeom prst="ellipse">
            <a:avLst/>
          </a:prstGeom>
          <a:solidFill>
            <a:schemeClr val="bg1">
              <a:lumMod val="6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132138" y="1490663"/>
            <a:ext cx="2654300" cy="2652712"/>
          </a:xfrm>
          <a:prstGeom prst="ellipse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47" name="矩形 7"/>
          <p:cNvSpPr>
            <a:spLocks noChangeArrowheads="1"/>
          </p:cNvSpPr>
          <p:nvPr/>
        </p:nvSpPr>
        <p:spPr bwMode="auto">
          <a:xfrm>
            <a:off x="3443628" y="2328865"/>
            <a:ext cx="2031325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人力资源管理</a:t>
            </a:r>
          </a:p>
        </p:txBody>
      </p:sp>
      <p:sp>
        <p:nvSpPr>
          <p:cNvPr id="10248" name="矩形 8"/>
          <p:cNvSpPr>
            <a:spLocks noChangeArrowheads="1"/>
          </p:cNvSpPr>
          <p:nvPr/>
        </p:nvSpPr>
        <p:spPr bwMode="auto">
          <a:xfrm>
            <a:off x="3625400" y="2776541"/>
            <a:ext cx="18074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</a:rPr>
              <a:t>Human resource </a:t>
            </a:r>
          </a:p>
          <a:p>
            <a:pPr algn="ctr"/>
            <a:r>
              <a:rPr lang="en-US" altLang="zh-CN" b="1">
                <a:solidFill>
                  <a:schemeClr val="bg1"/>
                </a:solidFill>
              </a:rPr>
              <a:t>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640</Words>
  <Application>Microsoft Office PowerPoint</Application>
  <PresentationFormat>全屏显示(16:10)</PresentationFormat>
  <Paragraphs>108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Arial</vt:lpstr>
      <vt:lpstr>宋体</vt:lpstr>
      <vt:lpstr>Calibri</vt:lpstr>
      <vt:lpstr>微软雅黑</vt:lpstr>
      <vt:lpstr>Wingdings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bj</dc:creator>
  <cp:lastModifiedBy>Administrator</cp:lastModifiedBy>
  <cp:revision>16</cp:revision>
  <dcterms:modified xsi:type="dcterms:W3CDTF">2015-07-20T02:14:21Z</dcterms:modified>
</cp:coreProperties>
</file>