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方正粗黑宋简体" charset="-122"/>
      <p:regular r:id="rId27"/>
    </p:embeddedFont>
    <p:embeddedFont>
      <p:font typeface="方正正大黑简体" charset="-122"/>
      <p:regular r:id="rId28"/>
    </p:embeddedFont>
    <p:embeddedFont>
      <p:font typeface="方正正粗黑简体" charset="-122"/>
      <p:regular r:id="rId29"/>
    </p:embeddedFont>
    <p:embeddedFont>
      <p:font typeface="Impact" pitchFamily="34" charset="0"/>
      <p:regular r:id="rId30"/>
    </p:embeddedFont>
    <p:embeddedFont>
      <p:font typeface="方正正黑简体" charset="-122"/>
      <p:regular r:id="rId31"/>
    </p:embeddedFont>
    <p:embeddedFont>
      <p:font typeface="汉仪菱心体简" charset="-122"/>
      <p:regular r:id="rId32"/>
    </p:embeddedFont>
    <p:embeddedFont>
      <p:font typeface="Calibri Light" charset="0"/>
      <p:regular r:id="rId33"/>
      <p:italic r:id="rId3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15F"/>
    <a:srgbClr val="0D0D0F"/>
    <a:srgbClr val="B8025E"/>
    <a:srgbClr val="F33DD0"/>
    <a:srgbClr val="74053F"/>
    <a:srgbClr val="8804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90" d="100"/>
          <a:sy n="90" d="100"/>
        </p:scale>
        <p:origin x="-7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291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5319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507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357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7904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507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72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268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508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270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7648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A3247-3297-472D-9DB4-31B2F8559518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809E0-915C-4570-9033-4588008C6A4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B015F"/>
              </a:gs>
              <a:gs pos="100000">
                <a:srgbClr val="74053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855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9.jpe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8509323" y="155194"/>
            <a:ext cx="2715976" cy="2715976"/>
          </a:xfrm>
          <a:prstGeom prst="ellipse">
            <a:avLst/>
          </a:prstGeom>
          <a:gradFill>
            <a:gsLst>
              <a:gs pos="63000">
                <a:srgbClr val="74053F"/>
              </a:gs>
              <a:gs pos="76000">
                <a:srgbClr val="F33DD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526844" y="185856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5044" y="156888"/>
            <a:ext cx="2971800" cy="507661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63454" y="4292299"/>
            <a:ext cx="67633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你</a:t>
            </a:r>
            <a:r>
              <a:rPr lang="zh-CN" altLang="en-US" sz="5400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是如何</a:t>
            </a:r>
            <a:r>
              <a:rPr lang="zh-CN" altLang="en-US" sz="5400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变成        的</a:t>
            </a:r>
            <a:endParaRPr lang="zh-CN" altLang="en-US" sz="5400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15758" y="2149436"/>
            <a:ext cx="444224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 smtClean="0">
                <a:solidFill>
                  <a:srgbClr val="FFFF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剩女</a:t>
            </a:r>
            <a:endParaRPr lang="zh-CN" altLang="en-US" sz="16600" dirty="0">
              <a:solidFill>
                <a:srgbClr val="FFFF00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848119" y="5266428"/>
            <a:ext cx="707312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939559" y="2295142"/>
            <a:ext cx="381511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717302" y="2695194"/>
            <a:ext cx="273664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？</a:t>
            </a:r>
            <a:endParaRPr lang="zh-CN" altLang="en-US" sz="199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04781" y="331171"/>
            <a:ext cx="232507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送</a:t>
            </a:r>
            <a:endParaRPr lang="en-US" altLang="zh-CN" sz="88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大龄女孩</a:t>
            </a:r>
            <a:endParaRPr lang="zh-CN" altLang="en-US" sz="36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8577643" y="1583705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7717503" y="650025"/>
            <a:ext cx="1078557" cy="879765"/>
            <a:chOff x="149288" y="2998965"/>
            <a:chExt cx="974757" cy="795097"/>
          </a:xfrm>
        </p:grpSpPr>
        <p:sp>
          <p:nvSpPr>
            <p:cNvPr id="14" name="椭圆 13"/>
            <p:cNvSpPr/>
            <p:nvPr/>
          </p:nvSpPr>
          <p:spPr>
            <a:xfrm>
              <a:off x="149288" y="3039763"/>
              <a:ext cx="754299" cy="754299"/>
            </a:xfrm>
            <a:prstGeom prst="ellipse">
              <a:avLst/>
            </a:prstGeom>
            <a:solidFill>
              <a:srgbClr val="0D0D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文本框 55"/>
            <p:cNvSpPr txBox="1"/>
            <p:nvPr/>
          </p:nvSpPr>
          <p:spPr>
            <a:xfrm>
              <a:off x="211918" y="3486667"/>
              <a:ext cx="912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号作品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211894" y="2998965"/>
              <a:ext cx="820961" cy="63975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50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5375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848136" y="380428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71523" y="974816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男人倾向于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下娶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933226" y="1629687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61419" y="3789685"/>
            <a:ext cx="1126916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</a:t>
            </a:r>
            <a:r>
              <a:rPr lang="zh-CN" altLang="en-US" sz="138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般观点认为</a:t>
            </a:r>
            <a:endParaRPr lang="zh-CN" altLang="en-US" sz="60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74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2"/>
              </a:rPr>
              <a:t>www.1ppt.com/moban/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3"/>
              </a:rPr>
              <a:t>www.1ppt.com/hangye/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4"/>
              </a:rPr>
              <a:t>www.1ppt.com/jieri/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5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6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7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8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9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0"/>
              </a:rPr>
              <a:t>www.1ppt.com/word/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1"/>
              </a:rPr>
              <a:t>www.1ppt.com/excel/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2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4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5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6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"/>
            <a:ext cx="12192000" cy="748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" b="41004"/>
          <a:stretch/>
        </p:blipFill>
        <p:spPr>
          <a:xfrm>
            <a:off x="2" y="748147"/>
            <a:ext cx="12182359" cy="479367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" y="5541819"/>
            <a:ext cx="12182359" cy="1316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196309" y="888211"/>
            <a:ext cx="4230283" cy="3899691"/>
            <a:chOff x="-3010691" y="1243809"/>
            <a:chExt cx="3645301" cy="3360425"/>
          </a:xfrm>
        </p:grpSpPr>
        <p:sp>
          <p:nvSpPr>
            <p:cNvPr id="8" name="椭圆形标注 7"/>
            <p:cNvSpPr/>
            <p:nvPr/>
          </p:nvSpPr>
          <p:spPr>
            <a:xfrm rot="17343797">
              <a:off x="-2808298" y="1161326"/>
              <a:ext cx="3240515" cy="3645301"/>
            </a:xfrm>
            <a:custGeom>
              <a:avLst/>
              <a:gdLst>
                <a:gd name="connsiteX0" fmla="*/ 945011 w 3240000"/>
                <a:gd name="connsiteY0" fmla="*/ 3645000 h 3240000"/>
                <a:gd name="connsiteX1" fmla="*/ 823882 w 3240000"/>
                <a:gd name="connsiteY1" fmla="*/ 3030885 h 3240000"/>
                <a:gd name="connsiteX2" fmla="*/ 139306 w 3240000"/>
                <a:gd name="connsiteY2" fmla="*/ 962775 h 3240000"/>
                <a:gd name="connsiteX3" fmla="*/ 2132281 w 3240000"/>
                <a:gd name="connsiteY3" fmla="*/ 83131 h 3240000"/>
                <a:gd name="connsiteX4" fmla="*/ 3198894 w 3240000"/>
                <a:gd name="connsiteY4" fmla="*/ 1982621 h 3240000"/>
                <a:gd name="connsiteX5" fmla="*/ 1410379 w 3240000"/>
                <a:gd name="connsiteY5" fmla="*/ 3226381 h 3240000"/>
                <a:gd name="connsiteX6" fmla="*/ 945011 w 3240000"/>
                <a:gd name="connsiteY6" fmla="*/ 3645000 h 3240000"/>
                <a:gd name="connsiteX0" fmla="*/ 945268 w 3240515"/>
                <a:gd name="connsiteY0" fmla="*/ 3645301 h 3645301"/>
                <a:gd name="connsiteX1" fmla="*/ 824139 w 3240515"/>
                <a:gd name="connsiteY1" fmla="*/ 3031186 h 3645301"/>
                <a:gd name="connsiteX2" fmla="*/ 139563 w 3240515"/>
                <a:gd name="connsiteY2" fmla="*/ 963076 h 3645301"/>
                <a:gd name="connsiteX3" fmla="*/ 2132538 w 3240515"/>
                <a:gd name="connsiteY3" fmla="*/ 83432 h 3645301"/>
                <a:gd name="connsiteX4" fmla="*/ 3199151 w 3240515"/>
                <a:gd name="connsiteY4" fmla="*/ 1982922 h 3645301"/>
                <a:gd name="connsiteX5" fmla="*/ 1410636 w 3240515"/>
                <a:gd name="connsiteY5" fmla="*/ 3226682 h 3645301"/>
                <a:gd name="connsiteX6" fmla="*/ 945268 w 3240515"/>
                <a:gd name="connsiteY6" fmla="*/ 3645301 h 3645301"/>
                <a:gd name="connsiteX0" fmla="*/ 945268 w 3240515"/>
                <a:gd name="connsiteY0" fmla="*/ 3645301 h 3645301"/>
                <a:gd name="connsiteX1" fmla="*/ 824139 w 3240515"/>
                <a:gd name="connsiteY1" fmla="*/ 3031186 h 3645301"/>
                <a:gd name="connsiteX2" fmla="*/ 139563 w 3240515"/>
                <a:gd name="connsiteY2" fmla="*/ 963076 h 3645301"/>
                <a:gd name="connsiteX3" fmla="*/ 2132538 w 3240515"/>
                <a:gd name="connsiteY3" fmla="*/ 83432 h 3645301"/>
                <a:gd name="connsiteX4" fmla="*/ 3199151 w 3240515"/>
                <a:gd name="connsiteY4" fmla="*/ 1982922 h 3645301"/>
                <a:gd name="connsiteX5" fmla="*/ 1410636 w 3240515"/>
                <a:gd name="connsiteY5" fmla="*/ 3226682 h 3645301"/>
                <a:gd name="connsiteX6" fmla="*/ 945268 w 3240515"/>
                <a:gd name="connsiteY6" fmla="*/ 3645301 h 364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40515" h="3645301">
                  <a:moveTo>
                    <a:pt x="945268" y="3645301"/>
                  </a:moveTo>
                  <a:cubicBezTo>
                    <a:pt x="960229" y="3271149"/>
                    <a:pt x="864515" y="3235891"/>
                    <a:pt x="824139" y="3031186"/>
                  </a:cubicBezTo>
                  <a:cubicBezTo>
                    <a:pt x="97309" y="2621059"/>
                    <a:pt x="-199013" y="1725869"/>
                    <a:pt x="139563" y="963076"/>
                  </a:cubicBezTo>
                  <a:cubicBezTo>
                    <a:pt x="478139" y="200283"/>
                    <a:pt x="1340806" y="-180474"/>
                    <a:pt x="2132538" y="83432"/>
                  </a:cubicBezTo>
                  <a:cubicBezTo>
                    <a:pt x="2924270" y="347338"/>
                    <a:pt x="3385958" y="1169541"/>
                    <a:pt x="3199151" y="1982922"/>
                  </a:cubicBezTo>
                  <a:cubicBezTo>
                    <a:pt x="3012344" y="2796304"/>
                    <a:pt x="2238178" y="3334670"/>
                    <a:pt x="1410636" y="3226682"/>
                  </a:cubicBezTo>
                  <a:lnTo>
                    <a:pt x="945268" y="3645301"/>
                  </a:lnTo>
                  <a:close/>
                </a:path>
              </a:pathLst>
            </a:custGeom>
            <a:solidFill>
              <a:srgbClr val="8804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饼形 12"/>
            <p:cNvSpPr/>
            <p:nvPr/>
          </p:nvSpPr>
          <p:spPr>
            <a:xfrm flipV="1">
              <a:off x="-2985841" y="1243809"/>
              <a:ext cx="3240000" cy="3240000"/>
            </a:xfrm>
            <a:prstGeom prst="pie">
              <a:avLst>
                <a:gd name="adj1" fmla="val 0"/>
                <a:gd name="adj2" fmla="val 1069630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337936" y="1914083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</a:t>
            </a:r>
            <a:r>
              <a:rPr lang="zh-CN" altLang="en-US" sz="5400" dirty="0" smtClean="0">
                <a:solidFill>
                  <a:srgbClr val="88044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流的男人</a:t>
            </a:r>
          </a:p>
        </p:txBody>
      </p:sp>
      <p:sp>
        <p:nvSpPr>
          <p:cNvPr id="19" name="矩形 18"/>
          <p:cNvSpPr/>
          <p:nvPr/>
        </p:nvSpPr>
        <p:spPr>
          <a:xfrm>
            <a:off x="2337936" y="276887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娶</a:t>
            </a:r>
            <a:r>
              <a:rPr lang="zh-CN" altLang="en-US" sz="5400" dirty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二</a:t>
            </a:r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流女人</a:t>
            </a:r>
          </a:p>
        </p:txBody>
      </p:sp>
      <p:sp>
        <p:nvSpPr>
          <p:cNvPr id="20" name="椭圆 19"/>
          <p:cNvSpPr/>
          <p:nvPr/>
        </p:nvSpPr>
        <p:spPr>
          <a:xfrm>
            <a:off x="9548700" y="768691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372087" y="1363082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男人倾向于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下娶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9633790" y="2017952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341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803"/>
          <a:stretch/>
        </p:blipFill>
        <p:spPr>
          <a:xfrm>
            <a:off x="-9643" y="748147"/>
            <a:ext cx="12192000" cy="4795405"/>
          </a:xfrm>
          <a:prstGeom prst="rect">
            <a:avLst/>
          </a:prstGeom>
        </p:spPr>
      </p:pic>
      <p:sp>
        <p:nvSpPr>
          <p:cNvPr id="8" name="椭圆形标注 7"/>
          <p:cNvSpPr/>
          <p:nvPr/>
        </p:nvSpPr>
        <p:spPr>
          <a:xfrm rot="2590805">
            <a:off x="5506252" y="1462037"/>
            <a:ext cx="3760539" cy="4230283"/>
          </a:xfrm>
          <a:custGeom>
            <a:avLst/>
            <a:gdLst>
              <a:gd name="connsiteX0" fmla="*/ 945011 w 3240000"/>
              <a:gd name="connsiteY0" fmla="*/ 3645000 h 3240000"/>
              <a:gd name="connsiteX1" fmla="*/ 823882 w 3240000"/>
              <a:gd name="connsiteY1" fmla="*/ 3030885 h 3240000"/>
              <a:gd name="connsiteX2" fmla="*/ 139306 w 3240000"/>
              <a:gd name="connsiteY2" fmla="*/ 962775 h 3240000"/>
              <a:gd name="connsiteX3" fmla="*/ 2132281 w 3240000"/>
              <a:gd name="connsiteY3" fmla="*/ 83131 h 3240000"/>
              <a:gd name="connsiteX4" fmla="*/ 3198894 w 3240000"/>
              <a:gd name="connsiteY4" fmla="*/ 1982621 h 3240000"/>
              <a:gd name="connsiteX5" fmla="*/ 1410379 w 3240000"/>
              <a:gd name="connsiteY5" fmla="*/ 3226381 h 3240000"/>
              <a:gd name="connsiteX6" fmla="*/ 945011 w 3240000"/>
              <a:gd name="connsiteY6" fmla="*/ 3645000 h 3240000"/>
              <a:gd name="connsiteX0" fmla="*/ 945268 w 3240515"/>
              <a:gd name="connsiteY0" fmla="*/ 3645301 h 3645301"/>
              <a:gd name="connsiteX1" fmla="*/ 824139 w 3240515"/>
              <a:gd name="connsiteY1" fmla="*/ 3031186 h 3645301"/>
              <a:gd name="connsiteX2" fmla="*/ 139563 w 3240515"/>
              <a:gd name="connsiteY2" fmla="*/ 963076 h 3645301"/>
              <a:gd name="connsiteX3" fmla="*/ 2132538 w 3240515"/>
              <a:gd name="connsiteY3" fmla="*/ 83432 h 3645301"/>
              <a:gd name="connsiteX4" fmla="*/ 3199151 w 3240515"/>
              <a:gd name="connsiteY4" fmla="*/ 1982922 h 3645301"/>
              <a:gd name="connsiteX5" fmla="*/ 1410636 w 3240515"/>
              <a:gd name="connsiteY5" fmla="*/ 3226682 h 3645301"/>
              <a:gd name="connsiteX6" fmla="*/ 945268 w 3240515"/>
              <a:gd name="connsiteY6" fmla="*/ 3645301 h 3645301"/>
              <a:gd name="connsiteX0" fmla="*/ 945268 w 3240515"/>
              <a:gd name="connsiteY0" fmla="*/ 3645301 h 3645301"/>
              <a:gd name="connsiteX1" fmla="*/ 824139 w 3240515"/>
              <a:gd name="connsiteY1" fmla="*/ 3031186 h 3645301"/>
              <a:gd name="connsiteX2" fmla="*/ 139563 w 3240515"/>
              <a:gd name="connsiteY2" fmla="*/ 963076 h 3645301"/>
              <a:gd name="connsiteX3" fmla="*/ 2132538 w 3240515"/>
              <a:gd name="connsiteY3" fmla="*/ 83432 h 3645301"/>
              <a:gd name="connsiteX4" fmla="*/ 3199151 w 3240515"/>
              <a:gd name="connsiteY4" fmla="*/ 1982922 h 3645301"/>
              <a:gd name="connsiteX5" fmla="*/ 1410636 w 3240515"/>
              <a:gd name="connsiteY5" fmla="*/ 3226682 h 3645301"/>
              <a:gd name="connsiteX6" fmla="*/ 945268 w 3240515"/>
              <a:gd name="connsiteY6" fmla="*/ 3645301 h 364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0515" h="3645301">
                <a:moveTo>
                  <a:pt x="945268" y="3645301"/>
                </a:moveTo>
                <a:cubicBezTo>
                  <a:pt x="960229" y="3271149"/>
                  <a:pt x="864515" y="3235891"/>
                  <a:pt x="824139" y="3031186"/>
                </a:cubicBezTo>
                <a:cubicBezTo>
                  <a:pt x="97309" y="2621059"/>
                  <a:pt x="-199013" y="1725869"/>
                  <a:pt x="139563" y="963076"/>
                </a:cubicBezTo>
                <a:cubicBezTo>
                  <a:pt x="478139" y="200283"/>
                  <a:pt x="1340806" y="-180474"/>
                  <a:pt x="2132538" y="83432"/>
                </a:cubicBezTo>
                <a:cubicBezTo>
                  <a:pt x="2924270" y="347338"/>
                  <a:pt x="3385958" y="1169541"/>
                  <a:pt x="3199151" y="1982922"/>
                </a:cubicBezTo>
                <a:cubicBezTo>
                  <a:pt x="3012344" y="2796304"/>
                  <a:pt x="2238178" y="3334670"/>
                  <a:pt x="1410636" y="3226682"/>
                </a:cubicBezTo>
                <a:lnTo>
                  <a:pt x="945268" y="3645301"/>
                </a:lnTo>
                <a:close/>
              </a:path>
            </a:pathLst>
          </a:custGeom>
          <a:solidFill>
            <a:srgbClr val="8804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饼形 12"/>
          <p:cNvSpPr/>
          <p:nvPr/>
        </p:nvSpPr>
        <p:spPr>
          <a:xfrm rot="1508758" flipV="1">
            <a:off x="5672702" y="1516537"/>
            <a:ext cx="3759941" cy="3759941"/>
          </a:xfrm>
          <a:prstGeom prst="pie">
            <a:avLst>
              <a:gd name="adj1" fmla="val 0"/>
              <a:gd name="adj2" fmla="val 1069630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 rot="1560390">
            <a:off x="5891714" y="2634963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二</a:t>
            </a:r>
            <a:r>
              <a:rPr lang="zh-CN" altLang="en-US" sz="5400" dirty="0" smtClean="0">
                <a:solidFill>
                  <a:srgbClr val="88044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流的男人</a:t>
            </a:r>
          </a:p>
        </p:txBody>
      </p:sp>
      <p:sp>
        <p:nvSpPr>
          <p:cNvPr id="19" name="矩形 18"/>
          <p:cNvSpPr/>
          <p:nvPr/>
        </p:nvSpPr>
        <p:spPr>
          <a:xfrm rot="1640483">
            <a:off x="5477798" y="347053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娶</a:t>
            </a:r>
            <a:r>
              <a:rPr lang="zh-CN" altLang="en-US" sz="5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三</a:t>
            </a:r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</a:t>
            </a:r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女人</a:t>
            </a:r>
          </a:p>
        </p:txBody>
      </p:sp>
      <p:sp>
        <p:nvSpPr>
          <p:cNvPr id="20" name="椭圆 19"/>
          <p:cNvSpPr/>
          <p:nvPr/>
        </p:nvSpPr>
        <p:spPr>
          <a:xfrm>
            <a:off x="9550728" y="2064227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374113" y="2658616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男人倾向于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下娶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9635817" y="3313486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0" y="2"/>
            <a:ext cx="12192000" cy="748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" y="5541819"/>
            <a:ext cx="12182359" cy="1316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04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844" b="41093"/>
          <a:stretch/>
        </p:blipFill>
        <p:spPr>
          <a:xfrm flipH="1">
            <a:off x="0" y="742950"/>
            <a:ext cx="12192000" cy="4762500"/>
          </a:xfrm>
          <a:prstGeom prst="rect">
            <a:avLst/>
          </a:prstGeom>
        </p:spPr>
      </p:pic>
      <p:sp>
        <p:nvSpPr>
          <p:cNvPr id="8" name="椭圆形标注 7"/>
          <p:cNvSpPr/>
          <p:nvPr/>
        </p:nvSpPr>
        <p:spPr>
          <a:xfrm rot="1452154">
            <a:off x="4483997" y="1089908"/>
            <a:ext cx="3760539" cy="4230283"/>
          </a:xfrm>
          <a:custGeom>
            <a:avLst/>
            <a:gdLst>
              <a:gd name="connsiteX0" fmla="*/ 945011 w 3240000"/>
              <a:gd name="connsiteY0" fmla="*/ 3645000 h 3240000"/>
              <a:gd name="connsiteX1" fmla="*/ 823882 w 3240000"/>
              <a:gd name="connsiteY1" fmla="*/ 3030885 h 3240000"/>
              <a:gd name="connsiteX2" fmla="*/ 139306 w 3240000"/>
              <a:gd name="connsiteY2" fmla="*/ 962775 h 3240000"/>
              <a:gd name="connsiteX3" fmla="*/ 2132281 w 3240000"/>
              <a:gd name="connsiteY3" fmla="*/ 83131 h 3240000"/>
              <a:gd name="connsiteX4" fmla="*/ 3198894 w 3240000"/>
              <a:gd name="connsiteY4" fmla="*/ 1982621 h 3240000"/>
              <a:gd name="connsiteX5" fmla="*/ 1410379 w 3240000"/>
              <a:gd name="connsiteY5" fmla="*/ 3226381 h 3240000"/>
              <a:gd name="connsiteX6" fmla="*/ 945011 w 3240000"/>
              <a:gd name="connsiteY6" fmla="*/ 3645000 h 3240000"/>
              <a:gd name="connsiteX0" fmla="*/ 945268 w 3240515"/>
              <a:gd name="connsiteY0" fmla="*/ 3645301 h 3645301"/>
              <a:gd name="connsiteX1" fmla="*/ 824139 w 3240515"/>
              <a:gd name="connsiteY1" fmla="*/ 3031186 h 3645301"/>
              <a:gd name="connsiteX2" fmla="*/ 139563 w 3240515"/>
              <a:gd name="connsiteY2" fmla="*/ 963076 h 3645301"/>
              <a:gd name="connsiteX3" fmla="*/ 2132538 w 3240515"/>
              <a:gd name="connsiteY3" fmla="*/ 83432 h 3645301"/>
              <a:gd name="connsiteX4" fmla="*/ 3199151 w 3240515"/>
              <a:gd name="connsiteY4" fmla="*/ 1982922 h 3645301"/>
              <a:gd name="connsiteX5" fmla="*/ 1410636 w 3240515"/>
              <a:gd name="connsiteY5" fmla="*/ 3226682 h 3645301"/>
              <a:gd name="connsiteX6" fmla="*/ 945268 w 3240515"/>
              <a:gd name="connsiteY6" fmla="*/ 3645301 h 3645301"/>
              <a:gd name="connsiteX0" fmla="*/ 945268 w 3240515"/>
              <a:gd name="connsiteY0" fmla="*/ 3645301 h 3645301"/>
              <a:gd name="connsiteX1" fmla="*/ 824139 w 3240515"/>
              <a:gd name="connsiteY1" fmla="*/ 3031186 h 3645301"/>
              <a:gd name="connsiteX2" fmla="*/ 139563 w 3240515"/>
              <a:gd name="connsiteY2" fmla="*/ 963076 h 3645301"/>
              <a:gd name="connsiteX3" fmla="*/ 2132538 w 3240515"/>
              <a:gd name="connsiteY3" fmla="*/ 83432 h 3645301"/>
              <a:gd name="connsiteX4" fmla="*/ 3199151 w 3240515"/>
              <a:gd name="connsiteY4" fmla="*/ 1982922 h 3645301"/>
              <a:gd name="connsiteX5" fmla="*/ 1410636 w 3240515"/>
              <a:gd name="connsiteY5" fmla="*/ 3226682 h 3645301"/>
              <a:gd name="connsiteX6" fmla="*/ 945268 w 3240515"/>
              <a:gd name="connsiteY6" fmla="*/ 3645301 h 364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0515" h="3645301">
                <a:moveTo>
                  <a:pt x="945268" y="3645301"/>
                </a:moveTo>
                <a:cubicBezTo>
                  <a:pt x="960229" y="3271149"/>
                  <a:pt x="864515" y="3235891"/>
                  <a:pt x="824139" y="3031186"/>
                </a:cubicBezTo>
                <a:cubicBezTo>
                  <a:pt x="97309" y="2621059"/>
                  <a:pt x="-199013" y="1725869"/>
                  <a:pt x="139563" y="963076"/>
                </a:cubicBezTo>
                <a:cubicBezTo>
                  <a:pt x="478139" y="200283"/>
                  <a:pt x="1340806" y="-180474"/>
                  <a:pt x="2132538" y="83432"/>
                </a:cubicBezTo>
                <a:cubicBezTo>
                  <a:pt x="2924270" y="347338"/>
                  <a:pt x="3385958" y="1169541"/>
                  <a:pt x="3199151" y="1982922"/>
                </a:cubicBezTo>
                <a:cubicBezTo>
                  <a:pt x="3012344" y="2796304"/>
                  <a:pt x="2238178" y="3334670"/>
                  <a:pt x="1410636" y="3226682"/>
                </a:cubicBezTo>
                <a:lnTo>
                  <a:pt x="945268" y="3645301"/>
                </a:lnTo>
                <a:close/>
              </a:path>
            </a:pathLst>
          </a:custGeom>
          <a:solidFill>
            <a:srgbClr val="8804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饼形 12"/>
          <p:cNvSpPr/>
          <p:nvPr/>
        </p:nvSpPr>
        <p:spPr>
          <a:xfrm rot="19608140" flipV="1">
            <a:off x="4548420" y="1102800"/>
            <a:ext cx="3759941" cy="3759941"/>
          </a:xfrm>
          <a:prstGeom prst="pie">
            <a:avLst>
              <a:gd name="adj1" fmla="val 0"/>
              <a:gd name="adj2" fmla="val 1069630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 rot="19704943">
            <a:off x="4465434" y="2153656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三</a:t>
            </a:r>
            <a:r>
              <a:rPr lang="zh-CN" altLang="en-US" sz="5400" dirty="0" smtClean="0">
                <a:solidFill>
                  <a:srgbClr val="88044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流的男人</a:t>
            </a:r>
          </a:p>
        </p:txBody>
      </p:sp>
      <p:sp>
        <p:nvSpPr>
          <p:cNvPr id="19" name="矩形 18"/>
          <p:cNvSpPr/>
          <p:nvPr/>
        </p:nvSpPr>
        <p:spPr>
          <a:xfrm rot="19704943">
            <a:off x="4853800" y="288679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娶</a:t>
            </a:r>
            <a:r>
              <a:rPr lang="zh-CN" altLang="en-US" sz="5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四</a:t>
            </a:r>
            <a:r>
              <a:rPr lang="zh-CN" altLang="en-US" sz="5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</a:t>
            </a:r>
            <a:r>
              <a:rPr lang="zh-CN" altLang="en-US" sz="5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女人</a:t>
            </a:r>
          </a:p>
        </p:txBody>
      </p:sp>
      <p:sp>
        <p:nvSpPr>
          <p:cNvPr id="20" name="椭圆 19"/>
          <p:cNvSpPr/>
          <p:nvPr/>
        </p:nvSpPr>
        <p:spPr>
          <a:xfrm>
            <a:off x="9378090" y="2685237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201475" y="3279626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男人倾向于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下娶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9463179" y="3934496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0" y="2"/>
            <a:ext cx="12192000" cy="748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" y="5541819"/>
            <a:ext cx="12182359" cy="1316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0264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5035" y="-604102"/>
            <a:ext cx="4574232" cy="68522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00049" y="-44209"/>
            <a:ext cx="5924551" cy="577051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"/>
            <a:ext cx="12192000" cy="748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" y="4933952"/>
            <a:ext cx="12182359" cy="1924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形标注 7"/>
          <p:cNvSpPr/>
          <p:nvPr/>
        </p:nvSpPr>
        <p:spPr>
          <a:xfrm rot="1452154">
            <a:off x="4994636" y="2125588"/>
            <a:ext cx="2944565" cy="3312383"/>
          </a:xfrm>
          <a:custGeom>
            <a:avLst/>
            <a:gdLst>
              <a:gd name="connsiteX0" fmla="*/ 945011 w 3240000"/>
              <a:gd name="connsiteY0" fmla="*/ 3645000 h 3240000"/>
              <a:gd name="connsiteX1" fmla="*/ 823882 w 3240000"/>
              <a:gd name="connsiteY1" fmla="*/ 3030885 h 3240000"/>
              <a:gd name="connsiteX2" fmla="*/ 139306 w 3240000"/>
              <a:gd name="connsiteY2" fmla="*/ 962775 h 3240000"/>
              <a:gd name="connsiteX3" fmla="*/ 2132281 w 3240000"/>
              <a:gd name="connsiteY3" fmla="*/ 83131 h 3240000"/>
              <a:gd name="connsiteX4" fmla="*/ 3198894 w 3240000"/>
              <a:gd name="connsiteY4" fmla="*/ 1982621 h 3240000"/>
              <a:gd name="connsiteX5" fmla="*/ 1410379 w 3240000"/>
              <a:gd name="connsiteY5" fmla="*/ 3226381 h 3240000"/>
              <a:gd name="connsiteX6" fmla="*/ 945011 w 3240000"/>
              <a:gd name="connsiteY6" fmla="*/ 3645000 h 3240000"/>
              <a:gd name="connsiteX0" fmla="*/ 945268 w 3240515"/>
              <a:gd name="connsiteY0" fmla="*/ 3645301 h 3645301"/>
              <a:gd name="connsiteX1" fmla="*/ 824139 w 3240515"/>
              <a:gd name="connsiteY1" fmla="*/ 3031186 h 3645301"/>
              <a:gd name="connsiteX2" fmla="*/ 139563 w 3240515"/>
              <a:gd name="connsiteY2" fmla="*/ 963076 h 3645301"/>
              <a:gd name="connsiteX3" fmla="*/ 2132538 w 3240515"/>
              <a:gd name="connsiteY3" fmla="*/ 83432 h 3645301"/>
              <a:gd name="connsiteX4" fmla="*/ 3199151 w 3240515"/>
              <a:gd name="connsiteY4" fmla="*/ 1982922 h 3645301"/>
              <a:gd name="connsiteX5" fmla="*/ 1410636 w 3240515"/>
              <a:gd name="connsiteY5" fmla="*/ 3226682 h 3645301"/>
              <a:gd name="connsiteX6" fmla="*/ 945268 w 3240515"/>
              <a:gd name="connsiteY6" fmla="*/ 3645301 h 3645301"/>
              <a:gd name="connsiteX0" fmla="*/ 945268 w 3240515"/>
              <a:gd name="connsiteY0" fmla="*/ 3645301 h 3645301"/>
              <a:gd name="connsiteX1" fmla="*/ 824139 w 3240515"/>
              <a:gd name="connsiteY1" fmla="*/ 3031186 h 3645301"/>
              <a:gd name="connsiteX2" fmla="*/ 139563 w 3240515"/>
              <a:gd name="connsiteY2" fmla="*/ 963076 h 3645301"/>
              <a:gd name="connsiteX3" fmla="*/ 2132538 w 3240515"/>
              <a:gd name="connsiteY3" fmla="*/ 83432 h 3645301"/>
              <a:gd name="connsiteX4" fmla="*/ 3199151 w 3240515"/>
              <a:gd name="connsiteY4" fmla="*/ 1982922 h 3645301"/>
              <a:gd name="connsiteX5" fmla="*/ 1410636 w 3240515"/>
              <a:gd name="connsiteY5" fmla="*/ 3226682 h 3645301"/>
              <a:gd name="connsiteX6" fmla="*/ 945268 w 3240515"/>
              <a:gd name="connsiteY6" fmla="*/ 3645301 h 364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40515" h="3645301">
                <a:moveTo>
                  <a:pt x="945268" y="3645301"/>
                </a:moveTo>
                <a:cubicBezTo>
                  <a:pt x="960229" y="3271149"/>
                  <a:pt x="864515" y="3235891"/>
                  <a:pt x="824139" y="3031186"/>
                </a:cubicBezTo>
                <a:cubicBezTo>
                  <a:pt x="97309" y="2621059"/>
                  <a:pt x="-199013" y="1725869"/>
                  <a:pt x="139563" y="963076"/>
                </a:cubicBezTo>
                <a:cubicBezTo>
                  <a:pt x="478139" y="200283"/>
                  <a:pt x="1340806" y="-180474"/>
                  <a:pt x="2132538" y="83432"/>
                </a:cubicBezTo>
                <a:cubicBezTo>
                  <a:pt x="2924270" y="347338"/>
                  <a:pt x="3385958" y="1169541"/>
                  <a:pt x="3199151" y="1982922"/>
                </a:cubicBezTo>
                <a:cubicBezTo>
                  <a:pt x="3012344" y="2796304"/>
                  <a:pt x="2238178" y="3334670"/>
                  <a:pt x="1410636" y="3226682"/>
                </a:cubicBezTo>
                <a:lnTo>
                  <a:pt x="945268" y="364530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饼形 16"/>
          <p:cNvSpPr/>
          <p:nvPr/>
        </p:nvSpPr>
        <p:spPr>
          <a:xfrm flipV="1">
            <a:off x="5076189" y="2125592"/>
            <a:ext cx="2944097" cy="2944097"/>
          </a:xfrm>
          <a:prstGeom prst="pie">
            <a:avLst>
              <a:gd name="adj1" fmla="val 0"/>
              <a:gd name="adj2" fmla="val 1069630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32065" y="2726642"/>
            <a:ext cx="27008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最后</a:t>
            </a:r>
            <a:endParaRPr lang="en-US" altLang="zh-CN" sz="6000" dirty="0" smtClean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ln w="38100">
                  <a:noFill/>
                </a:ln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剩下</a:t>
            </a:r>
            <a:endParaRPr lang="zh-CN" altLang="en-US" sz="4000" dirty="0">
              <a:ln w="38100">
                <a:noFill/>
              </a:ln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51125" y="4919011"/>
            <a:ext cx="51975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</a:t>
            </a:r>
            <a:endParaRPr lang="en-US" altLang="zh-CN" sz="7200" dirty="0" smtClean="0">
              <a:ln w="38100">
                <a:noFill/>
              </a:ln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流的女人</a:t>
            </a:r>
            <a:endParaRPr lang="zh-CN" altLang="en-US" sz="72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53943" y="4919011"/>
            <a:ext cx="5828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dirty="0" smtClean="0">
                <a:solidFill>
                  <a:srgbClr val="FFFF00"/>
                </a:solidFill>
              </a:rPr>
              <a:t>四</a:t>
            </a:r>
            <a:endParaRPr lang="en-US" altLang="zh-CN" dirty="0" smtClean="0">
              <a:solidFill>
                <a:srgbClr val="FFFF00"/>
              </a:solidFill>
            </a:endParaRPr>
          </a:p>
          <a:p>
            <a:r>
              <a:rPr lang="zh-CN" altLang="en-US" sz="5400" dirty="0" smtClean="0"/>
              <a:t>流</a:t>
            </a:r>
            <a:r>
              <a:rPr lang="zh-CN" altLang="en-US" sz="5400" dirty="0"/>
              <a:t>的男人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318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9019" y="951236"/>
            <a:ext cx="11269163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如果你</a:t>
            </a:r>
            <a:r>
              <a:rPr lang="zh-CN" altLang="en-US" sz="115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是剩女</a:t>
            </a:r>
            <a:endParaRPr lang="en-US" altLang="zh-CN" sz="11500" dirty="0" smtClean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11500" dirty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恭喜</a:t>
            </a:r>
            <a:r>
              <a:rPr lang="zh-CN" altLang="en-US" sz="115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</a:t>
            </a:r>
            <a:endParaRPr lang="en-US" altLang="zh-CN" sz="11500" dirty="0" smtClean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11500" dirty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</a:t>
            </a:r>
            <a:r>
              <a:rPr lang="zh-CN" altLang="en-US" sz="115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是</a:t>
            </a:r>
            <a:r>
              <a:rPr lang="zh-CN" altLang="en-US" sz="115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一流女人</a:t>
            </a:r>
            <a:endParaRPr lang="zh-CN" altLang="en-US" sz="5400" dirty="0">
              <a:ln w="38100">
                <a:noFill/>
              </a:ln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712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775870" y="1522560"/>
            <a:ext cx="814918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女人恋爱</a:t>
            </a:r>
            <a:endParaRPr lang="en-US" altLang="zh-CN" sz="13800" dirty="0" smtClean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13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</a:t>
            </a:r>
            <a:r>
              <a:rPr lang="zh-CN" altLang="en-US" sz="138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起步价</a:t>
            </a:r>
            <a:endParaRPr lang="zh-CN" altLang="en-US" sz="13800" dirty="0">
              <a:ln w="38100">
                <a:noFill/>
              </a:ln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4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848136" y="170878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747723" y="765267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调查</a:t>
            </a:r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报告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显示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933226" y="1420137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空心弧 1"/>
          <p:cNvSpPr/>
          <p:nvPr/>
        </p:nvSpPr>
        <p:spPr>
          <a:xfrm rot="16200000">
            <a:off x="647700" y="905789"/>
            <a:ext cx="4828263" cy="4828263"/>
          </a:xfrm>
          <a:prstGeom prst="blockArc">
            <a:avLst>
              <a:gd name="adj1" fmla="val 10800000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16200000">
            <a:off x="1219199" y="1477286"/>
            <a:ext cx="3685264" cy="3685264"/>
          </a:xfrm>
          <a:prstGeom prst="blockArc">
            <a:avLst>
              <a:gd name="adj1" fmla="val 10800000"/>
              <a:gd name="adj2" fmla="val 124544"/>
              <a:gd name="adj3" fmla="val 642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16200000">
            <a:off x="1676440" y="1934527"/>
            <a:ext cx="2770782" cy="2770783"/>
          </a:xfrm>
          <a:prstGeom prst="blockArc">
            <a:avLst>
              <a:gd name="adj1" fmla="val 10800000"/>
              <a:gd name="adj2" fmla="val 124544"/>
              <a:gd name="adj3" fmla="val 6427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42779" y="5429249"/>
            <a:ext cx="4320000" cy="304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042779" y="4933841"/>
            <a:ext cx="2880000" cy="228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042779" y="4533739"/>
            <a:ext cx="1440000" cy="1715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042779" y="573765"/>
            <a:ext cx="2579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7000</a:t>
            </a:r>
            <a:r>
              <a:rPr lang="zh-CN" altLang="en-US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48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83009" y="1226640"/>
            <a:ext cx="2000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6</a:t>
            </a:r>
            <a:r>
              <a:rPr lang="en-US" altLang="zh-CN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000</a:t>
            </a:r>
            <a:r>
              <a:rPr lang="zh-CN" altLang="en-US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36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83009" y="1745436"/>
            <a:ext cx="1797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5000</a:t>
            </a:r>
            <a:r>
              <a:rPr lang="zh-CN" altLang="en-US" sz="32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3200" dirty="0">
              <a:solidFill>
                <a:srgbClr val="00B05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14097" y="5211672"/>
            <a:ext cx="1675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70</a:t>
            </a:r>
            <a:r>
              <a:rPr lang="zh-CN" altLang="en-US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后</a:t>
            </a:r>
            <a:endParaRPr lang="zh-CN" altLang="en-US" sz="48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76744" y="4705310"/>
            <a:ext cx="1322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80</a:t>
            </a:r>
            <a:r>
              <a:rPr lang="zh-CN" altLang="en-US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后</a:t>
            </a:r>
            <a:endParaRPr lang="zh-CN" altLang="en-US" sz="36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10832" y="4297725"/>
            <a:ext cx="106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9</a:t>
            </a:r>
            <a:r>
              <a:rPr lang="en-US" altLang="zh-CN" sz="28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0</a:t>
            </a:r>
            <a:r>
              <a:rPr lang="zh-CN" altLang="en-US" sz="28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后</a:t>
            </a:r>
            <a:endParaRPr lang="zh-CN" altLang="en-US" sz="2800" dirty="0">
              <a:solidFill>
                <a:srgbClr val="00B05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00" b="12500"/>
          <a:stretch/>
        </p:blipFill>
        <p:spPr>
          <a:xfrm>
            <a:off x="9379865" y="4415814"/>
            <a:ext cx="1493475" cy="1493475"/>
          </a:xfrm>
          <a:prstGeom prst="ellipse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6" t="-859" r="-656" b="13468"/>
          <a:stretch/>
        </p:blipFill>
        <p:spPr>
          <a:xfrm>
            <a:off x="5589505" y="3437176"/>
            <a:ext cx="1190523" cy="1190522"/>
          </a:xfrm>
          <a:prstGeom prst="ellipse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67" t="15556" r="52917" b="66944"/>
          <a:stretch/>
        </p:blipFill>
        <p:spPr>
          <a:xfrm>
            <a:off x="7202631" y="3869882"/>
            <a:ext cx="1285560" cy="1327710"/>
          </a:xfrm>
          <a:prstGeom prst="ellipse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729638" y="2761714"/>
            <a:ext cx="75200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7405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女性对理想男友的最低要求是</a:t>
            </a:r>
            <a:endParaRPr lang="zh-CN" altLang="en-US" sz="4400" dirty="0">
              <a:solidFill>
                <a:srgbClr val="7405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32553" y="6115903"/>
            <a:ext cx="7811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52%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女性认为</a:t>
            </a:r>
            <a:r>
              <a:rPr lang="zh-CN" altLang="en-US" sz="4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房子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是结婚必须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8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848136" y="170878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747723" y="765267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调查</a:t>
            </a:r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报告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显示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933226" y="1420137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空心弧 1"/>
          <p:cNvSpPr/>
          <p:nvPr/>
        </p:nvSpPr>
        <p:spPr>
          <a:xfrm rot="16200000">
            <a:off x="647700" y="905789"/>
            <a:ext cx="4828263" cy="4828263"/>
          </a:xfrm>
          <a:prstGeom prst="blockArc">
            <a:avLst>
              <a:gd name="adj1" fmla="val 5814634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16200000">
            <a:off x="1219199" y="1477286"/>
            <a:ext cx="3685264" cy="3685264"/>
          </a:xfrm>
          <a:prstGeom prst="blockArc">
            <a:avLst>
              <a:gd name="adj1" fmla="val 6866590"/>
              <a:gd name="adj2" fmla="val 124544"/>
              <a:gd name="adj3" fmla="val 642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16200000">
            <a:off x="1676440" y="1934527"/>
            <a:ext cx="2770782" cy="2770783"/>
          </a:xfrm>
          <a:prstGeom prst="blockArc">
            <a:avLst>
              <a:gd name="adj1" fmla="val 8943706"/>
              <a:gd name="adj2" fmla="val 124544"/>
              <a:gd name="adj3" fmla="val 6427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42778" y="573765"/>
            <a:ext cx="3818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上海</a:t>
            </a:r>
            <a:r>
              <a:rPr lang="en-US" altLang="zh-CN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9964</a:t>
            </a:r>
            <a:r>
              <a:rPr lang="zh-CN" altLang="en-US" sz="48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48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83007" y="1226640"/>
            <a:ext cx="2901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深圳</a:t>
            </a:r>
            <a:r>
              <a:rPr lang="en-US" altLang="zh-CN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8437</a:t>
            </a:r>
            <a:r>
              <a:rPr lang="zh-CN" altLang="en-US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36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42778" y="1688987"/>
            <a:ext cx="2552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北京</a:t>
            </a:r>
            <a:r>
              <a:rPr lang="en-US" altLang="zh-CN" sz="32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8149</a:t>
            </a:r>
            <a:r>
              <a:rPr lang="zh-CN" altLang="en-US" sz="3200" dirty="0" smtClean="0">
                <a:solidFill>
                  <a:srgbClr val="00B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3200" dirty="0">
              <a:solidFill>
                <a:srgbClr val="00B05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231650" y="3104870"/>
            <a:ext cx="503214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7405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80%</a:t>
            </a:r>
            <a:r>
              <a:rPr lang="zh-CN" altLang="en-US" sz="4400" dirty="0" smtClean="0">
                <a:solidFill>
                  <a:srgbClr val="7405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后单身女性</a:t>
            </a:r>
            <a:endParaRPr lang="en-US" altLang="zh-CN" sz="4400" dirty="0" smtClean="0">
              <a:solidFill>
                <a:srgbClr val="7405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rgbClr val="7405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恋爱“起步价”</a:t>
            </a:r>
            <a:endParaRPr lang="zh-CN" altLang="en-US" sz="5400" dirty="0">
              <a:solidFill>
                <a:srgbClr val="7405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3" name="空心弧 22"/>
          <p:cNvSpPr/>
          <p:nvPr/>
        </p:nvSpPr>
        <p:spPr>
          <a:xfrm rot="16200000">
            <a:off x="2000041" y="2330211"/>
            <a:ext cx="1996087" cy="1996087"/>
          </a:xfrm>
          <a:prstGeom prst="blockArc">
            <a:avLst>
              <a:gd name="adj1" fmla="val 10800000"/>
              <a:gd name="adj2" fmla="val 124544"/>
              <a:gd name="adj3" fmla="val 642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80862" y="2130066"/>
            <a:ext cx="1986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杭州</a:t>
            </a:r>
            <a:r>
              <a:rPr lang="en-US" altLang="zh-CN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7828</a:t>
            </a:r>
            <a:r>
              <a:rPr lang="zh-CN" alt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2400" dirty="0">
              <a:solidFill>
                <a:schemeClr val="accent2">
                  <a:lumMod val="40000"/>
                  <a:lumOff val="6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325177" y="2575777"/>
            <a:ext cx="1504951" cy="150495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11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1763" y="73556"/>
            <a:ext cx="1789947" cy="17899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749" y="238168"/>
            <a:ext cx="27243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女人的</a:t>
            </a:r>
            <a:endParaRPr lang="en-US" altLang="zh-CN" sz="2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6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独立</a:t>
            </a:r>
            <a:endParaRPr lang="zh-CN" altLang="en-US" sz="6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86594" y="667143"/>
            <a:ext cx="1456847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空心弧 1"/>
          <p:cNvSpPr/>
          <p:nvPr/>
        </p:nvSpPr>
        <p:spPr>
          <a:xfrm rot="16200000">
            <a:off x="2219672" y="447539"/>
            <a:ext cx="2961363" cy="2961363"/>
          </a:xfrm>
          <a:prstGeom prst="blockArc">
            <a:avLst>
              <a:gd name="adj1" fmla="val 16294654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16200000">
            <a:off x="2570195" y="798060"/>
            <a:ext cx="2260317" cy="2260317"/>
          </a:xfrm>
          <a:prstGeom prst="blockArc">
            <a:avLst>
              <a:gd name="adj1" fmla="val 13233893"/>
              <a:gd name="adj2" fmla="val 129555"/>
              <a:gd name="adj3" fmla="val 811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45066" y="260514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27%</a:t>
            </a:r>
            <a:r>
              <a:rPr lang="zh-CN" altLang="en-US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没有愁嫁的压力</a:t>
            </a:r>
            <a:endParaRPr lang="zh-CN" altLang="en-US" sz="24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06441" y="675556"/>
            <a:ext cx="3121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36%</a:t>
            </a:r>
            <a:r>
              <a:rPr lang="zh-CN" altLang="en-US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认为单身也不错</a:t>
            </a:r>
            <a:endParaRPr lang="zh-CN" altLang="en-US" sz="24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6" name="空心弧 15"/>
          <p:cNvSpPr/>
          <p:nvPr/>
        </p:nvSpPr>
        <p:spPr>
          <a:xfrm rot="16200000">
            <a:off x="333721" y="3822912"/>
            <a:ext cx="2961363" cy="2961363"/>
          </a:xfrm>
          <a:prstGeom prst="blockArc">
            <a:avLst>
              <a:gd name="adj1" fmla="val 5391895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空心弧 16"/>
          <p:cNvSpPr/>
          <p:nvPr/>
        </p:nvSpPr>
        <p:spPr>
          <a:xfrm rot="16200000">
            <a:off x="684243" y="4173434"/>
            <a:ext cx="2260317" cy="2260317"/>
          </a:xfrm>
          <a:prstGeom prst="blockArc">
            <a:avLst>
              <a:gd name="adj1" fmla="val 21063771"/>
              <a:gd name="adj2" fmla="val 129555"/>
              <a:gd name="adj3" fmla="val 811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空心弧 17"/>
          <p:cNvSpPr/>
          <p:nvPr/>
        </p:nvSpPr>
        <p:spPr>
          <a:xfrm rot="16200000">
            <a:off x="1082386" y="4571577"/>
            <a:ext cx="1464030" cy="1464031"/>
          </a:xfrm>
          <a:prstGeom prst="blockArc">
            <a:avLst>
              <a:gd name="adj1" fmla="val 15816383"/>
              <a:gd name="adj2" fmla="val 260301"/>
              <a:gd name="adj3" fmla="val 1193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35572" y="3646012"/>
            <a:ext cx="4703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75.46%</a:t>
            </a:r>
            <a:r>
              <a:rPr lang="zh-CN" altLang="en-US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收入在</a:t>
            </a:r>
            <a:r>
              <a:rPr lang="en-US" altLang="zh-CN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4000-7000</a:t>
            </a:r>
            <a:r>
              <a:rPr lang="zh-CN" altLang="en-US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24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61341" y="4061055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2.78%</a:t>
            </a:r>
            <a:r>
              <a:rPr lang="zh-CN" altLang="en-US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月薪</a:t>
            </a:r>
            <a:r>
              <a:rPr lang="en-US" altLang="zh-CN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7000-10000</a:t>
            </a:r>
            <a:r>
              <a:rPr lang="zh-CN" altLang="en-US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</a:t>
            </a:r>
            <a:endParaRPr lang="zh-CN" altLang="en-US" sz="24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59115" y="4479778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92D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21.76%</a:t>
            </a:r>
            <a:r>
              <a:rPr lang="zh-CN" altLang="en-US" sz="2400" dirty="0" smtClean="0">
                <a:solidFill>
                  <a:srgbClr val="92D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月薪在</a:t>
            </a:r>
            <a:r>
              <a:rPr lang="en-US" altLang="zh-CN" sz="2400" dirty="0" smtClean="0">
                <a:solidFill>
                  <a:srgbClr val="92D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3000</a:t>
            </a:r>
            <a:r>
              <a:rPr lang="zh-CN" altLang="en-US" sz="2400" dirty="0" smtClean="0">
                <a:solidFill>
                  <a:srgbClr val="92D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元以下</a:t>
            </a:r>
            <a:endParaRPr lang="zh-CN" altLang="en-US" sz="2400" dirty="0">
              <a:solidFill>
                <a:srgbClr val="92D05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5" name="空心弧 24"/>
          <p:cNvSpPr/>
          <p:nvPr/>
        </p:nvSpPr>
        <p:spPr>
          <a:xfrm rot="16200000">
            <a:off x="7215676" y="447305"/>
            <a:ext cx="2961363" cy="2961363"/>
          </a:xfrm>
          <a:prstGeom prst="blockArc">
            <a:avLst>
              <a:gd name="adj1" fmla="val 3703155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 rot="16200000">
            <a:off x="7566199" y="797827"/>
            <a:ext cx="2260317" cy="2260317"/>
          </a:xfrm>
          <a:prstGeom prst="blockArc">
            <a:avLst>
              <a:gd name="adj1" fmla="val 17558501"/>
              <a:gd name="adj2" fmla="val 129555"/>
              <a:gd name="adj3" fmla="val 811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41070" y="260279"/>
            <a:ext cx="3347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85.36%</a:t>
            </a:r>
            <a:r>
              <a:rPr lang="zh-CN" altLang="en-US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有自己的房子</a:t>
            </a:r>
            <a:endParaRPr lang="zh-CN" altLang="en-US" sz="24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02443" y="675320"/>
            <a:ext cx="2773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16.4%</a:t>
            </a:r>
            <a:r>
              <a:rPr lang="zh-CN" altLang="en-US" sz="2400" dirty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有多</a:t>
            </a:r>
            <a:r>
              <a:rPr lang="zh-CN" altLang="en-US" sz="24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套住房</a:t>
            </a:r>
            <a:endParaRPr lang="zh-CN" altLang="en-US" sz="24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9" name="空心弧 28"/>
          <p:cNvSpPr/>
          <p:nvPr/>
        </p:nvSpPr>
        <p:spPr>
          <a:xfrm rot="16200000">
            <a:off x="6784253" y="3793966"/>
            <a:ext cx="2961363" cy="2961363"/>
          </a:xfrm>
          <a:prstGeom prst="blockArc">
            <a:avLst>
              <a:gd name="adj1" fmla="val 15386922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09645" y="3606940"/>
            <a:ext cx="3600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29.16%</a:t>
            </a:r>
            <a:r>
              <a:rPr lang="zh-CN" altLang="en-US" sz="24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有自己的私家车</a:t>
            </a:r>
            <a:endParaRPr lang="zh-CN" altLang="en-US" sz="24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386783" y="4960721"/>
            <a:ext cx="1190301" cy="1384997"/>
          </a:xfrm>
          <a:custGeom>
            <a:avLst/>
            <a:gdLst>
              <a:gd name="connsiteX0" fmla="*/ 759854 w 3464417"/>
              <a:gd name="connsiteY0" fmla="*/ 231819 h 4031087"/>
              <a:gd name="connsiteX1" fmla="*/ 425003 w 3464417"/>
              <a:gd name="connsiteY1" fmla="*/ 412124 h 4031087"/>
              <a:gd name="connsiteX2" fmla="*/ 798491 w 3464417"/>
              <a:gd name="connsiteY2" fmla="*/ 682580 h 4031087"/>
              <a:gd name="connsiteX3" fmla="*/ 1081826 w 3464417"/>
              <a:gd name="connsiteY3" fmla="*/ 682580 h 4031087"/>
              <a:gd name="connsiteX4" fmla="*/ 1210615 w 3464417"/>
              <a:gd name="connsiteY4" fmla="*/ 875763 h 4031087"/>
              <a:gd name="connsiteX5" fmla="*/ 1120462 w 3464417"/>
              <a:gd name="connsiteY5" fmla="*/ 914400 h 4031087"/>
              <a:gd name="connsiteX6" fmla="*/ 940158 w 3464417"/>
              <a:gd name="connsiteY6" fmla="*/ 1056067 h 4031087"/>
              <a:gd name="connsiteX7" fmla="*/ 489398 w 3464417"/>
              <a:gd name="connsiteY7" fmla="*/ 1725769 h 4031087"/>
              <a:gd name="connsiteX8" fmla="*/ 206062 w 3464417"/>
              <a:gd name="connsiteY8" fmla="*/ 2202287 h 4031087"/>
              <a:gd name="connsiteX9" fmla="*/ 77274 w 3464417"/>
              <a:gd name="connsiteY9" fmla="*/ 2807594 h 4031087"/>
              <a:gd name="connsiteX10" fmla="*/ 0 w 3464417"/>
              <a:gd name="connsiteY10" fmla="*/ 3412901 h 4031087"/>
              <a:gd name="connsiteX11" fmla="*/ 360609 w 3464417"/>
              <a:gd name="connsiteY11" fmla="*/ 3773510 h 4031087"/>
              <a:gd name="connsiteX12" fmla="*/ 1120462 w 3464417"/>
              <a:gd name="connsiteY12" fmla="*/ 4031087 h 4031087"/>
              <a:gd name="connsiteX13" fmla="*/ 2112136 w 3464417"/>
              <a:gd name="connsiteY13" fmla="*/ 3979571 h 4031087"/>
              <a:gd name="connsiteX14" fmla="*/ 2949262 w 3464417"/>
              <a:gd name="connsiteY14" fmla="*/ 3799267 h 4031087"/>
              <a:gd name="connsiteX15" fmla="*/ 3322750 w 3464417"/>
              <a:gd name="connsiteY15" fmla="*/ 3528811 h 4031087"/>
              <a:gd name="connsiteX16" fmla="*/ 3464417 w 3464417"/>
              <a:gd name="connsiteY16" fmla="*/ 2807594 h 4031087"/>
              <a:gd name="connsiteX17" fmla="*/ 3387144 w 3464417"/>
              <a:gd name="connsiteY17" fmla="*/ 1854557 h 4031087"/>
              <a:gd name="connsiteX18" fmla="*/ 3078051 w 3464417"/>
              <a:gd name="connsiteY18" fmla="*/ 1326524 h 4031087"/>
              <a:gd name="connsiteX19" fmla="*/ 2704564 w 3464417"/>
              <a:gd name="connsiteY19" fmla="*/ 914400 h 4031087"/>
              <a:gd name="connsiteX20" fmla="*/ 2163651 w 3464417"/>
              <a:gd name="connsiteY20" fmla="*/ 643943 h 4031087"/>
              <a:gd name="connsiteX21" fmla="*/ 1996226 w 3464417"/>
              <a:gd name="connsiteY21" fmla="*/ 592428 h 4031087"/>
              <a:gd name="connsiteX22" fmla="*/ 1635617 w 3464417"/>
              <a:gd name="connsiteY22" fmla="*/ 489397 h 4031087"/>
              <a:gd name="connsiteX23" fmla="*/ 1815922 w 3464417"/>
              <a:gd name="connsiteY23" fmla="*/ 309093 h 4031087"/>
              <a:gd name="connsiteX24" fmla="*/ 2034862 w 3464417"/>
              <a:gd name="connsiteY24" fmla="*/ 128788 h 4031087"/>
              <a:gd name="connsiteX25" fmla="*/ 1970468 w 3464417"/>
              <a:gd name="connsiteY25" fmla="*/ 12879 h 4031087"/>
              <a:gd name="connsiteX26" fmla="*/ 1712891 w 3464417"/>
              <a:gd name="connsiteY26" fmla="*/ 0 h 4031087"/>
              <a:gd name="connsiteX27" fmla="*/ 1365161 w 3464417"/>
              <a:gd name="connsiteY27" fmla="*/ 64394 h 4031087"/>
              <a:gd name="connsiteX28" fmla="*/ 798491 w 3464417"/>
              <a:gd name="connsiteY28" fmla="*/ 193183 h 4031087"/>
              <a:gd name="connsiteX29" fmla="*/ 669702 w 3464417"/>
              <a:gd name="connsiteY29" fmla="*/ 257577 h 4031087"/>
              <a:gd name="connsiteX30" fmla="*/ 759854 w 3464417"/>
              <a:gd name="connsiteY30" fmla="*/ 231819 h 4031087"/>
              <a:gd name="connsiteX0" fmla="*/ 759854 w 3464417"/>
              <a:gd name="connsiteY0" fmla="*/ 231819 h 4031087"/>
              <a:gd name="connsiteX1" fmla="*/ 425003 w 3464417"/>
              <a:gd name="connsiteY1" fmla="*/ 412124 h 4031087"/>
              <a:gd name="connsiteX2" fmla="*/ 798491 w 3464417"/>
              <a:gd name="connsiteY2" fmla="*/ 682580 h 4031087"/>
              <a:gd name="connsiteX3" fmla="*/ 1081826 w 3464417"/>
              <a:gd name="connsiteY3" fmla="*/ 682580 h 4031087"/>
              <a:gd name="connsiteX4" fmla="*/ 1210615 w 3464417"/>
              <a:gd name="connsiteY4" fmla="*/ 875763 h 4031087"/>
              <a:gd name="connsiteX5" fmla="*/ 1120462 w 3464417"/>
              <a:gd name="connsiteY5" fmla="*/ 914400 h 4031087"/>
              <a:gd name="connsiteX6" fmla="*/ 940158 w 3464417"/>
              <a:gd name="connsiteY6" fmla="*/ 1056067 h 4031087"/>
              <a:gd name="connsiteX7" fmla="*/ 489398 w 3464417"/>
              <a:gd name="connsiteY7" fmla="*/ 1725769 h 4031087"/>
              <a:gd name="connsiteX8" fmla="*/ 206062 w 3464417"/>
              <a:gd name="connsiteY8" fmla="*/ 2202287 h 4031087"/>
              <a:gd name="connsiteX9" fmla="*/ 77274 w 3464417"/>
              <a:gd name="connsiteY9" fmla="*/ 2807594 h 4031087"/>
              <a:gd name="connsiteX10" fmla="*/ 0 w 3464417"/>
              <a:gd name="connsiteY10" fmla="*/ 3412901 h 4031087"/>
              <a:gd name="connsiteX11" fmla="*/ 360609 w 3464417"/>
              <a:gd name="connsiteY11" fmla="*/ 3773510 h 4031087"/>
              <a:gd name="connsiteX12" fmla="*/ 1120462 w 3464417"/>
              <a:gd name="connsiteY12" fmla="*/ 4031087 h 4031087"/>
              <a:gd name="connsiteX13" fmla="*/ 2112136 w 3464417"/>
              <a:gd name="connsiteY13" fmla="*/ 3979571 h 4031087"/>
              <a:gd name="connsiteX14" fmla="*/ 2949262 w 3464417"/>
              <a:gd name="connsiteY14" fmla="*/ 3799267 h 4031087"/>
              <a:gd name="connsiteX15" fmla="*/ 3322750 w 3464417"/>
              <a:gd name="connsiteY15" fmla="*/ 3528811 h 4031087"/>
              <a:gd name="connsiteX16" fmla="*/ 3464417 w 3464417"/>
              <a:gd name="connsiteY16" fmla="*/ 2807594 h 4031087"/>
              <a:gd name="connsiteX17" fmla="*/ 3387144 w 3464417"/>
              <a:gd name="connsiteY17" fmla="*/ 1854557 h 4031087"/>
              <a:gd name="connsiteX18" fmla="*/ 3078051 w 3464417"/>
              <a:gd name="connsiteY18" fmla="*/ 1326524 h 4031087"/>
              <a:gd name="connsiteX19" fmla="*/ 2704564 w 3464417"/>
              <a:gd name="connsiteY19" fmla="*/ 914400 h 4031087"/>
              <a:gd name="connsiteX20" fmla="*/ 2163651 w 3464417"/>
              <a:gd name="connsiteY20" fmla="*/ 643943 h 4031087"/>
              <a:gd name="connsiteX21" fmla="*/ 1996226 w 3464417"/>
              <a:gd name="connsiteY21" fmla="*/ 592428 h 4031087"/>
              <a:gd name="connsiteX22" fmla="*/ 1635617 w 3464417"/>
              <a:gd name="connsiteY22" fmla="*/ 489397 h 4031087"/>
              <a:gd name="connsiteX23" fmla="*/ 1815922 w 3464417"/>
              <a:gd name="connsiteY23" fmla="*/ 309093 h 4031087"/>
              <a:gd name="connsiteX24" fmla="*/ 2034862 w 3464417"/>
              <a:gd name="connsiteY24" fmla="*/ 128788 h 4031087"/>
              <a:gd name="connsiteX25" fmla="*/ 1970468 w 3464417"/>
              <a:gd name="connsiteY25" fmla="*/ 12879 h 4031087"/>
              <a:gd name="connsiteX26" fmla="*/ 1712891 w 3464417"/>
              <a:gd name="connsiteY26" fmla="*/ 0 h 4031087"/>
              <a:gd name="connsiteX27" fmla="*/ 1365161 w 3464417"/>
              <a:gd name="connsiteY27" fmla="*/ 64394 h 4031087"/>
              <a:gd name="connsiteX28" fmla="*/ 798491 w 3464417"/>
              <a:gd name="connsiteY28" fmla="*/ 193183 h 4031087"/>
              <a:gd name="connsiteX29" fmla="*/ 669702 w 3464417"/>
              <a:gd name="connsiteY29" fmla="*/ 257577 h 4031087"/>
              <a:gd name="connsiteX30" fmla="*/ 759854 w 3464417"/>
              <a:gd name="connsiteY30" fmla="*/ 231819 h 4031087"/>
              <a:gd name="connsiteX0" fmla="*/ 759854 w 3464417"/>
              <a:gd name="connsiteY0" fmla="*/ 231819 h 4031087"/>
              <a:gd name="connsiteX1" fmla="*/ 425003 w 3464417"/>
              <a:gd name="connsiteY1" fmla="*/ 412124 h 4031087"/>
              <a:gd name="connsiteX2" fmla="*/ 798491 w 3464417"/>
              <a:gd name="connsiteY2" fmla="*/ 682580 h 4031087"/>
              <a:gd name="connsiteX3" fmla="*/ 1081826 w 3464417"/>
              <a:gd name="connsiteY3" fmla="*/ 682580 h 4031087"/>
              <a:gd name="connsiteX4" fmla="*/ 1210615 w 3464417"/>
              <a:gd name="connsiteY4" fmla="*/ 875763 h 4031087"/>
              <a:gd name="connsiteX5" fmla="*/ 1120462 w 3464417"/>
              <a:gd name="connsiteY5" fmla="*/ 914400 h 4031087"/>
              <a:gd name="connsiteX6" fmla="*/ 940158 w 3464417"/>
              <a:gd name="connsiteY6" fmla="*/ 1056067 h 4031087"/>
              <a:gd name="connsiteX7" fmla="*/ 489398 w 3464417"/>
              <a:gd name="connsiteY7" fmla="*/ 1725769 h 4031087"/>
              <a:gd name="connsiteX8" fmla="*/ 206062 w 3464417"/>
              <a:gd name="connsiteY8" fmla="*/ 2202287 h 4031087"/>
              <a:gd name="connsiteX9" fmla="*/ 77274 w 3464417"/>
              <a:gd name="connsiteY9" fmla="*/ 2807594 h 4031087"/>
              <a:gd name="connsiteX10" fmla="*/ 0 w 3464417"/>
              <a:gd name="connsiteY10" fmla="*/ 3412901 h 4031087"/>
              <a:gd name="connsiteX11" fmla="*/ 360609 w 3464417"/>
              <a:gd name="connsiteY11" fmla="*/ 3773510 h 4031087"/>
              <a:gd name="connsiteX12" fmla="*/ 1120462 w 3464417"/>
              <a:gd name="connsiteY12" fmla="*/ 4031087 h 4031087"/>
              <a:gd name="connsiteX13" fmla="*/ 2112136 w 3464417"/>
              <a:gd name="connsiteY13" fmla="*/ 3979571 h 4031087"/>
              <a:gd name="connsiteX14" fmla="*/ 2949262 w 3464417"/>
              <a:gd name="connsiteY14" fmla="*/ 3799267 h 4031087"/>
              <a:gd name="connsiteX15" fmla="*/ 3322750 w 3464417"/>
              <a:gd name="connsiteY15" fmla="*/ 3528811 h 4031087"/>
              <a:gd name="connsiteX16" fmla="*/ 3464417 w 3464417"/>
              <a:gd name="connsiteY16" fmla="*/ 2807594 h 4031087"/>
              <a:gd name="connsiteX17" fmla="*/ 3387144 w 3464417"/>
              <a:gd name="connsiteY17" fmla="*/ 1854557 h 4031087"/>
              <a:gd name="connsiteX18" fmla="*/ 3078051 w 3464417"/>
              <a:gd name="connsiteY18" fmla="*/ 1326524 h 4031087"/>
              <a:gd name="connsiteX19" fmla="*/ 2704564 w 3464417"/>
              <a:gd name="connsiteY19" fmla="*/ 914400 h 4031087"/>
              <a:gd name="connsiteX20" fmla="*/ 2163651 w 3464417"/>
              <a:gd name="connsiteY20" fmla="*/ 643943 h 4031087"/>
              <a:gd name="connsiteX21" fmla="*/ 1996226 w 3464417"/>
              <a:gd name="connsiteY21" fmla="*/ 592428 h 4031087"/>
              <a:gd name="connsiteX22" fmla="*/ 1635617 w 3464417"/>
              <a:gd name="connsiteY22" fmla="*/ 489397 h 4031087"/>
              <a:gd name="connsiteX23" fmla="*/ 1815922 w 3464417"/>
              <a:gd name="connsiteY23" fmla="*/ 309093 h 4031087"/>
              <a:gd name="connsiteX24" fmla="*/ 2034862 w 3464417"/>
              <a:gd name="connsiteY24" fmla="*/ 128788 h 4031087"/>
              <a:gd name="connsiteX25" fmla="*/ 1970468 w 3464417"/>
              <a:gd name="connsiteY25" fmla="*/ 12879 h 4031087"/>
              <a:gd name="connsiteX26" fmla="*/ 1712891 w 3464417"/>
              <a:gd name="connsiteY26" fmla="*/ 0 h 4031087"/>
              <a:gd name="connsiteX27" fmla="*/ 1365161 w 3464417"/>
              <a:gd name="connsiteY27" fmla="*/ 64394 h 4031087"/>
              <a:gd name="connsiteX28" fmla="*/ 798491 w 3464417"/>
              <a:gd name="connsiteY28" fmla="*/ 193183 h 4031087"/>
              <a:gd name="connsiteX29" fmla="*/ 669702 w 3464417"/>
              <a:gd name="connsiteY29" fmla="*/ 257577 h 4031087"/>
              <a:gd name="connsiteX30" fmla="*/ 759854 w 3464417"/>
              <a:gd name="connsiteY30" fmla="*/ 231819 h 403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64417" h="4031087">
                <a:moveTo>
                  <a:pt x="759854" y="231819"/>
                </a:moveTo>
                <a:cubicBezTo>
                  <a:pt x="719071" y="257577"/>
                  <a:pt x="418563" y="336997"/>
                  <a:pt x="425003" y="412124"/>
                </a:cubicBezTo>
                <a:lnTo>
                  <a:pt x="798491" y="682580"/>
                </a:lnTo>
                <a:lnTo>
                  <a:pt x="1081826" y="682580"/>
                </a:lnTo>
                <a:lnTo>
                  <a:pt x="1210615" y="875763"/>
                </a:lnTo>
                <a:cubicBezTo>
                  <a:pt x="1217054" y="914400"/>
                  <a:pt x="1165538" y="884349"/>
                  <a:pt x="1120462" y="914400"/>
                </a:cubicBezTo>
                <a:cubicBezTo>
                  <a:pt x="1075386" y="944451"/>
                  <a:pt x="1045335" y="920839"/>
                  <a:pt x="940158" y="1056067"/>
                </a:cubicBezTo>
                <a:lnTo>
                  <a:pt x="489398" y="1725769"/>
                </a:lnTo>
                <a:lnTo>
                  <a:pt x="206062" y="2202287"/>
                </a:lnTo>
                <a:lnTo>
                  <a:pt x="77274" y="2807594"/>
                </a:lnTo>
                <a:lnTo>
                  <a:pt x="0" y="3412901"/>
                </a:lnTo>
                <a:lnTo>
                  <a:pt x="360609" y="3773510"/>
                </a:lnTo>
                <a:lnTo>
                  <a:pt x="1120462" y="4031087"/>
                </a:lnTo>
                <a:lnTo>
                  <a:pt x="2112136" y="3979571"/>
                </a:lnTo>
                <a:lnTo>
                  <a:pt x="2949262" y="3799267"/>
                </a:lnTo>
                <a:lnTo>
                  <a:pt x="3322750" y="3528811"/>
                </a:lnTo>
                <a:lnTo>
                  <a:pt x="3464417" y="2807594"/>
                </a:lnTo>
                <a:lnTo>
                  <a:pt x="3387144" y="1854557"/>
                </a:lnTo>
                <a:lnTo>
                  <a:pt x="3078051" y="1326524"/>
                </a:lnTo>
                <a:lnTo>
                  <a:pt x="2704564" y="914400"/>
                </a:lnTo>
                <a:lnTo>
                  <a:pt x="2163651" y="643943"/>
                </a:lnTo>
                <a:lnTo>
                  <a:pt x="1996226" y="592428"/>
                </a:lnTo>
                <a:lnTo>
                  <a:pt x="1635617" y="489397"/>
                </a:lnTo>
                <a:lnTo>
                  <a:pt x="1815922" y="309093"/>
                </a:lnTo>
                <a:lnTo>
                  <a:pt x="2034862" y="128788"/>
                </a:lnTo>
                <a:lnTo>
                  <a:pt x="1970468" y="12879"/>
                </a:lnTo>
                <a:lnTo>
                  <a:pt x="1712891" y="0"/>
                </a:lnTo>
                <a:lnTo>
                  <a:pt x="1365161" y="64394"/>
                </a:lnTo>
                <a:lnTo>
                  <a:pt x="798491" y="193183"/>
                </a:lnTo>
                <a:lnTo>
                  <a:pt x="669702" y="257577"/>
                </a:lnTo>
                <a:cubicBezTo>
                  <a:pt x="663263" y="264016"/>
                  <a:pt x="800637" y="206061"/>
                  <a:pt x="759854" y="231819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778252" y="5498506"/>
            <a:ext cx="487747" cy="703154"/>
            <a:chOff x="4999383" y="-1400085"/>
            <a:chExt cx="1017431" cy="1466768"/>
          </a:xfrm>
          <a:solidFill>
            <a:schemeClr val="bg1"/>
          </a:solidFill>
        </p:grpSpPr>
        <p:sp>
          <p:nvSpPr>
            <p:cNvPr id="34" name="矩形 33"/>
            <p:cNvSpPr/>
            <p:nvPr/>
          </p:nvSpPr>
          <p:spPr>
            <a:xfrm>
              <a:off x="4999383" y="-860596"/>
              <a:ext cx="1017431" cy="2060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4999383" y="-474230"/>
              <a:ext cx="1017431" cy="2060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6" name="矩形 35"/>
            <p:cNvSpPr/>
            <p:nvPr/>
          </p:nvSpPr>
          <p:spPr>
            <a:xfrm rot="3136377">
              <a:off x="4867516" y="-1127557"/>
              <a:ext cx="709774" cy="173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7" name="矩形 36"/>
            <p:cNvSpPr/>
            <p:nvPr/>
          </p:nvSpPr>
          <p:spPr>
            <a:xfrm rot="7560711">
              <a:off x="5383173" y="-1131855"/>
              <a:ext cx="709774" cy="173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8" name="矩形 37"/>
            <p:cNvSpPr/>
            <p:nvPr/>
          </p:nvSpPr>
          <p:spPr>
            <a:xfrm rot="5400000">
              <a:off x="5007325" y="-496767"/>
              <a:ext cx="927278" cy="1996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0" name="任意多边形 9"/>
          <p:cNvSpPr/>
          <p:nvPr/>
        </p:nvSpPr>
        <p:spPr>
          <a:xfrm>
            <a:off x="8260270" y="1359807"/>
            <a:ext cx="1194125" cy="1065831"/>
          </a:xfrm>
          <a:custGeom>
            <a:avLst/>
            <a:gdLst>
              <a:gd name="connsiteX0" fmla="*/ 361950 w 2305050"/>
              <a:gd name="connsiteY0" fmla="*/ 285750 h 2057400"/>
              <a:gd name="connsiteX1" fmla="*/ 361950 w 2305050"/>
              <a:gd name="connsiteY1" fmla="*/ 723900 h 2057400"/>
              <a:gd name="connsiteX2" fmla="*/ 0 w 2305050"/>
              <a:gd name="connsiteY2" fmla="*/ 1066800 h 2057400"/>
              <a:gd name="connsiteX3" fmla="*/ 152400 w 2305050"/>
              <a:gd name="connsiteY3" fmla="*/ 1295400 h 2057400"/>
              <a:gd name="connsiteX4" fmla="*/ 361950 w 2305050"/>
              <a:gd name="connsiteY4" fmla="*/ 1085850 h 2057400"/>
              <a:gd name="connsiteX5" fmla="*/ 361950 w 2305050"/>
              <a:gd name="connsiteY5" fmla="*/ 2019300 h 2057400"/>
              <a:gd name="connsiteX6" fmla="*/ 0 w 2305050"/>
              <a:gd name="connsiteY6" fmla="*/ 2019300 h 2057400"/>
              <a:gd name="connsiteX7" fmla="*/ 0 w 2305050"/>
              <a:gd name="connsiteY7" fmla="*/ 2057400 h 2057400"/>
              <a:gd name="connsiteX8" fmla="*/ 2209800 w 2305050"/>
              <a:gd name="connsiteY8" fmla="*/ 2057400 h 2057400"/>
              <a:gd name="connsiteX9" fmla="*/ 2209800 w 2305050"/>
              <a:gd name="connsiteY9" fmla="*/ 2000250 h 2057400"/>
              <a:gd name="connsiteX10" fmla="*/ 1962150 w 2305050"/>
              <a:gd name="connsiteY10" fmla="*/ 2000250 h 2057400"/>
              <a:gd name="connsiteX11" fmla="*/ 2000250 w 2305050"/>
              <a:gd name="connsiteY11" fmla="*/ 1047750 h 2057400"/>
              <a:gd name="connsiteX12" fmla="*/ 2133600 w 2305050"/>
              <a:gd name="connsiteY12" fmla="*/ 1219200 h 2057400"/>
              <a:gd name="connsiteX13" fmla="*/ 2305050 w 2305050"/>
              <a:gd name="connsiteY13" fmla="*/ 1009650 h 2057400"/>
              <a:gd name="connsiteX14" fmla="*/ 1219200 w 2305050"/>
              <a:gd name="connsiteY14" fmla="*/ 0 h 2057400"/>
              <a:gd name="connsiteX15" fmla="*/ 628650 w 2305050"/>
              <a:gd name="connsiteY15" fmla="*/ 590550 h 2057400"/>
              <a:gd name="connsiteX16" fmla="*/ 628650 w 2305050"/>
              <a:gd name="connsiteY16" fmla="*/ 190500 h 2057400"/>
              <a:gd name="connsiteX17" fmla="*/ 342900 w 2305050"/>
              <a:gd name="connsiteY17" fmla="*/ 190500 h 2057400"/>
              <a:gd name="connsiteX18" fmla="*/ 342900 w 2305050"/>
              <a:gd name="connsiteY18" fmla="*/ 3429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05050" h="2057400">
                <a:moveTo>
                  <a:pt x="361950" y="285750"/>
                </a:moveTo>
                <a:lnTo>
                  <a:pt x="361950" y="723900"/>
                </a:lnTo>
                <a:lnTo>
                  <a:pt x="0" y="1066800"/>
                </a:lnTo>
                <a:lnTo>
                  <a:pt x="152400" y="1295400"/>
                </a:lnTo>
                <a:lnTo>
                  <a:pt x="361950" y="1085850"/>
                </a:lnTo>
                <a:lnTo>
                  <a:pt x="361950" y="2019300"/>
                </a:lnTo>
                <a:lnTo>
                  <a:pt x="0" y="2019300"/>
                </a:lnTo>
                <a:lnTo>
                  <a:pt x="0" y="2057400"/>
                </a:lnTo>
                <a:lnTo>
                  <a:pt x="2209800" y="2057400"/>
                </a:lnTo>
                <a:lnTo>
                  <a:pt x="2209800" y="2000250"/>
                </a:lnTo>
                <a:lnTo>
                  <a:pt x="1962150" y="2000250"/>
                </a:lnTo>
                <a:lnTo>
                  <a:pt x="2000250" y="1047750"/>
                </a:lnTo>
                <a:lnTo>
                  <a:pt x="2133600" y="1219200"/>
                </a:lnTo>
                <a:lnTo>
                  <a:pt x="2305050" y="1009650"/>
                </a:lnTo>
                <a:lnTo>
                  <a:pt x="1219200" y="0"/>
                </a:lnTo>
                <a:lnTo>
                  <a:pt x="628650" y="590550"/>
                </a:lnTo>
                <a:lnTo>
                  <a:pt x="628650" y="190500"/>
                </a:lnTo>
                <a:lnTo>
                  <a:pt x="342900" y="190500"/>
                </a:lnTo>
                <a:lnTo>
                  <a:pt x="342900" y="342900"/>
                </a:lnTo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250751" y="5619206"/>
            <a:ext cx="2286000" cy="580571"/>
          </a:xfrm>
          <a:custGeom>
            <a:avLst/>
            <a:gdLst>
              <a:gd name="connsiteX0" fmla="*/ 57150 w 3600450"/>
              <a:gd name="connsiteY0" fmla="*/ 285750 h 914400"/>
              <a:gd name="connsiteX1" fmla="*/ 857250 w 3600450"/>
              <a:gd name="connsiteY1" fmla="*/ 285750 h 914400"/>
              <a:gd name="connsiteX2" fmla="*/ 1200150 w 3600450"/>
              <a:gd name="connsiteY2" fmla="*/ 0 h 914400"/>
              <a:gd name="connsiteX3" fmla="*/ 2667000 w 3600450"/>
              <a:gd name="connsiteY3" fmla="*/ 0 h 914400"/>
              <a:gd name="connsiteX4" fmla="*/ 2952750 w 3600450"/>
              <a:gd name="connsiteY4" fmla="*/ 247650 h 914400"/>
              <a:gd name="connsiteX5" fmla="*/ 3429000 w 3600450"/>
              <a:gd name="connsiteY5" fmla="*/ 247650 h 914400"/>
              <a:gd name="connsiteX6" fmla="*/ 3600450 w 3600450"/>
              <a:gd name="connsiteY6" fmla="*/ 742950 h 914400"/>
              <a:gd name="connsiteX7" fmla="*/ 3200400 w 3600450"/>
              <a:gd name="connsiteY7" fmla="*/ 742950 h 914400"/>
              <a:gd name="connsiteX8" fmla="*/ 3181350 w 3600450"/>
              <a:gd name="connsiteY8" fmla="*/ 876300 h 914400"/>
              <a:gd name="connsiteX9" fmla="*/ 2781300 w 3600450"/>
              <a:gd name="connsiteY9" fmla="*/ 876300 h 914400"/>
              <a:gd name="connsiteX10" fmla="*/ 2724150 w 3600450"/>
              <a:gd name="connsiteY10" fmla="*/ 819150 h 914400"/>
              <a:gd name="connsiteX11" fmla="*/ 1352550 w 3600450"/>
              <a:gd name="connsiteY11" fmla="*/ 819150 h 914400"/>
              <a:gd name="connsiteX12" fmla="*/ 1238250 w 3600450"/>
              <a:gd name="connsiteY12" fmla="*/ 914400 h 914400"/>
              <a:gd name="connsiteX13" fmla="*/ 781050 w 3600450"/>
              <a:gd name="connsiteY13" fmla="*/ 914400 h 914400"/>
              <a:gd name="connsiteX14" fmla="*/ 685800 w 3600450"/>
              <a:gd name="connsiteY14" fmla="*/ 819150 h 914400"/>
              <a:gd name="connsiteX15" fmla="*/ 0 w 3600450"/>
              <a:gd name="connsiteY15" fmla="*/ 819150 h 914400"/>
              <a:gd name="connsiteX16" fmla="*/ 171450 w 3600450"/>
              <a:gd name="connsiteY16" fmla="*/ 28575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00450" h="914400">
                <a:moveTo>
                  <a:pt x="57150" y="285750"/>
                </a:moveTo>
                <a:lnTo>
                  <a:pt x="857250" y="285750"/>
                </a:lnTo>
                <a:lnTo>
                  <a:pt x="1200150" y="0"/>
                </a:lnTo>
                <a:lnTo>
                  <a:pt x="2667000" y="0"/>
                </a:lnTo>
                <a:lnTo>
                  <a:pt x="2952750" y="247650"/>
                </a:lnTo>
                <a:lnTo>
                  <a:pt x="3429000" y="247650"/>
                </a:lnTo>
                <a:lnTo>
                  <a:pt x="3600450" y="742950"/>
                </a:lnTo>
                <a:lnTo>
                  <a:pt x="3200400" y="742950"/>
                </a:lnTo>
                <a:lnTo>
                  <a:pt x="3181350" y="876300"/>
                </a:lnTo>
                <a:lnTo>
                  <a:pt x="2781300" y="876300"/>
                </a:lnTo>
                <a:lnTo>
                  <a:pt x="2724150" y="819150"/>
                </a:lnTo>
                <a:lnTo>
                  <a:pt x="1352550" y="819150"/>
                </a:lnTo>
                <a:lnTo>
                  <a:pt x="1238250" y="914400"/>
                </a:lnTo>
                <a:lnTo>
                  <a:pt x="781050" y="914400"/>
                </a:lnTo>
                <a:lnTo>
                  <a:pt x="685800" y="819150"/>
                </a:lnTo>
                <a:lnTo>
                  <a:pt x="0" y="819150"/>
                </a:lnTo>
                <a:lnTo>
                  <a:pt x="171450" y="285750"/>
                </a:lnTo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笑脸 39"/>
          <p:cNvSpPr/>
          <p:nvPr/>
        </p:nvSpPr>
        <p:spPr>
          <a:xfrm>
            <a:off x="3137901" y="1259724"/>
            <a:ext cx="1124899" cy="1124898"/>
          </a:xfrm>
          <a:prstGeom prst="smileyFace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/>
          <p:nvPr/>
        </p:nvCxnSpPr>
        <p:spPr>
          <a:xfrm>
            <a:off x="0" y="3484867"/>
            <a:ext cx="12192000" cy="0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5755167" y="0"/>
            <a:ext cx="1578376" cy="6858000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2949260" y="1521055"/>
            <a:ext cx="392473" cy="421833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 flipV="1">
            <a:off x="4008105" y="1467284"/>
            <a:ext cx="371341" cy="46006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3285342" y="1489527"/>
            <a:ext cx="350524" cy="3505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721947" y="1508645"/>
            <a:ext cx="350524" cy="3505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空心弧 57"/>
          <p:cNvSpPr/>
          <p:nvPr/>
        </p:nvSpPr>
        <p:spPr>
          <a:xfrm flipV="1">
            <a:off x="3460604" y="1847215"/>
            <a:ext cx="465619" cy="361950"/>
          </a:xfrm>
          <a:prstGeom prst="blockArc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07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8933" y="68824"/>
            <a:ext cx="5251448" cy="711046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614790" y="1996753"/>
            <a:ext cx="429061" cy="429061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V="1">
            <a:off x="3290862" y="1314452"/>
            <a:ext cx="2386039" cy="1048385"/>
          </a:xfrm>
          <a:custGeom>
            <a:avLst/>
            <a:gdLst>
              <a:gd name="connsiteX0" fmla="*/ 1817370 w 1817370"/>
              <a:gd name="connsiteY0" fmla="*/ 982980 h 982980"/>
              <a:gd name="connsiteX1" fmla="*/ 811530 w 1817370"/>
              <a:gd name="connsiteY1" fmla="*/ 0 h 982980"/>
              <a:gd name="connsiteX2" fmla="*/ 0 w 1817370"/>
              <a:gd name="connsiteY2" fmla="*/ 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7370" h="982980">
                <a:moveTo>
                  <a:pt x="1817370" y="982980"/>
                </a:moveTo>
                <a:lnTo>
                  <a:pt x="81153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FF00"/>
            </a:solidFill>
            <a:headEnd type="none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5333" y="1897192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ln w="28575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高学历</a:t>
            </a:r>
          </a:p>
        </p:txBody>
      </p:sp>
      <p:sp>
        <p:nvSpPr>
          <p:cNvPr id="19" name="任意多边形 18"/>
          <p:cNvSpPr/>
          <p:nvPr/>
        </p:nvSpPr>
        <p:spPr>
          <a:xfrm flipH="1" flipV="1">
            <a:off x="6488818" y="1792659"/>
            <a:ext cx="1923113" cy="1823783"/>
          </a:xfrm>
          <a:custGeom>
            <a:avLst/>
            <a:gdLst>
              <a:gd name="connsiteX0" fmla="*/ 1817370 w 1817370"/>
              <a:gd name="connsiteY0" fmla="*/ 982980 h 982980"/>
              <a:gd name="connsiteX1" fmla="*/ 811530 w 1817370"/>
              <a:gd name="connsiteY1" fmla="*/ 0 h 982980"/>
              <a:gd name="connsiteX2" fmla="*/ 0 w 1817370"/>
              <a:gd name="connsiteY2" fmla="*/ 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7370" h="982980">
                <a:moveTo>
                  <a:pt x="1817370" y="982980"/>
                </a:moveTo>
                <a:lnTo>
                  <a:pt x="81153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FF00"/>
            </a:solidFill>
            <a:headEnd type="none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03628" y="3162388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ln w="28575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高年龄</a:t>
            </a:r>
          </a:p>
        </p:txBody>
      </p:sp>
      <p:sp>
        <p:nvSpPr>
          <p:cNvPr id="23" name="任意多边形 22"/>
          <p:cNvSpPr/>
          <p:nvPr/>
        </p:nvSpPr>
        <p:spPr>
          <a:xfrm flipV="1">
            <a:off x="3330403" y="2362835"/>
            <a:ext cx="2455431" cy="1980564"/>
          </a:xfrm>
          <a:custGeom>
            <a:avLst/>
            <a:gdLst>
              <a:gd name="connsiteX0" fmla="*/ 1817370 w 1817370"/>
              <a:gd name="connsiteY0" fmla="*/ 982980 h 982980"/>
              <a:gd name="connsiteX1" fmla="*/ 811530 w 1817370"/>
              <a:gd name="connsiteY1" fmla="*/ 0 h 982980"/>
              <a:gd name="connsiteX2" fmla="*/ 0 w 1817370"/>
              <a:gd name="connsiteY2" fmla="*/ 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7370" h="982980">
                <a:moveTo>
                  <a:pt x="1817370" y="982980"/>
                </a:moveTo>
                <a:lnTo>
                  <a:pt x="81153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FF00"/>
            </a:solidFill>
            <a:headEnd type="none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71376" y="3881734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ln w="28575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高收入</a:t>
            </a:r>
          </a:p>
        </p:txBody>
      </p:sp>
      <p:sp>
        <p:nvSpPr>
          <p:cNvPr id="28" name="椭圆 27"/>
          <p:cNvSpPr/>
          <p:nvPr/>
        </p:nvSpPr>
        <p:spPr>
          <a:xfrm>
            <a:off x="9093772" y="222432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9204645" y="668537"/>
            <a:ext cx="232507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</a:t>
            </a:r>
            <a:r>
              <a:rPr lang="zh-CN" altLang="en-US" sz="5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女的</a:t>
            </a:r>
            <a:endParaRPr lang="en-US" altLang="zh-CN" sz="5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4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基本特征</a:t>
            </a:r>
            <a:endParaRPr lang="zh-CN" altLang="en-US" sz="4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178862" y="1471691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 形 30"/>
          <p:cNvSpPr/>
          <p:nvPr/>
        </p:nvSpPr>
        <p:spPr>
          <a:xfrm rot="5400000">
            <a:off x="913776" y="1786599"/>
            <a:ext cx="408013" cy="420131"/>
          </a:xfrm>
          <a:prstGeom prst="corner">
            <a:avLst>
              <a:gd name="adj1" fmla="val 22157"/>
              <a:gd name="adj2" fmla="val 2362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L 形 31"/>
          <p:cNvSpPr/>
          <p:nvPr/>
        </p:nvSpPr>
        <p:spPr>
          <a:xfrm rot="5400000">
            <a:off x="1119880" y="3778158"/>
            <a:ext cx="408013" cy="420131"/>
          </a:xfrm>
          <a:prstGeom prst="corner">
            <a:avLst>
              <a:gd name="adj1" fmla="val 22157"/>
              <a:gd name="adj2" fmla="val 2362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L 形 32"/>
          <p:cNvSpPr/>
          <p:nvPr/>
        </p:nvSpPr>
        <p:spPr>
          <a:xfrm rot="10800000">
            <a:off x="10334443" y="3036550"/>
            <a:ext cx="408013" cy="420131"/>
          </a:xfrm>
          <a:prstGeom prst="corner">
            <a:avLst>
              <a:gd name="adj1" fmla="val 22157"/>
              <a:gd name="adj2" fmla="val 2362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5488152" y="1042632"/>
            <a:ext cx="429061" cy="429061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6059757" y="1481390"/>
            <a:ext cx="429061" cy="429061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6488817" y="5124450"/>
            <a:ext cx="153933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745727" y="4723598"/>
            <a:ext cx="14157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外企白领</a:t>
            </a:r>
            <a:endParaRPr lang="en-US" altLang="zh-CN" sz="2400" dirty="0" smtClean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杜拉拉</a:t>
            </a:r>
          </a:p>
        </p:txBody>
      </p:sp>
    </p:spTree>
    <p:extLst>
      <p:ext uri="{BB962C8B-B14F-4D97-AF65-F5344CB8AC3E}">
        <p14:creationId xmlns:p14="http://schemas.microsoft.com/office/powerpoint/2010/main" xmlns="" val="17453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848136" y="170878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709623" y="631917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剩女的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原因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895126" y="1286787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空心弧 1"/>
          <p:cNvSpPr/>
          <p:nvPr/>
        </p:nvSpPr>
        <p:spPr>
          <a:xfrm rot="16200000">
            <a:off x="647700" y="905789"/>
            <a:ext cx="4828263" cy="4828263"/>
          </a:xfrm>
          <a:prstGeom prst="blockArc">
            <a:avLst>
              <a:gd name="adj1" fmla="val 6452754"/>
              <a:gd name="adj2" fmla="val 124544"/>
              <a:gd name="adj3" fmla="val 642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16200000">
            <a:off x="1219199" y="1477286"/>
            <a:ext cx="3685264" cy="3685264"/>
          </a:xfrm>
          <a:prstGeom prst="blockArc">
            <a:avLst>
              <a:gd name="adj1" fmla="val 9401138"/>
              <a:gd name="adj2" fmla="val 124544"/>
              <a:gd name="adj3" fmla="val 642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42779" y="573763"/>
            <a:ext cx="5057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73%</a:t>
            </a:r>
            <a:r>
              <a:rPr lang="zh-CN" altLang="en-US" sz="40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的“剩女”认为</a:t>
            </a:r>
            <a:endParaRPr lang="zh-CN" altLang="en-US" sz="40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83007" y="1226640"/>
            <a:ext cx="365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62%</a:t>
            </a:r>
            <a:r>
              <a:rPr lang="zh-CN" altLang="en-US" sz="36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的男性认为</a:t>
            </a:r>
            <a:endParaRPr lang="zh-CN" altLang="en-US" sz="36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557418" y="2921218"/>
            <a:ext cx="2088615" cy="208861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009998" y="2223466"/>
            <a:ext cx="3226671" cy="322667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79073" y="3089324"/>
            <a:ext cx="27494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缺少认识</a:t>
            </a:r>
            <a:endParaRPr lang="en-US" altLang="zh-CN" sz="4800" dirty="0" smtClean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40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异性的途径</a:t>
            </a:r>
            <a:endParaRPr lang="zh-CN" altLang="en-US" sz="40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49083" y="318069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眼光</a:t>
            </a:r>
            <a:endParaRPr lang="en-US" altLang="zh-CN" sz="4800" dirty="0" smtClean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48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过高</a:t>
            </a:r>
            <a:endParaRPr lang="zh-CN" altLang="en-US" sz="40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43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848136" y="170878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709623" y="631917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最后的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结语</a:t>
            </a:r>
            <a:endParaRPr lang="zh-CN" altLang="en-US" sz="80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895126" y="1286787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745944" y="1941661"/>
            <a:ext cx="814918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其实也许你只要跨过心灵的那道门槛就能</a:t>
            </a:r>
            <a:r>
              <a:rPr lang="zh-CN" altLang="en-US" sz="88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脱单</a:t>
            </a:r>
            <a:r>
              <a:rPr lang="zh-CN" altLang="en-US" sz="8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了</a:t>
            </a:r>
            <a:endParaRPr lang="zh-CN" altLang="en-US" sz="88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67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04647" y="78016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5520" y="524119"/>
            <a:ext cx="2325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</a:t>
            </a:r>
            <a:r>
              <a:rPr lang="zh-CN" altLang="en-US" sz="5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女的</a:t>
            </a:r>
            <a:endParaRPr lang="en-US" altLang="zh-CN" sz="5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6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类型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9735" y="1327275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泪滴形 15"/>
          <p:cNvSpPr/>
          <p:nvPr/>
        </p:nvSpPr>
        <p:spPr>
          <a:xfrm rot="3799697">
            <a:off x="3446952" y="101969"/>
            <a:ext cx="3356902" cy="3356903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9080" y="548085"/>
            <a:ext cx="5695068" cy="6791709"/>
          </a:xfrm>
          <a:prstGeom prst="rect">
            <a:avLst/>
          </a:prstGeom>
        </p:spPr>
      </p:pic>
      <p:sp>
        <p:nvSpPr>
          <p:cNvPr id="20" name="泪滴形 19"/>
          <p:cNvSpPr/>
          <p:nvPr/>
        </p:nvSpPr>
        <p:spPr>
          <a:xfrm rot="21201556">
            <a:off x="6783101" y="2898809"/>
            <a:ext cx="669981" cy="663941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/>
        </p:nvSpPr>
        <p:spPr>
          <a:xfrm rot="6356572">
            <a:off x="7054706" y="1586113"/>
            <a:ext cx="388620" cy="388620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/>
          <p:cNvSpPr/>
          <p:nvPr/>
        </p:nvSpPr>
        <p:spPr>
          <a:xfrm rot="21201556">
            <a:off x="6283453" y="3249030"/>
            <a:ext cx="334888" cy="331869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rot="21292863">
            <a:off x="3631750" y="1891005"/>
            <a:ext cx="3138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什么</a:t>
            </a:r>
            <a:r>
              <a:rPr lang="zh-CN" altLang="en-US" sz="3200" dirty="0" smtClean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男人都想嫁</a:t>
            </a:r>
            <a:endParaRPr lang="zh-CN" altLang="en-US" sz="3200" dirty="0">
              <a:solidFill>
                <a:srgbClr val="880446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01669" y="857091"/>
            <a:ext cx="2427003" cy="923330"/>
          </a:xfrm>
          <a:custGeom>
            <a:avLst/>
            <a:gdLst>
              <a:gd name="connsiteX0" fmla="*/ 0 w 2362834"/>
              <a:gd name="connsiteY0" fmla="*/ 0 h 923330"/>
              <a:gd name="connsiteX1" fmla="*/ 2362834 w 2362834"/>
              <a:gd name="connsiteY1" fmla="*/ 0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0 w 2362834"/>
              <a:gd name="connsiteY0" fmla="*/ 272715 h 1196045"/>
              <a:gd name="connsiteX1" fmla="*/ 2282623 w 2362834"/>
              <a:gd name="connsiteY1" fmla="*/ 0 h 1196045"/>
              <a:gd name="connsiteX2" fmla="*/ 2362834 w 2362834"/>
              <a:gd name="connsiteY2" fmla="*/ 1196045 h 1196045"/>
              <a:gd name="connsiteX3" fmla="*/ 0 w 2362834"/>
              <a:gd name="connsiteY3" fmla="*/ 1196045 h 1196045"/>
              <a:gd name="connsiteX4" fmla="*/ 0 w 2362834"/>
              <a:gd name="connsiteY4" fmla="*/ 272715 h 1196045"/>
              <a:gd name="connsiteX0" fmla="*/ 0 w 2362834"/>
              <a:gd name="connsiteY0" fmla="*/ 0 h 923330"/>
              <a:gd name="connsiteX1" fmla="*/ 2170328 w 2362834"/>
              <a:gd name="connsiteY1" fmla="*/ 192506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64168 w 2427002"/>
              <a:gd name="connsiteY0" fmla="*/ 0 h 1147920"/>
              <a:gd name="connsiteX1" fmla="*/ 2234496 w 2427002"/>
              <a:gd name="connsiteY1" fmla="*/ 192506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0 h 1147920"/>
              <a:gd name="connsiteX1" fmla="*/ 2410959 w 2427002"/>
              <a:gd name="connsiteY1" fmla="*/ 96253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002" h="1147920">
                <a:moveTo>
                  <a:pt x="64168" y="0"/>
                </a:moveTo>
                <a:lnTo>
                  <a:pt x="2410959" y="96253"/>
                </a:lnTo>
                <a:lnTo>
                  <a:pt x="2427002" y="923330"/>
                </a:lnTo>
                <a:lnTo>
                  <a:pt x="0" y="1147920"/>
                </a:lnTo>
                <a:lnTo>
                  <a:pt x="64168" y="0"/>
                </a:lnTo>
                <a:close/>
              </a:path>
            </a:pathLst>
          </a:custGeom>
          <a:solidFill>
            <a:srgbClr val="BB015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结婚狂</a:t>
            </a:r>
            <a:endParaRPr lang="zh-CN" altLang="en-US" sz="6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06974" y="2858095"/>
            <a:ext cx="196880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</a:t>
            </a:r>
            <a:endParaRPr lang="zh-CN" altLang="en-US" sz="239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3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04647" y="78016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5520" y="524119"/>
            <a:ext cx="2325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</a:t>
            </a:r>
            <a:r>
              <a:rPr lang="zh-CN" altLang="en-US" sz="5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女的</a:t>
            </a:r>
            <a:endParaRPr lang="en-US" altLang="zh-CN" sz="5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6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类型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9735" y="1327275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泪滴形 15"/>
          <p:cNvSpPr/>
          <p:nvPr/>
        </p:nvSpPr>
        <p:spPr>
          <a:xfrm rot="3799697">
            <a:off x="3446952" y="101969"/>
            <a:ext cx="3356902" cy="3356903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泪滴形 19"/>
          <p:cNvSpPr/>
          <p:nvPr/>
        </p:nvSpPr>
        <p:spPr>
          <a:xfrm rot="21201556">
            <a:off x="6783101" y="2898809"/>
            <a:ext cx="669981" cy="663941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/>
        </p:nvSpPr>
        <p:spPr>
          <a:xfrm rot="6356572">
            <a:off x="7054706" y="1586113"/>
            <a:ext cx="388620" cy="388620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/>
          <p:cNvSpPr/>
          <p:nvPr/>
        </p:nvSpPr>
        <p:spPr>
          <a:xfrm rot="21201556">
            <a:off x="6283453" y="3249030"/>
            <a:ext cx="334888" cy="331869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rot="21102681">
            <a:off x="3641169" y="1843416"/>
            <a:ext cx="3138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要工作不要爱情</a:t>
            </a:r>
            <a:endParaRPr lang="zh-CN" altLang="en-US" sz="3200" dirty="0">
              <a:solidFill>
                <a:srgbClr val="880446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43874" y="857091"/>
            <a:ext cx="2441069" cy="923330"/>
          </a:xfrm>
          <a:custGeom>
            <a:avLst/>
            <a:gdLst>
              <a:gd name="connsiteX0" fmla="*/ 0 w 2362834"/>
              <a:gd name="connsiteY0" fmla="*/ 0 h 923330"/>
              <a:gd name="connsiteX1" fmla="*/ 2362834 w 2362834"/>
              <a:gd name="connsiteY1" fmla="*/ 0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0 w 2362834"/>
              <a:gd name="connsiteY0" fmla="*/ 272715 h 1196045"/>
              <a:gd name="connsiteX1" fmla="*/ 2282623 w 2362834"/>
              <a:gd name="connsiteY1" fmla="*/ 0 h 1196045"/>
              <a:gd name="connsiteX2" fmla="*/ 2362834 w 2362834"/>
              <a:gd name="connsiteY2" fmla="*/ 1196045 h 1196045"/>
              <a:gd name="connsiteX3" fmla="*/ 0 w 2362834"/>
              <a:gd name="connsiteY3" fmla="*/ 1196045 h 1196045"/>
              <a:gd name="connsiteX4" fmla="*/ 0 w 2362834"/>
              <a:gd name="connsiteY4" fmla="*/ 272715 h 1196045"/>
              <a:gd name="connsiteX0" fmla="*/ 0 w 2362834"/>
              <a:gd name="connsiteY0" fmla="*/ 0 h 923330"/>
              <a:gd name="connsiteX1" fmla="*/ 2170328 w 2362834"/>
              <a:gd name="connsiteY1" fmla="*/ 192506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64168 w 2427002"/>
              <a:gd name="connsiteY0" fmla="*/ 0 h 1147920"/>
              <a:gd name="connsiteX1" fmla="*/ 2234496 w 2427002"/>
              <a:gd name="connsiteY1" fmla="*/ 192506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0 h 1147920"/>
              <a:gd name="connsiteX1" fmla="*/ 2410959 w 2427002"/>
              <a:gd name="connsiteY1" fmla="*/ 96253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210995 h 1358915"/>
              <a:gd name="connsiteX1" fmla="*/ 2386246 w 2427002"/>
              <a:gd name="connsiteY1" fmla="*/ 0 h 1358915"/>
              <a:gd name="connsiteX2" fmla="*/ 2427002 w 2427002"/>
              <a:gd name="connsiteY2" fmla="*/ 1134325 h 1358915"/>
              <a:gd name="connsiteX3" fmla="*/ 0 w 2427002"/>
              <a:gd name="connsiteY3" fmla="*/ 1358915 h 1358915"/>
              <a:gd name="connsiteX4" fmla="*/ 64168 w 2427002"/>
              <a:gd name="connsiteY4" fmla="*/ 210995 h 1358915"/>
              <a:gd name="connsiteX0" fmla="*/ 247048 w 2427002"/>
              <a:gd name="connsiteY0" fmla="*/ 0 h 1392773"/>
              <a:gd name="connsiteX1" fmla="*/ 2386246 w 2427002"/>
              <a:gd name="connsiteY1" fmla="*/ 33858 h 1392773"/>
              <a:gd name="connsiteX2" fmla="*/ 2427002 w 2427002"/>
              <a:gd name="connsiteY2" fmla="*/ 1168183 h 1392773"/>
              <a:gd name="connsiteX3" fmla="*/ 0 w 2427002"/>
              <a:gd name="connsiteY3" fmla="*/ 1392773 h 1392773"/>
              <a:gd name="connsiteX4" fmla="*/ 247048 w 2427002"/>
              <a:gd name="connsiteY4" fmla="*/ 0 h 1392773"/>
              <a:gd name="connsiteX0" fmla="*/ 247048 w 2441069"/>
              <a:gd name="connsiteY0" fmla="*/ 0 h 1392773"/>
              <a:gd name="connsiteX1" fmla="*/ 2386246 w 2441069"/>
              <a:gd name="connsiteY1" fmla="*/ 33858 h 1392773"/>
              <a:gd name="connsiteX2" fmla="*/ 2441069 w 2441069"/>
              <a:gd name="connsiteY2" fmla="*/ 993288 h 1392773"/>
              <a:gd name="connsiteX3" fmla="*/ 0 w 2441069"/>
              <a:gd name="connsiteY3" fmla="*/ 1392773 h 1392773"/>
              <a:gd name="connsiteX4" fmla="*/ 247048 w 2441069"/>
              <a:gd name="connsiteY4" fmla="*/ 0 h 139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1069" h="1392773">
                <a:moveTo>
                  <a:pt x="247048" y="0"/>
                </a:moveTo>
                <a:lnTo>
                  <a:pt x="2386246" y="33858"/>
                </a:lnTo>
                <a:lnTo>
                  <a:pt x="2441069" y="993288"/>
                </a:lnTo>
                <a:lnTo>
                  <a:pt x="0" y="1392773"/>
                </a:lnTo>
                <a:lnTo>
                  <a:pt x="247048" y="0"/>
                </a:lnTo>
                <a:close/>
              </a:path>
            </a:pathLst>
          </a:custGeom>
          <a:solidFill>
            <a:srgbClr val="BB015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男人婆</a:t>
            </a:r>
            <a:endParaRPr lang="zh-CN" altLang="en-US" sz="6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06974" y="2858095"/>
            <a:ext cx="235192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</a:t>
            </a:r>
            <a:endParaRPr lang="zh-CN" altLang="en-US" sz="239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4443" y="30664"/>
            <a:ext cx="7209844" cy="689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77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04647" y="78016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5520" y="524119"/>
            <a:ext cx="2325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</a:t>
            </a:r>
            <a:r>
              <a:rPr lang="zh-CN" altLang="en-US" sz="5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女的</a:t>
            </a:r>
            <a:endParaRPr lang="en-US" altLang="zh-CN" sz="5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6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类型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9735" y="1327275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泪滴形 15"/>
          <p:cNvSpPr/>
          <p:nvPr/>
        </p:nvSpPr>
        <p:spPr>
          <a:xfrm rot="3799697">
            <a:off x="3446952" y="101969"/>
            <a:ext cx="3356902" cy="3356903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泪滴形 19"/>
          <p:cNvSpPr/>
          <p:nvPr/>
        </p:nvSpPr>
        <p:spPr>
          <a:xfrm rot="21201556">
            <a:off x="6783101" y="2898809"/>
            <a:ext cx="669981" cy="663941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/>
        </p:nvSpPr>
        <p:spPr>
          <a:xfrm rot="6356572">
            <a:off x="7054706" y="1586113"/>
            <a:ext cx="388620" cy="388620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/>
          <p:cNvSpPr/>
          <p:nvPr/>
        </p:nvSpPr>
        <p:spPr>
          <a:xfrm rot="21201556">
            <a:off x="6283453" y="3249030"/>
            <a:ext cx="334888" cy="331869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rot="21405663">
            <a:off x="3598963" y="1791169"/>
            <a:ext cx="3138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要爱情不要婚姻</a:t>
            </a:r>
            <a:endParaRPr lang="zh-CN" altLang="en-US" sz="3200" dirty="0">
              <a:solidFill>
                <a:srgbClr val="880446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06653" y="733525"/>
            <a:ext cx="2427003" cy="923330"/>
          </a:xfrm>
          <a:custGeom>
            <a:avLst/>
            <a:gdLst>
              <a:gd name="connsiteX0" fmla="*/ 0 w 2362834"/>
              <a:gd name="connsiteY0" fmla="*/ 0 h 923330"/>
              <a:gd name="connsiteX1" fmla="*/ 2362834 w 2362834"/>
              <a:gd name="connsiteY1" fmla="*/ 0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0 w 2362834"/>
              <a:gd name="connsiteY0" fmla="*/ 272715 h 1196045"/>
              <a:gd name="connsiteX1" fmla="*/ 2282623 w 2362834"/>
              <a:gd name="connsiteY1" fmla="*/ 0 h 1196045"/>
              <a:gd name="connsiteX2" fmla="*/ 2362834 w 2362834"/>
              <a:gd name="connsiteY2" fmla="*/ 1196045 h 1196045"/>
              <a:gd name="connsiteX3" fmla="*/ 0 w 2362834"/>
              <a:gd name="connsiteY3" fmla="*/ 1196045 h 1196045"/>
              <a:gd name="connsiteX4" fmla="*/ 0 w 2362834"/>
              <a:gd name="connsiteY4" fmla="*/ 272715 h 1196045"/>
              <a:gd name="connsiteX0" fmla="*/ 0 w 2362834"/>
              <a:gd name="connsiteY0" fmla="*/ 0 h 923330"/>
              <a:gd name="connsiteX1" fmla="*/ 2170328 w 2362834"/>
              <a:gd name="connsiteY1" fmla="*/ 192506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64168 w 2427002"/>
              <a:gd name="connsiteY0" fmla="*/ 0 h 1147920"/>
              <a:gd name="connsiteX1" fmla="*/ 2234496 w 2427002"/>
              <a:gd name="connsiteY1" fmla="*/ 192506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0 h 1147920"/>
              <a:gd name="connsiteX1" fmla="*/ 2410959 w 2427002"/>
              <a:gd name="connsiteY1" fmla="*/ 96253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210995 h 1358915"/>
              <a:gd name="connsiteX1" fmla="*/ 2386246 w 2427002"/>
              <a:gd name="connsiteY1" fmla="*/ 0 h 1358915"/>
              <a:gd name="connsiteX2" fmla="*/ 2427002 w 2427002"/>
              <a:gd name="connsiteY2" fmla="*/ 1134325 h 1358915"/>
              <a:gd name="connsiteX3" fmla="*/ 0 w 2427002"/>
              <a:gd name="connsiteY3" fmla="*/ 1358915 h 1358915"/>
              <a:gd name="connsiteX4" fmla="*/ 64168 w 2427002"/>
              <a:gd name="connsiteY4" fmla="*/ 210995 h 1358915"/>
              <a:gd name="connsiteX0" fmla="*/ 64168 w 2427002"/>
              <a:gd name="connsiteY0" fmla="*/ 392855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392855 h 1540775"/>
              <a:gd name="connsiteX0" fmla="*/ 311303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311303 w 2427002"/>
              <a:gd name="connsiteY4" fmla="*/ 138249 h 1540775"/>
              <a:gd name="connsiteX0" fmla="*/ 64168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138249 h 154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002" h="1540775">
                <a:moveTo>
                  <a:pt x="64168" y="138249"/>
                </a:moveTo>
                <a:lnTo>
                  <a:pt x="2361533" y="0"/>
                </a:lnTo>
                <a:lnTo>
                  <a:pt x="2427002" y="1316185"/>
                </a:lnTo>
                <a:lnTo>
                  <a:pt x="0" y="1540775"/>
                </a:lnTo>
                <a:lnTo>
                  <a:pt x="64168" y="138249"/>
                </a:lnTo>
                <a:close/>
              </a:path>
            </a:pathLst>
          </a:custGeom>
          <a:solidFill>
            <a:srgbClr val="BB015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万人</a:t>
            </a:r>
            <a:r>
              <a:rPr lang="zh-CN" altLang="en-US" sz="54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迷</a:t>
            </a:r>
            <a:endParaRPr lang="zh-CN" altLang="en-US" sz="6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06973" y="2858095"/>
            <a:ext cx="2424062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</a:t>
            </a:r>
            <a:endParaRPr lang="zh-CN" altLang="en-US" sz="239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3079" y="-331605"/>
            <a:ext cx="8664444" cy="720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50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04647" y="78016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5520" y="524119"/>
            <a:ext cx="2325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</a:t>
            </a:r>
            <a:r>
              <a:rPr lang="zh-CN" altLang="en-US" sz="5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女的</a:t>
            </a:r>
            <a:endParaRPr lang="en-US" altLang="zh-CN" sz="5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6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类型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9735" y="1327275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泪滴形 15"/>
          <p:cNvSpPr/>
          <p:nvPr/>
        </p:nvSpPr>
        <p:spPr>
          <a:xfrm rot="3799697">
            <a:off x="3446952" y="101969"/>
            <a:ext cx="3356902" cy="3356903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泪滴形 19"/>
          <p:cNvSpPr/>
          <p:nvPr/>
        </p:nvSpPr>
        <p:spPr>
          <a:xfrm rot="21201556">
            <a:off x="6783101" y="2898809"/>
            <a:ext cx="669981" cy="663941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/>
        </p:nvSpPr>
        <p:spPr>
          <a:xfrm rot="6356572">
            <a:off x="7054706" y="1586113"/>
            <a:ext cx="388620" cy="388620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/>
          <p:cNvSpPr/>
          <p:nvPr/>
        </p:nvSpPr>
        <p:spPr>
          <a:xfrm rot="21201556">
            <a:off x="6283453" y="3249030"/>
            <a:ext cx="334888" cy="331869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rot="158756">
            <a:off x="3709822" y="1783062"/>
            <a:ext cx="3138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爱情婚姻</a:t>
            </a:r>
            <a:endParaRPr lang="en-US" altLang="zh-CN" sz="3200" dirty="0" smtClean="0">
              <a:solidFill>
                <a:srgbClr val="880446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r>
              <a:rPr lang="zh-CN" altLang="en-US" sz="3200" dirty="0" smtClean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什么都不知道</a:t>
            </a:r>
            <a:endParaRPr lang="zh-CN" altLang="en-US" sz="3200" dirty="0">
              <a:solidFill>
                <a:srgbClr val="880446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06653" y="733524"/>
            <a:ext cx="2427003" cy="923330"/>
          </a:xfrm>
          <a:custGeom>
            <a:avLst/>
            <a:gdLst>
              <a:gd name="connsiteX0" fmla="*/ 0 w 2362834"/>
              <a:gd name="connsiteY0" fmla="*/ 0 h 923330"/>
              <a:gd name="connsiteX1" fmla="*/ 2362834 w 2362834"/>
              <a:gd name="connsiteY1" fmla="*/ 0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0 w 2362834"/>
              <a:gd name="connsiteY0" fmla="*/ 272715 h 1196045"/>
              <a:gd name="connsiteX1" fmla="*/ 2282623 w 2362834"/>
              <a:gd name="connsiteY1" fmla="*/ 0 h 1196045"/>
              <a:gd name="connsiteX2" fmla="*/ 2362834 w 2362834"/>
              <a:gd name="connsiteY2" fmla="*/ 1196045 h 1196045"/>
              <a:gd name="connsiteX3" fmla="*/ 0 w 2362834"/>
              <a:gd name="connsiteY3" fmla="*/ 1196045 h 1196045"/>
              <a:gd name="connsiteX4" fmla="*/ 0 w 2362834"/>
              <a:gd name="connsiteY4" fmla="*/ 272715 h 1196045"/>
              <a:gd name="connsiteX0" fmla="*/ 0 w 2362834"/>
              <a:gd name="connsiteY0" fmla="*/ 0 h 923330"/>
              <a:gd name="connsiteX1" fmla="*/ 2170328 w 2362834"/>
              <a:gd name="connsiteY1" fmla="*/ 192506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64168 w 2427002"/>
              <a:gd name="connsiteY0" fmla="*/ 0 h 1147920"/>
              <a:gd name="connsiteX1" fmla="*/ 2234496 w 2427002"/>
              <a:gd name="connsiteY1" fmla="*/ 192506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0 h 1147920"/>
              <a:gd name="connsiteX1" fmla="*/ 2410959 w 2427002"/>
              <a:gd name="connsiteY1" fmla="*/ 96253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210995 h 1358915"/>
              <a:gd name="connsiteX1" fmla="*/ 2386246 w 2427002"/>
              <a:gd name="connsiteY1" fmla="*/ 0 h 1358915"/>
              <a:gd name="connsiteX2" fmla="*/ 2427002 w 2427002"/>
              <a:gd name="connsiteY2" fmla="*/ 1134325 h 1358915"/>
              <a:gd name="connsiteX3" fmla="*/ 0 w 2427002"/>
              <a:gd name="connsiteY3" fmla="*/ 1358915 h 1358915"/>
              <a:gd name="connsiteX4" fmla="*/ 64168 w 2427002"/>
              <a:gd name="connsiteY4" fmla="*/ 210995 h 1358915"/>
              <a:gd name="connsiteX0" fmla="*/ 64168 w 2427002"/>
              <a:gd name="connsiteY0" fmla="*/ 392855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392855 h 1540775"/>
              <a:gd name="connsiteX0" fmla="*/ 311303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311303 w 2427002"/>
              <a:gd name="connsiteY4" fmla="*/ 138249 h 1540775"/>
              <a:gd name="connsiteX0" fmla="*/ 64168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138249 h 1540775"/>
              <a:gd name="connsiteX0" fmla="*/ 64168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138249 h 1540775"/>
              <a:gd name="connsiteX0" fmla="*/ 64168 w 2427002"/>
              <a:gd name="connsiteY0" fmla="*/ 138249 h 1728582"/>
              <a:gd name="connsiteX1" fmla="*/ 2361533 w 2427002"/>
              <a:gd name="connsiteY1" fmla="*/ 0 h 1728582"/>
              <a:gd name="connsiteX2" fmla="*/ 2427002 w 2427002"/>
              <a:gd name="connsiteY2" fmla="*/ 1728582 h 1728582"/>
              <a:gd name="connsiteX3" fmla="*/ 0 w 2427002"/>
              <a:gd name="connsiteY3" fmla="*/ 1540775 h 1728582"/>
              <a:gd name="connsiteX4" fmla="*/ 64168 w 2427002"/>
              <a:gd name="connsiteY4" fmla="*/ 138249 h 172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002" h="1728582">
                <a:moveTo>
                  <a:pt x="64168" y="138249"/>
                </a:moveTo>
                <a:lnTo>
                  <a:pt x="2361533" y="0"/>
                </a:lnTo>
                <a:lnTo>
                  <a:pt x="2427002" y="1728582"/>
                </a:lnTo>
                <a:lnTo>
                  <a:pt x="0" y="1540775"/>
                </a:lnTo>
                <a:lnTo>
                  <a:pt x="64168" y="138249"/>
                </a:lnTo>
                <a:close/>
              </a:path>
            </a:pathLst>
          </a:custGeom>
          <a:solidFill>
            <a:srgbClr val="BB015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天真妹</a:t>
            </a:r>
            <a:endParaRPr lang="zh-CN" altLang="en-US" sz="6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06974" y="2858095"/>
            <a:ext cx="244810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4</a:t>
            </a:r>
            <a:endParaRPr lang="zh-CN" altLang="en-US" sz="239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441" y="244711"/>
            <a:ext cx="10043222" cy="670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04647" y="78016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5520" y="524119"/>
            <a:ext cx="2325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剩</a:t>
            </a:r>
            <a:r>
              <a:rPr lang="zh-CN" altLang="en-US" sz="5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女的</a:t>
            </a:r>
            <a:endParaRPr lang="en-US" altLang="zh-CN" sz="5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66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类型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9735" y="1327275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泪滴形 15"/>
          <p:cNvSpPr/>
          <p:nvPr/>
        </p:nvSpPr>
        <p:spPr>
          <a:xfrm rot="3799697">
            <a:off x="3446952" y="101969"/>
            <a:ext cx="3356902" cy="3356903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泪滴形 19"/>
          <p:cNvSpPr/>
          <p:nvPr/>
        </p:nvSpPr>
        <p:spPr>
          <a:xfrm rot="21201556">
            <a:off x="6783101" y="2898809"/>
            <a:ext cx="669981" cy="663941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/>
        </p:nvSpPr>
        <p:spPr>
          <a:xfrm rot="6356572">
            <a:off x="7054706" y="1586113"/>
            <a:ext cx="388620" cy="388620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/>
          <p:cNvSpPr/>
          <p:nvPr/>
        </p:nvSpPr>
        <p:spPr>
          <a:xfrm rot="21201556">
            <a:off x="6283453" y="3249030"/>
            <a:ext cx="334888" cy="331869"/>
          </a:xfrm>
          <a:prstGeom prst="teardrop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rot="158756">
            <a:off x="3736029" y="2038496"/>
            <a:ext cx="3138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88044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想嫁人却不找</a:t>
            </a:r>
            <a:endParaRPr lang="zh-CN" altLang="en-US" sz="3200" dirty="0">
              <a:solidFill>
                <a:srgbClr val="880446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56081" y="1005378"/>
            <a:ext cx="2427003" cy="923330"/>
          </a:xfrm>
          <a:custGeom>
            <a:avLst/>
            <a:gdLst>
              <a:gd name="connsiteX0" fmla="*/ 0 w 2362834"/>
              <a:gd name="connsiteY0" fmla="*/ 0 h 923330"/>
              <a:gd name="connsiteX1" fmla="*/ 2362834 w 2362834"/>
              <a:gd name="connsiteY1" fmla="*/ 0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0 w 2362834"/>
              <a:gd name="connsiteY0" fmla="*/ 272715 h 1196045"/>
              <a:gd name="connsiteX1" fmla="*/ 2282623 w 2362834"/>
              <a:gd name="connsiteY1" fmla="*/ 0 h 1196045"/>
              <a:gd name="connsiteX2" fmla="*/ 2362834 w 2362834"/>
              <a:gd name="connsiteY2" fmla="*/ 1196045 h 1196045"/>
              <a:gd name="connsiteX3" fmla="*/ 0 w 2362834"/>
              <a:gd name="connsiteY3" fmla="*/ 1196045 h 1196045"/>
              <a:gd name="connsiteX4" fmla="*/ 0 w 2362834"/>
              <a:gd name="connsiteY4" fmla="*/ 272715 h 1196045"/>
              <a:gd name="connsiteX0" fmla="*/ 0 w 2362834"/>
              <a:gd name="connsiteY0" fmla="*/ 0 h 923330"/>
              <a:gd name="connsiteX1" fmla="*/ 2170328 w 2362834"/>
              <a:gd name="connsiteY1" fmla="*/ 192506 h 923330"/>
              <a:gd name="connsiteX2" fmla="*/ 2362834 w 2362834"/>
              <a:gd name="connsiteY2" fmla="*/ 923330 h 923330"/>
              <a:gd name="connsiteX3" fmla="*/ 0 w 2362834"/>
              <a:gd name="connsiteY3" fmla="*/ 923330 h 923330"/>
              <a:gd name="connsiteX4" fmla="*/ 0 w 2362834"/>
              <a:gd name="connsiteY4" fmla="*/ 0 h 923330"/>
              <a:gd name="connsiteX0" fmla="*/ 64168 w 2427002"/>
              <a:gd name="connsiteY0" fmla="*/ 0 h 1147920"/>
              <a:gd name="connsiteX1" fmla="*/ 2234496 w 2427002"/>
              <a:gd name="connsiteY1" fmla="*/ 192506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0 h 1147920"/>
              <a:gd name="connsiteX1" fmla="*/ 2410959 w 2427002"/>
              <a:gd name="connsiteY1" fmla="*/ 96253 h 1147920"/>
              <a:gd name="connsiteX2" fmla="*/ 2427002 w 2427002"/>
              <a:gd name="connsiteY2" fmla="*/ 923330 h 1147920"/>
              <a:gd name="connsiteX3" fmla="*/ 0 w 2427002"/>
              <a:gd name="connsiteY3" fmla="*/ 1147920 h 1147920"/>
              <a:gd name="connsiteX4" fmla="*/ 64168 w 2427002"/>
              <a:gd name="connsiteY4" fmla="*/ 0 h 1147920"/>
              <a:gd name="connsiteX0" fmla="*/ 64168 w 2427002"/>
              <a:gd name="connsiteY0" fmla="*/ 210995 h 1358915"/>
              <a:gd name="connsiteX1" fmla="*/ 2386246 w 2427002"/>
              <a:gd name="connsiteY1" fmla="*/ 0 h 1358915"/>
              <a:gd name="connsiteX2" fmla="*/ 2427002 w 2427002"/>
              <a:gd name="connsiteY2" fmla="*/ 1134325 h 1358915"/>
              <a:gd name="connsiteX3" fmla="*/ 0 w 2427002"/>
              <a:gd name="connsiteY3" fmla="*/ 1358915 h 1358915"/>
              <a:gd name="connsiteX4" fmla="*/ 64168 w 2427002"/>
              <a:gd name="connsiteY4" fmla="*/ 210995 h 1358915"/>
              <a:gd name="connsiteX0" fmla="*/ 64168 w 2427002"/>
              <a:gd name="connsiteY0" fmla="*/ 392855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392855 h 1540775"/>
              <a:gd name="connsiteX0" fmla="*/ 311303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311303 w 2427002"/>
              <a:gd name="connsiteY4" fmla="*/ 138249 h 1540775"/>
              <a:gd name="connsiteX0" fmla="*/ 64168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138249 h 1540775"/>
              <a:gd name="connsiteX0" fmla="*/ 64168 w 2427002"/>
              <a:gd name="connsiteY0" fmla="*/ 138249 h 1540775"/>
              <a:gd name="connsiteX1" fmla="*/ 2361533 w 2427002"/>
              <a:gd name="connsiteY1" fmla="*/ 0 h 1540775"/>
              <a:gd name="connsiteX2" fmla="*/ 2427002 w 2427002"/>
              <a:gd name="connsiteY2" fmla="*/ 1316185 h 1540775"/>
              <a:gd name="connsiteX3" fmla="*/ 0 w 2427002"/>
              <a:gd name="connsiteY3" fmla="*/ 1540775 h 1540775"/>
              <a:gd name="connsiteX4" fmla="*/ 64168 w 2427002"/>
              <a:gd name="connsiteY4" fmla="*/ 138249 h 1540775"/>
              <a:gd name="connsiteX0" fmla="*/ 64168 w 2427002"/>
              <a:gd name="connsiteY0" fmla="*/ 138249 h 1728582"/>
              <a:gd name="connsiteX1" fmla="*/ 2361533 w 2427002"/>
              <a:gd name="connsiteY1" fmla="*/ 0 h 1728582"/>
              <a:gd name="connsiteX2" fmla="*/ 2427002 w 2427002"/>
              <a:gd name="connsiteY2" fmla="*/ 1728582 h 1728582"/>
              <a:gd name="connsiteX3" fmla="*/ 0 w 2427002"/>
              <a:gd name="connsiteY3" fmla="*/ 1540775 h 1728582"/>
              <a:gd name="connsiteX4" fmla="*/ 64168 w 2427002"/>
              <a:gd name="connsiteY4" fmla="*/ 138249 h 172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002" h="1728582">
                <a:moveTo>
                  <a:pt x="64168" y="138249"/>
                </a:moveTo>
                <a:lnTo>
                  <a:pt x="2361533" y="0"/>
                </a:lnTo>
                <a:lnTo>
                  <a:pt x="2427002" y="1728582"/>
                </a:lnTo>
                <a:lnTo>
                  <a:pt x="0" y="1540775"/>
                </a:lnTo>
                <a:lnTo>
                  <a:pt x="64168" y="138249"/>
                </a:lnTo>
                <a:close/>
              </a:path>
            </a:pathLst>
          </a:custGeom>
          <a:solidFill>
            <a:srgbClr val="BB015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慢宅女</a:t>
            </a:r>
            <a:endParaRPr lang="zh-CN" altLang="en-US" sz="6600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06973" y="2858095"/>
            <a:ext cx="241123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 smtClean="0"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5</a:t>
            </a:r>
            <a:endParaRPr lang="zh-CN" altLang="en-US" sz="23900" dirty="0">
              <a:solidFill>
                <a:srgbClr val="FFFF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3680" y="-864974"/>
            <a:ext cx="9547645" cy="771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084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777730" y="390182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50543" y="959857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男</a:t>
            </a:r>
            <a:r>
              <a:rPr lang="zh-CN" altLang="en-US" sz="4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多女少</a:t>
            </a:r>
            <a:endParaRPr lang="en-US" altLang="zh-CN" sz="4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为何还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被剩下</a:t>
            </a:r>
            <a:endParaRPr lang="zh-CN" altLang="en-US" sz="36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862819" y="1639441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7"/>
          <p:cNvSpPr/>
          <p:nvPr/>
        </p:nvSpPr>
        <p:spPr>
          <a:xfrm>
            <a:off x="839632" y="2519492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37021" y="3998096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627573" y="2519491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2446959" y="2519491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3227433" y="2519492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4015375" y="2519491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4786120" y="2519491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5574061" y="2519491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6362003" y="2519490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7123020" y="2519490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576267" y="3998095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2395654" y="3998095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3215039" y="3998094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7886468" y="2519662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591"/>
          <a:stretch/>
        </p:blipFill>
        <p:spPr>
          <a:xfrm>
            <a:off x="8194485" y="2519662"/>
            <a:ext cx="329084" cy="123759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85594" y="1042691"/>
            <a:ext cx="5346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70</a:t>
            </a:r>
            <a:r>
              <a:rPr lang="zh-CN" altLang="en-US" sz="48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后</a:t>
            </a:r>
            <a:r>
              <a:rPr lang="zh-CN" altLang="en-US" sz="4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非婚人口</a:t>
            </a:r>
            <a:endParaRPr lang="zh-CN" altLang="en-US" sz="40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37101" y="3768125"/>
            <a:ext cx="621763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男</a:t>
            </a:r>
            <a:r>
              <a:rPr lang="zh-CN" altLang="en-US" sz="44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是</a:t>
            </a:r>
            <a:r>
              <a:rPr lang="zh-CN" altLang="en-US" sz="44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</a:t>
            </a:r>
            <a:r>
              <a:rPr lang="zh-CN" altLang="en-US" sz="44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</a:t>
            </a:r>
            <a:r>
              <a:rPr lang="en-US" altLang="zh-CN" sz="115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</a:t>
            </a:r>
            <a:r>
              <a:rPr lang="zh-CN" altLang="en-US" sz="44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倍以上</a:t>
            </a:r>
            <a:endParaRPr lang="zh-CN" altLang="en-US" sz="36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30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775116" y="3087897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78913" y="4604207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563057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2382443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3162917" y="3087897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950859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4721604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5509545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6297487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7058504" y="3087896"/>
            <a:ext cx="640344" cy="1237767"/>
          </a:xfrm>
          <a:custGeom>
            <a:avLst/>
            <a:gdLst>
              <a:gd name="connsiteX0" fmla="*/ 136258 w 1479740"/>
              <a:gd name="connsiteY0" fmla="*/ 662904 h 2860296"/>
              <a:gd name="connsiteX1" fmla="*/ 1343482 w 1479740"/>
              <a:gd name="connsiteY1" fmla="*/ 662904 h 2860296"/>
              <a:gd name="connsiteX2" fmla="*/ 1479740 w 1479740"/>
              <a:gd name="connsiteY2" fmla="*/ 799162 h 2860296"/>
              <a:gd name="connsiteX3" fmla="*/ 1479740 w 1479740"/>
              <a:gd name="connsiteY3" fmla="*/ 831446 h 2860296"/>
              <a:gd name="connsiteX4" fmla="*/ 1475683 w 1479740"/>
              <a:gd name="connsiteY4" fmla="*/ 851542 h 2860296"/>
              <a:gd name="connsiteX5" fmla="*/ 1479740 w 1479740"/>
              <a:gd name="connsiteY5" fmla="*/ 861337 h 2860296"/>
              <a:gd name="connsiteX6" fmla="*/ 1479740 w 1479740"/>
              <a:gd name="connsiteY6" fmla="*/ 1956387 h 2860296"/>
              <a:gd name="connsiteX7" fmla="*/ 1433707 w 1479740"/>
              <a:gd name="connsiteY7" fmla="*/ 2002420 h 2860296"/>
              <a:gd name="connsiteX8" fmla="*/ 1317225 w 1479740"/>
              <a:gd name="connsiteY8" fmla="*/ 2002420 h 2860296"/>
              <a:gd name="connsiteX9" fmla="*/ 1271192 w 1479740"/>
              <a:gd name="connsiteY9" fmla="*/ 1956387 h 2860296"/>
              <a:gd name="connsiteX10" fmla="*/ 1271192 w 1479740"/>
              <a:gd name="connsiteY10" fmla="*/ 967704 h 2860296"/>
              <a:gd name="connsiteX11" fmla="*/ 1164986 w 1479740"/>
              <a:gd name="connsiteY11" fmla="*/ 967704 h 2860296"/>
              <a:gd name="connsiteX12" fmla="*/ 1164986 w 1479740"/>
              <a:gd name="connsiteY12" fmla="*/ 1710475 h 2860296"/>
              <a:gd name="connsiteX13" fmla="*/ 1161173 w 1479740"/>
              <a:gd name="connsiteY13" fmla="*/ 1748297 h 2860296"/>
              <a:gd name="connsiteX14" fmla="*/ 1151748 w 1479740"/>
              <a:gd name="connsiteY14" fmla="*/ 1778661 h 2860296"/>
              <a:gd name="connsiteX15" fmla="*/ 1151748 w 1479740"/>
              <a:gd name="connsiteY15" fmla="*/ 2810672 h 2860296"/>
              <a:gd name="connsiteX16" fmla="*/ 1102125 w 1479740"/>
              <a:gd name="connsiteY16" fmla="*/ 2860295 h 2860296"/>
              <a:gd name="connsiteX17" fmla="*/ 903637 w 1479740"/>
              <a:gd name="connsiteY17" fmla="*/ 2860295 h 2860296"/>
              <a:gd name="connsiteX18" fmla="*/ 854014 w 1479740"/>
              <a:gd name="connsiteY18" fmla="*/ 2810672 h 2860296"/>
              <a:gd name="connsiteX19" fmla="*/ 854014 w 1479740"/>
              <a:gd name="connsiteY19" fmla="*/ 1898146 h 2860296"/>
              <a:gd name="connsiteX20" fmla="*/ 613558 w 1479740"/>
              <a:gd name="connsiteY20" fmla="*/ 1898146 h 2860296"/>
              <a:gd name="connsiteX21" fmla="*/ 613558 w 1479740"/>
              <a:gd name="connsiteY21" fmla="*/ 2810673 h 2860296"/>
              <a:gd name="connsiteX22" fmla="*/ 563935 w 1479740"/>
              <a:gd name="connsiteY22" fmla="*/ 2860296 h 2860296"/>
              <a:gd name="connsiteX23" fmla="*/ 365447 w 1479740"/>
              <a:gd name="connsiteY23" fmla="*/ 2860296 h 2860296"/>
              <a:gd name="connsiteX24" fmla="*/ 315824 w 1479740"/>
              <a:gd name="connsiteY24" fmla="*/ 2810673 h 2860296"/>
              <a:gd name="connsiteX25" fmla="*/ 315824 w 1479740"/>
              <a:gd name="connsiteY25" fmla="*/ 1721079 h 2860296"/>
              <a:gd name="connsiteX26" fmla="*/ 314755 w 1479740"/>
              <a:gd name="connsiteY26" fmla="*/ 1710475 h 2860296"/>
              <a:gd name="connsiteX27" fmla="*/ 314755 w 1479740"/>
              <a:gd name="connsiteY27" fmla="*/ 967704 h 2860296"/>
              <a:gd name="connsiteX28" fmla="*/ 208548 w 1479740"/>
              <a:gd name="connsiteY28" fmla="*/ 967704 h 2860296"/>
              <a:gd name="connsiteX29" fmla="*/ 208548 w 1479740"/>
              <a:gd name="connsiteY29" fmla="*/ 1956387 h 2860296"/>
              <a:gd name="connsiteX30" fmla="*/ 162515 w 1479740"/>
              <a:gd name="connsiteY30" fmla="*/ 2002420 h 2860296"/>
              <a:gd name="connsiteX31" fmla="*/ 46033 w 1479740"/>
              <a:gd name="connsiteY31" fmla="*/ 2002420 h 2860296"/>
              <a:gd name="connsiteX32" fmla="*/ 0 w 1479740"/>
              <a:gd name="connsiteY32" fmla="*/ 1956387 h 2860296"/>
              <a:gd name="connsiteX33" fmla="*/ 0 w 1479740"/>
              <a:gd name="connsiteY33" fmla="*/ 861337 h 2860296"/>
              <a:gd name="connsiteX34" fmla="*/ 4057 w 1479740"/>
              <a:gd name="connsiteY34" fmla="*/ 851542 h 2860296"/>
              <a:gd name="connsiteX35" fmla="*/ 0 w 1479740"/>
              <a:gd name="connsiteY35" fmla="*/ 831446 h 2860296"/>
              <a:gd name="connsiteX36" fmla="*/ 0 w 1479740"/>
              <a:gd name="connsiteY36" fmla="*/ 799162 h 2860296"/>
              <a:gd name="connsiteX37" fmla="*/ 136258 w 1479740"/>
              <a:gd name="connsiteY37" fmla="*/ 662904 h 2860296"/>
              <a:gd name="connsiteX38" fmla="*/ 739870 w 1479740"/>
              <a:gd name="connsiteY38" fmla="*/ 0 h 2860296"/>
              <a:gd name="connsiteX39" fmla="*/ 1041412 w 1479740"/>
              <a:gd name="connsiteY39" fmla="*/ 301542 h 2860296"/>
              <a:gd name="connsiteX40" fmla="*/ 739870 w 1479740"/>
              <a:gd name="connsiteY40" fmla="*/ 603084 h 2860296"/>
              <a:gd name="connsiteX41" fmla="*/ 438328 w 1479740"/>
              <a:gd name="connsiteY41" fmla="*/ 301542 h 2860296"/>
              <a:gd name="connsiteX42" fmla="*/ 739870 w 1479740"/>
              <a:gd name="connsiteY42" fmla="*/ 0 h 286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79740" h="2860296">
                <a:moveTo>
                  <a:pt x="136258" y="662904"/>
                </a:moveTo>
                <a:lnTo>
                  <a:pt x="1343482" y="662904"/>
                </a:lnTo>
                <a:cubicBezTo>
                  <a:pt x="1418735" y="662904"/>
                  <a:pt x="1479740" y="723909"/>
                  <a:pt x="1479740" y="799162"/>
                </a:cubicBezTo>
                <a:lnTo>
                  <a:pt x="1479740" y="831446"/>
                </a:lnTo>
                <a:lnTo>
                  <a:pt x="1475683" y="851542"/>
                </a:lnTo>
                <a:lnTo>
                  <a:pt x="1479740" y="861337"/>
                </a:lnTo>
                <a:lnTo>
                  <a:pt x="1479740" y="1956387"/>
                </a:lnTo>
                <a:cubicBezTo>
                  <a:pt x="1479740" y="1981810"/>
                  <a:pt x="1459130" y="2002420"/>
                  <a:pt x="1433707" y="2002420"/>
                </a:cubicBezTo>
                <a:lnTo>
                  <a:pt x="1317225" y="2002420"/>
                </a:lnTo>
                <a:cubicBezTo>
                  <a:pt x="1291802" y="2002420"/>
                  <a:pt x="1271192" y="1981810"/>
                  <a:pt x="1271192" y="1956387"/>
                </a:cubicBezTo>
                <a:lnTo>
                  <a:pt x="1271192" y="967704"/>
                </a:lnTo>
                <a:lnTo>
                  <a:pt x="1164986" y="967704"/>
                </a:lnTo>
                <a:lnTo>
                  <a:pt x="1164986" y="1710475"/>
                </a:lnTo>
                <a:cubicBezTo>
                  <a:pt x="1164986" y="1723431"/>
                  <a:pt x="1163673" y="1736081"/>
                  <a:pt x="1161173" y="1748297"/>
                </a:cubicBezTo>
                <a:lnTo>
                  <a:pt x="1151748" y="1778661"/>
                </a:lnTo>
                <a:lnTo>
                  <a:pt x="1151748" y="2810672"/>
                </a:lnTo>
                <a:cubicBezTo>
                  <a:pt x="1151748" y="2838078"/>
                  <a:pt x="1129531" y="2860295"/>
                  <a:pt x="1102125" y="2860295"/>
                </a:cubicBezTo>
                <a:lnTo>
                  <a:pt x="903637" y="2860295"/>
                </a:lnTo>
                <a:cubicBezTo>
                  <a:pt x="876231" y="2860295"/>
                  <a:pt x="854014" y="2838078"/>
                  <a:pt x="854014" y="2810672"/>
                </a:cubicBezTo>
                <a:lnTo>
                  <a:pt x="854014" y="1898146"/>
                </a:lnTo>
                <a:lnTo>
                  <a:pt x="613558" y="1898146"/>
                </a:lnTo>
                <a:lnTo>
                  <a:pt x="613558" y="2810673"/>
                </a:lnTo>
                <a:cubicBezTo>
                  <a:pt x="613558" y="2838079"/>
                  <a:pt x="591341" y="2860296"/>
                  <a:pt x="563935" y="2860296"/>
                </a:cubicBezTo>
                <a:lnTo>
                  <a:pt x="365447" y="2860296"/>
                </a:lnTo>
                <a:cubicBezTo>
                  <a:pt x="338041" y="2860296"/>
                  <a:pt x="315824" y="2838079"/>
                  <a:pt x="315824" y="2810673"/>
                </a:cubicBezTo>
                <a:lnTo>
                  <a:pt x="315824" y="1721079"/>
                </a:lnTo>
                <a:lnTo>
                  <a:pt x="314755" y="1710475"/>
                </a:lnTo>
                <a:lnTo>
                  <a:pt x="314755" y="967704"/>
                </a:lnTo>
                <a:lnTo>
                  <a:pt x="208548" y="967704"/>
                </a:lnTo>
                <a:lnTo>
                  <a:pt x="208548" y="1956387"/>
                </a:lnTo>
                <a:cubicBezTo>
                  <a:pt x="208548" y="1981810"/>
                  <a:pt x="187938" y="2002420"/>
                  <a:pt x="162515" y="2002420"/>
                </a:cubicBezTo>
                <a:lnTo>
                  <a:pt x="46033" y="2002420"/>
                </a:lnTo>
                <a:cubicBezTo>
                  <a:pt x="20610" y="2002420"/>
                  <a:pt x="0" y="1981810"/>
                  <a:pt x="0" y="1956387"/>
                </a:cubicBezTo>
                <a:lnTo>
                  <a:pt x="0" y="861337"/>
                </a:lnTo>
                <a:lnTo>
                  <a:pt x="4057" y="851542"/>
                </a:lnTo>
                <a:lnTo>
                  <a:pt x="0" y="831446"/>
                </a:lnTo>
                <a:lnTo>
                  <a:pt x="0" y="799162"/>
                </a:lnTo>
                <a:cubicBezTo>
                  <a:pt x="0" y="723909"/>
                  <a:pt x="61005" y="662904"/>
                  <a:pt x="136258" y="662904"/>
                </a:cubicBezTo>
                <a:close/>
                <a:moveTo>
                  <a:pt x="739870" y="0"/>
                </a:moveTo>
                <a:cubicBezTo>
                  <a:pt x="906407" y="0"/>
                  <a:pt x="1041412" y="135005"/>
                  <a:pt x="1041412" y="301542"/>
                </a:cubicBezTo>
                <a:cubicBezTo>
                  <a:pt x="1041412" y="468079"/>
                  <a:pt x="906407" y="603084"/>
                  <a:pt x="739870" y="603084"/>
                </a:cubicBezTo>
                <a:cubicBezTo>
                  <a:pt x="573333" y="603084"/>
                  <a:pt x="438328" y="468079"/>
                  <a:pt x="438328" y="301542"/>
                </a:cubicBezTo>
                <a:cubicBezTo>
                  <a:pt x="438328" y="135005"/>
                  <a:pt x="573333" y="0"/>
                  <a:pt x="7398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518159" y="4604206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2337546" y="4604206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3156931" y="4604205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929605" y="1625187"/>
            <a:ext cx="5346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80</a:t>
            </a:r>
            <a:r>
              <a:rPr lang="zh-CN" altLang="en-US" sz="48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后非婚人口</a:t>
            </a:r>
            <a:endParaRPr lang="zh-CN" altLang="en-US" sz="40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88549" y="5037833"/>
            <a:ext cx="62176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男</a:t>
            </a:r>
            <a:r>
              <a:rPr lang="zh-CN" altLang="en-US" sz="36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</a:t>
            </a:r>
            <a:r>
              <a:rPr lang="zh-CN" altLang="en-US" sz="36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比例在</a:t>
            </a:r>
            <a:r>
              <a:rPr lang="en-US" altLang="zh-CN" sz="66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4:</a:t>
            </a:r>
            <a:r>
              <a:rPr lang="en-US" altLang="zh-CN" sz="6000" dirty="0" smtClean="0">
                <a:ln w="38100">
                  <a:noFill/>
                </a:ln>
                <a:solidFill>
                  <a:srgbClr val="FFFF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</a:t>
            </a:r>
            <a:r>
              <a:rPr lang="zh-CN" altLang="en-US" sz="3600" dirty="0" smtClean="0">
                <a:ln w="38100">
                  <a:noFill/>
                </a:ln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左右</a:t>
            </a:r>
            <a:endParaRPr lang="zh-CN" altLang="en-US" sz="3600" dirty="0">
              <a:ln w="38100">
                <a:noFill/>
              </a:ln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996179" y="4621820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4815565" y="4621820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603045" y="4621820"/>
            <a:ext cx="742956" cy="1237767"/>
          </a:xfrm>
          <a:custGeom>
            <a:avLst/>
            <a:gdLst>
              <a:gd name="connsiteX0" fmla="*/ 331087 w 1695385"/>
              <a:gd name="connsiteY0" fmla="*/ 626581 h 2824516"/>
              <a:gd name="connsiteX1" fmla="*/ 1331291 w 1695385"/>
              <a:gd name="connsiteY1" fmla="*/ 626581 h 2824516"/>
              <a:gd name="connsiteX2" fmla="*/ 1373468 w 1695385"/>
              <a:gd name="connsiteY2" fmla="*/ 644051 h 2824516"/>
              <a:gd name="connsiteX3" fmla="*/ 1380797 w 1695385"/>
              <a:gd name="connsiteY3" fmla="*/ 654921 h 2824516"/>
              <a:gd name="connsiteX4" fmla="*/ 1389965 w 1695385"/>
              <a:gd name="connsiteY4" fmla="*/ 658698 h 2824516"/>
              <a:gd name="connsiteX5" fmla="*/ 1425573 w 1695385"/>
              <a:gd name="connsiteY5" fmla="*/ 711351 h 2824516"/>
              <a:gd name="connsiteX6" fmla="*/ 1690559 w 1695385"/>
              <a:gd name="connsiteY6" fmla="*/ 1573595 h 2824516"/>
              <a:gd name="connsiteX7" fmla="*/ 1618568 w 1695385"/>
              <a:gd name="connsiteY7" fmla="*/ 1709467 h 2824516"/>
              <a:gd name="connsiteX8" fmla="*/ 1618569 w 1695385"/>
              <a:gd name="connsiteY8" fmla="*/ 1709466 h 2824516"/>
              <a:gd name="connsiteX9" fmla="*/ 1482697 w 1695385"/>
              <a:gd name="connsiteY9" fmla="*/ 1637475 h 2824516"/>
              <a:gd name="connsiteX10" fmla="*/ 1282011 w 1695385"/>
              <a:gd name="connsiteY10" fmla="*/ 984455 h 2824516"/>
              <a:gd name="connsiteX11" fmla="*/ 1233935 w 1695385"/>
              <a:gd name="connsiteY11" fmla="*/ 984455 h 2824516"/>
              <a:gd name="connsiteX12" fmla="*/ 1473471 w 1695385"/>
              <a:gd name="connsiteY12" fmla="*/ 1942599 h 2824516"/>
              <a:gd name="connsiteX13" fmla="*/ 1251625 w 1695385"/>
              <a:gd name="connsiteY13" fmla="*/ 1942599 h 2824516"/>
              <a:gd name="connsiteX14" fmla="*/ 1251625 w 1695385"/>
              <a:gd name="connsiteY14" fmla="*/ 2774892 h 2824516"/>
              <a:gd name="connsiteX15" fmla="*/ 1202002 w 1695385"/>
              <a:gd name="connsiteY15" fmla="*/ 2824515 h 2824516"/>
              <a:gd name="connsiteX16" fmla="*/ 1003514 w 1695385"/>
              <a:gd name="connsiteY16" fmla="*/ 2824515 h 2824516"/>
              <a:gd name="connsiteX17" fmla="*/ 953891 w 1695385"/>
              <a:gd name="connsiteY17" fmla="*/ 2774892 h 2824516"/>
              <a:gd name="connsiteX18" fmla="*/ 953891 w 1695385"/>
              <a:gd name="connsiteY18" fmla="*/ 1942599 h 2824516"/>
              <a:gd name="connsiteX19" fmla="*/ 713435 w 1695385"/>
              <a:gd name="connsiteY19" fmla="*/ 1942599 h 2824516"/>
              <a:gd name="connsiteX20" fmla="*/ 713435 w 1695385"/>
              <a:gd name="connsiteY20" fmla="*/ 2774893 h 2824516"/>
              <a:gd name="connsiteX21" fmla="*/ 663812 w 1695385"/>
              <a:gd name="connsiteY21" fmla="*/ 2824516 h 2824516"/>
              <a:gd name="connsiteX22" fmla="*/ 465324 w 1695385"/>
              <a:gd name="connsiteY22" fmla="*/ 2824516 h 2824516"/>
              <a:gd name="connsiteX23" fmla="*/ 415701 w 1695385"/>
              <a:gd name="connsiteY23" fmla="*/ 2774893 h 2824516"/>
              <a:gd name="connsiteX24" fmla="*/ 415701 w 1695385"/>
              <a:gd name="connsiteY24" fmla="*/ 1942599 h 2824516"/>
              <a:gd name="connsiteX25" fmla="*/ 210792 w 1695385"/>
              <a:gd name="connsiteY25" fmla="*/ 1942599 h 2824516"/>
              <a:gd name="connsiteX26" fmla="*/ 450328 w 1695385"/>
              <a:gd name="connsiteY26" fmla="*/ 984455 h 2824516"/>
              <a:gd name="connsiteX27" fmla="*/ 387190 w 1695385"/>
              <a:gd name="connsiteY27" fmla="*/ 984455 h 2824516"/>
              <a:gd name="connsiteX28" fmla="*/ 213824 w 1695385"/>
              <a:gd name="connsiteY28" fmla="*/ 1635781 h 2824516"/>
              <a:gd name="connsiteX29" fmla="*/ 80787 w 1695385"/>
              <a:gd name="connsiteY29" fmla="*/ 1712884 h 2824516"/>
              <a:gd name="connsiteX30" fmla="*/ 80787 w 1695385"/>
              <a:gd name="connsiteY30" fmla="*/ 1712883 h 2824516"/>
              <a:gd name="connsiteX31" fmla="*/ 3684 w 1695385"/>
              <a:gd name="connsiteY31" fmla="*/ 1579846 h 2824516"/>
              <a:gd name="connsiteX32" fmla="*/ 235707 w 1695385"/>
              <a:gd name="connsiteY32" fmla="*/ 708155 h 2824516"/>
              <a:gd name="connsiteX33" fmla="*/ 269288 w 1695385"/>
              <a:gd name="connsiteY33" fmla="*/ 654186 h 2824516"/>
              <a:gd name="connsiteX34" fmla="*/ 287776 w 1695385"/>
              <a:gd name="connsiteY34" fmla="*/ 645735 h 2824516"/>
              <a:gd name="connsiteX35" fmla="*/ 288911 w 1695385"/>
              <a:gd name="connsiteY35" fmla="*/ 644051 h 2824516"/>
              <a:gd name="connsiteX36" fmla="*/ 316060 w 1695385"/>
              <a:gd name="connsiteY36" fmla="*/ 632805 h 2824516"/>
              <a:gd name="connsiteX37" fmla="*/ 325648 w 1695385"/>
              <a:gd name="connsiteY37" fmla="*/ 628423 h 2824516"/>
              <a:gd name="connsiteX38" fmla="*/ 326514 w 1695385"/>
              <a:gd name="connsiteY38" fmla="*/ 628476 h 2824516"/>
              <a:gd name="connsiteX39" fmla="*/ 842133 w 1695385"/>
              <a:gd name="connsiteY39" fmla="*/ 0 h 2824516"/>
              <a:gd name="connsiteX40" fmla="*/ 1143675 w 1695385"/>
              <a:gd name="connsiteY40" fmla="*/ 301542 h 2824516"/>
              <a:gd name="connsiteX41" fmla="*/ 842133 w 1695385"/>
              <a:gd name="connsiteY41" fmla="*/ 603084 h 2824516"/>
              <a:gd name="connsiteX42" fmla="*/ 540591 w 1695385"/>
              <a:gd name="connsiteY42" fmla="*/ 301542 h 2824516"/>
              <a:gd name="connsiteX43" fmla="*/ 842133 w 1695385"/>
              <a:gd name="connsiteY43" fmla="*/ 0 h 282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95385" h="2824516">
                <a:moveTo>
                  <a:pt x="331087" y="626581"/>
                </a:moveTo>
                <a:lnTo>
                  <a:pt x="1331291" y="626581"/>
                </a:lnTo>
                <a:cubicBezTo>
                  <a:pt x="1347762" y="626581"/>
                  <a:pt x="1362674" y="633257"/>
                  <a:pt x="1373468" y="644051"/>
                </a:cubicBezTo>
                <a:lnTo>
                  <a:pt x="1380797" y="654921"/>
                </a:lnTo>
                <a:lnTo>
                  <a:pt x="1389965" y="658698"/>
                </a:lnTo>
                <a:cubicBezTo>
                  <a:pt x="1406269" y="671841"/>
                  <a:pt x="1418958" y="689827"/>
                  <a:pt x="1425573" y="711351"/>
                </a:cubicBezTo>
                <a:lnTo>
                  <a:pt x="1690559" y="1573595"/>
                </a:lnTo>
                <a:cubicBezTo>
                  <a:pt x="1708199" y="1630996"/>
                  <a:pt x="1675968" y="1691827"/>
                  <a:pt x="1618568" y="1709467"/>
                </a:cubicBezTo>
                <a:lnTo>
                  <a:pt x="1618569" y="1709466"/>
                </a:lnTo>
                <a:cubicBezTo>
                  <a:pt x="1561169" y="1727106"/>
                  <a:pt x="1500338" y="1694875"/>
                  <a:pt x="1482697" y="1637475"/>
                </a:cubicBezTo>
                <a:lnTo>
                  <a:pt x="1282011" y="984455"/>
                </a:lnTo>
                <a:lnTo>
                  <a:pt x="1233935" y="984455"/>
                </a:lnTo>
                <a:lnTo>
                  <a:pt x="1473471" y="1942599"/>
                </a:lnTo>
                <a:lnTo>
                  <a:pt x="1251625" y="1942599"/>
                </a:lnTo>
                <a:lnTo>
                  <a:pt x="1251625" y="2774892"/>
                </a:lnTo>
                <a:cubicBezTo>
                  <a:pt x="1251625" y="2802298"/>
                  <a:pt x="1229408" y="2824515"/>
                  <a:pt x="1202002" y="2824515"/>
                </a:cubicBezTo>
                <a:lnTo>
                  <a:pt x="1003514" y="2824515"/>
                </a:lnTo>
                <a:cubicBezTo>
                  <a:pt x="976108" y="2824515"/>
                  <a:pt x="953891" y="2802298"/>
                  <a:pt x="953891" y="2774892"/>
                </a:cubicBezTo>
                <a:lnTo>
                  <a:pt x="953891" y="1942599"/>
                </a:lnTo>
                <a:lnTo>
                  <a:pt x="713435" y="1942599"/>
                </a:lnTo>
                <a:lnTo>
                  <a:pt x="713435" y="2774893"/>
                </a:lnTo>
                <a:cubicBezTo>
                  <a:pt x="713435" y="2802299"/>
                  <a:pt x="691218" y="2824516"/>
                  <a:pt x="663812" y="2824516"/>
                </a:cubicBezTo>
                <a:lnTo>
                  <a:pt x="465324" y="2824516"/>
                </a:lnTo>
                <a:cubicBezTo>
                  <a:pt x="437918" y="2824516"/>
                  <a:pt x="415701" y="2802299"/>
                  <a:pt x="415701" y="2774893"/>
                </a:cubicBezTo>
                <a:lnTo>
                  <a:pt x="415701" y="1942599"/>
                </a:lnTo>
                <a:lnTo>
                  <a:pt x="210792" y="1942599"/>
                </a:lnTo>
                <a:lnTo>
                  <a:pt x="450328" y="984455"/>
                </a:lnTo>
                <a:lnTo>
                  <a:pt x="387190" y="984455"/>
                </a:lnTo>
                <a:lnTo>
                  <a:pt x="213824" y="1635781"/>
                </a:lnTo>
                <a:cubicBezTo>
                  <a:pt x="198378" y="1693809"/>
                  <a:pt x="138816" y="1728329"/>
                  <a:pt x="80787" y="1712884"/>
                </a:cubicBezTo>
                <a:lnTo>
                  <a:pt x="80787" y="1712883"/>
                </a:lnTo>
                <a:cubicBezTo>
                  <a:pt x="22759" y="1697437"/>
                  <a:pt x="-11761" y="1637875"/>
                  <a:pt x="3684" y="1579846"/>
                </a:cubicBezTo>
                <a:lnTo>
                  <a:pt x="235707" y="708155"/>
                </a:lnTo>
                <a:cubicBezTo>
                  <a:pt x="241499" y="686394"/>
                  <a:pt x="253495" y="667939"/>
                  <a:pt x="269288" y="654186"/>
                </a:cubicBezTo>
                <a:lnTo>
                  <a:pt x="287776" y="645735"/>
                </a:lnTo>
                <a:lnTo>
                  <a:pt x="288911" y="644051"/>
                </a:lnTo>
                <a:lnTo>
                  <a:pt x="316060" y="632805"/>
                </a:lnTo>
                <a:lnTo>
                  <a:pt x="325648" y="628423"/>
                </a:lnTo>
                <a:lnTo>
                  <a:pt x="326514" y="628476"/>
                </a:lnTo>
                <a:close/>
                <a:moveTo>
                  <a:pt x="842133" y="0"/>
                </a:moveTo>
                <a:cubicBezTo>
                  <a:pt x="1008670" y="0"/>
                  <a:pt x="1143675" y="135005"/>
                  <a:pt x="1143675" y="301542"/>
                </a:cubicBezTo>
                <a:cubicBezTo>
                  <a:pt x="1143675" y="468079"/>
                  <a:pt x="1008670" y="603084"/>
                  <a:pt x="842133" y="603084"/>
                </a:cubicBezTo>
                <a:cubicBezTo>
                  <a:pt x="675596" y="603084"/>
                  <a:pt x="540591" y="468079"/>
                  <a:pt x="540591" y="301542"/>
                </a:cubicBezTo>
                <a:cubicBezTo>
                  <a:pt x="540591" y="135005"/>
                  <a:pt x="675596" y="0"/>
                  <a:pt x="842133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93824" y="344998"/>
            <a:ext cx="2556933" cy="25569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6637" y="914672"/>
            <a:ext cx="2810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男</a:t>
            </a:r>
            <a:r>
              <a:rPr lang="zh-CN" altLang="en-US" sz="44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多女少</a:t>
            </a:r>
            <a:endParaRPr lang="en-US" altLang="zh-CN" sz="44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为何还</a:t>
            </a:r>
            <a:endParaRPr lang="en-US" altLang="zh-CN" sz="3600" dirty="0" smtClean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BB01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被剩下</a:t>
            </a:r>
            <a:endParaRPr lang="zh-CN" altLang="en-US" sz="3600" dirty="0">
              <a:solidFill>
                <a:srgbClr val="BB01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78913" y="1594257"/>
            <a:ext cx="2437828" cy="0"/>
          </a:xfrm>
          <a:prstGeom prst="line">
            <a:avLst/>
          </a:prstGeom>
          <a:ln w="57150">
            <a:solidFill>
              <a:srgbClr val="BB01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57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593</Words>
  <Application>Microsoft Office PowerPoint</Application>
  <PresentationFormat>自定义</PresentationFormat>
  <Paragraphs>124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Calibri</vt:lpstr>
      <vt:lpstr>方正粗黑宋简体</vt:lpstr>
      <vt:lpstr>方正正大黑简体</vt:lpstr>
      <vt:lpstr>方正正粗黑简体</vt:lpstr>
      <vt:lpstr>Impact</vt:lpstr>
      <vt:lpstr>方正正黑简体</vt:lpstr>
      <vt:lpstr>汉仪菱心体简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Company>zft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张卫东</dc:creator>
  <cp:lastModifiedBy>Administrator</cp:lastModifiedBy>
  <cp:revision>50</cp:revision>
  <dcterms:created xsi:type="dcterms:W3CDTF">2013-04-19T06:12:06Z</dcterms:created>
  <dcterms:modified xsi:type="dcterms:W3CDTF">2015-07-20T03:18:05Z</dcterms:modified>
</cp:coreProperties>
</file>