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4" r:id="rId4"/>
    <p:sldId id="277" r:id="rId5"/>
    <p:sldId id="271" r:id="rId6"/>
    <p:sldId id="272" r:id="rId7"/>
    <p:sldId id="268" r:id="rId8"/>
    <p:sldId id="276" r:id="rId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F1A"/>
    <a:srgbClr val="DEB400"/>
    <a:srgbClr val="FF9900"/>
    <a:srgbClr val="006B3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-498" y="-8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5000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40767-FD77-4FE6-BFAF-91927C2B58CC}" type="datetimeFigureOut">
              <a:rPr lang="zh-CN" altLang="en-US" smtClean="0"/>
              <a:pPr/>
              <a:t>2015/8/19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F9D70-33E4-4DF1-BC95-EF81AF5ED40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pu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3.jpeg"/><Relationship Id="rId7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图片 3" descr="三峡大学全景（1） (1)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tretch>
            <a:fillRect/>
          </a:stretch>
        </p:blipFill>
        <p:spPr>
          <a:xfrm>
            <a:off x="71470" y="999528"/>
            <a:ext cx="9144000" cy="2786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图片 14" descr="三峡大学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16" name="五边形 15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3571868" y="3812453"/>
            <a:ext cx="4643470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rgbClr val="006B3A"/>
                </a:solidFill>
                <a:latin typeface="微软雅黑" pitchFamily="34" charset="-122"/>
                <a:ea typeface="华康简综艺" pitchFamily="49" charset="-122"/>
              </a:rPr>
              <a:t>三峡大</a:t>
            </a:r>
            <a:r>
              <a:rPr lang="zh-CN" altLang="en-US" sz="4800" dirty="0" smtClean="0">
                <a:solidFill>
                  <a:srgbClr val="006B3A"/>
                </a:solidFill>
                <a:latin typeface="微软雅黑" pitchFamily="34" charset="-122"/>
                <a:ea typeface="华康简综艺" pitchFamily="49" charset="-122"/>
              </a:rPr>
              <a:t>学的情怀</a:t>
            </a:r>
            <a:endParaRPr lang="zh-CN" altLang="en-US" sz="4800" dirty="0">
              <a:solidFill>
                <a:srgbClr val="006B3A"/>
              </a:solidFill>
              <a:latin typeface="微软雅黑" pitchFamily="34" charset="-122"/>
              <a:ea typeface="华康简综艺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58" y="514351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C000"/>
                </a:solidFill>
              </a:rPr>
              <a:t>这里添加授课者的信息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21002" y="4500574"/>
            <a:ext cx="3194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6B3A"/>
                </a:solidFill>
              </a:rPr>
              <a:t>sanxiadaxuedeqinghuai</a:t>
            </a:r>
            <a:endParaRPr lang="zh-CN" altLang="en-US" sz="2400" b="1" dirty="0">
              <a:solidFill>
                <a:srgbClr val="006B3A"/>
              </a:solidFill>
            </a:endParaRPr>
          </a:p>
        </p:txBody>
      </p:sp>
      <p:sp>
        <p:nvSpPr>
          <p:cNvPr id="21" name="五边形 20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-285784" y="3786194"/>
            <a:ext cx="9715568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ctr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五边形 17"/>
          <p:cNvSpPr/>
          <p:nvPr/>
        </p:nvSpPr>
        <p:spPr>
          <a:xfrm>
            <a:off x="-71470" y="1000112"/>
            <a:ext cx="2243760" cy="2786082"/>
          </a:xfrm>
          <a:prstGeom prst="homePlate">
            <a:avLst>
              <a:gd name="adj" fmla="val 23177"/>
            </a:avLst>
          </a:prstGeom>
          <a:blipFill>
            <a:blip r:embed="rId5" cstate="print">
              <a:lum bright="20000"/>
            </a:blip>
            <a:stretch>
              <a:fillRect/>
            </a:stretch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-285784" y="954393"/>
            <a:ext cx="9715568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643834" y="7141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chemeClr val="bg1"/>
                </a:solidFill>
              </a:rPr>
              <a:t>CTGU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786182" y="4572012"/>
            <a:ext cx="428624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3714744" y="4572012"/>
            <a:ext cx="357190" cy="14287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Click="0" advTm="5000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"/>
          <p:cNvGrpSpPr/>
          <p:nvPr/>
        </p:nvGrpSpPr>
        <p:grpSpPr>
          <a:xfrm>
            <a:off x="-32" y="1000112"/>
            <a:ext cx="9144032" cy="3714776"/>
            <a:chOff x="-32" y="1071550"/>
            <a:chExt cx="9144032" cy="3777505"/>
          </a:xfrm>
        </p:grpSpPr>
        <p:pic>
          <p:nvPicPr>
            <p:cNvPr id="4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8996" t="22933" b="19009"/>
            <a:stretch>
              <a:fillRect/>
            </a:stretch>
          </p:blipFill>
          <p:spPr bwMode="auto">
            <a:xfrm>
              <a:off x="-32" y="1071550"/>
              <a:ext cx="7537503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71096" t="22933" b="19009"/>
            <a:stretch>
              <a:fillRect/>
            </a:stretch>
          </p:blipFill>
          <p:spPr bwMode="auto">
            <a:xfrm>
              <a:off x="5143504" y="1071550"/>
              <a:ext cx="4000496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五边形 8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-2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0" y="1857368"/>
            <a:ext cx="1857356" cy="461665"/>
          </a:xfrm>
          <a:prstGeom prst="rect">
            <a:avLst/>
          </a:prstGeom>
          <a:solidFill>
            <a:srgbClr val="006B3A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前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言   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肘形连接符 47"/>
          <p:cNvCxnSpPr/>
          <p:nvPr/>
        </p:nvCxnSpPr>
        <p:spPr>
          <a:xfrm>
            <a:off x="0" y="2428872"/>
            <a:ext cx="3000364" cy="2286016"/>
          </a:xfrm>
          <a:prstGeom prst="bentConnector3">
            <a:avLst>
              <a:gd name="adj1" fmla="val 30378"/>
            </a:avLst>
          </a:prstGeom>
          <a:ln w="9525">
            <a:solidFill>
              <a:srgbClr val="006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燕尾形 24"/>
          <p:cNvSpPr/>
          <p:nvPr/>
        </p:nvSpPr>
        <p:spPr>
          <a:xfrm flipH="1">
            <a:off x="841060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 flipH="1">
            <a:off x="8205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 flipH="1">
            <a:off x="80534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 flipH="1">
            <a:off x="79010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28"/>
          <p:cNvSpPr/>
          <p:nvPr/>
        </p:nvSpPr>
        <p:spPr>
          <a:xfrm flipH="1">
            <a:off x="77486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8455338" y="4572012"/>
            <a:ext cx="688661" cy="214314"/>
          </a:xfrm>
          <a:prstGeom prst="rect">
            <a:avLst/>
          </a:prstGeom>
          <a:solidFill>
            <a:srgbClr val="006B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燕尾形 30"/>
          <p:cNvSpPr/>
          <p:nvPr/>
        </p:nvSpPr>
        <p:spPr>
          <a:xfrm flipH="1">
            <a:off x="75962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 flipH="1">
            <a:off x="7443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904755" y="1142988"/>
            <a:ext cx="5239245" cy="307777"/>
            <a:chOff x="3904755" y="1142988"/>
            <a:chExt cx="5239245" cy="307777"/>
          </a:xfrm>
        </p:grpSpPr>
        <p:sp>
          <p:nvSpPr>
            <p:cNvPr id="16" name="TextBox 15"/>
            <p:cNvSpPr txBox="1"/>
            <p:nvPr/>
          </p:nvSpPr>
          <p:spPr>
            <a:xfrm>
              <a:off x="3904755" y="1142988"/>
              <a:ext cx="2810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6B3A"/>
                  </a:solidFill>
                  <a:latin typeface="Arial" pitchFamily="34" charset="0"/>
                  <a:cs typeface="Arial" pitchFamily="34" charset="0"/>
                </a:rPr>
                <a:t>China Three Gorges University</a:t>
              </a:r>
              <a:endParaRPr lang="zh-CN" altLang="en-US" sz="1400" b="1" dirty="0">
                <a:solidFill>
                  <a:srgbClr val="006B3A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直接箭头连接符 32"/>
            <p:cNvCxnSpPr/>
            <p:nvPr/>
          </p:nvCxnSpPr>
          <p:spPr>
            <a:xfrm flipH="1" flipV="1">
              <a:off x="6715140" y="1285864"/>
              <a:ext cx="2428860" cy="11013"/>
            </a:xfrm>
            <a:prstGeom prst="straightConnector1">
              <a:avLst/>
            </a:prstGeom>
            <a:ln w="12700">
              <a:solidFill>
                <a:srgbClr val="006B3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菱形 50"/>
          <p:cNvSpPr/>
          <p:nvPr/>
        </p:nvSpPr>
        <p:spPr>
          <a:xfrm>
            <a:off x="3000364" y="4643450"/>
            <a:ext cx="142876" cy="142876"/>
          </a:xfrm>
          <a:prstGeom prst="diamond">
            <a:avLst/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Text Box 11"/>
          <p:cNvSpPr txBox="1">
            <a:spLocks noChangeArrowheads="1"/>
          </p:cNvSpPr>
          <p:nvPr/>
        </p:nvSpPr>
        <p:spPr bwMode="auto">
          <a:xfrm>
            <a:off x="3214678" y="1889275"/>
            <a:ext cx="5143535" cy="257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1. 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立足宜昌、融入三峡、服务湖北、面向全国、走向世界 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、融入三峡，走向世界 宣传语全面阐述了我校立足点、扎根地、辐射范围及远大志向，反映了我校师生脚踏实地、志存高远的求索奋进精神。这里的“三峡”即为我校办学突出的水电特色与三峡文化特色，这里的“世界”系指要吸纳一切人类文明成果，为人类进步、社会发展贡献我们的智慧和力量。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 Box 26"/>
          <p:cNvSpPr txBox="1">
            <a:spLocks noChangeArrowheads="1"/>
          </p:cNvSpPr>
          <p:nvPr/>
        </p:nvSpPr>
        <p:spPr bwMode="auto">
          <a:xfrm rot="5400000">
            <a:off x="180258" y="3177276"/>
            <a:ext cx="21431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3600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Preface</a:t>
            </a:r>
            <a:endParaRPr lang="zh-CN" altLang="en-US" sz="3600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五边形 66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 descr="三峡大学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grpSp>
        <p:nvGrpSpPr>
          <p:cNvPr id="49" name="组合 48"/>
          <p:cNvGrpSpPr/>
          <p:nvPr/>
        </p:nvGrpSpPr>
        <p:grpSpPr>
          <a:xfrm>
            <a:off x="4786346" y="1500178"/>
            <a:ext cx="4357686" cy="3000396"/>
            <a:chOff x="4786346" y="1500178"/>
            <a:chExt cx="4357686" cy="3000396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4857784" y="157161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矩形 36"/>
            <p:cNvSpPr/>
            <p:nvPr/>
          </p:nvSpPr>
          <p:spPr>
            <a:xfrm>
              <a:off x="4786346" y="150017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4857784" y="442913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矩形 38"/>
            <p:cNvSpPr/>
            <p:nvPr/>
          </p:nvSpPr>
          <p:spPr>
            <a:xfrm>
              <a:off x="4786346" y="435769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燕尾形 39"/>
          <p:cNvSpPr/>
          <p:nvPr/>
        </p:nvSpPr>
        <p:spPr>
          <a:xfrm>
            <a:off x="-32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14284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燕尾形 41"/>
          <p:cNvSpPr/>
          <p:nvPr/>
        </p:nvSpPr>
        <p:spPr>
          <a:xfrm>
            <a:off x="285720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3" name="燕尾形 42"/>
          <p:cNvSpPr/>
          <p:nvPr/>
        </p:nvSpPr>
        <p:spPr>
          <a:xfrm>
            <a:off x="50003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1214426"/>
            <a:ext cx="45719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58082" y="71438"/>
            <a:ext cx="1439863" cy="500046"/>
          </a:xfrm>
          <a:noFill/>
        </p:spPr>
        <p:txBody>
          <a:bodyPr/>
          <a:lstStyle/>
          <a:p>
            <a:pPr algn="ctr">
              <a:lnSpc>
                <a:spcPts val="1660"/>
              </a:lnSpc>
            </a:pPr>
            <a:fld id="{35CB4C10-E579-4D16-B271-790904399D28}" type="slidenum">
              <a:rPr lang="zh-CN" altLang="en-US" sz="2400" smtClean="0">
                <a:solidFill>
                  <a:schemeClr val="bg1"/>
                </a:solidFill>
                <a:ea typeface="宋体" charset="-122"/>
              </a:rPr>
              <a:pPr algn="ctr">
                <a:lnSpc>
                  <a:spcPts val="1660"/>
                </a:lnSpc>
              </a:pPr>
              <a:t>2</a:t>
            </a:fld>
            <a:endParaRPr lang="de-DE" altLang="zh-CN" sz="2400" dirty="0" smtClean="0">
              <a:solidFill>
                <a:schemeClr val="bg1"/>
              </a:solidFill>
              <a:ea typeface="宋体" charset="-122"/>
            </a:endParaRPr>
          </a:p>
          <a:p>
            <a:pPr algn="ctr">
              <a:lnSpc>
                <a:spcPts val="1660"/>
              </a:lnSpc>
            </a:pPr>
            <a:r>
              <a:rPr lang="de-DE" altLang="zh-CN" sz="2400" dirty="0" smtClean="0">
                <a:solidFill>
                  <a:schemeClr val="bg1"/>
                </a:solidFill>
                <a:ea typeface="宋体" charset="-122"/>
              </a:rPr>
              <a:t>Page</a:t>
            </a:r>
            <a:endParaRPr lang="en-US" altLang="zh-CN" sz="2800" dirty="0" smtClean="0">
              <a:solidFill>
                <a:schemeClr val="bg1"/>
              </a:solidFill>
              <a:ea typeface="宋体" charset="-122"/>
            </a:endParaRPr>
          </a:p>
        </p:txBody>
      </p:sp>
    </p:spTree>
  </p:cSld>
  <p:clrMapOvr>
    <a:masterClrMapping/>
  </p:clrMapOvr>
  <p:transition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"/>
          <p:cNvGrpSpPr/>
          <p:nvPr/>
        </p:nvGrpSpPr>
        <p:grpSpPr>
          <a:xfrm>
            <a:off x="-32" y="1000112"/>
            <a:ext cx="9144032" cy="3714776"/>
            <a:chOff x="-32" y="1071550"/>
            <a:chExt cx="9144032" cy="3777505"/>
          </a:xfrm>
        </p:grpSpPr>
        <p:pic>
          <p:nvPicPr>
            <p:cNvPr id="4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8996" t="22933" b="19009"/>
            <a:stretch>
              <a:fillRect/>
            </a:stretch>
          </p:blipFill>
          <p:spPr bwMode="auto">
            <a:xfrm>
              <a:off x="-32" y="1071550"/>
              <a:ext cx="7537503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71096" t="22933" b="19009"/>
            <a:stretch>
              <a:fillRect/>
            </a:stretch>
          </p:blipFill>
          <p:spPr bwMode="auto">
            <a:xfrm>
              <a:off x="5143504" y="1071550"/>
              <a:ext cx="4000496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三峡大学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-2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0" y="1857368"/>
            <a:ext cx="1857356" cy="461665"/>
          </a:xfrm>
          <a:prstGeom prst="rect">
            <a:avLst/>
          </a:prstGeom>
          <a:solidFill>
            <a:srgbClr val="006B3A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目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录   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24"/>
          <p:cNvSpPr txBox="1">
            <a:spLocks noChangeArrowheads="1"/>
          </p:cNvSpPr>
          <p:nvPr/>
        </p:nvSpPr>
        <p:spPr bwMode="auto">
          <a:xfrm rot="5400000">
            <a:off x="33993" y="3177276"/>
            <a:ext cx="22860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3600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Contents</a:t>
            </a:r>
            <a:endParaRPr lang="zh-CN" altLang="en-US" sz="3600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48" name="肘形连接符 47"/>
          <p:cNvCxnSpPr/>
          <p:nvPr/>
        </p:nvCxnSpPr>
        <p:spPr>
          <a:xfrm>
            <a:off x="0" y="2428872"/>
            <a:ext cx="3000364" cy="2286016"/>
          </a:xfrm>
          <a:prstGeom prst="bentConnector3">
            <a:avLst>
              <a:gd name="adj1" fmla="val 30378"/>
            </a:avLst>
          </a:prstGeom>
          <a:ln w="9525">
            <a:solidFill>
              <a:srgbClr val="006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燕尾形 24"/>
          <p:cNvSpPr/>
          <p:nvPr/>
        </p:nvSpPr>
        <p:spPr>
          <a:xfrm flipH="1">
            <a:off x="841060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 flipH="1">
            <a:off x="8205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 flipH="1">
            <a:off x="80534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 flipH="1">
            <a:off x="79010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28"/>
          <p:cNvSpPr/>
          <p:nvPr/>
        </p:nvSpPr>
        <p:spPr>
          <a:xfrm flipH="1">
            <a:off x="77486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8455338" y="4572012"/>
            <a:ext cx="688661" cy="214314"/>
          </a:xfrm>
          <a:prstGeom prst="rect">
            <a:avLst/>
          </a:prstGeom>
          <a:solidFill>
            <a:srgbClr val="006B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燕尾形 30"/>
          <p:cNvSpPr/>
          <p:nvPr/>
        </p:nvSpPr>
        <p:spPr>
          <a:xfrm flipH="1">
            <a:off x="75962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 flipH="1">
            <a:off x="7443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" name="组合 51"/>
          <p:cNvGrpSpPr/>
          <p:nvPr/>
        </p:nvGrpSpPr>
        <p:grpSpPr>
          <a:xfrm>
            <a:off x="3143240" y="1857368"/>
            <a:ext cx="4357718" cy="500066"/>
            <a:chOff x="3286116" y="1857368"/>
            <a:chExt cx="4357718" cy="500066"/>
          </a:xfrm>
        </p:grpSpPr>
        <p:sp>
          <p:nvSpPr>
            <p:cNvPr id="37" name="流程图: 过程 36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51" name="菱形 50"/>
          <p:cNvSpPr/>
          <p:nvPr/>
        </p:nvSpPr>
        <p:spPr>
          <a:xfrm>
            <a:off x="3000364" y="4643450"/>
            <a:ext cx="142876" cy="142876"/>
          </a:xfrm>
          <a:prstGeom prst="diamond">
            <a:avLst/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2"/>
          <p:cNvGrpSpPr/>
          <p:nvPr/>
        </p:nvGrpSpPr>
        <p:grpSpPr>
          <a:xfrm>
            <a:off x="3571868" y="2476497"/>
            <a:ext cx="4357718" cy="500066"/>
            <a:chOff x="3286116" y="1857368"/>
            <a:chExt cx="4357718" cy="500066"/>
          </a:xfrm>
        </p:grpSpPr>
        <p:sp>
          <p:nvSpPr>
            <p:cNvPr id="54" name="流程图: 过程 53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8" name="组合 55"/>
          <p:cNvGrpSpPr/>
          <p:nvPr/>
        </p:nvGrpSpPr>
        <p:grpSpPr>
          <a:xfrm>
            <a:off x="3143240" y="3095626"/>
            <a:ext cx="4357718" cy="500066"/>
            <a:chOff x="3286116" y="1857368"/>
            <a:chExt cx="4357718" cy="500066"/>
          </a:xfrm>
        </p:grpSpPr>
        <p:sp>
          <p:nvSpPr>
            <p:cNvPr id="57" name="流程图: 过程 56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11" name="组合 58"/>
          <p:cNvGrpSpPr/>
          <p:nvPr/>
        </p:nvGrpSpPr>
        <p:grpSpPr>
          <a:xfrm>
            <a:off x="3571868" y="3714756"/>
            <a:ext cx="4357718" cy="500066"/>
            <a:chOff x="3286116" y="1857368"/>
            <a:chExt cx="4357718" cy="500066"/>
          </a:xfrm>
        </p:grpSpPr>
        <p:sp>
          <p:nvSpPr>
            <p:cNvPr id="62" name="流程图: 过程 61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44" name="五边形 43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燕尾形 46"/>
          <p:cNvSpPr/>
          <p:nvPr/>
        </p:nvSpPr>
        <p:spPr>
          <a:xfrm>
            <a:off x="-32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>
            <a:off x="14284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>
            <a:off x="285720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燕尾形 51"/>
          <p:cNvSpPr/>
          <p:nvPr/>
        </p:nvSpPr>
        <p:spPr>
          <a:xfrm>
            <a:off x="50003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0" y="1214426"/>
            <a:ext cx="45719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58082" y="71438"/>
            <a:ext cx="1439863" cy="500046"/>
          </a:xfrm>
          <a:noFill/>
        </p:spPr>
        <p:txBody>
          <a:bodyPr/>
          <a:lstStyle/>
          <a:p>
            <a:pPr algn="ctr">
              <a:lnSpc>
                <a:spcPts val="1660"/>
              </a:lnSpc>
            </a:pPr>
            <a:fld id="{35CB4C10-E579-4D16-B271-790904399D28}" type="slidenum">
              <a:rPr lang="zh-CN" altLang="en-US" sz="2400" smtClean="0">
                <a:solidFill>
                  <a:schemeClr val="bg1"/>
                </a:solidFill>
                <a:ea typeface="宋体" charset="-122"/>
              </a:rPr>
              <a:pPr algn="ctr">
                <a:lnSpc>
                  <a:spcPts val="1660"/>
                </a:lnSpc>
              </a:pPr>
              <a:t>3</a:t>
            </a:fld>
            <a:endParaRPr lang="de-DE" altLang="zh-CN" sz="2400" dirty="0" smtClean="0">
              <a:solidFill>
                <a:schemeClr val="bg1"/>
              </a:solidFill>
              <a:ea typeface="宋体" charset="-122"/>
            </a:endParaRPr>
          </a:p>
          <a:p>
            <a:pPr algn="ctr">
              <a:lnSpc>
                <a:spcPts val="1660"/>
              </a:lnSpc>
            </a:pPr>
            <a:r>
              <a:rPr lang="de-DE" altLang="zh-CN" sz="2400" dirty="0" smtClean="0">
                <a:solidFill>
                  <a:schemeClr val="bg1"/>
                </a:solidFill>
                <a:ea typeface="宋体" charset="-122"/>
              </a:rPr>
              <a:t>Page</a:t>
            </a:r>
            <a:endParaRPr lang="en-US" altLang="zh-CN" sz="2800" dirty="0" smtClean="0">
              <a:solidFill>
                <a:schemeClr val="bg1"/>
              </a:solidFill>
              <a:ea typeface="宋体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3904755" y="1142988"/>
            <a:ext cx="5239245" cy="307777"/>
            <a:chOff x="3904755" y="1142988"/>
            <a:chExt cx="5239245" cy="307777"/>
          </a:xfrm>
        </p:grpSpPr>
        <p:sp>
          <p:nvSpPr>
            <p:cNvPr id="67" name="TextBox 66"/>
            <p:cNvSpPr txBox="1"/>
            <p:nvPr/>
          </p:nvSpPr>
          <p:spPr>
            <a:xfrm>
              <a:off x="3904755" y="1142988"/>
              <a:ext cx="2810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6B3A"/>
                  </a:solidFill>
                  <a:latin typeface="Arial" pitchFamily="34" charset="0"/>
                  <a:cs typeface="Arial" pitchFamily="34" charset="0"/>
                </a:rPr>
                <a:t>China Three Gorges University</a:t>
              </a:r>
              <a:endParaRPr lang="zh-CN" altLang="en-US" sz="1400" b="1" dirty="0">
                <a:solidFill>
                  <a:srgbClr val="006B3A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8" name="直接箭头连接符 67"/>
            <p:cNvCxnSpPr/>
            <p:nvPr/>
          </p:nvCxnSpPr>
          <p:spPr>
            <a:xfrm flipH="1" flipV="1">
              <a:off x="6715140" y="1285864"/>
              <a:ext cx="2428860" cy="11013"/>
            </a:xfrm>
            <a:prstGeom prst="straightConnector1">
              <a:avLst/>
            </a:prstGeom>
            <a:ln w="12700">
              <a:solidFill>
                <a:srgbClr val="006B3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组合 68"/>
          <p:cNvGrpSpPr/>
          <p:nvPr/>
        </p:nvGrpSpPr>
        <p:grpSpPr>
          <a:xfrm>
            <a:off x="4786346" y="1500178"/>
            <a:ext cx="4357686" cy="3000396"/>
            <a:chOff x="4786346" y="1500178"/>
            <a:chExt cx="4357686" cy="3000396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4857784" y="157161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矩形 71"/>
            <p:cNvSpPr/>
            <p:nvPr/>
          </p:nvSpPr>
          <p:spPr>
            <a:xfrm>
              <a:off x="4786346" y="150017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3" name="直接连接符 72"/>
            <p:cNvCxnSpPr/>
            <p:nvPr/>
          </p:nvCxnSpPr>
          <p:spPr>
            <a:xfrm>
              <a:off x="4857784" y="442913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矩形 73"/>
            <p:cNvSpPr/>
            <p:nvPr/>
          </p:nvSpPr>
          <p:spPr>
            <a:xfrm>
              <a:off x="4786346" y="435769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"/>
          <p:cNvGrpSpPr/>
          <p:nvPr/>
        </p:nvGrpSpPr>
        <p:grpSpPr>
          <a:xfrm>
            <a:off x="-32" y="1000112"/>
            <a:ext cx="9144032" cy="3714776"/>
            <a:chOff x="-32" y="1071550"/>
            <a:chExt cx="9144032" cy="3777505"/>
          </a:xfrm>
        </p:grpSpPr>
        <p:pic>
          <p:nvPicPr>
            <p:cNvPr id="4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8996" t="22933" b="19009"/>
            <a:stretch>
              <a:fillRect/>
            </a:stretch>
          </p:blipFill>
          <p:spPr bwMode="auto">
            <a:xfrm>
              <a:off x="-32" y="1071550"/>
              <a:ext cx="7537503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图片 15" descr="P7251517.JP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20000"/>
            </a:blip>
            <a:srcRect l="71096" t="22933" b="19009"/>
            <a:stretch>
              <a:fillRect/>
            </a:stretch>
          </p:blipFill>
          <p:spPr bwMode="auto">
            <a:xfrm>
              <a:off x="5143504" y="1071550"/>
              <a:ext cx="4000496" cy="3777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三峡大学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-2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0" y="1857368"/>
            <a:ext cx="1857356" cy="461665"/>
          </a:xfrm>
          <a:prstGeom prst="rect">
            <a:avLst/>
          </a:prstGeom>
          <a:solidFill>
            <a:srgbClr val="006B3A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目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录   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24"/>
          <p:cNvSpPr txBox="1">
            <a:spLocks noChangeArrowheads="1"/>
          </p:cNvSpPr>
          <p:nvPr/>
        </p:nvSpPr>
        <p:spPr bwMode="auto">
          <a:xfrm rot="5400000">
            <a:off x="33993" y="3177276"/>
            <a:ext cx="228601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r>
              <a:rPr lang="en-US" altLang="zh-CN" sz="3600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Contents</a:t>
            </a:r>
            <a:endParaRPr lang="zh-CN" altLang="en-US" sz="3600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  <p:cxnSp>
        <p:nvCxnSpPr>
          <p:cNvPr id="48" name="肘形连接符 47"/>
          <p:cNvCxnSpPr/>
          <p:nvPr/>
        </p:nvCxnSpPr>
        <p:spPr>
          <a:xfrm>
            <a:off x="0" y="2428872"/>
            <a:ext cx="3000364" cy="2286016"/>
          </a:xfrm>
          <a:prstGeom prst="bentConnector3">
            <a:avLst>
              <a:gd name="adj1" fmla="val 30378"/>
            </a:avLst>
          </a:prstGeom>
          <a:ln w="9525">
            <a:solidFill>
              <a:srgbClr val="006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燕尾形 24"/>
          <p:cNvSpPr/>
          <p:nvPr/>
        </p:nvSpPr>
        <p:spPr>
          <a:xfrm flipH="1">
            <a:off x="841060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燕尾形 25"/>
          <p:cNvSpPr/>
          <p:nvPr/>
        </p:nvSpPr>
        <p:spPr>
          <a:xfrm flipH="1">
            <a:off x="8205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 flipH="1">
            <a:off x="80534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燕尾形 27"/>
          <p:cNvSpPr/>
          <p:nvPr/>
        </p:nvSpPr>
        <p:spPr>
          <a:xfrm flipH="1">
            <a:off x="79010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燕尾形 28"/>
          <p:cNvSpPr/>
          <p:nvPr/>
        </p:nvSpPr>
        <p:spPr>
          <a:xfrm flipH="1">
            <a:off x="77486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8455338" y="4572012"/>
            <a:ext cx="688661" cy="214314"/>
          </a:xfrm>
          <a:prstGeom prst="rect">
            <a:avLst/>
          </a:prstGeom>
          <a:solidFill>
            <a:srgbClr val="006B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燕尾形 30"/>
          <p:cNvSpPr/>
          <p:nvPr/>
        </p:nvSpPr>
        <p:spPr>
          <a:xfrm flipH="1">
            <a:off x="75962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燕尾形 31"/>
          <p:cNvSpPr/>
          <p:nvPr/>
        </p:nvSpPr>
        <p:spPr>
          <a:xfrm flipH="1">
            <a:off x="7443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菱形 50"/>
          <p:cNvSpPr/>
          <p:nvPr/>
        </p:nvSpPr>
        <p:spPr>
          <a:xfrm>
            <a:off x="3000364" y="4643450"/>
            <a:ext cx="142876" cy="142876"/>
          </a:xfrm>
          <a:prstGeom prst="diamond">
            <a:avLst/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五边形 43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燕尾形 34"/>
          <p:cNvSpPr/>
          <p:nvPr/>
        </p:nvSpPr>
        <p:spPr>
          <a:xfrm>
            <a:off x="-32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14284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燕尾形 36"/>
          <p:cNvSpPr/>
          <p:nvPr/>
        </p:nvSpPr>
        <p:spPr>
          <a:xfrm>
            <a:off x="285720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燕尾形 37"/>
          <p:cNvSpPr/>
          <p:nvPr/>
        </p:nvSpPr>
        <p:spPr>
          <a:xfrm>
            <a:off x="50003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0" y="1214426"/>
            <a:ext cx="45719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58082" y="71438"/>
            <a:ext cx="1439863" cy="500046"/>
          </a:xfrm>
          <a:noFill/>
        </p:spPr>
        <p:txBody>
          <a:bodyPr/>
          <a:lstStyle/>
          <a:p>
            <a:pPr algn="ctr">
              <a:lnSpc>
                <a:spcPts val="1660"/>
              </a:lnSpc>
            </a:pPr>
            <a:fld id="{35CB4C10-E579-4D16-B271-790904399D28}" type="slidenum">
              <a:rPr lang="zh-CN" altLang="en-US" sz="2400" smtClean="0">
                <a:solidFill>
                  <a:schemeClr val="bg1"/>
                </a:solidFill>
                <a:ea typeface="宋体" charset="-122"/>
              </a:rPr>
              <a:pPr algn="ctr">
                <a:lnSpc>
                  <a:spcPts val="1660"/>
                </a:lnSpc>
              </a:pPr>
              <a:t>4</a:t>
            </a:fld>
            <a:endParaRPr lang="de-DE" altLang="zh-CN" sz="2400" dirty="0" smtClean="0">
              <a:solidFill>
                <a:schemeClr val="bg1"/>
              </a:solidFill>
              <a:ea typeface="宋体" charset="-122"/>
            </a:endParaRPr>
          </a:p>
          <a:p>
            <a:pPr algn="ctr">
              <a:lnSpc>
                <a:spcPts val="1660"/>
              </a:lnSpc>
            </a:pPr>
            <a:r>
              <a:rPr lang="de-DE" altLang="zh-CN" sz="2400" dirty="0" smtClean="0">
                <a:solidFill>
                  <a:schemeClr val="bg1"/>
                </a:solidFill>
                <a:ea typeface="宋体" charset="-122"/>
              </a:rPr>
              <a:t>Page</a:t>
            </a:r>
            <a:endParaRPr lang="en-US" altLang="zh-CN" sz="2800" dirty="0" smtClean="0">
              <a:solidFill>
                <a:schemeClr val="bg1"/>
              </a:solidFill>
              <a:ea typeface="宋体" charset="-122"/>
            </a:endParaRPr>
          </a:p>
        </p:txBody>
      </p:sp>
      <p:grpSp>
        <p:nvGrpSpPr>
          <p:cNvPr id="3" name="组合 51"/>
          <p:cNvGrpSpPr/>
          <p:nvPr/>
        </p:nvGrpSpPr>
        <p:grpSpPr>
          <a:xfrm>
            <a:off x="3143240" y="1857368"/>
            <a:ext cx="4357718" cy="500066"/>
            <a:chOff x="3286116" y="1857368"/>
            <a:chExt cx="4357718" cy="500066"/>
          </a:xfrm>
        </p:grpSpPr>
        <p:sp>
          <p:nvSpPr>
            <p:cNvPr id="41" name="流程图: 过程 40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6" name="组合 52"/>
          <p:cNvGrpSpPr/>
          <p:nvPr/>
        </p:nvGrpSpPr>
        <p:grpSpPr>
          <a:xfrm>
            <a:off x="3571868" y="2476497"/>
            <a:ext cx="4357718" cy="500066"/>
            <a:chOff x="3286116" y="1857368"/>
            <a:chExt cx="4357718" cy="500066"/>
          </a:xfrm>
        </p:grpSpPr>
        <p:sp>
          <p:nvSpPr>
            <p:cNvPr id="47" name="流程图: 过程 46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8" name="组合 55"/>
          <p:cNvGrpSpPr/>
          <p:nvPr/>
        </p:nvGrpSpPr>
        <p:grpSpPr>
          <a:xfrm>
            <a:off x="3143240" y="3095626"/>
            <a:ext cx="4357718" cy="500066"/>
            <a:chOff x="3286116" y="1857368"/>
            <a:chExt cx="4357718" cy="500066"/>
          </a:xfrm>
        </p:grpSpPr>
        <p:sp>
          <p:nvSpPr>
            <p:cNvPr id="52" name="流程图: 过程 51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11" name="组合 58"/>
          <p:cNvGrpSpPr/>
          <p:nvPr/>
        </p:nvGrpSpPr>
        <p:grpSpPr>
          <a:xfrm>
            <a:off x="3571868" y="3714756"/>
            <a:ext cx="4357718" cy="500066"/>
            <a:chOff x="3286116" y="1857368"/>
            <a:chExt cx="4357718" cy="500066"/>
          </a:xfrm>
        </p:grpSpPr>
        <p:sp>
          <p:nvSpPr>
            <p:cNvPr id="57" name="流程图: 过程 56"/>
            <p:cNvSpPr/>
            <p:nvPr/>
          </p:nvSpPr>
          <p:spPr>
            <a:xfrm>
              <a:off x="3286116" y="1857368"/>
              <a:ext cx="4357718" cy="500066"/>
            </a:xfrm>
            <a:prstGeom prst="flowChartProcess">
              <a:avLst/>
            </a:prstGeom>
            <a:noFill/>
            <a:ln>
              <a:solidFill>
                <a:srgbClr val="006B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AutoShape 3"/>
            <p:cNvSpPr>
              <a:spLocks noChangeArrowheads="1"/>
            </p:cNvSpPr>
            <p:nvPr/>
          </p:nvSpPr>
          <p:spPr bwMode="gray">
            <a:xfrm>
              <a:off x="3428992" y="1928806"/>
              <a:ext cx="4071966" cy="335356"/>
            </a:xfrm>
            <a:prstGeom prst="roundRect">
              <a:avLst>
                <a:gd name="adj" fmla="val 16667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12700" algn="ctr">
              <a:solidFill>
                <a:srgbClr val="006B3A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latin typeface="Calibri" pitchFamily="34" charset="0"/>
                  <a:ea typeface="微软雅黑" pitchFamily="34" charset="-122"/>
                </a:rPr>
                <a:t>点击添加文本</a:t>
              </a:r>
              <a:endParaRPr lang="zh-CN" altLang="zh-CN" b="1" dirty="0">
                <a:latin typeface="Calibri" pitchFamily="34" charset="0"/>
                <a:ea typeface="微软雅黑" pitchFamily="34" charset="-122"/>
              </a:endParaRPr>
            </a:p>
          </p:txBody>
        </p:sp>
      </p:grpSp>
      <p:grpSp>
        <p:nvGrpSpPr>
          <p:cNvPr id="12" name="组合 58"/>
          <p:cNvGrpSpPr/>
          <p:nvPr/>
        </p:nvGrpSpPr>
        <p:grpSpPr>
          <a:xfrm>
            <a:off x="3904755" y="1142988"/>
            <a:ext cx="5239245" cy="307777"/>
            <a:chOff x="3904755" y="1142988"/>
            <a:chExt cx="5239245" cy="307777"/>
          </a:xfrm>
        </p:grpSpPr>
        <p:sp>
          <p:nvSpPr>
            <p:cNvPr id="60" name="TextBox 59"/>
            <p:cNvSpPr txBox="1"/>
            <p:nvPr/>
          </p:nvSpPr>
          <p:spPr>
            <a:xfrm>
              <a:off x="3904755" y="1142988"/>
              <a:ext cx="2810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6B3A"/>
                  </a:solidFill>
                  <a:latin typeface="Arial" pitchFamily="34" charset="0"/>
                  <a:cs typeface="Arial" pitchFamily="34" charset="0"/>
                </a:rPr>
                <a:t>China Three Gorges University</a:t>
              </a:r>
              <a:endParaRPr lang="zh-CN" altLang="en-US" sz="1400" b="1" dirty="0">
                <a:solidFill>
                  <a:srgbClr val="006B3A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" name="直接箭头连接符 60"/>
            <p:cNvCxnSpPr/>
            <p:nvPr/>
          </p:nvCxnSpPr>
          <p:spPr>
            <a:xfrm flipH="1" flipV="1">
              <a:off x="6715140" y="1285864"/>
              <a:ext cx="2428860" cy="11013"/>
            </a:xfrm>
            <a:prstGeom prst="straightConnector1">
              <a:avLst/>
            </a:prstGeom>
            <a:ln w="12700">
              <a:solidFill>
                <a:srgbClr val="006B3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61"/>
          <p:cNvGrpSpPr/>
          <p:nvPr/>
        </p:nvGrpSpPr>
        <p:grpSpPr>
          <a:xfrm>
            <a:off x="4786346" y="1500178"/>
            <a:ext cx="4357686" cy="3000396"/>
            <a:chOff x="4786346" y="1500178"/>
            <a:chExt cx="4357686" cy="3000396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4857784" y="157161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矩形 63"/>
            <p:cNvSpPr/>
            <p:nvPr/>
          </p:nvSpPr>
          <p:spPr>
            <a:xfrm>
              <a:off x="4786346" y="150017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4857784" y="442913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/>
          </p:nvSpPr>
          <p:spPr>
            <a:xfrm>
              <a:off x="4786346" y="435769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三峡大学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26"/>
          <p:cNvGrpSpPr/>
          <p:nvPr/>
        </p:nvGrpSpPr>
        <p:grpSpPr>
          <a:xfrm>
            <a:off x="0" y="1142988"/>
            <a:ext cx="9144000" cy="3643338"/>
            <a:chOff x="0" y="1235025"/>
            <a:chExt cx="9144000" cy="3765615"/>
          </a:xfrm>
        </p:grpSpPr>
        <p:pic>
          <p:nvPicPr>
            <p:cNvPr id="28" name="图片 16" descr="P7241209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10000"/>
            </a:blip>
            <a:srcRect l="11147" b="18941"/>
            <a:stretch>
              <a:fillRect/>
            </a:stretch>
          </p:blipFill>
          <p:spPr bwMode="auto">
            <a:xfrm>
              <a:off x="0" y="1235025"/>
              <a:ext cx="7358088" cy="3765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图片 16" descr="P7241209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10000"/>
            </a:blip>
            <a:srcRect l="69807" b="18941"/>
            <a:stretch>
              <a:fillRect/>
            </a:stretch>
          </p:blipFill>
          <p:spPr bwMode="auto">
            <a:xfrm>
              <a:off x="4857767" y="1235025"/>
              <a:ext cx="4286233" cy="3765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160350" y="2000244"/>
            <a:ext cx="553998" cy="2705228"/>
          </a:xfrm>
          <a:prstGeom prst="rect">
            <a:avLst/>
          </a:prstGeom>
          <a:solidFill>
            <a:srgbClr val="006B3A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eaVert"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标   题         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肘形连接符 47"/>
          <p:cNvCxnSpPr/>
          <p:nvPr/>
        </p:nvCxnSpPr>
        <p:spPr>
          <a:xfrm>
            <a:off x="0" y="1920097"/>
            <a:ext cx="2928926" cy="2366163"/>
          </a:xfrm>
          <a:prstGeom prst="bentConnector3">
            <a:avLst>
              <a:gd name="adj1" fmla="val 30327"/>
            </a:avLst>
          </a:prstGeom>
          <a:ln w="12700">
            <a:solidFill>
              <a:srgbClr val="006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26"/>
          <p:cNvSpPr txBox="1">
            <a:spLocks noChangeArrowheads="1"/>
          </p:cNvSpPr>
          <p:nvPr/>
        </p:nvSpPr>
        <p:spPr bwMode="auto">
          <a:xfrm rot="5400000">
            <a:off x="189573" y="2525019"/>
            <a:ext cx="19816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The title</a:t>
            </a:r>
            <a:endParaRPr lang="zh-CN" altLang="en-US" sz="3600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7" name="图片 36" descr="0DSC_0049.jpg"/>
          <p:cNvPicPr>
            <a:picLocks noChangeAspect="1"/>
          </p:cNvPicPr>
          <p:nvPr/>
        </p:nvPicPr>
        <p:blipFill>
          <a:blip r:embed="rId5" cstate="print">
            <a:lum bright="10000"/>
          </a:blip>
          <a:stretch>
            <a:fillRect/>
          </a:stretch>
        </p:blipFill>
        <p:spPr>
          <a:xfrm>
            <a:off x="2214546" y="2041216"/>
            <a:ext cx="3378405" cy="21736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8" name="燕尾形 37"/>
          <p:cNvSpPr/>
          <p:nvPr/>
        </p:nvSpPr>
        <p:spPr>
          <a:xfrm flipH="1">
            <a:off x="841060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燕尾形 46"/>
          <p:cNvSpPr/>
          <p:nvPr/>
        </p:nvSpPr>
        <p:spPr>
          <a:xfrm flipH="1">
            <a:off x="8205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 flipH="1">
            <a:off x="80534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 flipH="1">
            <a:off x="79010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燕尾形 50"/>
          <p:cNvSpPr/>
          <p:nvPr/>
        </p:nvSpPr>
        <p:spPr>
          <a:xfrm flipH="1">
            <a:off x="77486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 flipH="1">
            <a:off x="8455338" y="4572012"/>
            <a:ext cx="688661" cy="214314"/>
          </a:xfrm>
          <a:prstGeom prst="rect">
            <a:avLst/>
          </a:prstGeom>
          <a:solidFill>
            <a:srgbClr val="006B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燕尾形 52"/>
          <p:cNvSpPr/>
          <p:nvPr/>
        </p:nvSpPr>
        <p:spPr>
          <a:xfrm flipH="1">
            <a:off x="75962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 flipH="1">
            <a:off x="7443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3" name="五边形 62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燕尾形 34"/>
          <p:cNvSpPr/>
          <p:nvPr/>
        </p:nvSpPr>
        <p:spPr>
          <a:xfrm>
            <a:off x="-32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14284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85720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50003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0" y="1214426"/>
            <a:ext cx="45719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6357950" y="1714492"/>
            <a:ext cx="2143140" cy="245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   这里的“三峡”即为我校办学突出的水电特色与三峡文化特色，这里的“世界”系指要吸纳一切人类文明成果，为人类进步、社会发展贡献我们的智慧和力量。</a:t>
            </a:r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58082" y="71438"/>
            <a:ext cx="1439863" cy="500046"/>
          </a:xfrm>
          <a:noFill/>
        </p:spPr>
        <p:txBody>
          <a:bodyPr/>
          <a:lstStyle/>
          <a:p>
            <a:pPr algn="ctr">
              <a:lnSpc>
                <a:spcPts val="1660"/>
              </a:lnSpc>
            </a:pPr>
            <a:fld id="{35CB4C10-E579-4D16-B271-790904399D28}" type="slidenum">
              <a:rPr lang="zh-CN" altLang="en-US" sz="2400" smtClean="0">
                <a:solidFill>
                  <a:schemeClr val="bg1"/>
                </a:solidFill>
                <a:ea typeface="宋体" charset="-122"/>
              </a:rPr>
              <a:pPr algn="ctr">
                <a:lnSpc>
                  <a:spcPts val="1660"/>
                </a:lnSpc>
              </a:pPr>
              <a:t>5</a:t>
            </a:fld>
            <a:endParaRPr lang="de-DE" altLang="zh-CN" sz="2400" dirty="0" smtClean="0">
              <a:solidFill>
                <a:schemeClr val="bg1"/>
              </a:solidFill>
              <a:ea typeface="宋体" charset="-122"/>
            </a:endParaRPr>
          </a:p>
          <a:p>
            <a:pPr algn="ctr">
              <a:lnSpc>
                <a:spcPts val="1660"/>
              </a:lnSpc>
            </a:pPr>
            <a:r>
              <a:rPr lang="de-DE" altLang="zh-CN" sz="2400" dirty="0" smtClean="0">
                <a:solidFill>
                  <a:schemeClr val="bg1"/>
                </a:solidFill>
                <a:ea typeface="宋体" charset="-122"/>
              </a:rPr>
              <a:t>Page</a:t>
            </a:r>
            <a:endParaRPr lang="en-US" altLang="zh-CN" sz="2800" dirty="0" smtClean="0">
              <a:solidFill>
                <a:schemeClr val="bg1"/>
              </a:solidFill>
              <a:ea typeface="宋体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904755" y="1142988"/>
            <a:ext cx="5239245" cy="307777"/>
            <a:chOff x="3904755" y="1142988"/>
            <a:chExt cx="5239245" cy="307777"/>
          </a:xfrm>
        </p:grpSpPr>
        <p:sp>
          <p:nvSpPr>
            <p:cNvPr id="40" name="TextBox 39"/>
            <p:cNvSpPr txBox="1"/>
            <p:nvPr/>
          </p:nvSpPr>
          <p:spPr>
            <a:xfrm>
              <a:off x="3904755" y="1142988"/>
              <a:ext cx="2810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6B3A"/>
                  </a:solidFill>
                  <a:latin typeface="Arial" pitchFamily="34" charset="0"/>
                  <a:cs typeface="Arial" pitchFamily="34" charset="0"/>
                </a:rPr>
                <a:t>China Three Gorges University</a:t>
              </a:r>
              <a:endParaRPr lang="zh-CN" altLang="en-US" sz="1400" b="1" dirty="0">
                <a:solidFill>
                  <a:srgbClr val="006B3A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直接箭头连接符 40"/>
            <p:cNvCxnSpPr/>
            <p:nvPr/>
          </p:nvCxnSpPr>
          <p:spPr>
            <a:xfrm flipH="1" flipV="1">
              <a:off x="6715140" y="1285864"/>
              <a:ext cx="2428860" cy="11013"/>
            </a:xfrm>
            <a:prstGeom prst="straightConnector1">
              <a:avLst/>
            </a:prstGeom>
            <a:ln w="12700">
              <a:solidFill>
                <a:srgbClr val="006B3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4786346" y="1500178"/>
            <a:ext cx="4357686" cy="3000396"/>
            <a:chOff x="4786346" y="1500178"/>
            <a:chExt cx="4357686" cy="300039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4857784" y="157161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矩形 45"/>
            <p:cNvSpPr/>
            <p:nvPr/>
          </p:nvSpPr>
          <p:spPr>
            <a:xfrm>
              <a:off x="4786346" y="150017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2" name="直接连接符 61"/>
            <p:cNvCxnSpPr/>
            <p:nvPr/>
          </p:nvCxnSpPr>
          <p:spPr>
            <a:xfrm>
              <a:off x="4857784" y="442913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矩形 65"/>
            <p:cNvSpPr/>
            <p:nvPr/>
          </p:nvSpPr>
          <p:spPr>
            <a:xfrm>
              <a:off x="4786346" y="435769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三峡大学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26"/>
          <p:cNvGrpSpPr/>
          <p:nvPr/>
        </p:nvGrpSpPr>
        <p:grpSpPr>
          <a:xfrm>
            <a:off x="0" y="1142988"/>
            <a:ext cx="9144000" cy="3643338"/>
            <a:chOff x="0" y="1235025"/>
            <a:chExt cx="9144000" cy="3765615"/>
          </a:xfrm>
        </p:grpSpPr>
        <p:pic>
          <p:nvPicPr>
            <p:cNvPr id="28" name="图片 16" descr="P7241209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10000"/>
            </a:blip>
            <a:srcRect l="11147" b="18941"/>
            <a:stretch>
              <a:fillRect/>
            </a:stretch>
          </p:blipFill>
          <p:spPr bwMode="auto">
            <a:xfrm>
              <a:off x="0" y="1235025"/>
              <a:ext cx="7358088" cy="3765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9" name="图片 16" descr="P7241209.JPG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5">
                  <a:shade val="45000"/>
                  <a:satMod val="135000"/>
                </a:schemeClr>
                <a:prstClr val="white"/>
              </a:duotone>
              <a:lum contrast="10000"/>
            </a:blip>
            <a:srcRect l="69807" b="18941"/>
            <a:stretch>
              <a:fillRect/>
            </a:stretch>
          </p:blipFill>
          <p:spPr bwMode="auto">
            <a:xfrm>
              <a:off x="4857767" y="1235025"/>
              <a:ext cx="4286233" cy="3765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" name="Text Box 26"/>
          <p:cNvSpPr txBox="1">
            <a:spLocks noChangeArrowheads="1"/>
          </p:cNvSpPr>
          <p:nvPr/>
        </p:nvSpPr>
        <p:spPr bwMode="auto">
          <a:xfrm>
            <a:off x="160350" y="2000244"/>
            <a:ext cx="553998" cy="2705228"/>
          </a:xfrm>
          <a:prstGeom prst="rect">
            <a:avLst/>
          </a:prstGeom>
          <a:solidFill>
            <a:srgbClr val="006B3A"/>
          </a:solidFill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eaVert"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标   题         </a:t>
            </a:r>
            <a:endParaRPr lang="en-US" altLang="zh-CN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8" name="肘形连接符 47"/>
          <p:cNvCxnSpPr/>
          <p:nvPr/>
        </p:nvCxnSpPr>
        <p:spPr>
          <a:xfrm>
            <a:off x="0" y="1920097"/>
            <a:ext cx="2928926" cy="2366163"/>
          </a:xfrm>
          <a:prstGeom prst="bentConnector3">
            <a:avLst>
              <a:gd name="adj1" fmla="val 30327"/>
            </a:avLst>
          </a:prstGeom>
          <a:ln w="12700">
            <a:solidFill>
              <a:srgbClr val="006B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26"/>
          <p:cNvSpPr txBox="1">
            <a:spLocks noChangeArrowheads="1"/>
          </p:cNvSpPr>
          <p:nvPr/>
        </p:nvSpPr>
        <p:spPr bwMode="auto">
          <a:xfrm rot="5400000">
            <a:off x="189573" y="2525019"/>
            <a:ext cx="198163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The title</a:t>
            </a:r>
            <a:endParaRPr lang="zh-CN" altLang="en-US" sz="3600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燕尾形 38"/>
          <p:cNvSpPr/>
          <p:nvPr/>
        </p:nvSpPr>
        <p:spPr>
          <a:xfrm>
            <a:off x="-32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0" name="燕尾形 39"/>
          <p:cNvSpPr/>
          <p:nvPr/>
        </p:nvSpPr>
        <p:spPr>
          <a:xfrm>
            <a:off x="14284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1" name="燕尾形 40"/>
          <p:cNvSpPr/>
          <p:nvPr/>
        </p:nvSpPr>
        <p:spPr>
          <a:xfrm>
            <a:off x="285720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燕尾形 41"/>
          <p:cNvSpPr/>
          <p:nvPr/>
        </p:nvSpPr>
        <p:spPr>
          <a:xfrm>
            <a:off x="500034" y="1214426"/>
            <a:ext cx="90486" cy="214314"/>
          </a:xfrm>
          <a:prstGeom prst="chevr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0" y="1214426"/>
            <a:ext cx="45719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燕尾形 37"/>
          <p:cNvSpPr/>
          <p:nvPr/>
        </p:nvSpPr>
        <p:spPr>
          <a:xfrm flipH="1">
            <a:off x="841060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燕尾形 46"/>
          <p:cNvSpPr/>
          <p:nvPr/>
        </p:nvSpPr>
        <p:spPr>
          <a:xfrm flipH="1">
            <a:off x="8205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燕尾形 48"/>
          <p:cNvSpPr/>
          <p:nvPr/>
        </p:nvSpPr>
        <p:spPr>
          <a:xfrm flipH="1">
            <a:off x="80534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0" name="燕尾形 49"/>
          <p:cNvSpPr/>
          <p:nvPr/>
        </p:nvSpPr>
        <p:spPr>
          <a:xfrm flipH="1">
            <a:off x="79010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燕尾形 50"/>
          <p:cNvSpPr/>
          <p:nvPr/>
        </p:nvSpPr>
        <p:spPr>
          <a:xfrm flipH="1">
            <a:off x="77486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 flipH="1">
            <a:off x="8455338" y="4572012"/>
            <a:ext cx="688661" cy="214314"/>
          </a:xfrm>
          <a:prstGeom prst="rect">
            <a:avLst/>
          </a:prstGeom>
          <a:solidFill>
            <a:srgbClr val="006B3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燕尾形 52"/>
          <p:cNvSpPr/>
          <p:nvPr/>
        </p:nvSpPr>
        <p:spPr>
          <a:xfrm flipH="1">
            <a:off x="75962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4" name="燕尾形 53"/>
          <p:cNvSpPr/>
          <p:nvPr/>
        </p:nvSpPr>
        <p:spPr>
          <a:xfrm flipH="1">
            <a:off x="7443814" y="4572012"/>
            <a:ext cx="90486" cy="214314"/>
          </a:xfrm>
          <a:prstGeom prst="chevron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Text Box 11"/>
          <p:cNvSpPr txBox="1">
            <a:spLocks noChangeArrowheads="1"/>
          </p:cNvSpPr>
          <p:nvPr/>
        </p:nvSpPr>
        <p:spPr bwMode="auto">
          <a:xfrm>
            <a:off x="4714876" y="1714492"/>
            <a:ext cx="4071966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   这里的“三峡”即为我校办学突出的水电特色与三峡文化特色，这里的“世界”系指要吸纳一切人类文明成果，为人类进步、社会发展贡献我们的智慧和力量。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2857488" y="1714492"/>
            <a:ext cx="1546871" cy="2857520"/>
            <a:chOff x="5691198" y="1500178"/>
            <a:chExt cx="1740230" cy="3214710"/>
          </a:xfrm>
        </p:grpSpPr>
        <p:sp>
          <p:nvSpPr>
            <p:cNvPr id="34" name="六边形 33"/>
            <p:cNvSpPr/>
            <p:nvPr/>
          </p:nvSpPr>
          <p:spPr>
            <a:xfrm>
              <a:off x="5691198" y="1500178"/>
              <a:ext cx="1740230" cy="1500198"/>
            </a:xfrm>
            <a:prstGeom prst="hexagon">
              <a:avLst/>
            </a:prstGeom>
            <a:blipFill>
              <a:blip r:embed="rId5" cstate="print"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六边形 34"/>
            <p:cNvSpPr/>
            <p:nvPr/>
          </p:nvSpPr>
          <p:spPr>
            <a:xfrm>
              <a:off x="5691198" y="3214690"/>
              <a:ext cx="1740230" cy="1500198"/>
            </a:xfrm>
            <a:prstGeom prst="hexagon">
              <a:avLst/>
            </a:prstGeom>
            <a:blipFill>
              <a:blip r:embed="rId6" cstate="print"/>
              <a:stretch>
                <a:fillRect/>
              </a:stretch>
            </a:blipFill>
            <a:ln w="5715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六边形 35"/>
          <p:cNvSpPr/>
          <p:nvPr/>
        </p:nvSpPr>
        <p:spPr>
          <a:xfrm>
            <a:off x="1643042" y="2571748"/>
            <a:ext cx="1357322" cy="1170105"/>
          </a:xfrm>
          <a:prstGeom prst="hexagon">
            <a:avLst/>
          </a:prstGeom>
          <a:blipFill>
            <a:blip r:embed="rId7" cstate="print"/>
            <a:stretch>
              <a:fillRect/>
            </a:stretch>
          </a:blipFill>
          <a:ln w="5715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五边形 57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4714876" y="3071814"/>
            <a:ext cx="4071966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   这里的“三峡”即为我校办学突出的水电特色与三峡文化特色，这里的“世界”系指要吸纳一切人类文明成果，为人类进步、社会发展贡献我们的智慧和力量。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58082" y="71438"/>
            <a:ext cx="1439863" cy="500046"/>
          </a:xfrm>
          <a:noFill/>
        </p:spPr>
        <p:txBody>
          <a:bodyPr/>
          <a:lstStyle/>
          <a:p>
            <a:pPr algn="ctr">
              <a:lnSpc>
                <a:spcPts val="1660"/>
              </a:lnSpc>
            </a:pPr>
            <a:fld id="{35CB4C10-E579-4D16-B271-790904399D28}" type="slidenum">
              <a:rPr lang="zh-CN" altLang="en-US" sz="2400" smtClean="0">
                <a:solidFill>
                  <a:schemeClr val="bg1"/>
                </a:solidFill>
                <a:ea typeface="宋体" charset="-122"/>
              </a:rPr>
              <a:pPr algn="ctr">
                <a:lnSpc>
                  <a:spcPts val="1660"/>
                </a:lnSpc>
              </a:pPr>
              <a:t>6</a:t>
            </a:fld>
            <a:endParaRPr lang="de-DE" altLang="zh-CN" sz="2400" dirty="0" smtClean="0">
              <a:solidFill>
                <a:schemeClr val="bg1"/>
              </a:solidFill>
              <a:ea typeface="宋体" charset="-122"/>
            </a:endParaRPr>
          </a:p>
          <a:p>
            <a:pPr algn="ctr">
              <a:lnSpc>
                <a:spcPts val="1660"/>
              </a:lnSpc>
            </a:pPr>
            <a:r>
              <a:rPr lang="de-DE" altLang="zh-CN" sz="2400" dirty="0" smtClean="0">
                <a:solidFill>
                  <a:schemeClr val="bg1"/>
                </a:solidFill>
                <a:ea typeface="宋体" charset="-122"/>
              </a:rPr>
              <a:t>Page</a:t>
            </a:r>
            <a:endParaRPr lang="en-US" altLang="zh-CN" sz="2800" dirty="0" smtClean="0">
              <a:solidFill>
                <a:schemeClr val="bg1"/>
              </a:solidFill>
              <a:ea typeface="宋体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904755" y="1142988"/>
            <a:ext cx="5239245" cy="307777"/>
            <a:chOff x="3904755" y="1142988"/>
            <a:chExt cx="5239245" cy="307777"/>
          </a:xfrm>
        </p:grpSpPr>
        <p:sp>
          <p:nvSpPr>
            <p:cNvPr id="61" name="TextBox 60"/>
            <p:cNvSpPr txBox="1"/>
            <p:nvPr/>
          </p:nvSpPr>
          <p:spPr>
            <a:xfrm>
              <a:off x="3904755" y="1142988"/>
              <a:ext cx="28103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6B3A"/>
                  </a:solidFill>
                  <a:latin typeface="Arial" pitchFamily="34" charset="0"/>
                  <a:cs typeface="Arial" pitchFamily="34" charset="0"/>
                </a:rPr>
                <a:t>China Three Gorges University</a:t>
              </a:r>
              <a:endParaRPr lang="zh-CN" altLang="en-US" sz="1400" b="1" dirty="0">
                <a:solidFill>
                  <a:srgbClr val="006B3A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2" name="直接箭头连接符 61"/>
            <p:cNvCxnSpPr/>
            <p:nvPr/>
          </p:nvCxnSpPr>
          <p:spPr>
            <a:xfrm flipH="1" flipV="1">
              <a:off x="6715140" y="1285864"/>
              <a:ext cx="2428860" cy="11013"/>
            </a:xfrm>
            <a:prstGeom prst="straightConnector1">
              <a:avLst/>
            </a:prstGeom>
            <a:ln w="12700">
              <a:solidFill>
                <a:srgbClr val="006B3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/>
        </p:nvGrpSpPr>
        <p:grpSpPr>
          <a:xfrm>
            <a:off x="4786346" y="1500178"/>
            <a:ext cx="4357686" cy="3000396"/>
            <a:chOff x="4786346" y="1500178"/>
            <a:chExt cx="4357686" cy="3000396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4857784" y="157161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矩形 64"/>
            <p:cNvSpPr/>
            <p:nvPr/>
          </p:nvSpPr>
          <p:spPr>
            <a:xfrm>
              <a:off x="4786346" y="150017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4857784" y="4429136"/>
              <a:ext cx="4286248" cy="0"/>
            </a:xfrm>
            <a:prstGeom prst="line">
              <a:avLst/>
            </a:prstGeom>
            <a:ln w="95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矩形 70"/>
            <p:cNvSpPr/>
            <p:nvPr/>
          </p:nvSpPr>
          <p:spPr>
            <a:xfrm>
              <a:off x="4786346" y="4357698"/>
              <a:ext cx="357190" cy="14287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advClick="0" advTm="5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36" grpId="0" animBg="1"/>
      <p:bldP spid="5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6" descr="11.png"/>
          <p:cNvPicPr>
            <a:picLocks noChangeAspect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10000"/>
          </a:blip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三峡大学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57158" y="514351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C000"/>
                </a:solidFill>
              </a:rPr>
              <a:t>这里添加授课者的信息</a:t>
            </a:r>
            <a:endParaRPr lang="zh-CN" altLang="en-US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1868" y="4572012"/>
            <a:ext cx="476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006B3A"/>
                </a:solidFill>
              </a:rPr>
              <a:t>tel</a:t>
            </a:r>
            <a:r>
              <a:rPr lang="zh-CN" altLang="en-US" b="1" dirty="0" smtClean="0">
                <a:solidFill>
                  <a:srgbClr val="006B3A"/>
                </a:solidFill>
              </a:rPr>
              <a:t>：</a:t>
            </a:r>
            <a:r>
              <a:rPr lang="en-US" altLang="zh-CN" b="1" dirty="0" smtClean="0">
                <a:solidFill>
                  <a:srgbClr val="006B3A"/>
                </a:solidFill>
              </a:rPr>
              <a:t>18900001212         http</a:t>
            </a:r>
            <a:r>
              <a:rPr lang="zh-CN" altLang="en-US" b="1" dirty="0" smtClean="0">
                <a:solidFill>
                  <a:srgbClr val="006B3A"/>
                </a:solidFill>
              </a:rPr>
              <a:t>：</a:t>
            </a:r>
            <a:r>
              <a:rPr lang="en-US" altLang="zh-CN" b="1" dirty="0" smtClean="0">
                <a:solidFill>
                  <a:srgbClr val="006B3A"/>
                </a:solidFill>
              </a:rPr>
              <a:t>/www.sanda.com</a:t>
            </a:r>
            <a:endParaRPr lang="zh-CN" altLang="en-US" b="1" dirty="0">
              <a:solidFill>
                <a:srgbClr val="006B3A"/>
              </a:solidFill>
            </a:endParaRPr>
          </a:p>
        </p:txBody>
      </p:sp>
      <p:sp>
        <p:nvSpPr>
          <p:cNvPr id="21" name="五边形 20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428992" y="3929070"/>
            <a:ext cx="5429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800" b="1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谢</a:t>
            </a:r>
            <a:r>
              <a:rPr lang="zh-CN" altLang="en-US" sz="4800" b="1" dirty="0" smtClean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谢聆听 </a:t>
            </a:r>
            <a:r>
              <a:rPr lang="en-US" altLang="zh-CN" sz="3600" b="1" dirty="0" smtClean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THANKS</a:t>
            </a:r>
            <a:r>
              <a:rPr lang="en-US" altLang="zh-CN" sz="3600" b="1" dirty="0">
                <a:solidFill>
                  <a:srgbClr val="006B3A"/>
                </a:solidFill>
                <a:latin typeface="微软雅黑" pitchFamily="34" charset="-122"/>
                <a:ea typeface="微软雅黑" pitchFamily="34" charset="-122"/>
              </a:rPr>
              <a:t>!</a:t>
            </a:r>
            <a:endParaRPr lang="zh-CN" altLang="en-US" sz="3600" b="1" dirty="0">
              <a:solidFill>
                <a:srgbClr val="006B3A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五边形 16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 descr="三峡大学全景（1）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470" y="999528"/>
            <a:ext cx="9144000" cy="27866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椭圆 22"/>
          <p:cNvSpPr/>
          <p:nvPr/>
        </p:nvSpPr>
        <p:spPr>
          <a:xfrm>
            <a:off x="-285784" y="3786194"/>
            <a:ext cx="9715568" cy="4571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285784" y="954393"/>
            <a:ext cx="9715568" cy="45719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16200000" rotWithShape="0">
              <a:srgbClr val="00B0F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五边形 24"/>
          <p:cNvSpPr/>
          <p:nvPr/>
        </p:nvSpPr>
        <p:spPr>
          <a:xfrm>
            <a:off x="-71470" y="1000112"/>
            <a:ext cx="2243760" cy="2786082"/>
          </a:xfrm>
          <a:prstGeom prst="homePlate">
            <a:avLst>
              <a:gd name="adj" fmla="val 23177"/>
            </a:avLst>
          </a:prstGeom>
          <a:blipFill>
            <a:blip r:embed="rId5" cstate="print">
              <a:lum bright="20000"/>
            </a:blip>
            <a:stretch>
              <a:fillRect/>
            </a:stretch>
          </a:blip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7643834" y="7141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chemeClr val="bg1"/>
                </a:solidFill>
              </a:rPr>
              <a:t>CTGU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 advTm="5000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11.png"/>
          <p:cNvPicPr>
            <a:picLocks noChangeAspect="1"/>
          </p:cNvPicPr>
          <p:nvPr/>
        </p:nvPicPr>
        <p:blipFill>
          <a:blip r:embed="rId2" cstate="print"/>
          <a:srcRect t="19406" r="6250" b="6250"/>
          <a:stretch>
            <a:fillRect/>
          </a:stretch>
        </p:blipFill>
        <p:spPr bwMode="auto">
          <a:xfrm>
            <a:off x="0" y="0"/>
            <a:ext cx="9144000" cy="571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三峡大学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70255"/>
            <a:ext cx="2071702" cy="715543"/>
          </a:xfrm>
          <a:prstGeom prst="rect">
            <a:avLst/>
          </a:prstGeom>
        </p:spPr>
      </p:pic>
      <p:sp>
        <p:nvSpPr>
          <p:cNvPr id="6" name="五边形 5"/>
          <p:cNvSpPr/>
          <p:nvPr/>
        </p:nvSpPr>
        <p:spPr>
          <a:xfrm rot="16200000">
            <a:off x="4464853" y="1035853"/>
            <a:ext cx="214294" cy="9144000"/>
          </a:xfrm>
          <a:prstGeom prst="homePlate">
            <a:avLst>
              <a:gd name="adj" fmla="val 0"/>
            </a:avLst>
          </a:prstGeom>
          <a:solidFill>
            <a:srgbClr val="006B3A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286908" cy="45719"/>
          </a:xfrm>
          <a:prstGeom prst="rect">
            <a:avLst/>
          </a:prstGeom>
          <a:solidFill>
            <a:srgbClr val="006B3A"/>
          </a:solidFill>
          <a:ln>
            <a:solidFill>
              <a:srgbClr val="006B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 rot="5400000">
            <a:off x="7798627" y="-154793"/>
            <a:ext cx="619108" cy="928694"/>
          </a:xfrm>
          <a:prstGeom prst="homePlate">
            <a:avLst>
              <a:gd name="adj" fmla="val 30191"/>
            </a:avLst>
          </a:prstGeom>
          <a:solidFill>
            <a:srgbClr val="006B3A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643834" y="71418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b="1" dirty="0" smtClean="0">
                <a:solidFill>
                  <a:schemeClr val="bg1"/>
                </a:solidFill>
              </a:rPr>
              <a:t>CTGU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10" name="图片 9" descr="幻灯片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071550"/>
            <a:ext cx="2914797" cy="1821748"/>
          </a:xfrm>
          <a:prstGeom prst="rect">
            <a:avLst/>
          </a:prstGeom>
        </p:spPr>
      </p:pic>
      <p:pic>
        <p:nvPicPr>
          <p:cNvPr id="11" name="图片 10" descr="幻灯片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14602" y="1071550"/>
            <a:ext cx="2914797" cy="1821748"/>
          </a:xfrm>
          <a:prstGeom prst="rect">
            <a:avLst/>
          </a:prstGeom>
        </p:spPr>
      </p:pic>
      <p:pic>
        <p:nvPicPr>
          <p:cNvPr id="12" name="图片 11" descr="幻灯片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29203" y="1071550"/>
            <a:ext cx="2914797" cy="1821748"/>
          </a:xfrm>
          <a:prstGeom prst="rect">
            <a:avLst/>
          </a:prstGeom>
        </p:spPr>
      </p:pic>
      <p:pic>
        <p:nvPicPr>
          <p:cNvPr id="13" name="图片 12" descr="幻灯片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3214690"/>
            <a:ext cx="2914797" cy="1821748"/>
          </a:xfrm>
          <a:prstGeom prst="rect">
            <a:avLst/>
          </a:prstGeom>
        </p:spPr>
      </p:pic>
      <p:pic>
        <p:nvPicPr>
          <p:cNvPr id="14" name="图片 13" descr="幻灯片6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14602" y="3214690"/>
            <a:ext cx="2914797" cy="1821748"/>
          </a:xfrm>
          <a:prstGeom prst="rect">
            <a:avLst/>
          </a:prstGeom>
        </p:spPr>
      </p:pic>
      <p:pic>
        <p:nvPicPr>
          <p:cNvPr id="15" name="图片 14" descr="幻灯片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229203" y="3214690"/>
            <a:ext cx="2914797" cy="1821748"/>
          </a:xfrm>
          <a:prstGeom prst="rect">
            <a:avLst/>
          </a:prstGeom>
        </p:spPr>
      </p:pic>
    </p:spTree>
  </p:cSld>
  <p:clrMapOvr>
    <a:masterClrMapping/>
  </p:clrMapOvr>
  <p:transition advClick="0" advTm="5000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</TotalTime>
  <Words>516</Words>
  <Application>Microsoft Office PowerPoint</Application>
  <PresentationFormat>全屏显示(16:10)</PresentationFormat>
  <Paragraphs>46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Sky123.Org</dc:creator>
  <cp:lastModifiedBy>Administrator</cp:lastModifiedBy>
  <cp:revision>8</cp:revision>
  <dcterms:created xsi:type="dcterms:W3CDTF">2013-03-18T13:36:13Z</dcterms:created>
  <dcterms:modified xsi:type="dcterms:W3CDTF">2015-08-19T02:27:09Z</dcterms:modified>
</cp:coreProperties>
</file>