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5" r:id="rId4"/>
    <p:sldId id="256" r:id="rId5"/>
    <p:sldId id="262" r:id="rId6"/>
    <p:sldId id="263" r:id="rId7"/>
    <p:sldId id="267" r:id="rId8"/>
    <p:sldId id="257" r:id="rId9"/>
    <p:sldId id="268" r:id="rId10"/>
    <p:sldId id="269" r:id="rId11"/>
    <p:sldId id="266" r:id="rId12"/>
    <p:sldId id="258" r:id="rId13"/>
    <p:sldId id="272" r:id="rId14"/>
    <p:sldId id="273" r:id="rId15"/>
    <p:sldId id="271" r:id="rId16"/>
    <p:sldId id="259" r:id="rId17"/>
    <p:sldId id="276" r:id="rId18"/>
    <p:sldId id="275" r:id="rId19"/>
    <p:sldId id="270" r:id="rId20"/>
    <p:sldId id="260" r:id="rId21"/>
    <p:sldId id="274" r:id="rId22"/>
    <p:sldId id="277" r:id="rId23"/>
    <p:sldId id="279" r:id="rId24"/>
    <p:sldId id="278" r:id="rId25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391" userDrawn="1">
          <p15:clr>
            <a:srgbClr val="A4A3A4"/>
          </p15:clr>
        </p15:guide>
        <p15:guide id="4" pos="27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104"/>
    <a:srgbClr val="3BB9EC"/>
    <a:srgbClr val="FEF101"/>
    <a:srgbClr val="464646"/>
    <a:srgbClr val="FDF1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888" y="-654"/>
      </p:cViewPr>
      <p:guideLst>
        <p:guide orient="horz" pos="2160"/>
        <p:guide pos="3840"/>
        <p:guide pos="1391"/>
        <p:guide pos="27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4797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529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458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2472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48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653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9283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5325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500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3162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190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384A2-3A38-441E-AC0F-08E9E591B5D0}" type="datetimeFigureOut">
              <a:rPr lang="zh-CN" altLang="en-US" smtClean="0"/>
              <a:pPr/>
              <a:t>2015/7/22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E25C9-FE3B-4B8D-BEF2-EA300229AA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540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96347" y="3429000"/>
            <a:ext cx="6490253" cy="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208213" y="1632253"/>
            <a:ext cx="51517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 smtClean="0">
                <a:solidFill>
                  <a:srgbClr val="FFF104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社交红利</a:t>
            </a:r>
            <a:endParaRPr lang="zh-CN" altLang="en-US" sz="9600" b="1" dirty="0">
              <a:solidFill>
                <a:srgbClr val="FFF104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72108" y="3853358"/>
            <a:ext cx="5787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3BB9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如何从微信微博</a:t>
            </a:r>
            <a:r>
              <a:rPr lang="en-US" altLang="zh-CN" sz="2400" b="1" dirty="0" smtClean="0">
                <a:solidFill>
                  <a:srgbClr val="3BB9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2400" b="1" dirty="0" smtClean="0">
                <a:solidFill>
                  <a:srgbClr val="3BB9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空间等社交网络带走海量用户，流量与收入</a:t>
            </a:r>
            <a:endParaRPr lang="zh-CN" altLang="en-US" sz="2400" b="1" dirty="0">
              <a:solidFill>
                <a:srgbClr val="3BB9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6600" y="665922"/>
            <a:ext cx="5118652" cy="511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152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383" y="1532255"/>
            <a:ext cx="3397554" cy="33975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93705" y="1878653"/>
            <a:ext cx="83687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马桶游戏与轻量应用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79857" y="3404152"/>
            <a:ext cx="6052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简单的使用过程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迅捷的愉悦反馈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03725" y="3984262"/>
            <a:ext cx="6947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社会化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展现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high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的那一点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838377" y="3554869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17145" y="2940154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15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5015121" y="725558"/>
            <a:ext cx="2002731" cy="1232449"/>
          </a:xfrm>
          <a:prstGeom prst="wedgeRoundRectCallout">
            <a:avLst>
              <a:gd name="adj1" fmla="val -35225"/>
              <a:gd name="adj2" fmla="val 8346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03</a:t>
            </a:r>
            <a:endParaRPr lang="zh-CN" altLang="en-US" sz="8800" dirty="0">
              <a:solidFill>
                <a:schemeClr val="tx1"/>
              </a:solidFill>
              <a:latin typeface="Segoe UI Black" panose="020B0A02040204020203" pitchFamily="34" charset="0"/>
              <a:ea typeface="华文琥珀" panose="0201080004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98574" y="2643809"/>
            <a:ext cx="7195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关系链</a:t>
            </a:r>
            <a:r>
              <a:rPr lang="zh-CN" altLang="en-US" sz="8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壁垒</a:t>
            </a:r>
          </a:p>
        </p:txBody>
      </p:sp>
    </p:spTree>
    <p:extLst>
      <p:ext uri="{BB962C8B-B14F-4D97-AF65-F5344CB8AC3E}">
        <p14:creationId xmlns:p14="http://schemas.microsoft.com/office/powerpoint/2010/main" xmlns="" val="82614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51161" y="1346132"/>
            <a:ext cx="3514104" cy="35141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03725" y="1305342"/>
            <a:ext cx="69573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每个账号背后都有力量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03725" y="4078732"/>
            <a:ext cx="6331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内容独家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内容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够新奇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内容有深度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81695" y="368714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79345" y="3668332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4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897" y="1680734"/>
            <a:ext cx="4038631" cy="278091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03725" y="1963194"/>
            <a:ext cx="69176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如何聚拢更多用户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03725" y="3619351"/>
            <a:ext cx="6321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自己定位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坚持发布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互动解难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161008" y="3200399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53695" y="3200399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55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321" y="1411356"/>
            <a:ext cx="3627783" cy="362778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10544" y="1871872"/>
            <a:ext cx="57746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不要用水军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03725" y="3558378"/>
            <a:ext cx="7788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没有关系链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信息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不会流动到真用户面前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03725" y="4312431"/>
            <a:ext cx="5953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激化事件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09999" y="318135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386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5015121" y="725558"/>
            <a:ext cx="2002731" cy="1232449"/>
          </a:xfrm>
          <a:prstGeom prst="wedgeRoundRectCallout">
            <a:avLst>
              <a:gd name="adj1" fmla="val -35225"/>
              <a:gd name="adj2" fmla="val 8346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04</a:t>
            </a:r>
            <a:endParaRPr lang="zh-CN" altLang="en-US" sz="8800" dirty="0">
              <a:solidFill>
                <a:schemeClr val="tx1"/>
              </a:solidFill>
              <a:latin typeface="Segoe UI Black" panose="020B0A02040204020203" pitchFamily="34" charset="0"/>
              <a:ea typeface="华文琥珀" panose="0201080004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18452" y="2693506"/>
            <a:ext cx="7633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流动的</a:t>
            </a:r>
            <a:r>
              <a:rPr lang="zh-CN" altLang="en-US" sz="8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魅力</a:t>
            </a:r>
          </a:p>
        </p:txBody>
      </p:sp>
    </p:spTree>
    <p:extLst>
      <p:ext uri="{BB962C8B-B14F-4D97-AF65-F5344CB8AC3E}">
        <p14:creationId xmlns:p14="http://schemas.microsoft.com/office/powerpoint/2010/main" xmlns="" val="20511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873" y="2007702"/>
            <a:ext cx="3496679" cy="286273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013351" y="2215092"/>
            <a:ext cx="52975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互动激励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03725" y="3957757"/>
            <a:ext cx="5834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带来认同感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提升互动次数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00591" y="3958352"/>
            <a:ext cx="2491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建立新的信任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41144" y="347743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78374" y="347743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3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818" y="1793292"/>
            <a:ext cx="3096760" cy="30967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280452" y="1793292"/>
            <a:ext cx="7911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</a:t>
            </a:r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样本广点通系统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03725" y="3429000"/>
            <a:ext cx="7136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拓展流量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定向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点击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03725" y="3956712"/>
            <a:ext cx="5624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进入网站或应用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使用并分享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128197" y="2999759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1018" y="355091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27673" y="3043080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82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819" y="1431475"/>
            <a:ext cx="2948609" cy="294860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03642" y="1575592"/>
            <a:ext cx="7762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活动运营的六大法则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11483" y="3334423"/>
            <a:ext cx="6639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简单      透明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372962" y="4024676"/>
            <a:ext cx="5068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积累    可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兑现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91420" y="3602115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95558" y="2921168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70233" y="2900358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29595" y="2925496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0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5015121" y="725558"/>
            <a:ext cx="2002731" cy="1232449"/>
          </a:xfrm>
          <a:prstGeom prst="wedgeRoundRectCallout">
            <a:avLst>
              <a:gd name="adj1" fmla="val -35225"/>
              <a:gd name="adj2" fmla="val 8346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05</a:t>
            </a:r>
            <a:endParaRPr lang="zh-CN" altLang="en-US" sz="8800" dirty="0">
              <a:solidFill>
                <a:schemeClr val="tx1"/>
              </a:solidFill>
              <a:latin typeface="Segoe UI Black" panose="020B0A02040204020203" pitchFamily="34" charset="0"/>
              <a:ea typeface="华文琥珀" panose="0201080004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41982" y="2683565"/>
            <a:ext cx="73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开放与</a:t>
            </a:r>
            <a:r>
              <a:rPr lang="zh-CN" altLang="en-US" sz="8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新红利</a:t>
            </a:r>
          </a:p>
        </p:txBody>
      </p:sp>
    </p:spTree>
    <p:extLst>
      <p:ext uri="{BB962C8B-B14F-4D97-AF65-F5344CB8AC3E}">
        <p14:creationId xmlns:p14="http://schemas.microsoft.com/office/powerpoint/2010/main" xmlns="" val="8264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biLevel thresh="50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199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818" y="514809"/>
            <a:ext cx="3383156" cy="4615693"/>
          </a:xfrm>
          <a:prstGeom prst="ellipse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41985" y="1033376"/>
            <a:ext cx="25827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徐志斌</a:t>
            </a:r>
            <a:r>
              <a:rPr lang="en-US" altLang="zh-CN" dirty="0" smtClean="0"/>
              <a:t>s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4971068" y="2235073"/>
            <a:ext cx="6243825" cy="3234391"/>
            <a:chOff x="4076546" y="1986594"/>
            <a:chExt cx="6243825" cy="3234391"/>
          </a:xfrm>
        </p:grpSpPr>
        <p:sp>
          <p:nvSpPr>
            <p:cNvPr id="5" name="泪滴形 4"/>
            <p:cNvSpPr/>
            <p:nvPr/>
          </p:nvSpPr>
          <p:spPr>
            <a:xfrm rot="7965221">
              <a:off x="4076548" y="2172688"/>
              <a:ext cx="458808" cy="458808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泪滴形 5"/>
            <p:cNvSpPr/>
            <p:nvPr/>
          </p:nvSpPr>
          <p:spPr>
            <a:xfrm rot="7965221">
              <a:off x="4076546" y="3231302"/>
              <a:ext cx="458808" cy="458808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泪滴形 6"/>
            <p:cNvSpPr/>
            <p:nvPr/>
          </p:nvSpPr>
          <p:spPr>
            <a:xfrm rot="7965221">
              <a:off x="4076547" y="4289917"/>
              <a:ext cx="458808" cy="458808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847463" y="1986594"/>
              <a:ext cx="52180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腾讯微博开放平台资深员工，专注互联网与创业领域。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873727" y="3003625"/>
              <a:ext cx="54466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2007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年正式加入腾讯，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年进入腾讯微博开放平台任职至今。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99990" y="4020656"/>
              <a:ext cx="49695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从业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年，有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年分别在 </a:t>
              </a:r>
              <a:r>
                <a:rPr lang="en-US" altLang="zh-CN" sz="24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eNet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硅谷动力、新浪网、腾讯网等从事编辑和记者工作。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7017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725" y="1326488"/>
            <a:ext cx="3366052" cy="336605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403725" y="1591322"/>
            <a:ext cx="63908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企业的社交困境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08378" y="3527981"/>
            <a:ext cx="6052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选择难题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无法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获得用户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90661" y="4179859"/>
            <a:ext cx="4731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消息不流动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效果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不积累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77889" y="3687416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77889" y="3084478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8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788" y="1530627"/>
            <a:ext cx="3166111" cy="3429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57786" y="1972213"/>
            <a:ext cx="49496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垂直的机会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03725" y="3734990"/>
            <a:ext cx="653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打通服务与内容的障碍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闭环的体验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03725" y="4409530"/>
            <a:ext cx="5387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与平台的共生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169367" y="3318207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17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59042" y="5043339"/>
            <a:ext cx="9521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未来的</a:t>
            </a:r>
            <a:r>
              <a:rPr lang="en-US" altLang="zh-CN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8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猜想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481551" y="867323"/>
            <a:ext cx="9228898" cy="3867261"/>
            <a:chOff x="1469434" y="414836"/>
            <a:chExt cx="9228898" cy="3867261"/>
          </a:xfrm>
        </p:grpSpPr>
        <p:grpSp>
          <p:nvGrpSpPr>
            <p:cNvPr id="30" name="组合 29"/>
            <p:cNvGrpSpPr/>
            <p:nvPr/>
          </p:nvGrpSpPr>
          <p:grpSpPr>
            <a:xfrm>
              <a:off x="1469434" y="414836"/>
              <a:ext cx="9204665" cy="1100523"/>
              <a:chOff x="1236078" y="2328477"/>
              <a:chExt cx="9204665" cy="110052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 cstate="print">
                <a:lum bright="70000" contrast="-70000"/>
                <a:extLst>
                  <a:ext uri="{BEBA8EAE-BF5A-486C-A8C5-ECC9F3942E4B}">
                    <a14:imgProps xmlns:a14="http://schemas.microsoft.com/office/drawing/2010/main" xmlns="">
                      <a14:imgLayer r:embed="rId3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867645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9244522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995941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294547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671424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236078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99720" y="2328477"/>
                <a:ext cx="1196221" cy="1100523"/>
              </a:xfrm>
              <a:prstGeom prst="rect">
                <a:avLst/>
              </a:prstGeom>
            </p:spPr>
          </p:pic>
        </p:grpSp>
        <p:grpSp>
          <p:nvGrpSpPr>
            <p:cNvPr id="31" name="组合 30"/>
            <p:cNvGrpSpPr/>
            <p:nvPr/>
          </p:nvGrpSpPr>
          <p:grpSpPr>
            <a:xfrm>
              <a:off x="1493667" y="1772296"/>
              <a:ext cx="9204665" cy="1100523"/>
              <a:chOff x="1236078" y="2328477"/>
              <a:chExt cx="9204665" cy="1100523"/>
            </a:xfrm>
          </p:grpSpPr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867645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9244522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995941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294547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671424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236078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99720" y="2328477"/>
                <a:ext cx="1196221" cy="1100523"/>
              </a:xfrm>
              <a:prstGeom prst="rect">
                <a:avLst/>
              </a:prstGeom>
            </p:spPr>
          </p:pic>
        </p:grpSp>
        <p:grpSp>
          <p:nvGrpSpPr>
            <p:cNvPr id="39" name="组合 38"/>
            <p:cNvGrpSpPr/>
            <p:nvPr/>
          </p:nvGrpSpPr>
          <p:grpSpPr>
            <a:xfrm>
              <a:off x="1493667" y="3181574"/>
              <a:ext cx="9204665" cy="1100523"/>
              <a:chOff x="1236078" y="2328477"/>
              <a:chExt cx="9204665" cy="1100523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867645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9244522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995941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294547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671424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236078" y="2328477"/>
                <a:ext cx="1196221" cy="1100523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4" cstate="print">
                <a:lum bright="70000" contrast="-7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99720" y="2328477"/>
                <a:ext cx="1196221" cy="110052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19600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1675" y="775047"/>
            <a:ext cx="5404325" cy="369332"/>
          </a:xfrm>
          <a:prstGeom prst="rect">
            <a:avLst/>
          </a:prstGeom>
          <a:noFill/>
          <a:effectLst>
            <a:reflection stA="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社交网络的信息到达，未来是拉长还是推的形态</a:t>
            </a:r>
            <a:r>
              <a:rPr lang="zh-CN" altLang="en-US" dirty="0" smtClean="0">
                <a:solidFill>
                  <a:schemeClr val="bg1">
                    <a:alpha val="2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dirty="0">
              <a:solidFill>
                <a:schemeClr val="bg1">
                  <a:alpha val="20000"/>
                </a:schemeClr>
              </a:solidFill>
              <a:effectLst>
                <a:outerShdw blurRad="50800" dist="50800" dir="5400000" algn="ctr" rotWithShape="0">
                  <a:srgbClr val="000000">
                    <a:alpha val="62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62460" y="590381"/>
            <a:ext cx="2534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中式演进和美式演进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77777" y="3211539"/>
            <a:ext cx="5595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有价值节点的发现与推荐机制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62977" y="2057400"/>
            <a:ext cx="2524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Follow</a:t>
            </a:r>
            <a:r>
              <a:rPr lang="zh-CN" altLang="en-US" sz="1400" dirty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的极限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90869" y="2653580"/>
            <a:ext cx="3537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Timeline</a:t>
            </a:r>
            <a:r>
              <a:rPr lang="zh-CN" altLang="en-US" sz="2800" dirty="0">
                <a:solidFill>
                  <a:schemeClr val="bg1">
                    <a:alpha val="20000"/>
                  </a:schemeClr>
                </a:solidFill>
                <a:effectLst>
                  <a:outerShdw blurRad="685800" dist="50800" dir="5400000" algn="ctr" rotWithShape="0">
                    <a:srgbClr val="000000">
                      <a:alpha val="1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的管理技术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90869" y="3401966"/>
            <a:ext cx="1997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Tweet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Card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21777" y="3836791"/>
            <a:ext cx="3040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alpha val="6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自动播放的</a:t>
            </a:r>
            <a:r>
              <a:rPr lang="en-US" altLang="zh-CN" dirty="0" smtClean="0">
                <a:solidFill>
                  <a:schemeClr val="bg1">
                    <a:alpha val="6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Feeds</a:t>
            </a:r>
            <a:endParaRPr lang="zh-CN" altLang="en-US" dirty="0">
              <a:solidFill>
                <a:schemeClr val="bg1">
                  <a:alpha val="63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75643" y="442219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alpha val="6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Feeds</a:t>
            </a:r>
            <a:r>
              <a:rPr lang="zh-CN" altLang="en-US" sz="1600" dirty="0" smtClean="0">
                <a:solidFill>
                  <a:schemeClr val="bg1">
                    <a:alpha val="6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dirty="0" smtClean="0">
                <a:solidFill>
                  <a:schemeClr val="bg1">
                    <a:alpha val="6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Cards</a:t>
            </a:r>
            <a:r>
              <a:rPr lang="zh-CN" altLang="en-US" sz="1600" dirty="0" smtClean="0">
                <a:solidFill>
                  <a:schemeClr val="bg1">
                    <a:alpha val="6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）国际标准化组织</a:t>
            </a:r>
            <a:endParaRPr lang="zh-CN" altLang="en-US" sz="1600" dirty="0">
              <a:solidFill>
                <a:schemeClr val="bg1">
                  <a:alpha val="6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04043" y="5164982"/>
            <a:ext cx="3747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从媒体形态走向生活形态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71600" y="4492487"/>
            <a:ext cx="36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社交网络的互相大分享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55265" y="1252100"/>
            <a:ext cx="4333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alpha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大数据的加工和处理</a:t>
            </a:r>
            <a:endParaRPr lang="zh-CN" altLang="en-US" sz="3600" dirty="0">
              <a:solidFill>
                <a:schemeClr val="bg1">
                  <a:alpha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63878" y="1323136"/>
            <a:ext cx="2912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五公里网络的兴起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70574" y="2016223"/>
            <a:ext cx="2763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社交网络的大分裂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9577" y="3503926"/>
            <a:ext cx="2663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剥离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4643" y="5754732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alpha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传统的媒体、服务和购物方式被彻底颠覆</a:t>
            </a:r>
            <a:endParaRPr lang="zh-CN" altLang="en-US" sz="2800" dirty="0">
              <a:solidFill>
                <a:schemeClr val="bg1">
                  <a:alpha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61352" y="4591467"/>
            <a:ext cx="6172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alpha val="67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人们变得比原来更容易受到影响了</a:t>
            </a:r>
            <a:endParaRPr lang="zh-CN" altLang="en-US" sz="2800" dirty="0">
              <a:solidFill>
                <a:schemeClr val="bg1">
                  <a:alpha val="67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82756" y="1354147"/>
            <a:ext cx="3697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alpha val="6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品牌价值的具体化</a:t>
            </a:r>
            <a:endParaRPr lang="zh-CN" altLang="en-US" sz="3200" dirty="0">
              <a:solidFill>
                <a:schemeClr val="bg1">
                  <a:alpha val="6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3993" y="4010751"/>
            <a:ext cx="3061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专业社交网络自媒体的兴起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528391" y="2476304"/>
            <a:ext cx="56354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营销的彻底变革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774635" y="337930"/>
            <a:ext cx="3588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星形的服务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00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4526" y="1179935"/>
            <a:ext cx="4498130" cy="449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369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标注 5"/>
          <p:cNvSpPr/>
          <p:nvPr/>
        </p:nvSpPr>
        <p:spPr>
          <a:xfrm>
            <a:off x="5015121" y="725558"/>
            <a:ext cx="2002731" cy="1232449"/>
          </a:xfrm>
          <a:prstGeom prst="wedgeRoundRectCallout">
            <a:avLst>
              <a:gd name="adj1" fmla="val -35225"/>
              <a:gd name="adj2" fmla="val 8346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01</a:t>
            </a:r>
            <a:endParaRPr lang="zh-CN" altLang="en-US" sz="8800" dirty="0">
              <a:solidFill>
                <a:schemeClr val="tx1"/>
              </a:solidFill>
              <a:latin typeface="Segoe UI Black" panose="020B0A02040204020203" pitchFamily="34" charset="0"/>
              <a:ea typeface="华文琥珀" panose="0201080004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92404" y="2767280"/>
            <a:ext cx="9650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</a:t>
            </a:r>
            <a:r>
              <a:rPr lang="zh-CN" altLang="en-US" sz="8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红利</a:t>
            </a:r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时代开启</a:t>
            </a:r>
            <a:endParaRPr lang="zh-CN" altLang="en-US" sz="8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95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121" y="1574566"/>
            <a:ext cx="3472855" cy="34728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993268" y="1659788"/>
            <a:ext cx="42241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信任背书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03725" y="3294762"/>
            <a:ext cx="3299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专业的内容（信息）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05333" y="3275082"/>
            <a:ext cx="3783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间的介绍（关系链）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96388" y="4012768"/>
            <a:ext cx="3299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转发评论（互动）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69436" y="2865177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8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692" y="1723362"/>
            <a:ext cx="3169326" cy="31766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75553" y="1566193"/>
            <a:ext cx="6699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媒介重组与权力再分配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03725" y="4165045"/>
            <a:ext cx="7249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传统媒体      网络媒体     社交媒体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6000" y="3758568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28349" y="3758568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760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59" y="1857080"/>
            <a:ext cx="2983508" cy="29835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09457" y="1427891"/>
            <a:ext cx="66393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让信息在关系链中流动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03725" y="4020736"/>
            <a:ext cx="7444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收益 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信息（肉）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关系链（骨）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互动（血）</a:t>
            </a:r>
          </a:p>
        </p:txBody>
      </p:sp>
    </p:spTree>
    <p:extLst>
      <p:ext uri="{BB962C8B-B14F-4D97-AF65-F5344CB8AC3E}">
        <p14:creationId xmlns:p14="http://schemas.microsoft.com/office/powerpoint/2010/main" xmlns="" val="16504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5015121" y="725558"/>
            <a:ext cx="2002731" cy="1232449"/>
          </a:xfrm>
          <a:prstGeom prst="wedgeRoundRectCallout">
            <a:avLst>
              <a:gd name="adj1" fmla="val -35225"/>
              <a:gd name="adj2" fmla="val 8346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02</a:t>
            </a:r>
            <a:endParaRPr lang="zh-CN" altLang="en-US" sz="8800" dirty="0">
              <a:solidFill>
                <a:schemeClr val="tx1"/>
              </a:solidFill>
              <a:latin typeface="Segoe UI Black" panose="020B0A02040204020203" pitchFamily="34" charset="0"/>
              <a:ea typeface="华文琥珀" panose="0201080004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84491" y="2767280"/>
            <a:ext cx="7066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信息的</a:t>
            </a:r>
            <a:r>
              <a:rPr lang="zh-CN" altLang="en-US" sz="8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重量</a:t>
            </a:r>
          </a:p>
        </p:txBody>
      </p:sp>
    </p:spTree>
    <p:extLst>
      <p:ext uri="{BB962C8B-B14F-4D97-AF65-F5344CB8AC3E}">
        <p14:creationId xmlns:p14="http://schemas.microsoft.com/office/powerpoint/2010/main" xmlns="" val="36344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926" y="1305342"/>
            <a:ext cx="3498574" cy="349857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03725" y="1628466"/>
            <a:ext cx="62112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充沛情感与自娱情结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03724" y="4162565"/>
            <a:ext cx="6616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爱心 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侠义心  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炫耀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好奇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与八卦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99966" y="3752123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03342" y="3752124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07275" y="3752122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750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2353" y="1758970"/>
            <a:ext cx="3111720" cy="31117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68162" y="1852232"/>
            <a:ext cx="63809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信息的四种作用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34150" y="3573191"/>
            <a:ext cx="7694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高转发诉求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打造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口碑诉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   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吸引目标群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4150" y="4186154"/>
            <a:ext cx="5208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吸引用户点击链接或购买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55469" y="317049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09771" y="3170491"/>
            <a:ext cx="3786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.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337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883b01ee3688eb669a9a0ad72f496cf293bdc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754</Words>
  <Application>Microsoft Office PowerPoint</Application>
  <PresentationFormat>自定义</PresentationFormat>
  <Paragraphs>102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Administrator</cp:lastModifiedBy>
  <cp:revision>50</cp:revision>
  <dcterms:created xsi:type="dcterms:W3CDTF">2015-04-20T02:02:09Z</dcterms:created>
  <dcterms:modified xsi:type="dcterms:W3CDTF">2015-07-22T01:53:53Z</dcterms:modified>
</cp:coreProperties>
</file>