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9" r:id="rId3"/>
    <p:sldId id="290" r:id="rId4"/>
    <p:sldId id="262" r:id="rId5"/>
    <p:sldId id="257" r:id="rId6"/>
    <p:sldId id="291" r:id="rId7"/>
    <p:sldId id="258" r:id="rId8"/>
    <p:sldId id="292" r:id="rId9"/>
    <p:sldId id="260" r:id="rId10"/>
    <p:sldId id="295" r:id="rId11"/>
    <p:sldId id="272" r:id="rId12"/>
    <p:sldId id="299" r:id="rId13"/>
    <p:sldId id="279" r:id="rId14"/>
    <p:sldId id="280" r:id="rId15"/>
    <p:sldId id="273" r:id="rId16"/>
    <p:sldId id="275" r:id="rId17"/>
    <p:sldId id="297" r:id="rId18"/>
    <p:sldId id="263" r:id="rId19"/>
    <p:sldId id="298" r:id="rId20"/>
    <p:sldId id="293" r:id="rId21"/>
    <p:sldId id="289" r:id="rId22"/>
    <p:sldId id="294" r:id="rId23"/>
    <p:sldId id="287" r:id="rId24"/>
    <p:sldId id="270" r:id="rId25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9304E3C-1793-463E-880F-EDCCED47AE74}">
          <p14:sldIdLst>
            <p14:sldId id="256"/>
            <p14:sldId id="269"/>
          </p14:sldIdLst>
        </p14:section>
        <p14:section name="无标题节" id="{D2A6470F-4323-4104-92C2-53307D76E73E}">
          <p14:sldIdLst>
            <p14:sldId id="290"/>
            <p14:sldId id="262"/>
            <p14:sldId id="257"/>
          </p14:sldIdLst>
        </p14:section>
        <p14:section name="回顾" id="{449A1109-1E0B-49B8-AEAE-0D59A213DC83}">
          <p14:sldIdLst>
            <p14:sldId id="291"/>
            <p14:sldId id="258"/>
          </p14:sldIdLst>
        </p14:section>
        <p14:section name="计划" id="{8B5AAF92-C1BF-4B97-8564-AB57F892FDD0}">
          <p14:sldIdLst>
            <p14:sldId id="292"/>
            <p14:sldId id="260"/>
            <p14:sldId id="295"/>
            <p14:sldId id="272"/>
            <p14:sldId id="299"/>
            <p14:sldId id="279"/>
            <p14:sldId id="280"/>
          </p14:sldIdLst>
        </p14:section>
        <p14:section name="入司欢迎" id="{72192EE7-420E-43B4-9F12-1F898D54C6F4}">
          <p14:sldIdLst>
            <p14:sldId id="273"/>
          </p14:sldIdLst>
        </p14:section>
        <p14:section name="职业晋升" id="{18821D9C-41C1-4F7C-B7E0-EBD9B9A0B429}">
          <p14:sldIdLst>
            <p14:sldId id="275"/>
          </p14:sldIdLst>
        </p14:section>
        <p14:section name="职场英语" id="{6EA7479D-5265-4561-A0C5-81BC5221DBCD}">
          <p14:sldIdLst>
            <p14:sldId id="297"/>
            <p14:sldId id="263"/>
          </p14:sldIdLst>
        </p14:section>
        <p14:section name="Office" id="{3D81290C-7B1D-4A80-8698-EEF2E245BCB6}">
          <p14:sldIdLst>
            <p14:sldId id="298"/>
          </p14:sldIdLst>
        </p14:section>
        <p14:section name="活动" id="{53512605-584B-4930-956B-F2D5A8C80115}">
          <p14:sldIdLst>
            <p14:sldId id="293"/>
            <p14:sldId id="289"/>
          </p14:sldIdLst>
        </p14:section>
        <p14:section name="建议" id="{1F34216F-551F-4370-AAFD-20E95633EF33}">
          <p14:sldIdLst>
            <p14:sldId id="294"/>
            <p14:sldId id="287"/>
          </p14:sldIdLst>
        </p14:section>
        <p14:section name="谢谢" id="{54C79827-723A-4A51-9304-D86FE081A99B}">
          <p14:sldIdLst>
            <p14:sldId id="270"/>
          </p14:sldIdLst>
        </p14:section>
        <p14:section name="备用" id="{AEA2C9B5-CA4B-46FF-B7AC-F16B3206D77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104" d="100"/>
          <a:sy n="104" d="100"/>
        </p:scale>
        <p:origin x="636" y="10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2521;&#35757;&#24037;&#20316;\01&#20837;&#32844;&#22521;&#35757;\&#22521;&#35757;&#25928;&#26524;&#35843;&#26597;&#34920;-2012-08-25-&#20998;&#2651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2521;&#35757;&#24037;&#20316;\01&#20837;&#32844;&#22521;&#35757;\&#22521;&#35757;&#25928;&#26524;&#35843;&#26597;&#34920;-2012-08-25-&#20998;&#2651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22521;&#35757;&#24037;&#20316;\01&#20837;&#32844;&#22521;&#35757;\&#22521;&#35757;&#25928;&#26524;&#35843;&#26597;&#34920;-2012-08-25-&#20998;&#2651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title>
      <c:layout/>
      <c:overlay val="0"/>
      <c:txPr>
        <a:bodyPr/>
        <a:lstStyle/>
        <a:p>
          <a:pPr>
            <a:defRPr>
              <a:latin typeface="微软雅黑" pitchFamily="34" charset="-122"/>
              <a:ea typeface="微软雅黑" pitchFamily="34" charset="-122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'2012-08-25'!$B$3</c:f>
              <c:strCache>
                <c:ptCount val="1"/>
                <c:pt idx="0">
                  <c:v>课程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'2012-08-25'!$C$3:$C$8</c:f>
              <c:strCache>
                <c:ptCount val="6"/>
                <c:pt idx="0">
                  <c:v>目标的明确性</c:v>
                </c:pt>
                <c:pt idx="1">
                  <c:v>内容的合理性</c:v>
                </c:pt>
                <c:pt idx="2">
                  <c:v>知识的系统性</c:v>
                </c:pt>
                <c:pt idx="3">
                  <c:v>内容的适用性</c:v>
                </c:pt>
                <c:pt idx="4">
                  <c:v>趣味性</c:v>
                </c:pt>
                <c:pt idx="5">
                  <c:v>互动性</c:v>
                </c:pt>
              </c:strCache>
            </c:strRef>
          </c:cat>
          <c:val>
            <c:numRef>
              <c:f>'2012-08-25'!$X$3:$X$8</c:f>
              <c:numCache>
                <c:formatCode>General</c:formatCode>
                <c:ptCount val="6"/>
                <c:pt idx="0">
                  <c:v>96</c:v>
                </c:pt>
                <c:pt idx="1">
                  <c:v>96</c:v>
                </c:pt>
                <c:pt idx="2">
                  <c:v>98</c:v>
                </c:pt>
                <c:pt idx="3">
                  <c:v>97</c:v>
                </c:pt>
                <c:pt idx="4">
                  <c:v>89</c:v>
                </c:pt>
                <c:pt idx="5">
                  <c:v>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8565616"/>
        <c:axId val="288566000"/>
      </c:lineChart>
      <c:catAx>
        <c:axId val="288565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88566000"/>
        <c:crosses val="autoZero"/>
        <c:auto val="1"/>
        <c:lblAlgn val="ctr"/>
        <c:lblOffset val="100"/>
        <c:noMultiLvlLbl val="0"/>
      </c:catAx>
      <c:valAx>
        <c:axId val="288566000"/>
        <c:scaling>
          <c:orientation val="minMax"/>
          <c:min val="6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88565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 algn="ctr" rtl="0">
            <a:defRPr lang="zh-CN" altLang="en-US" sz="1800" b="1" i="0" u="none" strike="noStrike" kern="1200" baseline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'2012-08-25'!$B$12</c:f>
              <c:strCache>
                <c:ptCount val="1"/>
                <c:pt idx="0">
                  <c:v>  讲 师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zh-CN" altLang="en-US" sz="1200" b="0" i="0" u="none" strike="noStrike" kern="1200" baseline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'2012-08-25'!$C$9:$C$15</c:f>
              <c:strCache>
                <c:ptCount val="7"/>
                <c:pt idx="0">
                  <c:v>内容的理解</c:v>
                </c:pt>
                <c:pt idx="1">
                  <c:v>表达能力</c:v>
                </c:pt>
                <c:pt idx="2">
                  <c:v>学员反映的关注</c:v>
                </c:pt>
                <c:pt idx="3">
                  <c:v>鼓励参与</c:v>
                </c:pt>
                <c:pt idx="4">
                  <c:v>学习兴趣的激发</c:v>
                </c:pt>
                <c:pt idx="5">
                  <c:v>提问的指导</c:v>
                </c:pt>
                <c:pt idx="6">
                  <c:v>进度的把握</c:v>
                </c:pt>
              </c:strCache>
            </c:strRef>
          </c:cat>
          <c:val>
            <c:numRef>
              <c:f>'2012-08-25'!$X$9:$X$15</c:f>
              <c:numCache>
                <c:formatCode>General</c:formatCode>
                <c:ptCount val="7"/>
                <c:pt idx="0">
                  <c:v>97</c:v>
                </c:pt>
                <c:pt idx="1">
                  <c:v>96</c:v>
                </c:pt>
                <c:pt idx="2">
                  <c:v>96</c:v>
                </c:pt>
                <c:pt idx="3">
                  <c:v>96</c:v>
                </c:pt>
                <c:pt idx="4">
                  <c:v>96</c:v>
                </c:pt>
                <c:pt idx="5">
                  <c:v>97</c:v>
                </c:pt>
                <c:pt idx="6">
                  <c:v>96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86663848"/>
        <c:axId val="290521048"/>
      </c:lineChart>
      <c:catAx>
        <c:axId val="286663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 algn="ctr">
              <a:defRPr lang="zh-CN" altLang="en-US" sz="1200" b="0" i="0" u="none" strike="noStrike" kern="1200" baseline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pPr>
            <a:endParaRPr lang="zh-CN"/>
          </a:p>
        </c:txPr>
        <c:crossAx val="290521048"/>
        <c:crosses val="autoZero"/>
        <c:auto val="1"/>
        <c:lblAlgn val="ctr"/>
        <c:lblOffset val="100"/>
        <c:noMultiLvlLbl val="0"/>
      </c:catAx>
      <c:valAx>
        <c:axId val="290521048"/>
        <c:scaling>
          <c:orientation val="minMax"/>
          <c:max val="100"/>
          <c:min val="9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zh-CN" altLang="en-US" sz="1200" b="0" i="0" u="none" strike="noStrike" kern="1200" baseline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pPr>
            <a:endParaRPr lang="zh-CN"/>
          </a:p>
        </c:txPr>
        <c:crossAx val="286663848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 algn="ctr" rtl="0">
            <a:defRPr lang="zh-CN" altLang="en-US" sz="1800" b="1" i="0" u="none" strike="noStrike" kern="1200" baseline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'2012-08-25'!$B$17</c:f>
              <c:strCache>
                <c:ptCount val="1"/>
                <c:pt idx="0">
                  <c:v>培训安排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zh-CN" altLang="en-US" sz="1200" b="0" i="0" u="none" strike="noStrike" kern="1200" baseline="0">
                    <a:solidFill>
                      <a:prstClr val="black"/>
                    </a:solidFill>
                    <a:latin typeface="微软雅黑" pitchFamily="34" charset="-122"/>
                    <a:ea typeface="微软雅黑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'2012-08-25'!$C$16:$C$19</c:f>
              <c:strCache>
                <c:ptCount val="4"/>
                <c:pt idx="0">
                  <c:v>组织的周密程度</c:v>
                </c:pt>
                <c:pt idx="1">
                  <c:v>议程的合理性</c:v>
                </c:pt>
                <c:pt idx="2">
                  <c:v>场所、工具的准备</c:v>
                </c:pt>
                <c:pt idx="3">
                  <c:v>总体效果</c:v>
                </c:pt>
              </c:strCache>
            </c:strRef>
          </c:cat>
          <c:val>
            <c:numRef>
              <c:f>'2012-08-25'!$X$16:$X$19</c:f>
              <c:numCache>
                <c:formatCode>General</c:formatCode>
                <c:ptCount val="4"/>
                <c:pt idx="0">
                  <c:v>97</c:v>
                </c:pt>
                <c:pt idx="1">
                  <c:v>97</c:v>
                </c:pt>
                <c:pt idx="2">
                  <c:v>98</c:v>
                </c:pt>
                <c:pt idx="3">
                  <c:v>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8370680"/>
        <c:axId val="288935792"/>
      </c:lineChart>
      <c:catAx>
        <c:axId val="288370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 algn="ctr">
              <a:defRPr lang="zh-CN" altLang="en-US" sz="1200" b="0" i="0" u="none" strike="noStrike" kern="1200" baseline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pPr>
            <a:endParaRPr lang="zh-CN"/>
          </a:p>
        </c:txPr>
        <c:crossAx val="288935792"/>
        <c:crosses val="autoZero"/>
        <c:auto val="1"/>
        <c:lblAlgn val="ctr"/>
        <c:lblOffset val="100"/>
        <c:noMultiLvlLbl val="0"/>
      </c:catAx>
      <c:valAx>
        <c:axId val="288935792"/>
        <c:scaling>
          <c:orientation val="minMax"/>
          <c:max val="100"/>
          <c:min val="9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8370680"/>
        <c:crosses val="autoZero"/>
        <c:crossBetween val="between"/>
        <c:majorUnit val="1"/>
        <c:minorUnit val="1"/>
      </c:valAx>
    </c:plotArea>
    <c:plotVisOnly val="1"/>
    <c:dispBlanksAs val="gap"/>
    <c:showDLblsOverMax val="0"/>
  </c:chart>
  <c:txPr>
    <a:bodyPr/>
    <a:lstStyle/>
    <a:p>
      <a:pPr algn="ctr">
        <a:defRPr lang="zh-CN" altLang="en-US" sz="1200" b="0" i="0" u="none" strike="noStrike" kern="1200" baseline="0">
          <a:solidFill>
            <a:prstClr val="black"/>
          </a:solidFill>
          <a:latin typeface="微软雅黑" pitchFamily="34" charset="-122"/>
          <a:ea typeface="微软雅黑" pitchFamily="34" charset="-122"/>
          <a:cs typeface="+mn-cs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E60E8B8-47B8-4F70-8B73-3253C2DEAC11}" type="datetimeFigureOut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52E8A-BEFA-49CF-8FAC-EEC14EA9D2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534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40595DE-C678-4F38-B5BB-A8ECFD83B92E}" type="slidenum">
              <a:rPr lang="zh-CN" altLang="en-US"/>
              <a:pPr eaLnBrk="1" hangingPunct="1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736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420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丰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富员工工作生活，提升素质，增加教职员工的学习交流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52E8A-BEFA-49CF-8FAC-EEC14EA9D2E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197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18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97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90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965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5A791C-5E32-4B01-B250-E9647229D8AD}" type="slidenum">
              <a:rPr lang="zh-CN" altLang="en-US"/>
              <a:pPr eaLnBrk="1" hangingPunct="1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83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单圆角矩形 10"/>
          <p:cNvSpPr/>
          <p:nvPr userDrawn="1"/>
        </p:nvSpPr>
        <p:spPr>
          <a:xfrm flipH="1">
            <a:off x="101600" y="120650"/>
            <a:ext cx="8964613" cy="4537075"/>
          </a:xfrm>
          <a:prstGeom prst="round1Rect">
            <a:avLst>
              <a:gd name="adj" fmla="val 23534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11"/>
          <p:cNvSpPr/>
          <p:nvPr userDrawn="1"/>
        </p:nvSpPr>
        <p:spPr>
          <a:xfrm>
            <a:off x="101600" y="4657725"/>
            <a:ext cx="8964613" cy="876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841276"/>
            <a:ext cx="7772400" cy="1225021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E94EB-FBD5-4BE3-99A2-204F0B378C51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E8486-F847-4B94-A505-A14C16842B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40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731E-A66C-45D0-85D1-7957DB25B469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1DCAB-D112-415E-9895-694DE7892EE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31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84F7-2066-4AEC-936A-614331DA5A31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E6E44-2379-4F2E-AC13-9CCF6C3A238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942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008938" y="179388"/>
            <a:ext cx="1200150" cy="1857375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资讯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F0047-EFBC-45E6-8137-0329311B5DDB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4581D-7698-41F2-9137-94E6DA41EA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22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2B0F-C746-479C-961A-CED9C8F35F8B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91639-CB5C-401B-ACC3-B94A6E046A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88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8008938" y="179388"/>
            <a:ext cx="1200150" cy="2894012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大事件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05723-B486-4F36-847D-31DB935D1340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0CC0B-D76B-43C3-B653-D7B6F628F8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46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B6F3D-1FA8-435D-91E0-5DBFE16000E6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D8F79-BF20-4F77-A937-BF0E4E58FA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608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4B3C7-99CA-4E41-A4C6-4A9A40C65F80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70EFF-6DEF-4257-B683-2F83133112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47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DE9F7-520F-4BB7-814C-F68A0DC44092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57FD4-3AE0-42B6-BF69-B1C9ABE3CD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74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6D18-3A18-4687-B3AB-6C47D00BC8FB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6CD2E-9D38-4DC7-907D-3CC78BD8FC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16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6F13D-F3BA-40B2-9D90-64E8B06092E4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58E4C-388B-4DA2-B876-7EF6545DBD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99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 userDrawn="1"/>
        </p:nvSpPr>
        <p:spPr>
          <a:xfrm flipV="1">
            <a:off x="8172450" y="4800600"/>
            <a:ext cx="863600" cy="792163"/>
          </a:xfrm>
          <a:prstGeom prst="round1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单圆角矩形 9"/>
          <p:cNvSpPr/>
          <p:nvPr userDrawn="1"/>
        </p:nvSpPr>
        <p:spPr>
          <a:xfrm>
            <a:off x="8172450" y="120650"/>
            <a:ext cx="863600" cy="4679950"/>
          </a:xfrm>
          <a:prstGeom prst="round1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30C2ED-6520-411A-BF35-E28F69C946C6}" type="datetime1">
              <a:rPr lang="zh-CN" altLang="en-US"/>
              <a:pPr>
                <a:defRPr/>
              </a:pPr>
              <a:t>2015/3/13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9733A42-EF42-4335-84C8-C92D7B90EDB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2013&#36130;&#24180;&#22521;&#35757;&#35745;&#21010;&#34920;-&#38738;&#23707;&#26032;&#19996;&#26041;%20-&#26102;&#38388;&#29256;+&#30446;&#30340;&#29256;-2012-08-25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2013&#36130;&#24180;&#27963;&#21160;&#35745;&#21010;&#34920;-&#38738;&#23707;&#26032;&#19996;&#26041;.xls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image/9c57e3fae4a7c394b58f31e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2013&#36130;&#24180;&#22521;&#35757;&#35745;&#21010;&#34920;-&#38738;&#23707;&#26032;&#19996;&#26041;%20-&#26102;&#38388;&#29256;+&#30446;&#30340;&#29256;-2012-08-25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8313" y="1055688"/>
            <a:ext cx="7772400" cy="12255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400" dirty="0" smtClean="0"/>
              <a:t>述职报告书</a:t>
            </a:r>
            <a:endParaRPr lang="zh-CN" altLang="en-US" sz="44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6813550" y="4686300"/>
            <a:ext cx="0" cy="2889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772400" y="4686300"/>
            <a:ext cx="0" cy="2889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40113" y="1687513"/>
            <a:ext cx="1717137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  刘晓峰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1" name="Picture 9" descr="http://pica.nipic.com/2008-05-08/200858142654232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3289300"/>
            <a:ext cx="42735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单圆角矩形 12"/>
          <p:cNvSpPr/>
          <p:nvPr/>
        </p:nvSpPr>
        <p:spPr>
          <a:xfrm flipH="1" flipV="1">
            <a:off x="250824" y="3001962"/>
            <a:ext cx="7777163" cy="1943769"/>
          </a:xfrm>
          <a:prstGeom prst="round1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76213" y="481013"/>
            <a:ext cx="6769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859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财年培训计划表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职场英语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269875" y="3106738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重点介绍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881063"/>
            <a:ext cx="7758112" cy="191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06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效果评估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97" y="677991"/>
            <a:ext cx="3420269" cy="16303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0319" y="1940815"/>
            <a:ext cx="3523362" cy="18333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5836" y="3311654"/>
            <a:ext cx="3525715" cy="180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9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效果评估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表 6"/>
          <p:cNvGraphicFramePr>
            <a:graphicFrameLocks/>
          </p:cNvGraphicFramePr>
          <p:nvPr>
            <p:extLst/>
          </p:nvPr>
        </p:nvGraphicFramePr>
        <p:xfrm>
          <a:off x="0" y="520576"/>
          <a:ext cx="9144000" cy="4353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5097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效果评估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549962"/>
              </p:ext>
            </p:extLst>
          </p:nvPr>
        </p:nvGraphicFramePr>
        <p:xfrm>
          <a:off x="0" y="337220"/>
          <a:ext cx="9136063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87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效果评估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3274846"/>
              </p:ext>
            </p:extLst>
          </p:nvPr>
        </p:nvGraphicFramePr>
        <p:xfrm>
          <a:off x="-221" y="337220"/>
          <a:ext cx="9136284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3278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司欢迎仪式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原因：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滞后性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执行方式：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主管指派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见图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跟进：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员工访谈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现场跟进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512" y="1057300"/>
            <a:ext cx="9144000" cy="3828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79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职业晋升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1520" y="822994"/>
            <a:ext cx="32385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原因：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嘉宾分享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员工要求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执行：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入职培训板块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9014">
            <a:off x="4448552" y="547480"/>
            <a:ext cx="3774942" cy="486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76213" y="481013"/>
            <a:ext cx="6769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859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财年培训计划表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0824" y="3001962"/>
            <a:ext cx="7777163" cy="1943769"/>
            <a:chOff x="250824" y="3001962"/>
            <a:chExt cx="7777163" cy="1943769"/>
          </a:xfrm>
        </p:grpSpPr>
        <p:sp>
          <p:nvSpPr>
            <p:cNvPr id="13" name="单圆角矩形 12"/>
            <p:cNvSpPr/>
            <p:nvPr/>
          </p:nvSpPr>
          <p:spPr>
            <a:xfrm flipH="1" flipV="1">
              <a:off x="250824" y="3001962"/>
              <a:ext cx="7777163" cy="1943769"/>
            </a:xfrm>
            <a:prstGeom prst="round1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7415" name="Rectangle 14"/>
            <p:cNvSpPr>
              <a:spLocks noChangeArrowheads="1"/>
            </p:cNvSpPr>
            <p:nvPr/>
          </p:nvSpPr>
          <p:spPr bwMode="auto">
            <a:xfrm>
              <a:off x="269875" y="3106738"/>
              <a:ext cx="3238500" cy="3667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重点介绍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职场英语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053" y="864649"/>
            <a:ext cx="7684286" cy="166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10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5288" y="308044"/>
            <a:ext cx="192873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rgbClr val="FFCC00"/>
                </a:solidFill>
                <a:latin typeface="微软雅黑" pitchFamily="34" charset="-122"/>
                <a:ea typeface="微软雅黑" pitchFamily="34" charset="-122"/>
              </a:rPr>
              <a:t>职场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英语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944159"/>
            <a:ext cx="5375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学习型组织 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本身优势 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丰富生活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39725" y="1917328"/>
            <a:ext cx="76977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周期：春秋两季，每季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合作：教师委员会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内容：详见文档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94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76213" y="481013"/>
            <a:ext cx="6769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859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财年培训计划表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0824" y="3001962"/>
            <a:ext cx="7777163" cy="1943769"/>
            <a:chOff x="250824" y="3001962"/>
            <a:chExt cx="7777163" cy="1943769"/>
          </a:xfrm>
        </p:grpSpPr>
        <p:sp>
          <p:nvSpPr>
            <p:cNvPr id="13" name="单圆角矩形 12"/>
            <p:cNvSpPr/>
            <p:nvPr/>
          </p:nvSpPr>
          <p:spPr>
            <a:xfrm flipH="1" flipV="1">
              <a:off x="250824" y="3001962"/>
              <a:ext cx="7777163" cy="1943769"/>
            </a:xfrm>
            <a:prstGeom prst="round1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7415" name="Rectangle 14"/>
            <p:cNvSpPr>
              <a:spLocks noChangeArrowheads="1"/>
            </p:cNvSpPr>
            <p:nvPr/>
          </p:nvSpPr>
          <p:spPr bwMode="auto">
            <a:xfrm>
              <a:off x="269875" y="3106738"/>
              <a:ext cx="3238500" cy="366712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重点介绍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职场英语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5229" y="881063"/>
            <a:ext cx="7684286" cy="188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6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9924E0-947C-4F14-B3EE-6F08F8651F70}" type="slidenum">
              <a:rPr lang="zh-CN" altLang="en-US">
                <a:solidFill>
                  <a:schemeClr val="bg1"/>
                </a:solidFill>
              </a:rPr>
              <a:pPr eaLnBrk="1" hangingPunct="1"/>
              <a:t>20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2294173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单圆角矩形 12"/>
          <p:cNvSpPr/>
          <p:nvPr/>
        </p:nvSpPr>
        <p:spPr>
          <a:xfrm flipH="1" flipV="1">
            <a:off x="250824" y="3001962"/>
            <a:ext cx="7777163" cy="1943769"/>
          </a:xfrm>
          <a:prstGeom prst="round1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76213" y="481013"/>
            <a:ext cx="6769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859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财年活动计划表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秋季旅游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269875" y="3106738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重点介绍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Picture 1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8274" y="1057300"/>
            <a:ext cx="7759713" cy="151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9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413" grpId="0"/>
      <p:bldP spid="17414" grpId="0"/>
      <p:bldP spid="174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9924E0-947C-4F14-B3EE-6F08F8651F70}" type="slidenum">
              <a:rPr lang="zh-CN" altLang="en-US">
                <a:solidFill>
                  <a:schemeClr val="bg1"/>
                </a:solidFill>
              </a:rPr>
              <a:pPr eaLnBrk="1" hangingPunct="1"/>
              <a:t>22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3619649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-222" y="337220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359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0EFF-6DEF-4257-B683-2F831331125E}" type="slidenum">
              <a:rPr lang="zh-CN" altLang="en-US" smtClean="0"/>
              <a:pPr/>
              <a:t>24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50"/>
            <a:ext cx="9144000" cy="570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1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9924E0-947C-4F14-B3EE-6F08F8651F70}" type="slidenum">
              <a:rPr lang="zh-CN" altLang="en-US">
                <a:solidFill>
                  <a:schemeClr val="bg1"/>
                </a:solidFill>
              </a:rPr>
              <a:pPr eaLnBrk="1" hangingPunct="1"/>
              <a:t>3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761447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单圆角矩形 16"/>
          <p:cNvSpPr/>
          <p:nvPr/>
        </p:nvSpPr>
        <p:spPr>
          <a:xfrm flipH="1" flipV="1">
            <a:off x="3924300" y="3217861"/>
            <a:ext cx="4173538" cy="1727869"/>
          </a:xfrm>
          <a:prstGeom prst="round1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单圆角矩形 3"/>
          <p:cNvSpPr/>
          <p:nvPr/>
        </p:nvSpPr>
        <p:spPr>
          <a:xfrm flipH="1">
            <a:off x="141288" y="120650"/>
            <a:ext cx="7956550" cy="2663825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84438" y="417513"/>
            <a:ext cx="4319587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个人介绍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438" name="Picture 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65112"/>
            <a:ext cx="1945571" cy="24116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227263" y="985838"/>
            <a:ext cx="5657850" cy="2016125"/>
            <a:chOff x="2227263" y="985838"/>
            <a:chExt cx="5657850" cy="2016125"/>
          </a:xfrm>
        </p:grpSpPr>
        <p:sp>
          <p:nvSpPr>
            <p:cNvPr id="10" name="圆角矩形 9"/>
            <p:cNvSpPr/>
            <p:nvPr/>
          </p:nvSpPr>
          <p:spPr>
            <a:xfrm>
              <a:off x="2408238" y="985838"/>
              <a:ext cx="5476875" cy="2016125"/>
            </a:xfrm>
            <a:prstGeom prst="roundRect">
              <a:avLst>
                <a:gd name="adj" fmla="val 706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6200000">
              <a:off x="2168526" y="1390650"/>
              <a:ext cx="360362" cy="24288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442" name="矩形 10"/>
          <p:cNvSpPr>
            <a:spLocks noChangeArrowheads="1"/>
          </p:cNvSpPr>
          <p:nvPr/>
        </p:nvSpPr>
        <p:spPr bwMode="auto">
          <a:xfrm>
            <a:off x="2484438" y="1128713"/>
            <a:ext cx="538162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刘晓峰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青岛新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东方人力资源部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培训专员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4" name="矩形 3"/>
          <p:cNvSpPr>
            <a:spLocks noChangeArrowheads="1"/>
          </p:cNvSpPr>
          <p:nvPr/>
        </p:nvSpPr>
        <p:spPr bwMode="auto">
          <a:xfrm>
            <a:off x="179388" y="3144838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经历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5" name="矩形 7"/>
          <p:cNvSpPr>
            <a:spLocks noChangeArrowheads="1"/>
          </p:cNvSpPr>
          <p:nvPr/>
        </p:nvSpPr>
        <p:spPr bwMode="auto">
          <a:xfrm>
            <a:off x="179388" y="3578225"/>
            <a:ext cx="3671887" cy="51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4000"/>
              </a:lnSpc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2010-09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2012-08</a:t>
            </a:r>
          </a:p>
          <a:p>
            <a:pPr eaLnBrk="1" hangingPunct="1">
              <a:lnSpc>
                <a:spcPct val="114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数学教师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6" name="TextBox 10"/>
          <p:cNvSpPr txBox="1">
            <a:spLocks noChangeArrowheads="1"/>
          </p:cNvSpPr>
          <p:nvPr/>
        </p:nvSpPr>
        <p:spPr bwMode="auto">
          <a:xfrm>
            <a:off x="3952875" y="3424238"/>
            <a:ext cx="1005403" cy="338554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交接阶段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7"/>
          <p:cNvSpPr>
            <a:spLocks noChangeArrowheads="1"/>
          </p:cNvSpPr>
          <p:nvPr/>
        </p:nvSpPr>
        <p:spPr bwMode="auto">
          <a:xfrm>
            <a:off x="4106854" y="3937620"/>
            <a:ext cx="3671887" cy="28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4000"/>
              </a:lnSpc>
            </a:pP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2012-08-16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2012-08-24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18442" grpId="0"/>
      <p:bldP spid="18444" grpId="0"/>
      <p:bldP spid="18445" grpId="0"/>
      <p:bldP spid="18446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ChangeArrowheads="1"/>
          </p:cNvSpPr>
          <p:nvPr/>
        </p:nvSpPr>
        <p:spPr bwMode="auto">
          <a:xfrm>
            <a:off x="204744" y="913284"/>
            <a:ext cx="5437187" cy="167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企业发展情况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制订和执行企业、人员培训计划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制定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完善和监督执行企业的培训制度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建立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内部培训师队伍；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组织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实施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管理培训人员材料并建立培训档案；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跟踪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培训计划执行情况，培训后续效果的评估和反馈工作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388" y="431800"/>
            <a:ext cx="5835650" cy="636588"/>
            <a:chOff x="179388" y="431800"/>
            <a:chExt cx="5835650" cy="636588"/>
          </a:xfrm>
        </p:grpSpPr>
        <p:sp>
          <p:nvSpPr>
            <p:cNvPr id="15363" name="Rectangle 14"/>
            <p:cNvSpPr>
              <a:spLocks noChangeArrowheads="1"/>
            </p:cNvSpPr>
            <p:nvPr/>
          </p:nvSpPr>
          <p:spPr bwMode="auto">
            <a:xfrm>
              <a:off x="430213" y="566275"/>
              <a:ext cx="5584825" cy="35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</a:pPr>
              <a:r>
                <a:rPr lang="zh-CN" altLang="en-US" sz="1600" b="1" dirty="0" smtClean="0">
                  <a:solidFill>
                    <a:srgbClr val="FFC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</a:t>
              </a:r>
              <a:endParaRPr lang="zh-CN" altLang="en-US" sz="1600" b="1" dirty="0">
                <a:solidFill>
                  <a:srgbClr val="FFCC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单圆角矩形 13"/>
            <p:cNvSpPr/>
            <p:nvPr/>
          </p:nvSpPr>
          <p:spPr>
            <a:xfrm>
              <a:off x="179388" y="431800"/>
              <a:ext cx="144462" cy="636588"/>
            </a:xfrm>
            <a:prstGeom prst="round1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7013" y="2713038"/>
            <a:ext cx="5929312" cy="638175"/>
            <a:chOff x="227013" y="2713038"/>
            <a:chExt cx="5929312" cy="638175"/>
          </a:xfrm>
        </p:grpSpPr>
        <p:sp>
          <p:nvSpPr>
            <p:cNvPr id="15364" name="Rectangle 15"/>
            <p:cNvSpPr>
              <a:spLocks noChangeArrowheads="1"/>
            </p:cNvSpPr>
            <p:nvPr/>
          </p:nvSpPr>
          <p:spPr bwMode="auto">
            <a:xfrm>
              <a:off x="468313" y="2713038"/>
              <a:ext cx="5688012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1859C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</a:pPr>
              <a:r>
                <a:rPr lang="zh-CN" altLang="en-US" sz="1600" b="1" dirty="0" smtClean="0">
                  <a:solidFill>
                    <a:srgbClr val="FFC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</a:t>
              </a:r>
              <a:r>
                <a:rPr lang="zh-CN" altLang="en-US" sz="1600" b="1" dirty="0">
                  <a:solidFill>
                    <a:srgbClr val="FFC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</a:t>
              </a:r>
            </a:p>
          </p:txBody>
        </p:sp>
        <p:sp>
          <p:nvSpPr>
            <p:cNvPr id="15" name="单圆角矩形 14"/>
            <p:cNvSpPr/>
            <p:nvPr/>
          </p:nvSpPr>
          <p:spPr>
            <a:xfrm>
              <a:off x="227013" y="2713038"/>
              <a:ext cx="144462" cy="638175"/>
            </a:xfrm>
            <a:prstGeom prst="round1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202694" y="3351213"/>
            <a:ext cx="5437187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7800" indent="-1778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协助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参与学校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部门组织的团队活动；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树立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正向的企业价值观，宣扬新东方文化；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上级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交办的其他工作。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9924E0-947C-4F14-B3EE-6F08F8651F70}" type="slidenum">
              <a:rPr lang="zh-CN" altLang="en-US">
                <a:solidFill>
                  <a:schemeClr val="bg1"/>
                </a:solidFill>
              </a:rPr>
              <a:pPr eaLnBrk="1" hangingPunct="1"/>
              <a:t>6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3264612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395288" y="1371600"/>
            <a:ext cx="5576887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2012-08-17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2012-08-21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9388" y="563563"/>
            <a:ext cx="5940425" cy="681037"/>
            <a:chOff x="179388" y="563563"/>
            <a:chExt cx="5940425" cy="681037"/>
          </a:xfrm>
        </p:grpSpPr>
        <p:sp>
          <p:nvSpPr>
            <p:cNvPr id="16387" name="TextBox 8"/>
            <p:cNvSpPr txBox="1">
              <a:spLocks noChangeArrowheads="1"/>
            </p:cNvSpPr>
            <p:nvPr/>
          </p:nvSpPr>
          <p:spPr bwMode="auto">
            <a:xfrm>
              <a:off x="363538" y="563563"/>
              <a:ext cx="5756275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</a:pPr>
              <a:r>
                <a:rPr lang="zh-CN" altLang="en-US" sz="1600" b="1" dirty="0" smtClean="0">
                  <a:solidFill>
                    <a:srgbClr val="FFC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试用期考核</a:t>
              </a:r>
              <a:endParaRPr lang="zh-CN" altLang="en-US" sz="1600" b="1" dirty="0">
                <a:solidFill>
                  <a:srgbClr val="FFCC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单圆角矩形 11"/>
            <p:cNvSpPr/>
            <p:nvPr/>
          </p:nvSpPr>
          <p:spPr>
            <a:xfrm>
              <a:off x="179388" y="608013"/>
              <a:ext cx="144462" cy="636587"/>
            </a:xfrm>
            <a:prstGeom prst="round1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95513" y="3260725"/>
            <a:ext cx="5318125" cy="638175"/>
            <a:chOff x="2195513" y="3260725"/>
            <a:chExt cx="5318125" cy="638175"/>
          </a:xfrm>
        </p:grpSpPr>
        <p:sp>
          <p:nvSpPr>
            <p:cNvPr id="16389" name="Rectangle 10"/>
            <p:cNvSpPr>
              <a:spLocks noChangeArrowheads="1"/>
            </p:cNvSpPr>
            <p:nvPr/>
          </p:nvSpPr>
          <p:spPr bwMode="auto">
            <a:xfrm>
              <a:off x="2411413" y="3411538"/>
              <a:ext cx="5102225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1859C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</a:pPr>
              <a:r>
                <a:rPr lang="zh-CN" altLang="en-US" sz="1600" b="1" dirty="0" smtClean="0">
                  <a:solidFill>
                    <a:srgbClr val="FFCC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新员工入职培训</a:t>
              </a:r>
              <a:endParaRPr lang="en-US" altLang="zh-CN" sz="1600" b="1" dirty="0">
                <a:solidFill>
                  <a:srgbClr val="FFCC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单圆角矩形 12"/>
            <p:cNvSpPr/>
            <p:nvPr/>
          </p:nvSpPr>
          <p:spPr>
            <a:xfrm>
              <a:off x="2195513" y="3260725"/>
              <a:ext cx="144462" cy="638175"/>
            </a:xfrm>
            <a:prstGeom prst="round1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394" name="矩形 3"/>
          <p:cNvSpPr>
            <a:spLocks noChangeArrowheads="1"/>
          </p:cNvSpPr>
          <p:nvPr/>
        </p:nvSpPr>
        <p:spPr bwMode="auto">
          <a:xfrm>
            <a:off x="2270125" y="4081463"/>
            <a:ext cx="5576888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2012-08-24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3085783"/>
            <a:ext cx="1898393" cy="1518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5714"/>
            <a:ext cx="3121152" cy="24963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灯片编号占位符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9924E0-947C-4F14-B3EE-6F08F8651F70}" type="slidenum">
              <a:rPr lang="zh-CN" altLang="en-US">
                <a:solidFill>
                  <a:schemeClr val="bg1"/>
                </a:solidFill>
              </a:rPr>
              <a:pPr eaLnBrk="1" hangingPunct="1"/>
              <a:t>8</a:t>
            </a:fld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单圆角矩形 4"/>
          <p:cNvSpPr/>
          <p:nvPr/>
        </p:nvSpPr>
        <p:spPr>
          <a:xfrm flipV="1">
            <a:off x="4610100" y="227013"/>
            <a:ext cx="4357688" cy="5307012"/>
          </a:xfrm>
          <a:prstGeom prst="round1Rect">
            <a:avLst>
              <a:gd name="adj" fmla="val 9703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" name="单圆角矩形 5"/>
          <p:cNvSpPr/>
          <p:nvPr/>
        </p:nvSpPr>
        <p:spPr>
          <a:xfrm flipH="1">
            <a:off x="3968750" y="962025"/>
            <a:ext cx="3816350" cy="1263650"/>
          </a:xfrm>
          <a:prstGeom prst="round1Rect">
            <a:avLst>
              <a:gd name="adj" fmla="val 3275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5738" y="1577975"/>
            <a:ext cx="144462" cy="6477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146800" y="2497138"/>
            <a:ext cx="1107996" cy="216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培训计划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活动计划</a:t>
            </a:r>
            <a:endParaRPr lang="en-US" altLang="zh-CN" b="1" dirty="0" smtClean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建议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 hidden="1"/>
          <p:cNvSpPr txBox="1"/>
          <p:nvPr/>
        </p:nvSpPr>
        <p:spPr>
          <a:xfrm>
            <a:off x="7629525" y="2522538"/>
            <a:ext cx="312738" cy="1703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0515859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单圆角矩形 12"/>
          <p:cNvSpPr/>
          <p:nvPr/>
        </p:nvSpPr>
        <p:spPr>
          <a:xfrm flipH="1" flipV="1">
            <a:off x="250824" y="3001962"/>
            <a:ext cx="7777163" cy="1943769"/>
          </a:xfrm>
          <a:prstGeom prst="round1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76213" y="481013"/>
            <a:ext cx="6769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859C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财年培训计划表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Text Box 10"/>
          <p:cNvSpPr txBox="1">
            <a:spLocks noChangeArrowheads="1"/>
          </p:cNvSpPr>
          <p:nvPr/>
        </p:nvSpPr>
        <p:spPr bwMode="auto">
          <a:xfrm>
            <a:off x="395288" y="3578225"/>
            <a:ext cx="7489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职场英语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Rectangle 14"/>
          <p:cNvSpPr>
            <a:spLocks noChangeArrowheads="1"/>
          </p:cNvSpPr>
          <p:nvPr/>
        </p:nvSpPr>
        <p:spPr bwMode="auto">
          <a:xfrm>
            <a:off x="269875" y="3106738"/>
            <a:ext cx="3238500" cy="366712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重点介绍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矩形 11"/>
          <p:cNvSpPr>
            <a:spLocks noChangeArrowheads="1"/>
          </p:cNvSpPr>
          <p:nvPr/>
        </p:nvSpPr>
        <p:spPr bwMode="auto">
          <a:xfrm>
            <a:off x="250825" y="912813"/>
            <a:ext cx="756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881063"/>
            <a:ext cx="7758112" cy="191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413" grpId="0"/>
      <p:bldP spid="17414" grpId="0"/>
      <p:bldP spid="1741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662</Words>
  <Application>Microsoft Office PowerPoint</Application>
  <PresentationFormat>全屏显示(16:10)</PresentationFormat>
  <Paragraphs>161</Paragraphs>
  <Slides>24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Office 主题​​</vt:lpstr>
      <vt:lpstr>述职报告书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行业观察站</dc:title>
  <dc:creator>Sophie</dc:creator>
  <cp:lastModifiedBy>Administrator</cp:lastModifiedBy>
  <cp:revision>75</cp:revision>
  <dcterms:created xsi:type="dcterms:W3CDTF">2011-05-05T08:45:17Z</dcterms:created>
  <dcterms:modified xsi:type="dcterms:W3CDTF">2015-03-13T06:36:17Z</dcterms:modified>
</cp:coreProperties>
</file>