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73" r:id="rId3"/>
    <p:sldId id="269" r:id="rId4"/>
    <p:sldId id="274" r:id="rId5"/>
    <p:sldId id="278" r:id="rId6"/>
    <p:sldId id="277" r:id="rId7"/>
    <p:sldId id="280" r:id="rId8"/>
    <p:sldId id="282" r:id="rId9"/>
    <p:sldId id="284" r:id="rId10"/>
    <p:sldId id="285" r:id="rId11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068" y="-16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A81FB-84C2-46F2-95AF-5B75DD96F234}" type="datetimeFigureOut">
              <a:rPr lang="zh-CN" altLang="en-US" smtClean="0"/>
              <a:pPr/>
              <a:t>2015/4/30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3C80A-45EE-4FB3-AF5E-1F2A3F2A99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115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0" y="1174279"/>
            <a:ext cx="6435165" cy="0"/>
          </a:xfrm>
          <a:prstGeom prst="line">
            <a:avLst/>
          </a:prstGeom>
          <a:ln w="15875">
            <a:gradFill>
              <a:gsLst>
                <a:gs pos="13000">
                  <a:schemeClr val="accent2"/>
                </a:gs>
                <a:gs pos="100000">
                  <a:schemeClr val="accent2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95958" y="296901"/>
            <a:ext cx="7956670" cy="649287"/>
          </a:xfrm>
        </p:spPr>
        <p:txBody>
          <a:bodyPr>
            <a:noAutofit/>
          </a:bodyPr>
          <a:lstStyle>
            <a:lvl1pPr marL="0" indent="0">
              <a:buNone/>
              <a:defRPr sz="4400" b="1">
                <a:solidFill>
                  <a:schemeClr val="accent2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3710718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773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94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077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243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397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50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7395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1154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360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60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00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817660" y="4371242"/>
            <a:ext cx="24736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答辩人</a:t>
            </a:r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：</a:t>
            </a:r>
            <a:r>
              <a:rPr lang="en-US" altLang="zh-CN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xxx</a:t>
            </a:r>
            <a:endParaRPr lang="en-US" altLang="zh-CN" sz="2000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指导老师</a:t>
            </a:r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：</a:t>
            </a:r>
            <a:r>
              <a:rPr lang="en-US" altLang="zh-CN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x</a:t>
            </a:r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老</a:t>
            </a:r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师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9593" y="2832269"/>
            <a:ext cx="90524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accent2"/>
                </a:solidFill>
              </a:rPr>
              <a:t>毕业论文答辩模版</a:t>
            </a:r>
            <a:endParaRPr lang="zh-CN" altLang="en-US" sz="5400" b="1" dirty="0">
              <a:solidFill>
                <a:schemeClr val="accent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73440" y="3764377"/>
            <a:ext cx="65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毕业答辩副标题</a:t>
            </a:r>
            <a:endParaRPr lang="zh-CN" altLang="zh-CN" sz="20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30243" y="3576763"/>
            <a:ext cx="1849196" cy="226519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 rot="19372238">
            <a:off x="1702888" y="-115345"/>
            <a:ext cx="7525309" cy="6946439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 rot="19380000">
            <a:off x="959650" y="1225703"/>
            <a:ext cx="2262251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241832" y="480283"/>
            <a:ext cx="1049471" cy="128556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51391" y="4848907"/>
            <a:ext cx="474985" cy="581839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07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/>
              <a:t>(</a:t>
            </a:r>
            <a:r>
              <a:rPr lang="zh-CN" altLang="en-US" sz="2800" b="0" dirty="0"/>
              <a:t>总结</a:t>
            </a:r>
            <a:r>
              <a:rPr lang="en-US" altLang="zh-CN" sz="2800" b="0" dirty="0" smtClean="0"/>
              <a:t>)</a:t>
            </a:r>
            <a:endParaRPr lang="zh-CN" altLang="en-US" b="0" dirty="0"/>
          </a:p>
        </p:txBody>
      </p:sp>
      <p:sp>
        <p:nvSpPr>
          <p:cNvPr id="3" name="矩形 2"/>
          <p:cNvSpPr/>
          <p:nvPr/>
        </p:nvSpPr>
        <p:spPr>
          <a:xfrm>
            <a:off x="2866574" y="1841582"/>
            <a:ext cx="4172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 smtClean="0">
                <a:solidFill>
                  <a:schemeClr val="accent2"/>
                </a:solidFill>
                <a:latin typeface="+mn-ea"/>
              </a:rPr>
              <a:t>得到优秀的结果的原因</a:t>
            </a:r>
            <a:endParaRPr lang="zh-CN" altLang="en-US" sz="28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5" name="六边形 4"/>
          <p:cNvSpPr>
            <a:spLocks noChangeAspect="1"/>
          </p:cNvSpPr>
          <p:nvPr/>
        </p:nvSpPr>
        <p:spPr>
          <a:xfrm rot="5400000">
            <a:off x="1007936" y="2561990"/>
            <a:ext cx="720000" cy="672414"/>
          </a:xfrm>
          <a:prstGeom prst="hexagon">
            <a:avLst>
              <a:gd name="adj" fmla="val 30669"/>
              <a:gd name="vf" fmla="val 115470"/>
            </a:avLst>
          </a:prstGeom>
          <a:solidFill>
            <a:schemeClr val="accent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</a:rPr>
              <a:t>1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sp>
        <p:nvSpPr>
          <p:cNvPr id="6" name="六边形 5"/>
          <p:cNvSpPr>
            <a:spLocks noChangeAspect="1"/>
          </p:cNvSpPr>
          <p:nvPr/>
        </p:nvSpPr>
        <p:spPr>
          <a:xfrm rot="5400000">
            <a:off x="1007936" y="3674668"/>
            <a:ext cx="720000" cy="672414"/>
          </a:xfrm>
          <a:prstGeom prst="hexagon">
            <a:avLst>
              <a:gd name="adj" fmla="val 30669"/>
              <a:gd name="vf" fmla="val 115470"/>
            </a:avLst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sz="2800" dirty="0" smtClean="0">
                <a:solidFill>
                  <a:schemeClr val="accent2"/>
                </a:solidFill>
              </a:rPr>
              <a:t>2</a:t>
            </a:r>
            <a:endParaRPr lang="zh-CN" altLang="en-US" sz="2800" dirty="0">
              <a:solidFill>
                <a:schemeClr val="accent2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98484" y="2833907"/>
            <a:ext cx="71955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latin typeface="+mn-ea"/>
              </a:rPr>
              <a:t>在这里填写结果原因，在这里填写结果原因，在这里填写结果原因，在这里填写结果原因。</a:t>
            </a:r>
          </a:p>
        </p:txBody>
      </p:sp>
      <p:sp>
        <p:nvSpPr>
          <p:cNvPr id="8" name="矩形 7"/>
          <p:cNvSpPr/>
          <p:nvPr/>
        </p:nvSpPr>
        <p:spPr>
          <a:xfrm>
            <a:off x="1798483" y="3955613"/>
            <a:ext cx="71955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latin typeface="+mn-ea"/>
              </a:rPr>
              <a:t>在这里填写结果原因，在这里填写结果原因，在这里填写结果原因，在这里填写结果原因。</a:t>
            </a:r>
          </a:p>
        </p:txBody>
      </p:sp>
      <p:sp>
        <p:nvSpPr>
          <p:cNvPr id="9" name="六边形 8"/>
          <p:cNvSpPr>
            <a:spLocks noChangeAspect="1"/>
          </p:cNvSpPr>
          <p:nvPr/>
        </p:nvSpPr>
        <p:spPr>
          <a:xfrm rot="5400000">
            <a:off x="1007936" y="4787346"/>
            <a:ext cx="720000" cy="672414"/>
          </a:xfrm>
          <a:prstGeom prst="hexagon">
            <a:avLst>
              <a:gd name="adj" fmla="val 30669"/>
              <a:gd name="vf" fmla="val 115470"/>
            </a:avLst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sz="2800" dirty="0" smtClean="0">
                <a:solidFill>
                  <a:schemeClr val="accent2"/>
                </a:solidFill>
              </a:rPr>
              <a:t>3</a:t>
            </a:r>
            <a:endParaRPr lang="zh-CN" altLang="en-US" sz="2800" dirty="0">
              <a:solidFill>
                <a:schemeClr val="accent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98483" y="5077319"/>
            <a:ext cx="71955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latin typeface="+mn-ea"/>
              </a:rPr>
              <a:t>在这里填写结果原因，在这里填写结果原因，在这里填写结果原因，在这里填写结果原因。</a:t>
            </a:r>
          </a:p>
        </p:txBody>
      </p:sp>
    </p:spTree>
    <p:extLst>
      <p:ext uri="{BB962C8B-B14F-4D97-AF65-F5344CB8AC3E}">
        <p14:creationId xmlns:p14="http://schemas.microsoft.com/office/powerpoint/2010/main" xmlns="" val="320980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r>
              <a:rPr lang="en-US" altLang="zh-CN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800" b="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2800" b="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2800" b="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18900000" flipH="1">
            <a:off x="789826" y="3055163"/>
            <a:ext cx="1494124" cy="13791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65954" y="3236927"/>
            <a:ext cx="134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000" dirty="0" smtClean="0">
                <a:solidFill>
                  <a:schemeClr val="bg1"/>
                </a:solidFill>
                <a:latin typeface="+mn-ea"/>
              </a:rPr>
              <a:t>研究</a:t>
            </a:r>
            <a:r>
              <a:rPr lang="zh-CN" altLang="en-US" sz="3000" dirty="0">
                <a:solidFill>
                  <a:schemeClr val="bg1"/>
                </a:solidFill>
                <a:latin typeface="+mn-ea"/>
              </a:rPr>
              <a:t>背景</a:t>
            </a:r>
            <a:endParaRPr lang="zh-CN" altLang="en-US" sz="3000" dirty="0">
              <a:solidFill>
                <a:schemeClr val="bg1"/>
              </a:solidFill>
              <a:latin typeface="+mn-ea"/>
              <a:cs typeface="Microsoft New Tai Lue" panose="020B0502040204020203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 rot="18900000" flipH="1">
            <a:off x="3067234" y="3055163"/>
            <a:ext cx="1494124" cy="13791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143361" y="3236926"/>
            <a:ext cx="134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000" dirty="0" smtClean="0">
                <a:solidFill>
                  <a:schemeClr val="bg1"/>
                </a:solidFill>
                <a:latin typeface="+mn-ea"/>
              </a:rPr>
              <a:t>研究方案</a:t>
            </a:r>
            <a:endParaRPr lang="zh-CN" altLang="en-US" sz="3000" dirty="0">
              <a:solidFill>
                <a:schemeClr val="bg1"/>
              </a:solidFill>
              <a:latin typeface="+mn-ea"/>
              <a:cs typeface="Microsoft New Tai Lue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 rot="18900000" flipH="1">
            <a:off x="5344643" y="3055163"/>
            <a:ext cx="1494124" cy="13791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420770" y="3236926"/>
            <a:ext cx="134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000" dirty="0" smtClean="0">
                <a:solidFill>
                  <a:schemeClr val="bg1"/>
                </a:solidFill>
                <a:latin typeface="+mn-ea"/>
              </a:rPr>
              <a:t>研究成果</a:t>
            </a:r>
            <a:endParaRPr lang="zh-CN" altLang="en-US" sz="3000" dirty="0">
              <a:solidFill>
                <a:schemeClr val="bg1"/>
              </a:solidFill>
              <a:latin typeface="+mn-ea"/>
              <a:cs typeface="Microsoft New Tai Lue" panose="020B0502040204020203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 rot="18900000" flipH="1">
            <a:off x="7622052" y="3055163"/>
            <a:ext cx="1494124" cy="13791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698179" y="3236925"/>
            <a:ext cx="134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000" dirty="0" smtClean="0">
                <a:solidFill>
                  <a:schemeClr val="bg1"/>
                </a:solidFill>
                <a:latin typeface="+mn-ea"/>
              </a:rPr>
              <a:t>研究总结</a:t>
            </a:r>
            <a:endParaRPr lang="zh-CN" altLang="en-US" sz="3000" dirty="0">
              <a:solidFill>
                <a:schemeClr val="bg1"/>
              </a:solidFill>
              <a:latin typeface="+mn-ea"/>
              <a:cs typeface="Microsoft New Tai Lu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04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r>
              <a:rPr lang="en-US" altLang="zh-CN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54442" y="2740805"/>
            <a:ext cx="7644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Route recommendation service has become a big business in industry since traveling is now an important part of our daily life. </a:t>
            </a:r>
            <a:endParaRPr lang="zh-CN" altLang="en-US" sz="24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Microsoft New Tai Lue" panose="020B0502040204020203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0752" y="2418727"/>
            <a:ext cx="103425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schemeClr val="accent2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“</a:t>
            </a:r>
          </a:p>
        </p:txBody>
      </p:sp>
      <p:sp>
        <p:nvSpPr>
          <p:cNvPr id="7" name="矩形 6"/>
          <p:cNvSpPr/>
          <p:nvPr/>
        </p:nvSpPr>
        <p:spPr>
          <a:xfrm>
            <a:off x="8276061" y="3941133"/>
            <a:ext cx="103425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dirty="0">
                <a:solidFill>
                  <a:schemeClr val="accent2"/>
                </a:solidFill>
                <a:latin typeface="MS Gothic" panose="020B0609070205080204" pitchFamily="49" charset="-128"/>
                <a:ea typeface="MS Gothic" panose="020B0609070205080204" pitchFamily="49" charset="-128"/>
              </a:rPr>
              <a:t>”</a:t>
            </a:r>
          </a:p>
        </p:txBody>
      </p:sp>
      <p:sp>
        <p:nvSpPr>
          <p:cNvPr id="8" name="矩形 7"/>
          <p:cNvSpPr/>
          <p:nvPr/>
        </p:nvSpPr>
        <p:spPr>
          <a:xfrm>
            <a:off x="1354442" y="3907708"/>
            <a:ext cx="50671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cs typeface="Microsoft New Tai Lue" panose="020B0502040204020203" pitchFamily="34" charset="0"/>
              </a:rPr>
              <a:t>引用一段话来讲述研究背景。</a:t>
            </a:r>
            <a:endParaRPr lang="zh-CN" altLang="en-US" sz="2000" dirty="0">
              <a:solidFill>
                <a:schemeClr val="accent2"/>
              </a:solidFill>
              <a:cs typeface="Microsoft New Tai Lue" panose="020B0502040204020203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93144" y="5141463"/>
            <a:ext cx="2006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——XXX</a:t>
            </a:r>
            <a:endParaRPr lang="zh-CN" altLang="en-US" sz="24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5959" y="6358064"/>
            <a:ext cx="29284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注：在这里输入引用说明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Microsoft New Tai Lu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61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Background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r>
              <a:rPr lang="en-US" altLang="zh-CN" sz="28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1287000" y="1403829"/>
            <a:ext cx="7332000" cy="4528800"/>
            <a:chOff x="1156447" y="1331259"/>
            <a:chExt cx="6768000" cy="4528800"/>
          </a:xfrm>
        </p:grpSpPr>
        <p:sp>
          <p:nvSpPr>
            <p:cNvPr id="3" name="矩形 2"/>
            <p:cNvSpPr/>
            <p:nvPr/>
          </p:nvSpPr>
          <p:spPr>
            <a:xfrm>
              <a:off x="1156447" y="1331259"/>
              <a:ext cx="6768000" cy="4528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228447" y="1403184"/>
              <a:ext cx="6624000" cy="4384950"/>
            </a:xfrm>
            <a:prstGeom prst="rect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</p:pic>
      </p:grpSp>
      <p:sp>
        <p:nvSpPr>
          <p:cNvPr id="7" name="矩形 6"/>
          <p:cNvSpPr/>
          <p:nvPr/>
        </p:nvSpPr>
        <p:spPr>
          <a:xfrm>
            <a:off x="2419424" y="6057418"/>
            <a:ext cx="50671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accent2"/>
                </a:solidFill>
                <a:cs typeface="Microsoft New Tai Lue" panose="020B0502040204020203" pitchFamily="34" charset="0"/>
              </a:rPr>
              <a:t>用一张图片来说明研究背景</a:t>
            </a:r>
            <a:endParaRPr lang="zh-CN" altLang="en-US" sz="2000" dirty="0">
              <a:solidFill>
                <a:schemeClr val="accent2"/>
              </a:solidFill>
              <a:cs typeface="Microsoft New Tai Lu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06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/>
              <a:t>(</a:t>
            </a:r>
            <a:r>
              <a:rPr lang="zh-CN" altLang="en-US" sz="2800" b="0" dirty="0" smtClean="0"/>
              <a:t>方案</a:t>
            </a:r>
            <a:r>
              <a:rPr lang="en-US" altLang="zh-CN" sz="2800" b="0" dirty="0" smtClean="0"/>
              <a:t>)</a:t>
            </a:r>
            <a:endParaRPr lang="zh-CN" altLang="en-US" b="0" dirty="0"/>
          </a:p>
        </p:txBody>
      </p:sp>
      <p:sp>
        <p:nvSpPr>
          <p:cNvPr id="13" name="矩形 12"/>
          <p:cNvSpPr/>
          <p:nvPr/>
        </p:nvSpPr>
        <p:spPr>
          <a:xfrm>
            <a:off x="701528" y="1703721"/>
            <a:ext cx="85029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2"/>
                </a:solidFill>
                <a:latin typeface="+mn-ea"/>
              </a:rPr>
              <a:t>方案具体步骤说明</a:t>
            </a:r>
            <a:endParaRPr lang="zh-CN" altLang="en-US" sz="2400" dirty="0">
              <a:solidFill>
                <a:schemeClr val="accent2"/>
              </a:solidFill>
              <a:latin typeface="+mn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77396" y="4050806"/>
            <a:ext cx="8551209" cy="244518"/>
            <a:chOff x="625288" y="3441211"/>
            <a:chExt cx="7893424" cy="244518"/>
          </a:xfrm>
        </p:grpSpPr>
        <p:cxnSp>
          <p:nvCxnSpPr>
            <p:cNvPr id="12" name="直接箭头连接符 11"/>
            <p:cNvCxnSpPr/>
            <p:nvPr/>
          </p:nvCxnSpPr>
          <p:spPr>
            <a:xfrm>
              <a:off x="625288" y="3563471"/>
              <a:ext cx="7893424" cy="0"/>
            </a:xfrm>
            <a:prstGeom prst="straightConnector1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组合 17"/>
            <p:cNvGrpSpPr/>
            <p:nvPr/>
          </p:nvGrpSpPr>
          <p:grpSpPr>
            <a:xfrm>
              <a:off x="2086850" y="3441211"/>
              <a:ext cx="4970300" cy="244518"/>
              <a:chOff x="1944667" y="3441211"/>
              <a:chExt cx="4970300" cy="244518"/>
            </a:xfrm>
          </p:grpSpPr>
          <p:sp>
            <p:nvSpPr>
              <p:cNvPr id="14" name="矩形 13"/>
              <p:cNvSpPr>
                <a:spLocks noChangeAspect="1"/>
              </p:cNvSpPr>
              <p:nvPr/>
            </p:nvSpPr>
            <p:spPr>
              <a:xfrm rot="2700000">
                <a:off x="1944667" y="3441211"/>
                <a:ext cx="244518" cy="244518"/>
              </a:xfrm>
              <a:prstGeom prst="rect">
                <a:avLst/>
              </a:prstGeom>
              <a:solidFill>
                <a:schemeClr val="accent2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矩形 14"/>
              <p:cNvSpPr>
                <a:spLocks noChangeAspect="1"/>
              </p:cNvSpPr>
              <p:nvPr/>
            </p:nvSpPr>
            <p:spPr>
              <a:xfrm rot="2700000">
                <a:off x="3519928" y="3441211"/>
                <a:ext cx="244518" cy="244518"/>
              </a:xfrm>
              <a:prstGeom prst="rect">
                <a:avLst/>
              </a:prstGeom>
              <a:solidFill>
                <a:schemeClr val="accent2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矩形 15"/>
              <p:cNvSpPr>
                <a:spLocks noChangeAspect="1"/>
              </p:cNvSpPr>
              <p:nvPr/>
            </p:nvSpPr>
            <p:spPr>
              <a:xfrm rot="2700000">
                <a:off x="5095189" y="3441211"/>
                <a:ext cx="244518" cy="244518"/>
              </a:xfrm>
              <a:prstGeom prst="rect">
                <a:avLst/>
              </a:prstGeom>
              <a:solidFill>
                <a:schemeClr val="accent2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矩形 16"/>
              <p:cNvSpPr>
                <a:spLocks noChangeAspect="1"/>
              </p:cNvSpPr>
              <p:nvPr/>
            </p:nvSpPr>
            <p:spPr>
              <a:xfrm rot="2700000">
                <a:off x="6670449" y="3441211"/>
                <a:ext cx="244518" cy="244518"/>
              </a:xfrm>
              <a:prstGeom prst="rect">
                <a:avLst/>
              </a:prstGeom>
              <a:solidFill>
                <a:schemeClr val="accent2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0" name="矩形 19"/>
          <p:cNvSpPr/>
          <p:nvPr/>
        </p:nvSpPr>
        <p:spPr>
          <a:xfrm>
            <a:off x="1284753" y="2777779"/>
            <a:ext cx="22168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在这里输入方案步骤，在这里输入方案步骤，在这里输入方案步骤。</a:t>
            </a:r>
          </a:p>
        </p:txBody>
      </p:sp>
      <p:sp>
        <p:nvSpPr>
          <p:cNvPr id="23" name="矩形 22"/>
          <p:cNvSpPr/>
          <p:nvPr/>
        </p:nvSpPr>
        <p:spPr>
          <a:xfrm>
            <a:off x="2991286" y="4382541"/>
            <a:ext cx="22168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在这里输入方案步骤，在这里输入方案步骤，在这里输入方案步骤。</a:t>
            </a:r>
          </a:p>
        </p:txBody>
      </p:sp>
      <p:sp>
        <p:nvSpPr>
          <p:cNvPr id="24" name="矩形 23"/>
          <p:cNvSpPr/>
          <p:nvPr/>
        </p:nvSpPr>
        <p:spPr>
          <a:xfrm>
            <a:off x="4697818" y="2777779"/>
            <a:ext cx="22168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在这里输入方案步骤，在这里输入方案步骤，在这里输入方案步骤。</a:t>
            </a:r>
          </a:p>
        </p:txBody>
      </p:sp>
      <p:sp>
        <p:nvSpPr>
          <p:cNvPr id="25" name="矩形 24"/>
          <p:cNvSpPr/>
          <p:nvPr/>
        </p:nvSpPr>
        <p:spPr>
          <a:xfrm>
            <a:off x="6404350" y="4382541"/>
            <a:ext cx="22168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在这里输入方案步骤，在这里输入方案步骤，在这里输入方案步骤。</a:t>
            </a:r>
          </a:p>
        </p:txBody>
      </p:sp>
    </p:spTree>
    <p:extLst>
      <p:ext uri="{BB962C8B-B14F-4D97-AF65-F5344CB8AC3E}">
        <p14:creationId xmlns:p14="http://schemas.microsoft.com/office/powerpoint/2010/main" xmlns="" val="340398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/>
              <a:t>(</a:t>
            </a:r>
            <a:r>
              <a:rPr lang="zh-CN" altLang="en-US" sz="2800" b="0" dirty="0" smtClean="0"/>
              <a:t>方案</a:t>
            </a:r>
            <a:r>
              <a:rPr lang="en-US" altLang="zh-CN" sz="2800" b="0" dirty="0" smtClean="0"/>
              <a:t>)</a:t>
            </a:r>
            <a:endParaRPr lang="zh-CN" altLang="en-US" b="0" dirty="0"/>
          </a:p>
        </p:txBody>
      </p:sp>
      <p:sp>
        <p:nvSpPr>
          <p:cNvPr id="3" name="矩形 2"/>
          <p:cNvSpPr/>
          <p:nvPr/>
        </p:nvSpPr>
        <p:spPr>
          <a:xfrm>
            <a:off x="701528" y="1959249"/>
            <a:ext cx="850294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zh-CN" altLang="en-US" sz="2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方案说明：</a:t>
            </a:r>
            <a:endParaRPr lang="en-US" altLang="zh-CN" sz="2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457200" algn="just"/>
            <a:r>
              <a:rPr lang="zh-CN" altLang="en-US" sz="2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在这里输入方案说明，在这里输入方案说明，在这里输入方案说明，在这里输入方案说明，在这里输入方案说明，在这里输入方案说明。</a:t>
            </a:r>
            <a:endParaRPr lang="en-US" altLang="zh-CN" sz="2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457200" algn="just"/>
            <a:r>
              <a:rPr lang="zh-CN" altLang="en-US" sz="2200" dirty="0" smtClean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所以，需要选择这样的方案。</a:t>
            </a:r>
            <a:endParaRPr lang="zh-CN" altLang="en-US" sz="22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70375" y="1760919"/>
            <a:ext cx="869970" cy="262191"/>
            <a:chOff x="683546" y="2736327"/>
            <a:chExt cx="803049" cy="262191"/>
          </a:xfrm>
        </p:grpSpPr>
        <p:sp>
          <p:nvSpPr>
            <p:cNvPr id="6" name="矩形 5"/>
            <p:cNvSpPr/>
            <p:nvPr/>
          </p:nvSpPr>
          <p:spPr>
            <a:xfrm rot="18900000" flipH="1">
              <a:off x="861276" y="2736327"/>
              <a:ext cx="262191" cy="26219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rot="18900000" flipH="1">
              <a:off x="683546" y="2960121"/>
              <a:ext cx="803049" cy="0"/>
            </a:xfrm>
            <a:prstGeom prst="line">
              <a:avLst/>
            </a:prstGeom>
            <a:ln w="25400">
              <a:gradFill>
                <a:gsLst>
                  <a:gs pos="0">
                    <a:schemeClr val="accent5">
                      <a:alpha val="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770375" y="4221267"/>
            <a:ext cx="869970" cy="262191"/>
            <a:chOff x="683546" y="2736327"/>
            <a:chExt cx="803049" cy="262191"/>
          </a:xfrm>
        </p:grpSpPr>
        <p:sp>
          <p:nvSpPr>
            <p:cNvPr id="9" name="矩形 8"/>
            <p:cNvSpPr/>
            <p:nvPr/>
          </p:nvSpPr>
          <p:spPr>
            <a:xfrm rot="18900000" flipH="1">
              <a:off x="861276" y="2736327"/>
              <a:ext cx="262191" cy="262191"/>
            </a:xfrm>
            <a:prstGeom prst="rect">
              <a:avLst/>
            </a:prstGeom>
            <a:noFill/>
            <a:ln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rot="18900000" flipH="1">
              <a:off x="683546" y="2960121"/>
              <a:ext cx="803049" cy="0"/>
            </a:xfrm>
            <a:prstGeom prst="line">
              <a:avLst/>
            </a:prstGeom>
            <a:ln w="25400">
              <a:gradFill>
                <a:gsLst>
                  <a:gs pos="0">
                    <a:schemeClr val="accent5">
                      <a:alpha val="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701528" y="4416222"/>
            <a:ext cx="850294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zh-CN" altLang="en-US" sz="2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方案说明：</a:t>
            </a:r>
            <a:endParaRPr lang="en-US" altLang="zh-CN" sz="22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457200" algn="just"/>
            <a:r>
              <a:rPr lang="zh-CN" altLang="en-US" sz="22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在这里输入方案说明，在这里输入方案说明，在这里输入方案说明，在这里输入方案说明，在这里输入方案说明，在这里输入方案说明，在这里输入方案说明。</a:t>
            </a:r>
            <a:endParaRPr lang="en-US" altLang="zh-CN" sz="22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457200" algn="just"/>
            <a:r>
              <a:rPr lang="zh-CN" altLang="en-US" sz="2200" dirty="0" smtClean="0">
                <a:solidFill>
                  <a:schemeClr val="accent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所以，需要选择这样的方案。</a:t>
            </a:r>
            <a:endParaRPr lang="zh-CN" altLang="en-US" sz="2200" dirty="0">
              <a:solidFill>
                <a:schemeClr val="accent2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6820" y="3893686"/>
            <a:ext cx="6435165" cy="0"/>
          </a:xfrm>
          <a:prstGeom prst="line">
            <a:avLst/>
          </a:prstGeom>
          <a:ln w="15875">
            <a:gradFill>
              <a:gsLst>
                <a:gs pos="13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200000">
            <a:off x="-391235" y="3546016"/>
            <a:ext cx="2088232" cy="0"/>
          </a:xfrm>
          <a:prstGeom prst="line">
            <a:avLst/>
          </a:prstGeom>
          <a:ln w="15875">
            <a:gradFill>
              <a:gsLst>
                <a:gs pos="13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7852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/>
              <a:t>(</a:t>
            </a:r>
            <a:r>
              <a:rPr lang="zh-CN" altLang="en-US" sz="2800" b="0" dirty="0" smtClean="0"/>
              <a:t>方案</a:t>
            </a:r>
            <a:r>
              <a:rPr lang="en-US" altLang="zh-CN" sz="2800" b="0" dirty="0" smtClean="0"/>
              <a:t>)</a:t>
            </a:r>
            <a:endParaRPr lang="zh-CN" altLang="en-US" b="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2002119" y="1342006"/>
            <a:ext cx="2053322" cy="4738767"/>
            <a:chOff x="2130498" y="1557157"/>
            <a:chExt cx="1895374" cy="4738767"/>
          </a:xfrm>
        </p:grpSpPr>
        <p:grpSp>
          <p:nvGrpSpPr>
            <p:cNvPr id="3" name="组合 2"/>
            <p:cNvGrpSpPr>
              <a:grpSpLocks noChangeAspect="1"/>
            </p:cNvGrpSpPr>
            <p:nvPr/>
          </p:nvGrpSpPr>
          <p:grpSpPr>
            <a:xfrm rot="2700000">
              <a:off x="708801" y="2978854"/>
              <a:ext cx="4738767" cy="1895374"/>
              <a:chOff x="1043608" y="2564904"/>
              <a:chExt cx="5297712" cy="2118937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2632996" y="2564904"/>
                <a:ext cx="2118937" cy="2118937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5" name="直接连接符 4"/>
              <p:cNvCxnSpPr/>
              <p:nvPr/>
            </p:nvCxnSpPr>
            <p:spPr>
              <a:xfrm>
                <a:off x="1043608" y="4683841"/>
                <a:ext cx="5297712" cy="0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5">
                        <a:alpha val="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alpha val="0"/>
                      </a:schemeClr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矩形 8"/>
            <p:cNvSpPr/>
            <p:nvPr/>
          </p:nvSpPr>
          <p:spPr>
            <a:xfrm>
              <a:off x="2164999" y="3530169"/>
              <a:ext cx="182637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prstClr val="black"/>
                  </a:solidFill>
                </a:rPr>
                <a:t>Simple</a:t>
              </a:r>
            </a:p>
            <a:p>
              <a:pPr algn="ctr"/>
              <a:r>
                <a:rPr lang="zh-CN" altLang="en-US" sz="2400" dirty="0"/>
                <a:t>简单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75687" y="1342006"/>
            <a:ext cx="2153403" cy="4738767"/>
            <a:chOff x="5071938" y="1557157"/>
            <a:chExt cx="1987757" cy="4738767"/>
          </a:xfrm>
        </p:grpSpPr>
        <p:grpSp>
          <p:nvGrpSpPr>
            <p:cNvPr id="6" name="组合 5"/>
            <p:cNvGrpSpPr>
              <a:grpSpLocks noChangeAspect="1"/>
            </p:cNvGrpSpPr>
            <p:nvPr/>
          </p:nvGrpSpPr>
          <p:grpSpPr>
            <a:xfrm rot="13500000" flipH="1">
              <a:off x="3696433" y="2978854"/>
              <a:ext cx="4738767" cy="1895374"/>
              <a:chOff x="1043608" y="2564904"/>
              <a:chExt cx="5297712" cy="211893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2632996" y="2564904"/>
                <a:ext cx="2118937" cy="2118937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1043608" y="4683841"/>
                <a:ext cx="5297712" cy="0"/>
              </a:xfrm>
              <a:prstGeom prst="line">
                <a:avLst/>
              </a:prstGeom>
              <a:ln w="25400">
                <a:gradFill>
                  <a:gsLst>
                    <a:gs pos="0">
                      <a:schemeClr val="accent5">
                        <a:alpha val="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alpha val="0"/>
                      </a:schemeClr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矩形 9"/>
            <p:cNvSpPr/>
            <p:nvPr/>
          </p:nvSpPr>
          <p:spPr>
            <a:xfrm>
              <a:off x="5071938" y="3530169"/>
              <a:ext cx="19877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prstClr val="white"/>
                  </a:solidFill>
                </a:rPr>
                <a:t>Effective</a:t>
              </a:r>
            </a:p>
            <a:p>
              <a:pPr algn="ctr"/>
              <a:r>
                <a:rPr lang="zh-CN" altLang="en-US" sz="2400" dirty="0">
                  <a:solidFill>
                    <a:prstClr val="white"/>
                  </a:solidFill>
                </a:rPr>
                <a:t>有效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701528" y="6065249"/>
            <a:ext cx="850294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200" dirty="0" smtClean="0">
                <a:latin typeface="+mn-ea"/>
              </a:rPr>
              <a:t>总结提出的方案，不仅简单，而且有效。</a:t>
            </a:r>
            <a:endParaRPr lang="zh-CN" altLang="en-US" sz="2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587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Result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/>
              <a:t>(</a:t>
            </a:r>
            <a:r>
              <a:rPr lang="zh-CN" altLang="en-US" sz="2800" b="0" dirty="0" smtClean="0"/>
              <a:t>成果</a:t>
            </a:r>
            <a:r>
              <a:rPr lang="en-US" altLang="zh-CN" sz="2800" b="0" dirty="0" smtClean="0"/>
              <a:t>)</a:t>
            </a:r>
            <a:endParaRPr lang="zh-CN" altLang="en-US" b="0" dirty="0"/>
          </a:p>
        </p:txBody>
      </p:sp>
      <p:sp>
        <p:nvSpPr>
          <p:cNvPr id="3" name="正五边形 2"/>
          <p:cNvSpPr>
            <a:spLocks noChangeAspect="1"/>
          </p:cNvSpPr>
          <p:nvPr/>
        </p:nvSpPr>
        <p:spPr>
          <a:xfrm>
            <a:off x="1138892" y="2154559"/>
            <a:ext cx="780000" cy="685714"/>
          </a:xfrm>
          <a:prstGeom prst="pent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/>
              <a:t>1</a:t>
            </a:r>
            <a:endParaRPr lang="zh-CN" altLang="en-US" sz="2800" dirty="0"/>
          </a:p>
        </p:txBody>
      </p:sp>
      <p:sp>
        <p:nvSpPr>
          <p:cNvPr id="4" name="正五边形 3"/>
          <p:cNvSpPr>
            <a:spLocks noChangeAspect="1"/>
          </p:cNvSpPr>
          <p:nvPr/>
        </p:nvSpPr>
        <p:spPr>
          <a:xfrm>
            <a:off x="1138892" y="4201074"/>
            <a:ext cx="780000" cy="685714"/>
          </a:xfrm>
          <a:prstGeom prst="pentagon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accent2"/>
                </a:solidFill>
              </a:rPr>
              <a:t>2</a:t>
            </a:r>
            <a:endParaRPr lang="zh-CN" altLang="en-US" sz="2800" dirty="0">
              <a:solidFill>
                <a:schemeClr val="accent2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9633" y="2306038"/>
            <a:ext cx="3370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 smtClean="0">
                <a:solidFill>
                  <a:schemeClr val="accent2"/>
                </a:solidFill>
                <a:latin typeface="+mn-ea"/>
              </a:rPr>
              <a:t>一句话总结成果</a:t>
            </a:r>
            <a:endParaRPr lang="zh-CN" altLang="en-US" sz="28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89633" y="4352553"/>
            <a:ext cx="33709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 smtClean="0">
                <a:solidFill>
                  <a:schemeClr val="accent2"/>
                </a:solidFill>
                <a:latin typeface="+mn-ea"/>
              </a:rPr>
              <a:t>一句话总结成果</a:t>
            </a:r>
            <a:endParaRPr lang="zh-CN" altLang="en-US" sz="28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9632" y="2829259"/>
            <a:ext cx="64213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latin typeface="+mn-ea"/>
              </a:rPr>
              <a:t>在这里填写研究成果，在这里填写研究成果，在这里填写研究成果，在这里填写研究成果，在这里填写研究成果</a:t>
            </a:r>
            <a:r>
              <a:rPr lang="zh-CN" altLang="en-US" sz="2000" dirty="0">
                <a:latin typeface="+mn-ea"/>
              </a:rPr>
              <a:t>。</a:t>
            </a:r>
            <a:endParaRPr lang="zh-CN" altLang="en-US" sz="2000" dirty="0" smtClean="0"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89632" y="4875815"/>
            <a:ext cx="64213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 smtClean="0">
                <a:latin typeface="+mn-ea"/>
              </a:rPr>
              <a:t>在这里填写研究成果，在这里填写研究成果，在这里填写研究成果，在这里填写研究成果，在这里填写研究成果</a:t>
            </a:r>
            <a:r>
              <a:rPr lang="zh-CN" altLang="en-US" sz="2000" dirty="0">
                <a:latin typeface="+mn-ea"/>
              </a:rPr>
              <a:t>。</a:t>
            </a:r>
            <a:endParaRPr lang="zh-CN" altLang="en-US" sz="2000" dirty="0" smtClean="0">
              <a:latin typeface="+mn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53990" y="4038826"/>
            <a:ext cx="6435165" cy="0"/>
          </a:xfrm>
          <a:prstGeom prst="line">
            <a:avLst/>
          </a:prstGeom>
          <a:ln w="15875">
            <a:gradFill>
              <a:gsLst>
                <a:gs pos="13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6200000">
            <a:off x="-344065" y="3691156"/>
            <a:ext cx="2088232" cy="0"/>
          </a:xfrm>
          <a:prstGeom prst="line">
            <a:avLst/>
          </a:prstGeom>
          <a:ln w="15875">
            <a:gradFill>
              <a:gsLst>
                <a:gs pos="13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794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r>
              <a:rPr lang="en-US" altLang="zh-CN" sz="1400" dirty="0" smtClean="0"/>
              <a:t> </a:t>
            </a:r>
            <a:r>
              <a:rPr lang="en-US" altLang="zh-CN" sz="2800" b="0" dirty="0" smtClean="0"/>
              <a:t>(</a:t>
            </a:r>
            <a:r>
              <a:rPr lang="zh-CN" altLang="en-US" sz="2800" b="0" dirty="0"/>
              <a:t>总结</a:t>
            </a:r>
            <a:r>
              <a:rPr lang="en-US" altLang="zh-CN" sz="2800" b="0" dirty="0" smtClean="0"/>
              <a:t>)</a:t>
            </a:r>
            <a:endParaRPr lang="zh-CN" altLang="en-US" b="0" dirty="0"/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 rot="5400000">
            <a:off x="2008816" y="2225141"/>
            <a:ext cx="1067699" cy="997136"/>
          </a:xfrm>
          <a:custGeom>
            <a:avLst/>
            <a:gdLst>
              <a:gd name="connsiteX0" fmla="*/ 0 w 1067699"/>
              <a:gd name="connsiteY0" fmla="*/ 920432 h 920433"/>
              <a:gd name="connsiteX1" fmla="*/ 564574 w 1067699"/>
              <a:gd name="connsiteY1" fmla="*/ 0 h 920433"/>
              <a:gd name="connsiteX2" fmla="*/ 1067699 w 1067699"/>
              <a:gd name="connsiteY2" fmla="*/ 0 h 920433"/>
              <a:gd name="connsiteX3" fmla="*/ 1067699 w 1067699"/>
              <a:gd name="connsiteY3" fmla="*/ 920433 h 920433"/>
              <a:gd name="connsiteX4" fmla="*/ 0 w 1067699"/>
              <a:gd name="connsiteY4" fmla="*/ 920433 h 920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699" h="920433">
                <a:moveTo>
                  <a:pt x="0" y="920432"/>
                </a:moveTo>
                <a:lnTo>
                  <a:pt x="564574" y="0"/>
                </a:lnTo>
                <a:lnTo>
                  <a:pt x="1067699" y="0"/>
                </a:lnTo>
                <a:lnTo>
                  <a:pt x="1067699" y="920433"/>
                </a:lnTo>
                <a:lnTo>
                  <a:pt x="0" y="920433"/>
                </a:lnTo>
                <a:close/>
              </a:path>
            </a:pathLst>
          </a:custGeom>
          <a:solidFill>
            <a:schemeClr val="accent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六边形 5"/>
          <p:cNvSpPr>
            <a:spLocks noChangeAspect="1"/>
          </p:cNvSpPr>
          <p:nvPr/>
        </p:nvSpPr>
        <p:spPr>
          <a:xfrm rot="5400000">
            <a:off x="1165201" y="2436749"/>
            <a:ext cx="1757795" cy="1641619"/>
          </a:xfrm>
          <a:prstGeom prst="hexagon">
            <a:avLst>
              <a:gd name="adj" fmla="val 30669"/>
              <a:gd name="vf" fmla="val 115470"/>
            </a:avLst>
          </a:prstGeom>
          <a:solidFill>
            <a:schemeClr val="bg1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 rot="5400000">
            <a:off x="4383868" y="2758990"/>
            <a:ext cx="2135400" cy="997138"/>
          </a:xfrm>
          <a:custGeom>
            <a:avLst/>
            <a:gdLst>
              <a:gd name="connsiteX0" fmla="*/ 0 w 2135400"/>
              <a:gd name="connsiteY0" fmla="*/ 920432 h 920435"/>
              <a:gd name="connsiteX1" fmla="*/ 564574 w 2135400"/>
              <a:gd name="connsiteY1" fmla="*/ 0 h 920435"/>
              <a:gd name="connsiteX2" fmla="*/ 1570826 w 2135400"/>
              <a:gd name="connsiteY2" fmla="*/ 0 h 920435"/>
              <a:gd name="connsiteX3" fmla="*/ 2135400 w 2135400"/>
              <a:gd name="connsiteY3" fmla="*/ 920432 h 920435"/>
              <a:gd name="connsiteX4" fmla="*/ 2135399 w 2135400"/>
              <a:gd name="connsiteY4" fmla="*/ 920435 h 920435"/>
              <a:gd name="connsiteX5" fmla="*/ 1067699 w 2135400"/>
              <a:gd name="connsiteY5" fmla="*/ 920435 h 920435"/>
              <a:gd name="connsiteX6" fmla="*/ 2 w 2135400"/>
              <a:gd name="connsiteY6" fmla="*/ 920435 h 920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35400" h="920435">
                <a:moveTo>
                  <a:pt x="0" y="920432"/>
                </a:moveTo>
                <a:lnTo>
                  <a:pt x="564574" y="0"/>
                </a:lnTo>
                <a:lnTo>
                  <a:pt x="1570826" y="0"/>
                </a:lnTo>
                <a:lnTo>
                  <a:pt x="2135400" y="920432"/>
                </a:lnTo>
                <a:lnTo>
                  <a:pt x="2135399" y="920435"/>
                </a:lnTo>
                <a:lnTo>
                  <a:pt x="1067699" y="920435"/>
                </a:lnTo>
                <a:lnTo>
                  <a:pt x="2" y="920435"/>
                </a:lnTo>
                <a:close/>
              </a:path>
            </a:pathLst>
          </a:custGeom>
          <a:solidFill>
            <a:schemeClr val="accent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六边形 7"/>
          <p:cNvSpPr>
            <a:spLocks noChangeAspect="1"/>
          </p:cNvSpPr>
          <p:nvPr/>
        </p:nvSpPr>
        <p:spPr>
          <a:xfrm rot="5400000">
            <a:off x="4074106" y="2436749"/>
            <a:ext cx="1757795" cy="1641619"/>
          </a:xfrm>
          <a:prstGeom prst="hexagon">
            <a:avLst>
              <a:gd name="adj" fmla="val 30669"/>
              <a:gd name="vf" fmla="val 115470"/>
            </a:avLst>
          </a:prstGeom>
          <a:solidFill>
            <a:schemeClr val="bg1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 rot="5400000">
            <a:off x="6794207" y="2260425"/>
            <a:ext cx="2135400" cy="1994268"/>
          </a:xfrm>
          <a:custGeom>
            <a:avLst/>
            <a:gdLst>
              <a:gd name="connsiteX0" fmla="*/ 0 w 2135400"/>
              <a:gd name="connsiteY0" fmla="*/ 920432 h 1840863"/>
              <a:gd name="connsiteX1" fmla="*/ 564574 w 2135400"/>
              <a:gd name="connsiteY1" fmla="*/ 0 h 1840863"/>
              <a:gd name="connsiteX2" fmla="*/ 1570826 w 2135400"/>
              <a:gd name="connsiteY2" fmla="*/ 0 h 1840863"/>
              <a:gd name="connsiteX3" fmla="*/ 2135400 w 2135400"/>
              <a:gd name="connsiteY3" fmla="*/ 920432 h 1840863"/>
              <a:gd name="connsiteX4" fmla="*/ 1570826 w 2135400"/>
              <a:gd name="connsiteY4" fmla="*/ 1840863 h 1840863"/>
              <a:gd name="connsiteX5" fmla="*/ 1067699 w 2135400"/>
              <a:gd name="connsiteY5" fmla="*/ 1840863 h 1840863"/>
              <a:gd name="connsiteX6" fmla="*/ 1067699 w 2135400"/>
              <a:gd name="connsiteY6" fmla="*/ 920434 h 1840863"/>
              <a:gd name="connsiteX7" fmla="*/ 1 w 2135400"/>
              <a:gd name="connsiteY7" fmla="*/ 920434 h 1840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35400" h="1840863">
                <a:moveTo>
                  <a:pt x="0" y="920432"/>
                </a:moveTo>
                <a:lnTo>
                  <a:pt x="564574" y="0"/>
                </a:lnTo>
                <a:lnTo>
                  <a:pt x="1570826" y="0"/>
                </a:lnTo>
                <a:lnTo>
                  <a:pt x="2135400" y="920432"/>
                </a:lnTo>
                <a:lnTo>
                  <a:pt x="1570826" y="1840863"/>
                </a:lnTo>
                <a:lnTo>
                  <a:pt x="1067699" y="1840863"/>
                </a:lnTo>
                <a:lnTo>
                  <a:pt x="1067699" y="920434"/>
                </a:lnTo>
                <a:lnTo>
                  <a:pt x="1" y="920434"/>
                </a:lnTo>
                <a:close/>
              </a:path>
            </a:pathLst>
          </a:custGeom>
          <a:solidFill>
            <a:schemeClr val="accent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六边形 9"/>
          <p:cNvSpPr>
            <a:spLocks noChangeAspect="1"/>
          </p:cNvSpPr>
          <p:nvPr/>
        </p:nvSpPr>
        <p:spPr>
          <a:xfrm rot="5400000">
            <a:off x="6983010" y="2436749"/>
            <a:ext cx="1757795" cy="1641619"/>
          </a:xfrm>
          <a:prstGeom prst="hexagon">
            <a:avLst>
              <a:gd name="adj" fmla="val 30669"/>
              <a:gd name="vf" fmla="val 115470"/>
            </a:avLst>
          </a:prstGeom>
          <a:solidFill>
            <a:schemeClr val="bg1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25211" y="2795892"/>
            <a:ext cx="103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2"/>
                </a:solidFill>
              </a:rPr>
              <a:t>快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434116" y="2795892"/>
            <a:ext cx="103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accent2"/>
                </a:solidFill>
              </a:rPr>
              <a:t>准</a:t>
            </a:r>
            <a:endParaRPr lang="zh-CN" altLang="en-US" sz="5400" b="1" dirty="0">
              <a:solidFill>
                <a:schemeClr val="accent2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43020" y="2795892"/>
            <a:ext cx="1037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2"/>
                </a:solidFill>
              </a:rPr>
              <a:t>少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32824" y="4553687"/>
            <a:ext cx="202254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latin typeface="+mn-ea"/>
              </a:rPr>
              <a:t>算法运行时间为原有算法的</a:t>
            </a:r>
            <a:r>
              <a:rPr lang="en-US" altLang="zh-CN" sz="3600" dirty="0" smtClean="0">
                <a:solidFill>
                  <a:schemeClr val="accent2"/>
                </a:solidFill>
                <a:latin typeface="+mn-ea"/>
              </a:rPr>
              <a:t>25</a:t>
            </a:r>
            <a:r>
              <a:rPr lang="en-US" altLang="zh-CN" sz="2000" dirty="0" smtClean="0">
                <a:latin typeface="+mn-ea"/>
              </a:rPr>
              <a:t>%</a:t>
            </a:r>
            <a:endParaRPr lang="zh-CN" altLang="en-US" sz="2000" dirty="0">
              <a:latin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41729" y="4553687"/>
            <a:ext cx="202254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latin typeface="+mn-ea"/>
              </a:rPr>
              <a:t>计算结果精度比原有算法高</a:t>
            </a:r>
            <a:r>
              <a:rPr lang="en-US" altLang="zh-CN" sz="3600" dirty="0" smtClean="0">
                <a:solidFill>
                  <a:schemeClr val="accent2"/>
                </a:solidFill>
                <a:latin typeface="+mn-ea"/>
              </a:rPr>
              <a:t>50</a:t>
            </a:r>
            <a:r>
              <a:rPr lang="en-US" altLang="zh-CN" sz="2000" dirty="0" smtClean="0">
                <a:latin typeface="+mn-ea"/>
              </a:rPr>
              <a:t>%</a:t>
            </a:r>
            <a:endParaRPr lang="zh-CN" altLang="en-US" sz="2000" dirty="0"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50634" y="4553687"/>
            <a:ext cx="202254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latin typeface="+mn-ea"/>
              </a:rPr>
              <a:t>空间存储容量为原有算法的</a:t>
            </a:r>
            <a:r>
              <a:rPr lang="en-US" altLang="zh-CN" sz="3600" dirty="0" smtClean="0">
                <a:solidFill>
                  <a:schemeClr val="accent2"/>
                </a:solidFill>
                <a:latin typeface="+mn-ea"/>
              </a:rPr>
              <a:t>75</a:t>
            </a:r>
            <a:r>
              <a:rPr lang="en-US" altLang="zh-CN" sz="2000" dirty="0" smtClean="0">
                <a:latin typeface="+mn-ea"/>
              </a:rPr>
              <a:t>%</a:t>
            </a:r>
            <a:endParaRPr lang="zh-CN" altLang="en-US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50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论文蓝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65FAA"/>
      </a:accent1>
      <a:accent2>
        <a:srgbClr val="4472C4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</TotalTime>
  <Words>763</Words>
  <Application>Microsoft Office PowerPoint</Application>
  <PresentationFormat>A4 纸张(210x297 毫米)</PresentationFormat>
  <Paragraphs>59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Windows 用户</cp:lastModifiedBy>
  <cp:revision>114</cp:revision>
  <dcterms:created xsi:type="dcterms:W3CDTF">2015-04-19T07:39:12Z</dcterms:created>
  <dcterms:modified xsi:type="dcterms:W3CDTF">2015-04-30T08:13:07Z</dcterms:modified>
</cp:coreProperties>
</file>