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417" r:id="rId2"/>
    <p:sldId id="418" r:id="rId3"/>
    <p:sldId id="379" r:id="rId4"/>
    <p:sldId id="373" r:id="rId5"/>
    <p:sldId id="256" r:id="rId6"/>
    <p:sldId id="427" r:id="rId7"/>
    <p:sldId id="428" r:id="rId8"/>
    <p:sldId id="430" r:id="rId9"/>
    <p:sldId id="422" r:id="rId10"/>
    <p:sldId id="421" r:id="rId11"/>
    <p:sldId id="424" r:id="rId12"/>
    <p:sldId id="425" r:id="rId13"/>
    <p:sldId id="426" r:id="rId14"/>
    <p:sldId id="383" r:id="rId15"/>
    <p:sldId id="420" r:id="rId16"/>
    <p:sldId id="431" r:id="rId17"/>
    <p:sldId id="432" r:id="rId18"/>
    <p:sldId id="433" r:id="rId19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0000"/>
    <a:srgbClr val="FF0000"/>
    <a:srgbClr val="CC3300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49" autoAdjust="0"/>
    <p:restoredTop sz="94660"/>
  </p:normalViewPr>
  <p:slideViewPr>
    <p:cSldViewPr>
      <p:cViewPr varScale="1">
        <p:scale>
          <a:sx n="106" d="100"/>
          <a:sy n="106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AE19D3C-4213-4D69-B90B-DC8121E66DD9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51D9BEF-0277-4CA3-A94C-C90782457F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 descr="PPT封面副本.jpg"/>
          <p:cNvPicPr>
            <a:picLocks noChangeAspect="1"/>
          </p:cNvPicPr>
          <p:nvPr userDrawn="1"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-14288" y="0"/>
            <a:ext cx="9172576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FA15A-F1D1-43BE-B74D-81F0585EA659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D821E-E4EF-4D0D-AD6C-CFB401DD48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70FB0-D06B-440A-9C53-11653AD427A4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83D31-EE0A-453F-9197-04C3BB8824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F88-AB29-4D9B-9DF2-E352E7289630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D0573-ADB1-4EFC-BFC6-C077F82426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D1A8B-F655-4364-93C4-EF4F4D5C2894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02746-8DAA-462F-B927-2C9E319262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E5605-F96E-40A5-B7D5-F99BFACD39FA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78597-3A33-4B33-8A04-C5D9A7A339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340FD-9CE5-4B7F-9DA5-DC597DBB5B82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F45ED-67FE-4F95-969C-88CB8CCA3B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288032"/>
          </a:xfrm>
        </p:spPr>
        <p:txBody>
          <a:bodyPr>
            <a:noAutofit/>
          </a:bodyPr>
          <a:lstStyle>
            <a:lvl1pPr algn="l">
              <a:defRPr sz="1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>
            <a:lvl1pPr>
              <a:defRPr sz="2800">
                <a:latin typeface="微软雅黑" pitchFamily="34" charset="-122"/>
                <a:ea typeface="微软雅黑" pitchFamily="34" charset="-122"/>
              </a:defRPr>
            </a:lvl1pPr>
            <a:lvl2pPr>
              <a:defRPr sz="2400"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latin typeface="微软雅黑" pitchFamily="34" charset="-122"/>
                <a:ea typeface="微软雅黑" pitchFamily="34" charset="-122"/>
              </a:defRPr>
            </a:lvl3pPr>
            <a:lvl4pPr>
              <a:defRPr sz="1800">
                <a:latin typeface="微软雅黑" pitchFamily="34" charset="-122"/>
                <a:ea typeface="微软雅黑" pitchFamily="34" charset="-122"/>
              </a:defRPr>
            </a:lvl4pPr>
            <a:lvl5pPr>
              <a:defRPr sz="18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14C86-7AB8-4A7D-9C44-CBBA90F8BF78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89B0D-968F-4D3C-9F45-04F617E6EB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73BA8-32A2-4858-AE23-72C0353DEE98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E54CD-A086-4CA1-B326-591ED1CA10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2593A-A6CC-4023-9A48-D6FC1EFDAD39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F38E7-2662-47BF-A158-0384698DC4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3C847-4B38-449D-8F1E-3ECC6532BD36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0F2A0-7763-44DE-B86F-D6E275A2C0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DE2FC-7913-4D63-8E32-51D39204BD13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994E6-9874-463D-A362-CBAB93DE65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 descr="PPT封面副本.jpg"/>
          <p:cNvPicPr>
            <a:picLocks noChangeAspect="1"/>
          </p:cNvPicPr>
          <p:nvPr userDrawn="1"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/>
          <p:nvPr/>
        </p:nvSpPr>
        <p:spPr>
          <a:xfrm>
            <a:off x="3811588" y="2268538"/>
            <a:ext cx="1520825" cy="676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THANKS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-THE END-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B35EF-6943-4CD1-8FA2-B59C48BAB339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9B907-6E52-4545-8BAE-953CCEA476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63141-83C9-4651-BE25-E44587FBB985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96106-AF47-4315-B3FB-1C781520EC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C1D94-AF83-4FB0-A93C-688A3CA5A328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7A96B-501F-4D53-B2DE-D79B4DF97B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Users\xiaoting.pyt\Desktop\PPT内页副本.jpg"/>
          <p:cNvPicPr>
            <a:picLocks noChangeAspect="1" noChangeArrowheads="1"/>
          </p:cNvPicPr>
          <p:nvPr/>
        </p:nvPicPr>
        <p:blipFill>
          <a:blip r:embed="rId16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E2EE237-404E-4A1D-811C-5191666D467C}" type="datetimeFigureOut">
              <a:rPr lang="zh-CN" altLang="en-US"/>
              <a:pPr>
                <a:defRPr/>
              </a:pPr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440ECF-E49B-4AEC-A010-355CF30F32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80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287337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099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361488" cy="68580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2288" y="2276475"/>
            <a:ext cx="34544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615950"/>
            <a:ext cx="66659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4292600"/>
            <a:ext cx="23050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214810" y="4000504"/>
            <a:ext cx="6768752" cy="200054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          </a:t>
            </a:r>
          </a:p>
          <a:p>
            <a:pPr>
              <a:defRPr/>
            </a:pP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天猫</a:t>
            </a:r>
            <a:r>
              <a:rPr lang="zh-CN" altLang="zh-CN" sz="3200" b="1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双十一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网络营</a:t>
            </a:r>
            <a:endParaRPr lang="en-US" altLang="zh-CN" sz="3200" b="1" dirty="0" smtClean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销活动分析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4">
                                          <p:stCondLst>
                                            <p:cond delay="35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3"/>
          <p:cNvSpPr>
            <a:spLocks noGrp="1"/>
          </p:cNvSpPr>
          <p:nvPr>
            <p:ph type="ctrTitle"/>
          </p:nvPr>
        </p:nvSpPr>
        <p:spPr>
          <a:xfrm>
            <a:off x="539750" y="692150"/>
            <a:ext cx="7772400" cy="1008063"/>
          </a:xfrm>
        </p:spPr>
        <p:txBody>
          <a:bodyPr/>
          <a:lstStyle/>
          <a:p>
            <a:pPr eaLnBrk="1" hangingPunct="1"/>
            <a:r>
              <a:rPr lang="en-US" altLang="zh-CN" sz="3600" smtClean="0"/>
              <a:t>2013</a:t>
            </a:r>
            <a:r>
              <a:rPr lang="zh-CN" altLang="zh-CN" sz="3600" smtClean="0"/>
              <a:t>年双十一活动促销策略</a:t>
            </a:r>
            <a:endParaRPr lang="en-US" altLang="zh-CN" sz="3600" smtClean="0"/>
          </a:p>
        </p:txBody>
      </p:sp>
      <p:sp>
        <p:nvSpPr>
          <p:cNvPr id="3" name="TextBox 2"/>
          <p:cNvSpPr txBox="1"/>
          <p:nvPr/>
        </p:nvSpPr>
        <p:spPr>
          <a:xfrm>
            <a:off x="323850" y="1989138"/>
            <a:ext cx="28082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r>
              <a:rPr lang="zh-CN" altLang="en-US" sz="3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、特殊日期</a:t>
            </a:r>
          </a:p>
        </p:txBody>
      </p:sp>
      <p:sp>
        <p:nvSpPr>
          <p:cNvPr id="4" name="右箭头 3"/>
          <p:cNvSpPr/>
          <p:nvPr/>
        </p:nvSpPr>
        <p:spPr>
          <a:xfrm>
            <a:off x="2843213" y="2133600"/>
            <a:ext cx="433387" cy="2921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2500" y="2073275"/>
            <a:ext cx="56515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光棍节是近年在年轻人中兴起得一个节日，在那天促销能够吸引年轻人的追捧。</a:t>
            </a:r>
          </a:p>
        </p:txBody>
      </p:sp>
      <p:sp>
        <p:nvSpPr>
          <p:cNvPr id="8" name="右箭头 7"/>
          <p:cNvSpPr/>
          <p:nvPr/>
        </p:nvSpPr>
        <p:spPr>
          <a:xfrm rot="10800000">
            <a:off x="6804025" y="3573463"/>
            <a:ext cx="431800" cy="2921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681288"/>
            <a:ext cx="4462462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3" grpId="0"/>
      <p:bldP spid="4" grpId="0" animBg="1"/>
      <p:bldP spid="6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3"/>
          <p:cNvSpPr>
            <a:spLocks noGrp="1"/>
          </p:cNvSpPr>
          <p:nvPr>
            <p:ph type="ctrTitle"/>
          </p:nvPr>
        </p:nvSpPr>
        <p:spPr>
          <a:xfrm>
            <a:off x="539750" y="692150"/>
            <a:ext cx="7772400" cy="1008063"/>
          </a:xfrm>
        </p:spPr>
        <p:txBody>
          <a:bodyPr/>
          <a:lstStyle/>
          <a:p>
            <a:pPr eaLnBrk="1" hangingPunct="1"/>
            <a:r>
              <a:rPr lang="zh-CN" altLang="zh-CN" sz="3600" dirty="0" smtClean="0"/>
              <a:t>天猫淘宝商城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2015</a:t>
            </a:r>
            <a:r>
              <a:rPr lang="zh-CN" altLang="zh-CN" sz="3600" dirty="0" smtClean="0"/>
              <a:t>年</a:t>
            </a:r>
            <a:r>
              <a:rPr lang="zh-CN" altLang="zh-CN" sz="3600" dirty="0" smtClean="0"/>
              <a:t>双十一活动促销策略</a:t>
            </a:r>
            <a:endParaRPr lang="en-US" altLang="zh-CN" sz="3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23850" y="1989138"/>
            <a:ext cx="28082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66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r>
              <a:rPr lang="zh-CN" altLang="en-US" sz="3200" b="1" dirty="0">
                <a:solidFill>
                  <a:srgbClr val="FF66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、针对人群</a:t>
            </a:r>
          </a:p>
        </p:txBody>
      </p:sp>
      <p:sp>
        <p:nvSpPr>
          <p:cNvPr id="4" name="右箭头 3"/>
          <p:cNvSpPr/>
          <p:nvPr/>
        </p:nvSpPr>
        <p:spPr>
          <a:xfrm>
            <a:off x="2843213" y="2133600"/>
            <a:ext cx="433387" cy="292100"/>
          </a:xfrm>
          <a:prstGeom prst="rightArrow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2500" y="2073275"/>
            <a:ext cx="56515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不同消费者的年龄和性别差异形成不同的营销方式</a:t>
            </a:r>
          </a:p>
        </p:txBody>
      </p:sp>
      <p:sp>
        <p:nvSpPr>
          <p:cNvPr id="8" name="右箭头 7"/>
          <p:cNvSpPr/>
          <p:nvPr/>
        </p:nvSpPr>
        <p:spPr>
          <a:xfrm rot="10800000">
            <a:off x="7812088" y="3357563"/>
            <a:ext cx="431800" cy="292100"/>
          </a:xfrm>
          <a:prstGeom prst="rightArrow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7988" y="2959100"/>
            <a:ext cx="5940425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3" grpId="0"/>
      <p:bldP spid="4" grpId="0" animBg="1"/>
      <p:bldP spid="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3"/>
          <p:cNvSpPr>
            <a:spLocks noGrp="1"/>
          </p:cNvSpPr>
          <p:nvPr>
            <p:ph type="ctrTitle"/>
          </p:nvPr>
        </p:nvSpPr>
        <p:spPr>
          <a:xfrm>
            <a:off x="539750" y="692150"/>
            <a:ext cx="7772400" cy="1008063"/>
          </a:xfrm>
        </p:spPr>
        <p:txBody>
          <a:bodyPr/>
          <a:lstStyle/>
          <a:p>
            <a:pPr eaLnBrk="1" hangingPunct="1"/>
            <a:r>
              <a:rPr lang="en-US" altLang="zh-CN" sz="3600" dirty="0" smtClean="0"/>
              <a:t>2015</a:t>
            </a:r>
            <a:r>
              <a:rPr lang="zh-CN" altLang="zh-CN" sz="3600" dirty="0" smtClean="0"/>
              <a:t>年</a:t>
            </a:r>
            <a:r>
              <a:rPr lang="zh-CN" altLang="zh-CN" sz="3600" dirty="0" smtClean="0"/>
              <a:t>双十一活动促销策略</a:t>
            </a:r>
            <a:endParaRPr lang="en-US" altLang="zh-CN" sz="3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23850" y="1989138"/>
            <a:ext cx="28082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en-US" sz="32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、抓紧热点</a:t>
            </a:r>
          </a:p>
        </p:txBody>
      </p:sp>
      <p:sp>
        <p:nvSpPr>
          <p:cNvPr id="4" name="右箭头 3"/>
          <p:cNvSpPr/>
          <p:nvPr/>
        </p:nvSpPr>
        <p:spPr>
          <a:xfrm>
            <a:off x="2843213" y="2133600"/>
            <a:ext cx="433387" cy="292100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8038" y="1916113"/>
            <a:ext cx="56515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半价促销，全场包邮提高此次营销的知名度的同时，刺激消费者的购买欲望。</a:t>
            </a:r>
          </a:p>
          <a:p>
            <a:pPr>
              <a:defRPr/>
            </a:pP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右箭头 7"/>
          <p:cNvSpPr/>
          <p:nvPr/>
        </p:nvSpPr>
        <p:spPr>
          <a:xfrm rot="10800000">
            <a:off x="7308850" y="3497263"/>
            <a:ext cx="431800" cy="292100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l="44958"/>
          <a:stretch>
            <a:fillRect/>
          </a:stretch>
        </p:blipFill>
        <p:spPr bwMode="auto">
          <a:xfrm>
            <a:off x="2268538" y="2708275"/>
            <a:ext cx="4600575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7788" y="2708275"/>
            <a:ext cx="6591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3" grpId="0"/>
      <p:bldP spid="4" grpId="0" animBg="1"/>
      <p:bldP spid="6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3"/>
          <p:cNvSpPr>
            <a:spLocks noGrp="1"/>
          </p:cNvSpPr>
          <p:nvPr>
            <p:ph type="ctrTitle"/>
          </p:nvPr>
        </p:nvSpPr>
        <p:spPr>
          <a:xfrm>
            <a:off x="539750" y="692150"/>
            <a:ext cx="7772400" cy="1008063"/>
          </a:xfrm>
        </p:spPr>
        <p:txBody>
          <a:bodyPr/>
          <a:lstStyle/>
          <a:p>
            <a:pPr eaLnBrk="1" hangingPunct="1"/>
            <a:r>
              <a:rPr lang="en-US" altLang="zh-CN" sz="3600" smtClean="0"/>
              <a:t/>
            </a:r>
            <a:br>
              <a:rPr lang="en-US" altLang="zh-CN" sz="3600" smtClean="0"/>
            </a:br>
            <a:r>
              <a:rPr lang="en-US" altLang="zh-CN" sz="3600" smtClean="0"/>
              <a:t>2013</a:t>
            </a:r>
            <a:r>
              <a:rPr lang="zh-CN" altLang="zh-CN" sz="3600" smtClean="0"/>
              <a:t>年双十一活动促销策略</a:t>
            </a:r>
            <a:endParaRPr lang="en-US" altLang="zh-CN" sz="3600" smtClean="0"/>
          </a:p>
        </p:txBody>
      </p:sp>
      <p:sp>
        <p:nvSpPr>
          <p:cNvPr id="3" name="TextBox 2"/>
          <p:cNvSpPr txBox="1"/>
          <p:nvPr/>
        </p:nvSpPr>
        <p:spPr>
          <a:xfrm>
            <a:off x="323850" y="1989138"/>
            <a:ext cx="28082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</a:t>
            </a:r>
            <a:r>
              <a:rPr lang="zh-CN" alt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、主推品牌</a:t>
            </a:r>
          </a:p>
        </p:txBody>
      </p:sp>
      <p:sp>
        <p:nvSpPr>
          <p:cNvPr id="4" name="右箭头 3"/>
          <p:cNvSpPr/>
          <p:nvPr/>
        </p:nvSpPr>
        <p:spPr>
          <a:xfrm>
            <a:off x="2843213" y="2133600"/>
            <a:ext cx="433387" cy="2921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3113" y="1916113"/>
            <a:ext cx="56515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双十一期间营销中超过百万销售的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58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个品牌店中，有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44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家是服装和鞋类品牌。 </a:t>
            </a:r>
          </a:p>
          <a:p>
            <a:pPr>
              <a:defRPr/>
            </a:pP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右箭头 7"/>
          <p:cNvSpPr/>
          <p:nvPr/>
        </p:nvSpPr>
        <p:spPr>
          <a:xfrm rot="10800000">
            <a:off x="7308850" y="3497263"/>
            <a:ext cx="431800" cy="292100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050" name="Picture 2" descr="c:\users\h\appdata\roaming\360se6\USERDA~1\Temp\T2M3IV~1.JPG"/>
          <p:cNvPicPr>
            <a:picLocks noChangeAspect="1" noChangeArrowheads="1"/>
          </p:cNvPicPr>
          <p:nvPr/>
        </p:nvPicPr>
        <p:blipFill>
          <a:blip r:embed="rId2" cstate="print"/>
          <a:srcRect t="29095" r="9499" b="26636"/>
          <a:stretch>
            <a:fillRect/>
          </a:stretch>
        </p:blipFill>
        <p:spPr bwMode="auto">
          <a:xfrm>
            <a:off x="2097088" y="4221163"/>
            <a:ext cx="2357437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users\h\appdata\roaming\360se6\USERDA~1\Temp\T2TXEX~1.PNG"/>
          <p:cNvPicPr>
            <a:picLocks noChangeAspect="1" noChangeArrowheads="1"/>
          </p:cNvPicPr>
          <p:nvPr/>
        </p:nvPicPr>
        <p:blipFill>
          <a:blip r:embed="rId3" cstate="print"/>
          <a:srcRect b="20602"/>
          <a:stretch>
            <a:fillRect/>
          </a:stretch>
        </p:blipFill>
        <p:spPr bwMode="auto">
          <a:xfrm>
            <a:off x="4716463" y="4248150"/>
            <a:ext cx="19526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c:\users\h\appdata\roaming\360se6\USERDA~1\Temp\T2CRLK~1.PNG"/>
          <p:cNvPicPr>
            <a:picLocks noChangeAspect="1" noChangeArrowheads="1"/>
          </p:cNvPicPr>
          <p:nvPr/>
        </p:nvPicPr>
        <p:blipFill>
          <a:blip r:embed="rId4" cstate="print"/>
          <a:srcRect r="51167"/>
          <a:stretch>
            <a:fillRect/>
          </a:stretch>
        </p:blipFill>
        <p:spPr bwMode="auto">
          <a:xfrm>
            <a:off x="2097088" y="3067050"/>
            <a:ext cx="46053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c:\users\h\appdata\roaming\360se6\USERDA~1\Temp\T1VB3K~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9225" y="4800600"/>
            <a:ext cx="857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8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6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6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3" grpId="0"/>
      <p:bldP spid="4" grpId="0" animBg="1"/>
      <p:bldP spid="6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3850" y="260350"/>
            <a:ext cx="30654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40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、网络营销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1052513"/>
            <a:ext cx="8532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淘宝天猫商城在主页上用很大的篇幅为此次营销做宣传。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825" y="1633538"/>
            <a:ext cx="7108825" cy="384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4450" y="2335499"/>
            <a:ext cx="7829550" cy="3736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3850" y="260350"/>
            <a:ext cx="30654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40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、电视营销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950" y="908050"/>
            <a:ext cx="90360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利用了电视这个大众媒体，并且借助央视这个大的媒介平台大大增加了广告到达的人群数量，扩大了此次营销的影响力。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23850" y="2133600"/>
            <a:ext cx="30654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40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、手机营销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7950" y="2997200"/>
            <a:ext cx="90360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在众多手机报上相应投放了关于此次营销的广告，推送广告信息给注册会员，并且发送大量的手机短信。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9" y="2997201"/>
            <a:ext cx="4348162" cy="296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16013" y="3068638"/>
            <a:ext cx="3509962" cy="369887"/>
          </a:xfrm>
          <a:prstGeom prst="rect">
            <a:avLst/>
          </a:prstGeom>
          <a:solidFill>
            <a:schemeClr val="accent2">
              <a:alpha val="4784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7550" y="2997200"/>
            <a:ext cx="58864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95738" y="3227388"/>
            <a:ext cx="4032250" cy="369887"/>
          </a:xfrm>
          <a:prstGeom prst="rect">
            <a:avLst/>
          </a:prstGeom>
          <a:solidFill>
            <a:schemeClr val="accent2">
              <a:alpha val="4784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4292600"/>
            <a:ext cx="47021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003800" y="4508500"/>
            <a:ext cx="3176588" cy="369888"/>
          </a:xfrm>
          <a:prstGeom prst="rect">
            <a:avLst/>
          </a:prstGeom>
          <a:solidFill>
            <a:schemeClr val="accent2">
              <a:alpha val="4784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一张图揭秘双十一数据"/>
          <p:cNvPicPr>
            <a:picLocks noChangeAspect="1" noChangeArrowheads="1"/>
          </p:cNvPicPr>
          <p:nvPr/>
        </p:nvPicPr>
        <p:blipFill>
          <a:blip r:embed="rId2" cstate="print"/>
          <a:srcRect t="6844" b="79707"/>
          <a:stretch>
            <a:fillRect/>
          </a:stretch>
        </p:blipFill>
        <p:spPr bwMode="auto">
          <a:xfrm>
            <a:off x="1835150" y="957263"/>
            <a:ext cx="5689600" cy="513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一张图揭秘双十一数据"/>
          <p:cNvPicPr>
            <a:picLocks noChangeAspect="1" noChangeArrowheads="1"/>
          </p:cNvPicPr>
          <p:nvPr/>
        </p:nvPicPr>
        <p:blipFill>
          <a:blip r:embed="rId2" cstate="print"/>
          <a:srcRect t="19917" b="68608"/>
          <a:stretch>
            <a:fillRect/>
          </a:stretch>
        </p:blipFill>
        <p:spPr bwMode="auto">
          <a:xfrm>
            <a:off x="1851025" y="957263"/>
            <a:ext cx="5673725" cy="513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一张图揭秘双十一数据"/>
          <p:cNvPicPr>
            <a:picLocks noChangeAspect="1" noChangeArrowheads="1"/>
          </p:cNvPicPr>
          <p:nvPr/>
        </p:nvPicPr>
        <p:blipFill>
          <a:blip r:embed="rId2" cstate="print"/>
          <a:srcRect t="31580" b="55331"/>
          <a:stretch>
            <a:fillRect/>
          </a:stretch>
        </p:blipFill>
        <p:spPr bwMode="auto">
          <a:xfrm>
            <a:off x="1824038" y="979489"/>
            <a:ext cx="5262562" cy="472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一张图揭秘双十一数据"/>
          <p:cNvPicPr>
            <a:picLocks noChangeAspect="1" noChangeArrowheads="1"/>
          </p:cNvPicPr>
          <p:nvPr/>
        </p:nvPicPr>
        <p:blipFill>
          <a:blip r:embed="rId2" cstate="print"/>
          <a:srcRect t="44388" b="43777"/>
          <a:stretch>
            <a:fillRect/>
          </a:stretch>
        </p:blipFill>
        <p:spPr bwMode="auto">
          <a:xfrm>
            <a:off x="1824038" y="979489"/>
            <a:ext cx="4976812" cy="446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一张图揭秘双十一数据"/>
          <p:cNvPicPr>
            <a:picLocks noChangeAspect="1" noChangeArrowheads="1"/>
          </p:cNvPicPr>
          <p:nvPr/>
        </p:nvPicPr>
        <p:blipFill>
          <a:blip r:embed="rId2" cstate="print"/>
          <a:srcRect t="56783" b="28157"/>
          <a:stretch>
            <a:fillRect/>
          </a:stretch>
        </p:blipFill>
        <p:spPr bwMode="auto">
          <a:xfrm>
            <a:off x="3786182" y="1785926"/>
            <a:ext cx="4311650" cy="3870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一张图揭秘双十一数据"/>
          <p:cNvPicPr>
            <a:picLocks noChangeAspect="1" noChangeArrowheads="1"/>
          </p:cNvPicPr>
          <p:nvPr/>
        </p:nvPicPr>
        <p:blipFill>
          <a:blip r:embed="rId2" cstate="print"/>
          <a:srcRect t="72070" b="11880"/>
          <a:stretch>
            <a:fillRect/>
          </a:stretch>
        </p:blipFill>
        <p:spPr bwMode="auto">
          <a:xfrm>
            <a:off x="571472" y="857232"/>
            <a:ext cx="4806950" cy="4296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3850" y="260350"/>
            <a:ext cx="6264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天猫为何这么受喜爱？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 txBox="1">
            <a:spLocks/>
          </p:cNvSpPr>
          <p:nvPr/>
        </p:nvSpPr>
        <p:spPr bwMode="auto">
          <a:xfrm>
            <a:off x="395288" y="1412875"/>
            <a:ext cx="8497887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一、受时代和社会环境的影响，当代消费者在心理与行为上正在发生根本性的变化，表现出与就消费者不同的一些特点，有消费行为的差异性、非专家性和可诱导性、伸缩性、个性化、主动性、时尚性、享受性、形式多样性以及消费行为的品牌化。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>
                <a:latin typeface="微软雅黑" pitchFamily="34" charset="-122"/>
                <a:ea typeface="微软雅黑" pitchFamily="34" charset="-122"/>
              </a:rPr>
            </a:br>
            <a:r>
              <a:rPr lang="en-US" altLang="zh-CN">
                <a:latin typeface="微软雅黑" pitchFamily="34" charset="-122"/>
                <a:ea typeface="微软雅黑" pitchFamily="34" charset="-122"/>
              </a:rPr>
              <a:t>	</a:t>
            </a:r>
            <a:br>
              <a:rPr lang="en-US" altLang="zh-CN">
                <a:latin typeface="微软雅黑" pitchFamily="34" charset="-122"/>
                <a:ea typeface="微软雅黑" pitchFamily="34" charset="-122"/>
              </a:rPr>
            </a:br>
            <a:r>
              <a:rPr lang="zh-CN" altLang="en-US"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淘宝双十一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无论是从产品、价格、渠道、促销等因素都对消费者心理及其消费行为产生了相当大的的影响。抢占先机，先入为主；多类品牌，规模浩大；多方互动，实现共赢。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>
                <a:latin typeface="微软雅黑" pitchFamily="34" charset="-122"/>
                <a:ea typeface="微软雅黑" pitchFamily="34" charset="-122"/>
              </a:rPr>
            </a:br>
            <a:r>
              <a:rPr lang="en-US" altLang="zh-CN">
                <a:latin typeface="微软雅黑" pitchFamily="34" charset="-122"/>
                <a:ea typeface="微软雅黑" pitchFamily="34" charset="-122"/>
              </a:rPr>
              <a:t>	</a:t>
            </a:r>
            <a:br>
              <a:rPr lang="en-US" altLang="zh-CN">
                <a:latin typeface="微软雅黑" pitchFamily="34" charset="-122"/>
                <a:ea typeface="微软雅黑" pitchFamily="34" charset="-122"/>
              </a:rPr>
            </a:br>
            <a:r>
              <a:rPr lang="zh-CN" altLang="en-US">
                <a:latin typeface="微软雅黑" pitchFamily="34" charset="-122"/>
                <a:ea typeface="微软雅黑" pitchFamily="34" charset="-122"/>
              </a:rPr>
              <a:t>三、一场全民化的购物狂欢，它在给消费者带来实实在在的优惠的同时，以巨大的折扣和强有力的氛围宣传成功吸引了全民的目光，从而有效地推广了网购这一方便快捷经济环保的新的购物方式，为消费者提供了一种新的购物选择，让更多的人了解并享受到网购为我们的生活所带来的诸多优点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76625" y="6223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总结分析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1950" y="-76200"/>
            <a:ext cx="1644650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1825" y="157163"/>
            <a:ext cx="1308100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455613" y="188913"/>
            <a:ext cx="8229600" cy="287337"/>
          </a:xfrm>
        </p:spPr>
        <p:txBody>
          <a:bodyPr/>
          <a:lstStyle/>
          <a:p>
            <a:pPr eaLnBrk="1" hangingPunct="1"/>
            <a:endParaRPr lang="zh-CN" altLang="en-US" sz="1100" smtClean="0"/>
          </a:p>
        </p:txBody>
      </p:sp>
      <p:pic>
        <p:nvPicPr>
          <p:cNvPr id="21507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2700" y="0"/>
            <a:ext cx="9363075" cy="6858000"/>
          </a:xfrm>
        </p:spPr>
      </p:pic>
      <p:sp>
        <p:nvSpPr>
          <p:cNvPr id="7" name="TextBox 6"/>
          <p:cNvSpPr txBox="1"/>
          <p:nvPr/>
        </p:nvSpPr>
        <p:spPr>
          <a:xfrm>
            <a:off x="1223963" y="3762375"/>
            <a:ext cx="7019925" cy="1322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THANK YOU !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87450" y="1776413"/>
            <a:ext cx="3535363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天猫变招财猫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  <a:endParaRPr lang="zh-CN" altLang="en-US" sz="4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68813" y="2509838"/>
            <a:ext cx="3775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上天猫，就购了</a:t>
            </a:r>
            <a:endParaRPr lang="zh-CN" altLang="en-US" sz="4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 txBox="1">
            <a:spLocks/>
          </p:cNvSpPr>
          <p:nvPr/>
        </p:nvSpPr>
        <p:spPr bwMode="auto">
          <a:xfrm>
            <a:off x="1403350" y="258763"/>
            <a:ext cx="6553200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天猫购物节品类分布</a:t>
            </a:r>
          </a:p>
        </p:txBody>
      </p:sp>
      <p:pic>
        <p:nvPicPr>
          <p:cNvPr id="5" name="Picture 4" descr="2012111057113525293637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8525" y="1341438"/>
            <a:ext cx="4995863" cy="432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477963"/>
            <a:ext cx="1819275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1477963"/>
            <a:ext cx="1584325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066@60802.gif"/>
          <p:cNvPicPr>
            <a:picLocks noChangeAspect="1"/>
          </p:cNvPicPr>
          <p:nvPr/>
        </p:nvPicPr>
        <p:blipFill>
          <a:blip r:embed="rId2" cstate="print"/>
          <a:srcRect b="12619"/>
          <a:stretch>
            <a:fillRect/>
          </a:stretch>
        </p:blipFill>
        <p:spPr bwMode="auto">
          <a:xfrm>
            <a:off x="1187450" y="1052513"/>
            <a:ext cx="6962775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3"/>
          <p:cNvSpPr txBox="1">
            <a:spLocks/>
          </p:cNvSpPr>
          <p:nvPr/>
        </p:nvSpPr>
        <p:spPr bwMode="auto">
          <a:xfrm>
            <a:off x="755650" y="44450"/>
            <a:ext cx="77073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 b="1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2009-2012</a:t>
            </a:r>
            <a:r>
              <a:rPr lang="zh-CN" altLang="en-US" sz="3600" b="1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年双十一销售额比例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7"/>
          <p:cNvSpPr txBox="1">
            <a:spLocks noChangeArrowheads="1"/>
          </p:cNvSpPr>
          <p:nvPr/>
        </p:nvSpPr>
        <p:spPr bwMode="auto">
          <a:xfrm>
            <a:off x="2159000" y="188913"/>
            <a:ext cx="45735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990000"/>
                </a:solidFill>
                <a:ea typeface="黑体" pitchFamily="49" charset="-122"/>
              </a:rPr>
              <a:t>挑战</a:t>
            </a:r>
            <a:r>
              <a:rPr lang="en-US" altLang="zh-CN" sz="6600" b="1">
                <a:solidFill>
                  <a:srgbClr val="990000"/>
                </a:solidFill>
                <a:ea typeface="黑体" pitchFamily="49" charset="-122"/>
              </a:rPr>
              <a:t>450</a:t>
            </a:r>
            <a:r>
              <a:rPr lang="zh-CN" altLang="en-US" sz="6600" b="1">
                <a:solidFill>
                  <a:srgbClr val="990000"/>
                </a:solidFill>
                <a:ea typeface="黑体" pitchFamily="49" charset="-122"/>
              </a:rPr>
              <a:t>亿</a:t>
            </a:r>
          </a:p>
        </p:txBody>
      </p:sp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1908175" y="404813"/>
            <a:ext cx="287338" cy="5649912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2051050" y="5227638"/>
            <a:ext cx="1368425" cy="28892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2195513" y="5803900"/>
            <a:ext cx="935037" cy="21590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2124075" y="4579938"/>
            <a:ext cx="1871663" cy="28892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1979613" y="3932238"/>
            <a:ext cx="2592387" cy="287337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2124075" y="3248025"/>
            <a:ext cx="2736850" cy="325438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2124075" y="2563813"/>
            <a:ext cx="3095625" cy="28892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8" name="Text Box 16"/>
          <p:cNvSpPr txBox="1">
            <a:spLocks noChangeArrowheads="1"/>
          </p:cNvSpPr>
          <p:nvPr/>
        </p:nvSpPr>
        <p:spPr bwMode="auto">
          <a:xfrm>
            <a:off x="3276600" y="5726113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55</a:t>
            </a:r>
            <a:r>
              <a:rPr lang="zh-CN" altLang="en-US" b="1"/>
              <a:t>秒 </a:t>
            </a:r>
            <a:r>
              <a:rPr lang="en-US" altLang="zh-CN" b="1"/>
              <a:t>1</a:t>
            </a:r>
            <a:r>
              <a:rPr lang="zh-CN" altLang="en-US" b="1"/>
              <a:t>亿</a:t>
            </a:r>
          </a:p>
        </p:txBody>
      </p:sp>
      <p:sp>
        <p:nvSpPr>
          <p:cNvPr id="7179" name="Text Box 17"/>
          <p:cNvSpPr txBox="1">
            <a:spLocks noChangeArrowheads="1"/>
          </p:cNvSpPr>
          <p:nvPr/>
        </p:nvSpPr>
        <p:spPr bwMode="auto">
          <a:xfrm>
            <a:off x="3635375" y="52228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6</a:t>
            </a:r>
            <a:r>
              <a:rPr lang="zh-CN" altLang="en-US" b="1"/>
              <a:t>分</a:t>
            </a:r>
            <a:r>
              <a:rPr lang="en-US" altLang="zh-CN" b="1"/>
              <a:t>07</a:t>
            </a:r>
            <a:r>
              <a:rPr lang="zh-CN" altLang="en-US" b="1"/>
              <a:t>秒 </a:t>
            </a:r>
            <a:r>
              <a:rPr lang="en-US" altLang="zh-CN" b="1"/>
              <a:t>10</a:t>
            </a:r>
            <a:r>
              <a:rPr lang="zh-CN" altLang="en-US" b="1"/>
              <a:t>亿</a:t>
            </a:r>
          </a:p>
        </p:txBody>
      </p:sp>
      <p:sp>
        <p:nvSpPr>
          <p:cNvPr id="7180" name="Text Box 18"/>
          <p:cNvSpPr txBox="1">
            <a:spLocks noChangeArrowheads="1"/>
          </p:cNvSpPr>
          <p:nvPr/>
        </p:nvSpPr>
        <p:spPr bwMode="auto">
          <a:xfrm>
            <a:off x="4140200" y="45751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13</a:t>
            </a:r>
            <a:r>
              <a:rPr lang="zh-CN" altLang="en-US" b="1"/>
              <a:t>分</a:t>
            </a:r>
            <a:r>
              <a:rPr lang="en-US" altLang="zh-CN" b="1"/>
              <a:t>22</a:t>
            </a:r>
            <a:r>
              <a:rPr lang="zh-CN" altLang="en-US" b="1"/>
              <a:t>秒 </a:t>
            </a:r>
            <a:r>
              <a:rPr lang="en-US" altLang="zh-CN" b="1"/>
              <a:t>20</a:t>
            </a:r>
            <a:r>
              <a:rPr lang="zh-CN" altLang="en-US" b="1"/>
              <a:t>亿</a:t>
            </a:r>
          </a:p>
        </p:txBody>
      </p:sp>
      <p:sp>
        <p:nvSpPr>
          <p:cNvPr id="7181" name="Text Box 19"/>
          <p:cNvSpPr txBox="1">
            <a:spLocks noChangeArrowheads="1"/>
          </p:cNvSpPr>
          <p:nvPr/>
        </p:nvSpPr>
        <p:spPr bwMode="auto">
          <a:xfrm>
            <a:off x="4716463" y="39274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38</a:t>
            </a:r>
            <a:r>
              <a:rPr lang="zh-CN" altLang="en-US" b="1"/>
              <a:t>分</a:t>
            </a:r>
            <a:r>
              <a:rPr lang="en-US" altLang="zh-CN" b="1"/>
              <a:t>05</a:t>
            </a:r>
            <a:r>
              <a:rPr lang="zh-CN" altLang="en-US" b="1"/>
              <a:t>秒 </a:t>
            </a:r>
            <a:r>
              <a:rPr lang="en-US" altLang="zh-CN" b="1"/>
              <a:t>50</a:t>
            </a:r>
            <a:r>
              <a:rPr lang="zh-CN" altLang="en-US" b="1"/>
              <a:t>亿</a:t>
            </a:r>
          </a:p>
        </p:txBody>
      </p:sp>
      <p:sp>
        <p:nvSpPr>
          <p:cNvPr id="7182" name="Text Box 20"/>
          <p:cNvSpPr txBox="1">
            <a:spLocks noChangeArrowheads="1"/>
          </p:cNvSpPr>
          <p:nvPr/>
        </p:nvSpPr>
        <p:spPr bwMode="auto">
          <a:xfrm>
            <a:off x="5076825" y="320675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1</a:t>
            </a:r>
            <a:r>
              <a:rPr lang="zh-CN" altLang="en-US" b="1"/>
              <a:t>小时 </a:t>
            </a:r>
            <a:r>
              <a:rPr lang="en-US" altLang="zh-CN" b="1"/>
              <a:t>60</a:t>
            </a:r>
            <a:r>
              <a:rPr lang="zh-CN" altLang="en-US" b="1"/>
              <a:t>亿</a:t>
            </a:r>
          </a:p>
        </p:txBody>
      </p:sp>
      <p:sp>
        <p:nvSpPr>
          <p:cNvPr id="7183" name="Text Box 21"/>
          <p:cNvSpPr txBox="1">
            <a:spLocks noChangeArrowheads="1"/>
          </p:cNvSpPr>
          <p:nvPr/>
        </p:nvSpPr>
        <p:spPr bwMode="auto">
          <a:xfrm>
            <a:off x="5435600" y="24923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5</a:t>
            </a:r>
            <a:r>
              <a:rPr lang="zh-CN" altLang="en-US" b="1"/>
              <a:t>小时</a:t>
            </a:r>
            <a:r>
              <a:rPr lang="en-US" altLang="zh-CN" b="1"/>
              <a:t>49</a:t>
            </a:r>
            <a:r>
              <a:rPr lang="zh-CN" altLang="en-US" b="1"/>
              <a:t>秒 </a:t>
            </a:r>
            <a:r>
              <a:rPr lang="en-US" altLang="zh-CN" b="1"/>
              <a:t>100</a:t>
            </a:r>
            <a:r>
              <a:rPr lang="zh-CN" altLang="en-US" b="1"/>
              <a:t>亿</a:t>
            </a:r>
          </a:p>
        </p:txBody>
      </p:sp>
      <p:sp>
        <p:nvSpPr>
          <p:cNvPr id="7184" name="Text Box 22"/>
          <p:cNvSpPr txBox="1">
            <a:spLocks noChangeArrowheads="1"/>
          </p:cNvSpPr>
          <p:nvPr/>
        </p:nvSpPr>
        <p:spPr bwMode="auto">
          <a:xfrm>
            <a:off x="5724525" y="1773238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8</a:t>
            </a:r>
            <a:r>
              <a:rPr lang="zh-CN" altLang="en-US" b="1"/>
              <a:t>小时</a:t>
            </a:r>
            <a:r>
              <a:rPr lang="en-US" altLang="zh-CN" b="1"/>
              <a:t>42</a:t>
            </a:r>
            <a:r>
              <a:rPr lang="zh-CN" altLang="en-US" b="1"/>
              <a:t>秒 </a:t>
            </a:r>
            <a:r>
              <a:rPr lang="en-US" altLang="zh-CN" b="1"/>
              <a:t>121</a:t>
            </a:r>
            <a:r>
              <a:rPr lang="zh-CN" altLang="en-US" b="1"/>
              <a:t>亿</a:t>
            </a:r>
          </a:p>
        </p:txBody>
      </p:sp>
      <p:sp>
        <p:nvSpPr>
          <p:cNvPr id="43031" name="Rectangle 23"/>
          <p:cNvSpPr>
            <a:spLocks noChangeArrowheads="1"/>
          </p:cNvSpPr>
          <p:nvPr/>
        </p:nvSpPr>
        <p:spPr bwMode="auto">
          <a:xfrm>
            <a:off x="2124075" y="1844675"/>
            <a:ext cx="3311525" cy="28892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32" name="Rectangle 24"/>
          <p:cNvSpPr>
            <a:spLocks noChangeArrowheads="1"/>
          </p:cNvSpPr>
          <p:nvPr/>
        </p:nvSpPr>
        <p:spPr bwMode="auto">
          <a:xfrm>
            <a:off x="2195513" y="1195388"/>
            <a:ext cx="3455987" cy="28892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7" name="Text Box 25"/>
          <p:cNvSpPr txBox="1">
            <a:spLocks noChangeArrowheads="1"/>
          </p:cNvSpPr>
          <p:nvPr/>
        </p:nvSpPr>
        <p:spPr bwMode="auto">
          <a:xfrm>
            <a:off x="6013450" y="1116013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12</a:t>
            </a:r>
            <a:r>
              <a:rPr lang="zh-CN" altLang="en-US" b="1"/>
              <a:t>小时 </a:t>
            </a:r>
            <a:r>
              <a:rPr lang="en-US" altLang="zh-CN" b="1"/>
              <a:t>175.2</a:t>
            </a:r>
            <a:r>
              <a:rPr lang="zh-CN" altLang="en-US" b="1"/>
              <a:t>亿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836613"/>
            <a:ext cx="57626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见证奇迹的时刻</a:t>
            </a:r>
          </a:p>
        </p:txBody>
      </p:sp>
      <p:pic>
        <p:nvPicPr>
          <p:cNvPr id="22" name="Picture 4" descr="截至2点19分，天猫11"/>
          <p:cNvPicPr>
            <a:picLocks noChangeAspect="1" noChangeArrowheads="1"/>
          </p:cNvPicPr>
          <p:nvPr/>
        </p:nvPicPr>
        <p:blipFill>
          <a:blip r:embed="rId2" cstate="print"/>
          <a:srcRect b="10966"/>
          <a:stretch>
            <a:fillRect/>
          </a:stretch>
        </p:blipFill>
        <p:spPr bwMode="auto">
          <a:xfrm>
            <a:off x="1042988" y="260350"/>
            <a:ext cx="8101012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users\h\appdata\roaming\360se6\USERDA~1\Temp\RDN_52~1.JPG"/>
          <p:cNvPicPr>
            <a:picLocks noChangeAspect="1" noChangeArrowheads="1"/>
          </p:cNvPicPr>
          <p:nvPr/>
        </p:nvPicPr>
        <p:blipFill>
          <a:blip r:embed="rId3" cstate="print"/>
          <a:srcRect t="6491" b="52608"/>
          <a:stretch>
            <a:fillRect/>
          </a:stretch>
        </p:blipFill>
        <p:spPr bwMode="auto">
          <a:xfrm>
            <a:off x="3275013" y="415925"/>
            <a:ext cx="4191000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" grpId="0" animBg="1"/>
      <p:bldP spid="43019" grpId="0" animBg="1"/>
      <p:bldP spid="43020" grpId="0" animBg="1"/>
      <p:bldP spid="43021" grpId="0" animBg="1"/>
      <p:bldP spid="43022" grpId="0" animBg="1"/>
      <p:bldP spid="43023" grpId="0" animBg="1"/>
      <p:bldP spid="43031" grpId="0" animBg="1"/>
      <p:bldP spid="43032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3"/>
          <p:cNvSpPr>
            <a:spLocks noGrp="1"/>
          </p:cNvSpPr>
          <p:nvPr>
            <p:ph type="ctrTitle"/>
          </p:nvPr>
        </p:nvSpPr>
        <p:spPr>
          <a:xfrm>
            <a:off x="684213" y="1849433"/>
            <a:ext cx="7772400" cy="1008063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关于天猫商城这个活动规则，通过这种种嘘头，可以看出打的是价格战，全场半价，甚至有些达到了</a:t>
            </a: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折起。对于消费者而言，天猫“双十一”狂欢节打出的价格战，无疑是有非常大的吸引力。当然，全场半价也给同样在进行电子商务的其他竞争企业带来了巨大压力，并不是每个电商都有这样的魄力的。</a:t>
            </a:r>
            <a:endParaRPr lang="en-US" altLang="zh-CN" sz="2800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850" y="620713"/>
            <a:ext cx="35020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、借助微博经营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825" y="1341438"/>
            <a:ext cx="8281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（</a:t>
            </a:r>
            <a:r>
              <a:rPr lang="en-US" altLang="zh-CN" b="1">
                <a:solidFill>
                  <a:schemeClr val="bg1"/>
                </a:solidFill>
              </a:rPr>
              <a:t>1</a:t>
            </a:r>
            <a:r>
              <a:rPr lang="zh-CN" altLang="en-US" b="1">
                <a:solidFill>
                  <a:schemeClr val="bg1"/>
                </a:solidFill>
              </a:rPr>
              <a:t>）</a:t>
            </a:r>
            <a:r>
              <a:rPr lang="zh-CN" altLang="zh-CN" b="1">
                <a:solidFill>
                  <a:schemeClr val="bg1"/>
                </a:solidFill>
              </a:rPr>
              <a:t>以快制胜</a:t>
            </a:r>
            <a:r>
              <a:rPr lang="zh-CN" altLang="en-US" b="1">
                <a:solidFill>
                  <a:schemeClr val="bg1"/>
                </a:solidFill>
              </a:rPr>
              <a:t>，</a:t>
            </a:r>
            <a:r>
              <a:rPr lang="zh-CN" altLang="zh-CN" b="1">
                <a:solidFill>
                  <a:schemeClr val="bg1"/>
                </a:solidFill>
              </a:rPr>
              <a:t>没有最快，只有更快，是其制胜的法宝之一</a:t>
            </a:r>
            <a:endParaRPr lang="zh-CN" altLang="en-US" b="1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755650" y="1855788"/>
            <a:ext cx="2879725" cy="369887"/>
            <a:chOff x="755576" y="1855765"/>
            <a:chExt cx="2880321" cy="369332"/>
          </a:xfrm>
        </p:grpSpPr>
        <p:sp>
          <p:nvSpPr>
            <p:cNvPr id="4" name="下箭头 3"/>
            <p:cNvSpPr/>
            <p:nvPr/>
          </p:nvSpPr>
          <p:spPr>
            <a:xfrm rot="16200000">
              <a:off x="786847" y="1824494"/>
              <a:ext cx="359821" cy="422362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30404" y="1855765"/>
              <a:ext cx="2205493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zh-CN" b="1" dirty="0">
                  <a:solidFill>
                    <a:schemeClr val="accent5">
                      <a:lumMod val="50000"/>
                    </a:schemeClr>
                  </a:solidFill>
                </a:rPr>
                <a:t>采取倒计时的方式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130675" y="1844675"/>
            <a:ext cx="2889250" cy="387350"/>
            <a:chOff x="1178333" y="2348880"/>
            <a:chExt cx="2889611" cy="387911"/>
          </a:xfrm>
        </p:grpSpPr>
        <p:sp>
          <p:nvSpPr>
            <p:cNvPr id="8" name="下箭头 7"/>
            <p:cNvSpPr/>
            <p:nvPr/>
          </p:nvSpPr>
          <p:spPr>
            <a:xfrm rot="16200000">
              <a:off x="1209850" y="2345980"/>
              <a:ext cx="359295" cy="422328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70569" y="2348880"/>
              <a:ext cx="2197375" cy="36883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accent5">
                      <a:lumMod val="50000"/>
                    </a:schemeClr>
                  </a:solidFill>
                </a:rPr>
                <a:t>商场内派发优惠券</a:t>
              </a:r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0825" y="1862138"/>
            <a:ext cx="8281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（</a:t>
            </a:r>
            <a:r>
              <a:rPr lang="en-US" altLang="zh-CN" b="1">
                <a:solidFill>
                  <a:schemeClr val="bg1"/>
                </a:solidFill>
              </a:rPr>
              <a:t>2</a:t>
            </a:r>
            <a:r>
              <a:rPr lang="zh-CN" altLang="en-US" b="1">
                <a:solidFill>
                  <a:schemeClr val="bg1"/>
                </a:solidFill>
              </a:rPr>
              <a:t>）因时制宜，企业若想脱颖而出，就必须制造爆点。</a:t>
            </a: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746125" y="2492375"/>
            <a:ext cx="3595688" cy="388938"/>
            <a:chOff x="1178333" y="2348880"/>
            <a:chExt cx="3595753" cy="387911"/>
          </a:xfrm>
        </p:grpSpPr>
        <p:sp>
          <p:nvSpPr>
            <p:cNvPr id="15" name="下箭头 14"/>
            <p:cNvSpPr/>
            <p:nvPr/>
          </p:nvSpPr>
          <p:spPr>
            <a:xfrm rot="16200000">
              <a:off x="1209769" y="2345944"/>
              <a:ext cx="359411" cy="422283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870496" y="2348880"/>
              <a:ext cx="2903590" cy="36891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accent5">
                      <a:lumMod val="50000"/>
                    </a:schemeClr>
                  </a:solidFill>
                </a:rPr>
                <a:t>舍弃以我为主的单向心态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787900" y="2465388"/>
            <a:ext cx="4176713" cy="387350"/>
            <a:chOff x="1178333" y="2348880"/>
            <a:chExt cx="4176464" cy="387911"/>
          </a:xfrm>
        </p:grpSpPr>
        <p:sp>
          <p:nvSpPr>
            <p:cNvPr id="19" name="下箭头 18"/>
            <p:cNvSpPr/>
            <p:nvPr/>
          </p:nvSpPr>
          <p:spPr>
            <a:xfrm rot="16200000">
              <a:off x="1209811" y="2346019"/>
              <a:ext cx="359295" cy="422250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70442" y="2348880"/>
              <a:ext cx="3484355" cy="36883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accent5">
                      <a:lumMod val="50000"/>
                    </a:schemeClr>
                  </a:solidFill>
                </a:rPr>
                <a:t>搭载已有热点或者利用用户热点</a:t>
              </a: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50825" y="2492375"/>
            <a:ext cx="8281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（</a:t>
            </a:r>
            <a:r>
              <a:rPr lang="en-US" altLang="zh-CN" b="1">
                <a:solidFill>
                  <a:schemeClr val="bg1"/>
                </a:solidFill>
              </a:rPr>
              <a:t>3</a:t>
            </a:r>
            <a:r>
              <a:rPr lang="zh-CN" altLang="en-US" b="1">
                <a:solidFill>
                  <a:schemeClr val="bg1"/>
                </a:solidFill>
              </a:rPr>
              <a:t>）借助名人效应</a:t>
            </a:r>
            <a:r>
              <a:rPr lang="en-US" altLang="zh-CN" b="1">
                <a:solidFill>
                  <a:schemeClr val="bg1"/>
                </a:solidFill>
              </a:rPr>
              <a:t>,</a:t>
            </a:r>
            <a:r>
              <a:rPr lang="zh-CN" altLang="en-US" b="1">
                <a:solidFill>
                  <a:schemeClr val="bg1"/>
                </a:solidFill>
              </a:rPr>
              <a:t>在明星当中刮起愚言风</a:t>
            </a:r>
            <a:r>
              <a:rPr lang="en-US" altLang="zh-CN" b="1">
                <a:solidFill>
                  <a:schemeClr val="bg1"/>
                </a:solidFill>
              </a:rPr>
              <a:t>.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50825" y="3132138"/>
            <a:ext cx="8281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（</a:t>
            </a:r>
            <a:r>
              <a:rPr lang="en-US" altLang="zh-CN" b="1">
                <a:solidFill>
                  <a:schemeClr val="bg1"/>
                </a:solidFill>
              </a:rPr>
              <a:t>4</a:t>
            </a:r>
            <a:r>
              <a:rPr lang="zh-CN" altLang="en-US" b="1">
                <a:solidFill>
                  <a:schemeClr val="bg1"/>
                </a:solidFill>
              </a:rPr>
              <a:t>）通过微博向用户征选图片创意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801688" y="3644900"/>
            <a:ext cx="7083425" cy="646113"/>
            <a:chOff x="1178333" y="2348880"/>
            <a:chExt cx="7082588" cy="646331"/>
          </a:xfrm>
        </p:grpSpPr>
        <p:sp>
          <p:nvSpPr>
            <p:cNvPr id="25" name="下箭头 24"/>
            <p:cNvSpPr/>
            <p:nvPr/>
          </p:nvSpPr>
          <p:spPr>
            <a:xfrm rot="16200000">
              <a:off x="1209998" y="2345800"/>
              <a:ext cx="358896" cy="422225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70401" y="2348880"/>
              <a:ext cx="6390520" cy="64633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accent5">
                      <a:lumMod val="50000"/>
                    </a:schemeClr>
                  </a:solidFill>
                </a:rPr>
                <a:t>一个悬念，一个愚言体，一个最特别的奖品，淘宝商城利用微博，在时机契合之下用创意为天猫宣传造势。</a:t>
              </a:r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50825" y="3673475"/>
            <a:ext cx="8281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（</a:t>
            </a:r>
            <a:r>
              <a:rPr lang="en-US" altLang="zh-CN" b="1">
                <a:solidFill>
                  <a:schemeClr val="bg1"/>
                </a:solidFill>
              </a:rPr>
              <a:t>5</a:t>
            </a:r>
            <a:r>
              <a:rPr lang="zh-CN" altLang="en-US" b="1">
                <a:solidFill>
                  <a:schemeClr val="bg1"/>
                </a:solidFill>
              </a:rPr>
              <a:t>）借力新浪，打造购物微商城在微博的平台上，用户是真实存在的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13" grpId="0"/>
      <p:bldP spid="22" grpId="0"/>
      <p:bldP spid="23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微博热门话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188913"/>
            <a:ext cx="3384550" cy="584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887178"/>
            <a:ext cx="4104456" cy="1477328"/>
          </a:xfrm>
          <a:prstGeom prst="rect">
            <a:avLst/>
          </a:prstGeom>
          <a:solidFill>
            <a:schemeClr val="bg1"/>
          </a:solidFill>
          <a:ln w="31750">
            <a:solidFill>
              <a:srgbClr val="990000"/>
            </a:solidFill>
            <a:prstDash val="dashDot"/>
          </a:ln>
          <a:effectLst>
            <a:glow rad="101600">
              <a:srgbClr val="800000">
                <a:alpha val="60000"/>
              </a:srgb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b="1" dirty="0"/>
              <a:t>站外的宣传：最多的是微博的推广，粉丝疯狂的转发以及</a:t>
            </a:r>
            <a:r>
              <a:rPr lang="en-US" altLang="zh-CN" b="1" dirty="0"/>
              <a:t>@</a:t>
            </a:r>
            <a:r>
              <a:rPr lang="zh-CN" altLang="zh-CN" b="1" dirty="0"/>
              <a:t>自己的亲朋好友，电视广告，甚至新闻上都有相关报道。网络上看电影前的</a:t>
            </a:r>
            <a:r>
              <a:rPr lang="en-US" altLang="zh-CN" b="1" dirty="0"/>
              <a:t>10</a:t>
            </a:r>
            <a:r>
              <a:rPr lang="zh-CN" altLang="zh-CN" b="1" dirty="0"/>
              <a:t>几</a:t>
            </a:r>
            <a:r>
              <a:rPr lang="en-US" altLang="zh-CN" b="1" dirty="0"/>
              <a:t>20</a:t>
            </a:r>
            <a:r>
              <a:rPr lang="zh-CN" altLang="zh-CN" b="1" dirty="0"/>
              <a:t>几秒的广告宣传，公交展示台关于双十一的广告。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721694"/>
            <a:ext cx="4104456" cy="923330"/>
          </a:xfrm>
          <a:prstGeom prst="rect">
            <a:avLst/>
          </a:prstGeom>
          <a:solidFill>
            <a:schemeClr val="bg1"/>
          </a:solidFill>
          <a:ln w="31750">
            <a:solidFill>
              <a:srgbClr val="990000"/>
            </a:solidFill>
            <a:prstDash val="dashDot"/>
          </a:ln>
          <a:effectLst>
            <a:glow rad="101600">
              <a:srgbClr val="800000">
                <a:alpha val="60000"/>
              </a:srgb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/>
              <a:t>自我炒作：微博上会有天猫双十一爆款清单。让众多粉丝能够知道最热商品是什么，引发求同心理的消费</a:t>
            </a:r>
            <a:endParaRPr lang="zh-CN" altLang="zh-CN" b="1" dirty="0"/>
          </a:p>
        </p:txBody>
      </p:sp>
      <p:pic>
        <p:nvPicPr>
          <p:cNvPr id="6147" name="Picture 3" descr="双十一爆款清单"/>
          <p:cNvPicPr>
            <a:picLocks noChangeAspect="1" noChangeArrowheads="1"/>
          </p:cNvPicPr>
          <p:nvPr/>
        </p:nvPicPr>
        <p:blipFill>
          <a:blip r:embed="rId3" cstate="print"/>
          <a:srcRect l="12704" r="13214"/>
          <a:stretch>
            <a:fillRect/>
          </a:stretch>
        </p:blipFill>
        <p:spPr bwMode="auto">
          <a:xfrm>
            <a:off x="4932363" y="582613"/>
            <a:ext cx="4022725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9552" y="4017838"/>
            <a:ext cx="4104456" cy="923330"/>
          </a:xfrm>
          <a:prstGeom prst="rect">
            <a:avLst/>
          </a:prstGeom>
          <a:solidFill>
            <a:schemeClr val="bg1"/>
          </a:solidFill>
          <a:ln w="31750">
            <a:solidFill>
              <a:srgbClr val="990000"/>
            </a:solidFill>
            <a:prstDash val="dashDot"/>
          </a:ln>
          <a:effectLst>
            <a:glow rad="101600">
              <a:srgbClr val="800000">
                <a:alpha val="60000"/>
              </a:srgb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/>
              <a:t>产品频繁更新：在站内每天都会更新参与打折促销的品牌，同时还会在微博上大力宣传。</a:t>
            </a:r>
            <a:endParaRPr lang="zh-CN" altLang="zh-CN" b="1" dirty="0"/>
          </a:p>
        </p:txBody>
      </p:sp>
      <p:pic>
        <p:nvPicPr>
          <p:cNvPr id="6149" name="Picture 5" descr="当天微博宣传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260350"/>
            <a:ext cx="3270250" cy="549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850" y="620713"/>
            <a:ext cx="8208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活动前期预热、中期操作，后期互动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28" name="Picture 4" descr="3"/>
          <p:cNvPicPr>
            <a:picLocks noChangeAspect="1" noChangeArrowheads="1"/>
          </p:cNvPicPr>
          <p:nvPr/>
        </p:nvPicPr>
        <p:blipFill>
          <a:blip r:embed="rId2" cstate="print"/>
          <a:srcRect l="14897" t="13780" r="14861" b="11415"/>
          <a:stretch>
            <a:fillRect/>
          </a:stretch>
        </p:blipFill>
        <p:spPr bwMode="auto">
          <a:xfrm>
            <a:off x="1495425" y="1484313"/>
            <a:ext cx="5864225" cy="350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当天站内宣传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750" y="1700213"/>
            <a:ext cx="7267575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 descr="天猫双十一预热期间的互动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2276475"/>
            <a:ext cx="72009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3"/>
          <p:cNvSpPr>
            <a:spLocks noGrp="1"/>
          </p:cNvSpPr>
          <p:nvPr>
            <p:ph type="ctrTitle"/>
          </p:nvPr>
        </p:nvSpPr>
        <p:spPr>
          <a:xfrm>
            <a:off x="539750" y="692150"/>
            <a:ext cx="7772400" cy="1008063"/>
          </a:xfrm>
        </p:spPr>
        <p:txBody>
          <a:bodyPr/>
          <a:lstStyle/>
          <a:p>
            <a:pPr eaLnBrk="1" hangingPunct="1"/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2015</a:t>
            </a:r>
            <a:r>
              <a:rPr lang="zh-CN" altLang="zh-CN" sz="3600" dirty="0" smtClean="0"/>
              <a:t>年</a:t>
            </a:r>
            <a:r>
              <a:rPr lang="zh-CN" altLang="zh-CN" sz="3600" dirty="0" smtClean="0"/>
              <a:t>双十一活动促销策略</a:t>
            </a:r>
            <a:endParaRPr lang="en-US" altLang="zh-CN" sz="3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23850" y="1989138"/>
            <a:ext cx="28082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、限时抢购</a:t>
            </a:r>
          </a:p>
        </p:txBody>
      </p:sp>
      <p:sp>
        <p:nvSpPr>
          <p:cNvPr id="4" name="右箭头 3"/>
          <p:cNvSpPr/>
          <p:nvPr/>
        </p:nvSpPr>
        <p:spPr>
          <a:xfrm>
            <a:off x="2843213" y="2133600"/>
            <a:ext cx="433387" cy="292100"/>
          </a:xfrm>
          <a:prstGeom prst="rightArrow">
            <a:avLst/>
          </a:prstGeom>
          <a:solidFill>
            <a:schemeClr val="accent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492500" y="2073275"/>
            <a:ext cx="56515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“仅此一天”这句广告语非常具有鼓动性，颇有种机不可失时不再来的意味。</a:t>
            </a:r>
          </a:p>
          <a:p>
            <a:pPr>
              <a:defRPr/>
            </a:pP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右箭头 7"/>
          <p:cNvSpPr/>
          <p:nvPr/>
        </p:nvSpPr>
        <p:spPr>
          <a:xfrm rot="10800000">
            <a:off x="7019925" y="3649663"/>
            <a:ext cx="431800" cy="29210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2263" y="3001963"/>
            <a:ext cx="3732212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3" grpId="0"/>
      <p:bldP spid="4" grpId="0" animBg="1"/>
      <p:bldP spid="6" grpId="0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4062</TotalTime>
  <Words>1129</Words>
  <Application>Microsoft Office PowerPoint</Application>
  <PresentationFormat>全屏显示(4:3)</PresentationFormat>
  <Paragraphs>61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关于天猫商城这个活动规则，通过这种种嘘头，可以看出打的是价格战，全场半价，甚至有些达到了2折起。对于消费者而言，天猫“双十一”狂欢节打出的价格战，无疑是有非常大的吸引力。当然，全场半价也给同样在进行电子商务的其他竞争企业带来了巨大压力，并不是每个电商都有这样的魄力的。</vt:lpstr>
      <vt:lpstr>幻灯片 6</vt:lpstr>
      <vt:lpstr>幻灯片 7</vt:lpstr>
      <vt:lpstr>幻灯片 8</vt:lpstr>
      <vt:lpstr> 2015年双十一活动促销策略</vt:lpstr>
      <vt:lpstr>2013年双十一活动促销策略</vt:lpstr>
      <vt:lpstr>天猫淘宝商城 2015年双十一活动促销策略</vt:lpstr>
      <vt:lpstr>2015年双十一活动促销策略</vt:lpstr>
      <vt:lpstr> 2013年双十一活动促销策略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天猫市场部</dc:title>
  <dc:creator>筱婷(Sophie Pan)</dc:creator>
  <cp:lastModifiedBy>Administrator</cp:lastModifiedBy>
  <cp:revision>425</cp:revision>
  <dcterms:created xsi:type="dcterms:W3CDTF">2012-03-30T09:18:14Z</dcterms:created>
  <dcterms:modified xsi:type="dcterms:W3CDTF">2015-10-27T01:50:55Z</dcterms:modified>
</cp:coreProperties>
</file>